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C3DD-E490-43F0-9B3F-B702E5304AE0}" type="datetimeFigureOut">
              <a:rPr lang="fr-FR" smtClean="0"/>
              <a:pPr/>
              <a:t>15/10/2016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C52F-1A73-4F2B-8431-6DB0A2ED2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7772400" cy="18746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Le compte de résultat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ar-DZ" b="1" dirty="0" smtClean="0">
                <a:solidFill>
                  <a:srgbClr val="FF0000"/>
                </a:solidFill>
                <a:latin typeface="Comic Sans MS" pitchFamily="66" charset="0"/>
              </a:rPr>
              <a:t>حسابات النتائج 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DZ" sz="2800" dirty="0" smtClean="0"/>
              <a:t>ب) النشاطات </a:t>
            </a:r>
            <a:r>
              <a:rPr lang="ar-DZ" sz="2800" dirty="0" err="1" smtClean="0"/>
              <a:t>الاستثنائية </a:t>
            </a:r>
            <a:r>
              <a:rPr lang="ar-DZ" sz="2800" dirty="0" smtClean="0"/>
              <a:t>: التكاليف الحساب 67 و المنتجات 77 التي تسجل الأحداث الاستثنائية التي ليست لها علاقة مع النشاط العادي للمؤسسة مثلا الكوارث الطبيعية غير المتوقعة.</a:t>
            </a:r>
          </a:p>
          <a:p>
            <a:pPr algn="r" rtl="1">
              <a:buNone/>
            </a:pPr>
            <a:r>
              <a:rPr lang="ar-DZ" sz="2800" dirty="0" smtClean="0"/>
              <a:t>هذا التصنيف للمنتجات و الأعباء حسب النشاط العادي و الاستثنائي يظهر لنا الأرصدة </a:t>
            </a:r>
            <a:r>
              <a:rPr lang="ar-DZ" sz="2800" dirty="0" err="1" smtClean="0"/>
              <a:t>الوسيطية</a:t>
            </a:r>
            <a:r>
              <a:rPr lang="ar-DZ" sz="2800" dirty="0" smtClean="0"/>
              <a:t> </a:t>
            </a:r>
            <a:r>
              <a:rPr lang="ar-DZ" sz="2800" dirty="0" err="1" smtClean="0"/>
              <a:t>التالية :</a:t>
            </a:r>
            <a:endParaRPr lang="ar-DZ" sz="2800" dirty="0" smtClean="0"/>
          </a:p>
          <a:p>
            <a:pPr rtl="1">
              <a:buNone/>
            </a:pPr>
            <a:r>
              <a:rPr lang="fr-FR" sz="2800" dirty="0" smtClean="0"/>
              <a:t>).</a:t>
            </a:r>
            <a:r>
              <a:rPr lang="ar-DZ" sz="2800" dirty="0" smtClean="0"/>
              <a:t>انتاج السنة المالية </a:t>
            </a:r>
            <a:r>
              <a:rPr lang="fr-FR" sz="2800" dirty="0" smtClean="0"/>
              <a:t> la production de l’exercice ( </a:t>
            </a:r>
            <a:r>
              <a:rPr lang="ar-DZ" sz="2800" dirty="0" err="1" smtClean="0"/>
              <a:t>-</a:t>
            </a:r>
            <a:endParaRPr lang="fr-FR" sz="2800" dirty="0" smtClean="0"/>
          </a:p>
          <a:p>
            <a:pPr rtl="1">
              <a:buNone/>
            </a:pPr>
            <a:r>
              <a:rPr lang="fr-FR" sz="2800" dirty="0" smtClean="0"/>
              <a:t> – La consommation de l’exercice</a:t>
            </a:r>
          </a:p>
          <a:p>
            <a:pPr>
              <a:buNone/>
            </a:pPr>
            <a:r>
              <a:rPr lang="fr-FR" sz="2800" dirty="0" smtClean="0"/>
              <a:t>- La valeur ajoutée de l’exercice</a:t>
            </a:r>
          </a:p>
          <a:p>
            <a:pPr>
              <a:buFontTx/>
              <a:buChar char="-"/>
            </a:pPr>
            <a:r>
              <a:rPr lang="fr-FR" sz="2800" dirty="0" smtClean="0"/>
              <a:t>Excédent brut de l’exercice </a:t>
            </a:r>
          </a:p>
          <a:p>
            <a:pPr>
              <a:buFontTx/>
              <a:buChar char="-"/>
            </a:pPr>
            <a:r>
              <a:rPr lang="fr-FR" sz="2800" dirty="0" smtClean="0"/>
              <a:t>Résultat opérationnel </a:t>
            </a:r>
          </a:p>
          <a:p>
            <a:pPr>
              <a:buFontTx/>
              <a:buChar char="-"/>
            </a:pPr>
            <a:r>
              <a:rPr lang="fr-FR" sz="2800" dirty="0"/>
              <a:t> </a:t>
            </a:r>
            <a:r>
              <a:rPr lang="fr-FR" sz="2800" dirty="0" smtClean="0"/>
              <a:t>résultat financier </a:t>
            </a:r>
          </a:p>
          <a:p>
            <a:pPr>
              <a:buFontTx/>
              <a:buChar char="-"/>
            </a:pPr>
            <a:r>
              <a:rPr lang="fr-FR" sz="2800" dirty="0" smtClean="0"/>
              <a:t> résultat </a:t>
            </a:r>
            <a:r>
              <a:rPr lang="fr-FR" sz="2800" dirty="0" err="1" smtClean="0"/>
              <a:t>ordinanire</a:t>
            </a:r>
            <a:r>
              <a:rPr lang="fr-FR" sz="2800" dirty="0" smtClean="0"/>
              <a:t> avant impôt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Résultat net des activités ordinaires 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Résultat extraordinaire 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Résultat net de l’exercice </a:t>
            </a:r>
          </a:p>
          <a:p>
            <a:pPr>
              <a:buFontTx/>
              <a:buChar char="-"/>
            </a:pPr>
            <a:r>
              <a:rPr lang="fr-FR" dirty="0" smtClean="0"/>
              <a:t>Résultat net de l’ensemble consolidé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La définition des postes du compte des résultats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fr-FR" sz="2500" dirty="0" smtClean="0"/>
              <a:t>(L’analyse des performances de l’entreprise )</a:t>
            </a:r>
            <a:r>
              <a:rPr lang="ar-DZ" sz="2600" dirty="0" smtClean="0"/>
              <a:t>دراسة أداء المؤسسة</a:t>
            </a:r>
            <a:endParaRPr lang="fr-FR" sz="2600" dirty="0" smtClean="0"/>
          </a:p>
          <a:p>
            <a:pPr algn="r">
              <a:buNone/>
            </a:pPr>
            <a:r>
              <a:rPr lang="ar-DZ" sz="2600" dirty="0" smtClean="0"/>
              <a:t>لدراسة أداء المؤسسة يجب تحليل و دراسة متغيرين </a:t>
            </a:r>
            <a:r>
              <a:rPr lang="ar-DZ" sz="2600" dirty="0" err="1" smtClean="0"/>
              <a:t>أساسييين</a:t>
            </a:r>
            <a:r>
              <a:rPr lang="ar-DZ" sz="2600" dirty="0" smtClean="0"/>
              <a:t> يتمثلان </a:t>
            </a:r>
            <a:r>
              <a:rPr lang="ar-DZ" sz="2600" dirty="0" err="1" smtClean="0"/>
              <a:t>في :</a:t>
            </a:r>
            <a:r>
              <a:rPr lang="ar-DZ" sz="2600" dirty="0" smtClean="0"/>
              <a:t> </a:t>
            </a:r>
            <a:r>
              <a:rPr lang="fr-FR" sz="2600" dirty="0" smtClean="0"/>
              <a:t> </a:t>
            </a:r>
            <a:r>
              <a:rPr lang="ar-DZ" sz="2600" dirty="0" smtClean="0"/>
              <a:t> </a:t>
            </a:r>
            <a:r>
              <a:rPr lang="fr-FR" sz="2600" dirty="0" smtClean="0"/>
              <a:t>(la rentabilité</a:t>
            </a:r>
            <a:r>
              <a:rPr lang="ar-DZ" sz="2600" dirty="0" err="1" smtClean="0"/>
              <a:t>المردودية</a:t>
            </a:r>
            <a:r>
              <a:rPr lang="ar-DZ" sz="2600" dirty="0" smtClean="0"/>
              <a:t> </a:t>
            </a:r>
            <a:r>
              <a:rPr lang="ar-DZ" sz="2600" dirty="0" err="1" smtClean="0"/>
              <a:t>(</a:t>
            </a:r>
            <a:r>
              <a:rPr lang="ar-DZ" sz="2600" dirty="0" smtClean="0"/>
              <a:t> </a:t>
            </a:r>
            <a:r>
              <a:rPr lang="fr-FR" sz="2600" dirty="0" smtClean="0"/>
              <a:t>(l’activité </a:t>
            </a:r>
            <a:r>
              <a:rPr lang="ar-DZ" sz="2600" dirty="0" err="1" smtClean="0"/>
              <a:t>النشاط (</a:t>
            </a:r>
            <a:endParaRPr lang="ar-DZ" sz="2600" dirty="0" smtClean="0"/>
          </a:p>
          <a:p>
            <a:pPr algn="r" rtl="1">
              <a:buNone/>
            </a:pPr>
            <a:r>
              <a:rPr lang="ar-DZ" sz="2600" dirty="0" smtClean="0">
                <a:solidFill>
                  <a:srgbClr val="FF0000"/>
                </a:solidFill>
              </a:rPr>
              <a:t> 1</a:t>
            </a:r>
            <a:r>
              <a:rPr lang="ar-DZ" sz="2600" b="1" dirty="0" smtClean="0">
                <a:solidFill>
                  <a:srgbClr val="FF0000"/>
                </a:solidFill>
              </a:rPr>
              <a:t>- دراسة </a:t>
            </a:r>
            <a:r>
              <a:rPr lang="ar-DZ" sz="2600" b="1" dirty="0" err="1" smtClean="0">
                <a:solidFill>
                  <a:srgbClr val="FF0000"/>
                </a:solidFill>
              </a:rPr>
              <a:t>النشاط </a:t>
            </a:r>
            <a:r>
              <a:rPr lang="ar-DZ" sz="2600" dirty="0" err="1" smtClean="0"/>
              <a:t>:</a:t>
            </a:r>
            <a:endParaRPr lang="ar-DZ" sz="2600" dirty="0" smtClean="0"/>
          </a:p>
          <a:p>
            <a:pPr algn="r" rtl="1">
              <a:buNone/>
            </a:pPr>
            <a:r>
              <a:rPr lang="ar-DZ" sz="2600" dirty="0" smtClean="0"/>
              <a:t>1-1 رقم </a:t>
            </a:r>
            <a:r>
              <a:rPr lang="ar-DZ" sz="2600" dirty="0" err="1" smtClean="0"/>
              <a:t>الأعمال :</a:t>
            </a:r>
            <a:r>
              <a:rPr lang="ar-DZ" sz="2600" dirty="0" smtClean="0"/>
              <a:t> </a:t>
            </a:r>
            <a:r>
              <a:rPr lang="fr-FR" sz="2600" dirty="0" smtClean="0"/>
              <a:t>le chiffre d’affaire</a:t>
            </a:r>
            <a:r>
              <a:rPr lang="ar-DZ" sz="2600" dirty="0" smtClean="0"/>
              <a:t>، يتمثل في مبيعات السلع و </a:t>
            </a:r>
            <a:r>
              <a:rPr lang="ar-DZ" sz="2600" dirty="0" err="1" smtClean="0"/>
              <a:t>الخدمات </a:t>
            </a:r>
            <a:r>
              <a:rPr lang="ar-DZ" sz="2600" dirty="0" smtClean="0"/>
              <a:t>( الحساب 70), الهدف من هذا المتغير هو تحليل الأداء التجاري </a:t>
            </a:r>
            <a:r>
              <a:rPr lang="ar-DZ" sz="2600" dirty="0" err="1" smtClean="0"/>
              <a:t>للمؤسسة.</a:t>
            </a:r>
            <a:r>
              <a:rPr lang="ar-DZ" sz="2600" dirty="0" smtClean="0"/>
              <a:t>  يمكن لنا ان نقيس التطور في رقم الاعمال عن طريق مؤشر يتمثل في معدل نمو رقم الاعمال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Taux de croissance CA =   CA(n)- CA(n-1)      * 100                              </a:t>
            </a:r>
          </a:p>
          <a:p>
            <a:pPr rtl="1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                                                     CA (n-1)</a:t>
            </a:r>
            <a:endParaRPr lang="fr-FR" sz="2600" b="1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779912" y="4365104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ar-DZ" sz="2600" dirty="0" smtClean="0">
                <a:solidFill>
                  <a:srgbClr val="FF0000"/>
                </a:solidFill>
              </a:rPr>
              <a:t>1-2- دراسة هامش الربح الاجمالي 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 لتكميل الدراسة، لابد من حساب هامش الربح الجمالي 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Marge brute = production de l’exercice- le coût d’achat des matières premières consommées 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يسمح لنا هذا المتغير بتقدير سياسة التموين بالمؤسسة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rgbClr val="FF0000"/>
                </a:solidFill>
              </a:rPr>
              <a:t>1-3 انتاج السنة المالية للمؤسسة: </a:t>
            </a:r>
            <a:r>
              <a:rPr lang="ar-DZ" sz="2600" dirty="0" smtClean="0">
                <a:solidFill>
                  <a:schemeClr val="tx1"/>
                </a:solidFill>
              </a:rPr>
              <a:t>يسمح بتقدير كل النشاط الانتاجي للشركة الصناعية 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يتكون هذا المتغير من مجموع رقم </a:t>
            </a:r>
            <a:r>
              <a:rPr lang="ar-DZ" sz="2600" dirty="0" err="1" smtClean="0">
                <a:solidFill>
                  <a:schemeClr val="tx1"/>
                </a:solidFill>
              </a:rPr>
              <a:t>الاعمال </a:t>
            </a:r>
            <a:r>
              <a:rPr lang="ar-DZ" sz="2600" dirty="0" smtClean="0">
                <a:solidFill>
                  <a:schemeClr val="tx1"/>
                </a:solidFill>
              </a:rPr>
              <a:t>، الانتاج </a:t>
            </a:r>
            <a:r>
              <a:rPr lang="ar-DZ" sz="2600" dirty="0" err="1" smtClean="0">
                <a:solidFill>
                  <a:schemeClr val="tx1"/>
                </a:solidFill>
              </a:rPr>
              <a:t>المثبت </a:t>
            </a:r>
            <a:r>
              <a:rPr lang="ar-DZ" sz="2600" dirty="0" smtClean="0">
                <a:solidFill>
                  <a:schemeClr val="tx1"/>
                </a:solidFill>
              </a:rPr>
              <a:t>، الانتاج المخزن  و اعانات الاستغلال, </a:t>
            </a:r>
            <a:r>
              <a:rPr lang="ar-DZ" sz="2600" dirty="0" err="1" smtClean="0">
                <a:solidFill>
                  <a:schemeClr val="tx1"/>
                </a:solidFill>
              </a:rPr>
              <a:t>الا</a:t>
            </a:r>
            <a:r>
              <a:rPr lang="ar-DZ" sz="2600" dirty="0" smtClean="0">
                <a:solidFill>
                  <a:schemeClr val="tx1"/>
                </a:solidFill>
              </a:rPr>
              <a:t> ان هذا الرصيد يعتبر غير متجانس.</a:t>
            </a:r>
          </a:p>
          <a:p>
            <a:pPr algn="r" rtl="1">
              <a:buNone/>
            </a:pPr>
            <a:r>
              <a:rPr lang="ar-DZ" sz="2600" b="1" dirty="0" smtClean="0">
                <a:solidFill>
                  <a:srgbClr val="7030A0"/>
                </a:solidFill>
              </a:rPr>
              <a:t>تحليل تطور الانتاج في المؤسسة 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نستعمل معدل نمو انتاج السنة المالية</a:t>
            </a:r>
          </a:p>
          <a:p>
            <a:pPr>
              <a:buNone/>
            </a:pPr>
            <a:r>
              <a:rPr lang="fr-FR" sz="2600" dirty="0" smtClean="0">
                <a:solidFill>
                  <a:srgbClr val="FF0000"/>
                </a:solidFill>
              </a:rPr>
              <a:t>T </a:t>
            </a:r>
            <a:r>
              <a:rPr lang="fr-FR" sz="2600" dirty="0" err="1" smtClean="0">
                <a:solidFill>
                  <a:srgbClr val="FF0000"/>
                </a:solidFill>
              </a:rPr>
              <a:t>croiss</a:t>
            </a:r>
            <a:r>
              <a:rPr lang="fr-FR" sz="2600" dirty="0" smtClean="0">
                <a:solidFill>
                  <a:srgbClr val="FF0000"/>
                </a:solidFill>
              </a:rPr>
              <a:t>  de la production = </a:t>
            </a:r>
            <a:r>
              <a:rPr lang="fr-FR" sz="2600" b="1" dirty="0" smtClean="0">
                <a:solidFill>
                  <a:srgbClr val="FF0000"/>
                </a:solidFill>
              </a:rPr>
              <a:t>p (n) – p (n-1) / p (n-1)</a:t>
            </a:r>
            <a:endParaRPr lang="ar-DZ" sz="2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sz="2600" dirty="0" smtClean="0"/>
              <a:t>1</a:t>
            </a:r>
            <a:r>
              <a:rPr lang="ar-DZ" sz="2800" dirty="0" smtClean="0">
                <a:solidFill>
                  <a:srgbClr val="FF0000"/>
                </a:solidFill>
              </a:rPr>
              <a:t>-4) القيمة المضافة للاستغلال</a:t>
            </a: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sz="2600" dirty="0" smtClean="0"/>
              <a:t>يحسب هذا المتغير الفائض في الثروة التي يخلقه نشاط المؤسسة أثناء سنة </a:t>
            </a:r>
            <a:r>
              <a:rPr lang="ar-DZ" sz="2600" dirty="0" err="1" smtClean="0"/>
              <a:t>محددة.</a:t>
            </a:r>
            <a:r>
              <a:rPr lang="ar-DZ" sz="2600" dirty="0" smtClean="0"/>
              <a:t> هذا الرصيد </a:t>
            </a:r>
            <a:r>
              <a:rPr lang="ar-DZ" sz="2600" dirty="0" err="1" smtClean="0"/>
              <a:t>يعتير</a:t>
            </a:r>
            <a:r>
              <a:rPr lang="ar-DZ" sz="2600" dirty="0" smtClean="0"/>
              <a:t> مؤشرا هاما لوزن المؤسسة, توزع هذه القيمة المضافة على عوامل الانتاج( الامكانيات البشرية، </a:t>
            </a:r>
            <a:r>
              <a:rPr lang="ar-DZ" sz="2600" dirty="0" err="1" smtClean="0"/>
              <a:t>المالية، ....</a:t>
            </a:r>
            <a:r>
              <a:rPr lang="ar-DZ" sz="2600" dirty="0" smtClean="0"/>
              <a:t>) يعني كل العوامل التي ساهمت في تحقيق القيمة </a:t>
            </a:r>
            <a:r>
              <a:rPr lang="ar-DZ" sz="2600" dirty="0" err="1" smtClean="0"/>
              <a:t>المضافة.</a:t>
            </a:r>
            <a:r>
              <a:rPr lang="ar-DZ" sz="2600" dirty="0" smtClean="0"/>
              <a:t> بعد مكافأة كل هذه العوامل الباقي يرجع للمؤسسة و يدعى بالتمويل الذاتي.</a:t>
            </a:r>
          </a:p>
          <a:p>
            <a:pPr algn="r" rtl="1">
              <a:buNone/>
            </a:pPr>
            <a:r>
              <a:rPr lang="ar-DZ" sz="2600" dirty="0" smtClean="0"/>
              <a:t>تمثل القيمة المضافة كذلك مجمع اساسي في المحاسبة الوطنية.</a:t>
            </a:r>
          </a:p>
          <a:p>
            <a:pPr algn="r" rtl="1">
              <a:buNone/>
            </a:pPr>
            <a:r>
              <a:rPr lang="ar-DZ" sz="2600" b="1" dirty="0" smtClean="0">
                <a:solidFill>
                  <a:srgbClr val="7030A0"/>
                </a:solidFill>
              </a:rPr>
              <a:t>تقدير العائد على رأس المال و العمل و عائد النشاط</a:t>
            </a:r>
          </a:p>
          <a:p>
            <a:pPr algn="r" rtl="1">
              <a:buNone/>
            </a:pPr>
            <a:r>
              <a:rPr lang="ar-DZ" sz="2600" b="1" dirty="0" smtClean="0">
                <a:solidFill>
                  <a:srgbClr val="FF0000"/>
                </a:solidFill>
              </a:rPr>
              <a:t>العائد على </a:t>
            </a:r>
            <a:r>
              <a:rPr lang="ar-DZ" sz="2600" b="1" dirty="0" err="1" smtClean="0">
                <a:solidFill>
                  <a:srgbClr val="FF0000"/>
                </a:solidFill>
              </a:rPr>
              <a:t>العمل </a:t>
            </a:r>
            <a:r>
              <a:rPr lang="ar-DZ" sz="2600" dirty="0" smtClean="0">
                <a:solidFill>
                  <a:schemeClr val="tx1"/>
                </a:solidFill>
              </a:rPr>
              <a:t>: نحسب انتاجية العمال حسب النسب </a:t>
            </a:r>
            <a:r>
              <a:rPr lang="ar-DZ" sz="2600" dirty="0" err="1" smtClean="0">
                <a:solidFill>
                  <a:schemeClr val="tx1"/>
                </a:solidFill>
              </a:rPr>
              <a:t>التالية :</a:t>
            </a:r>
            <a:r>
              <a:rPr lang="ar-DZ" sz="2600" dirty="0" smtClean="0">
                <a:solidFill>
                  <a:schemeClr val="tx1"/>
                </a:solidFill>
              </a:rPr>
              <a:t> </a:t>
            </a:r>
          </a:p>
          <a:p>
            <a:pPr rtl="1">
              <a:buNone/>
            </a:pPr>
            <a:r>
              <a:rPr lang="fr-FR" sz="2600" dirty="0" smtClean="0">
                <a:solidFill>
                  <a:schemeClr val="tx1"/>
                </a:solidFill>
              </a:rPr>
              <a:t>Valeur ajoutée / effectif * 100</a:t>
            </a:r>
          </a:p>
          <a:p>
            <a:pPr algn="r" rtl="1">
              <a:buNone/>
            </a:pPr>
            <a:r>
              <a:rPr lang="ar-DZ" sz="2600" b="1" dirty="0" smtClean="0">
                <a:solidFill>
                  <a:srgbClr val="FF0000"/>
                </a:solidFill>
              </a:rPr>
              <a:t>العائد على رأس </a:t>
            </a:r>
            <a:r>
              <a:rPr lang="ar-DZ" sz="2600" b="1" dirty="0" err="1" smtClean="0">
                <a:solidFill>
                  <a:srgbClr val="FF0000"/>
                </a:solidFill>
              </a:rPr>
              <a:t>المال :</a:t>
            </a:r>
            <a:endParaRPr lang="ar-DZ" sz="2600" b="1" dirty="0" smtClean="0">
              <a:solidFill>
                <a:srgbClr val="FF0000"/>
              </a:solidFill>
            </a:endParaRPr>
          </a:p>
          <a:p>
            <a:pPr rtl="1"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Valeur ajoutée/ </a:t>
            </a:r>
            <a:r>
              <a:rPr lang="fr-FR" sz="2600" b="1" dirty="0" err="1" smtClean="0">
                <a:solidFill>
                  <a:srgbClr val="FF0000"/>
                </a:solidFill>
              </a:rPr>
              <a:t>immob</a:t>
            </a:r>
            <a:r>
              <a:rPr lang="fr-FR" sz="2600" b="1" dirty="0" smtClean="0">
                <a:solidFill>
                  <a:srgbClr val="FF0000"/>
                </a:solidFill>
              </a:rPr>
              <a:t> brute </a:t>
            </a:r>
            <a:endParaRPr lang="ar-DZ" sz="26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DZ" sz="2600" dirty="0" smtClean="0">
              <a:solidFill>
                <a:schemeClr val="tx1"/>
              </a:solidFill>
            </a:endParaRPr>
          </a:p>
          <a:p>
            <a:pPr algn="r" rtl="1">
              <a:buNone/>
            </a:pPr>
            <a:endParaRPr lang="ar-DZ" sz="2600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endParaRPr lang="ar-DZ" sz="2600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endParaRPr lang="fr-FR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DZ" sz="2600" b="1" dirty="0" smtClean="0">
                <a:solidFill>
                  <a:srgbClr val="7030A0"/>
                </a:solidFill>
              </a:rPr>
              <a:t> الفائض الاجمالي للاستغلال </a:t>
            </a:r>
            <a:r>
              <a:rPr lang="fr-FR" sz="2600" b="1" dirty="0" smtClean="0">
                <a:solidFill>
                  <a:srgbClr val="7030A0"/>
                </a:solidFill>
              </a:rPr>
              <a:t>Excédent brut d’exploitation </a:t>
            </a:r>
            <a:endParaRPr lang="ar-DZ" sz="2600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يعبر هذا المتغير عن القيمة </a:t>
            </a:r>
            <a:r>
              <a:rPr lang="ar-DZ" sz="2600" dirty="0" err="1" smtClean="0">
                <a:solidFill>
                  <a:schemeClr val="tx1"/>
                </a:solidFill>
              </a:rPr>
              <a:t>المتبقية </a:t>
            </a:r>
            <a:r>
              <a:rPr lang="ar-DZ" sz="2600" dirty="0" smtClean="0">
                <a:solidFill>
                  <a:schemeClr val="tx1"/>
                </a:solidFill>
              </a:rPr>
              <a:t>( المورد المتبقي) الناتج عن </a:t>
            </a:r>
            <a:r>
              <a:rPr lang="ar-DZ" sz="2600" dirty="0" err="1" smtClean="0">
                <a:solidFill>
                  <a:schemeClr val="tx1"/>
                </a:solidFill>
              </a:rPr>
              <a:t>الاستغلال.</a:t>
            </a:r>
            <a:r>
              <a:rPr lang="ar-DZ" sz="2600" dirty="0" smtClean="0">
                <a:solidFill>
                  <a:schemeClr val="tx1"/>
                </a:solidFill>
              </a:rPr>
              <a:t> يستعمل هذا الاخير في غالب الاحيان للمقارنة بين المؤسسات دون الاخذ بعين الاعتبار السياسة المالية للمؤسسة و العمليات الاستثنائية خارج الاستغلال.</a:t>
            </a:r>
          </a:p>
          <a:p>
            <a:pPr rtl="1">
              <a:buNone/>
            </a:pPr>
            <a:r>
              <a:rPr lang="fr-FR" sz="2600" dirty="0" err="1" smtClean="0">
                <a:solidFill>
                  <a:schemeClr val="tx1"/>
                </a:solidFill>
              </a:rPr>
              <a:t>EBE</a:t>
            </a:r>
            <a:r>
              <a:rPr lang="fr-FR" sz="2600" dirty="0" smtClean="0">
                <a:solidFill>
                  <a:schemeClr val="tx1"/>
                </a:solidFill>
              </a:rPr>
              <a:t> = VA- les charges du personnel- les agios- </a:t>
            </a:r>
            <a:r>
              <a:rPr lang="fr-FR" sz="2600" dirty="0" err="1" smtClean="0">
                <a:solidFill>
                  <a:schemeClr val="tx1"/>
                </a:solidFill>
              </a:rPr>
              <a:t>Impots</a:t>
            </a:r>
            <a:r>
              <a:rPr lang="fr-FR" sz="2600" dirty="0" smtClean="0">
                <a:solidFill>
                  <a:schemeClr val="tx1"/>
                </a:solidFill>
              </a:rPr>
              <a:t> et taxes</a:t>
            </a:r>
          </a:p>
          <a:p>
            <a:pPr>
              <a:buNone/>
            </a:pPr>
            <a:r>
              <a:rPr lang="fr-FR" sz="2600" dirty="0" smtClean="0">
                <a:solidFill>
                  <a:srgbClr val="FF0000"/>
                </a:solidFill>
              </a:rPr>
              <a:t> Tc </a:t>
            </a:r>
            <a:r>
              <a:rPr lang="fr-FR" sz="2600" dirty="0" err="1" smtClean="0">
                <a:solidFill>
                  <a:srgbClr val="FF0000"/>
                </a:solidFill>
              </a:rPr>
              <a:t>EBE</a:t>
            </a:r>
            <a:r>
              <a:rPr lang="fr-FR" sz="2600" dirty="0" smtClean="0">
                <a:solidFill>
                  <a:srgbClr val="FF0000"/>
                </a:solidFill>
              </a:rPr>
              <a:t> = </a:t>
            </a:r>
            <a:r>
              <a:rPr lang="fr-FR" sz="2600" dirty="0" err="1" smtClean="0">
                <a:solidFill>
                  <a:srgbClr val="FF0000"/>
                </a:solidFill>
              </a:rPr>
              <a:t>EBE</a:t>
            </a:r>
            <a:r>
              <a:rPr lang="fr-FR" sz="2600" dirty="0" smtClean="0">
                <a:solidFill>
                  <a:srgbClr val="FF0000"/>
                </a:solidFill>
              </a:rPr>
              <a:t> (N) – </a:t>
            </a:r>
            <a:r>
              <a:rPr lang="fr-FR" sz="2600" dirty="0" err="1" smtClean="0">
                <a:solidFill>
                  <a:srgbClr val="FF0000"/>
                </a:solidFill>
              </a:rPr>
              <a:t>EBE</a:t>
            </a:r>
            <a:r>
              <a:rPr lang="fr-FR" sz="2600" dirty="0" smtClean="0">
                <a:solidFill>
                  <a:srgbClr val="FF0000"/>
                </a:solidFill>
              </a:rPr>
              <a:t> (N-1) / </a:t>
            </a:r>
            <a:r>
              <a:rPr lang="fr-FR" sz="2600" dirty="0" err="1" smtClean="0">
                <a:solidFill>
                  <a:srgbClr val="FF0000"/>
                </a:solidFill>
              </a:rPr>
              <a:t>EBE</a:t>
            </a:r>
            <a:r>
              <a:rPr lang="fr-FR" sz="2600" dirty="0" smtClean="0">
                <a:solidFill>
                  <a:srgbClr val="FF0000"/>
                </a:solidFill>
              </a:rPr>
              <a:t> (N-1)* 100</a:t>
            </a:r>
          </a:p>
          <a:p>
            <a:pPr algn="r" rtl="1">
              <a:buNone/>
            </a:pPr>
            <a:r>
              <a:rPr lang="ar-DZ" sz="2600" b="1" dirty="0" smtClean="0">
                <a:solidFill>
                  <a:srgbClr val="7030A0"/>
                </a:solidFill>
              </a:rPr>
              <a:t>النتيجة </a:t>
            </a:r>
            <a:r>
              <a:rPr lang="ar-DZ" sz="2600" b="1" dirty="0" err="1" smtClean="0">
                <a:solidFill>
                  <a:srgbClr val="7030A0"/>
                </a:solidFill>
              </a:rPr>
              <a:t>العملياتية</a:t>
            </a:r>
            <a:r>
              <a:rPr lang="ar-DZ" sz="2600" b="1" dirty="0" smtClean="0">
                <a:solidFill>
                  <a:srgbClr val="7030A0"/>
                </a:solidFill>
              </a:rPr>
              <a:t> </a:t>
            </a:r>
            <a:r>
              <a:rPr lang="ar-DZ" sz="2600" b="1" dirty="0" err="1" smtClean="0">
                <a:solidFill>
                  <a:srgbClr val="7030A0"/>
                </a:solidFill>
              </a:rPr>
              <a:t>(</a:t>
            </a:r>
            <a:r>
              <a:rPr lang="fr-FR" sz="2600" b="1" dirty="0" smtClean="0">
                <a:solidFill>
                  <a:srgbClr val="7030A0"/>
                </a:solidFill>
              </a:rPr>
              <a:t>le résultat opérationnel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يعبر هذا المتغير عن الربح او الخسارة المحققة من خلال نشاط </a:t>
            </a:r>
            <a:r>
              <a:rPr lang="ar-DZ" sz="2600" dirty="0" err="1" smtClean="0">
                <a:solidFill>
                  <a:schemeClr val="tx1"/>
                </a:solidFill>
              </a:rPr>
              <a:t>المؤسسة .</a:t>
            </a:r>
            <a:r>
              <a:rPr lang="ar-DZ" sz="2600" dirty="0" smtClean="0">
                <a:solidFill>
                  <a:schemeClr val="tx1"/>
                </a:solidFill>
              </a:rPr>
              <a:t> يسمح هذا المتغير بتقييم اداء المؤسسة الصناعي و التجاري بغض النظر عن السياسة المالية للمؤسسة </a:t>
            </a:r>
          </a:p>
          <a:p>
            <a:pPr rtl="1">
              <a:buNone/>
            </a:pPr>
            <a:r>
              <a:rPr lang="fr-FR" sz="2600" dirty="0" smtClean="0">
                <a:solidFill>
                  <a:schemeClr val="tx1"/>
                </a:solidFill>
              </a:rPr>
              <a:t>Résultat opérationnel = </a:t>
            </a:r>
            <a:r>
              <a:rPr lang="fr-FR" sz="2600" dirty="0" err="1" smtClean="0">
                <a:solidFill>
                  <a:schemeClr val="tx1"/>
                </a:solidFill>
              </a:rPr>
              <a:t>EBE</a:t>
            </a:r>
            <a:r>
              <a:rPr lang="fr-FR" sz="2600" smtClean="0">
                <a:solidFill>
                  <a:schemeClr val="tx1"/>
                </a:solidFill>
              </a:rPr>
              <a:t>+ APO </a:t>
            </a:r>
            <a:r>
              <a:rPr lang="fr-FR" sz="2600" dirty="0" smtClean="0">
                <a:solidFill>
                  <a:schemeClr val="tx1"/>
                </a:solidFill>
              </a:rPr>
              <a:t>– ACO+ </a:t>
            </a:r>
            <a:r>
              <a:rPr lang="fr-FR" sz="2600" dirty="0" err="1" smtClean="0">
                <a:solidFill>
                  <a:schemeClr val="tx1"/>
                </a:solidFill>
              </a:rPr>
              <a:t>DAP</a:t>
            </a:r>
            <a:r>
              <a:rPr lang="fr-FR" sz="2600" dirty="0" smtClean="0">
                <a:solidFill>
                  <a:schemeClr val="tx1"/>
                </a:solidFill>
              </a:rPr>
              <a:t>+RAP</a:t>
            </a:r>
            <a:endParaRPr lang="fr-FR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ar-DZ" sz="2800" b="1" dirty="0" smtClean="0">
                <a:solidFill>
                  <a:srgbClr val="7030A0"/>
                </a:solidFill>
              </a:rPr>
              <a:t>النتيجة الصافية </a:t>
            </a:r>
            <a:r>
              <a:rPr lang="ar-DZ" sz="2800" b="1" dirty="0" err="1" smtClean="0">
                <a:solidFill>
                  <a:srgbClr val="7030A0"/>
                </a:solidFill>
              </a:rPr>
              <a:t>للمؤسسة :</a:t>
            </a:r>
            <a:r>
              <a:rPr lang="ar-DZ" sz="2800" b="1" dirty="0" smtClean="0">
                <a:solidFill>
                  <a:srgbClr val="7030A0"/>
                </a:solidFill>
              </a:rPr>
              <a:t> </a:t>
            </a:r>
          </a:p>
          <a:p>
            <a:pPr algn="r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يعبر هذا المتغير عن ما يتبقى للمؤسسة بعد خصم كل التكاليف التي تحملتها هذه الاخيرة </a:t>
            </a:r>
            <a:endParaRPr lang="fr-FR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fr-FR" b="1" dirty="0" smtClean="0"/>
              <a:t>2</a:t>
            </a:r>
            <a:r>
              <a:rPr lang="ar-DZ" b="1" dirty="0" smtClean="0">
                <a:solidFill>
                  <a:srgbClr val="FF0000"/>
                </a:solidFill>
              </a:rPr>
              <a:t>- دراسة المر دودية:</a:t>
            </a:r>
            <a:r>
              <a:rPr lang="fr-FR" b="1" dirty="0" smtClean="0">
                <a:solidFill>
                  <a:srgbClr val="FF0000"/>
                </a:solidFill>
              </a:rPr>
              <a:t>Analyse de la rentabilité </a:t>
            </a:r>
          </a:p>
          <a:p>
            <a:pPr algn="r">
              <a:buNone/>
            </a:pPr>
            <a:r>
              <a:rPr lang="fr-FR" b="1" dirty="0" smtClean="0">
                <a:solidFill>
                  <a:srgbClr val="00B0F0"/>
                </a:solidFill>
              </a:rPr>
              <a:t>La profitabilité </a:t>
            </a:r>
            <a:r>
              <a:rPr lang="ar-DZ" b="1" dirty="0" smtClean="0">
                <a:solidFill>
                  <a:srgbClr val="00B0F0"/>
                </a:solidFill>
              </a:rPr>
              <a:t>2-1 </a:t>
            </a:r>
            <a:r>
              <a:rPr lang="ar-DZ" b="1" dirty="0" err="1" smtClean="0">
                <a:solidFill>
                  <a:srgbClr val="00B0F0"/>
                </a:solidFill>
              </a:rPr>
              <a:t>الربحية :</a:t>
            </a:r>
            <a:endParaRPr lang="fr-FR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DZ" dirty="0" smtClean="0"/>
              <a:t>تدرس هذه الاخيرة قدرة المؤسسة على تحقيق أرباح انطلاقا من مبيعاتها، اهم النسب التي تدرس هذا المتغير </a:t>
            </a:r>
            <a:r>
              <a:rPr lang="ar-DZ" dirty="0" err="1" smtClean="0"/>
              <a:t>هي :</a:t>
            </a:r>
            <a:r>
              <a:rPr lang="ar-DZ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R1: résultat de l’exercice / chiffre d’affaire.</a:t>
            </a:r>
          </a:p>
          <a:p>
            <a:pPr>
              <a:buNone/>
            </a:pPr>
            <a:r>
              <a:rPr lang="fr-FR" dirty="0" smtClean="0"/>
              <a:t>R2: </a:t>
            </a:r>
            <a:r>
              <a:rPr lang="fr-FR" dirty="0" err="1" smtClean="0"/>
              <a:t>EBE</a:t>
            </a:r>
            <a:r>
              <a:rPr lang="fr-FR" dirty="0" smtClean="0"/>
              <a:t> / chiffre d’affaire </a:t>
            </a:r>
          </a:p>
          <a:p>
            <a:pPr algn="r">
              <a:buNone/>
            </a:pPr>
            <a:r>
              <a:rPr lang="fr-FR" b="1" dirty="0" smtClean="0">
                <a:solidFill>
                  <a:srgbClr val="00B0F0"/>
                </a:solidFill>
              </a:rPr>
              <a:t>La rentabilité </a:t>
            </a:r>
            <a:r>
              <a:rPr lang="ar-DZ" b="1" dirty="0" smtClean="0">
                <a:solidFill>
                  <a:srgbClr val="00B0F0"/>
                </a:solidFill>
              </a:rPr>
              <a:t>2-2 </a:t>
            </a:r>
            <a:r>
              <a:rPr lang="ar-DZ" b="1" dirty="0" err="1" smtClean="0">
                <a:solidFill>
                  <a:srgbClr val="00B0F0"/>
                </a:solidFill>
              </a:rPr>
              <a:t>المردودية</a:t>
            </a:r>
            <a:r>
              <a:rPr lang="ar-DZ" b="1" dirty="0" smtClean="0">
                <a:solidFill>
                  <a:srgbClr val="00B0F0"/>
                </a:solidFill>
              </a:rPr>
              <a:t> </a:t>
            </a:r>
            <a:r>
              <a:rPr lang="ar-DZ" b="1" dirty="0" err="1" smtClean="0">
                <a:solidFill>
                  <a:srgbClr val="00B0F0"/>
                </a:solidFill>
              </a:rPr>
              <a:t>:</a:t>
            </a:r>
            <a:endParaRPr lang="fr-FR" b="1" dirty="0" smtClean="0">
              <a:solidFill>
                <a:srgbClr val="00B0F0"/>
              </a:solidFill>
            </a:endParaRPr>
          </a:p>
          <a:p>
            <a:pPr algn="r">
              <a:buNone/>
            </a:pPr>
            <a:r>
              <a:rPr lang="ar-DZ" dirty="0" smtClean="0"/>
              <a:t>يدرس هذا المؤشر عن قدرة المؤسسة على تحقيق نتيجة مقارنة مع رأس المال الموظف او المستثمر.</a:t>
            </a:r>
            <a:endParaRPr lang="fr-FR" dirty="0" smtClean="0"/>
          </a:p>
          <a:p>
            <a:pPr algn="r">
              <a:buNone/>
            </a:pPr>
            <a:r>
              <a:rPr lang="ar-DZ" dirty="0" smtClean="0"/>
              <a:t>عندنا نوعين من </a:t>
            </a:r>
            <a:r>
              <a:rPr lang="ar-DZ" dirty="0" err="1" smtClean="0"/>
              <a:t>المردودية</a:t>
            </a:r>
            <a:r>
              <a:rPr lang="ar-DZ" dirty="0" smtClean="0"/>
              <a:t>: </a:t>
            </a:r>
            <a:r>
              <a:rPr lang="ar-DZ" dirty="0" err="1" smtClean="0"/>
              <a:t>المردودية</a:t>
            </a:r>
            <a:r>
              <a:rPr lang="ar-DZ" dirty="0" smtClean="0"/>
              <a:t> الاقتصادية و </a:t>
            </a:r>
            <a:r>
              <a:rPr lang="ar-DZ" dirty="0" err="1" smtClean="0"/>
              <a:t>المردودية</a:t>
            </a:r>
            <a:r>
              <a:rPr lang="ar-DZ" dirty="0" smtClean="0"/>
              <a:t> المالية.</a:t>
            </a:r>
            <a:endParaRPr lang="fr-FR" dirty="0" smtClean="0"/>
          </a:p>
          <a:p>
            <a:pPr algn="r">
              <a:buNone/>
            </a:pPr>
            <a:r>
              <a:rPr lang="fr-FR" b="1" dirty="0" smtClean="0"/>
              <a:t> Rentabilité économique </a:t>
            </a:r>
            <a:r>
              <a:rPr lang="ar-DZ" b="1" dirty="0" err="1" smtClean="0"/>
              <a:t>المردودية</a:t>
            </a:r>
            <a:r>
              <a:rPr lang="ar-DZ" b="1" dirty="0" smtClean="0"/>
              <a:t> </a:t>
            </a:r>
            <a:r>
              <a:rPr lang="ar-DZ" b="1" dirty="0" err="1" smtClean="0"/>
              <a:t>الاقتصادية :</a:t>
            </a:r>
            <a:endParaRPr lang="fr-FR" dirty="0" smtClean="0"/>
          </a:p>
          <a:p>
            <a:pPr algn="r">
              <a:buNone/>
            </a:pPr>
            <a:r>
              <a:rPr lang="ar-DZ" dirty="0" smtClean="0"/>
              <a:t>يدرس هذا المؤشر قدرة المؤسسة على تحقيق نتيجة مقارنة مع رأس المال الموظف، يعتبر هذا المتغير المؤشر الرئيسي للأداء الاقتصادي.</a:t>
            </a:r>
            <a:r>
              <a:rPr lang="fr-FR" dirty="0" smtClean="0"/>
              <a:t> </a:t>
            </a:r>
          </a:p>
          <a:p>
            <a:pPr algn="r">
              <a:buNone/>
            </a:pPr>
            <a:endParaRPr lang="fr-FR" dirty="0" smtClean="0"/>
          </a:p>
          <a:p>
            <a:pPr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ar-DZ" sz="2800" dirty="0" smtClean="0"/>
              <a:t>تحسب </a:t>
            </a:r>
            <a:r>
              <a:rPr lang="ar-DZ" sz="2800" dirty="0" err="1" smtClean="0"/>
              <a:t>المردودية</a:t>
            </a:r>
            <a:r>
              <a:rPr lang="ar-DZ" sz="2800" dirty="0" smtClean="0"/>
              <a:t> الاقتصادية عن طريق المؤشرات </a:t>
            </a:r>
            <a:r>
              <a:rPr lang="ar-DZ" sz="2800" dirty="0" err="1" smtClean="0"/>
              <a:t>التالية :</a:t>
            </a:r>
            <a:endParaRPr lang="ar-DZ" sz="2800" dirty="0" smtClean="0"/>
          </a:p>
          <a:p>
            <a:pPr>
              <a:buNone/>
            </a:pPr>
            <a:r>
              <a:rPr lang="fr-FR" sz="2800" dirty="0" smtClean="0"/>
              <a:t>Taux de rentabilité économique = </a:t>
            </a:r>
            <a:r>
              <a:rPr lang="fr-FR" sz="2800" dirty="0" err="1" smtClean="0"/>
              <a:t>EBE</a:t>
            </a:r>
            <a:r>
              <a:rPr lang="fr-FR" sz="2800" dirty="0" smtClean="0"/>
              <a:t> ou </a:t>
            </a:r>
            <a:r>
              <a:rPr lang="fr-FR" sz="2800" dirty="0" err="1" smtClean="0"/>
              <a:t>R.opér</a:t>
            </a:r>
            <a:r>
              <a:rPr lang="fr-FR" sz="2800" dirty="0" smtClean="0"/>
              <a:t>/actif économique brut </a:t>
            </a:r>
          </a:p>
          <a:p>
            <a:pPr algn="r">
              <a:buNone/>
            </a:pPr>
            <a:r>
              <a:rPr lang="ar-DZ" sz="2800" dirty="0" smtClean="0"/>
              <a:t>معدل </a:t>
            </a:r>
            <a:r>
              <a:rPr lang="ar-DZ" sz="2800" dirty="0" err="1" smtClean="0"/>
              <a:t>المردودية</a:t>
            </a:r>
            <a:r>
              <a:rPr lang="ar-DZ" sz="2800" dirty="0" smtClean="0"/>
              <a:t> </a:t>
            </a:r>
            <a:r>
              <a:rPr lang="ar-DZ" sz="2800" dirty="0" err="1" smtClean="0"/>
              <a:t>الاقتصادية </a:t>
            </a:r>
            <a:r>
              <a:rPr lang="ar-DZ" sz="2800" dirty="0" smtClean="0"/>
              <a:t>= فائض الاستغلال </a:t>
            </a:r>
            <a:r>
              <a:rPr lang="ar-DZ" sz="2800" dirty="0" err="1" smtClean="0"/>
              <a:t>الاجماليأو</a:t>
            </a:r>
            <a:r>
              <a:rPr lang="ar-DZ" sz="2800" dirty="0" smtClean="0"/>
              <a:t> النتيجة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/ الاصول الاقتصادية الاجمالية</a:t>
            </a:r>
          </a:p>
          <a:p>
            <a:pPr algn="r" rtl="1">
              <a:buNone/>
            </a:pPr>
            <a:r>
              <a:rPr lang="ar-DZ" sz="2800" b="1" dirty="0" err="1" smtClean="0"/>
              <a:t>المردوية</a:t>
            </a:r>
            <a:r>
              <a:rPr lang="ar-DZ" sz="2800" b="1" dirty="0" smtClean="0"/>
              <a:t> المالية: </a:t>
            </a:r>
            <a:r>
              <a:rPr lang="ar-DZ" sz="2800" dirty="0" smtClean="0"/>
              <a:t>تحسب </a:t>
            </a:r>
            <a:r>
              <a:rPr lang="ar-DZ" sz="2800" dirty="0" err="1" smtClean="0"/>
              <a:t>مردودية</a:t>
            </a:r>
            <a:r>
              <a:rPr lang="ar-DZ" sz="2800" dirty="0" smtClean="0"/>
              <a:t> رؤوس الاموال المستثمرة من طرف المساهمين </a:t>
            </a:r>
            <a:r>
              <a:rPr lang="ar-DZ" sz="2800" smtClean="0"/>
              <a:t>أو الشركاء </a:t>
            </a:r>
            <a:endParaRPr lang="ar-D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0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La définition du compte des résultats </a:t>
            </a:r>
            <a:r>
              <a:rPr lang="fr-FR" dirty="0" smtClean="0"/>
              <a:t>:</a:t>
            </a:r>
          </a:p>
          <a:p>
            <a:pPr algn="r" rtl="1">
              <a:buNone/>
            </a:pPr>
            <a:r>
              <a:rPr lang="ar-DZ" sz="2800" b="1" dirty="0" smtClean="0"/>
              <a:t>تعريف حسابات </a:t>
            </a:r>
            <a:r>
              <a:rPr lang="ar-DZ" sz="2800" b="1" dirty="0" err="1" smtClean="0"/>
              <a:t>النتائج:</a:t>
            </a:r>
            <a:endParaRPr lang="ar-DZ" sz="2800" b="1" dirty="0" smtClean="0"/>
          </a:p>
          <a:p>
            <a:pPr algn="r" rtl="1">
              <a:buNone/>
            </a:pPr>
            <a:r>
              <a:rPr lang="ar-DZ" sz="2600" dirty="0" smtClean="0"/>
              <a:t>حسابات النتائج يظهر لنا التغير في</a:t>
            </a:r>
            <a:r>
              <a:rPr lang="fr-FR" sz="2600" dirty="0" smtClean="0"/>
              <a:t> </a:t>
            </a:r>
            <a:r>
              <a:rPr lang="ar-DZ" sz="2600" dirty="0" smtClean="0"/>
              <a:t>ثروة المؤسسة في فترة زمنية معينة، غالبا ما تكون </a:t>
            </a:r>
            <a:r>
              <a:rPr lang="ar-DZ" sz="2600" dirty="0" err="1" smtClean="0"/>
              <a:t>سنة .</a:t>
            </a:r>
            <a:r>
              <a:rPr lang="ar-DZ" sz="2600" dirty="0" smtClean="0"/>
              <a:t> يضم الأعباء(النفقات </a:t>
            </a:r>
            <a:r>
              <a:rPr lang="fr-FR" sz="2600" dirty="0"/>
              <a:t>(</a:t>
            </a:r>
            <a:r>
              <a:rPr lang="fr-FR" sz="2600" dirty="0" smtClean="0"/>
              <a:t>les charges</a:t>
            </a:r>
            <a:r>
              <a:rPr lang="ar-DZ" sz="2600" dirty="0" smtClean="0"/>
              <a:t> و المنتجات </a:t>
            </a:r>
            <a:r>
              <a:rPr lang="fr-FR" sz="2600" dirty="0" smtClean="0"/>
              <a:t>(les produits )</a:t>
            </a:r>
            <a:r>
              <a:rPr lang="ar-DZ" sz="2600" dirty="0" smtClean="0"/>
              <a:t> بدون الأخذ بعين الاعتبار تاريخ تحصيلهم أو دفعهم.</a:t>
            </a:r>
          </a:p>
          <a:p>
            <a:pPr algn="r" rtl="1">
              <a:buNone/>
            </a:pPr>
            <a:r>
              <a:rPr lang="ar-DZ" sz="2600" dirty="0" err="1" smtClean="0"/>
              <a:t>الربح (</a:t>
            </a:r>
            <a:r>
              <a:rPr lang="ar-DZ" sz="2600" dirty="0" smtClean="0"/>
              <a:t> </a:t>
            </a:r>
            <a:r>
              <a:rPr lang="fr-FR" sz="2600" dirty="0"/>
              <a:t>(</a:t>
            </a:r>
            <a:r>
              <a:rPr lang="fr-FR" sz="2600" dirty="0" smtClean="0"/>
              <a:t>bénéfice</a:t>
            </a:r>
            <a:r>
              <a:rPr lang="ar-DZ" sz="2600" dirty="0" smtClean="0"/>
              <a:t> أو </a:t>
            </a:r>
            <a:r>
              <a:rPr lang="ar-DZ" sz="2600" dirty="0" err="1" smtClean="0"/>
              <a:t>الخسارة (</a:t>
            </a:r>
            <a:r>
              <a:rPr lang="fr-FR" sz="2600" dirty="0" smtClean="0"/>
              <a:t>perte</a:t>
            </a:r>
            <a:r>
              <a:rPr lang="ar-DZ" sz="2600" dirty="0" smtClean="0"/>
              <a:t>) يحسب عن طريق الفرق بين مجموع المنتجات و مجموع </a:t>
            </a:r>
            <a:r>
              <a:rPr lang="ar-DZ" sz="2600" dirty="0" err="1" smtClean="0"/>
              <a:t>الأعباء (</a:t>
            </a:r>
            <a:r>
              <a:rPr lang="fr-FR" sz="2600" dirty="0" smtClean="0"/>
              <a:t>la différence entre les  </a:t>
            </a:r>
            <a:r>
              <a:rPr lang="ar-DZ" sz="2600" dirty="0" smtClean="0"/>
              <a:t> </a:t>
            </a:r>
            <a:r>
              <a:rPr lang="fr-FR" sz="2600" dirty="0" smtClean="0"/>
              <a:t>(produits et les charges</a:t>
            </a:r>
            <a:r>
              <a:rPr lang="ar-DZ" sz="2600" dirty="0" err="1" smtClean="0"/>
              <a:t>.</a:t>
            </a:r>
            <a:r>
              <a:rPr lang="ar-DZ" sz="2600" dirty="0" smtClean="0"/>
              <a:t> هذه القيمة لا بد أن تكون مساوية للقيمة التي تظهر في خصوم الميزانية المحاسبية </a:t>
            </a:r>
            <a:r>
              <a:rPr lang="ar-DZ" sz="2600" dirty="0" err="1" smtClean="0"/>
              <a:t>لاخر</a:t>
            </a:r>
            <a:r>
              <a:rPr lang="ar-DZ" sz="2600" dirty="0" smtClean="0"/>
              <a:t> الدورة.</a:t>
            </a:r>
          </a:p>
          <a:p>
            <a:pPr algn="r" rtl="1">
              <a:buNone/>
            </a:pPr>
            <a:r>
              <a:rPr lang="ar-DZ" sz="2600" b="1" dirty="0" smtClean="0"/>
              <a:t>أهداف حسابات </a:t>
            </a:r>
            <a:r>
              <a:rPr lang="ar-DZ" sz="2600" b="1" dirty="0" err="1" smtClean="0"/>
              <a:t>النتائج</a:t>
            </a:r>
            <a:r>
              <a:rPr lang="ar-DZ" sz="2600" dirty="0" err="1" smtClean="0"/>
              <a:t>:</a:t>
            </a:r>
            <a:endParaRPr lang="ar-DZ" sz="2600" dirty="0"/>
          </a:p>
          <a:p>
            <a:pPr algn="r" rtl="1">
              <a:buNone/>
            </a:pPr>
            <a:r>
              <a:rPr lang="ar-DZ" sz="2600" dirty="0" smtClean="0"/>
              <a:t>على عكس الميزانية التي تظهر فقط رصيد النتيجة التحليلية فإن حسابات النتائج يقدم لنا تفصيلا كاملا عن هذه النتيجة، حيث انه يسمح لنا </a:t>
            </a:r>
            <a:r>
              <a:rPr lang="ar-DZ" sz="2600" dirty="0" err="1" smtClean="0"/>
              <a:t>ب :</a:t>
            </a:r>
            <a:endParaRPr lang="ar-DZ" sz="2600" dirty="0" smtClean="0"/>
          </a:p>
          <a:p>
            <a:pPr algn="r" rtl="1">
              <a:buNone/>
            </a:pPr>
            <a:r>
              <a:rPr lang="ar-DZ" sz="2600" dirty="0" smtClean="0"/>
              <a:t>- فهم كيفية تكوين هذه </a:t>
            </a:r>
            <a:r>
              <a:rPr lang="ar-DZ" sz="2600" dirty="0" err="1" smtClean="0"/>
              <a:t>النتيجة (</a:t>
            </a:r>
            <a:r>
              <a:rPr lang="ar-DZ" sz="2600" dirty="0" smtClean="0"/>
              <a:t> </a:t>
            </a:r>
            <a:r>
              <a:rPr lang="fr-FR" sz="2600" dirty="0" smtClean="0"/>
              <a:t>comprendre la formation du (résultat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Tx/>
              <a:buChar char="-"/>
            </a:pPr>
            <a:r>
              <a:rPr lang="ar-DZ" sz="2600" dirty="0" smtClean="0"/>
              <a:t>وصف طريقة توزيع هذه النتيجة بين المؤسسة و الأفراد </a:t>
            </a:r>
            <a:r>
              <a:rPr lang="ar-DZ" sz="2600" dirty="0" err="1" smtClean="0"/>
              <a:t>الأخرى </a:t>
            </a:r>
            <a:r>
              <a:rPr lang="ar-DZ" sz="2600" dirty="0" smtClean="0"/>
              <a:t>( العمال، الدائنون، </a:t>
            </a:r>
            <a:r>
              <a:rPr lang="ar-DZ" sz="2600" dirty="0" err="1" smtClean="0"/>
              <a:t>الدولة </a:t>
            </a:r>
            <a:r>
              <a:rPr lang="ar-DZ" sz="2600" dirty="0" smtClean="0"/>
              <a:t>، أصحاب </a:t>
            </a:r>
            <a:r>
              <a:rPr lang="ar-DZ" sz="2600" dirty="0" err="1" smtClean="0"/>
              <a:t>المؤسسة...).</a:t>
            </a:r>
            <a:endParaRPr lang="ar-DZ" sz="2600" dirty="0" smtClean="0"/>
          </a:p>
          <a:p>
            <a:pPr algn="r" rtl="1">
              <a:buNone/>
            </a:pPr>
            <a:r>
              <a:rPr lang="ar-DZ" sz="2600" b="1" dirty="0" smtClean="0">
                <a:solidFill>
                  <a:srgbClr val="FF0000"/>
                </a:solidFill>
              </a:rPr>
              <a:t>تعريف الأعباء و ال</a:t>
            </a:r>
            <a:r>
              <a:rPr lang="ar-DZ" sz="2600" b="1" dirty="0">
                <a:solidFill>
                  <a:srgbClr val="FF0000"/>
                </a:solidFill>
              </a:rPr>
              <a:t>م</a:t>
            </a:r>
            <a:r>
              <a:rPr lang="ar-DZ" sz="2600" b="1" dirty="0" smtClean="0">
                <a:solidFill>
                  <a:srgbClr val="FF0000"/>
                </a:solidFill>
              </a:rPr>
              <a:t>نتجات حسب </a:t>
            </a:r>
            <a:r>
              <a:rPr lang="en-US" sz="2600" b="1" dirty="0" err="1" smtClean="0">
                <a:solidFill>
                  <a:srgbClr val="FF0000"/>
                </a:solidFill>
              </a:rPr>
              <a:t>SCF</a:t>
            </a:r>
            <a:endParaRPr lang="ar-DZ" sz="26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</a:rPr>
              <a:t>يعرف النظام المالي الجديد الأعباء على </a:t>
            </a:r>
            <a:r>
              <a:rPr lang="ar-DZ" sz="2600" dirty="0" err="1" smtClean="0">
                <a:solidFill>
                  <a:schemeClr val="tx1"/>
                </a:solidFill>
              </a:rPr>
              <a:t>أنها </a:t>
            </a:r>
            <a:r>
              <a:rPr lang="ar-DZ" sz="2600" dirty="0" smtClean="0">
                <a:solidFill>
                  <a:srgbClr val="FF0000"/>
                </a:solidFill>
              </a:rPr>
              <a:t>” </a:t>
            </a:r>
            <a:r>
              <a:rPr lang="ar-DZ" sz="2600" dirty="0" smtClean="0">
                <a:solidFill>
                  <a:schemeClr val="tx1"/>
                </a:solidFill>
              </a:rPr>
              <a:t>انخفاض ذات ميزة اقتصادية يحصل أثناء </a:t>
            </a:r>
            <a:r>
              <a:rPr lang="ar-DZ" sz="2600" dirty="0" err="1" smtClean="0">
                <a:solidFill>
                  <a:schemeClr val="tx1"/>
                </a:solidFill>
              </a:rPr>
              <a:t>الدورة“</a:t>
            </a:r>
            <a:endParaRPr lang="ar-DZ" sz="2600" dirty="0" smtClean="0">
              <a:solidFill>
                <a:schemeClr val="tx1"/>
              </a:solidFill>
            </a:endParaRPr>
          </a:p>
          <a:p>
            <a:pPr algn="r" rtl="1">
              <a:buNone/>
            </a:pPr>
            <a:r>
              <a:rPr lang="ar-DZ" sz="2600" dirty="0">
                <a:solidFill>
                  <a:schemeClr val="tx1"/>
                </a:solidFill>
              </a:rPr>
              <a:t>المنتجات</a:t>
            </a:r>
            <a:r>
              <a:rPr lang="ar-DZ" sz="2800" dirty="0" smtClean="0"/>
              <a:t> هي ارتفاع او زيادة ذات ميزة اقتصادية تحصل أثناء </a:t>
            </a:r>
            <a:r>
              <a:rPr lang="ar-DZ" sz="2800" dirty="0" err="1" smtClean="0"/>
              <a:t>الدورة,</a:t>
            </a:r>
            <a:endParaRPr lang="ar-DZ" sz="2800" dirty="0" smtClean="0"/>
          </a:p>
          <a:p>
            <a:pPr algn="r" rtl="1">
              <a:buNone/>
            </a:pPr>
            <a:r>
              <a:rPr lang="ar-DZ" sz="2800" dirty="0" smtClean="0"/>
              <a:t>أما النتيجة فهي الفرق بين هذه المنتجات و الأعباء.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هيكل حسابات النتائج </a:t>
            </a:r>
          </a:p>
          <a:p>
            <a:pPr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النظام المالي الجديد يقترح شكلين مختلفين لعرض حسابات </a:t>
            </a:r>
            <a:r>
              <a:rPr lang="ar-DZ" sz="2800" dirty="0" err="1" smtClean="0">
                <a:solidFill>
                  <a:schemeClr val="tx1"/>
                </a:solidFill>
              </a:rPr>
              <a:t>النتائج :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حسب الوظيفة  </a:t>
            </a:r>
            <a:r>
              <a:rPr lang="fr-FR" sz="2800" dirty="0" smtClean="0">
                <a:solidFill>
                  <a:schemeClr val="tx1"/>
                </a:solidFill>
              </a:rPr>
              <a:t>(par fonction) </a:t>
            </a:r>
          </a:p>
          <a:p>
            <a:pPr algn="r" rtl="1">
              <a:buFontTx/>
              <a:buChar char="-"/>
            </a:pP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ar-DZ" sz="2800" dirty="0" smtClean="0">
                <a:solidFill>
                  <a:schemeClr val="tx1"/>
                </a:solidFill>
              </a:rPr>
              <a:t>حسب </a:t>
            </a:r>
            <a:r>
              <a:rPr lang="ar-DZ" sz="2800" dirty="0" err="1" smtClean="0">
                <a:solidFill>
                  <a:schemeClr val="tx1"/>
                </a:solidFill>
              </a:rPr>
              <a:t>الطبيعة (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par nature</a:t>
            </a:r>
            <a:r>
              <a:rPr lang="ar-DZ" sz="2800" dirty="0" err="1" smtClean="0">
                <a:solidFill>
                  <a:schemeClr val="tx1"/>
                </a:solidFill>
              </a:rPr>
              <a:t>)</a:t>
            </a:r>
            <a:endParaRPr lang="ar-DZ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r" rtl="1">
              <a:buAutoNum type="arabicParenR"/>
            </a:pPr>
            <a:r>
              <a:rPr lang="ar-DZ" sz="2800" b="1" dirty="0" smtClean="0">
                <a:solidFill>
                  <a:srgbClr val="0070C0"/>
                </a:solidFill>
              </a:rPr>
              <a:t>عرض حسابات النتائج حسب </a:t>
            </a:r>
            <a:r>
              <a:rPr lang="ar-DZ" sz="2800" b="1" dirty="0" err="1" smtClean="0">
                <a:solidFill>
                  <a:srgbClr val="0070C0"/>
                </a:solidFill>
              </a:rPr>
              <a:t>الوظيفة :</a:t>
            </a:r>
            <a:endParaRPr lang="ar-DZ" sz="2800" b="1" dirty="0" smtClean="0">
              <a:solidFill>
                <a:srgbClr val="0070C0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ان تقديم حسابات النتائج حسب الوظيفة لا يعتبر اجباريا بالنسبة للمؤسسات و انما يعد ثانويا للمؤسسات التي ترغب في تجميع </a:t>
            </a:r>
            <a:r>
              <a:rPr lang="ar-DZ" sz="2800" dirty="0" err="1" smtClean="0">
                <a:solidFill>
                  <a:schemeClr val="tx1"/>
                </a:solidFill>
              </a:rPr>
              <a:t>نشاطها :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وظيفة </a:t>
            </a:r>
            <a:r>
              <a:rPr lang="ar-DZ" sz="2800" dirty="0" err="1" smtClean="0">
                <a:solidFill>
                  <a:schemeClr val="tx1"/>
                </a:solidFill>
              </a:rPr>
              <a:t>اقتصادية (</a:t>
            </a:r>
            <a:r>
              <a:rPr lang="fr-FR" sz="2800" dirty="0" smtClean="0">
                <a:solidFill>
                  <a:schemeClr val="tx1"/>
                </a:solidFill>
              </a:rPr>
              <a:t>fonction économique</a:t>
            </a:r>
            <a:r>
              <a:rPr lang="ar-DZ" sz="2800" dirty="0" smtClean="0">
                <a:solidFill>
                  <a:schemeClr val="tx1"/>
                </a:solidFill>
              </a:rPr>
              <a:t>): شراء، </a:t>
            </a:r>
            <a:r>
              <a:rPr lang="ar-DZ" sz="2800" dirty="0" err="1" smtClean="0">
                <a:solidFill>
                  <a:schemeClr val="tx1"/>
                </a:solidFill>
              </a:rPr>
              <a:t>انتاج،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وسائل </a:t>
            </a:r>
            <a:r>
              <a:rPr lang="ar-DZ" sz="2800" dirty="0" err="1" smtClean="0">
                <a:solidFill>
                  <a:schemeClr val="tx1"/>
                </a:solidFill>
              </a:rPr>
              <a:t>الاستغلال </a:t>
            </a:r>
            <a:r>
              <a:rPr lang="ar-DZ" sz="2800" dirty="0" smtClean="0">
                <a:solidFill>
                  <a:schemeClr val="tx1"/>
                </a:solidFill>
              </a:rPr>
              <a:t>( </a:t>
            </a:r>
            <a:r>
              <a:rPr lang="ar-DZ" sz="2800" dirty="0" err="1" smtClean="0">
                <a:solidFill>
                  <a:schemeClr val="tx1"/>
                </a:solidFill>
              </a:rPr>
              <a:t>محلات </a:t>
            </a:r>
            <a:r>
              <a:rPr lang="ar-DZ" sz="2800" dirty="0" smtClean="0">
                <a:solidFill>
                  <a:schemeClr val="tx1"/>
                </a:solidFill>
              </a:rPr>
              <a:t>، </a:t>
            </a:r>
            <a:r>
              <a:rPr lang="ar-DZ" sz="2800" dirty="0" err="1" smtClean="0">
                <a:solidFill>
                  <a:schemeClr val="tx1"/>
                </a:solidFill>
              </a:rPr>
              <a:t>مكاتب...)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مراكز </a:t>
            </a:r>
            <a:r>
              <a:rPr lang="ar-DZ" sz="2800" dirty="0" err="1" smtClean="0">
                <a:solidFill>
                  <a:schemeClr val="tx1"/>
                </a:solidFill>
              </a:rPr>
              <a:t>المسؤولية (</a:t>
            </a:r>
            <a:r>
              <a:rPr lang="fr-FR" sz="2800" dirty="0" smtClean="0">
                <a:solidFill>
                  <a:schemeClr val="tx1"/>
                </a:solidFill>
              </a:rPr>
              <a:t>centres de </a:t>
            </a:r>
            <a:r>
              <a:rPr lang="fr-FR" sz="2800" dirty="0" err="1" smtClean="0">
                <a:solidFill>
                  <a:schemeClr val="tx1"/>
                </a:solidFill>
              </a:rPr>
              <a:t>résponsabilité</a:t>
            </a:r>
            <a:r>
              <a:rPr lang="ar-DZ" sz="2800" dirty="0" smtClean="0">
                <a:solidFill>
                  <a:schemeClr val="tx1"/>
                </a:solidFill>
              </a:rPr>
              <a:t>): المديرية العامة، </a:t>
            </a:r>
            <a:r>
              <a:rPr lang="ar-DZ" sz="2800" dirty="0" err="1" smtClean="0">
                <a:solidFill>
                  <a:schemeClr val="tx1"/>
                </a:solidFill>
              </a:rPr>
              <a:t>التجارية...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حسب </a:t>
            </a:r>
            <a:r>
              <a:rPr lang="ar-DZ" sz="2800" dirty="0" err="1" smtClean="0">
                <a:solidFill>
                  <a:schemeClr val="tx1"/>
                </a:solidFill>
              </a:rPr>
              <a:t>المنتوج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r>
              <a:rPr lang="ar-DZ" sz="2800" dirty="0" err="1" smtClean="0">
                <a:solidFill>
                  <a:schemeClr val="tx1"/>
                </a:solidFill>
              </a:rPr>
              <a:t>(</a:t>
            </a:r>
            <a:r>
              <a:rPr lang="fr-FR" sz="2800" dirty="0" smtClean="0">
                <a:solidFill>
                  <a:schemeClr val="tx1"/>
                </a:solidFill>
              </a:rPr>
              <a:t>par produit</a:t>
            </a:r>
            <a:r>
              <a:rPr lang="ar-DZ" sz="2800" dirty="0" err="1" smtClean="0">
                <a:solidFill>
                  <a:schemeClr val="tx1"/>
                </a:solidFill>
              </a:rPr>
              <a:t>)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المنطقة </a:t>
            </a:r>
            <a:r>
              <a:rPr lang="ar-DZ" sz="2800" dirty="0" err="1" smtClean="0">
                <a:solidFill>
                  <a:schemeClr val="tx1"/>
                </a:solidFill>
              </a:rPr>
              <a:t>الجغرافية (</a:t>
            </a:r>
            <a:r>
              <a:rPr lang="fr-FR" sz="2800" dirty="0" smtClean="0">
                <a:solidFill>
                  <a:schemeClr val="tx1"/>
                </a:solidFill>
              </a:rPr>
              <a:t>zone géographique</a:t>
            </a:r>
            <a:r>
              <a:rPr lang="ar-DZ" sz="2800" dirty="0" err="1" smtClean="0">
                <a:solidFill>
                  <a:schemeClr val="tx1"/>
                </a:solidFill>
              </a:rPr>
              <a:t>)</a:t>
            </a:r>
            <a:endParaRPr lang="ar-DZ" sz="2800" dirty="0" smtClean="0">
              <a:solidFill>
                <a:schemeClr val="tx1"/>
              </a:solidFill>
            </a:endParaRPr>
          </a:p>
          <a:p>
            <a:pPr marL="514350" indent="-514350" algn="r" rtl="1">
              <a:buNone/>
            </a:pPr>
            <a:r>
              <a:rPr lang="ar-DZ" sz="2800" b="1" dirty="0">
                <a:solidFill>
                  <a:srgbClr val="0070C0"/>
                </a:solidFill>
              </a:rPr>
              <a:t>2) عرض حسابات النتائج حسب </a:t>
            </a:r>
            <a:r>
              <a:rPr lang="ar-DZ" sz="2800" b="1" dirty="0" err="1">
                <a:solidFill>
                  <a:srgbClr val="0070C0"/>
                </a:solidFill>
              </a:rPr>
              <a:t>الطبيعة :</a:t>
            </a:r>
            <a:endParaRPr lang="ar-DZ" sz="2800" b="1" dirty="0">
              <a:solidFill>
                <a:srgbClr val="0070C0"/>
              </a:solidFill>
            </a:endParaRP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87624" y="1196752"/>
            <a:ext cx="6552728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(</a:t>
            </a:r>
            <a:r>
              <a:rPr lang="ar-DZ" sz="2800" b="1" dirty="0" smtClean="0"/>
              <a:t>النشاطات العادية</a:t>
            </a:r>
            <a:r>
              <a:rPr lang="fr-FR" sz="2800" b="1" dirty="0" smtClean="0"/>
              <a:t> </a:t>
            </a:r>
            <a:r>
              <a:rPr lang="fr-FR" sz="2800" b="1" dirty="0"/>
              <a:t>)</a:t>
            </a:r>
            <a:r>
              <a:rPr lang="fr-FR" sz="2800" b="1" dirty="0" smtClean="0"/>
              <a:t>activités ordinaires</a:t>
            </a:r>
          </a:p>
          <a:p>
            <a:pPr algn="ctr"/>
            <a:r>
              <a:rPr lang="fr-FR" sz="2800" b="1" dirty="0" smtClean="0"/>
              <a:t>(charges et produits) </a:t>
            </a:r>
            <a:endParaRPr lang="fr-F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39552" y="2636912"/>
            <a:ext cx="2520280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b="1" dirty="0" smtClean="0"/>
              <a:t>Activités ordinaires </a:t>
            </a:r>
          </a:p>
          <a:p>
            <a:pPr algn="ctr"/>
            <a:r>
              <a:rPr lang="fr-FR" sz="2200" b="1" dirty="0" smtClean="0"/>
              <a:t>Charges et produits </a:t>
            </a:r>
            <a:endParaRPr lang="fr-FR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5508104" y="2636912"/>
            <a:ext cx="2808312" cy="10801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200" b="1" dirty="0"/>
              <a:t>Activité extraordinaire </a:t>
            </a:r>
            <a:r>
              <a:rPr lang="ar-DZ" sz="2200" b="1" dirty="0"/>
              <a:t>نشاطات </a:t>
            </a:r>
            <a:r>
              <a:rPr lang="ar-DZ" sz="2200" b="1" dirty="0" smtClean="0"/>
              <a:t>استثنائية</a:t>
            </a:r>
          </a:p>
          <a:p>
            <a:pPr algn="ctr"/>
            <a:r>
              <a:rPr lang="fr-FR" sz="2100" b="1" dirty="0" smtClean="0"/>
              <a:t>Charges 67, produits77</a:t>
            </a:r>
            <a:endParaRPr lang="fr-FR" sz="2100" b="1" dirty="0"/>
          </a:p>
        </p:txBody>
      </p:sp>
      <p:sp>
        <p:nvSpPr>
          <p:cNvPr id="9" name="Rectangle 8"/>
          <p:cNvSpPr/>
          <p:nvPr/>
        </p:nvSpPr>
        <p:spPr>
          <a:xfrm>
            <a:off x="683568" y="4581128"/>
            <a:ext cx="2376264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100" b="1" dirty="0" smtClean="0"/>
              <a:t>Activités d’exploitation </a:t>
            </a:r>
          </a:p>
          <a:p>
            <a:pPr algn="ctr"/>
            <a:r>
              <a:rPr lang="ar-DZ" sz="2100" b="1" dirty="0" smtClean="0"/>
              <a:t>نشاط الاستغلال </a:t>
            </a:r>
            <a:endParaRPr lang="fr-FR" sz="2100" b="1" dirty="0" smtClean="0"/>
          </a:p>
          <a:p>
            <a:pPr algn="ctr"/>
            <a:r>
              <a:rPr lang="fr-FR" sz="2100" b="1" dirty="0" smtClean="0"/>
              <a:t>Charges et produits </a:t>
            </a:r>
            <a:endParaRPr lang="fr-FR" sz="2100" b="1" dirty="0"/>
          </a:p>
        </p:txBody>
      </p:sp>
      <p:sp>
        <p:nvSpPr>
          <p:cNvPr id="10" name="Rectangle 9"/>
          <p:cNvSpPr/>
          <p:nvPr/>
        </p:nvSpPr>
        <p:spPr>
          <a:xfrm>
            <a:off x="3419872" y="4581128"/>
            <a:ext cx="2232248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100" b="1" dirty="0"/>
              <a:t>Activités opérationnelles</a:t>
            </a:r>
          </a:p>
          <a:p>
            <a:pPr algn="ctr"/>
            <a:r>
              <a:rPr lang="fr-FR" sz="2100" b="1" dirty="0"/>
              <a:t>( </a:t>
            </a:r>
            <a:r>
              <a:rPr lang="ar-DZ" sz="2100" b="1" dirty="0"/>
              <a:t>النشاط التشغيلي 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940152" y="4509120"/>
            <a:ext cx="2448272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100" b="1" dirty="0"/>
              <a:t>Activités </a:t>
            </a:r>
            <a:r>
              <a:rPr lang="fr-FR" sz="2100" b="1" dirty="0" err="1"/>
              <a:t>financiéres</a:t>
            </a:r>
            <a:r>
              <a:rPr lang="fr-FR" sz="2100" b="1" dirty="0"/>
              <a:t> </a:t>
            </a:r>
          </a:p>
          <a:p>
            <a:pPr algn="ctr"/>
            <a:r>
              <a:rPr lang="fr-FR" sz="2100" b="1" dirty="0"/>
              <a:t>(</a:t>
            </a:r>
            <a:r>
              <a:rPr lang="ar-DZ" sz="2100" b="1" dirty="0"/>
              <a:t>النشاط المالي </a:t>
            </a:r>
            <a:r>
              <a:rPr lang="fr-FR" sz="2100" b="1" dirty="0"/>
              <a:t>)</a:t>
            </a:r>
          </a:p>
          <a:p>
            <a:pPr algn="ctr"/>
            <a:r>
              <a:rPr lang="fr-FR" sz="2100" b="1" dirty="0"/>
              <a:t>Produits et charges financiers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2555776" y="2060848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156176" y="198884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5" idx="2"/>
            <a:endCxn id="9" idx="0"/>
          </p:cNvCxnSpPr>
          <p:nvPr/>
        </p:nvCxnSpPr>
        <p:spPr>
          <a:xfrm>
            <a:off x="1799692" y="3789040"/>
            <a:ext cx="7200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1763688" y="3789040"/>
            <a:ext cx="198022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" idx="2"/>
          </p:cNvCxnSpPr>
          <p:nvPr/>
        </p:nvCxnSpPr>
        <p:spPr>
          <a:xfrm>
            <a:off x="1799692" y="3789040"/>
            <a:ext cx="500455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63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2016224"/>
                <a:gridCol w="1450504"/>
              </a:tblGrid>
              <a:tr h="504354">
                <a:tc>
                  <a:txBody>
                    <a:bodyPr/>
                    <a:lstStyle/>
                    <a:p>
                      <a:r>
                        <a:rPr lang="fr-FR" dirty="0" smtClean="0"/>
                        <a:t>( par nature)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N-1</a:t>
                      </a:r>
                      <a:endParaRPr lang="fr-FR" dirty="0"/>
                    </a:p>
                  </a:txBody>
                  <a:tcPr/>
                </a:tc>
              </a:tr>
              <a:tr h="2574064">
                <a:tc>
                  <a:txBody>
                    <a:bodyPr/>
                    <a:lstStyle/>
                    <a:p>
                      <a:r>
                        <a:rPr lang="fr-FR" dirty="0" smtClean="0"/>
                        <a:t>Chiffre d’affaire </a:t>
                      </a:r>
                    </a:p>
                    <a:p>
                      <a:r>
                        <a:rPr lang="fr-FR" dirty="0" smtClean="0"/>
                        <a:t>Variation</a:t>
                      </a:r>
                      <a:r>
                        <a:rPr lang="fr-FR" baseline="0" dirty="0" smtClean="0"/>
                        <a:t> stock produit finis et en cours</a:t>
                      </a:r>
                    </a:p>
                    <a:p>
                      <a:r>
                        <a:rPr lang="fr-FR" baseline="0" dirty="0" smtClean="0"/>
                        <a:t>Production immobilisée</a:t>
                      </a:r>
                    </a:p>
                    <a:p>
                      <a:r>
                        <a:rPr lang="fr-FR" baseline="0" dirty="0" smtClean="0"/>
                        <a:t>Subvention d’exploitation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I- Production de l’exercice </a:t>
                      </a:r>
                    </a:p>
                    <a:p>
                      <a:r>
                        <a:rPr lang="fr-FR" b="0" baseline="0" dirty="0" smtClean="0"/>
                        <a:t>Achats consommées</a:t>
                      </a:r>
                    </a:p>
                    <a:p>
                      <a:r>
                        <a:rPr lang="fr-FR" b="0" baseline="0" dirty="0" smtClean="0"/>
                        <a:t>Services extérieurs et autres consommations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II- </a:t>
                      </a:r>
                      <a:r>
                        <a:rPr lang="fr-F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Consommation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de l’exercice 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III- Valeur ajoutée d’exploitation (</a:t>
                      </a:r>
                      <a:r>
                        <a:rPr lang="fr-FR" b="1" baseline="0" dirty="0" err="1" smtClean="0">
                          <a:solidFill>
                            <a:srgbClr val="FF0000"/>
                          </a:solidFill>
                        </a:rPr>
                        <a:t>I-II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fr-FR" b="0" baseline="0" dirty="0" smtClean="0"/>
                        <a:t>Charges de personnel</a:t>
                      </a:r>
                    </a:p>
                    <a:p>
                      <a:r>
                        <a:rPr lang="fr-FR" b="0" baseline="0" dirty="0" smtClean="0"/>
                        <a:t>Impôts, taxes et versements assimilés 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Iv- Excédent brut d’exploitation</a:t>
                      </a:r>
                    </a:p>
                    <a:p>
                      <a:r>
                        <a:rPr lang="fr-FR" b="0" baseline="0" dirty="0" smtClean="0"/>
                        <a:t>Autres produits opérationnels</a:t>
                      </a:r>
                    </a:p>
                    <a:p>
                      <a:r>
                        <a:rPr lang="fr-FR" b="0" baseline="0" dirty="0" smtClean="0"/>
                        <a:t>Autres charges opérationnelles</a:t>
                      </a:r>
                    </a:p>
                    <a:p>
                      <a:r>
                        <a:rPr lang="fr-FR" b="0" baseline="0" dirty="0" smtClean="0"/>
                        <a:t>Dotations aux amortissement et aux provisions*</a:t>
                      </a:r>
                    </a:p>
                    <a:p>
                      <a:r>
                        <a:rPr lang="fr-FR" b="0" baseline="0" dirty="0" smtClean="0"/>
                        <a:t>Reprise sur pertes de valeurs et provisions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V- résultat opérationnel</a:t>
                      </a:r>
                    </a:p>
                    <a:p>
                      <a:r>
                        <a:rPr lang="fr-FR" b="0" baseline="0" dirty="0" smtClean="0"/>
                        <a:t>Produits financiers</a:t>
                      </a:r>
                    </a:p>
                    <a:p>
                      <a:r>
                        <a:rPr lang="fr-FR" b="0" baseline="0" dirty="0" smtClean="0"/>
                        <a:t>Charges financières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VI- Résultat financier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VII- Résultat ordinaire avant impôt (V+VI)</a:t>
                      </a:r>
                    </a:p>
                    <a:p>
                      <a:endParaRPr lang="fr-FR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2376264"/>
                <a:gridCol w="1666528"/>
              </a:tblGrid>
              <a:tr h="33000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66635">
                <a:tc>
                  <a:txBody>
                    <a:bodyPr/>
                    <a:lstStyle/>
                    <a:p>
                      <a:r>
                        <a:rPr lang="fr-FR" b="0" baseline="0" dirty="0" smtClean="0"/>
                        <a:t>Impôts exigibles sur résultat ordinaires</a:t>
                      </a:r>
                    </a:p>
                    <a:p>
                      <a:r>
                        <a:rPr lang="fr-FR" b="0" baseline="0" dirty="0" smtClean="0"/>
                        <a:t>Impôts différés  sur résultats ordinaires</a:t>
                      </a:r>
                    </a:p>
                    <a:p>
                      <a:r>
                        <a:rPr lang="fr-FR" b="0" baseline="0" dirty="0" smtClean="0"/>
                        <a:t>Total des produits des activités ordinaires</a:t>
                      </a:r>
                    </a:p>
                    <a:p>
                      <a:r>
                        <a:rPr lang="fr-FR" b="0" baseline="0" dirty="0" smtClean="0"/>
                        <a:t>Total des charges des activités ordinaires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VIII- Résultat net des activités ordinaires</a:t>
                      </a:r>
                    </a:p>
                    <a:p>
                      <a:r>
                        <a:rPr lang="fr-FR" b="0" baseline="0" dirty="0" smtClean="0"/>
                        <a:t>Eléments extraordinaires ( produits)</a:t>
                      </a:r>
                    </a:p>
                    <a:p>
                      <a:r>
                        <a:rPr lang="fr-FR" b="0" baseline="0" dirty="0" smtClean="0"/>
                        <a:t>Eléments extraordinaires ( charges)</a:t>
                      </a:r>
                    </a:p>
                    <a:p>
                      <a:r>
                        <a:rPr lang="fr-F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IX- Résultat extraordinaire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X- Résultat net de l’exercice</a:t>
                      </a:r>
                    </a:p>
                    <a:p>
                      <a:endParaRPr lang="fr-FR" b="0" baseline="0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1728192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(par fonction)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N-1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Chiffre d’affaire</a:t>
                      </a:r>
                    </a:p>
                    <a:p>
                      <a:r>
                        <a:rPr lang="fr-FR" dirty="0" smtClean="0"/>
                        <a:t>Coûts des ventes</a:t>
                      </a:r>
                    </a:p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Marge brut</a:t>
                      </a:r>
                    </a:p>
                    <a:p>
                      <a:r>
                        <a:rPr lang="fr-FR" dirty="0" smtClean="0"/>
                        <a:t>Autres produits opérationnels</a:t>
                      </a:r>
                    </a:p>
                    <a:p>
                      <a:r>
                        <a:rPr lang="fr-FR" dirty="0" smtClean="0"/>
                        <a:t>Coûts</a:t>
                      </a:r>
                      <a:r>
                        <a:rPr lang="fr-FR" baseline="0" dirty="0" smtClean="0"/>
                        <a:t> commerciaux</a:t>
                      </a:r>
                    </a:p>
                    <a:p>
                      <a:r>
                        <a:rPr lang="fr-FR" baseline="0" dirty="0" smtClean="0"/>
                        <a:t>Charges administratives </a:t>
                      </a:r>
                    </a:p>
                    <a:p>
                      <a:r>
                        <a:rPr lang="fr-FR" baseline="0" dirty="0" smtClean="0"/>
                        <a:t>Autres charges opérationnelles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Résultat opérationnel</a:t>
                      </a:r>
                    </a:p>
                    <a:p>
                      <a:r>
                        <a:rPr lang="fr-FR" baseline="0" dirty="0" smtClean="0"/>
                        <a:t>Fournir le détail des charges par nature </a:t>
                      </a:r>
                    </a:p>
                    <a:p>
                      <a:r>
                        <a:rPr lang="fr-FR" baseline="0" dirty="0" smtClean="0"/>
                        <a:t>(frais de personnel, dotations au amortissement)</a:t>
                      </a:r>
                    </a:p>
                    <a:p>
                      <a:r>
                        <a:rPr lang="fr-FR" baseline="0" dirty="0" smtClean="0"/>
                        <a:t>Produits financiers</a:t>
                      </a:r>
                    </a:p>
                    <a:p>
                      <a:r>
                        <a:rPr lang="fr-FR" baseline="0" dirty="0" smtClean="0"/>
                        <a:t>Charges financières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Résultat ordinaire avant impôt</a:t>
                      </a:r>
                    </a:p>
                    <a:p>
                      <a:r>
                        <a:rPr lang="fr-FR" baseline="0" dirty="0" smtClean="0"/>
                        <a:t>Impôts exigibles  sur les résultats ordinaires</a:t>
                      </a:r>
                    </a:p>
                    <a:p>
                      <a:r>
                        <a:rPr lang="fr-FR" baseline="0" dirty="0" smtClean="0"/>
                        <a:t>Impôts différés sur résultats ordinaires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Résultat net des activités ordinaires</a:t>
                      </a:r>
                    </a:p>
                    <a:p>
                      <a:r>
                        <a:rPr lang="fr-FR" baseline="0" dirty="0" smtClean="0"/>
                        <a:t>Charges extraordinaires</a:t>
                      </a:r>
                    </a:p>
                    <a:p>
                      <a:r>
                        <a:rPr lang="fr-FR" baseline="0" dirty="0" smtClean="0"/>
                        <a:t>Produits extraordinaires</a:t>
                      </a:r>
                    </a:p>
                    <a:p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Résultat net de l’exercice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sz="2600" dirty="0" smtClean="0"/>
              <a:t>نشاطات المؤسسة تصنف </a:t>
            </a:r>
            <a:r>
              <a:rPr lang="ar-DZ" sz="2600" dirty="0" err="1" smtClean="0"/>
              <a:t>حسب:</a:t>
            </a:r>
            <a:endParaRPr lang="ar-DZ" sz="2600" dirty="0" smtClean="0"/>
          </a:p>
          <a:p>
            <a:pPr algn="r" rtl="1">
              <a:buNone/>
            </a:pPr>
            <a:r>
              <a:rPr lang="ar-DZ" sz="2600" b="1" dirty="0" smtClean="0"/>
              <a:t>النشاطات </a:t>
            </a:r>
            <a:r>
              <a:rPr lang="ar-DZ" sz="2600" b="1" dirty="0" err="1" smtClean="0"/>
              <a:t>العادية </a:t>
            </a:r>
            <a:r>
              <a:rPr lang="ar-DZ" sz="2600" dirty="0" err="1" smtClean="0"/>
              <a:t>(</a:t>
            </a:r>
            <a:r>
              <a:rPr lang="ar-DZ" sz="2600" dirty="0" smtClean="0"/>
              <a:t> </a:t>
            </a:r>
            <a:r>
              <a:rPr lang="en-US" sz="2600" dirty="0" smtClean="0"/>
              <a:t>les </a:t>
            </a:r>
            <a:r>
              <a:rPr lang="en-US" sz="2600" dirty="0" err="1" smtClean="0"/>
              <a:t>activit</a:t>
            </a:r>
            <a:r>
              <a:rPr lang="fr-FR" sz="2600" dirty="0" err="1" smtClean="0"/>
              <a:t>és</a:t>
            </a:r>
            <a:r>
              <a:rPr lang="fr-FR" sz="2600" dirty="0" smtClean="0"/>
              <a:t> ordinaires</a:t>
            </a:r>
            <a:r>
              <a:rPr lang="ar-DZ" sz="2600" dirty="0" smtClean="0"/>
              <a:t>: الأعباء و المنتجات العادية</a:t>
            </a:r>
            <a:r>
              <a:rPr lang="ar-DZ" sz="2600" dirty="0" err="1" smtClean="0"/>
              <a:t>)</a:t>
            </a:r>
            <a:endParaRPr lang="ar-DZ" sz="2600" dirty="0" smtClean="0"/>
          </a:p>
          <a:p>
            <a:pPr algn="r" rtl="1">
              <a:buNone/>
            </a:pPr>
            <a:r>
              <a:rPr lang="ar-DZ" sz="2600" b="1" dirty="0" smtClean="0"/>
              <a:t>النشاطات غير </a:t>
            </a:r>
            <a:r>
              <a:rPr lang="ar-DZ" sz="2600" b="1" dirty="0" err="1" smtClean="0"/>
              <a:t>العادية  </a:t>
            </a:r>
            <a:r>
              <a:rPr lang="ar-DZ" sz="2600" b="1" dirty="0" smtClean="0"/>
              <a:t>(الاستثنائية</a:t>
            </a:r>
            <a:r>
              <a:rPr lang="ar-DZ" sz="2600" b="1" dirty="0" err="1" smtClean="0"/>
              <a:t>) </a:t>
            </a:r>
            <a:r>
              <a:rPr lang="ar-DZ" sz="2600" dirty="0" err="1" smtClean="0"/>
              <a:t>(</a:t>
            </a:r>
            <a:r>
              <a:rPr lang="ar-DZ" sz="2600" dirty="0" smtClean="0"/>
              <a:t> </a:t>
            </a:r>
            <a:r>
              <a:rPr lang="fr-FR" sz="2600" dirty="0" smtClean="0"/>
              <a:t>les activités </a:t>
            </a:r>
            <a:r>
              <a:rPr lang="fr-FR" sz="2600" dirty="0" err="1" smtClean="0"/>
              <a:t>exeptionnelles</a:t>
            </a:r>
            <a:r>
              <a:rPr lang="ar-DZ" sz="2600" dirty="0" smtClean="0"/>
              <a:t>: الأعباء و </a:t>
            </a:r>
            <a:r>
              <a:rPr lang="ar-DZ" sz="2600" dirty="0" err="1" smtClean="0"/>
              <a:t>المنتتجات</a:t>
            </a:r>
            <a:r>
              <a:rPr lang="ar-DZ" sz="2600" dirty="0" smtClean="0"/>
              <a:t> الاستثنائية</a:t>
            </a:r>
            <a:r>
              <a:rPr lang="ar-DZ" sz="2600" dirty="0" err="1" smtClean="0"/>
              <a:t>),</a:t>
            </a:r>
            <a:endParaRPr lang="ar-DZ" sz="2600" dirty="0" smtClean="0"/>
          </a:p>
          <a:p>
            <a:pPr algn="r" rtl="1">
              <a:buNone/>
            </a:pPr>
            <a:r>
              <a:rPr lang="ar-DZ" sz="2600" dirty="0"/>
              <a:t>أ) في </a:t>
            </a:r>
            <a:r>
              <a:rPr lang="ar-DZ" sz="2600" dirty="0" smtClean="0"/>
              <a:t>النشاطات العادية، نضع الاعباء و المنتجات حسب 3 نشاطات مختلفة.</a:t>
            </a:r>
          </a:p>
          <a:p>
            <a:pPr algn="r" rtl="1">
              <a:buNone/>
            </a:pPr>
            <a:r>
              <a:rPr lang="ar-DZ" sz="2600" dirty="0" smtClean="0"/>
              <a:t>أ-1) نشاط الاستغلال</a:t>
            </a:r>
            <a:r>
              <a:rPr lang="ar-DZ" sz="2600" dirty="0" err="1" smtClean="0"/>
              <a:t>(</a:t>
            </a:r>
            <a:r>
              <a:rPr lang="ar-DZ" sz="2600" dirty="0" smtClean="0"/>
              <a:t> </a:t>
            </a:r>
            <a:r>
              <a:rPr lang="en-US" sz="2600" dirty="0" smtClean="0"/>
              <a:t>l</a:t>
            </a:r>
            <a:r>
              <a:rPr lang="fr-FR" sz="2600" dirty="0" smtClean="0"/>
              <a:t>’activité d’exploitation</a:t>
            </a:r>
            <a:r>
              <a:rPr lang="ar-DZ" sz="2600" dirty="0" err="1" smtClean="0"/>
              <a:t>) </a:t>
            </a:r>
            <a:r>
              <a:rPr lang="ar-DZ" sz="2600" dirty="0" smtClean="0"/>
              <a:t>: تكاليف الاستغلال هي الحسابات </a:t>
            </a:r>
            <a:r>
              <a:rPr lang="ar-DZ" sz="2600" dirty="0" err="1" smtClean="0"/>
              <a:t>التالية </a:t>
            </a:r>
            <a:r>
              <a:rPr lang="ar-DZ" sz="2600" dirty="0" smtClean="0"/>
              <a:t>.: </a:t>
            </a:r>
            <a:r>
              <a:rPr lang="ar-DZ" sz="2600" dirty="0" err="1" smtClean="0"/>
              <a:t>60 </a:t>
            </a:r>
            <a:r>
              <a:rPr lang="ar-DZ" sz="2600" dirty="0" smtClean="0"/>
              <a:t>-64 و منتجات الاستغلال هي من 70-74</a:t>
            </a:r>
          </a:p>
          <a:p>
            <a:pPr algn="r" rtl="1">
              <a:buNone/>
            </a:pPr>
            <a:r>
              <a:rPr lang="ar-DZ" sz="2600" dirty="0" smtClean="0"/>
              <a:t>أ-2)</a:t>
            </a:r>
            <a:r>
              <a:rPr lang="ar-DZ" sz="2600" dirty="0"/>
              <a:t> </a:t>
            </a:r>
            <a:r>
              <a:rPr lang="ar-DZ" sz="2600" dirty="0" smtClean="0"/>
              <a:t>النشاط </a:t>
            </a:r>
            <a:r>
              <a:rPr lang="ar-DZ" sz="2600" dirty="0" err="1" smtClean="0"/>
              <a:t>التشغيلي: (</a:t>
            </a:r>
            <a:r>
              <a:rPr lang="fr-FR" sz="2600" dirty="0" smtClean="0"/>
              <a:t>l’activité opérationnelle</a:t>
            </a:r>
            <a:r>
              <a:rPr lang="ar-DZ" sz="2600" dirty="0" smtClean="0"/>
              <a:t>)، التكاليف التشغيلية و هي الحسابات </a:t>
            </a:r>
            <a:r>
              <a:rPr lang="ar-DZ" sz="2600" dirty="0" err="1" smtClean="0"/>
              <a:t>65و</a:t>
            </a:r>
            <a:r>
              <a:rPr lang="ar-DZ" sz="2600" dirty="0" smtClean="0"/>
              <a:t> 68 و المنتجات </a:t>
            </a:r>
            <a:r>
              <a:rPr lang="ar-DZ" sz="2600" dirty="0" err="1" smtClean="0"/>
              <a:t>التشغيلية ......</a:t>
            </a:r>
            <a:endParaRPr lang="ar-DZ" sz="2600" dirty="0" smtClean="0"/>
          </a:p>
          <a:p>
            <a:pPr algn="r" rtl="1">
              <a:buNone/>
            </a:pPr>
            <a:r>
              <a:rPr lang="ar-DZ" sz="2600" dirty="0" smtClean="0"/>
              <a:t>أ-3) النشاطات المالية </a:t>
            </a:r>
          </a:p>
          <a:p>
            <a:pPr algn="r" rtl="1">
              <a:buNone/>
            </a:pPr>
            <a:endParaRPr lang="ar-D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1377</Words>
  <Application>Microsoft Office PowerPoint</Application>
  <PresentationFormat>Affichage à l'écran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Le compte de résultat  حسابات النتائج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L’Etat des résultats  حسابات النتائج </dc:title>
  <dc:creator>User</dc:creator>
  <cp:lastModifiedBy>User</cp:lastModifiedBy>
  <cp:revision>92</cp:revision>
  <dcterms:created xsi:type="dcterms:W3CDTF">2015-11-13T17:54:48Z</dcterms:created>
  <dcterms:modified xsi:type="dcterms:W3CDTF">2016-10-15T23:33:04Z</dcterms:modified>
</cp:coreProperties>
</file>