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5" r:id="rId5"/>
    <p:sldId id="258" r:id="rId6"/>
    <p:sldId id="259" r:id="rId7"/>
    <p:sldId id="260" r:id="rId8"/>
    <p:sldId id="261" r:id="rId9"/>
    <p:sldId id="262" r:id="rId10"/>
    <p:sldId id="263" r:id="rId11"/>
    <p:sldId id="264" r:id="rId12"/>
    <p:sldId id="267" r:id="rId13"/>
    <p:sldId id="269" r:id="rId14"/>
    <p:sldId id="268"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D605D9C-F2B6-44A1-98A2-50CBAFFE1E18}" type="datetimeFigureOut">
              <a:rPr lang="fr-FR" smtClean="0"/>
              <a:pPr/>
              <a:t>09/05/2021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B19D97-054C-4E70-939E-7DD1672C727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05D9C-F2B6-44A1-98A2-50CBAFFE1E18}" type="datetimeFigureOut">
              <a:rPr lang="fr-FR" smtClean="0"/>
              <a:pPr/>
              <a:t>09/05/2021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B19D97-054C-4E70-939E-7DD1672C727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fr.wikipedia.org/wiki/Occlusiv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fr.wikipedia.org/wiki/Son_(physiqu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fu.ca/fren270/phonetique/consonne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r.wikipedia.org/wiki/Lieu_d'articul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357166"/>
            <a:ext cx="7772400" cy="1470025"/>
          </a:xfrm>
        </p:spPr>
        <p:txBody>
          <a:bodyPr/>
          <a:lstStyle/>
          <a:p>
            <a:r>
              <a:rPr lang="fr-FR" b="1" dirty="0" smtClean="0">
                <a:latin typeface="Times New Roman" pitchFamily="18" charset="0"/>
                <a:cs typeface="Times New Roman" pitchFamily="18" charset="0"/>
              </a:rPr>
              <a:t>Les système consonantique du français </a:t>
            </a:r>
            <a:endParaRPr lang="fr-FR" dirty="0"/>
          </a:p>
        </p:txBody>
      </p:sp>
      <p:sp>
        <p:nvSpPr>
          <p:cNvPr id="3" name="Sous-titre 2"/>
          <p:cNvSpPr>
            <a:spLocks noGrp="1"/>
          </p:cNvSpPr>
          <p:nvPr>
            <p:ph type="subTitle" idx="1"/>
          </p:nvPr>
        </p:nvSpPr>
        <p:spPr>
          <a:xfrm>
            <a:off x="214282" y="2000240"/>
            <a:ext cx="8643998" cy="3857652"/>
          </a:xfrm>
        </p:spPr>
        <p:txBody>
          <a:bodyPr>
            <a:normAutofit fontScale="85000" lnSpcReduction="10000"/>
          </a:bodyPr>
          <a:lstStyle/>
          <a:p>
            <a:r>
              <a:rPr lang="fr-FR" sz="5200" b="1" dirty="0" smtClean="0">
                <a:solidFill>
                  <a:srgbClr val="FF0000"/>
                </a:solidFill>
              </a:rPr>
              <a:t>Objectifs du cours:</a:t>
            </a:r>
          </a:p>
          <a:p>
            <a:pPr algn="just"/>
            <a:r>
              <a:rPr lang="fr-FR" dirty="0" smtClean="0">
                <a:solidFill>
                  <a:schemeClr val="tx1"/>
                </a:solidFill>
                <a:latin typeface="Times New Roman" pitchFamily="18" charset="0"/>
                <a:cs typeface="Times New Roman" pitchFamily="18" charset="0"/>
              </a:rPr>
              <a:t>Ce cours permettra à l’apprenant de:</a:t>
            </a:r>
          </a:p>
          <a:p>
            <a:pPr algn="just">
              <a:buFont typeface="Wingdings" pitchFamily="2" charset="2"/>
              <a:buChar char="§"/>
            </a:pPr>
            <a:r>
              <a:rPr lang="fr-FR" dirty="0" smtClean="0">
                <a:solidFill>
                  <a:schemeClr val="tx1"/>
                </a:solidFill>
                <a:latin typeface="Times New Roman" pitchFamily="18" charset="0"/>
                <a:cs typeface="Times New Roman" pitchFamily="18" charset="0"/>
              </a:rPr>
              <a:t> Distinguer une consonne d’une voyelle.</a:t>
            </a:r>
          </a:p>
          <a:p>
            <a:pPr algn="just">
              <a:buFont typeface="Wingdings" pitchFamily="2" charset="2"/>
              <a:buChar char="§"/>
            </a:pPr>
            <a:r>
              <a:rPr lang="fr-FR" dirty="0" smtClean="0">
                <a:solidFill>
                  <a:schemeClr val="tx1"/>
                </a:solidFill>
                <a:latin typeface="Times New Roman" pitchFamily="18" charset="0"/>
                <a:cs typeface="Times New Roman" pitchFamily="18" charset="0"/>
              </a:rPr>
              <a:t>  Comprendre le </a:t>
            </a:r>
            <a:r>
              <a:rPr lang="fr-FR" b="1" dirty="0" smtClean="0">
                <a:solidFill>
                  <a:schemeClr val="tx1"/>
                </a:solidFill>
                <a:latin typeface="Times New Roman" pitchFamily="18" charset="0"/>
                <a:cs typeface="Times New Roman" pitchFamily="18" charset="0"/>
              </a:rPr>
              <a:t>mode</a:t>
            </a:r>
            <a:r>
              <a:rPr lang="fr-FR" dirty="0" smtClean="0">
                <a:solidFill>
                  <a:schemeClr val="tx1"/>
                </a:solidFill>
                <a:latin typeface="Times New Roman" pitchFamily="18" charset="0"/>
                <a:cs typeface="Times New Roman" pitchFamily="18" charset="0"/>
              </a:rPr>
              <a:t> et le </a:t>
            </a:r>
            <a:r>
              <a:rPr lang="fr-FR" b="1" dirty="0" smtClean="0">
                <a:solidFill>
                  <a:schemeClr val="tx1"/>
                </a:solidFill>
                <a:latin typeface="Times New Roman" pitchFamily="18" charset="0"/>
                <a:cs typeface="Times New Roman" pitchFamily="18" charset="0"/>
              </a:rPr>
              <a:t>lieu</a:t>
            </a:r>
            <a:r>
              <a:rPr lang="fr-FR" dirty="0" smtClean="0">
                <a:solidFill>
                  <a:schemeClr val="tx1"/>
                </a:solidFill>
                <a:latin typeface="Times New Roman" pitchFamily="18" charset="0"/>
                <a:cs typeface="Times New Roman" pitchFamily="18" charset="0"/>
              </a:rPr>
              <a:t> d’articulation des consonnes.</a:t>
            </a:r>
          </a:p>
          <a:p>
            <a:pPr algn="just">
              <a:buFont typeface="Wingdings" pitchFamily="2" charset="2"/>
              <a:buChar char="§"/>
            </a:pPr>
            <a:r>
              <a:rPr lang="fr-FR" dirty="0" smtClean="0">
                <a:solidFill>
                  <a:schemeClr val="tx1"/>
                </a:solidFill>
                <a:latin typeface="Times New Roman" pitchFamily="18" charset="0"/>
                <a:cs typeface="Times New Roman" pitchFamily="18" charset="0"/>
              </a:rPr>
              <a:t> Décrire correctement les consonnes françaises selon le mode et le lieu d’articulation </a:t>
            </a:r>
          </a:p>
          <a:p>
            <a:pPr algn="just">
              <a:buFont typeface="Wingdings" pitchFamily="2" charset="2"/>
              <a:buChar char="§"/>
            </a:pPr>
            <a:r>
              <a:rPr lang="fr-FR" dirty="0" smtClean="0">
                <a:solidFill>
                  <a:schemeClr val="tx1"/>
                </a:solidFill>
                <a:latin typeface="Times New Roman" pitchFamily="18" charset="0"/>
                <a:cs typeface="Times New Roman" pitchFamily="18" charset="0"/>
              </a:rPr>
              <a:t> Connaitre les symboles de l’API propres aux consonnes</a:t>
            </a:r>
            <a:endParaRPr lang="fr-F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472518" cy="1296974"/>
          </a:xfrm>
        </p:spPr>
        <p:txBody>
          <a:bodyPr>
            <a:normAutofit fontScale="90000"/>
          </a:bodyPr>
          <a:lstStyle/>
          <a:p>
            <a:pPr lvl="0"/>
            <a:r>
              <a:rPr lang="fr-FR" b="1" dirty="0" smtClean="0"/>
              <a:t>c</a:t>
            </a:r>
            <a:r>
              <a:rPr lang="fr-FR" b="1" dirty="0" smtClean="0">
                <a:solidFill>
                  <a:srgbClr val="7030A0"/>
                </a:solidFill>
                <a:latin typeface="Times New Roman" pitchFamily="18" charset="0"/>
                <a:cs typeface="Times New Roman" pitchFamily="18" charset="0"/>
              </a:rPr>
              <a:t>. Occlusive </a:t>
            </a:r>
            <a:r>
              <a:rPr lang="fr-FR" b="1" dirty="0">
                <a:solidFill>
                  <a:srgbClr val="7030A0"/>
                </a:solidFill>
                <a:latin typeface="Times New Roman" pitchFamily="18" charset="0"/>
                <a:cs typeface="Times New Roman" pitchFamily="18" charset="0"/>
              </a:rPr>
              <a:t>vs fricative (constrictive)</a:t>
            </a:r>
            <a:r>
              <a:rPr lang="fr-FR" dirty="0"/>
              <a:t/>
            </a:r>
            <a:br>
              <a:rPr lang="fr-FR" dirty="0"/>
            </a:br>
            <a:endParaRPr lang="fr-FR" dirty="0"/>
          </a:p>
        </p:txBody>
      </p:sp>
      <p:sp>
        <p:nvSpPr>
          <p:cNvPr id="20481" name="Rectangle 1"/>
          <p:cNvSpPr>
            <a:spLocks noChangeArrowheads="1"/>
          </p:cNvSpPr>
          <p:nvPr/>
        </p:nvSpPr>
        <p:spPr bwMode="auto">
          <a:xfrm>
            <a:off x="0" y="235743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q"/>
              <a:tabLst/>
            </a:pPr>
            <a:r>
              <a:rPr lang="fr-FR" sz="2400" dirty="0">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consonnes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occlusives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se caractérisent la fermeture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complète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l’ouverture brutale, produisent un son de type explosif. On appelle aussi ces consonnes ex</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plosives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ou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momentanées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32" y="1214422"/>
            <a:ext cx="9144032" cy="830997"/>
          </a:xfrm>
          <a:prstGeom prst="rect">
            <a:avLst/>
          </a:prstGeom>
        </p:spPr>
        <p:txBody>
          <a:bodyPr wrap="square">
            <a:spAutoFit/>
          </a:bodyPr>
          <a:lstStyle/>
          <a:p>
            <a:pPr>
              <a:buFont typeface="Wingdings" pitchFamily="2" charset="2"/>
              <a:buChar char="q"/>
            </a:pPr>
            <a:r>
              <a:rPr lang="fr-FR" sz="2400" dirty="0" smtClean="0">
                <a:latin typeface="Times New Roman" pitchFamily="18" charset="0"/>
                <a:cs typeface="Times New Roman" pitchFamily="18" charset="0"/>
              </a:rPr>
              <a:t> Une </a:t>
            </a:r>
            <a:r>
              <a:rPr lang="fr-FR" sz="2400" b="1" u="sng" dirty="0" smtClean="0">
                <a:latin typeface="Times New Roman" pitchFamily="18" charset="0"/>
                <a:cs typeface="Times New Roman" pitchFamily="18" charset="0"/>
              </a:rPr>
              <a:t>occlusion</a:t>
            </a:r>
            <a:r>
              <a:rPr lang="fr-FR" sz="2400" dirty="0" smtClean="0">
                <a:latin typeface="Times New Roman" pitchFamily="18" charset="0"/>
                <a:cs typeface="Times New Roman" pitchFamily="18" charset="0"/>
              </a:rPr>
              <a:t> est </a:t>
            </a:r>
            <a:r>
              <a:rPr lang="fr-FR" sz="2400" i="1" dirty="0" smtClean="0">
                <a:latin typeface="Times New Roman" pitchFamily="18" charset="0"/>
                <a:cs typeface="Times New Roman" pitchFamily="18" charset="0"/>
              </a:rPr>
              <a:t>l’interruption</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du libre écoulement de l'air phonatoire par fermeture momentanée </a:t>
            </a:r>
            <a:r>
              <a:rPr lang="fr-FR" sz="2400" b="1" dirty="0">
                <a:latin typeface="Times New Roman" pitchFamily="18" charset="0"/>
                <a:cs typeface="Times New Roman" pitchFamily="18" charset="0"/>
              </a:rPr>
              <a:t>complète</a:t>
            </a:r>
            <a:r>
              <a:rPr lang="fr-FR" sz="2400" dirty="0">
                <a:latin typeface="Times New Roman" pitchFamily="18" charset="0"/>
                <a:cs typeface="Times New Roman" pitchFamily="18" charset="0"/>
              </a:rPr>
              <a:t> du canal vocal.</a:t>
            </a:r>
          </a:p>
        </p:txBody>
      </p:sp>
      <p:sp>
        <p:nvSpPr>
          <p:cNvPr id="7" name="Rectangle 6"/>
          <p:cNvSpPr/>
          <p:nvPr/>
        </p:nvSpPr>
        <p:spPr>
          <a:xfrm>
            <a:off x="0" y="3857628"/>
            <a:ext cx="9144000" cy="1200329"/>
          </a:xfrm>
          <a:prstGeom prst="rect">
            <a:avLst/>
          </a:prstGeom>
        </p:spPr>
        <p:txBody>
          <a:bodyPr wrap="square">
            <a:spAutoFit/>
          </a:bodyPr>
          <a:lstStyle/>
          <a:p>
            <a:pPr>
              <a:buFont typeface="Wingdings" pitchFamily="2" charset="2"/>
              <a:buChar char="q"/>
            </a:pPr>
            <a:r>
              <a:rPr lang="fr-FR" sz="2400" dirty="0" smtClean="0">
                <a:latin typeface="Times New Roman" pitchFamily="18" charset="0"/>
                <a:cs typeface="Times New Roman" pitchFamily="18" charset="0"/>
              </a:rPr>
              <a:t> En d’autres termes, </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la production d’une consonne occlusive se fait selon un </a:t>
            </a:r>
            <a:r>
              <a:rPr lang="fr-FR" sz="2400" dirty="0">
                <a:latin typeface="Times New Roman" pitchFamily="18" charset="0"/>
                <a:cs typeface="Times New Roman" pitchFamily="18" charset="0"/>
              </a:rPr>
              <a:t>blocage complet de l'écoulement de l'air au niveau de la bouche, </a:t>
            </a:r>
            <a:r>
              <a:rPr lang="fr-FR" sz="2400" dirty="0" smtClean="0">
                <a:latin typeface="Times New Roman" pitchFamily="18" charset="0"/>
                <a:cs typeface="Times New Roman" pitchFamily="18" charset="0"/>
              </a:rPr>
              <a:t>suivi </a:t>
            </a:r>
            <a:r>
              <a:rPr lang="fr-FR" sz="2400" dirty="0">
                <a:latin typeface="Times New Roman" pitchFamily="18" charset="0"/>
                <a:cs typeface="Times New Roman" pitchFamily="18" charset="0"/>
              </a:rPr>
              <a:t>d'un relâchement soudain de ce </a:t>
            </a:r>
            <a:r>
              <a:rPr lang="fr-FR" sz="2400" dirty="0" smtClean="0">
                <a:latin typeface="Times New Roman" pitchFamily="18" charset="0"/>
                <a:cs typeface="Times New Roman" pitchFamily="18" charset="0"/>
              </a:rPr>
              <a:t>blocage</a:t>
            </a:r>
            <a:r>
              <a:rPr lang="fr-FR" sz="2400" baseline="300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 – b – t – d – k –g]</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checkerboard(across)">
                                      <p:cBhvr>
                                        <p:cTn id="7" dur="500"/>
                                        <p:tgtEl>
                                          <p:spTgt spid="2048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consonnes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fricatives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(ou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constrictives, spirantes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produites par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resserrement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la bouche, du pharynx ou de la glotte sans qu'il y ait fermeture complète de ceux-ci, comme c'est le cas pour les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2" tooltip="Occlusive"/>
              </a:rPr>
              <a:t>occlusives</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justLow" defTabSz="914400" rtl="0" eaLnBrk="1" fontAlgn="base" latinLnBrk="0" hangingPunct="1">
              <a:lnSpc>
                <a:spcPct val="100000"/>
              </a:lnSpc>
              <a:spcBef>
                <a:spcPct val="0"/>
              </a:spcBef>
              <a:spcAft>
                <a:spcPct val="0"/>
              </a:spcAft>
              <a:buClrTx/>
              <a:buSzTx/>
              <a:tabLst/>
            </a:pPr>
            <a:r>
              <a:rPr lang="fr-FR" sz="2400" dirty="0" smtClean="0">
                <a:latin typeface="Times New Roman" pitchFamily="18" charset="0"/>
                <a:ea typeface="Calibri" pitchFamily="34" charset="0"/>
                <a:cs typeface="Times New Roman" pitchFamily="18" charset="0"/>
              </a:rPr>
              <a:t> </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d’autres termes, avec ces consonnes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l’air passe, et leurs articulations peuvent durer : (</a:t>
            </a:r>
            <a:r>
              <a:rPr kumimoji="0" lang="fr-FR"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ffffffff</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vvvvvvv</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fr-FR"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ssssss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(zzzz), raison pour laquelle on les appelle aussi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continues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2"/>
          <p:cNvSpPr/>
          <p:nvPr/>
        </p:nvSpPr>
        <p:spPr>
          <a:xfrm>
            <a:off x="0" y="3357562"/>
            <a:ext cx="9144000" cy="1200329"/>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La friction ou le frottement peut être produite par différents organes et combinaisons (lèvres, langue, dents contre lèvres, dents contre langue, langue et voile du palais…)</a:t>
            </a:r>
            <a:r>
              <a:rPr lang="fr-FR" sz="2400" baseline="300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142976" y="857234"/>
          <a:ext cx="5929354" cy="5547360"/>
        </p:xfrm>
        <a:graphic>
          <a:graphicData uri="http://schemas.openxmlformats.org/drawingml/2006/table">
            <a:tbl>
              <a:tblPr/>
              <a:tblGrid>
                <a:gridCol w="3008523"/>
                <a:gridCol w="2920831"/>
              </a:tblGrid>
              <a:tr h="500064">
                <a:tc>
                  <a:txBody>
                    <a:bodyPr/>
                    <a:lstStyle/>
                    <a:p>
                      <a:pPr algn="ctr"/>
                      <a:r>
                        <a:rPr lang="fr-FR" sz="2800" b="1" dirty="0" smtClean="0">
                          <a:solidFill>
                            <a:srgbClr val="000000"/>
                          </a:solidFill>
                          <a:latin typeface="Times New Roman" pitchFamily="18" charset="0"/>
                          <a:ea typeface="Times New Roman"/>
                          <a:cs typeface="Times New Roman" pitchFamily="18" charset="0"/>
                        </a:rPr>
                        <a:t>occlusives</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fr-FR" sz="2800" b="1" dirty="0" smtClean="0">
                          <a:solidFill>
                            <a:srgbClr val="000000"/>
                          </a:solidFill>
                          <a:latin typeface="Times New Roman" pitchFamily="18" charset="0"/>
                          <a:ea typeface="Times New Roman"/>
                          <a:cs typeface="Times New Roman" pitchFamily="18" charset="0"/>
                        </a:rPr>
                        <a:t>Fricatives </a:t>
                      </a:r>
                      <a:r>
                        <a:rPr lang="fr-FR" sz="2800" b="1" dirty="0">
                          <a:solidFill>
                            <a:srgbClr val="000000"/>
                          </a:solidFill>
                          <a:latin typeface="Times New Roman" pitchFamily="18" charset="0"/>
                          <a:ea typeface="Times New Roman"/>
                          <a:cs typeface="Times New Roman" pitchFamily="18" charset="0"/>
                        </a:rPr>
                        <a:t>(</a:t>
                      </a:r>
                      <a:r>
                        <a:rPr lang="fr-FR" sz="2800" b="1" dirty="0" smtClean="0">
                          <a:solidFill>
                            <a:srgbClr val="000000"/>
                          </a:solidFill>
                          <a:latin typeface="Times New Roman" pitchFamily="18" charset="0"/>
                          <a:ea typeface="Times New Roman"/>
                          <a:cs typeface="Times New Roman" pitchFamily="18" charset="0"/>
                        </a:rPr>
                        <a:t>constrictive</a:t>
                      </a:r>
                      <a:r>
                        <a:rPr lang="fr-FR" sz="2800" b="1" dirty="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p]</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f]</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b]</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v]</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l]</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d]</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S]</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k]</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Z]</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g]</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i="0" kern="1200" dirty="0" smtClean="0">
                          <a:solidFill>
                            <a:schemeClr val="tx1"/>
                          </a:solidFill>
                          <a:latin typeface="Times New Roman" pitchFamily="18" charset="0"/>
                          <a:ea typeface="+mn-ea"/>
                          <a:cs typeface="Times New Roman" pitchFamily="18" charset="0"/>
                        </a:rPr>
                        <a:t>ʒ</a:t>
                      </a:r>
                      <a:r>
                        <a:rPr lang="fr-FR" sz="2800" b="1" dirty="0" smtClean="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m]</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800" b="1" i="0" kern="1200" dirty="0" smtClean="0">
                          <a:solidFill>
                            <a:schemeClr val="tx1"/>
                          </a:solidFill>
                          <a:latin typeface="Times New Roman" pitchFamily="18" charset="0"/>
                          <a:ea typeface="+mn-ea"/>
                          <a:cs typeface="Times New Roman" pitchFamily="18" charset="0"/>
                        </a:rPr>
                        <a:t>ʃ</a:t>
                      </a:r>
                      <a:r>
                        <a:rPr lang="fr-FR" sz="2800" b="1" dirty="0" smtClean="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a:solidFill>
                            <a:srgbClr val="000000"/>
                          </a:solidFill>
                          <a:latin typeface="Times New Roman" pitchFamily="18" charset="0"/>
                          <a:ea typeface="Times New Roman"/>
                          <a:cs typeface="Times New Roman" pitchFamily="18" charset="0"/>
                        </a:rPr>
                        <a:t>[</a:t>
                      </a:r>
                      <a:r>
                        <a:rPr lang="fr-FR" sz="2800" b="1">
                          <a:solidFill>
                            <a:srgbClr val="000000"/>
                          </a:solidFill>
                          <a:latin typeface="Times New Roman" pitchFamily="18" charset="0"/>
                          <a:ea typeface="Times New Roman"/>
                          <a:cs typeface="Times New Roman" pitchFamily="18" charset="0"/>
                        </a:rPr>
                        <a:t>n]</a:t>
                      </a: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a:solidFill>
                            <a:srgbClr val="000000"/>
                          </a:solidFill>
                          <a:latin typeface="Times New Roman" pitchFamily="18" charset="0"/>
                          <a:ea typeface="Times New Roman"/>
                          <a:cs typeface="Times New Roman" pitchFamily="18" charset="0"/>
                        </a:rPr>
                        <a:t>[</a:t>
                      </a:r>
                      <a:r>
                        <a:rPr lang="fr-FR" sz="2800" b="1" dirty="0">
                          <a:solidFill>
                            <a:srgbClr val="000000"/>
                          </a:solidFill>
                          <a:latin typeface="Times New Roman" pitchFamily="18" charset="0"/>
                          <a:ea typeface="Times New Roman"/>
                          <a:cs typeface="Times New Roman" pitchFamily="18" charset="0"/>
                        </a:rPr>
                        <a:t>R]</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dirty="0" smtClean="0">
                          <a:latin typeface="Times New Roman" pitchFamily="18" charset="0"/>
                          <a:cs typeface="Times New Roman" pitchFamily="18" charset="0"/>
                        </a:rPr>
                        <a:t>ɲ</a:t>
                      </a:r>
                      <a:r>
                        <a:rPr lang="fr-FR" sz="2800" b="1" dirty="0" smtClean="0">
                          <a:solidFill>
                            <a:srgbClr val="000000"/>
                          </a:solidFill>
                          <a:latin typeface="Times New Roman" pitchFamily="18" charset="0"/>
                          <a:ea typeface="Times New Roman"/>
                          <a:cs typeface="Times New Roman" pitchFamily="18" charset="0"/>
                        </a:rPr>
                        <a:t>](</a:t>
                      </a:r>
                      <a:r>
                        <a:rPr lang="fr-FR" sz="2800" b="1" dirty="0" err="1">
                          <a:solidFill>
                            <a:srgbClr val="000000"/>
                          </a:solidFill>
                          <a:latin typeface="Times New Roman" pitchFamily="18" charset="0"/>
                          <a:ea typeface="Times New Roman"/>
                          <a:cs typeface="Times New Roman" pitchFamily="18" charset="0"/>
                        </a:rPr>
                        <a:t>gn</a:t>
                      </a:r>
                      <a:r>
                        <a:rPr lang="fr-FR" sz="2800" b="1" dirty="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i="0" kern="1200" dirty="0" smtClean="0">
                          <a:solidFill>
                            <a:schemeClr val="tx1"/>
                          </a:solidFill>
                          <a:latin typeface="Times New Roman" pitchFamily="18" charset="0"/>
                          <a:ea typeface="+mn-ea"/>
                          <a:cs typeface="Times New Roman" pitchFamily="18" charset="0"/>
                        </a:rPr>
                        <a:t>j</a:t>
                      </a:r>
                      <a:r>
                        <a:rPr lang="fr-FR" sz="2800" b="1" dirty="0" smtClean="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dirty="0" smtClean="0">
                          <a:latin typeface="Times New Roman" pitchFamily="18" charset="0"/>
                          <a:cs typeface="Times New Roman" pitchFamily="18" charset="0"/>
                        </a:rPr>
                        <a:t>ŋ</a:t>
                      </a:r>
                      <a:r>
                        <a:rPr lang="fr-FR" sz="2800" b="1" dirty="0" smtClean="0">
                          <a:solidFill>
                            <a:srgbClr val="000000"/>
                          </a:solidFill>
                          <a:latin typeface="Times New Roman" pitchFamily="18" charset="0"/>
                          <a:ea typeface="Times New Roman"/>
                          <a:cs typeface="Times New Roman" pitchFamily="18" charset="0"/>
                        </a:rPr>
                        <a:t>](</a:t>
                      </a:r>
                      <a:r>
                        <a:rPr lang="fr-FR" sz="2800" b="1" dirty="0" err="1">
                          <a:solidFill>
                            <a:srgbClr val="000000"/>
                          </a:solidFill>
                          <a:latin typeface="Times New Roman" pitchFamily="18" charset="0"/>
                          <a:ea typeface="Times New Roman"/>
                          <a:cs typeface="Times New Roman" pitchFamily="18" charset="0"/>
                        </a:rPr>
                        <a:t>ng</a:t>
                      </a:r>
                      <a:r>
                        <a:rPr lang="fr-FR" sz="2800" b="1" dirty="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i="0" kern="1200" dirty="0" smtClean="0">
                          <a:solidFill>
                            <a:schemeClr val="tx1"/>
                          </a:solidFill>
                          <a:latin typeface="Times New Roman" pitchFamily="18" charset="0"/>
                          <a:ea typeface="+mn-ea"/>
                          <a:cs typeface="Times New Roman" pitchFamily="18" charset="0"/>
                        </a:rPr>
                        <a:t>ɥ</a:t>
                      </a:r>
                      <a:r>
                        <a:rPr lang="fr-FR" sz="2800" b="1" dirty="0" smtClean="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142">
                <a:tc>
                  <a:txBody>
                    <a:bodyPr/>
                    <a:lstStyle/>
                    <a:p>
                      <a:pPr algn="ctr"/>
                      <a:endParaRPr lang="fr-FR" sz="28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800" b="1" dirty="0" smtClean="0">
                          <a:solidFill>
                            <a:srgbClr val="000000"/>
                          </a:solidFill>
                          <a:latin typeface="Times New Roman" pitchFamily="18" charset="0"/>
                          <a:ea typeface="Times New Roman"/>
                          <a:cs typeface="Times New Roman" pitchFamily="18" charset="0"/>
                        </a:rPr>
                        <a:t>[</a:t>
                      </a:r>
                      <a:r>
                        <a:rPr lang="fr-FR" sz="2400" b="1" u="none" strike="noStrike" dirty="0" smtClean="0">
                          <a:solidFill>
                            <a:srgbClr val="000000"/>
                          </a:solidFill>
                          <a:latin typeface="Times New Roman" pitchFamily="18" charset="0"/>
                          <a:ea typeface="Times New Roman"/>
                          <a:cs typeface="Times New Roman" pitchFamily="18" charset="0"/>
                        </a:rPr>
                        <a:t>w</a:t>
                      </a:r>
                      <a:r>
                        <a:rPr lang="fr-FR" sz="2800" b="1" dirty="0" smtClean="0">
                          <a:solidFill>
                            <a:srgbClr val="000000"/>
                          </a:solidFill>
                          <a:latin typeface="Times New Roman" pitchFamily="18" charset="0"/>
                          <a:ea typeface="Times New Roman"/>
                          <a:cs typeface="Times New Roman" pitchFamily="18" charset="0"/>
                        </a:rPr>
                        <a:t>]</a:t>
                      </a:r>
                      <a:endParaRPr lang="fr-FR" sz="28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7166"/>
            <a:ext cx="9144000" cy="6215106"/>
          </a:xfrm>
        </p:spPr>
        <p:txBody>
          <a:bodyPr>
            <a:normAutofit/>
          </a:bodyPr>
          <a:lstStyle/>
          <a:p>
            <a:r>
              <a:rPr lang="fr-FR" dirty="0">
                <a:latin typeface="Times New Roman" pitchFamily="18" charset="0"/>
                <a:cs typeface="Times New Roman" pitchFamily="18" charset="0"/>
              </a:rPr>
              <a:t>On peut opérer au sein des fricatives </a:t>
            </a:r>
            <a:r>
              <a:rPr lang="fr-FR" dirty="0" smtClean="0">
                <a:latin typeface="Times New Roman" pitchFamily="18" charset="0"/>
                <a:cs typeface="Times New Roman" pitchFamily="18" charset="0"/>
              </a:rPr>
              <a:t>la classification </a:t>
            </a:r>
            <a:r>
              <a:rPr lang="fr-FR" dirty="0">
                <a:latin typeface="Times New Roman" pitchFamily="18" charset="0"/>
                <a:cs typeface="Times New Roman" pitchFamily="18" charset="0"/>
              </a:rPr>
              <a:t>suivante : </a:t>
            </a:r>
            <a:endParaRPr lang="fr-FR"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Les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latérales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vibrantes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sifflantes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chuintantes</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a:t>
            </a:r>
          </a:p>
          <a:p>
            <a:pPr lvl="0"/>
            <a:r>
              <a:rPr lang="fr-FR" dirty="0" smtClean="0">
                <a:latin typeface="Times New Roman" pitchFamily="18" charset="0"/>
                <a:cs typeface="Times New Roman" pitchFamily="18" charset="0"/>
              </a:rPr>
              <a:t>[l] </a:t>
            </a:r>
            <a:r>
              <a:rPr lang="fr-FR" dirty="0">
                <a:latin typeface="Times New Roman" pitchFamily="18" charset="0"/>
                <a:cs typeface="Times New Roman" pitchFamily="18" charset="0"/>
              </a:rPr>
              <a:t>est une consonne </a:t>
            </a:r>
            <a:r>
              <a:rPr lang="fr-FR" b="1" dirty="0">
                <a:latin typeface="Times New Roman" pitchFamily="18" charset="0"/>
                <a:cs typeface="Times New Roman" pitchFamily="18" charset="0"/>
              </a:rPr>
              <a:t>latérale</a:t>
            </a:r>
            <a:r>
              <a:rPr lang="fr-FR" dirty="0">
                <a:latin typeface="Times New Roman" pitchFamily="18" charset="0"/>
                <a:cs typeface="Times New Roman" pitchFamily="18" charset="0"/>
              </a:rPr>
              <a:t>  (l'air s'échappe sur les côtés de la langue)</a:t>
            </a:r>
          </a:p>
          <a:p>
            <a:pPr lvl="0"/>
            <a:r>
              <a:rPr lang="fr-FR" dirty="0">
                <a:latin typeface="Times New Roman" pitchFamily="18" charset="0"/>
                <a:cs typeface="Times New Roman" pitchFamily="18" charset="0"/>
              </a:rPr>
              <a:t>[R] est une </a:t>
            </a:r>
            <a:r>
              <a:rPr lang="fr-FR" b="1" dirty="0">
                <a:latin typeface="Times New Roman" pitchFamily="18" charset="0"/>
                <a:cs typeface="Times New Roman" pitchFamily="18" charset="0"/>
              </a:rPr>
              <a:t>vibrante</a:t>
            </a:r>
            <a:r>
              <a:rPr lang="fr-FR" dirty="0">
                <a:latin typeface="Times New Roman" pitchFamily="18" charset="0"/>
                <a:cs typeface="Times New Roman" pitchFamily="18" charset="0"/>
              </a:rPr>
              <a:t>.</a:t>
            </a:r>
          </a:p>
          <a:p>
            <a:pPr lvl="0"/>
            <a:r>
              <a:rPr lang="fr-FR" dirty="0">
                <a:latin typeface="Times New Roman" pitchFamily="18" charset="0"/>
                <a:cs typeface="Times New Roman" pitchFamily="18" charset="0"/>
              </a:rPr>
              <a:t>[s / z] sont des </a:t>
            </a:r>
            <a:r>
              <a:rPr lang="fr-FR" b="1" dirty="0">
                <a:latin typeface="Times New Roman" pitchFamily="18" charset="0"/>
                <a:cs typeface="Times New Roman" pitchFamily="18" charset="0"/>
              </a:rPr>
              <a:t>sifflantes</a:t>
            </a:r>
            <a:r>
              <a:rPr lang="fr-FR" dirty="0">
                <a:latin typeface="Times New Roman" pitchFamily="18" charset="0"/>
                <a:cs typeface="Times New Roman" pitchFamily="18" charset="0"/>
              </a:rPr>
              <a:t>.</a:t>
            </a:r>
          </a:p>
          <a:p>
            <a:pPr lvl="0"/>
            <a:r>
              <a:rPr lang="fr-FR" b="1" dirty="0" smtClean="0">
                <a:latin typeface="Times New Roman" pitchFamily="18" charset="0"/>
                <a:cs typeface="Times New Roman" pitchFamily="18" charset="0"/>
              </a:rPr>
              <a:t>[</a:t>
            </a:r>
            <a:r>
              <a:rPr lang="fr-FR" b="1" dirty="0">
                <a:latin typeface="Times New Roman" pitchFamily="18" charset="0"/>
                <a:cs typeface="Times New Roman" pitchFamily="18" charset="0"/>
              </a:rPr>
              <a:t>ʃ</a:t>
            </a:r>
            <a:r>
              <a:rPr lang="fr-FR" b="1" dirty="0" smtClean="0">
                <a:latin typeface="Times New Roman" pitchFamily="18" charset="0"/>
                <a:cs typeface="Times New Roman" pitchFamily="18" charset="0"/>
              </a:rPr>
              <a:t> </a:t>
            </a:r>
            <a:r>
              <a:rPr lang="fr-FR" b="1" dirty="0">
                <a:latin typeface="Times New Roman" pitchFamily="18" charset="0"/>
                <a:cs typeface="Times New Roman" pitchFamily="18" charset="0"/>
              </a:rPr>
              <a:t>]</a:t>
            </a:r>
            <a:r>
              <a:rPr lang="fr-FR" dirty="0">
                <a:latin typeface="Times New Roman" pitchFamily="18" charset="0"/>
                <a:cs typeface="Times New Roman" pitchFamily="18" charset="0"/>
              </a:rPr>
              <a:t>"ch..." et </a:t>
            </a:r>
            <a:r>
              <a:rPr lang="fr-FR" dirty="0" smtClean="0">
                <a:latin typeface="Times New Roman" pitchFamily="18" charset="0"/>
                <a:cs typeface="Times New Roman" pitchFamily="18" charset="0"/>
              </a:rPr>
              <a:t>[</a:t>
            </a:r>
            <a:r>
              <a:rPr lang="fr-FR" b="1" dirty="0">
                <a:latin typeface="Times New Roman" pitchFamily="18" charset="0"/>
                <a:cs typeface="Times New Roman" pitchFamily="18" charset="0"/>
              </a:rPr>
              <a:t>ʒ</a:t>
            </a:r>
            <a:r>
              <a:rPr lang="fr-FR" dirty="0" smtClean="0">
                <a:latin typeface="Times New Roman" pitchFamily="18" charset="0"/>
                <a:cs typeface="Times New Roman" pitchFamily="18" charset="0"/>
              </a:rPr>
              <a:t>]"</a:t>
            </a:r>
            <a:r>
              <a:rPr lang="fr-FR" dirty="0" err="1">
                <a:latin typeface="Times New Roman" pitchFamily="18" charset="0"/>
                <a:cs typeface="Times New Roman" pitchFamily="18" charset="0"/>
              </a:rPr>
              <a:t>ge</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je / un gel</a:t>
            </a:r>
            <a:r>
              <a:rPr lang="fr-FR" dirty="0">
                <a:latin typeface="Times New Roman" pitchFamily="18" charset="0"/>
                <a:cs typeface="Times New Roman" pitchFamily="18" charset="0"/>
              </a:rPr>
              <a:t>) sont des </a:t>
            </a:r>
            <a:r>
              <a:rPr lang="fr-FR" b="1" dirty="0">
                <a:latin typeface="Times New Roman" pitchFamily="18" charset="0"/>
                <a:cs typeface="Times New Roman" pitchFamily="18" charset="0"/>
              </a:rPr>
              <a:t>chuintantes</a:t>
            </a:r>
            <a:r>
              <a:rPr lang="fr-FR" dirty="0">
                <a:latin typeface="Times New Roman" pitchFamily="18" charset="0"/>
                <a:cs typeface="Times New Roman" pitchFamily="18" charset="0"/>
              </a:rPr>
              <a:t>.</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4"/>
            <a:ext cx="8715436" cy="582594"/>
          </a:xfrm>
        </p:spPr>
        <p:txBody>
          <a:bodyPr>
            <a:noAutofit/>
          </a:bodyPr>
          <a:lstStyle/>
          <a:p>
            <a:r>
              <a:rPr lang="fr-FR" sz="2800" b="1" i="1" dirty="0" smtClean="0">
                <a:latin typeface="Times New Roman" pitchFamily="18" charset="0"/>
                <a:cs typeface="Times New Roman" pitchFamily="18" charset="0"/>
              </a:rPr>
              <a:t>II. Description des consonnes selon le point d’articulation</a:t>
            </a:r>
            <a:endParaRPr lang="fr-FR" sz="2800" b="1" i="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8715436" cy="2543180"/>
          </a:xfrm>
        </p:spPr>
        <p:txBody>
          <a:bodyPr>
            <a:normAutofit fontScale="85000" lnSpcReduction="20000"/>
          </a:bodyPr>
          <a:lstStyle/>
          <a:p>
            <a:pPr algn="just"/>
            <a:r>
              <a:rPr lang="fr-FR" dirty="0" smtClean="0">
                <a:latin typeface="Times New Roman" pitchFamily="18" charset="0"/>
                <a:cs typeface="Times New Roman" pitchFamily="18" charset="0"/>
              </a:rPr>
              <a:t>Le point d’articulation : C'est </a:t>
            </a:r>
            <a:r>
              <a:rPr lang="fr-FR" dirty="0">
                <a:latin typeface="Times New Roman" pitchFamily="18" charset="0"/>
                <a:cs typeface="Times New Roman" pitchFamily="18" charset="0"/>
              </a:rPr>
              <a:t>l'endroit où se situe </a:t>
            </a:r>
            <a:r>
              <a:rPr lang="fr-FR" dirty="0" smtClean="0">
                <a:latin typeface="Times New Roman" pitchFamily="18" charset="0"/>
                <a:cs typeface="Times New Roman" pitchFamily="18" charset="0"/>
              </a:rPr>
              <a:t>l'obstacle: </a:t>
            </a:r>
            <a:r>
              <a:rPr lang="fr-FR" dirty="0">
                <a:latin typeface="Times New Roman" pitchFamily="18" charset="0"/>
                <a:cs typeface="Times New Roman" pitchFamily="18" charset="0"/>
              </a:rPr>
              <a:t>les lèvres / les dents / ou le dessous des dents : les alvéoles / le palais (la partie dure, centrale) / le voile du palais (le fond, la partie molle du palais</a:t>
            </a:r>
            <a:r>
              <a:rPr lang="fr-FR" dirty="0" smtClean="0">
                <a:latin typeface="Times New Roman" pitchFamily="18" charset="0"/>
                <a:cs typeface="Times New Roman" pitchFamily="18" charset="0"/>
              </a:rPr>
              <a:t>).</a:t>
            </a:r>
          </a:p>
          <a:p>
            <a:pPr lvl="0" algn="just"/>
            <a:r>
              <a:rPr lang="fr-FR" dirty="0">
                <a:latin typeface="Times New Roman" pitchFamily="18" charset="0"/>
                <a:cs typeface="Times New Roman" pitchFamily="18" charset="0"/>
              </a:rPr>
              <a:t>Les consonnes ainsi obtenues sont dites : labiales [p – b – m] / dentales [t – d] / alvéolaires [l – s – z] / palatales ("</a:t>
            </a:r>
            <a:r>
              <a:rPr lang="fr-FR" dirty="0" err="1">
                <a:latin typeface="Times New Roman" pitchFamily="18" charset="0"/>
                <a:cs typeface="Times New Roman" pitchFamily="18" charset="0"/>
              </a:rPr>
              <a:t>ch</a:t>
            </a:r>
            <a:r>
              <a:rPr lang="fr-FR" dirty="0">
                <a:latin typeface="Times New Roman" pitchFamily="18" charset="0"/>
                <a:cs typeface="Times New Roman" pitchFamily="18" charset="0"/>
              </a:rPr>
              <a:t>" / "</a:t>
            </a:r>
            <a:r>
              <a:rPr lang="fr-FR" dirty="0" err="1">
                <a:latin typeface="Times New Roman" pitchFamily="18" charset="0"/>
                <a:cs typeface="Times New Roman" pitchFamily="18" charset="0"/>
              </a:rPr>
              <a:t>ge</a:t>
            </a:r>
            <a:r>
              <a:rPr lang="fr-FR" dirty="0">
                <a:latin typeface="Times New Roman" pitchFamily="18" charset="0"/>
                <a:cs typeface="Times New Roman" pitchFamily="18" charset="0"/>
              </a:rPr>
              <a:t>...") / vélaires [k – g</a:t>
            </a:r>
            <a:r>
              <a:rPr lang="fr-FR" dirty="0" smtClean="0">
                <a:latin typeface="Times New Roman" pitchFamily="18" charset="0"/>
                <a:cs typeface="Times New Roman" pitchFamily="18" charset="0"/>
              </a:rPr>
              <a:t>], uvulaire [R]</a:t>
            </a:r>
            <a:endParaRPr lang="fr-FR" dirty="0">
              <a:latin typeface="Times New Roman" pitchFamily="18" charset="0"/>
              <a:cs typeface="Times New Roman" pitchFamily="18" charset="0"/>
            </a:endParaRPr>
          </a:p>
          <a:p>
            <a:endParaRPr lang="fr-FR" dirty="0"/>
          </a:p>
          <a:p>
            <a:endParaRPr lang="fr-FR" dirty="0"/>
          </a:p>
        </p:txBody>
      </p:sp>
      <p:pic>
        <p:nvPicPr>
          <p:cNvPr id="4" name="Image 3" descr="http://bbouillon.free.fr/univ/ling/fichiers/phon/phon-sch.gif"/>
          <p:cNvPicPr/>
          <p:nvPr/>
        </p:nvPicPr>
        <p:blipFill>
          <a:blip r:embed="rId2"/>
          <a:srcRect/>
          <a:stretch>
            <a:fillRect/>
          </a:stretch>
        </p:blipFill>
        <p:spPr bwMode="auto">
          <a:xfrm>
            <a:off x="1714480" y="3214686"/>
            <a:ext cx="4319088" cy="33987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5" y="1"/>
          <a:ext cx="9144006" cy="6858197"/>
        </p:xfrm>
        <a:graphic>
          <a:graphicData uri="http://schemas.openxmlformats.org/drawingml/2006/table">
            <a:tbl>
              <a:tblPr>
                <a:tableStyleId>{3C2FFA5D-87B4-456A-9821-1D502468CF0F}</a:tableStyleId>
              </a:tblPr>
              <a:tblGrid>
                <a:gridCol w="693266"/>
                <a:gridCol w="997339"/>
                <a:gridCol w="880812"/>
                <a:gridCol w="1258099"/>
                <a:gridCol w="1116951"/>
                <a:gridCol w="1157736"/>
                <a:gridCol w="1204848"/>
                <a:gridCol w="931256"/>
                <a:gridCol w="903699"/>
              </a:tblGrid>
              <a:tr h="1286079">
                <a:tc gridSpan="3">
                  <a:txBody>
                    <a:bodyPr/>
                    <a:lstStyle/>
                    <a:p>
                      <a:pPr algn="ctr"/>
                      <a:endParaRPr lang="fr-FR" sz="1800" dirty="0">
                        <a:latin typeface="Times New Roman" pitchFamily="18" charset="0"/>
                        <a:cs typeface="Times New Roman" pitchFamily="18" charset="0"/>
                      </a:endParaRPr>
                    </a:p>
                    <a:p>
                      <a:pPr algn="ctr"/>
                      <a:r>
                        <a:rPr lang="fr-FR" sz="1800" dirty="0" smtClean="0">
                          <a:latin typeface="Times New Roman" pitchFamily="18" charset="0"/>
                          <a:cs typeface="Times New Roman" pitchFamily="18" charset="0"/>
                        </a:rPr>
                        <a:t>Points d’articulation</a:t>
                      </a:r>
                      <a:endParaRPr lang="fr-FR" sz="1800" dirty="0">
                        <a:latin typeface="Times New Roman" pitchFamily="18" charset="0"/>
                        <a:ea typeface="Calibri"/>
                        <a:cs typeface="Times New Roman" pitchFamily="18" charset="0"/>
                      </a:endParaRPr>
                    </a:p>
                  </a:txBody>
                  <a:tcPr marL="27085" marR="27085" marT="0" marB="0"/>
                </a:tc>
                <a:tc hMerge="1">
                  <a:txBody>
                    <a:bodyPr/>
                    <a:lstStyle/>
                    <a:p>
                      <a:endParaRPr lang="fr-FR"/>
                    </a:p>
                  </a:txBody>
                  <a:tcPr/>
                </a:tc>
                <a:tc hMerge="1">
                  <a:txBody>
                    <a:bodyPr/>
                    <a:lstStyle/>
                    <a:p>
                      <a:endParaRPr lang="fr-FR"/>
                    </a:p>
                  </a:txBody>
                  <a:tcPr/>
                </a:tc>
                <a:tc>
                  <a:txBody>
                    <a:bodyPr/>
                    <a:lstStyle/>
                    <a:p>
                      <a:pPr algn="l"/>
                      <a:endParaRPr lang="fr-FR" sz="1800" dirty="0">
                        <a:latin typeface="Times New Roman" pitchFamily="18" charset="0"/>
                        <a:cs typeface="Times New Roman" pitchFamily="18" charset="0"/>
                      </a:endParaRPr>
                    </a:p>
                    <a:p>
                      <a:pPr algn="l"/>
                      <a:r>
                        <a:rPr lang="fr-FR" sz="1800" b="1" dirty="0">
                          <a:solidFill>
                            <a:srgbClr val="FF0000"/>
                          </a:solidFill>
                          <a:latin typeface="Times New Roman" pitchFamily="18" charset="0"/>
                          <a:cs typeface="Times New Roman" pitchFamily="18" charset="0"/>
                        </a:rPr>
                        <a:t>Bilabiales</a:t>
                      </a:r>
                      <a:endParaRPr lang="fr-FR" sz="1800" b="1" dirty="0">
                        <a:solidFill>
                          <a:srgbClr val="FF0000"/>
                        </a:solidFill>
                        <a:latin typeface="Times New Roman" pitchFamily="18" charset="0"/>
                        <a:ea typeface="Calibri"/>
                        <a:cs typeface="Times New Roman" pitchFamily="18" charset="0"/>
                      </a:endParaRPr>
                    </a:p>
                  </a:txBody>
                  <a:tcPr marL="27085" marR="27085" marT="0" marB="0"/>
                </a:tc>
                <a:tc>
                  <a:txBody>
                    <a:bodyPr/>
                    <a:lstStyle/>
                    <a:p>
                      <a:pPr algn="l"/>
                      <a:r>
                        <a:rPr lang="fr-FR" sz="1800" b="1" dirty="0" err="1" smtClean="0">
                          <a:solidFill>
                            <a:srgbClr val="FF0000"/>
                          </a:solidFill>
                          <a:latin typeface="Times New Roman" pitchFamily="18" charset="0"/>
                          <a:cs typeface="Times New Roman" pitchFamily="18" charset="0"/>
                        </a:rPr>
                        <a:t>Labio-dentale</a:t>
                      </a:r>
                      <a:endParaRPr lang="fr-FR" sz="1800" b="1" dirty="0">
                        <a:solidFill>
                          <a:srgbClr val="FF0000"/>
                        </a:solidFill>
                        <a:latin typeface="Times New Roman" pitchFamily="18" charset="0"/>
                        <a:ea typeface="Calibri"/>
                        <a:cs typeface="Times New Roman" pitchFamily="18" charset="0"/>
                      </a:endParaRPr>
                    </a:p>
                  </a:txBody>
                  <a:tcPr marL="27085" marR="27085" marT="0" marB="0"/>
                </a:tc>
                <a:tc>
                  <a:txBody>
                    <a:bodyPr/>
                    <a:lstStyle/>
                    <a:p>
                      <a:pPr algn="l"/>
                      <a:r>
                        <a:rPr lang="fr-FR" sz="1800" b="1" dirty="0" smtClean="0">
                          <a:solidFill>
                            <a:srgbClr val="FF0000"/>
                          </a:solidFill>
                          <a:latin typeface="Times New Roman" pitchFamily="18" charset="0"/>
                          <a:cs typeface="Times New Roman" pitchFamily="18" charset="0"/>
                        </a:rPr>
                        <a:t>Apico-alvéolaire</a:t>
                      </a:r>
                      <a:endParaRPr lang="fr-FR" sz="1800" dirty="0">
                        <a:latin typeface="Times New Roman" pitchFamily="18" charset="0"/>
                        <a:ea typeface="Calibri"/>
                        <a:cs typeface="Times New Roman" pitchFamily="18" charset="0"/>
                      </a:endParaRPr>
                    </a:p>
                  </a:txBody>
                  <a:tcPr marL="27085" marR="27085" marT="0" marB="0"/>
                </a:tc>
                <a:tc>
                  <a:txBody>
                    <a:bodyPr/>
                    <a:lstStyle/>
                    <a:p>
                      <a:pPr algn="l"/>
                      <a:r>
                        <a:rPr lang="fr-FR" sz="1800" b="1" dirty="0">
                          <a:solidFill>
                            <a:srgbClr val="FF0000"/>
                          </a:solidFill>
                          <a:latin typeface="Times New Roman" pitchFamily="18" charset="0"/>
                          <a:cs typeface="Times New Roman" pitchFamily="18" charset="0"/>
                        </a:rPr>
                        <a:t>Dorso-palatales</a:t>
                      </a:r>
                      <a:endParaRPr lang="fr-FR" sz="1800" b="1" dirty="0">
                        <a:solidFill>
                          <a:srgbClr val="FF0000"/>
                        </a:solidFill>
                        <a:latin typeface="Times New Roman" pitchFamily="18" charset="0"/>
                        <a:ea typeface="Calibri"/>
                        <a:cs typeface="Times New Roman" pitchFamily="18" charset="0"/>
                      </a:endParaRPr>
                    </a:p>
                  </a:txBody>
                  <a:tcPr marL="27085" marR="27085" marT="0" marB="0"/>
                </a:tc>
                <a:tc>
                  <a:txBody>
                    <a:bodyPr/>
                    <a:lstStyle/>
                    <a:p>
                      <a:pPr algn="l"/>
                      <a:r>
                        <a:rPr lang="fr-FR" sz="1800" b="1" dirty="0">
                          <a:solidFill>
                            <a:srgbClr val="FF0000"/>
                          </a:solidFill>
                          <a:latin typeface="Times New Roman" pitchFamily="18" charset="0"/>
                          <a:cs typeface="Times New Roman" pitchFamily="18" charset="0"/>
                        </a:rPr>
                        <a:t>Dorso-vélaires</a:t>
                      </a:r>
                      <a:endParaRPr lang="fr-FR" sz="1800" b="1" dirty="0">
                        <a:solidFill>
                          <a:srgbClr val="FF0000"/>
                        </a:solidFill>
                        <a:latin typeface="Times New Roman" pitchFamily="18" charset="0"/>
                        <a:ea typeface="Calibri"/>
                        <a:cs typeface="Times New Roman" pitchFamily="18" charset="0"/>
                      </a:endParaRPr>
                    </a:p>
                  </a:txBody>
                  <a:tcPr marL="27085" marR="27085" marT="0" marB="0"/>
                </a:tc>
                <a:tc>
                  <a:txBody>
                    <a:bodyPr/>
                    <a:lstStyle/>
                    <a:p>
                      <a:pPr algn="l"/>
                      <a:r>
                        <a:rPr lang="fr-FR" sz="1800" b="1" dirty="0" err="1">
                          <a:solidFill>
                            <a:srgbClr val="FF0000"/>
                          </a:solidFill>
                          <a:latin typeface="Times New Roman" pitchFamily="18" charset="0"/>
                          <a:cs typeface="Times New Roman" pitchFamily="18" charset="0"/>
                        </a:rPr>
                        <a:t>Dorso</a:t>
                      </a:r>
                      <a:r>
                        <a:rPr lang="fr-FR" sz="1800" b="1" dirty="0">
                          <a:solidFill>
                            <a:srgbClr val="FF0000"/>
                          </a:solidFill>
                          <a:latin typeface="Times New Roman" pitchFamily="18" charset="0"/>
                          <a:cs typeface="Times New Roman" pitchFamily="18" charset="0"/>
                        </a:rPr>
                        <a:t>-uvulaire</a:t>
                      </a:r>
                      <a:endParaRPr lang="fr-FR" sz="1800" b="1" dirty="0">
                        <a:solidFill>
                          <a:srgbClr val="FF0000"/>
                        </a:solidFill>
                        <a:latin typeface="Times New Roman" pitchFamily="18" charset="0"/>
                        <a:ea typeface="Calibri"/>
                        <a:cs typeface="Times New Roman" pitchFamily="18" charset="0"/>
                      </a:endParaRPr>
                    </a:p>
                  </a:txBody>
                  <a:tcPr marL="27085" marR="27085" marT="0" marB="0"/>
                </a:tc>
              </a:tr>
              <a:tr h="2058390">
                <a:tc gridSpan="3">
                  <a:txBody>
                    <a:bodyPr/>
                    <a:lstStyle/>
                    <a:p>
                      <a:pPr algn="just"/>
                      <a:endParaRPr lang="fr-FR" sz="1800" dirty="0">
                        <a:latin typeface="Times New Roman" pitchFamily="18" charset="0"/>
                        <a:cs typeface="Times New Roman" pitchFamily="18" charset="0"/>
                      </a:endParaRPr>
                    </a:p>
                    <a:p>
                      <a:pPr algn="ctr"/>
                      <a:r>
                        <a:rPr lang="fr-FR" sz="1800" dirty="0">
                          <a:latin typeface="Times New Roman" pitchFamily="18" charset="0"/>
                          <a:cs typeface="Times New Roman" pitchFamily="18" charset="0"/>
                        </a:rPr>
                        <a:t>Mode d’articulation</a:t>
                      </a:r>
                      <a:endParaRPr lang="fr-FR" sz="1800" dirty="0">
                        <a:latin typeface="Times New Roman" pitchFamily="18" charset="0"/>
                        <a:ea typeface="Calibri"/>
                        <a:cs typeface="Times New Roman" pitchFamily="18" charset="0"/>
                      </a:endParaRPr>
                    </a:p>
                  </a:txBody>
                  <a:tcPr marL="27085" marR="27085" marT="0" marB="0"/>
                </a:tc>
                <a:tc hMerge="1">
                  <a:txBody>
                    <a:bodyPr/>
                    <a:lstStyle/>
                    <a:p>
                      <a:endParaRPr lang="fr-FR"/>
                    </a:p>
                  </a:txBody>
                  <a:tcPr/>
                </a:tc>
                <a:tc hMerge="1">
                  <a:txBody>
                    <a:bodyPr/>
                    <a:lstStyle/>
                    <a:p>
                      <a:endParaRPr lang="fr-FR"/>
                    </a:p>
                  </a:txBody>
                  <a:tcPr/>
                </a:tc>
                <a:tc>
                  <a:txBody>
                    <a:bodyPr/>
                    <a:lstStyle/>
                    <a:p>
                      <a:pPr algn="ctr"/>
                      <a:endParaRPr lang="fr-FR" sz="1800" dirty="0">
                        <a:latin typeface="Times New Roman" pitchFamily="18" charset="0"/>
                        <a:cs typeface="Times New Roman" pitchFamily="18" charset="0"/>
                      </a:endParaRPr>
                    </a:p>
                    <a:p>
                      <a:pPr algn="ctr"/>
                      <a:r>
                        <a:rPr lang="fr-FR" sz="1800" dirty="0">
                          <a:latin typeface="Times New Roman" pitchFamily="18" charset="0"/>
                          <a:cs typeface="Times New Roman" pitchFamily="18" charset="0"/>
                        </a:rPr>
                        <a:t>Les deux lèvres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endParaRPr lang="fr-FR" sz="1800" dirty="0">
                        <a:latin typeface="Times New Roman" pitchFamily="18" charset="0"/>
                        <a:cs typeface="Times New Roman" pitchFamily="18" charset="0"/>
                      </a:endParaRPr>
                    </a:p>
                    <a:p>
                      <a:pPr algn="ctr"/>
                      <a:r>
                        <a:rPr lang="fr-FR" sz="1800" dirty="0">
                          <a:latin typeface="Times New Roman" pitchFamily="18" charset="0"/>
                          <a:cs typeface="Times New Roman" pitchFamily="18" charset="0"/>
                        </a:rPr>
                        <a:t>Lèvre inferieure</a:t>
                      </a:r>
                    </a:p>
                    <a:p>
                      <a:pPr algn="ctr"/>
                      <a:r>
                        <a:rPr lang="fr-FR" sz="1800" dirty="0">
                          <a:latin typeface="Times New Roman" pitchFamily="18" charset="0"/>
                          <a:cs typeface="Times New Roman" pitchFamily="18" charset="0"/>
                        </a:rPr>
                        <a:t>+</a:t>
                      </a:r>
                    </a:p>
                    <a:p>
                      <a:pPr algn="ctr"/>
                      <a:r>
                        <a:rPr lang="fr-FR" sz="1800" dirty="0">
                          <a:latin typeface="Times New Roman" pitchFamily="18" charset="0"/>
                          <a:cs typeface="Times New Roman" pitchFamily="18" charset="0"/>
                        </a:rPr>
                        <a:t>dents</a:t>
                      </a:r>
                      <a:endParaRPr lang="fr-FR" sz="1800" dirty="0">
                        <a:latin typeface="Times New Roman" pitchFamily="18" charset="0"/>
                        <a:ea typeface="Calibri"/>
                        <a:cs typeface="Times New Roman" pitchFamily="18" charset="0"/>
                      </a:endParaRPr>
                    </a:p>
                  </a:txBody>
                  <a:tcPr marL="27085" marR="27085" marT="0" marB="0"/>
                </a:tc>
                <a:tc>
                  <a:txBody>
                    <a:bodyPr/>
                    <a:lstStyle/>
                    <a:p>
                      <a:pPr algn="ctr"/>
                      <a:endParaRPr lang="fr-FR" sz="1800" dirty="0">
                        <a:latin typeface="Times New Roman" pitchFamily="18" charset="0"/>
                        <a:cs typeface="Times New Roman" pitchFamily="18" charset="0"/>
                      </a:endParaRPr>
                    </a:p>
                    <a:p>
                      <a:pPr algn="ctr"/>
                      <a:r>
                        <a:rPr lang="fr-FR" sz="1800" dirty="0">
                          <a:latin typeface="Times New Roman" pitchFamily="18" charset="0"/>
                          <a:cs typeface="Times New Roman" pitchFamily="18" charset="0"/>
                        </a:rPr>
                        <a:t>L’apex de la langue</a:t>
                      </a:r>
                    </a:p>
                    <a:p>
                      <a:pPr algn="ctr"/>
                      <a:r>
                        <a:rPr lang="fr-FR" sz="1800" dirty="0">
                          <a:latin typeface="Times New Roman" pitchFamily="18" charset="0"/>
                          <a:cs typeface="Times New Roman" pitchFamily="18" charset="0"/>
                        </a:rPr>
                        <a:t>+</a:t>
                      </a:r>
                    </a:p>
                    <a:p>
                      <a:pPr algn="ctr"/>
                      <a:r>
                        <a:rPr lang="fr-FR" sz="1800" dirty="0" smtClean="0">
                          <a:latin typeface="Times New Roman" pitchFamily="18" charset="0"/>
                          <a:cs typeface="Times New Roman" pitchFamily="18" charset="0"/>
                        </a:rPr>
                        <a:t>Alvéoles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r>
                        <a:rPr lang="fr-FR" sz="1800">
                          <a:latin typeface="Times New Roman" pitchFamily="18" charset="0"/>
                          <a:cs typeface="Times New Roman" pitchFamily="18" charset="0"/>
                        </a:rPr>
                        <a:t>Dos de la langue</a:t>
                      </a:r>
                    </a:p>
                    <a:p>
                      <a:pPr algn="ctr"/>
                      <a:r>
                        <a:rPr lang="fr-FR" sz="1800">
                          <a:latin typeface="Times New Roman" pitchFamily="18" charset="0"/>
                          <a:cs typeface="Times New Roman" pitchFamily="18" charset="0"/>
                        </a:rPr>
                        <a:t>+</a:t>
                      </a:r>
                    </a:p>
                    <a:p>
                      <a:pPr algn="ctr"/>
                      <a:r>
                        <a:rPr lang="fr-FR" sz="1800">
                          <a:latin typeface="Times New Roman" pitchFamily="18" charset="0"/>
                          <a:cs typeface="Times New Roman" pitchFamily="18" charset="0"/>
                        </a:rPr>
                        <a:t>palais dur</a:t>
                      </a:r>
                      <a:endParaRPr lang="fr-FR" sz="1800">
                        <a:latin typeface="Times New Roman" pitchFamily="18" charset="0"/>
                        <a:ea typeface="Calibri"/>
                        <a:cs typeface="Times New Roman" pitchFamily="18" charset="0"/>
                      </a:endParaRPr>
                    </a:p>
                  </a:txBody>
                  <a:tcPr marL="27085" marR="27085" marT="0" marB="0"/>
                </a:tc>
                <a:tc>
                  <a:txBody>
                    <a:bodyPr/>
                    <a:lstStyle/>
                    <a:p>
                      <a:pPr algn="ctr"/>
                      <a:r>
                        <a:rPr lang="fr-FR" sz="1800">
                          <a:latin typeface="Times New Roman" pitchFamily="18" charset="0"/>
                          <a:cs typeface="Times New Roman" pitchFamily="18" charset="0"/>
                        </a:rPr>
                        <a:t>Dos de la langue + palais mou</a:t>
                      </a:r>
                      <a:endParaRPr lang="fr-FR" sz="1800">
                        <a:latin typeface="Times New Roman" pitchFamily="18" charset="0"/>
                        <a:ea typeface="Calibri"/>
                        <a:cs typeface="Times New Roman" pitchFamily="18" charset="0"/>
                      </a:endParaRPr>
                    </a:p>
                  </a:txBody>
                  <a:tcPr marL="27085" marR="27085" marT="0" marB="0"/>
                </a:tc>
                <a:tc>
                  <a:txBody>
                    <a:bodyPr/>
                    <a:lstStyle/>
                    <a:p>
                      <a:pPr algn="ctr"/>
                      <a:r>
                        <a:rPr lang="fr-FR" sz="1800">
                          <a:latin typeface="Times New Roman" pitchFamily="18" charset="0"/>
                          <a:cs typeface="Times New Roman" pitchFamily="18" charset="0"/>
                        </a:rPr>
                        <a:t>Dos de la langue +</a:t>
                      </a:r>
                    </a:p>
                    <a:p>
                      <a:pPr algn="ctr"/>
                      <a:r>
                        <a:rPr lang="fr-FR" sz="1800">
                          <a:latin typeface="Times New Roman" pitchFamily="18" charset="0"/>
                          <a:cs typeface="Times New Roman" pitchFamily="18" charset="0"/>
                        </a:rPr>
                        <a:t>uvule (luette)</a:t>
                      </a:r>
                      <a:endParaRPr lang="fr-FR" sz="1800">
                        <a:latin typeface="Times New Roman" pitchFamily="18" charset="0"/>
                        <a:ea typeface="Calibri"/>
                        <a:cs typeface="Times New Roman" pitchFamily="18" charset="0"/>
                      </a:endParaRPr>
                    </a:p>
                  </a:txBody>
                  <a:tcPr marL="27085" marR="27085" marT="0" marB="0"/>
                </a:tc>
              </a:tr>
              <a:tr h="533972">
                <a:tc rowSpan="3">
                  <a:txBody>
                    <a:bodyPr/>
                    <a:lstStyle/>
                    <a:p>
                      <a:pPr marL="71755" marR="71755" algn="ctr">
                        <a:spcAft>
                          <a:spcPts val="0"/>
                        </a:spcAft>
                      </a:pPr>
                      <a:r>
                        <a:rPr lang="fr-FR" sz="2000" b="1" dirty="0">
                          <a:latin typeface="Times New Roman" pitchFamily="18" charset="0"/>
                          <a:cs typeface="Times New Roman" pitchFamily="18" charset="0"/>
                        </a:rPr>
                        <a:t>Occlusives</a:t>
                      </a:r>
                      <a:endParaRPr lang="fr-FR" sz="2000" b="1" dirty="0">
                        <a:latin typeface="Times New Roman" pitchFamily="18" charset="0"/>
                        <a:ea typeface="Calibri"/>
                        <a:cs typeface="Times New Roman" pitchFamily="18" charset="0"/>
                      </a:endParaRPr>
                    </a:p>
                  </a:txBody>
                  <a:tcPr marL="27085" marR="27085" marT="0" marB="0" vert="vert270"/>
                </a:tc>
                <a:tc rowSpan="2">
                  <a:txBody>
                    <a:bodyPr/>
                    <a:lstStyle/>
                    <a:p>
                      <a:pPr algn="ctr"/>
                      <a:r>
                        <a:rPr lang="fr-FR" sz="1800" dirty="0">
                          <a:latin typeface="Times New Roman" pitchFamily="18" charset="0"/>
                          <a:cs typeface="Times New Roman" pitchFamily="18" charset="0"/>
                        </a:rPr>
                        <a:t>Orales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r>
                        <a:rPr lang="fr-FR" sz="1800">
                          <a:latin typeface="Times New Roman" pitchFamily="18" charset="0"/>
                          <a:cs typeface="Times New Roman" pitchFamily="18" charset="0"/>
                        </a:rPr>
                        <a:t>sourdes</a:t>
                      </a:r>
                      <a:endParaRPr lang="fr-FR" sz="180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p</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t</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k</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r>
              <a:tr h="533972">
                <a:tc vMerge="1">
                  <a:txBody>
                    <a:bodyPr/>
                    <a:lstStyle/>
                    <a:p>
                      <a:endParaRPr lang="fr-FR"/>
                    </a:p>
                  </a:txBody>
                  <a:tcPr/>
                </a:tc>
                <a:tc vMerge="1">
                  <a:txBody>
                    <a:bodyPr/>
                    <a:lstStyle/>
                    <a:p>
                      <a:endParaRPr lang="fr-FR"/>
                    </a:p>
                  </a:txBody>
                  <a:tcPr/>
                </a:tc>
                <a:tc>
                  <a:txBody>
                    <a:bodyPr/>
                    <a:lstStyle/>
                    <a:p>
                      <a:pPr algn="ctr"/>
                      <a:r>
                        <a:rPr lang="fr-FR" sz="1800">
                          <a:latin typeface="Times New Roman" pitchFamily="18" charset="0"/>
                          <a:cs typeface="Times New Roman" pitchFamily="18" charset="0"/>
                        </a:rPr>
                        <a:t>sonores</a:t>
                      </a:r>
                      <a:endParaRPr lang="fr-FR" sz="180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b</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d</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g</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a:latin typeface="Times New Roman" pitchFamily="18" charset="0"/>
                        <a:cs typeface="Times New Roman" pitchFamily="18" charset="0"/>
                      </a:endParaRPr>
                    </a:p>
                  </a:txBody>
                  <a:tcPr marL="27085" marR="27085" marT="0" marB="0"/>
                </a:tc>
              </a:tr>
              <a:tr h="616984">
                <a:tc vMerge="1">
                  <a:txBody>
                    <a:bodyPr/>
                    <a:lstStyle/>
                    <a:p>
                      <a:endParaRPr lang="fr-FR"/>
                    </a:p>
                  </a:txBody>
                  <a:tcPr/>
                </a:tc>
                <a:tc>
                  <a:txBody>
                    <a:bodyPr/>
                    <a:lstStyle/>
                    <a:p>
                      <a:pPr algn="ctr"/>
                      <a:r>
                        <a:rPr lang="fr-FR" sz="1800" dirty="0">
                          <a:latin typeface="Times New Roman" pitchFamily="18" charset="0"/>
                          <a:cs typeface="Times New Roman" pitchFamily="18" charset="0"/>
                        </a:rPr>
                        <a:t>Nasales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r>
                        <a:rPr lang="fr-FR" sz="1800" dirty="0" smtClean="0">
                          <a:latin typeface="Times New Roman" pitchFamily="18" charset="0"/>
                          <a:cs typeface="Times New Roman" pitchFamily="18" charset="0"/>
                        </a:rPr>
                        <a:t>sonores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m</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n</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fr-FR" sz="2000" b="1" dirty="0" smtClean="0">
                          <a:latin typeface="Times New Roman" pitchFamily="18" charset="0"/>
                          <a:cs typeface="Times New Roman" pitchFamily="18" charset="0"/>
                        </a:rPr>
                        <a:t>ɲ</a:t>
                      </a:r>
                      <a:r>
                        <a:rPr lang="fr-FR" sz="2400" b="1" dirty="0" smtClean="0">
                          <a:solidFill>
                            <a:srgbClr val="000000"/>
                          </a:solidFill>
                          <a:latin typeface="Times New Roman" pitchFamily="18" charset="0"/>
                          <a:ea typeface="Times New Roman"/>
                          <a:cs typeface="Times New Roman" pitchFamily="18" charset="0"/>
                        </a:rPr>
                        <a:t>]</a:t>
                      </a:r>
                      <a:r>
                        <a:rPr lang="en-US" sz="2000" b="1" dirty="0" smtClean="0">
                          <a:latin typeface="Times New Roman" pitchFamily="18" charset="0"/>
                          <a:cs typeface="Times New Roman" pitchFamily="18" charset="0"/>
                        </a:rPr>
                        <a:t>(</a:t>
                      </a:r>
                      <a:r>
                        <a:rPr lang="en-US" sz="2000" b="1" dirty="0" err="1">
                          <a:latin typeface="Times New Roman" pitchFamily="18" charset="0"/>
                          <a:cs typeface="Times New Roman" pitchFamily="18" charset="0"/>
                        </a:rPr>
                        <a:t>gn</a:t>
                      </a:r>
                      <a:r>
                        <a:rPr lang="en-US" sz="2000" b="1" dirty="0">
                          <a:latin typeface="Times New Roman" pitchFamily="18" charset="0"/>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fr-FR" sz="2000" b="1" dirty="0" smtClean="0">
                          <a:latin typeface="Times New Roman" pitchFamily="18" charset="0"/>
                          <a:cs typeface="Times New Roman" pitchFamily="18" charset="0"/>
                        </a:rPr>
                        <a:t>ŋ</a:t>
                      </a:r>
                      <a:r>
                        <a:rPr lang="fr-FR" sz="2400" b="1" dirty="0" smtClean="0">
                          <a:solidFill>
                            <a:srgbClr val="000000"/>
                          </a:solidFill>
                          <a:latin typeface="Times New Roman" pitchFamily="18" charset="0"/>
                          <a:ea typeface="Times New Roman"/>
                          <a:cs typeface="Times New Roman" pitchFamily="18" charset="0"/>
                        </a:rPr>
                        <a:t>]</a:t>
                      </a:r>
                      <a:r>
                        <a:rPr lang="en-US" sz="1800" b="1" dirty="0" smtClean="0">
                          <a:latin typeface="Times New Roman" pitchFamily="18" charset="0"/>
                          <a:cs typeface="Times New Roman" pitchFamily="18" charset="0"/>
                        </a:rPr>
                        <a:t>(</a:t>
                      </a:r>
                      <a:r>
                        <a:rPr lang="en-US" sz="1800" b="1" dirty="0" err="1" smtClean="0">
                          <a:latin typeface="Times New Roman" pitchFamily="18" charset="0"/>
                          <a:cs typeface="Times New Roman" pitchFamily="18" charset="0"/>
                        </a:rPr>
                        <a:t>ng</a:t>
                      </a:r>
                      <a:r>
                        <a:rPr lang="en-US" sz="1800" b="1" dirty="0">
                          <a:latin typeface="Times New Roman" pitchFamily="18" charset="0"/>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l"/>
                      <a:endParaRPr lang="fr-FR" sz="2400" b="1">
                        <a:latin typeface="Times New Roman" pitchFamily="18" charset="0"/>
                        <a:cs typeface="Times New Roman" pitchFamily="18" charset="0"/>
                      </a:endParaRPr>
                    </a:p>
                  </a:txBody>
                  <a:tcPr marL="27085" marR="27085" marT="0" marB="0"/>
                </a:tc>
              </a:tr>
              <a:tr h="731441">
                <a:tc rowSpan="2">
                  <a:txBody>
                    <a:bodyPr/>
                    <a:lstStyle/>
                    <a:p>
                      <a:pPr marL="71755" marR="71755" algn="ctr">
                        <a:spcAft>
                          <a:spcPts val="0"/>
                        </a:spcAft>
                      </a:pPr>
                      <a:r>
                        <a:rPr lang="fr-FR" sz="2000" b="1" dirty="0">
                          <a:latin typeface="Times New Roman" pitchFamily="18" charset="0"/>
                          <a:cs typeface="Times New Roman" pitchFamily="18" charset="0"/>
                        </a:rPr>
                        <a:t>Constrictives</a:t>
                      </a:r>
                      <a:endParaRPr lang="fr-FR" sz="2000" b="1" dirty="0">
                        <a:latin typeface="Times New Roman" pitchFamily="18" charset="0"/>
                        <a:ea typeface="Calibri"/>
                        <a:cs typeface="Times New Roman" pitchFamily="18" charset="0"/>
                      </a:endParaRPr>
                    </a:p>
                  </a:txBody>
                  <a:tcPr marL="27085" marR="27085" marT="0" marB="0" vert="vert270"/>
                </a:tc>
                <a:tc rowSpan="2">
                  <a:txBody>
                    <a:bodyPr/>
                    <a:lstStyle/>
                    <a:p>
                      <a:pPr algn="ctr"/>
                      <a:r>
                        <a:rPr lang="fr-FR" sz="1800" dirty="0">
                          <a:latin typeface="Times New Roman" pitchFamily="18" charset="0"/>
                          <a:cs typeface="Times New Roman" pitchFamily="18" charset="0"/>
                        </a:rPr>
                        <a:t>Orales</a:t>
                      </a:r>
                      <a:endParaRPr lang="fr-FR" sz="1800" dirty="0">
                        <a:latin typeface="Times New Roman" pitchFamily="18" charset="0"/>
                        <a:ea typeface="Calibri"/>
                        <a:cs typeface="Times New Roman" pitchFamily="18" charset="0"/>
                      </a:endParaRPr>
                    </a:p>
                  </a:txBody>
                  <a:tcPr marL="27085" marR="27085" marT="0" marB="0"/>
                </a:tc>
                <a:tc>
                  <a:txBody>
                    <a:bodyPr/>
                    <a:lstStyle/>
                    <a:p>
                      <a:pPr algn="ctr"/>
                      <a:r>
                        <a:rPr lang="fr-FR" sz="1800" dirty="0">
                          <a:latin typeface="Times New Roman" pitchFamily="18" charset="0"/>
                          <a:cs typeface="Times New Roman" pitchFamily="18" charset="0"/>
                        </a:rPr>
                        <a:t>sourdes</a:t>
                      </a:r>
                      <a:endParaRPr lang="fr-FR" sz="1800" dirty="0">
                        <a:latin typeface="Times New Roman" pitchFamily="18" charset="0"/>
                        <a:ea typeface="Calibri"/>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f</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s</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rgbClr val="000000"/>
                          </a:solidFill>
                          <a:latin typeface="Times New Roman" pitchFamily="18" charset="0"/>
                          <a:ea typeface="Times New Roman"/>
                          <a:cs typeface="Times New Roman" pitchFamily="18" charset="0"/>
                        </a:rPr>
                        <a:t>[ </a:t>
                      </a:r>
                      <a:r>
                        <a:rPr lang="fr-FR" sz="2400" b="1" i="0" kern="1200" dirty="0" smtClean="0">
                          <a:solidFill>
                            <a:schemeClr val="tx1"/>
                          </a:solidFill>
                          <a:latin typeface="Times New Roman" pitchFamily="18" charset="0"/>
                          <a:ea typeface="+mn-ea"/>
                          <a:cs typeface="Times New Roman" pitchFamily="18" charset="0"/>
                        </a:rPr>
                        <a:t>ʃ </a:t>
                      </a:r>
                      <a:r>
                        <a:rPr lang="fr-FR" sz="2400" b="1" dirty="0" smtClean="0">
                          <a:solidFill>
                            <a:srgbClr val="000000"/>
                          </a:solidFill>
                          <a:latin typeface="Times New Roman" pitchFamily="18" charset="0"/>
                          <a:ea typeface="Times New Roman"/>
                          <a:cs typeface="Times New Roman" pitchFamily="18" charset="0"/>
                        </a:rPr>
                        <a:t>]</a:t>
                      </a:r>
                      <a:endParaRPr lang="fr-FR" sz="2400" b="1" dirty="0" smtClean="0">
                        <a:latin typeface="Times New Roman" pitchFamily="18" charset="0"/>
                        <a:ea typeface="Calibri"/>
                        <a:cs typeface="Times New Roman" pitchFamily="18" charset="0"/>
                      </a:endParaRPr>
                    </a:p>
                    <a:p>
                      <a:pPr algn="l"/>
                      <a:endParaRPr lang="fr-FR" sz="2400" b="1" dirty="0">
                        <a:latin typeface="Times New Roman" pitchFamily="18" charset="0"/>
                        <a:cs typeface="Times New Roman" pitchFamily="18" charset="0"/>
                      </a:endParaRPr>
                    </a:p>
                  </a:txBody>
                  <a:tcPr marL="27085" marR="27085" marT="0" marB="0"/>
                </a:tc>
                <a:tc>
                  <a:txBody>
                    <a:bodyPr/>
                    <a:lstStyle/>
                    <a:p>
                      <a:pPr algn="l"/>
                      <a:endParaRPr lang="fr-FR" sz="2400" b="1" dirty="0">
                        <a:latin typeface="Times New Roman" pitchFamily="18" charset="0"/>
                        <a:cs typeface="Times New Roman" pitchFamily="18" charset="0"/>
                      </a:endParaRPr>
                    </a:p>
                  </a:txBody>
                  <a:tcPr marL="27085" marR="27085" marT="0" marB="0"/>
                </a:tc>
                <a:tc>
                  <a:txBody>
                    <a:bodyPr/>
                    <a:lstStyle/>
                    <a:p>
                      <a:pPr algn="l"/>
                      <a:endParaRPr lang="fr-FR" sz="2400" b="1">
                        <a:latin typeface="Times New Roman" pitchFamily="18" charset="0"/>
                        <a:cs typeface="Times New Roman" pitchFamily="18" charset="0"/>
                      </a:endParaRPr>
                    </a:p>
                  </a:txBody>
                  <a:tcPr marL="27085" marR="27085" marT="0" marB="0"/>
                </a:tc>
              </a:tr>
              <a:tr h="1097161">
                <a:tc vMerge="1">
                  <a:txBody>
                    <a:bodyPr/>
                    <a:lstStyle/>
                    <a:p>
                      <a:endParaRPr lang="fr-FR"/>
                    </a:p>
                  </a:txBody>
                  <a:tcPr/>
                </a:tc>
                <a:tc vMerge="1">
                  <a:txBody>
                    <a:bodyPr/>
                    <a:lstStyle/>
                    <a:p>
                      <a:endParaRPr lang="fr-FR"/>
                    </a:p>
                  </a:txBody>
                  <a:tcPr/>
                </a:tc>
                <a:tc>
                  <a:txBody>
                    <a:bodyPr/>
                    <a:lstStyle/>
                    <a:p>
                      <a:pPr algn="ctr"/>
                      <a:endParaRPr lang="fr-FR" sz="1800">
                        <a:latin typeface="Times New Roman" pitchFamily="18" charset="0"/>
                        <a:cs typeface="Times New Roman" pitchFamily="18" charset="0"/>
                      </a:endParaRPr>
                    </a:p>
                    <a:p>
                      <a:pPr algn="ctr"/>
                      <a:r>
                        <a:rPr lang="fr-FR" sz="1800">
                          <a:latin typeface="Times New Roman" pitchFamily="18" charset="0"/>
                          <a:cs typeface="Times New Roman" pitchFamily="18" charset="0"/>
                        </a:rPr>
                        <a:t>sonores</a:t>
                      </a:r>
                      <a:endParaRPr lang="fr-FR" sz="1800">
                        <a:latin typeface="Times New Roman" pitchFamily="18" charset="0"/>
                        <a:ea typeface="Calibri"/>
                        <a:cs typeface="Times New Roman" pitchFamily="18" charset="0"/>
                      </a:endParaRPr>
                    </a:p>
                  </a:txBody>
                  <a:tcPr marL="27085" marR="27085" marT="0" marB="0"/>
                </a:tc>
                <a:tc>
                  <a:txBody>
                    <a:bodyPr/>
                    <a:lstStyle/>
                    <a:p>
                      <a:pPr algn="l"/>
                      <a:endParaRPr lang="fr-FR" sz="2400" b="1">
                        <a:latin typeface="Times New Roman" pitchFamily="18" charset="0"/>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v</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fr-FR" sz="2400" b="1" dirty="0" smtClean="0">
                          <a:latin typeface="Times New Roman" pitchFamily="18" charset="0"/>
                          <a:ea typeface="Calibri"/>
                          <a:cs typeface="Times New Roman" pitchFamily="18" charset="0"/>
                        </a:rPr>
                        <a:t>l</a:t>
                      </a:r>
                      <a:r>
                        <a:rPr lang="fr-FR" sz="2400" b="1" dirty="0" smtClean="0">
                          <a:solidFill>
                            <a:srgbClr val="000000"/>
                          </a:solidFill>
                          <a:latin typeface="Times New Roman" pitchFamily="18" charset="0"/>
                          <a:ea typeface="Times New Roman"/>
                          <a:cs typeface="Times New Roman" pitchFamily="18" charset="0"/>
                        </a:rPr>
                        <a:t>]</a:t>
                      </a:r>
                      <a:endParaRPr lang="fr-FR" sz="2400" b="1" dirty="0" smtClean="0">
                        <a:latin typeface="Times New Roman" pitchFamily="18" charset="0"/>
                        <a:ea typeface="Calibri"/>
                        <a:cs typeface="Times New Roman" pitchFamily="18" charset="0"/>
                      </a:endParaRPr>
                    </a:p>
                    <a:p>
                      <a:pPr algn="ctr"/>
                      <a:r>
                        <a:rPr lang="en-US" sz="2400" b="1" dirty="0" smtClean="0">
                          <a:solidFill>
                            <a:srgbClr val="000000"/>
                          </a:solidFill>
                          <a:latin typeface="Times New Roman" pitchFamily="18" charset="0"/>
                          <a:ea typeface="Times New Roman"/>
                          <a:cs typeface="Times New Roman" pitchFamily="18" charset="0"/>
                        </a:rPr>
                        <a:t>[</a:t>
                      </a:r>
                      <a:r>
                        <a:rPr lang="fr-FR" sz="2400" b="1" dirty="0" smtClean="0">
                          <a:latin typeface="Times New Roman" pitchFamily="18" charset="0"/>
                          <a:ea typeface="Calibri"/>
                          <a:cs typeface="Times New Roman" pitchFamily="18" charset="0"/>
                        </a:rPr>
                        <a:t>z</a:t>
                      </a:r>
                      <a:r>
                        <a:rPr lang="fr-FR" sz="2400" b="1" dirty="0" smtClean="0">
                          <a:solidFill>
                            <a:srgbClr val="000000"/>
                          </a:solidFill>
                          <a:latin typeface="Times New Roman" pitchFamily="18" charset="0"/>
                          <a:ea typeface="Times New Roman"/>
                          <a:cs typeface="Times New Roman" pitchFamily="18" charset="0"/>
                        </a:rPr>
                        <a:t>]</a:t>
                      </a:r>
                      <a:endParaRPr lang="fr-FR" sz="2400" b="1" dirty="0" smtClean="0">
                        <a:latin typeface="Times New Roman" pitchFamily="18" charset="0"/>
                        <a:ea typeface="Calibri"/>
                        <a:cs typeface="Times New Roman" pitchFamily="18" charset="0"/>
                      </a:endParaRPr>
                    </a:p>
                    <a:p>
                      <a:pPr algn="ctr"/>
                      <a:endParaRPr lang="fr-FR" sz="2400" b="1" dirty="0">
                        <a:latin typeface="Times New Roman" pitchFamily="18" charset="0"/>
                        <a:ea typeface="Calibri"/>
                        <a:cs typeface="Times New Roman" pitchFamily="18" charset="0"/>
                      </a:endParaRPr>
                    </a:p>
                  </a:txBody>
                  <a:tcPr marL="27085" marR="27085"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ʒ</a:t>
                      </a:r>
                      <a:r>
                        <a:rPr lang="fr-FR" sz="2400" b="1" dirty="0" smtClean="0">
                          <a:solidFill>
                            <a:srgbClr val="000000"/>
                          </a:solidFill>
                          <a:latin typeface="Times New Roman" pitchFamily="18" charset="0"/>
                          <a:ea typeface="Times New Roman"/>
                          <a:cs typeface="Times New Roman" pitchFamily="18" charset="0"/>
                        </a:rPr>
                        <a:t>]</a:t>
                      </a:r>
                      <a:endParaRPr lang="en-US" sz="2400" b="1" dirty="0" smtClean="0">
                        <a:solidFill>
                          <a:srgbClr val="000000"/>
                        </a:solidFill>
                        <a:latin typeface="Times New Roman" pitchFamily="18" charset="0"/>
                        <a:ea typeface="Times New Roman"/>
                        <a:cs typeface="Times New Roman"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j</a:t>
                      </a:r>
                      <a:r>
                        <a:rPr lang="fr-FR" sz="2400" b="1" dirty="0" smtClean="0">
                          <a:solidFill>
                            <a:srgbClr val="000000"/>
                          </a:solidFill>
                          <a:latin typeface="Times New Roman" pitchFamily="18" charset="0"/>
                          <a:ea typeface="Times New Roman"/>
                          <a:cs typeface="Times New Roman" pitchFamily="18" charset="0"/>
                        </a:rPr>
                        <a:t>]</a:t>
                      </a:r>
                      <a:r>
                        <a:rPr lang="en-US" sz="2400" b="1" baseline="0" dirty="0" smtClean="0">
                          <a:solidFill>
                            <a:srgbClr val="000000"/>
                          </a:solidFill>
                          <a:latin typeface="Times New Roman" pitchFamily="18" charset="0"/>
                          <a:ea typeface="Times New Roman"/>
                          <a:cs typeface="Times New Roman" pitchFamily="18" charset="0"/>
                        </a:rPr>
                        <a:t> </a:t>
                      </a:r>
                      <a:r>
                        <a:rPr lang="en-US" sz="24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ɥ</a:t>
                      </a:r>
                      <a:r>
                        <a:rPr lang="fr-FR" sz="2400" b="1" dirty="0" smtClean="0">
                          <a:solidFill>
                            <a:srgbClr val="000000"/>
                          </a:solidFill>
                          <a:latin typeface="Times New Roman" pitchFamily="18" charset="0"/>
                          <a:ea typeface="Times New Roman"/>
                          <a:cs typeface="Times New Roman" pitchFamily="18" charset="0"/>
                        </a:rPr>
                        <a:t>]</a:t>
                      </a:r>
                      <a:endParaRPr lang="fr-FR" sz="2400" b="1" dirty="0" smtClean="0">
                        <a:latin typeface="Times New Roman" pitchFamily="18" charset="0"/>
                        <a:ea typeface="Calibri"/>
                        <a:cs typeface="Times New Roman" pitchFamily="18" charset="0"/>
                      </a:endParaRPr>
                    </a:p>
                    <a:p>
                      <a:pPr algn="ct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en-US" sz="2400" b="1" dirty="0" smtClean="0">
                          <a:latin typeface="Times New Roman" pitchFamily="18" charset="0"/>
                          <a:ea typeface="Calibri"/>
                          <a:cs typeface="Times New Roman" pitchFamily="18" charset="0"/>
                        </a:rPr>
                        <a:t>w</a:t>
                      </a:r>
                      <a:r>
                        <a:rPr lang="fr-FR" sz="2400" b="1" dirty="0" smtClean="0">
                          <a:solidFill>
                            <a:srgbClr val="000000"/>
                          </a:solidFill>
                          <a:latin typeface="Times New Roman" pitchFamily="18" charset="0"/>
                          <a:ea typeface="Times New Roman"/>
                          <a:cs typeface="Times New Roman" pitchFamily="18" charset="0"/>
                        </a:rPr>
                        <a:t>]</a:t>
                      </a:r>
                      <a:endParaRPr lang="en-US" sz="2400" b="1" dirty="0">
                        <a:latin typeface="Times New Roman" pitchFamily="18" charset="0"/>
                        <a:ea typeface="Calibri"/>
                        <a:cs typeface="Times New Roman" pitchFamily="18" charset="0"/>
                      </a:endParaRPr>
                    </a:p>
                  </a:txBody>
                  <a:tcPr marL="27085" marR="27085" marT="0" marB="0"/>
                </a:tc>
                <a:tc>
                  <a:txBody>
                    <a:bodyPr/>
                    <a:lstStyle/>
                    <a:p>
                      <a:pPr algn="ctr"/>
                      <a:r>
                        <a:rPr lang="en-US" sz="2400" b="1" dirty="0" smtClean="0">
                          <a:solidFill>
                            <a:srgbClr val="000000"/>
                          </a:solidFill>
                          <a:latin typeface="Times New Roman" pitchFamily="18" charset="0"/>
                          <a:ea typeface="Times New Roman"/>
                          <a:cs typeface="Times New Roman" pitchFamily="18" charset="0"/>
                        </a:rPr>
                        <a:t>[</a:t>
                      </a:r>
                      <a:r>
                        <a:rPr lang="fr-FR" sz="2400" b="1" dirty="0" smtClean="0">
                          <a:latin typeface="Times New Roman" pitchFamily="18" charset="0"/>
                          <a:cs typeface="Times New Roman" pitchFamily="18" charset="0"/>
                        </a:rPr>
                        <a:t>R</a:t>
                      </a:r>
                      <a:r>
                        <a:rPr lang="fr-FR" sz="2400" b="1" dirty="0" smtClean="0">
                          <a:solidFill>
                            <a:srgbClr val="000000"/>
                          </a:solidFill>
                          <a:latin typeface="Times New Roman" pitchFamily="18" charset="0"/>
                          <a:ea typeface="Times New Roman"/>
                          <a:cs typeface="Times New Roman" pitchFamily="18" charset="0"/>
                        </a:rPr>
                        <a:t>]</a:t>
                      </a:r>
                      <a:endParaRPr lang="fr-FR" sz="2400" b="1" dirty="0">
                        <a:latin typeface="Times New Roman" pitchFamily="18" charset="0"/>
                        <a:ea typeface="Calibri"/>
                        <a:cs typeface="Times New Roman" pitchFamily="18" charset="0"/>
                      </a:endParaRPr>
                    </a:p>
                  </a:txBody>
                  <a:tcPr marL="27085" marR="27085" marT="0" marB="0"/>
                </a:tc>
              </a:tr>
            </a:tbl>
          </a:graphicData>
        </a:graphic>
      </p:graphicFrame>
      <p:cxnSp>
        <p:nvCxnSpPr>
          <p:cNvPr id="29" name="Connecteur droit avec flèche 28"/>
          <p:cNvCxnSpPr/>
          <p:nvPr/>
        </p:nvCxnSpPr>
        <p:spPr>
          <a:xfrm rot="5400000">
            <a:off x="571472" y="2571744"/>
            <a:ext cx="1000132"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1" name="Connecteur droit avec flèche 30"/>
          <p:cNvCxnSpPr/>
          <p:nvPr/>
        </p:nvCxnSpPr>
        <p:spPr>
          <a:xfrm>
            <a:off x="785786" y="857232"/>
            <a:ext cx="114300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u="sng"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Définition </a:t>
            </a:r>
            <a:endParaRPr lang="fr-FR" sz="4000" b="1" u="sng"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10000"/>
          </a:bodyPr>
          <a:lstStyle/>
          <a:p>
            <a:pPr algn="just"/>
            <a:r>
              <a:rPr lang="fr-FR" dirty="0">
                <a:latin typeface="Times New Roman" pitchFamily="18" charset="0"/>
                <a:cs typeface="Times New Roman" pitchFamily="18" charset="0"/>
              </a:rPr>
              <a:t>En phonétique articulatoire, une consonne est un </a:t>
            </a:r>
            <a:r>
              <a:rPr lang="fr-FR" b="1" dirty="0">
                <a:latin typeface="Times New Roman" pitchFamily="18" charset="0"/>
                <a:cs typeface="Times New Roman" pitchFamily="18" charset="0"/>
              </a:rPr>
              <a:t>phone</a:t>
            </a:r>
            <a:r>
              <a:rPr lang="fr-FR" dirty="0">
                <a:latin typeface="Times New Roman" pitchFamily="18" charset="0"/>
                <a:cs typeface="Times New Roman" pitchFamily="18" charset="0"/>
              </a:rPr>
              <a:t> (</a:t>
            </a:r>
            <a:r>
              <a:rPr lang="fr-FR" u="sng" dirty="0">
                <a:latin typeface="Times New Roman" pitchFamily="18" charset="0"/>
                <a:cs typeface="Times New Roman" pitchFamily="18" charset="0"/>
                <a:hlinkClick r:id="rId2" tooltip="Son (physique)"/>
              </a:rPr>
              <a:t>son</a:t>
            </a:r>
            <a:r>
              <a:rPr lang="fr-FR" dirty="0">
                <a:latin typeface="Times New Roman" pitchFamily="18" charset="0"/>
                <a:cs typeface="Times New Roman" pitchFamily="18" charset="0"/>
              </a:rPr>
              <a:t> du langage humain) dont le mode de production est caractérisé par </a:t>
            </a:r>
            <a:r>
              <a:rPr lang="fr-FR" dirty="0" smtClean="0">
                <a:latin typeface="Times New Roman" pitchFamily="18" charset="0"/>
                <a:cs typeface="Times New Roman" pitchFamily="18" charset="0"/>
              </a:rPr>
              <a:t>l'obstruction (blocage) </a:t>
            </a:r>
            <a:r>
              <a:rPr lang="fr-FR" dirty="0">
                <a:latin typeface="Times New Roman" pitchFamily="18" charset="0"/>
                <a:cs typeface="Times New Roman" pitchFamily="18" charset="0"/>
              </a:rPr>
              <a:t>du passage de l'air dans les cavités supra- </a:t>
            </a:r>
            <a:r>
              <a:rPr lang="fr-FR" dirty="0" smtClean="0">
                <a:latin typeface="Times New Roman" pitchFamily="18" charset="0"/>
                <a:cs typeface="Times New Roman" pitchFamily="18" charset="0"/>
              </a:rPr>
              <a:t>glottique</a:t>
            </a:r>
          </a:p>
          <a:p>
            <a:pPr algn="just">
              <a:buNone/>
            </a:pPr>
            <a:endParaRPr lang="fr-FR" dirty="0">
              <a:latin typeface="Times New Roman" pitchFamily="18" charset="0"/>
              <a:cs typeface="Times New Roman" pitchFamily="18" charset="0"/>
            </a:endParaRPr>
          </a:p>
          <a:p>
            <a:pPr algn="just"/>
            <a:r>
              <a:rPr lang="fr-FR" dirty="0">
                <a:latin typeface="Times New Roman" pitchFamily="18" charset="0"/>
                <a:cs typeface="Times New Roman" pitchFamily="18" charset="0"/>
              </a:rPr>
              <a:t>Le lieu d’articulation et le mode d’articulation sont les paramètres qui sont utilisés pour décrire et classer les différentes consonnes des langues du monde.</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357124" y="147624"/>
          <a:ext cx="8786876" cy="6627504"/>
        </p:xfrm>
        <a:graphic>
          <a:graphicData uri="http://schemas.openxmlformats.org/drawingml/2006/table">
            <a:tbl>
              <a:tblPr/>
              <a:tblGrid>
                <a:gridCol w="1285887"/>
                <a:gridCol w="3214710"/>
                <a:gridCol w="1000132"/>
                <a:gridCol w="3286147"/>
              </a:tblGrid>
              <a:tr h="296384">
                <a:tc>
                  <a:txBody>
                    <a:bodyPr/>
                    <a:lstStyle/>
                    <a:p>
                      <a:pPr algn="ctr"/>
                      <a:r>
                        <a:rPr lang="fr-FR" sz="2000" b="1" dirty="0">
                          <a:solidFill>
                            <a:srgbClr val="000000"/>
                          </a:solidFill>
                          <a:latin typeface="Times New Roman" pitchFamily="18" charset="0"/>
                          <a:ea typeface="Times New Roman"/>
                          <a:cs typeface="Times New Roman" pitchFamily="18" charset="0"/>
                        </a:rPr>
                        <a:t>orales</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fr-FR" sz="2000" b="1" dirty="0" smtClean="0">
                          <a:latin typeface="Times New Roman" pitchFamily="18" charset="0"/>
                          <a:cs typeface="Times New Roman" pitchFamily="18" charset="0"/>
                        </a:rPr>
                        <a:t>Exemples </a:t>
                      </a:r>
                      <a:endParaRPr lang="fr-FR" sz="2000" b="1"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fr-FR" sz="2000" b="1" dirty="0">
                          <a:solidFill>
                            <a:srgbClr val="000000"/>
                          </a:solidFill>
                          <a:latin typeface="Times New Roman" pitchFamily="18" charset="0"/>
                          <a:ea typeface="Times New Roman"/>
                          <a:cs typeface="Times New Roman" pitchFamily="18" charset="0"/>
                        </a:rPr>
                        <a:t>nasales</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fr-FR" sz="2000" b="1" dirty="0" smtClean="0">
                          <a:latin typeface="Times New Roman" pitchFamily="18" charset="0"/>
                          <a:cs typeface="Times New Roman" pitchFamily="18" charset="0"/>
                        </a:rPr>
                        <a:t>Exemple</a:t>
                      </a:r>
                      <a:endParaRPr lang="fr-FR" sz="2000" b="1"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fr-FR" sz="2000" b="1" dirty="0" smtClean="0">
                          <a:solidFill>
                            <a:srgbClr val="000000"/>
                          </a:solidFill>
                          <a:latin typeface="Times New Roman" pitchFamily="18" charset="0"/>
                          <a:ea typeface="Times New Roman"/>
                          <a:cs typeface="Times New Roman" pitchFamily="18" charset="0"/>
                        </a:rPr>
                        <a:t>[p</a:t>
                      </a:r>
                      <a:r>
                        <a:rPr lang="fr-FR" sz="2000" b="1" dirty="0">
                          <a:solidFill>
                            <a:srgbClr val="000000"/>
                          </a:solidFill>
                          <a:latin typeface="Times New Roman" pitchFamily="18" charset="0"/>
                          <a:ea typeface="Times New Roman"/>
                          <a:cs typeface="Times New Roman" pitchFamily="18" charset="0"/>
                        </a:rPr>
                        <a:t>]</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A</a:t>
                      </a:r>
                      <a:r>
                        <a:rPr lang="fr-FR" sz="2000" kern="1200" dirty="0" smtClean="0">
                          <a:solidFill>
                            <a:srgbClr val="FF0000"/>
                          </a:solidFill>
                          <a:latin typeface="Times New Roman" pitchFamily="18" charset="0"/>
                          <a:ea typeface="+mn-ea"/>
                          <a:cs typeface="Times New Roman" pitchFamily="18" charset="0"/>
                        </a:rPr>
                        <a:t>pp</a:t>
                      </a:r>
                      <a:r>
                        <a:rPr lang="fr-FR" sz="2000" kern="1200" dirty="0" smtClean="0">
                          <a:solidFill>
                            <a:schemeClr val="tx1"/>
                          </a:solidFill>
                          <a:latin typeface="Times New Roman" pitchFamily="18" charset="0"/>
                          <a:ea typeface="+mn-ea"/>
                          <a:cs typeface="Times New Roman" pitchFamily="18" charset="0"/>
                        </a:rPr>
                        <a:t>el- ca</a:t>
                      </a:r>
                      <a:r>
                        <a:rPr lang="fr-FR" sz="2000" kern="1200" dirty="0" smtClean="0">
                          <a:solidFill>
                            <a:srgbClr val="FF0000"/>
                          </a:solidFill>
                          <a:latin typeface="Times New Roman" pitchFamily="18" charset="0"/>
                          <a:ea typeface="+mn-ea"/>
                          <a:cs typeface="Times New Roman" pitchFamily="18" charset="0"/>
                        </a:rPr>
                        <a:t>p</a:t>
                      </a:r>
                      <a:endParaRPr lang="fr-FR" sz="2000" dirty="0">
                        <a:solidFill>
                          <a:srgbClr val="FF0000"/>
                        </a:solidFill>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m]</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fr-FR" sz="2000" kern="1200" dirty="0" smtClean="0">
                          <a:solidFill>
                            <a:schemeClr val="tx1"/>
                          </a:solidFill>
                          <a:latin typeface="Times New Roman" pitchFamily="18" charset="0"/>
                          <a:ea typeface="+mn-ea"/>
                          <a:cs typeface="Times New Roman" pitchFamily="18" charset="0"/>
                        </a:rPr>
                        <a:t>Ho</a:t>
                      </a:r>
                      <a:r>
                        <a:rPr lang="fr-FR" sz="2000" kern="1200" dirty="0" smtClean="0">
                          <a:solidFill>
                            <a:srgbClr val="FF0000"/>
                          </a:solidFill>
                          <a:latin typeface="Times New Roman" pitchFamily="18" charset="0"/>
                          <a:ea typeface="+mn-ea"/>
                          <a:cs typeface="Times New Roman" pitchFamily="18" charset="0"/>
                        </a:rPr>
                        <a:t>mm</a:t>
                      </a:r>
                      <a:r>
                        <a:rPr lang="fr-FR" sz="2000" kern="1200" dirty="0" smtClean="0">
                          <a:solidFill>
                            <a:schemeClr val="tx1"/>
                          </a:solidFill>
                          <a:latin typeface="Times New Roman" pitchFamily="18" charset="0"/>
                          <a:ea typeface="+mn-ea"/>
                          <a:cs typeface="Times New Roman" pitchFamily="18" charset="0"/>
                        </a:rPr>
                        <a:t>e -â</a:t>
                      </a:r>
                      <a:r>
                        <a:rPr lang="fr-FR" sz="2000" kern="1200" dirty="0" smtClean="0">
                          <a:solidFill>
                            <a:srgbClr val="FF0000"/>
                          </a:solidFill>
                          <a:latin typeface="Times New Roman" pitchFamily="18" charset="0"/>
                          <a:ea typeface="+mn-ea"/>
                          <a:cs typeface="Times New Roman" pitchFamily="18" charset="0"/>
                        </a:rPr>
                        <a:t>m</a:t>
                      </a:r>
                      <a:r>
                        <a:rPr lang="fr-FR" sz="2000" kern="1200" dirty="0" smtClean="0">
                          <a:solidFill>
                            <a:schemeClr val="tx1"/>
                          </a:solidFill>
                          <a:latin typeface="Times New Roman" pitchFamily="18" charset="0"/>
                          <a:ea typeface="+mn-ea"/>
                          <a:cs typeface="Times New Roman" pitchFamily="18" charset="0"/>
                        </a:rPr>
                        <a:t>e</a:t>
                      </a:r>
                      <a:endParaRPr lang="fr-FR"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[b]</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A</a:t>
                      </a:r>
                      <a:r>
                        <a:rPr lang="fr-FR" sz="2000" kern="1200" dirty="0" smtClean="0">
                          <a:solidFill>
                            <a:srgbClr val="FF0000"/>
                          </a:solidFill>
                          <a:latin typeface="Times New Roman" pitchFamily="18" charset="0"/>
                          <a:ea typeface="+mn-ea"/>
                          <a:cs typeface="Times New Roman" pitchFamily="18" charset="0"/>
                        </a:rPr>
                        <a:t>bb</a:t>
                      </a:r>
                      <a:r>
                        <a:rPr lang="fr-FR" sz="2000" kern="1200" dirty="0" smtClean="0">
                          <a:solidFill>
                            <a:schemeClr val="tx1"/>
                          </a:solidFill>
                          <a:latin typeface="Times New Roman" pitchFamily="18" charset="0"/>
                          <a:ea typeface="+mn-ea"/>
                          <a:cs typeface="Times New Roman" pitchFamily="18" charset="0"/>
                        </a:rPr>
                        <a:t>é- </a:t>
                      </a:r>
                      <a:r>
                        <a:rPr lang="fr-FR" sz="2000" kern="1200" dirty="0" smtClean="0">
                          <a:solidFill>
                            <a:srgbClr val="FF0000"/>
                          </a:solidFill>
                          <a:latin typeface="Times New Roman" pitchFamily="18" charset="0"/>
                          <a:ea typeface="+mn-ea"/>
                          <a:cs typeface="Times New Roman" pitchFamily="18" charset="0"/>
                        </a:rPr>
                        <a:t>b</a:t>
                      </a:r>
                      <a:r>
                        <a:rPr lang="fr-FR" sz="2000" kern="1200" dirty="0" smtClean="0">
                          <a:solidFill>
                            <a:schemeClr val="tx1"/>
                          </a:solidFill>
                          <a:latin typeface="Times New Roman" pitchFamily="18" charset="0"/>
                          <a:ea typeface="+mn-ea"/>
                          <a:cs typeface="Times New Roman" pitchFamily="18" charset="0"/>
                        </a:rPr>
                        <a:t>allon</a:t>
                      </a:r>
                      <a:endParaRPr lang="fr-FR"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n]</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fr-FR" sz="2000" kern="1200" dirty="0" smtClean="0">
                          <a:solidFill>
                            <a:schemeClr val="tx1"/>
                          </a:solidFill>
                          <a:latin typeface="Times New Roman" pitchFamily="18" charset="0"/>
                          <a:ea typeface="+mn-ea"/>
                          <a:cs typeface="Times New Roman" pitchFamily="18" charset="0"/>
                        </a:rPr>
                        <a:t>To</a:t>
                      </a:r>
                      <a:r>
                        <a:rPr lang="fr-FR" sz="2000" kern="1200" dirty="0" smtClean="0">
                          <a:solidFill>
                            <a:srgbClr val="FF0000"/>
                          </a:solidFill>
                          <a:latin typeface="Times New Roman" pitchFamily="18" charset="0"/>
                          <a:ea typeface="+mn-ea"/>
                          <a:cs typeface="Times New Roman" pitchFamily="18" charset="0"/>
                        </a:rPr>
                        <a:t>nn</a:t>
                      </a:r>
                      <a:r>
                        <a:rPr lang="fr-FR" sz="2000" kern="1200" dirty="0" smtClean="0">
                          <a:solidFill>
                            <a:schemeClr val="tx1"/>
                          </a:solidFill>
                          <a:latin typeface="Times New Roman" pitchFamily="18" charset="0"/>
                          <a:ea typeface="+mn-ea"/>
                          <a:cs typeface="Times New Roman" pitchFamily="18" charset="0"/>
                        </a:rPr>
                        <a:t>e -â</a:t>
                      </a:r>
                      <a:r>
                        <a:rPr lang="fr-FR" sz="2000" kern="1200" dirty="0" smtClean="0">
                          <a:solidFill>
                            <a:srgbClr val="FF0000"/>
                          </a:solidFill>
                          <a:latin typeface="Times New Roman" pitchFamily="18" charset="0"/>
                          <a:ea typeface="+mn-ea"/>
                          <a:cs typeface="Times New Roman" pitchFamily="18" charset="0"/>
                        </a:rPr>
                        <a:t>n</a:t>
                      </a:r>
                      <a:r>
                        <a:rPr lang="fr-FR" sz="2000" kern="1200" dirty="0" smtClean="0">
                          <a:solidFill>
                            <a:schemeClr val="tx1"/>
                          </a:solidFill>
                          <a:latin typeface="Times New Roman" pitchFamily="18" charset="0"/>
                          <a:ea typeface="+mn-ea"/>
                          <a:cs typeface="Times New Roman" pitchFamily="18" charset="0"/>
                        </a:rPr>
                        <a:t>e</a:t>
                      </a:r>
                      <a:endParaRPr lang="fr-FR"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t]</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fr-FR" sz="2000" dirty="0">
                          <a:solidFill>
                            <a:srgbClr val="000000"/>
                          </a:solidFill>
                          <a:latin typeface="Times New Roman" pitchFamily="18" charset="0"/>
                          <a:ea typeface="Times New Roman"/>
                          <a:cs typeface="Times New Roman" pitchFamily="18" charset="0"/>
                        </a:rPr>
                        <a:t>Pa</a:t>
                      </a:r>
                      <a:r>
                        <a:rPr lang="fr-FR" sz="2000" dirty="0">
                          <a:solidFill>
                            <a:srgbClr val="FF2600"/>
                          </a:solidFill>
                          <a:latin typeface="Times New Roman" pitchFamily="18" charset="0"/>
                          <a:ea typeface="Times New Roman"/>
                          <a:cs typeface="Times New Roman" pitchFamily="18" charset="0"/>
                        </a:rPr>
                        <a:t>tt</a:t>
                      </a:r>
                      <a:r>
                        <a:rPr lang="fr-FR" sz="2000" dirty="0">
                          <a:solidFill>
                            <a:srgbClr val="000000"/>
                          </a:solidFill>
                          <a:latin typeface="Times New Roman" pitchFamily="18" charset="0"/>
                          <a:ea typeface="Times New Roman"/>
                          <a:cs typeface="Times New Roman" pitchFamily="18" charset="0"/>
                        </a:rPr>
                        <a:t>e </a:t>
                      </a:r>
                      <a:r>
                        <a:rPr lang="fr-FR" sz="2000" dirty="0" smtClean="0">
                          <a:solidFill>
                            <a:srgbClr val="000000"/>
                          </a:solidFill>
                          <a:latin typeface="Times New Roman" pitchFamily="18" charset="0"/>
                          <a:ea typeface="Times New Roman"/>
                          <a:cs typeface="Times New Roman" pitchFamily="18" charset="0"/>
                        </a:rPr>
                        <a:t>-</a:t>
                      </a:r>
                      <a:r>
                        <a:rPr lang="fr-FR" sz="2000" dirty="0" smtClean="0">
                          <a:solidFill>
                            <a:srgbClr val="FF2600"/>
                          </a:solidFill>
                          <a:latin typeface="Times New Roman" pitchFamily="18" charset="0"/>
                          <a:ea typeface="Times New Roman"/>
                          <a:cs typeface="Times New Roman" pitchFamily="18" charset="0"/>
                        </a:rPr>
                        <a:t>t</a:t>
                      </a:r>
                      <a:r>
                        <a:rPr lang="fr-FR" sz="2000" dirty="0" smtClean="0">
                          <a:solidFill>
                            <a:srgbClr val="000000"/>
                          </a:solidFill>
                          <a:latin typeface="Times New Roman" pitchFamily="18" charset="0"/>
                          <a:ea typeface="Times New Roman"/>
                          <a:cs typeface="Times New Roman" pitchFamily="18" charset="0"/>
                        </a:rPr>
                        <a:t>ar</a:t>
                      </a:r>
                      <a:r>
                        <a:rPr lang="fr-FR" sz="2000" dirty="0" smtClean="0">
                          <a:solidFill>
                            <a:srgbClr val="FF2600"/>
                          </a:solidFill>
                          <a:latin typeface="Times New Roman" pitchFamily="18" charset="0"/>
                          <a:ea typeface="Times New Roman"/>
                          <a:cs typeface="Times New Roman" pitchFamily="18" charset="0"/>
                        </a:rPr>
                        <a:t>t</a:t>
                      </a:r>
                      <a:r>
                        <a:rPr lang="fr-FR" sz="2000" dirty="0" smtClean="0">
                          <a:solidFill>
                            <a:srgbClr val="000000"/>
                          </a:solidFill>
                          <a:latin typeface="Times New Roman" pitchFamily="18" charset="0"/>
                          <a:ea typeface="Times New Roman"/>
                          <a:cs typeface="Times New Roman" pitchFamily="18" charset="0"/>
                        </a:rPr>
                        <a:t>e</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2000" b="1" dirty="0" smtClean="0">
                          <a:solidFill>
                            <a:srgbClr val="000000"/>
                          </a:solidFill>
                          <a:latin typeface="Times New Roman" pitchFamily="18" charset="0"/>
                          <a:ea typeface="Times New Roman"/>
                          <a:cs typeface="Times New Roman" pitchFamily="18" charset="0"/>
                        </a:rPr>
                        <a:t>[</a:t>
                      </a:r>
                      <a:r>
                        <a:rPr lang="fr-FR" sz="2000" dirty="0" smtClean="0">
                          <a:latin typeface="Times New Roman" pitchFamily="18" charset="0"/>
                          <a:cs typeface="Times New Roman" pitchFamily="18" charset="0"/>
                        </a:rPr>
                        <a:t>ɲ</a:t>
                      </a:r>
                      <a:r>
                        <a:rPr lang="fr-FR" sz="2000" b="1" dirty="0" smtClean="0">
                          <a:solidFill>
                            <a:srgbClr val="000000"/>
                          </a:solidFill>
                          <a:latin typeface="Times New Roman" pitchFamily="18" charset="0"/>
                          <a:ea typeface="Times New Roman"/>
                          <a:cs typeface="Times New Roman" pitchFamily="18" charset="0"/>
                        </a:rPr>
                        <a:t>](</a:t>
                      </a:r>
                      <a:r>
                        <a:rPr lang="fr-FR" sz="2000" b="1" dirty="0" err="1">
                          <a:solidFill>
                            <a:srgbClr val="000000"/>
                          </a:solidFill>
                          <a:latin typeface="Times New Roman" pitchFamily="18" charset="0"/>
                          <a:ea typeface="Times New Roman"/>
                          <a:cs typeface="Times New Roman" pitchFamily="18" charset="0"/>
                        </a:rPr>
                        <a:t>gn</a:t>
                      </a:r>
                      <a:r>
                        <a:rPr lang="fr-FR" sz="2000" b="1" dirty="0">
                          <a:solidFill>
                            <a:srgbClr val="000000"/>
                          </a:solidFill>
                          <a:latin typeface="Times New Roman" pitchFamily="18" charset="0"/>
                          <a:ea typeface="Times New Roman"/>
                          <a:cs typeface="Times New Roman" pitchFamily="18" charset="0"/>
                        </a:rPr>
                        <a:t>)</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fr-FR" sz="2000" dirty="0" smtClean="0">
                          <a:solidFill>
                            <a:srgbClr val="000000"/>
                          </a:solidFill>
                          <a:latin typeface="Times New Roman" pitchFamily="18" charset="0"/>
                          <a:ea typeface="Times New Roman"/>
                          <a:cs typeface="Times New Roman" pitchFamily="18" charset="0"/>
                        </a:rPr>
                        <a:t>Si</a:t>
                      </a:r>
                      <a:r>
                        <a:rPr lang="fr-FR" sz="2000" dirty="0" smtClean="0">
                          <a:solidFill>
                            <a:srgbClr val="FF2600"/>
                          </a:solidFill>
                          <a:latin typeface="Times New Roman" pitchFamily="18" charset="0"/>
                          <a:ea typeface="Times New Roman"/>
                          <a:cs typeface="Times New Roman" pitchFamily="18" charset="0"/>
                        </a:rPr>
                        <a:t>gn</a:t>
                      </a:r>
                      <a:r>
                        <a:rPr lang="fr-FR" sz="2000" dirty="0" smtClean="0">
                          <a:solidFill>
                            <a:srgbClr val="000000"/>
                          </a:solidFill>
                          <a:latin typeface="Times New Roman" pitchFamily="18" charset="0"/>
                          <a:ea typeface="Times New Roman"/>
                          <a:cs typeface="Times New Roman" pitchFamily="18" charset="0"/>
                        </a:rPr>
                        <a:t>ature- a</a:t>
                      </a:r>
                      <a:r>
                        <a:rPr lang="fr-FR" sz="2000" dirty="0" smtClean="0">
                          <a:solidFill>
                            <a:srgbClr val="FF0000"/>
                          </a:solidFill>
                          <a:latin typeface="Times New Roman" pitchFamily="18" charset="0"/>
                          <a:ea typeface="Times New Roman"/>
                          <a:cs typeface="Times New Roman" pitchFamily="18" charset="0"/>
                        </a:rPr>
                        <a:t>gn</a:t>
                      </a:r>
                      <a:r>
                        <a:rPr lang="fr-FR" sz="2000" dirty="0" smtClean="0">
                          <a:solidFill>
                            <a:srgbClr val="000000"/>
                          </a:solidFill>
                          <a:latin typeface="Times New Roman" pitchFamily="18" charset="0"/>
                          <a:ea typeface="Times New Roman"/>
                          <a:cs typeface="Times New Roman" pitchFamily="18" charset="0"/>
                        </a:rPr>
                        <a:t>eau </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54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d]</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A</a:t>
                      </a:r>
                      <a:r>
                        <a:rPr lang="fr-FR" sz="2000" kern="1200" dirty="0" smtClean="0">
                          <a:solidFill>
                            <a:srgbClr val="FF0000"/>
                          </a:solidFill>
                          <a:latin typeface="Times New Roman" pitchFamily="18" charset="0"/>
                          <a:ea typeface="+mn-ea"/>
                          <a:cs typeface="Times New Roman" pitchFamily="18" charset="0"/>
                        </a:rPr>
                        <a:t>dd</a:t>
                      </a:r>
                      <a:r>
                        <a:rPr lang="fr-FR" sz="2000" kern="1200" dirty="0" smtClean="0">
                          <a:solidFill>
                            <a:schemeClr val="tx1"/>
                          </a:solidFill>
                          <a:latin typeface="Times New Roman" pitchFamily="18" charset="0"/>
                          <a:ea typeface="+mn-ea"/>
                          <a:cs typeface="Times New Roman" pitchFamily="18" charset="0"/>
                        </a:rPr>
                        <a:t>ition -mo</a:t>
                      </a:r>
                      <a:r>
                        <a:rPr lang="fr-FR" sz="2000" kern="1200" dirty="0" smtClean="0">
                          <a:solidFill>
                            <a:srgbClr val="FF0000"/>
                          </a:solidFill>
                          <a:latin typeface="Times New Roman" pitchFamily="18" charset="0"/>
                          <a:ea typeface="+mn-ea"/>
                          <a:cs typeface="Times New Roman" pitchFamily="18" charset="0"/>
                        </a:rPr>
                        <a:t>d</a:t>
                      </a:r>
                      <a:r>
                        <a:rPr lang="fr-FR" sz="2000" kern="1200" dirty="0" smtClean="0">
                          <a:solidFill>
                            <a:schemeClr val="tx1"/>
                          </a:solidFill>
                          <a:latin typeface="Times New Roman" pitchFamily="18" charset="0"/>
                          <a:ea typeface="+mn-ea"/>
                          <a:cs typeface="Times New Roman" pitchFamily="18" charset="0"/>
                        </a:rPr>
                        <a:t>e</a:t>
                      </a:r>
                      <a:endParaRPr lang="fr-FR"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2000" b="1" dirty="0" smtClean="0">
                          <a:solidFill>
                            <a:srgbClr val="000000"/>
                          </a:solidFill>
                          <a:latin typeface="Times New Roman" pitchFamily="18" charset="0"/>
                          <a:ea typeface="Times New Roman"/>
                          <a:cs typeface="Times New Roman" pitchFamily="18" charset="0"/>
                        </a:rPr>
                        <a:t>[</a:t>
                      </a:r>
                      <a:r>
                        <a:rPr lang="fr-FR" sz="2000" dirty="0" smtClean="0">
                          <a:latin typeface="Times New Roman" pitchFamily="18" charset="0"/>
                          <a:cs typeface="Times New Roman" pitchFamily="18" charset="0"/>
                        </a:rPr>
                        <a:t>ŋ</a:t>
                      </a:r>
                      <a:r>
                        <a:rPr lang="fr-FR" sz="2000" b="1" u="none" strike="noStrike" dirty="0" smtClean="0">
                          <a:solidFill>
                            <a:srgbClr val="000000"/>
                          </a:solidFill>
                          <a:latin typeface="Times New Roman" pitchFamily="18" charset="0"/>
                          <a:ea typeface="Times New Roman"/>
                          <a:cs typeface="Times New Roman" pitchFamily="18" charset="0"/>
                          <a:hlinkClick r:id="rId2"/>
                        </a:rPr>
                        <a:t> </a:t>
                      </a: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a:t>
                      </a:r>
                      <a:r>
                        <a:rPr lang="fr-FR" sz="2000" b="1" dirty="0" err="1">
                          <a:solidFill>
                            <a:srgbClr val="000000"/>
                          </a:solidFill>
                          <a:latin typeface="Times New Roman" pitchFamily="18" charset="0"/>
                          <a:ea typeface="Times New Roman"/>
                          <a:cs typeface="Times New Roman" pitchFamily="18" charset="0"/>
                        </a:rPr>
                        <a:t>ng</a:t>
                      </a:r>
                      <a:r>
                        <a:rPr lang="fr-FR" sz="2000" b="1" dirty="0">
                          <a:solidFill>
                            <a:srgbClr val="000000"/>
                          </a:solidFill>
                          <a:latin typeface="Times New Roman" pitchFamily="18" charset="0"/>
                          <a:ea typeface="Times New Roman"/>
                          <a:cs typeface="Times New Roman" pitchFamily="18" charset="0"/>
                        </a:rPr>
                        <a:t>)</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fr-FR" sz="2000" kern="1200" dirty="0" smtClean="0">
                          <a:solidFill>
                            <a:schemeClr val="tx1"/>
                          </a:solidFill>
                          <a:latin typeface="Times New Roman" pitchFamily="18" charset="0"/>
                          <a:ea typeface="+mn-ea"/>
                          <a:cs typeface="Times New Roman" pitchFamily="18" charset="0"/>
                        </a:rPr>
                        <a:t>Campi</a:t>
                      </a:r>
                      <a:r>
                        <a:rPr lang="fr-FR" sz="2000" kern="1200" dirty="0" smtClean="0">
                          <a:solidFill>
                            <a:srgbClr val="FF0000"/>
                          </a:solidFill>
                          <a:latin typeface="Times New Roman" pitchFamily="18" charset="0"/>
                          <a:ea typeface="+mn-ea"/>
                          <a:cs typeface="Times New Roman" pitchFamily="18" charset="0"/>
                        </a:rPr>
                        <a:t>ng</a:t>
                      </a:r>
                      <a:r>
                        <a:rPr lang="fr-FR" sz="2000" kern="1200" dirty="0" smtClean="0">
                          <a:solidFill>
                            <a:schemeClr val="tx1"/>
                          </a:solidFill>
                          <a:latin typeface="Times New Roman" pitchFamily="18" charset="0"/>
                          <a:ea typeface="+mn-ea"/>
                          <a:cs typeface="Times New Roman" pitchFamily="18" charset="0"/>
                        </a:rPr>
                        <a:t>- shoppi</a:t>
                      </a:r>
                      <a:r>
                        <a:rPr lang="fr-FR" sz="2000" kern="1200" dirty="0" smtClean="0">
                          <a:solidFill>
                            <a:srgbClr val="FF0000"/>
                          </a:solidFill>
                          <a:latin typeface="Times New Roman" pitchFamily="18" charset="0"/>
                          <a:ea typeface="+mn-ea"/>
                          <a:cs typeface="Times New Roman" pitchFamily="18" charset="0"/>
                        </a:rPr>
                        <a:t>ng</a:t>
                      </a:r>
                      <a:r>
                        <a:rPr lang="fr-FR" sz="2000" kern="1200" dirty="0" smtClean="0">
                          <a:solidFill>
                            <a:schemeClr val="tx1"/>
                          </a:solidFill>
                          <a:latin typeface="Times New Roman" pitchFamily="18" charset="0"/>
                          <a:ea typeface="+mn-ea"/>
                          <a:cs typeface="Times New Roman" pitchFamily="18" charset="0"/>
                        </a:rPr>
                        <a:t>- parki</a:t>
                      </a:r>
                      <a:r>
                        <a:rPr lang="fr-FR" sz="2000" kern="1200" dirty="0" smtClean="0">
                          <a:solidFill>
                            <a:srgbClr val="FF0000"/>
                          </a:solidFill>
                          <a:latin typeface="Times New Roman" pitchFamily="18" charset="0"/>
                          <a:ea typeface="+mn-ea"/>
                          <a:cs typeface="Times New Roman" pitchFamily="18" charset="0"/>
                        </a:rPr>
                        <a:t>ng</a:t>
                      </a:r>
                      <a:r>
                        <a:rPr lang="fr-FR" sz="2000" kern="1200" dirty="0" smtClean="0">
                          <a:solidFill>
                            <a:schemeClr val="tx1"/>
                          </a:solidFill>
                          <a:latin typeface="Times New Roman" pitchFamily="18" charset="0"/>
                          <a:ea typeface="+mn-ea"/>
                          <a:cs typeface="Times New Roman" pitchFamily="18" charset="0"/>
                        </a:rPr>
                        <a:t> </a:t>
                      </a:r>
                      <a:endParaRPr lang="fr-FR"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3643">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k]</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rgbClr val="FF0000"/>
                          </a:solidFill>
                          <a:latin typeface="Times New Roman" pitchFamily="18" charset="0"/>
                          <a:ea typeface="+mn-ea"/>
                          <a:cs typeface="Times New Roman" pitchFamily="18" charset="0"/>
                        </a:rPr>
                        <a:t>c</a:t>
                      </a:r>
                      <a:r>
                        <a:rPr lang="fr-FR" sz="2000" kern="1200" dirty="0" smtClean="0">
                          <a:solidFill>
                            <a:schemeClr val="tx1"/>
                          </a:solidFill>
                          <a:latin typeface="Times New Roman" pitchFamily="18" charset="0"/>
                          <a:ea typeface="+mn-ea"/>
                          <a:cs typeface="Times New Roman" pitchFamily="18" charset="0"/>
                        </a:rPr>
                        <a:t>asse - pa</a:t>
                      </a:r>
                      <a:r>
                        <a:rPr lang="fr-FR" sz="2000" kern="1200" dirty="0" smtClean="0">
                          <a:solidFill>
                            <a:srgbClr val="FF0000"/>
                          </a:solidFill>
                          <a:latin typeface="Times New Roman" pitchFamily="18" charset="0"/>
                          <a:ea typeface="+mn-ea"/>
                          <a:cs typeface="Times New Roman" pitchFamily="18" charset="0"/>
                        </a:rPr>
                        <a:t>qu</a:t>
                      </a:r>
                      <a:r>
                        <a:rPr lang="fr-FR" sz="2000" kern="1200" dirty="0" smtClean="0">
                          <a:solidFill>
                            <a:schemeClr val="tx1"/>
                          </a:solidFill>
                          <a:latin typeface="Times New Roman" pitchFamily="18" charset="0"/>
                          <a:ea typeface="+mn-ea"/>
                          <a:cs typeface="Times New Roman" pitchFamily="18" charset="0"/>
                        </a:rPr>
                        <a:t>et -ti</a:t>
                      </a:r>
                      <a:r>
                        <a:rPr lang="fr-FR" sz="2000" kern="1200" dirty="0" smtClean="0">
                          <a:solidFill>
                            <a:srgbClr val="FF0000"/>
                          </a:solidFill>
                          <a:latin typeface="Times New Roman" pitchFamily="18" charset="0"/>
                          <a:ea typeface="+mn-ea"/>
                          <a:cs typeface="Times New Roman" pitchFamily="18" charset="0"/>
                        </a:rPr>
                        <a:t>ck</a:t>
                      </a:r>
                      <a:r>
                        <a:rPr lang="fr-FR" sz="2000" kern="1200" dirty="0" smtClean="0">
                          <a:solidFill>
                            <a:schemeClr val="tx1"/>
                          </a:solidFill>
                          <a:latin typeface="Times New Roman" pitchFamily="18" charset="0"/>
                          <a:ea typeface="+mn-ea"/>
                          <a:cs typeface="Times New Roman" pitchFamily="18" charset="0"/>
                        </a:rPr>
                        <a:t>et -psy</a:t>
                      </a:r>
                      <a:r>
                        <a:rPr lang="fr-FR" sz="2000" kern="1200" dirty="0" smtClean="0">
                          <a:solidFill>
                            <a:srgbClr val="FF0000"/>
                          </a:solidFill>
                          <a:latin typeface="Times New Roman" pitchFamily="18" charset="0"/>
                          <a:ea typeface="+mn-ea"/>
                          <a:cs typeface="Times New Roman" pitchFamily="18" charset="0"/>
                        </a:rPr>
                        <a:t>ch</a:t>
                      </a:r>
                      <a:r>
                        <a:rPr lang="fr-FR" sz="2000" kern="1200" dirty="0" smtClean="0">
                          <a:solidFill>
                            <a:schemeClr val="tx1"/>
                          </a:solidFill>
                          <a:latin typeface="Times New Roman" pitchFamily="18" charset="0"/>
                          <a:ea typeface="+mn-ea"/>
                          <a:cs typeface="Times New Roman" pitchFamily="18" charset="0"/>
                        </a:rPr>
                        <a:t>ologie </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g]</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Ba</a:t>
                      </a:r>
                      <a:r>
                        <a:rPr lang="fr-FR" sz="2000" kern="1200" dirty="0" smtClean="0">
                          <a:solidFill>
                            <a:srgbClr val="FF0000"/>
                          </a:solidFill>
                          <a:latin typeface="Times New Roman" pitchFamily="18" charset="0"/>
                          <a:ea typeface="+mn-ea"/>
                          <a:cs typeface="Times New Roman" pitchFamily="18" charset="0"/>
                        </a:rPr>
                        <a:t>gu</a:t>
                      </a:r>
                      <a:r>
                        <a:rPr lang="fr-FR" sz="2000" kern="1200" dirty="0" smtClean="0">
                          <a:solidFill>
                            <a:schemeClr val="tx1"/>
                          </a:solidFill>
                          <a:latin typeface="Times New Roman" pitchFamily="18" charset="0"/>
                          <a:ea typeface="+mn-ea"/>
                          <a:cs typeface="Times New Roman" pitchFamily="18" charset="0"/>
                        </a:rPr>
                        <a:t>e -</a:t>
                      </a:r>
                      <a:r>
                        <a:rPr lang="fr-FR" sz="2000" kern="1200" dirty="0" smtClean="0">
                          <a:solidFill>
                            <a:srgbClr val="FF0000"/>
                          </a:solidFill>
                          <a:latin typeface="Times New Roman" pitchFamily="18" charset="0"/>
                          <a:ea typeface="+mn-ea"/>
                          <a:cs typeface="Times New Roman" pitchFamily="18" charset="0"/>
                        </a:rPr>
                        <a:t>g</a:t>
                      </a:r>
                      <a:r>
                        <a:rPr lang="fr-FR" sz="2000" kern="1200" dirty="0" smtClean="0">
                          <a:solidFill>
                            <a:schemeClr val="tx1"/>
                          </a:solidFill>
                          <a:latin typeface="Times New Roman" pitchFamily="18" charset="0"/>
                          <a:ea typeface="+mn-ea"/>
                          <a:cs typeface="Times New Roman" pitchFamily="18" charset="0"/>
                        </a:rPr>
                        <a:t>omme</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f]</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rgbClr val="FF0000"/>
                          </a:solidFill>
                          <a:latin typeface="Times New Roman" pitchFamily="18" charset="0"/>
                          <a:ea typeface="+mn-ea"/>
                          <a:cs typeface="Times New Roman" pitchFamily="18" charset="0"/>
                        </a:rPr>
                        <a:t>F</a:t>
                      </a:r>
                      <a:r>
                        <a:rPr lang="fr-FR" sz="2000" kern="1200" dirty="0" smtClean="0">
                          <a:solidFill>
                            <a:schemeClr val="tx1"/>
                          </a:solidFill>
                          <a:latin typeface="Times New Roman" pitchFamily="18" charset="0"/>
                          <a:ea typeface="+mn-ea"/>
                          <a:cs typeface="Times New Roman" pitchFamily="18" charset="0"/>
                        </a:rPr>
                        <a:t>ou -a</a:t>
                      </a:r>
                      <a:r>
                        <a:rPr lang="fr-FR" sz="2000" kern="1200" dirty="0" smtClean="0">
                          <a:solidFill>
                            <a:srgbClr val="FF0000"/>
                          </a:solidFill>
                          <a:latin typeface="Times New Roman" pitchFamily="18" charset="0"/>
                          <a:ea typeface="+mn-ea"/>
                          <a:cs typeface="Times New Roman" pitchFamily="18" charset="0"/>
                        </a:rPr>
                        <a:t>ff</a:t>
                      </a:r>
                      <a:r>
                        <a:rPr lang="fr-FR" sz="2000" kern="1200" dirty="0" smtClean="0">
                          <a:solidFill>
                            <a:schemeClr val="tx1"/>
                          </a:solidFill>
                          <a:latin typeface="Times New Roman" pitchFamily="18" charset="0"/>
                          <a:ea typeface="+mn-ea"/>
                          <a:cs typeface="Times New Roman" pitchFamily="18" charset="0"/>
                        </a:rPr>
                        <a:t>aire -</a:t>
                      </a:r>
                      <a:r>
                        <a:rPr lang="fr-FR" sz="2000" kern="1200" dirty="0" smtClean="0">
                          <a:solidFill>
                            <a:srgbClr val="FF0000"/>
                          </a:solidFill>
                          <a:latin typeface="Times New Roman" pitchFamily="18" charset="0"/>
                          <a:ea typeface="+mn-ea"/>
                          <a:cs typeface="Times New Roman" pitchFamily="18" charset="0"/>
                        </a:rPr>
                        <a:t>ph</a:t>
                      </a:r>
                      <a:r>
                        <a:rPr lang="fr-FR" sz="2000" kern="1200" dirty="0" smtClean="0">
                          <a:solidFill>
                            <a:schemeClr val="tx1"/>
                          </a:solidFill>
                          <a:latin typeface="Times New Roman" pitchFamily="18" charset="0"/>
                          <a:ea typeface="+mn-ea"/>
                          <a:cs typeface="Times New Roman" pitchFamily="18" charset="0"/>
                        </a:rPr>
                        <a:t>oto</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v]</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A</a:t>
                      </a:r>
                      <a:r>
                        <a:rPr lang="fr-FR" sz="2000" kern="1200" dirty="0" smtClean="0">
                          <a:solidFill>
                            <a:srgbClr val="FF0000"/>
                          </a:solidFill>
                          <a:latin typeface="Times New Roman" pitchFamily="18" charset="0"/>
                          <a:ea typeface="+mn-ea"/>
                          <a:cs typeface="Times New Roman" pitchFamily="18" charset="0"/>
                        </a:rPr>
                        <a:t>v</a:t>
                      </a:r>
                      <a:r>
                        <a:rPr lang="fr-FR" sz="2000" kern="1200" dirty="0" smtClean="0">
                          <a:solidFill>
                            <a:schemeClr val="tx1"/>
                          </a:solidFill>
                          <a:latin typeface="Times New Roman" pitchFamily="18" charset="0"/>
                          <a:ea typeface="+mn-ea"/>
                          <a:cs typeface="Times New Roman" pitchFamily="18" charset="0"/>
                        </a:rPr>
                        <a:t>ril -ca</a:t>
                      </a:r>
                      <a:r>
                        <a:rPr lang="fr-FR" sz="2000" kern="1200" dirty="0" smtClean="0">
                          <a:solidFill>
                            <a:srgbClr val="FF0000"/>
                          </a:solidFill>
                          <a:latin typeface="Times New Roman" pitchFamily="18" charset="0"/>
                          <a:ea typeface="+mn-ea"/>
                          <a:cs typeface="Times New Roman" pitchFamily="18" charset="0"/>
                        </a:rPr>
                        <a:t>v</a:t>
                      </a:r>
                      <a:r>
                        <a:rPr lang="fr-FR" sz="2000" kern="1200" dirty="0" smtClean="0">
                          <a:solidFill>
                            <a:schemeClr val="tx1"/>
                          </a:solidFill>
                          <a:latin typeface="Times New Roman" pitchFamily="18" charset="0"/>
                          <a:ea typeface="+mn-ea"/>
                          <a:cs typeface="Times New Roman" pitchFamily="18" charset="0"/>
                        </a:rPr>
                        <a:t>e -</a:t>
                      </a:r>
                      <a:r>
                        <a:rPr lang="fr-FR" sz="2000" kern="1200" dirty="0" smtClean="0">
                          <a:solidFill>
                            <a:srgbClr val="FF0000"/>
                          </a:solidFill>
                          <a:latin typeface="Times New Roman" pitchFamily="18" charset="0"/>
                          <a:ea typeface="+mn-ea"/>
                          <a:cs typeface="Times New Roman" pitchFamily="18" charset="0"/>
                        </a:rPr>
                        <a:t>w</a:t>
                      </a:r>
                      <a:r>
                        <a:rPr lang="fr-FR" sz="2000" kern="1200" dirty="0" smtClean="0">
                          <a:solidFill>
                            <a:schemeClr val="tx1"/>
                          </a:solidFill>
                          <a:latin typeface="Times New Roman" pitchFamily="18" charset="0"/>
                          <a:ea typeface="+mn-ea"/>
                          <a:cs typeface="Times New Roman" pitchFamily="18" charset="0"/>
                        </a:rPr>
                        <a:t>agon</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l]</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dirty="0" smtClean="0">
                          <a:solidFill>
                            <a:srgbClr val="FF0000"/>
                          </a:solidFill>
                          <a:latin typeface="Times New Roman" pitchFamily="18" charset="0"/>
                          <a:ea typeface="Calibri"/>
                          <a:cs typeface="Times New Roman" pitchFamily="18" charset="0"/>
                        </a:rPr>
                        <a:t>L</a:t>
                      </a:r>
                      <a:r>
                        <a:rPr lang="fr-FR" sz="2000" dirty="0" smtClean="0">
                          <a:latin typeface="Times New Roman" pitchFamily="18" charset="0"/>
                          <a:ea typeface="Calibri"/>
                          <a:cs typeface="Times New Roman" pitchFamily="18" charset="0"/>
                        </a:rPr>
                        <a:t>it -a</a:t>
                      </a:r>
                      <a:r>
                        <a:rPr lang="fr-FR" sz="2000" dirty="0" smtClean="0">
                          <a:solidFill>
                            <a:srgbClr val="FF0000"/>
                          </a:solidFill>
                          <a:latin typeface="Times New Roman" pitchFamily="18" charset="0"/>
                          <a:ea typeface="Calibri"/>
                          <a:cs typeface="Times New Roman" pitchFamily="18" charset="0"/>
                        </a:rPr>
                        <a:t>ll</a:t>
                      </a:r>
                      <a:r>
                        <a:rPr lang="fr-FR" sz="2000" dirty="0" smtClean="0">
                          <a:latin typeface="Times New Roman" pitchFamily="18" charset="0"/>
                          <a:ea typeface="Calibri"/>
                          <a:cs typeface="Times New Roman" pitchFamily="18" charset="0"/>
                        </a:rPr>
                        <a:t>er </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3643">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S]</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rgbClr val="FF0000"/>
                          </a:solidFill>
                          <a:latin typeface="Times New Roman" pitchFamily="18" charset="0"/>
                          <a:ea typeface="+mn-ea"/>
                          <a:cs typeface="Times New Roman" pitchFamily="18" charset="0"/>
                        </a:rPr>
                        <a:t>S</a:t>
                      </a:r>
                      <a:r>
                        <a:rPr lang="fr-FR" sz="2000" kern="1200" dirty="0" smtClean="0">
                          <a:solidFill>
                            <a:schemeClr val="tx1"/>
                          </a:solidFill>
                          <a:latin typeface="Times New Roman" pitchFamily="18" charset="0"/>
                          <a:ea typeface="+mn-ea"/>
                          <a:cs typeface="Times New Roman" pitchFamily="18" charset="0"/>
                        </a:rPr>
                        <a:t>i -ca</a:t>
                      </a:r>
                      <a:r>
                        <a:rPr lang="fr-FR" sz="2000" kern="1200" dirty="0" smtClean="0">
                          <a:solidFill>
                            <a:srgbClr val="FF0000"/>
                          </a:solidFill>
                          <a:latin typeface="Times New Roman" pitchFamily="18" charset="0"/>
                          <a:ea typeface="+mn-ea"/>
                          <a:cs typeface="Times New Roman" pitchFamily="18" charset="0"/>
                        </a:rPr>
                        <a:t>ss</a:t>
                      </a:r>
                      <a:r>
                        <a:rPr lang="fr-FR" sz="2000" kern="1200" dirty="0" smtClean="0">
                          <a:solidFill>
                            <a:schemeClr val="tx1"/>
                          </a:solidFill>
                          <a:latin typeface="Times New Roman" pitchFamily="18" charset="0"/>
                          <a:ea typeface="+mn-ea"/>
                          <a:cs typeface="Times New Roman" pitchFamily="18" charset="0"/>
                        </a:rPr>
                        <a:t>e –</a:t>
                      </a:r>
                      <a:r>
                        <a:rPr lang="fr-FR" sz="2000" kern="1200" dirty="0" smtClean="0">
                          <a:solidFill>
                            <a:srgbClr val="FF0000"/>
                          </a:solidFill>
                          <a:latin typeface="Times New Roman" pitchFamily="18" charset="0"/>
                          <a:ea typeface="+mn-ea"/>
                          <a:cs typeface="Times New Roman" pitchFamily="18" charset="0"/>
                        </a:rPr>
                        <a:t>C</a:t>
                      </a:r>
                      <a:r>
                        <a:rPr lang="fr-FR" sz="2000" kern="1200" dirty="0" smtClean="0">
                          <a:solidFill>
                            <a:schemeClr val="tx1"/>
                          </a:solidFill>
                          <a:latin typeface="Times New Roman" pitchFamily="18" charset="0"/>
                          <a:ea typeface="+mn-ea"/>
                          <a:cs typeface="Times New Roman" pitchFamily="18" charset="0"/>
                        </a:rPr>
                        <a:t>erise- fa</a:t>
                      </a:r>
                      <a:r>
                        <a:rPr lang="fr-FR" sz="2000" kern="1200" dirty="0" smtClean="0">
                          <a:solidFill>
                            <a:srgbClr val="FF0000"/>
                          </a:solidFill>
                          <a:latin typeface="Times New Roman" pitchFamily="18" charset="0"/>
                          <a:ea typeface="+mn-ea"/>
                          <a:cs typeface="Times New Roman" pitchFamily="18" charset="0"/>
                        </a:rPr>
                        <a:t>ç</a:t>
                      </a:r>
                      <a:r>
                        <a:rPr lang="fr-FR" sz="2000" kern="1200" dirty="0" smtClean="0">
                          <a:solidFill>
                            <a:schemeClr val="tx1"/>
                          </a:solidFill>
                          <a:latin typeface="Times New Roman" pitchFamily="18" charset="0"/>
                          <a:ea typeface="+mn-ea"/>
                          <a:cs typeface="Times New Roman" pitchFamily="18" charset="0"/>
                        </a:rPr>
                        <a:t>ade- con</a:t>
                      </a:r>
                      <a:r>
                        <a:rPr lang="fr-FR" sz="2000" kern="1200" dirty="0" smtClean="0">
                          <a:solidFill>
                            <a:srgbClr val="FF0000"/>
                          </a:solidFill>
                          <a:latin typeface="Times New Roman" pitchFamily="18" charset="0"/>
                          <a:ea typeface="+mn-ea"/>
                          <a:cs typeface="Times New Roman" pitchFamily="18" charset="0"/>
                        </a:rPr>
                        <a:t>sc</a:t>
                      </a:r>
                      <a:r>
                        <a:rPr lang="fr-FR" sz="2000" kern="1200" dirty="0" smtClean="0">
                          <a:solidFill>
                            <a:schemeClr val="tx1"/>
                          </a:solidFill>
                          <a:latin typeface="Times New Roman" pitchFamily="18" charset="0"/>
                          <a:ea typeface="+mn-ea"/>
                          <a:cs typeface="Times New Roman" pitchFamily="18" charset="0"/>
                        </a:rPr>
                        <a:t>ience -na</a:t>
                      </a:r>
                      <a:r>
                        <a:rPr lang="fr-FR" sz="2000" kern="1200" dirty="0" smtClean="0">
                          <a:solidFill>
                            <a:srgbClr val="FF0000"/>
                          </a:solidFill>
                          <a:latin typeface="Times New Roman" pitchFamily="18" charset="0"/>
                          <a:ea typeface="+mn-ea"/>
                          <a:cs typeface="Times New Roman" pitchFamily="18" charset="0"/>
                        </a:rPr>
                        <a:t>t</a:t>
                      </a:r>
                      <a:r>
                        <a:rPr lang="fr-FR" sz="2000" kern="1200" dirty="0" smtClean="0">
                          <a:solidFill>
                            <a:schemeClr val="tx1"/>
                          </a:solidFill>
                          <a:latin typeface="Times New Roman" pitchFamily="18" charset="0"/>
                          <a:ea typeface="+mn-ea"/>
                          <a:cs typeface="Times New Roman" pitchFamily="18" charset="0"/>
                        </a:rPr>
                        <a:t>ion -</a:t>
                      </a:r>
                      <a:r>
                        <a:rPr lang="fr-FR" sz="2000" b="1" kern="1200" dirty="0" smtClean="0">
                          <a:solidFill>
                            <a:schemeClr val="tx1"/>
                          </a:solidFill>
                          <a:latin typeface="Times New Roman" pitchFamily="18" charset="0"/>
                          <a:ea typeface="+mn-ea"/>
                          <a:cs typeface="Times New Roman" pitchFamily="18" charset="0"/>
                        </a:rPr>
                        <a:t>si</a:t>
                      </a:r>
                      <a:r>
                        <a:rPr lang="fr-FR" sz="2000" b="1" kern="1200" dirty="0" smtClean="0">
                          <a:solidFill>
                            <a:srgbClr val="FF0000"/>
                          </a:solidFill>
                          <a:latin typeface="Times New Roman" pitchFamily="18" charset="0"/>
                          <a:ea typeface="+mn-ea"/>
                          <a:cs typeface="Times New Roman" pitchFamily="18" charset="0"/>
                        </a:rPr>
                        <a:t>x</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dirty="0">
                          <a:solidFill>
                            <a:srgbClr val="000000"/>
                          </a:solidFill>
                          <a:latin typeface="Times New Roman" pitchFamily="18" charset="0"/>
                          <a:ea typeface="Times New Roman"/>
                          <a:cs typeface="Times New Roman" pitchFamily="18" charset="0"/>
                        </a:rPr>
                        <a:t>Z]</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Ba</a:t>
                      </a:r>
                      <a:r>
                        <a:rPr lang="fr-FR" sz="2000" kern="1200" dirty="0" smtClean="0">
                          <a:solidFill>
                            <a:srgbClr val="FF0000"/>
                          </a:solidFill>
                          <a:latin typeface="Times New Roman" pitchFamily="18" charset="0"/>
                          <a:ea typeface="+mn-ea"/>
                          <a:cs typeface="Times New Roman" pitchFamily="18" charset="0"/>
                        </a:rPr>
                        <a:t>s</a:t>
                      </a:r>
                      <a:r>
                        <a:rPr lang="fr-FR" sz="2000" kern="1200" dirty="0" smtClean="0">
                          <a:solidFill>
                            <a:schemeClr val="tx1"/>
                          </a:solidFill>
                          <a:latin typeface="Times New Roman" pitchFamily="18" charset="0"/>
                          <a:ea typeface="+mn-ea"/>
                          <a:cs typeface="Times New Roman" pitchFamily="18" charset="0"/>
                        </a:rPr>
                        <a:t>e ga</a:t>
                      </a:r>
                      <a:r>
                        <a:rPr lang="fr-FR" sz="2000" kern="1200" dirty="0" smtClean="0">
                          <a:solidFill>
                            <a:srgbClr val="FF0000"/>
                          </a:solidFill>
                          <a:latin typeface="Times New Roman" pitchFamily="18" charset="0"/>
                          <a:ea typeface="+mn-ea"/>
                          <a:cs typeface="Times New Roman" pitchFamily="18" charset="0"/>
                        </a:rPr>
                        <a:t>z</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ʃ</a:t>
                      </a:r>
                      <a:r>
                        <a:rPr lang="fr-FR" sz="2000" b="1" u="none" strike="noStrike" dirty="0" smtClean="0">
                          <a:solidFill>
                            <a:srgbClr val="000000"/>
                          </a:solidFill>
                          <a:latin typeface="Times New Roman" pitchFamily="18" charset="0"/>
                          <a:ea typeface="Times New Roman"/>
                          <a:cs typeface="Times New Roman" pitchFamily="18" charset="0"/>
                        </a:rPr>
                        <a:t> </a:t>
                      </a:r>
                      <a:r>
                        <a:rPr lang="fr-FR" sz="2000" b="1" dirty="0">
                          <a:solidFill>
                            <a:srgbClr val="000000"/>
                          </a:solidFill>
                          <a:latin typeface="Times New Roman" pitchFamily="18" charset="0"/>
                          <a:ea typeface="Times New Roman"/>
                          <a:cs typeface="Times New Roman" pitchFamily="18" charset="0"/>
                        </a:rPr>
                        <a:t>]</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rgbClr val="FF0000"/>
                          </a:solidFill>
                          <a:latin typeface="Times New Roman" pitchFamily="18" charset="0"/>
                          <a:ea typeface="+mn-ea"/>
                          <a:cs typeface="Times New Roman" pitchFamily="18" charset="0"/>
                        </a:rPr>
                        <a:t>Ch</a:t>
                      </a:r>
                      <a:r>
                        <a:rPr lang="fr-FR" sz="2000" kern="1200" dirty="0" smtClean="0">
                          <a:solidFill>
                            <a:schemeClr val="tx1"/>
                          </a:solidFill>
                          <a:latin typeface="Times New Roman" pitchFamily="18" charset="0"/>
                          <a:ea typeface="+mn-ea"/>
                          <a:cs typeface="Times New Roman" pitchFamily="18" charset="0"/>
                        </a:rPr>
                        <a:t>at -ta</a:t>
                      </a:r>
                      <a:r>
                        <a:rPr lang="fr-FR" sz="2000" kern="1200" dirty="0" smtClean="0">
                          <a:solidFill>
                            <a:srgbClr val="FF0000"/>
                          </a:solidFill>
                          <a:latin typeface="Times New Roman" pitchFamily="18" charset="0"/>
                          <a:ea typeface="+mn-ea"/>
                          <a:cs typeface="Times New Roman" pitchFamily="18" charset="0"/>
                        </a:rPr>
                        <a:t>ch</a:t>
                      </a:r>
                      <a:r>
                        <a:rPr lang="fr-FR" sz="2000" kern="1200" dirty="0" smtClean="0">
                          <a:solidFill>
                            <a:schemeClr val="tx1"/>
                          </a:solidFill>
                          <a:latin typeface="Times New Roman" pitchFamily="18" charset="0"/>
                          <a:ea typeface="+mn-ea"/>
                          <a:cs typeface="Times New Roman" pitchFamily="18" charset="0"/>
                        </a:rPr>
                        <a:t>e</a:t>
                      </a:r>
                      <a:r>
                        <a:rPr lang="fr-FR" sz="2000" kern="1200" baseline="0" dirty="0" smtClean="0">
                          <a:solidFill>
                            <a:schemeClr val="tx1"/>
                          </a:solidFill>
                          <a:latin typeface="Times New Roman" pitchFamily="18" charset="0"/>
                          <a:ea typeface="+mn-ea"/>
                          <a:cs typeface="Times New Roman" pitchFamily="18" charset="0"/>
                        </a:rPr>
                        <a:t> -</a:t>
                      </a:r>
                      <a:r>
                        <a:rPr lang="fr-FR" sz="2000" kern="1200" dirty="0" smtClean="0">
                          <a:solidFill>
                            <a:srgbClr val="FF0000"/>
                          </a:solidFill>
                          <a:latin typeface="Times New Roman" pitchFamily="18" charset="0"/>
                          <a:ea typeface="+mn-ea"/>
                          <a:cs typeface="Times New Roman" pitchFamily="18" charset="0"/>
                        </a:rPr>
                        <a:t>Sh</a:t>
                      </a:r>
                      <a:r>
                        <a:rPr lang="fr-FR" sz="2000" kern="1200" dirty="0" smtClean="0">
                          <a:solidFill>
                            <a:schemeClr val="tx1"/>
                          </a:solidFill>
                          <a:latin typeface="Times New Roman" pitchFamily="18" charset="0"/>
                          <a:ea typeface="+mn-ea"/>
                          <a:cs typeface="Times New Roman" pitchFamily="18" charset="0"/>
                        </a:rPr>
                        <a:t>opping </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pPr algn="ctr"/>
                      <a:r>
                        <a:rPr lang="en-US" sz="20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ʒ</a:t>
                      </a:r>
                      <a:r>
                        <a:rPr lang="fr-FR" sz="2000" b="1" u="none" strike="noStrike" dirty="0" smtClean="0">
                          <a:solidFill>
                            <a:srgbClr val="000000"/>
                          </a:solidFill>
                          <a:latin typeface="Times New Roman" pitchFamily="18" charset="0"/>
                          <a:ea typeface="Times New Roman"/>
                          <a:cs typeface="Times New Roman" pitchFamily="18" charset="0"/>
                        </a:rPr>
                        <a:t> </a:t>
                      </a:r>
                      <a:r>
                        <a:rPr lang="fr-FR" sz="2000" b="1" dirty="0">
                          <a:solidFill>
                            <a:srgbClr val="000000"/>
                          </a:solidFill>
                          <a:latin typeface="Times New Roman" pitchFamily="18" charset="0"/>
                          <a:ea typeface="Times New Roman"/>
                          <a:cs typeface="Times New Roman" pitchFamily="18" charset="0"/>
                        </a:rPr>
                        <a:t>]</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rgbClr val="FF0000"/>
                          </a:solidFill>
                          <a:latin typeface="Times New Roman" pitchFamily="18" charset="0"/>
                          <a:ea typeface="+mn-ea"/>
                          <a:cs typeface="Times New Roman" pitchFamily="18" charset="0"/>
                        </a:rPr>
                        <a:t>J</a:t>
                      </a:r>
                      <a:r>
                        <a:rPr lang="fr-FR" sz="2000" kern="1200" dirty="0" smtClean="0">
                          <a:solidFill>
                            <a:schemeClr val="tx1"/>
                          </a:solidFill>
                          <a:latin typeface="Times New Roman" pitchFamily="18" charset="0"/>
                          <a:ea typeface="+mn-ea"/>
                          <a:cs typeface="Times New Roman" pitchFamily="18" charset="0"/>
                        </a:rPr>
                        <a:t>eu- â</a:t>
                      </a:r>
                      <a:r>
                        <a:rPr lang="fr-FR" sz="2000" kern="1200" dirty="0" smtClean="0">
                          <a:solidFill>
                            <a:srgbClr val="FF0000"/>
                          </a:solidFill>
                          <a:latin typeface="Times New Roman" pitchFamily="18" charset="0"/>
                          <a:ea typeface="+mn-ea"/>
                          <a:cs typeface="Times New Roman" pitchFamily="18" charset="0"/>
                        </a:rPr>
                        <a:t>g</a:t>
                      </a:r>
                      <a:r>
                        <a:rPr lang="fr-FR" sz="2000" kern="1200" dirty="0" smtClean="0">
                          <a:solidFill>
                            <a:schemeClr val="tx1"/>
                          </a:solidFill>
                          <a:latin typeface="Times New Roman" pitchFamily="18" charset="0"/>
                          <a:ea typeface="+mn-ea"/>
                          <a:cs typeface="Times New Roman" pitchFamily="18" charset="0"/>
                        </a:rPr>
                        <a:t>é</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186">
                <a:tc>
                  <a:txBody>
                    <a:bodyPr/>
                    <a:lstStyle/>
                    <a:p>
                      <a:pPr algn="ctr"/>
                      <a:r>
                        <a:rPr lang="fr-FR" sz="2000" b="0" i="0" kern="1200" dirty="0" smtClean="0">
                          <a:solidFill>
                            <a:schemeClr val="tx1"/>
                          </a:solidFill>
                          <a:latin typeface="Times New Roman" pitchFamily="18" charset="0"/>
                          <a:ea typeface="+mn-ea"/>
                          <a:cs typeface="Times New Roman" pitchFamily="18" charset="0"/>
                        </a:rPr>
                        <a:t>[</a:t>
                      </a:r>
                      <a:r>
                        <a:rPr lang="fr-FR" sz="2400" b="1" i="0" kern="1200" dirty="0" smtClean="0">
                          <a:solidFill>
                            <a:schemeClr val="tx1"/>
                          </a:solidFill>
                          <a:latin typeface="Times New Roman" pitchFamily="18" charset="0"/>
                          <a:ea typeface="+mn-ea"/>
                          <a:cs typeface="Times New Roman" pitchFamily="18" charset="0"/>
                        </a:rPr>
                        <a:t>ʁ</a:t>
                      </a:r>
                      <a:r>
                        <a:rPr lang="fr-FR" sz="2000" b="0" i="0" kern="1200" dirty="0" smtClean="0">
                          <a:solidFill>
                            <a:schemeClr val="tx1"/>
                          </a:solidFill>
                          <a:latin typeface="Times New Roman" pitchFamily="18" charset="0"/>
                          <a:ea typeface="+mn-ea"/>
                          <a:cs typeface="Times New Roman" pitchFamily="18" charset="0"/>
                        </a:rPr>
                        <a:t>]</a:t>
                      </a:r>
                      <a:r>
                        <a:rPr lang="en-US" sz="2000" b="1" dirty="0" smtClean="0">
                          <a:solidFill>
                            <a:srgbClr val="000000"/>
                          </a:solidFill>
                          <a:latin typeface="Times New Roman" pitchFamily="18" charset="0"/>
                          <a:ea typeface="Times New Roman"/>
                          <a:cs typeface="Times New Roman" pitchFamily="18" charset="0"/>
                        </a:rPr>
                        <a:t>[</a:t>
                      </a:r>
                      <a:r>
                        <a:rPr lang="fr-FR" sz="2000" b="1" dirty="0" smtClean="0">
                          <a:solidFill>
                            <a:srgbClr val="000000"/>
                          </a:solidFill>
                          <a:latin typeface="Times New Roman" pitchFamily="18" charset="0"/>
                          <a:ea typeface="Times New Roman"/>
                          <a:cs typeface="Times New Roman" pitchFamily="18" charset="0"/>
                        </a:rPr>
                        <a:t>R]</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kern="1200" dirty="0" smtClean="0">
                          <a:solidFill>
                            <a:schemeClr val="tx1"/>
                          </a:solidFill>
                          <a:latin typeface="Times New Roman" pitchFamily="18" charset="0"/>
                          <a:ea typeface="+mn-ea"/>
                          <a:cs typeface="Times New Roman" pitchFamily="18" charset="0"/>
                        </a:rPr>
                        <a:t>ca</a:t>
                      </a:r>
                      <a:r>
                        <a:rPr lang="fr-FR" sz="2000" kern="1200" dirty="0" smtClean="0">
                          <a:solidFill>
                            <a:srgbClr val="FF0000"/>
                          </a:solidFill>
                          <a:latin typeface="Times New Roman" pitchFamily="18" charset="0"/>
                          <a:ea typeface="+mn-ea"/>
                          <a:cs typeface="Times New Roman" pitchFamily="18" charset="0"/>
                        </a:rPr>
                        <a:t>r </a:t>
                      </a:r>
                      <a:r>
                        <a:rPr lang="fr-FR" sz="2000" kern="1200" dirty="0" smtClean="0">
                          <a:solidFill>
                            <a:schemeClr val="tx1"/>
                          </a:solidFill>
                          <a:latin typeface="Times New Roman" pitchFamily="18" charset="0"/>
                          <a:ea typeface="+mn-ea"/>
                          <a:cs typeface="Times New Roman" pitchFamily="18" charset="0"/>
                        </a:rPr>
                        <a:t>ca</a:t>
                      </a:r>
                      <a:r>
                        <a:rPr lang="fr-FR" sz="2000" kern="1200" dirty="0" smtClean="0">
                          <a:solidFill>
                            <a:srgbClr val="FF0000"/>
                          </a:solidFill>
                          <a:latin typeface="Times New Roman" pitchFamily="18" charset="0"/>
                          <a:ea typeface="+mn-ea"/>
                          <a:cs typeface="Times New Roman" pitchFamily="18" charset="0"/>
                        </a:rPr>
                        <a:t>rr</a:t>
                      </a:r>
                      <a:r>
                        <a:rPr lang="fr-FR" sz="2000" kern="1200" dirty="0" smtClean="0">
                          <a:solidFill>
                            <a:schemeClr val="tx1"/>
                          </a:solidFill>
                          <a:latin typeface="Times New Roman" pitchFamily="18" charset="0"/>
                          <a:ea typeface="+mn-ea"/>
                          <a:cs typeface="Times New Roman" pitchFamily="18" charset="0"/>
                        </a:rPr>
                        <a:t>é</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fr-FR" sz="2000" b="1" dirty="0" smtClean="0">
                          <a:latin typeface="Times New Roman" pitchFamily="18" charset="0"/>
                          <a:cs typeface="Times New Roman" pitchFamily="18" charset="0"/>
                        </a:rPr>
                        <a:t>Semi-consonnes</a:t>
                      </a:r>
                      <a:r>
                        <a:rPr lang="fr-FR" sz="2000" b="1" baseline="0" dirty="0" smtClean="0">
                          <a:latin typeface="Times New Roman" pitchFamily="18" charset="0"/>
                          <a:cs typeface="Times New Roman" pitchFamily="18" charset="0"/>
                        </a:rPr>
                        <a:t> ou semi-voyelles</a:t>
                      </a:r>
                      <a:endParaRPr lang="fr-FR" sz="2000" b="1"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3643">
                <a:tc>
                  <a:txBody>
                    <a:bodyPr/>
                    <a:lstStyle/>
                    <a:p>
                      <a:endParaRPr lang="fr-F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j</a:t>
                      </a:r>
                      <a:r>
                        <a:rPr lang="fr-FR" sz="2000" b="1" dirty="0" smtClean="0">
                          <a:solidFill>
                            <a:srgbClr val="000000"/>
                          </a:solidFill>
                          <a:latin typeface="Times New Roman" pitchFamily="18" charset="0"/>
                          <a:ea typeface="Times New Roman"/>
                          <a:cs typeface="Times New Roman" pitchFamily="18" charset="0"/>
                        </a:rPr>
                        <a:t>] (yod)</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dirty="0" smtClean="0">
                          <a:latin typeface="Times New Roman" pitchFamily="18" charset="0"/>
                          <a:ea typeface="Calibri"/>
                          <a:cs typeface="Times New Roman" pitchFamily="18" charset="0"/>
                        </a:rPr>
                        <a:t>Sol</a:t>
                      </a:r>
                      <a:r>
                        <a:rPr lang="fr-FR" sz="2000" dirty="0" smtClean="0">
                          <a:solidFill>
                            <a:srgbClr val="FF0000"/>
                          </a:solidFill>
                          <a:latin typeface="Times New Roman" pitchFamily="18" charset="0"/>
                          <a:ea typeface="Calibri"/>
                          <a:cs typeface="Times New Roman" pitchFamily="18" charset="0"/>
                        </a:rPr>
                        <a:t>eil</a:t>
                      </a:r>
                      <a:r>
                        <a:rPr lang="fr-FR" sz="2000" dirty="0" smtClean="0">
                          <a:latin typeface="Times New Roman" pitchFamily="18" charset="0"/>
                          <a:ea typeface="Calibri"/>
                          <a:cs typeface="Times New Roman" pitchFamily="18" charset="0"/>
                        </a:rPr>
                        <a:t>- </a:t>
                      </a:r>
                      <a:r>
                        <a:rPr lang="fr-FR" sz="2000" dirty="0" smtClean="0">
                          <a:solidFill>
                            <a:srgbClr val="FF0000"/>
                          </a:solidFill>
                          <a:latin typeface="Times New Roman" pitchFamily="18" charset="0"/>
                          <a:ea typeface="Calibri"/>
                          <a:cs typeface="Times New Roman" pitchFamily="18" charset="0"/>
                        </a:rPr>
                        <a:t>hie</a:t>
                      </a:r>
                      <a:r>
                        <a:rPr lang="fr-FR" sz="2000" dirty="0" smtClean="0">
                          <a:latin typeface="Times New Roman" pitchFamily="18" charset="0"/>
                          <a:ea typeface="Calibri"/>
                          <a:cs typeface="Times New Roman" pitchFamily="18" charset="0"/>
                        </a:rPr>
                        <a:t>r-ca</a:t>
                      </a:r>
                      <a:r>
                        <a:rPr lang="fr-FR" sz="2000" dirty="0" smtClean="0">
                          <a:solidFill>
                            <a:srgbClr val="FF0000"/>
                          </a:solidFill>
                          <a:latin typeface="Times New Roman" pitchFamily="18" charset="0"/>
                          <a:ea typeface="Calibri"/>
                          <a:cs typeface="Times New Roman" pitchFamily="18" charset="0"/>
                        </a:rPr>
                        <a:t>hi</a:t>
                      </a:r>
                      <a:r>
                        <a:rPr lang="fr-FR" sz="2000" dirty="0" smtClean="0">
                          <a:latin typeface="Times New Roman" pitchFamily="18" charset="0"/>
                          <a:ea typeface="Calibri"/>
                          <a:cs typeface="Times New Roman" pitchFamily="18" charset="0"/>
                        </a:rPr>
                        <a:t>er-</a:t>
                      </a:r>
                      <a:r>
                        <a:rPr lang="fr-FR" sz="2000" dirty="0" smtClean="0">
                          <a:solidFill>
                            <a:srgbClr val="FF0000"/>
                          </a:solidFill>
                          <a:latin typeface="Times New Roman" pitchFamily="18" charset="0"/>
                          <a:ea typeface="Calibri"/>
                          <a:cs typeface="Times New Roman" pitchFamily="18" charset="0"/>
                        </a:rPr>
                        <a:t>ya</a:t>
                      </a:r>
                      <a:r>
                        <a:rPr lang="fr-FR" sz="2000" dirty="0" smtClean="0">
                          <a:latin typeface="Times New Roman" pitchFamily="18" charset="0"/>
                          <a:ea typeface="Calibri"/>
                          <a:cs typeface="Times New Roman" pitchFamily="18" charset="0"/>
                        </a:rPr>
                        <a:t>ourt </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endParaRPr lang="fr-F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rgbClr val="000000"/>
                          </a:solidFill>
                          <a:latin typeface="Times New Roman" pitchFamily="18" charset="0"/>
                          <a:ea typeface="Times New Roman"/>
                          <a:cs typeface="Times New Roman" pitchFamily="18" charset="0"/>
                        </a:rPr>
                        <a:t>[</a:t>
                      </a:r>
                      <a:r>
                        <a:rPr lang="fr-FR" sz="2000" b="1" i="0" kern="1200" dirty="0" smtClean="0">
                          <a:solidFill>
                            <a:schemeClr val="tx1"/>
                          </a:solidFill>
                          <a:latin typeface="Times New Roman" pitchFamily="18" charset="0"/>
                          <a:ea typeface="+mn-ea"/>
                          <a:cs typeface="Times New Roman" pitchFamily="18" charset="0"/>
                        </a:rPr>
                        <a:t>ɥ</a:t>
                      </a:r>
                      <a:r>
                        <a:rPr lang="fr-FR" sz="2000" b="1" u="none" strike="noStrike" dirty="0" smtClean="0">
                          <a:solidFill>
                            <a:srgbClr val="000000"/>
                          </a:solidFill>
                          <a:latin typeface="Times New Roman" pitchFamily="18" charset="0"/>
                          <a:ea typeface="Times New Roman"/>
                          <a:cs typeface="Times New Roman" pitchFamily="18" charset="0"/>
                        </a:rPr>
                        <a:t> </a:t>
                      </a:r>
                      <a:r>
                        <a:rPr lang="fr-FR" sz="2000" b="1" dirty="0" smtClean="0">
                          <a:solidFill>
                            <a:srgbClr val="000000"/>
                          </a:solidFill>
                          <a:latin typeface="Times New Roman" pitchFamily="18" charset="0"/>
                          <a:ea typeface="Times New Roman"/>
                          <a:cs typeface="Times New Roman" pitchFamily="18" charset="0"/>
                        </a:rPr>
                        <a:t>] (</a:t>
                      </a:r>
                      <a:r>
                        <a:rPr lang="fr-FR" sz="2000" b="1" dirty="0" err="1" smtClean="0">
                          <a:solidFill>
                            <a:srgbClr val="000000"/>
                          </a:solidFill>
                          <a:latin typeface="Times New Roman" pitchFamily="18" charset="0"/>
                          <a:ea typeface="Times New Roman"/>
                          <a:cs typeface="Times New Roman" pitchFamily="18" charset="0"/>
                        </a:rPr>
                        <a:t>ué</a:t>
                      </a:r>
                      <a:r>
                        <a:rPr lang="fr-FR" sz="2000" b="1" dirty="0" smtClean="0">
                          <a:solidFill>
                            <a:srgbClr val="000000"/>
                          </a:solidFill>
                          <a:latin typeface="Times New Roman" pitchFamily="18" charset="0"/>
                          <a:ea typeface="Times New Roman"/>
                          <a:cs typeface="Times New Roman" pitchFamily="18" charset="0"/>
                        </a:rPr>
                        <a:t>)</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0" i="0" kern="1200" dirty="0" smtClean="0">
                          <a:solidFill>
                            <a:schemeClr val="tx1"/>
                          </a:solidFill>
                          <a:latin typeface="Times New Roman" pitchFamily="18" charset="0"/>
                          <a:ea typeface="+mn-ea"/>
                          <a:cs typeface="Times New Roman" pitchFamily="18" charset="0"/>
                        </a:rPr>
                        <a:t>H</a:t>
                      </a:r>
                      <a:r>
                        <a:rPr lang="fr-FR" sz="2000" b="0" i="0" kern="1200" dirty="0" smtClean="0">
                          <a:solidFill>
                            <a:srgbClr val="FF0000"/>
                          </a:solidFill>
                          <a:latin typeface="Times New Roman" pitchFamily="18" charset="0"/>
                          <a:ea typeface="+mn-ea"/>
                          <a:cs typeface="Times New Roman" pitchFamily="18" charset="0"/>
                        </a:rPr>
                        <a:t>ui</a:t>
                      </a:r>
                      <a:r>
                        <a:rPr lang="fr-FR" sz="2000" b="0" i="0" kern="1200" dirty="0" smtClean="0">
                          <a:solidFill>
                            <a:schemeClr val="tx1"/>
                          </a:solidFill>
                          <a:latin typeface="Times New Roman" pitchFamily="18" charset="0"/>
                          <a:ea typeface="+mn-ea"/>
                          <a:cs typeface="Times New Roman" pitchFamily="18" charset="0"/>
                        </a:rPr>
                        <a:t>t-l</a:t>
                      </a:r>
                      <a:r>
                        <a:rPr lang="fr-FR" sz="2000" b="0" i="0" kern="1200" dirty="0" smtClean="0">
                          <a:solidFill>
                            <a:srgbClr val="FF0000"/>
                          </a:solidFill>
                          <a:latin typeface="Times New Roman" pitchFamily="18" charset="0"/>
                          <a:ea typeface="+mn-ea"/>
                          <a:cs typeface="Times New Roman" pitchFamily="18" charset="0"/>
                        </a:rPr>
                        <a:t>ui</a:t>
                      </a:r>
                      <a:r>
                        <a:rPr lang="fr-FR" sz="2000" b="0" i="0" kern="1200" dirty="0" smtClean="0">
                          <a:solidFill>
                            <a:schemeClr val="tx1"/>
                          </a:solidFill>
                          <a:latin typeface="Times New Roman" pitchFamily="18" charset="0"/>
                          <a:ea typeface="+mn-ea"/>
                          <a:cs typeface="Times New Roman" pitchFamily="18" charset="0"/>
                        </a:rPr>
                        <a:t>- n</a:t>
                      </a:r>
                      <a:r>
                        <a:rPr lang="fr-FR" sz="2000" b="0" i="0" kern="1200" dirty="0" smtClean="0">
                          <a:solidFill>
                            <a:srgbClr val="FF0000"/>
                          </a:solidFill>
                          <a:latin typeface="Times New Roman" pitchFamily="18" charset="0"/>
                          <a:ea typeface="+mn-ea"/>
                          <a:cs typeface="Times New Roman" pitchFamily="18" charset="0"/>
                        </a:rPr>
                        <a:t>ui</a:t>
                      </a:r>
                      <a:r>
                        <a:rPr lang="fr-FR" sz="2000" b="0" i="0" kern="1200" dirty="0" smtClean="0">
                          <a:solidFill>
                            <a:schemeClr val="tx1"/>
                          </a:solidFill>
                          <a:latin typeface="Times New Roman" pitchFamily="18" charset="0"/>
                          <a:ea typeface="+mn-ea"/>
                          <a:cs typeface="Times New Roman" pitchFamily="18" charset="0"/>
                        </a:rPr>
                        <a:t>t </a:t>
                      </a:r>
                      <a:endParaRPr lang="fr-FR" sz="2000" dirty="0" smtClean="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384">
                <a:tc>
                  <a:txBody>
                    <a:bodyPr/>
                    <a:lstStyle/>
                    <a:p>
                      <a:endParaRPr lang="fr-F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rgbClr val="000000"/>
                          </a:solidFill>
                          <a:latin typeface="Times New Roman" pitchFamily="18" charset="0"/>
                          <a:ea typeface="Times New Roman"/>
                          <a:cs typeface="Times New Roman" pitchFamily="18" charset="0"/>
                        </a:rPr>
                        <a:t>[</a:t>
                      </a:r>
                      <a:r>
                        <a:rPr lang="fr-FR" sz="2000" b="1" u="none" strike="noStrike" dirty="0">
                          <a:solidFill>
                            <a:srgbClr val="000000"/>
                          </a:solidFill>
                          <a:latin typeface="Times New Roman" pitchFamily="18" charset="0"/>
                          <a:ea typeface="Times New Roman"/>
                          <a:cs typeface="Times New Roman" pitchFamily="18" charset="0"/>
                        </a:rPr>
                        <a:t> </a:t>
                      </a:r>
                      <a:r>
                        <a:rPr lang="fr-FR" sz="2000" b="1" u="none" strike="noStrike" dirty="0" smtClean="0">
                          <a:solidFill>
                            <a:srgbClr val="000000"/>
                          </a:solidFill>
                          <a:latin typeface="Times New Roman" pitchFamily="18" charset="0"/>
                          <a:ea typeface="Times New Roman"/>
                          <a:cs typeface="Times New Roman" pitchFamily="18" charset="0"/>
                        </a:rPr>
                        <a:t>w</a:t>
                      </a:r>
                      <a:r>
                        <a:rPr lang="fr-FR" sz="2000" b="1" dirty="0" smtClean="0">
                          <a:solidFill>
                            <a:srgbClr val="000000"/>
                          </a:solidFill>
                          <a:latin typeface="Times New Roman" pitchFamily="18" charset="0"/>
                          <a:ea typeface="Times New Roman"/>
                          <a:cs typeface="Times New Roman" pitchFamily="18" charset="0"/>
                        </a:rPr>
                        <a:t>] (</a:t>
                      </a:r>
                      <a:r>
                        <a:rPr lang="fr-FR" sz="2000" b="1" dirty="0" err="1" smtClean="0">
                          <a:solidFill>
                            <a:srgbClr val="000000"/>
                          </a:solidFill>
                          <a:latin typeface="Times New Roman" pitchFamily="18" charset="0"/>
                          <a:ea typeface="Times New Roman"/>
                          <a:cs typeface="Times New Roman" pitchFamily="18" charset="0"/>
                        </a:rPr>
                        <a:t>oi</a:t>
                      </a:r>
                      <a:r>
                        <a:rPr lang="fr-FR" sz="2000" b="1" dirty="0" smtClean="0">
                          <a:solidFill>
                            <a:srgbClr val="000000"/>
                          </a:solidFill>
                          <a:latin typeface="Times New Roman" pitchFamily="18" charset="0"/>
                          <a:ea typeface="Times New Roman"/>
                          <a:cs typeface="Times New Roman" pitchFamily="18" charset="0"/>
                        </a:rPr>
                        <a:t>)</a:t>
                      </a:r>
                      <a:endParaRPr lang="fr-FR" sz="2000" b="1"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fr-FR" sz="2000" dirty="0" smtClean="0">
                          <a:latin typeface="Times New Roman" pitchFamily="18" charset="0"/>
                          <a:ea typeface="Calibri"/>
                          <a:cs typeface="Times New Roman" pitchFamily="18" charset="0"/>
                        </a:rPr>
                        <a:t>R</a:t>
                      </a:r>
                      <a:r>
                        <a:rPr lang="fr-FR" sz="2000" dirty="0" smtClean="0">
                          <a:solidFill>
                            <a:srgbClr val="FF0000"/>
                          </a:solidFill>
                          <a:latin typeface="Times New Roman" pitchFamily="18" charset="0"/>
                          <a:ea typeface="Calibri"/>
                          <a:cs typeface="Times New Roman" pitchFamily="18" charset="0"/>
                        </a:rPr>
                        <a:t>oi</a:t>
                      </a:r>
                      <a:r>
                        <a:rPr lang="fr-FR" sz="2000" dirty="0" smtClean="0">
                          <a:latin typeface="Times New Roman" pitchFamily="18" charset="0"/>
                          <a:ea typeface="Calibri"/>
                          <a:cs typeface="Times New Roman" pitchFamily="18" charset="0"/>
                        </a:rPr>
                        <a:t> – av</a:t>
                      </a:r>
                      <a:r>
                        <a:rPr lang="fr-FR" sz="2000" dirty="0" smtClean="0">
                          <a:solidFill>
                            <a:srgbClr val="FF0000"/>
                          </a:solidFill>
                          <a:latin typeface="Times New Roman" pitchFamily="18" charset="0"/>
                          <a:ea typeface="Calibri"/>
                          <a:cs typeface="Times New Roman" pitchFamily="18" charset="0"/>
                        </a:rPr>
                        <a:t>oue</a:t>
                      </a:r>
                      <a:r>
                        <a:rPr lang="fr-FR" sz="2000" dirty="0" smtClean="0">
                          <a:latin typeface="Times New Roman" pitchFamily="18" charset="0"/>
                          <a:ea typeface="Calibri"/>
                          <a:cs typeface="Times New Roman" pitchFamily="18" charset="0"/>
                        </a:rPr>
                        <a:t>r- f</a:t>
                      </a:r>
                      <a:r>
                        <a:rPr lang="fr-FR" sz="2000" dirty="0" smtClean="0">
                          <a:solidFill>
                            <a:srgbClr val="FF0000"/>
                          </a:solidFill>
                          <a:latin typeface="Times New Roman" pitchFamily="18" charset="0"/>
                          <a:ea typeface="Calibri"/>
                          <a:cs typeface="Times New Roman" pitchFamily="18" charset="0"/>
                        </a:rPr>
                        <a:t>oy</a:t>
                      </a:r>
                      <a:r>
                        <a:rPr lang="fr-FR" sz="2000" dirty="0" smtClean="0">
                          <a:latin typeface="Times New Roman" pitchFamily="18" charset="0"/>
                          <a:ea typeface="Calibri"/>
                          <a:cs typeface="Times New Roman" pitchFamily="18" charset="0"/>
                        </a:rPr>
                        <a:t>er- </a:t>
                      </a:r>
                      <a:r>
                        <a:rPr lang="fr-FR" sz="2000" b="0" i="0" kern="1200" dirty="0" smtClean="0">
                          <a:solidFill>
                            <a:schemeClr val="tx1"/>
                          </a:solidFill>
                          <a:latin typeface="Times New Roman" pitchFamily="18" charset="0"/>
                          <a:ea typeface="+mn-ea"/>
                          <a:cs typeface="Times New Roman" pitchFamily="18" charset="0"/>
                        </a:rPr>
                        <a:t>tram</a:t>
                      </a:r>
                      <a:r>
                        <a:rPr lang="fr-FR" sz="2000" b="0" i="0" kern="1200" dirty="0" smtClean="0">
                          <a:solidFill>
                            <a:srgbClr val="FF0000"/>
                          </a:solidFill>
                          <a:latin typeface="Times New Roman" pitchFamily="18" charset="0"/>
                          <a:ea typeface="+mn-ea"/>
                          <a:cs typeface="Times New Roman" pitchFamily="18" charset="0"/>
                        </a:rPr>
                        <a:t>w</a:t>
                      </a:r>
                      <a:r>
                        <a:rPr lang="fr-FR" sz="2000" b="0" i="0" kern="1200" dirty="0" smtClean="0">
                          <a:solidFill>
                            <a:schemeClr val="tx1"/>
                          </a:solidFill>
                          <a:latin typeface="Times New Roman" pitchFamily="18" charset="0"/>
                          <a:ea typeface="+mn-ea"/>
                          <a:cs typeface="Times New Roman" pitchFamily="18" charset="0"/>
                        </a:rPr>
                        <a:t>ay</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857232"/>
          </a:xfrm>
        </p:spPr>
        <p:txBody>
          <a:bodyPr>
            <a:normAutofit/>
          </a:bodyPr>
          <a:lstStyle/>
          <a:p>
            <a:r>
              <a:rPr lang="fr-FR" sz="4000" b="1" i="1" dirty="0" smtClean="0">
                <a:latin typeface="Times New Roman" pitchFamily="18" charset="0"/>
                <a:cs typeface="Times New Roman" pitchFamily="18" charset="0"/>
              </a:rPr>
              <a:t>Les semi-voyelles/ semi-consonnes</a:t>
            </a:r>
            <a:endParaRPr lang="fr-FR" sz="4000" b="1" i="1" dirty="0">
              <a:latin typeface="Times New Roman" pitchFamily="18" charset="0"/>
              <a:cs typeface="Times New Roman" pitchFamily="18" charset="0"/>
            </a:endParaRPr>
          </a:p>
        </p:txBody>
      </p:sp>
      <p:sp>
        <p:nvSpPr>
          <p:cNvPr id="4" name="Rectangle 3"/>
          <p:cNvSpPr/>
          <p:nvPr/>
        </p:nvSpPr>
        <p:spPr>
          <a:xfrm>
            <a:off x="0" y="857232"/>
            <a:ext cx="9144000" cy="1754326"/>
          </a:xfrm>
          <a:prstGeom prst="rect">
            <a:avLst/>
          </a:prstGeom>
        </p:spPr>
        <p:txBody>
          <a:bodyPr wrap="square">
            <a:spAutoFit/>
          </a:bodyPr>
          <a:lstStyle/>
          <a:p>
            <a:r>
              <a:rPr lang="fr-FR" b="1" dirty="0" smtClean="0">
                <a:latin typeface="Times New Roman" pitchFamily="18" charset="0"/>
                <a:cs typeface="Times New Roman" pitchFamily="18" charset="0"/>
              </a:rPr>
              <a:t>Les semi-voyelles</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On appelle </a:t>
            </a:r>
            <a:r>
              <a:rPr lang="fr-FR" i="1" dirty="0" smtClean="0">
                <a:latin typeface="Times New Roman" pitchFamily="18" charset="0"/>
                <a:cs typeface="Times New Roman" pitchFamily="18" charset="0"/>
              </a:rPr>
              <a:t>semi-voyelles</a:t>
            </a:r>
            <a:r>
              <a:rPr lang="fr-FR" dirty="0" smtClean="0">
                <a:latin typeface="Times New Roman" pitchFamily="18" charset="0"/>
                <a:cs typeface="Times New Roman" pitchFamily="18" charset="0"/>
              </a:rPr>
              <a:t>, ou encore </a:t>
            </a:r>
            <a:r>
              <a:rPr lang="fr-FR" i="1" dirty="0" smtClean="0">
                <a:latin typeface="Times New Roman" pitchFamily="18" charset="0"/>
                <a:cs typeface="Times New Roman" pitchFamily="18" charset="0"/>
              </a:rPr>
              <a:t>semi-consonnes</a:t>
            </a:r>
            <a:r>
              <a:rPr lang="fr-FR" dirty="0" smtClean="0">
                <a:latin typeface="Times New Roman" pitchFamily="18" charset="0"/>
                <a:cs typeface="Times New Roman" pitchFamily="18" charset="0"/>
              </a:rPr>
              <a:t>, les sons [j] (comme dans </a:t>
            </a:r>
            <a:r>
              <a:rPr lang="fr-FR" i="1" dirty="0" smtClean="0">
                <a:latin typeface="Times New Roman" pitchFamily="18" charset="0"/>
                <a:cs typeface="Times New Roman" pitchFamily="18" charset="0"/>
              </a:rPr>
              <a:t>yoy</a:t>
            </a:r>
            <a:r>
              <a:rPr lang="fr-FR" dirty="0" smtClean="0">
                <a:latin typeface="Times New Roman" pitchFamily="18" charset="0"/>
                <a:cs typeface="Times New Roman" pitchFamily="18" charset="0"/>
              </a:rPr>
              <a:t>o), [w] (comme dans </a:t>
            </a:r>
            <a:r>
              <a:rPr lang="fr-FR" i="1" dirty="0" smtClean="0">
                <a:latin typeface="Times New Roman" pitchFamily="18" charset="0"/>
                <a:cs typeface="Times New Roman" pitchFamily="18" charset="0"/>
              </a:rPr>
              <a:t>moi</a:t>
            </a:r>
            <a:r>
              <a:rPr lang="fr-FR" dirty="0" smtClean="0">
                <a:latin typeface="Times New Roman" pitchFamily="18" charset="0"/>
                <a:cs typeface="Times New Roman" pitchFamily="18" charset="0"/>
              </a:rPr>
              <a:t>) et [ɥ] (comme dans </a:t>
            </a:r>
            <a:r>
              <a:rPr lang="fr-FR" i="1" dirty="0" smtClean="0">
                <a:latin typeface="Times New Roman" pitchFamily="18" charset="0"/>
                <a:cs typeface="Times New Roman" pitchFamily="18" charset="0"/>
              </a:rPr>
              <a:t>huile</a:t>
            </a:r>
            <a:r>
              <a:rPr lang="fr-FR" dirty="0" smtClean="0">
                <a:latin typeface="Times New Roman" pitchFamily="18" charset="0"/>
                <a:cs typeface="Times New Roman" pitchFamily="18" charset="0"/>
              </a:rPr>
              <a:t>). On remarque une ressemblance entre les sons [j], [w], [ɥ] et les voyelles [i] (</a:t>
            </a:r>
            <a:r>
              <a:rPr lang="fr-FR" i="1" dirty="0" smtClean="0">
                <a:latin typeface="Times New Roman" pitchFamily="18" charset="0"/>
                <a:cs typeface="Times New Roman" pitchFamily="18" charset="0"/>
              </a:rPr>
              <a:t>i</a:t>
            </a:r>
            <a:r>
              <a:rPr lang="fr-FR" dirty="0" smtClean="0">
                <a:latin typeface="Times New Roman" pitchFamily="18" charset="0"/>
                <a:cs typeface="Times New Roman" pitchFamily="18" charset="0"/>
              </a:rPr>
              <a:t>), [u] (</a:t>
            </a:r>
            <a:r>
              <a:rPr lang="fr-FR" i="1" dirty="0" smtClean="0">
                <a:latin typeface="Times New Roman" pitchFamily="18" charset="0"/>
                <a:cs typeface="Times New Roman" pitchFamily="18" charset="0"/>
              </a:rPr>
              <a:t>ou</a:t>
            </a:r>
            <a:r>
              <a:rPr lang="fr-FR" dirty="0" smtClean="0">
                <a:latin typeface="Times New Roman" pitchFamily="18" charset="0"/>
                <a:cs typeface="Times New Roman" pitchFamily="18" charset="0"/>
              </a:rPr>
              <a:t>) et [y] (</a:t>
            </a:r>
            <a:r>
              <a:rPr lang="fr-FR" i="1" dirty="0" smtClean="0">
                <a:latin typeface="Times New Roman" pitchFamily="18" charset="0"/>
                <a:cs typeface="Times New Roman" pitchFamily="18" charset="0"/>
              </a:rPr>
              <a:t>u</a:t>
            </a:r>
            <a:r>
              <a:rPr lang="fr-FR" dirty="0" smtClean="0">
                <a:latin typeface="Times New Roman" pitchFamily="18" charset="0"/>
                <a:cs typeface="Times New Roman" pitchFamily="18" charset="0"/>
              </a:rPr>
              <a:t>), dont l’articulation diffère à peine : il s’agit en fait de sons que l’on obtient en prononçant plus rapidement les voyelles correspondantes [i] (</a:t>
            </a:r>
            <a:r>
              <a:rPr lang="fr-FR" i="1" dirty="0" smtClean="0">
                <a:latin typeface="Times New Roman" pitchFamily="18" charset="0"/>
                <a:cs typeface="Times New Roman" pitchFamily="18" charset="0"/>
              </a:rPr>
              <a:t>i</a:t>
            </a:r>
            <a:r>
              <a:rPr lang="fr-FR" dirty="0" smtClean="0">
                <a:latin typeface="Times New Roman" pitchFamily="18" charset="0"/>
                <a:cs typeface="Times New Roman" pitchFamily="18" charset="0"/>
              </a:rPr>
              <a:t>), [u] (</a:t>
            </a:r>
            <a:r>
              <a:rPr lang="fr-FR" i="1" dirty="0" smtClean="0">
                <a:latin typeface="Times New Roman" pitchFamily="18" charset="0"/>
                <a:cs typeface="Times New Roman" pitchFamily="18" charset="0"/>
              </a:rPr>
              <a:t>ou</a:t>
            </a:r>
            <a:r>
              <a:rPr lang="fr-FR" dirty="0" smtClean="0">
                <a:latin typeface="Times New Roman" pitchFamily="18" charset="0"/>
                <a:cs typeface="Times New Roman" pitchFamily="18" charset="0"/>
              </a:rPr>
              <a:t>) et [y] (</a:t>
            </a:r>
            <a:r>
              <a:rPr lang="fr-FR" i="1" dirty="0" smtClean="0">
                <a:latin typeface="Times New Roman" pitchFamily="18" charset="0"/>
                <a:cs typeface="Times New Roman" pitchFamily="18" charset="0"/>
              </a:rPr>
              <a:t>u</a:t>
            </a:r>
            <a:r>
              <a:rPr lang="fr-FR" dirty="0" smtClean="0">
                <a:latin typeface="Times New Roman" pitchFamily="18" charset="0"/>
                <a:cs typeface="Times New Roman" pitchFamily="18" charset="0"/>
              </a:rPr>
              <a:t>).</a:t>
            </a:r>
          </a:p>
        </p:txBody>
      </p:sp>
      <p:sp>
        <p:nvSpPr>
          <p:cNvPr id="5" name="Rectangle 4"/>
          <p:cNvSpPr/>
          <p:nvPr/>
        </p:nvSpPr>
        <p:spPr>
          <a:xfrm>
            <a:off x="0" y="2643182"/>
            <a:ext cx="9144000" cy="2523768"/>
          </a:xfrm>
          <a:prstGeom prst="rect">
            <a:avLst/>
          </a:prstGeom>
        </p:spPr>
        <p:txBody>
          <a:bodyPr wrap="square">
            <a:spAutoFit/>
          </a:bodyPr>
          <a:lstStyle/>
          <a:p>
            <a:pPr algn="just">
              <a:buNone/>
            </a:pPr>
            <a:r>
              <a:rPr lang="fr-FR" b="1" dirty="0" smtClean="0">
                <a:latin typeface="Times New Roman" pitchFamily="18" charset="0"/>
                <a:cs typeface="Times New Roman" pitchFamily="18" charset="0"/>
              </a:rPr>
              <a:t>Exemples :</a:t>
            </a:r>
            <a:endParaRPr lang="fr-FR" dirty="0" smtClean="0">
              <a:latin typeface="Times New Roman" pitchFamily="18" charset="0"/>
              <a:cs typeface="Times New Roman" pitchFamily="18" charset="0"/>
            </a:endParaRPr>
          </a:p>
          <a:p>
            <a:pPr algn="just"/>
            <a:r>
              <a:rPr lang="fr-FR" sz="2000" dirty="0" smtClean="0">
                <a:latin typeface="Times New Roman" pitchFamily="18" charset="0"/>
                <a:cs typeface="Times New Roman" pitchFamily="18" charset="0"/>
              </a:rPr>
              <a:t>-  pareil [</a:t>
            </a:r>
            <a:r>
              <a:rPr lang="fr-FR" sz="2000" dirty="0" err="1" smtClean="0">
                <a:latin typeface="Times New Roman" pitchFamily="18" charset="0"/>
                <a:cs typeface="Times New Roman" pitchFamily="18" charset="0"/>
              </a:rPr>
              <a:t>paʀɛ</a:t>
            </a:r>
            <a:r>
              <a:rPr lang="fr-FR" sz="2000" b="1" dirty="0" err="1" smtClean="0">
                <a:latin typeface="Times New Roman" pitchFamily="18" charset="0"/>
                <a:cs typeface="Times New Roman" pitchFamily="18" charset="0"/>
              </a:rPr>
              <a:t>j</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eil</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hier [</a:t>
            </a:r>
            <a:r>
              <a:rPr lang="fr-FR" sz="2000" b="1" dirty="0" err="1" smtClean="0">
                <a:latin typeface="Times New Roman" pitchFamily="18" charset="0"/>
                <a:cs typeface="Times New Roman" pitchFamily="18" charset="0"/>
              </a:rPr>
              <a:t>j</a:t>
            </a:r>
            <a:r>
              <a:rPr lang="fr-FR" sz="2000" dirty="0" err="1" smtClean="0">
                <a:latin typeface="Times New Roman" pitchFamily="18" charset="0"/>
                <a:cs typeface="Times New Roman" pitchFamily="18" charset="0"/>
              </a:rPr>
              <a:t>ɛʀ</a:t>
            </a:r>
            <a:r>
              <a:rPr lang="fr-FR" sz="2000" dirty="0" smtClean="0">
                <a:latin typeface="Times New Roman" pitchFamily="18" charset="0"/>
                <a:cs typeface="Times New Roman" pitchFamily="18" charset="0"/>
              </a:rPr>
              <a:t>] (</a:t>
            </a:r>
            <a:r>
              <a:rPr lang="fr-FR" sz="2000" b="1" i="1" dirty="0" err="1" smtClean="0">
                <a:latin typeface="Times New Roman" pitchFamily="18" charset="0"/>
                <a:cs typeface="Times New Roman" pitchFamily="18" charset="0"/>
              </a:rPr>
              <a:t>i</a:t>
            </a:r>
            <a:r>
              <a:rPr lang="fr-FR" sz="2000" i="1" dirty="0" err="1" smtClean="0">
                <a:latin typeface="Times New Roman" pitchFamily="18" charset="0"/>
                <a:cs typeface="Times New Roman" pitchFamily="18" charset="0"/>
              </a:rPr>
              <a:t>èr</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  marier [</a:t>
            </a:r>
            <a:r>
              <a:rPr lang="fr-FR" sz="2000" dirty="0" err="1" smtClean="0">
                <a:latin typeface="Times New Roman" pitchFamily="18" charset="0"/>
                <a:cs typeface="Times New Roman" pitchFamily="18" charset="0"/>
              </a:rPr>
              <a:t>maʀ</a:t>
            </a:r>
            <a:r>
              <a:rPr lang="fr-FR" sz="2000" b="1" dirty="0" err="1" smtClean="0">
                <a:latin typeface="Times New Roman" pitchFamily="18" charset="0"/>
                <a:cs typeface="Times New Roman" pitchFamily="18" charset="0"/>
              </a:rPr>
              <a:t>j</a:t>
            </a:r>
            <a:r>
              <a:rPr lang="fr-FR" sz="2000" dirty="0" err="1" smtClean="0">
                <a:latin typeface="Times New Roman" pitchFamily="18" charset="0"/>
                <a:cs typeface="Times New Roman" pitchFamily="18" charset="0"/>
              </a:rPr>
              <a:t>e</a:t>
            </a:r>
            <a:r>
              <a:rPr lang="fr-FR" sz="2000"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ma-r</a:t>
            </a:r>
            <a:r>
              <a:rPr lang="fr-FR" sz="2000" b="1" i="1" dirty="0" err="1" smtClean="0">
                <a:latin typeface="Times New Roman" pitchFamily="18" charset="0"/>
                <a:cs typeface="Times New Roman" pitchFamily="18" charset="0"/>
              </a:rPr>
              <a:t>i</a:t>
            </a:r>
            <a:r>
              <a:rPr lang="fr-FR" sz="2000" i="1" dirty="0" err="1" smtClean="0">
                <a:latin typeface="Times New Roman" pitchFamily="18" charset="0"/>
                <a:cs typeface="Times New Roman" pitchFamily="18" charset="0"/>
              </a:rPr>
              <a:t>é</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  ouest [</a:t>
            </a:r>
            <a:r>
              <a:rPr lang="fr-FR" sz="2000" b="1" dirty="0" err="1" smtClean="0">
                <a:latin typeface="Times New Roman" pitchFamily="18" charset="0"/>
                <a:cs typeface="Times New Roman" pitchFamily="18" charset="0"/>
              </a:rPr>
              <a:t>w</a:t>
            </a:r>
            <a:r>
              <a:rPr lang="fr-FR" sz="2000" dirty="0" err="1" smtClean="0">
                <a:latin typeface="Times New Roman" pitchFamily="18" charset="0"/>
                <a:cs typeface="Times New Roman" pitchFamily="18" charset="0"/>
              </a:rPr>
              <a:t>ɛst</a:t>
            </a:r>
            <a:r>
              <a:rPr lang="fr-FR" sz="2000" dirty="0" smtClean="0">
                <a:latin typeface="Times New Roman" pitchFamily="18" charset="0"/>
                <a:cs typeface="Times New Roman" pitchFamily="18" charset="0"/>
              </a:rPr>
              <a:t>] (</a:t>
            </a:r>
            <a:r>
              <a:rPr lang="fr-FR" sz="2000" b="1" i="1" dirty="0" err="1" smtClean="0">
                <a:latin typeface="Times New Roman" pitchFamily="18" charset="0"/>
                <a:cs typeface="Times New Roman" pitchFamily="18" charset="0"/>
              </a:rPr>
              <a:t>ou</a:t>
            </a:r>
            <a:r>
              <a:rPr lang="fr-FR" sz="2000" i="1" dirty="0" err="1" smtClean="0">
                <a:latin typeface="Times New Roman" pitchFamily="18" charset="0"/>
                <a:cs typeface="Times New Roman" pitchFamily="18" charset="0"/>
              </a:rPr>
              <a:t>èst</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  souhait [</a:t>
            </a:r>
            <a:r>
              <a:rPr lang="fr-FR" sz="2000" dirty="0" err="1" smtClean="0">
                <a:latin typeface="Times New Roman" pitchFamily="18" charset="0"/>
                <a:cs typeface="Times New Roman" pitchFamily="18" charset="0"/>
              </a:rPr>
              <a:t>s</a:t>
            </a:r>
            <a:r>
              <a:rPr lang="fr-FR" sz="2000" b="1" dirty="0" err="1" smtClean="0">
                <a:latin typeface="Times New Roman" pitchFamily="18" charset="0"/>
                <a:cs typeface="Times New Roman" pitchFamily="18" charset="0"/>
              </a:rPr>
              <a:t>w</a:t>
            </a:r>
            <a:r>
              <a:rPr lang="fr-FR" sz="2000" dirty="0" err="1" smtClean="0">
                <a:latin typeface="Times New Roman" pitchFamily="18" charset="0"/>
                <a:cs typeface="Times New Roman" pitchFamily="18" charset="0"/>
              </a:rPr>
              <a:t>ɛ</a:t>
            </a:r>
            <a:r>
              <a:rPr lang="fr-FR" sz="2000"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s</a:t>
            </a:r>
            <a:r>
              <a:rPr lang="fr-FR" sz="2000" b="1" i="1" dirty="0" err="1" smtClean="0">
                <a:latin typeface="Times New Roman" pitchFamily="18" charset="0"/>
                <a:cs typeface="Times New Roman" pitchFamily="18" charset="0"/>
              </a:rPr>
              <a:t>ou</a:t>
            </a:r>
            <a:r>
              <a:rPr lang="fr-FR" sz="2000" i="1" dirty="0" err="1" smtClean="0">
                <a:latin typeface="Times New Roman" pitchFamily="18" charset="0"/>
                <a:cs typeface="Times New Roman" pitchFamily="18" charset="0"/>
              </a:rPr>
              <a:t>è</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  huit [</a:t>
            </a:r>
            <a:r>
              <a:rPr lang="fr-FR" sz="2000" b="1" dirty="0" err="1" smtClean="0">
                <a:latin typeface="Times New Roman" pitchFamily="18" charset="0"/>
                <a:cs typeface="Times New Roman" pitchFamily="18" charset="0"/>
              </a:rPr>
              <a:t>ɥ</a:t>
            </a:r>
            <a:r>
              <a:rPr lang="fr-FR" sz="2000" dirty="0" err="1" smtClean="0">
                <a:latin typeface="Times New Roman" pitchFamily="18" charset="0"/>
                <a:cs typeface="Times New Roman" pitchFamily="18" charset="0"/>
              </a:rPr>
              <a:t>it</a:t>
            </a:r>
            <a:r>
              <a:rPr lang="fr-FR" sz="2000" dirty="0" smtClean="0">
                <a:latin typeface="Times New Roman" pitchFamily="18" charset="0"/>
                <a:cs typeface="Times New Roman" pitchFamily="18" charset="0"/>
              </a:rPr>
              <a:t>] (</a:t>
            </a:r>
            <a:r>
              <a:rPr lang="fr-FR" sz="2000" b="1" i="1" dirty="0" err="1" smtClean="0">
                <a:latin typeface="Times New Roman" pitchFamily="18" charset="0"/>
                <a:cs typeface="Times New Roman" pitchFamily="18" charset="0"/>
              </a:rPr>
              <a:t>u</a:t>
            </a:r>
            <a:r>
              <a:rPr lang="fr-FR" sz="2000" i="1" dirty="0" err="1" smtClean="0">
                <a:latin typeface="Times New Roman" pitchFamily="18" charset="0"/>
                <a:cs typeface="Times New Roman" pitchFamily="18" charset="0"/>
              </a:rPr>
              <a:t>it</a:t>
            </a:r>
            <a:r>
              <a:rPr lang="fr-FR" sz="2000" dirty="0" smtClean="0">
                <a:latin typeface="Times New Roman" pitchFamily="18" charset="0"/>
                <a:cs typeface="Times New Roman" pitchFamily="18" charset="0"/>
              </a:rPr>
              <a:t>)</a:t>
            </a:r>
          </a:p>
          <a:p>
            <a:pPr algn="just"/>
            <a:r>
              <a:rPr lang="fr-FR" sz="2000" dirty="0" smtClean="0">
                <a:latin typeface="Times New Roman" pitchFamily="18" charset="0"/>
                <a:cs typeface="Times New Roman" pitchFamily="18" charset="0"/>
              </a:rPr>
              <a:t>-  lui [</a:t>
            </a:r>
            <a:r>
              <a:rPr lang="fr-FR" sz="2000" dirty="0" err="1" smtClean="0">
                <a:latin typeface="Times New Roman" pitchFamily="18" charset="0"/>
                <a:cs typeface="Times New Roman" pitchFamily="18" charset="0"/>
              </a:rPr>
              <a:t>l</a:t>
            </a:r>
            <a:r>
              <a:rPr lang="fr-FR" sz="2000" b="1" dirty="0" err="1" smtClean="0">
                <a:latin typeface="Times New Roman" pitchFamily="18" charset="0"/>
                <a:cs typeface="Times New Roman" pitchFamily="18" charset="0"/>
              </a:rPr>
              <a:t>ɥ</a:t>
            </a:r>
            <a:r>
              <a:rPr lang="fr-FR" sz="2000" dirty="0" err="1" smtClean="0">
                <a:latin typeface="Times New Roman" pitchFamily="18" charset="0"/>
                <a:cs typeface="Times New Roman" pitchFamily="18" charset="0"/>
              </a:rPr>
              <a:t>i</a:t>
            </a:r>
            <a:r>
              <a:rPr lang="fr-FR" sz="2000" dirty="0" smtClean="0">
                <a:latin typeface="Times New Roman" pitchFamily="18" charset="0"/>
                <a:cs typeface="Times New Roman" pitchFamily="18" charset="0"/>
              </a:rPr>
              <a:t>] (</a:t>
            </a:r>
            <a:r>
              <a:rPr lang="fr-FR" sz="2000" i="1" dirty="0" smtClean="0">
                <a:latin typeface="Times New Roman" pitchFamily="18" charset="0"/>
                <a:cs typeface="Times New Roman" pitchFamily="18" charset="0"/>
              </a:rPr>
              <a:t>l</a:t>
            </a:r>
            <a:r>
              <a:rPr lang="fr-FR" sz="2000" b="1" i="1" dirty="0" smtClean="0">
                <a:latin typeface="Times New Roman" pitchFamily="18" charset="0"/>
                <a:cs typeface="Times New Roman" pitchFamily="18" charset="0"/>
              </a:rPr>
              <a:t>u</a:t>
            </a:r>
            <a:r>
              <a:rPr lang="fr-FR" sz="2000" i="1" dirty="0" smtClean="0">
                <a:latin typeface="Times New Roman" pitchFamily="18" charset="0"/>
                <a:cs typeface="Times New Roman" pitchFamily="18" charset="0"/>
              </a:rPr>
              <a:t>i</a:t>
            </a: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
        <p:nvSpPr>
          <p:cNvPr id="7" name="Rectangle 6"/>
          <p:cNvSpPr/>
          <p:nvPr/>
        </p:nvSpPr>
        <p:spPr>
          <a:xfrm>
            <a:off x="0" y="5143513"/>
            <a:ext cx="9144000" cy="2031325"/>
          </a:xfrm>
          <a:prstGeom prst="rect">
            <a:avLst/>
          </a:prstGeom>
        </p:spPr>
        <p:txBody>
          <a:bodyPr wrap="square">
            <a:spAutoFit/>
          </a:bodyPr>
          <a:lstStyle/>
          <a:p>
            <a:pPr algn="just"/>
            <a:r>
              <a:rPr lang="fr-FR" dirty="0" smtClean="0">
                <a:latin typeface="Times New Roman" pitchFamily="18" charset="0"/>
                <a:cs typeface="Times New Roman" pitchFamily="18" charset="0"/>
              </a:rPr>
              <a:t>Contrairement aux voyelles, </a:t>
            </a:r>
            <a:r>
              <a:rPr lang="fr-FR" b="1" dirty="0" smtClean="0">
                <a:latin typeface="Times New Roman" pitchFamily="18" charset="0"/>
                <a:cs typeface="Times New Roman" pitchFamily="18" charset="0"/>
              </a:rPr>
              <a:t>les semi-voyelles </a:t>
            </a:r>
            <a:r>
              <a:rPr lang="fr-FR" dirty="0" smtClean="0">
                <a:latin typeface="Times New Roman" pitchFamily="18" charset="0"/>
                <a:cs typeface="Times New Roman" pitchFamily="18" charset="0"/>
              </a:rPr>
              <a:t>ne peuvent constituer le noyau d’une syllabe. Ainsi, comme les consonnes, elles sont toujours accompagnées d’une voyelle, d’où leur autre appellation de </a:t>
            </a:r>
            <a:r>
              <a:rPr lang="fr-FR" b="1" i="1" dirty="0" smtClean="0">
                <a:latin typeface="Times New Roman" pitchFamily="18" charset="0"/>
                <a:cs typeface="Times New Roman" pitchFamily="18" charset="0"/>
              </a:rPr>
              <a:t>semi-consonnes</a:t>
            </a:r>
            <a:r>
              <a:rPr lang="fr-FR" dirty="0" smtClean="0">
                <a:latin typeface="Times New Roman" pitchFamily="18" charset="0"/>
                <a:cs typeface="Times New Roman" pitchFamily="18" charset="0"/>
              </a:rPr>
              <a:t>. Du point de vue articulatoire, toutefois, elles se rapprochent davantage des voyelles puisque, d’une part, elles se produisent avec des vibrations, et que d’autre part, elles n’impliquent pas une obstruction du canal vocal au passage de l’air, comme le font les consonnes.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1"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7"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28670"/>
          </a:xfrm>
        </p:spPr>
        <p:txBody>
          <a:bodyPr>
            <a:noAutofit/>
          </a:bodyPr>
          <a:lstStyle/>
          <a:p>
            <a:r>
              <a:rPr lang="fr-FR" sz="3200" dirty="0" smtClean="0">
                <a:solidFill>
                  <a:srgbClr val="7030A0"/>
                </a:solidFill>
                <a:latin typeface="Times New Roman" pitchFamily="18" charset="0"/>
                <a:cs typeface="Times New Roman" pitchFamily="18" charset="0"/>
              </a:rPr>
              <a:t>1. Description des consonnes selon le </a:t>
            </a:r>
            <a:r>
              <a:rPr lang="fr-FR" sz="3200" b="1" u="sng" dirty="0" smtClean="0">
                <a:solidFill>
                  <a:srgbClr val="7030A0"/>
                </a:solidFill>
                <a:latin typeface="Times New Roman" pitchFamily="18" charset="0"/>
                <a:cs typeface="Times New Roman" pitchFamily="18" charset="0"/>
              </a:rPr>
              <a:t>mode</a:t>
            </a:r>
            <a:r>
              <a:rPr lang="fr-FR" sz="3200" b="1" dirty="0">
                <a:solidFill>
                  <a:srgbClr val="7030A0"/>
                </a:solidFill>
                <a:latin typeface="Times New Roman" pitchFamily="18" charset="0"/>
                <a:cs typeface="Times New Roman" pitchFamily="18" charset="0"/>
              </a:rPr>
              <a:t> </a:t>
            </a:r>
            <a:r>
              <a:rPr lang="fr-FR" sz="3200" dirty="0" smtClean="0">
                <a:solidFill>
                  <a:srgbClr val="7030A0"/>
                </a:solidFill>
                <a:latin typeface="Times New Roman" pitchFamily="18" charset="0"/>
                <a:cs typeface="Times New Roman" pitchFamily="18" charset="0"/>
              </a:rPr>
              <a:t>d’articulation </a:t>
            </a:r>
            <a:endParaRPr lang="fr-FR" sz="3200" dirty="0">
              <a:solidFill>
                <a:srgbClr val="7030A0"/>
              </a:solidFill>
              <a:latin typeface="Times New Roman" pitchFamily="18" charset="0"/>
              <a:cs typeface="Times New Roman" pitchFamily="18" charset="0"/>
            </a:endParaRPr>
          </a:p>
        </p:txBody>
      </p:sp>
      <p:sp>
        <p:nvSpPr>
          <p:cNvPr id="1025" name="Rectangle 1"/>
          <p:cNvSpPr>
            <a:spLocks noChangeArrowheads="1"/>
          </p:cNvSpPr>
          <p:nvPr/>
        </p:nvSpPr>
        <p:spPr bwMode="auto">
          <a:xfrm>
            <a:off x="285720" y="1142984"/>
            <a:ext cx="885828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Le </a:t>
            </a:r>
            <a:r>
              <a:rPr kumimoji="0" lang="fr-FR" sz="2400" b="1" i="0" u="none" strike="noStrike" cap="none" normalizeH="0" baseline="0" dirty="0" smtClean="0">
                <a:ln>
                  <a:noFill/>
                </a:ln>
                <a:effectLst>
                  <a:outerShdw blurRad="38100" dist="38100" dir="2700000" algn="tl">
                    <a:srgbClr val="000000">
                      <a:alpha val="43137"/>
                    </a:srgbClr>
                  </a:outerShdw>
                </a:effectLst>
                <a:latin typeface="Times New Roman" pitchFamily="18" charset="0"/>
                <a:ea typeface="Calibri" pitchFamily="34" charset="0"/>
                <a:cs typeface="Times New Roman" pitchFamily="18" charset="0"/>
                <a:hlinkClick r:id="rId2" tooltip="Lieu d'articulation"/>
              </a:rPr>
              <a:t>mode d'articulation</a:t>
            </a:r>
            <a:endParaRPr kumimoji="0" lang="fr-FR" sz="1200" b="1" i="0" u="none" strike="noStrike" cap="none" normalizeH="0" baseline="0" dirty="0" smtClean="0">
              <a:ln>
                <a:noFill/>
              </a:ln>
              <a:effectLst>
                <a:outerShdw blurRad="38100" dist="38100" dir="2700000" algn="tl">
                  <a:srgbClr val="000000">
                    <a:alpha val="43137"/>
                  </a:srgbClr>
                </a:outerShdw>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Le mode d'articulation est défini par un certain </a:t>
            </a: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nombre de facteurs </a:t>
            </a:r>
            <a:r>
              <a:rPr kumimoji="0" lang="fr-FR" sz="240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qui </a:t>
            </a: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modifient la nature du courant d'air </a:t>
            </a:r>
            <a:r>
              <a:rPr kumimoji="0" lang="fr-FR" sz="240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expiré </a:t>
            </a:r>
            <a:endParaRPr kumimoji="0" lang="fr-FR" sz="36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8" name="Rectangle 4"/>
          <p:cNvSpPr>
            <a:spLocks noChangeArrowheads="1"/>
          </p:cNvSpPr>
          <p:nvPr/>
        </p:nvSpPr>
        <p:spPr bwMode="auto">
          <a:xfrm>
            <a:off x="0" y="2643182"/>
            <a:ext cx="91440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fr-FR" sz="32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a. Nasales vs orales</a:t>
            </a:r>
          </a:p>
          <a:p>
            <a:pPr lvl="0" algn="justLow" eaLnBrk="0" fontAlgn="base" hangingPunct="0">
              <a:spcBef>
                <a:spcPct val="0"/>
              </a:spcBef>
              <a:spcAft>
                <a:spcPct val="0"/>
              </a:spcAft>
            </a:pP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Pour les consonnes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nasales</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même si la bouche est fermée, le souffle s'échappe par le nez, et les fosses nasales résonnent </a:t>
            </a:r>
            <a:r>
              <a:rPr kumimoji="0" lang="fr-FR" sz="4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9" name="Rectangle 5"/>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New Roman" pitchFamily="18" charset="0"/>
                <a:ea typeface="Times New Roman" pitchFamily="18" charset="0"/>
                <a:cs typeface="Times New Roman" pitchFamily="18"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714348" y="4357694"/>
            <a:ext cx="2249334" cy="1815882"/>
          </a:xfrm>
          <a:prstGeom prst="rect">
            <a:avLst/>
          </a:prstGeom>
        </p:spPr>
        <p:txBody>
          <a:bodyPr wrap="none">
            <a:spAutoFit/>
          </a:bodyPr>
          <a:lstStyle/>
          <a:p>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a:t>
            </a:r>
            <a:r>
              <a:rPr lang="fr-FR" sz="2800" b="1" dirty="0" smtClean="0">
                <a:latin typeface="Times New Roman" pitchFamily="18" charset="0"/>
                <a:cs typeface="Times New Roman" pitchFamily="18" charset="0"/>
              </a:rPr>
              <a: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asculin</a:t>
            </a:r>
            <a:endParaRPr lang="fr-FR" sz="2800" b="1" dirty="0" smtClean="0">
              <a:latin typeface="Times New Roman" pitchFamily="18" charset="0"/>
              <a:cs typeface="Times New Roman" pitchFamily="18" charset="0"/>
            </a:endParaRPr>
          </a:p>
          <a:p>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lang="fr-FR" sz="2800" b="1" dirty="0" smtClean="0">
                <a:latin typeface="Times New Roman" pitchFamily="18"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n</a:t>
            </a:r>
            <a:r>
              <a:rPr lang="fr-FR" sz="2800" b="1" dirty="0" smtClean="0">
                <a:latin typeface="Times New Roman" pitchFamily="18" charset="0"/>
                <a:cs typeface="Times New Roman" pitchFamily="18" charset="0"/>
              </a:rPr>
              <a: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avire</a:t>
            </a:r>
            <a:r>
              <a:rPr lang="fr-FR" sz="2800" b="1" dirty="0" smtClean="0">
                <a:latin typeface="Times New Roman" pitchFamily="18" charset="0"/>
                <a:cs typeface="Times New Roman" pitchFamily="18" charset="0"/>
              </a:rPr>
              <a:t> </a:t>
            </a:r>
          </a:p>
          <a:p>
            <a:r>
              <a:rPr lang="fr-FR"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ɲ</a:t>
            </a:r>
            <a:r>
              <a:rPr lang="fr-FR" sz="2800" b="1" dirty="0" smtClean="0">
                <a:latin typeface="Times New Roman" pitchFamily="18" charset="0"/>
                <a:cs typeface="Times New Roman" pitchFamily="18" charset="0"/>
              </a:rPr>
              <a:t> ]:  </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gn</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eau</a:t>
            </a:r>
            <a:endParaRPr lang="fr-FR" sz="2800" b="1" dirty="0" smtClean="0">
              <a:latin typeface="Times New Roman" pitchFamily="18" charset="0"/>
              <a:cs typeface="Times New Roman" pitchFamily="18" charset="0"/>
            </a:endParaRPr>
          </a:p>
          <a:p>
            <a:r>
              <a:rPr lang="fr-FR"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ŋ</a:t>
            </a:r>
            <a:r>
              <a:rPr lang="fr-FR" sz="2800" b="1" dirty="0" smtClean="0">
                <a:latin typeface="Times New Roman" pitchFamily="18" charset="0"/>
                <a:cs typeface="Times New Roman" pitchFamily="18" charset="0"/>
              </a:rPr>
              <a:t>]: </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parki</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ng </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checkerboard(across)">
                                      <p:cBhvr>
                                        <p:cTn id="12" dur="500"/>
                                        <p:tgtEl>
                                          <p:spTgt spid="102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1"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P spid="10" grpId="0"/>
      <p:bldP spid="1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8571577"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6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Nb</a:t>
            </a:r>
            <a:r>
              <a:rPr kumimoji="0" lang="fr-FR"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Les autres consonnes sont </a:t>
            </a:r>
            <a:r>
              <a:rPr kumimoji="0" lang="fr-FR" sz="36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toutes </a:t>
            </a:r>
            <a:r>
              <a:rPr kumimoji="0" lang="fr-FR" sz="36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orales</a:t>
            </a:r>
            <a:r>
              <a:rPr kumimoji="0" lang="fr-FR"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fr-FR" sz="4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3" name="Tableau 12"/>
          <p:cNvGraphicFramePr>
            <a:graphicFrameLocks noGrp="1"/>
          </p:cNvGraphicFramePr>
          <p:nvPr/>
        </p:nvGraphicFramePr>
        <p:xfrm>
          <a:off x="2143107" y="928664"/>
          <a:ext cx="4714909" cy="5791200"/>
        </p:xfrm>
        <a:graphic>
          <a:graphicData uri="http://schemas.openxmlformats.org/drawingml/2006/table">
            <a:tbl>
              <a:tblPr>
                <a:tableStyleId>{5DA37D80-6434-44D0-A028-1B22A696006F}</a:tableStyleId>
              </a:tblPr>
              <a:tblGrid>
                <a:gridCol w="2392320"/>
                <a:gridCol w="2322589"/>
              </a:tblGrid>
              <a:tr h="268008">
                <a:tc>
                  <a:txBody>
                    <a:bodyPr/>
                    <a:lstStyle/>
                    <a:p>
                      <a:pPr algn="ctr"/>
                      <a:r>
                        <a:rPr lang="fr-FR" sz="2000" b="1" dirty="0">
                          <a:latin typeface="Times New Roman" pitchFamily="18" charset="0"/>
                          <a:cs typeface="Times New Roman" pitchFamily="18" charset="0"/>
                        </a:rPr>
                        <a:t>orales</a:t>
                      </a:r>
                      <a:endParaRPr lang="fr-FR" sz="2000" b="1" dirty="0">
                        <a:latin typeface="Times New Roman" pitchFamily="18" charset="0"/>
                        <a:ea typeface="Calibri"/>
                        <a:cs typeface="Times New Roman" pitchFamily="18" charset="0"/>
                      </a:endParaRPr>
                    </a:p>
                  </a:txBody>
                  <a:tcPr marL="68580" marR="68580" marT="0" marB="0"/>
                </a:tc>
                <a:tc>
                  <a:txBody>
                    <a:bodyPr/>
                    <a:lstStyle/>
                    <a:p>
                      <a:pPr algn="ctr"/>
                      <a:r>
                        <a:rPr lang="fr-FR" sz="2000" b="1" dirty="0">
                          <a:latin typeface="Times New Roman" pitchFamily="18" charset="0"/>
                          <a:cs typeface="Times New Roman" pitchFamily="18" charset="0"/>
                        </a:rPr>
                        <a:t>nasales</a:t>
                      </a:r>
                      <a:endParaRPr lang="fr-FR" sz="2000" b="1" dirty="0">
                        <a:latin typeface="Times New Roman" pitchFamily="18" charset="0"/>
                        <a:ea typeface="Calibri"/>
                        <a:cs typeface="Times New Roman" pitchFamily="18" charset="0"/>
                      </a:endParaRPr>
                    </a:p>
                  </a:txBody>
                  <a:tcPr marL="68580" marR="68580" marT="0" marB="0"/>
                </a:tc>
              </a:tr>
              <a:tr h="268008">
                <a:tc>
                  <a:txBody>
                    <a:bodyPr/>
                    <a:lstStyle/>
                    <a:p>
                      <a:pPr algn="ctr"/>
                      <a:r>
                        <a:rPr lang="fr-FR" sz="2000" b="1" dirty="0">
                          <a:solidFill>
                            <a:srgbClr val="7030A0"/>
                          </a:solidFill>
                          <a:latin typeface="Times New Roman" pitchFamily="18" charset="0"/>
                          <a:cs typeface="Times New Roman" pitchFamily="18" charset="0"/>
                        </a:rPr>
                        <a:t>[p]</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r>
                        <a:rPr lang="en-US" sz="2000" b="1">
                          <a:solidFill>
                            <a:srgbClr val="7030A0"/>
                          </a:solidFill>
                          <a:latin typeface="Times New Roman" pitchFamily="18" charset="0"/>
                          <a:cs typeface="Times New Roman" pitchFamily="18" charset="0"/>
                        </a:rPr>
                        <a:t>[</a:t>
                      </a:r>
                      <a:r>
                        <a:rPr lang="fr-FR" sz="2000" b="1">
                          <a:solidFill>
                            <a:srgbClr val="7030A0"/>
                          </a:solidFill>
                          <a:latin typeface="Times New Roman" pitchFamily="18" charset="0"/>
                          <a:cs typeface="Times New Roman" pitchFamily="18" charset="0"/>
                        </a:rPr>
                        <a:t>m]</a:t>
                      </a:r>
                      <a:endParaRPr lang="fr-FR" sz="2000" b="1">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a:solidFill>
                            <a:srgbClr val="7030A0"/>
                          </a:solidFill>
                          <a:latin typeface="Times New Roman" pitchFamily="18" charset="0"/>
                          <a:cs typeface="Times New Roman" pitchFamily="18" charset="0"/>
                        </a:rPr>
                        <a:t>[b]</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r>
                        <a:rPr lang="en-US" sz="2000" b="1" dirty="0">
                          <a:solidFill>
                            <a:srgbClr val="7030A0"/>
                          </a:solidFill>
                          <a:latin typeface="Times New Roman" pitchFamily="18" charset="0"/>
                          <a:cs typeface="Times New Roman" pitchFamily="18" charset="0"/>
                        </a:rPr>
                        <a:t>[</a:t>
                      </a:r>
                      <a:r>
                        <a:rPr lang="fr-FR" sz="2000" b="1" dirty="0">
                          <a:solidFill>
                            <a:srgbClr val="7030A0"/>
                          </a:solidFill>
                          <a:latin typeface="Times New Roman" pitchFamily="18" charset="0"/>
                          <a:cs typeface="Times New Roman" pitchFamily="18" charset="0"/>
                        </a:rPr>
                        <a:t>n]</a:t>
                      </a: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a:solidFill>
                            <a:srgbClr val="7030A0"/>
                          </a:solidFill>
                          <a:latin typeface="Times New Roman" pitchFamily="18" charset="0"/>
                          <a:cs typeface="Times New Roman" pitchFamily="18" charset="0"/>
                        </a:rPr>
                        <a:t>[</a:t>
                      </a:r>
                      <a:r>
                        <a:rPr lang="fr-FR" sz="2000" b="1" dirty="0">
                          <a:solidFill>
                            <a:srgbClr val="7030A0"/>
                          </a:solidFill>
                          <a:latin typeface="Times New Roman" pitchFamily="18" charset="0"/>
                          <a:cs typeface="Times New Roman" pitchFamily="18" charset="0"/>
                        </a:rPr>
                        <a:t>t]</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r>
                        <a:rPr lang="en-US" sz="2000" b="1" dirty="0" smtClean="0">
                          <a:solidFill>
                            <a:srgbClr val="7030A0"/>
                          </a:solidFill>
                          <a:latin typeface="Times New Roman" pitchFamily="18" charset="0"/>
                          <a:cs typeface="Times New Roman" pitchFamily="18" charset="0"/>
                        </a:rPr>
                        <a:t>         [</a:t>
                      </a:r>
                      <a:r>
                        <a:rPr lang="en-US" sz="2000" b="1" dirty="0">
                          <a:solidFill>
                            <a:srgbClr val="7030A0"/>
                          </a:solidFill>
                          <a:latin typeface="Times New Roman" pitchFamily="18" charset="0"/>
                          <a:cs typeface="Times New Roman" pitchFamily="18" charset="0"/>
                        </a:rPr>
                        <a:t>ɲ</a:t>
                      </a:r>
                      <a:r>
                        <a:rPr lang="fr-FR" sz="2000" b="1" dirty="0" smtClean="0">
                          <a:solidFill>
                            <a:srgbClr val="7030A0"/>
                          </a:solidFill>
                          <a:latin typeface="Times New Roman" pitchFamily="18" charset="0"/>
                          <a:cs typeface="Times New Roman" pitchFamily="18" charset="0"/>
                        </a:rPr>
                        <a:t>]  </a:t>
                      </a:r>
                      <a:r>
                        <a:rPr lang="fr-FR" sz="2000" b="1" dirty="0" smtClean="0">
                          <a:solidFill>
                            <a:schemeClr val="tx1"/>
                          </a:solidFill>
                          <a:latin typeface="Times New Roman" pitchFamily="18" charset="0"/>
                          <a:cs typeface="Times New Roman" pitchFamily="18" charset="0"/>
                        </a:rPr>
                        <a:t>(</a:t>
                      </a:r>
                      <a:r>
                        <a:rPr lang="fr-FR" sz="2000" b="1" dirty="0" err="1">
                          <a:solidFill>
                            <a:schemeClr val="tx1"/>
                          </a:solidFill>
                          <a:latin typeface="Times New Roman" pitchFamily="18" charset="0"/>
                          <a:cs typeface="Times New Roman" pitchFamily="18" charset="0"/>
                        </a:rPr>
                        <a:t>gn</a:t>
                      </a:r>
                      <a:r>
                        <a:rPr lang="fr-FR" sz="2000" b="1" dirty="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a:solidFill>
                            <a:srgbClr val="7030A0"/>
                          </a:solidFill>
                          <a:latin typeface="Times New Roman" pitchFamily="18" charset="0"/>
                          <a:cs typeface="Times New Roman" pitchFamily="18" charset="0"/>
                        </a:rPr>
                        <a:t>[</a:t>
                      </a:r>
                      <a:r>
                        <a:rPr lang="fr-FR" sz="2000" b="1" dirty="0">
                          <a:solidFill>
                            <a:srgbClr val="7030A0"/>
                          </a:solidFill>
                          <a:latin typeface="Times New Roman" pitchFamily="18" charset="0"/>
                          <a:cs typeface="Times New Roman" pitchFamily="18" charset="0"/>
                        </a:rPr>
                        <a:t>d]</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r>
                        <a:rPr lang="en-US" sz="2000" b="1" dirty="0" smtClean="0">
                          <a:solidFill>
                            <a:srgbClr val="7030A0"/>
                          </a:solidFill>
                          <a:latin typeface="Times New Roman" pitchFamily="18" charset="0"/>
                          <a:cs typeface="Times New Roman" pitchFamily="18" charset="0"/>
                        </a:rPr>
                        <a:t>       [</a:t>
                      </a:r>
                      <a:r>
                        <a:rPr lang="fr-FR" sz="1800" b="1" dirty="0">
                          <a:solidFill>
                            <a:srgbClr val="7030A0"/>
                          </a:solidFill>
                          <a:latin typeface="Times New Roman" pitchFamily="18" charset="0"/>
                          <a:cs typeface="Times New Roman" pitchFamily="18" charset="0"/>
                        </a:rPr>
                        <a:t>ŋ</a:t>
                      </a:r>
                      <a:r>
                        <a:rPr lang="en-US" sz="2000" b="1" dirty="0" smtClean="0">
                          <a:solidFill>
                            <a:srgbClr val="7030A0"/>
                          </a:solidFill>
                          <a:latin typeface="Times New Roman" pitchFamily="18" charset="0"/>
                          <a:cs typeface="Times New Roman" pitchFamily="18" charset="0"/>
                        </a:rPr>
                        <a:t>] </a:t>
                      </a:r>
                      <a:r>
                        <a:rPr lang="fr-FR" sz="2000" b="1" dirty="0" smtClean="0">
                          <a:solidFill>
                            <a:schemeClr val="tx1"/>
                          </a:solidFill>
                          <a:latin typeface="Times New Roman" pitchFamily="18" charset="0"/>
                          <a:cs typeface="Times New Roman" pitchFamily="18" charset="0"/>
                        </a:rPr>
                        <a:t>(</a:t>
                      </a:r>
                      <a:r>
                        <a:rPr lang="fr-FR" sz="2000" b="1" dirty="0" err="1">
                          <a:solidFill>
                            <a:schemeClr val="tx1"/>
                          </a:solidFill>
                          <a:latin typeface="Times New Roman" pitchFamily="18" charset="0"/>
                          <a:cs typeface="Times New Roman" pitchFamily="18" charset="0"/>
                        </a:rPr>
                        <a:t>ng</a:t>
                      </a:r>
                      <a:r>
                        <a:rPr lang="fr-FR" sz="2000" b="1" dirty="0" smtClean="0">
                          <a:solidFill>
                            <a:schemeClr val="tx1"/>
                          </a:solidFill>
                          <a:latin typeface="Times New Roman" pitchFamily="18" charset="0"/>
                          <a:cs typeface="Times New Roman" pitchFamily="18" charset="0"/>
                        </a:rPr>
                        <a:t>) </a:t>
                      </a:r>
                      <a:endParaRPr lang="fr-FR" sz="2000" b="1" dirty="0">
                        <a:solidFill>
                          <a:schemeClr val="tx1"/>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a:solidFill>
                            <a:srgbClr val="7030A0"/>
                          </a:solidFill>
                          <a:latin typeface="Times New Roman" pitchFamily="18" charset="0"/>
                          <a:cs typeface="Times New Roman" pitchFamily="18" charset="0"/>
                        </a:rPr>
                        <a:t>[</a:t>
                      </a:r>
                      <a:r>
                        <a:rPr lang="fr-FR" sz="2000" b="1" dirty="0">
                          <a:solidFill>
                            <a:srgbClr val="7030A0"/>
                          </a:solidFill>
                          <a:latin typeface="Times New Roman" pitchFamily="18" charset="0"/>
                          <a:cs typeface="Times New Roman" pitchFamily="18" charset="0"/>
                        </a:rPr>
                        <a:t>k]</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a:solidFill>
                            <a:srgbClr val="7030A0"/>
                          </a:solidFill>
                          <a:latin typeface="Times New Roman" pitchFamily="18" charset="0"/>
                          <a:cs typeface="Times New Roman" pitchFamily="18" charset="0"/>
                        </a:rPr>
                        <a:t>[</a:t>
                      </a:r>
                      <a:r>
                        <a:rPr lang="fr-FR" sz="2000" b="1">
                          <a:solidFill>
                            <a:srgbClr val="7030A0"/>
                          </a:solidFill>
                          <a:latin typeface="Times New Roman" pitchFamily="18" charset="0"/>
                          <a:cs typeface="Times New Roman" pitchFamily="18" charset="0"/>
                        </a:rPr>
                        <a:t>g]</a:t>
                      </a:r>
                      <a:endParaRPr lang="fr-FR" sz="2000" b="1">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a:solidFill>
                            <a:srgbClr val="7030A0"/>
                          </a:solidFill>
                          <a:latin typeface="Times New Roman" pitchFamily="18" charset="0"/>
                          <a:cs typeface="Times New Roman" pitchFamily="18" charset="0"/>
                        </a:rPr>
                        <a:t>[</a:t>
                      </a:r>
                      <a:r>
                        <a:rPr lang="fr-FR" sz="2000" b="1">
                          <a:solidFill>
                            <a:srgbClr val="7030A0"/>
                          </a:solidFill>
                          <a:latin typeface="Times New Roman" pitchFamily="18" charset="0"/>
                          <a:cs typeface="Times New Roman" pitchFamily="18" charset="0"/>
                        </a:rPr>
                        <a:t>f]</a:t>
                      </a:r>
                      <a:endParaRPr lang="fr-FR" sz="2000" b="1">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a:solidFill>
                            <a:srgbClr val="7030A0"/>
                          </a:solidFill>
                          <a:latin typeface="Times New Roman" pitchFamily="18" charset="0"/>
                          <a:cs typeface="Times New Roman" pitchFamily="18" charset="0"/>
                        </a:rPr>
                        <a:t>[</a:t>
                      </a:r>
                      <a:r>
                        <a:rPr lang="fr-FR" sz="2000" b="1">
                          <a:solidFill>
                            <a:srgbClr val="7030A0"/>
                          </a:solidFill>
                          <a:latin typeface="Times New Roman" pitchFamily="18" charset="0"/>
                          <a:cs typeface="Times New Roman" pitchFamily="18" charset="0"/>
                        </a:rPr>
                        <a:t>v]</a:t>
                      </a:r>
                      <a:endParaRPr lang="fr-FR" sz="2000" b="1">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a:solidFill>
                            <a:srgbClr val="7030A0"/>
                          </a:solidFill>
                          <a:latin typeface="Times New Roman" pitchFamily="18" charset="0"/>
                          <a:cs typeface="Times New Roman" pitchFamily="18" charset="0"/>
                        </a:rPr>
                        <a:t>[</a:t>
                      </a:r>
                      <a:r>
                        <a:rPr lang="fr-FR" sz="2000" b="1">
                          <a:solidFill>
                            <a:srgbClr val="7030A0"/>
                          </a:solidFill>
                          <a:latin typeface="Times New Roman" pitchFamily="18" charset="0"/>
                          <a:cs typeface="Times New Roman" pitchFamily="18" charset="0"/>
                        </a:rPr>
                        <a:t>l]</a:t>
                      </a:r>
                      <a:endParaRPr lang="fr-FR" sz="2000" b="1">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smtClean="0">
                          <a:solidFill>
                            <a:srgbClr val="7030A0"/>
                          </a:solidFill>
                          <a:latin typeface="Times New Roman" pitchFamily="18" charset="0"/>
                          <a:cs typeface="Times New Roman" pitchFamily="18" charset="0"/>
                        </a:rPr>
                        <a:t>[</a:t>
                      </a:r>
                      <a:r>
                        <a:rPr lang="fr-FR" sz="2000" b="1" dirty="0" smtClean="0">
                          <a:solidFill>
                            <a:srgbClr val="7030A0"/>
                          </a:solidFill>
                          <a:latin typeface="Times New Roman" pitchFamily="18" charset="0"/>
                          <a:cs typeface="Times New Roman" pitchFamily="18" charset="0"/>
                        </a:rPr>
                        <a:t>s]</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smtClean="0">
                          <a:solidFill>
                            <a:srgbClr val="7030A0"/>
                          </a:solidFill>
                          <a:latin typeface="Times New Roman" pitchFamily="18" charset="0"/>
                          <a:cs typeface="Times New Roman" pitchFamily="18" charset="0"/>
                        </a:rPr>
                        <a:t>[</a:t>
                      </a:r>
                      <a:r>
                        <a:rPr lang="fr-FR" sz="2000" b="1" dirty="0" smtClean="0">
                          <a:solidFill>
                            <a:srgbClr val="7030A0"/>
                          </a:solidFill>
                          <a:latin typeface="Times New Roman" pitchFamily="18" charset="0"/>
                          <a:cs typeface="Times New Roman" pitchFamily="18" charset="0"/>
                        </a:rPr>
                        <a:t>z]</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346176">
                <a:tc>
                  <a:txBody>
                    <a:bodyPr/>
                    <a:lstStyle/>
                    <a:p>
                      <a:pPr algn="ctr"/>
                      <a:r>
                        <a:rPr lang="en-US" sz="2000" b="1" dirty="0">
                          <a:solidFill>
                            <a:srgbClr val="7030A0"/>
                          </a:solidFill>
                          <a:latin typeface="Times New Roman" pitchFamily="18" charset="0"/>
                          <a:cs typeface="Times New Roman" pitchFamily="18" charset="0"/>
                        </a:rPr>
                        <a:t>[</a:t>
                      </a:r>
                      <a:r>
                        <a:rPr lang="en-US" sz="2400" b="1" spc="-30" dirty="0">
                          <a:solidFill>
                            <a:srgbClr val="7030A0"/>
                          </a:solidFill>
                          <a:latin typeface="Times New Roman" pitchFamily="18" charset="0"/>
                          <a:cs typeface="Times New Roman" pitchFamily="18" charset="0"/>
                        </a:rPr>
                        <a:t>ʃ</a:t>
                      </a:r>
                      <a:r>
                        <a:rPr lang="fr-FR" sz="2000" b="1" dirty="0" smtClean="0">
                          <a:solidFill>
                            <a:srgbClr val="7030A0"/>
                          </a:solidFill>
                          <a:latin typeface="Times New Roman" pitchFamily="18" charset="0"/>
                          <a:cs typeface="Times New Roman" pitchFamily="18" charset="0"/>
                        </a:rPr>
                        <a:t>] </a:t>
                      </a:r>
                      <a:r>
                        <a:rPr lang="fr-FR" sz="2000" b="1" dirty="0" smtClean="0">
                          <a:solidFill>
                            <a:schemeClr val="tx1"/>
                          </a:solidFill>
                          <a:latin typeface="Times New Roman" pitchFamily="18" charset="0"/>
                          <a:cs typeface="Times New Roman" pitchFamily="18" charset="0"/>
                        </a:rPr>
                        <a:t>(</a:t>
                      </a:r>
                      <a:r>
                        <a:rPr lang="fr-FR" sz="2000" b="1" dirty="0" err="1" smtClean="0">
                          <a:solidFill>
                            <a:schemeClr val="tx1"/>
                          </a:solidFill>
                          <a:latin typeface="Times New Roman" pitchFamily="18" charset="0"/>
                          <a:cs typeface="Times New Roman" pitchFamily="18" charset="0"/>
                        </a:rPr>
                        <a:t>ch</a:t>
                      </a:r>
                      <a:r>
                        <a:rPr lang="fr-FR" sz="2000" b="1" dirty="0" smtClean="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346176">
                <a:tc>
                  <a:txBody>
                    <a:bodyPr/>
                    <a:lstStyle/>
                    <a:p>
                      <a:pPr algn="ctr"/>
                      <a:r>
                        <a:rPr lang="en-US" sz="2000" b="1" dirty="0">
                          <a:solidFill>
                            <a:srgbClr val="7030A0"/>
                          </a:solidFill>
                          <a:latin typeface="Times New Roman" pitchFamily="18" charset="0"/>
                          <a:cs typeface="Times New Roman" pitchFamily="18" charset="0"/>
                        </a:rPr>
                        <a:t>[</a:t>
                      </a:r>
                      <a:r>
                        <a:rPr lang="en-US" sz="2400" b="1" spc="-30" dirty="0">
                          <a:solidFill>
                            <a:srgbClr val="7030A0"/>
                          </a:solidFill>
                          <a:latin typeface="Times New Roman" pitchFamily="18" charset="0"/>
                          <a:cs typeface="Times New Roman" pitchFamily="18" charset="0"/>
                        </a:rPr>
                        <a:t>ʒ</a:t>
                      </a:r>
                      <a:r>
                        <a:rPr lang="fr-FR" sz="2000" b="1" dirty="0" smtClean="0">
                          <a:solidFill>
                            <a:srgbClr val="7030A0"/>
                          </a:solidFill>
                          <a:latin typeface="Times New Roman" pitchFamily="18" charset="0"/>
                          <a:cs typeface="Times New Roman" pitchFamily="18" charset="0"/>
                        </a:rPr>
                        <a:t>] </a:t>
                      </a:r>
                      <a:r>
                        <a:rPr lang="fr-FR" sz="2000" b="1" dirty="0" smtClean="0">
                          <a:solidFill>
                            <a:schemeClr val="tx1"/>
                          </a:solidFill>
                          <a:latin typeface="Times New Roman" pitchFamily="18" charset="0"/>
                          <a:cs typeface="Times New Roman" pitchFamily="18" charset="0"/>
                        </a:rPr>
                        <a:t>(</a:t>
                      </a:r>
                      <a:r>
                        <a:rPr lang="fr-FR" sz="2000" b="1" dirty="0" err="1" smtClean="0">
                          <a:solidFill>
                            <a:schemeClr val="tx1"/>
                          </a:solidFill>
                          <a:latin typeface="Times New Roman" pitchFamily="18" charset="0"/>
                          <a:cs typeface="Times New Roman" pitchFamily="18" charset="0"/>
                        </a:rPr>
                        <a:t>ge</a:t>
                      </a:r>
                      <a:r>
                        <a:rPr lang="fr-FR" sz="2000" b="1" dirty="0" smtClean="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346176">
                <a:tc>
                  <a:txBody>
                    <a:bodyPr/>
                    <a:lstStyle/>
                    <a:p>
                      <a:pPr algn="ctr"/>
                      <a:r>
                        <a:rPr lang="en-US" sz="2000" b="1" dirty="0">
                          <a:solidFill>
                            <a:srgbClr val="7030A0"/>
                          </a:solidFill>
                          <a:latin typeface="Times New Roman" pitchFamily="18" charset="0"/>
                          <a:cs typeface="Times New Roman" pitchFamily="18" charset="0"/>
                        </a:rPr>
                        <a:t>[</a:t>
                      </a:r>
                      <a:r>
                        <a:rPr lang="fr-FR" sz="2000" b="1" dirty="0">
                          <a:solidFill>
                            <a:srgbClr val="7030A0"/>
                          </a:solidFill>
                          <a:latin typeface="Times New Roman" pitchFamily="18" charset="0"/>
                          <a:cs typeface="Times New Roman" pitchFamily="18" charset="0"/>
                        </a:rPr>
                        <a:t>R] </a:t>
                      </a:r>
                      <a:r>
                        <a:rPr lang="en-US" sz="2000" b="1" dirty="0">
                          <a:solidFill>
                            <a:srgbClr val="7030A0"/>
                          </a:solidFill>
                          <a:latin typeface="Times New Roman" pitchFamily="18" charset="0"/>
                          <a:cs typeface="Times New Roman" pitchFamily="18" charset="0"/>
                        </a:rPr>
                        <a:t>[</a:t>
                      </a:r>
                      <a:r>
                        <a:rPr lang="en-US" sz="2400" b="1" spc="-30" dirty="0">
                          <a:solidFill>
                            <a:srgbClr val="7030A0"/>
                          </a:solidFill>
                          <a:latin typeface="Times New Roman" pitchFamily="18" charset="0"/>
                          <a:cs typeface="Times New Roman" pitchFamily="18" charset="0"/>
                        </a:rPr>
                        <a:t>ʁ</a:t>
                      </a:r>
                      <a:r>
                        <a:rPr lang="fr-FR" sz="2000" b="1" dirty="0">
                          <a:solidFill>
                            <a:srgbClr val="7030A0"/>
                          </a:solidFill>
                          <a:latin typeface="Times New Roman" pitchFamily="18" charset="0"/>
                          <a:cs typeface="Times New Roman" pitchFamily="18" charset="0"/>
                        </a:rPr>
                        <a:t>]</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346176">
                <a:tc>
                  <a:txBody>
                    <a:bodyPr/>
                    <a:lstStyle/>
                    <a:p>
                      <a:pPr algn="ctr"/>
                      <a:r>
                        <a:rPr lang="en-US" sz="2000" b="1" dirty="0">
                          <a:solidFill>
                            <a:srgbClr val="7030A0"/>
                          </a:solidFill>
                          <a:latin typeface="Times New Roman" pitchFamily="18" charset="0"/>
                          <a:cs typeface="Times New Roman" pitchFamily="18" charset="0"/>
                        </a:rPr>
                        <a:t>[</a:t>
                      </a:r>
                      <a:r>
                        <a:rPr lang="en-US" sz="2400" b="1" spc="-30" dirty="0">
                          <a:solidFill>
                            <a:srgbClr val="7030A0"/>
                          </a:solidFill>
                          <a:latin typeface="Times New Roman" pitchFamily="18" charset="0"/>
                          <a:cs typeface="Times New Roman" pitchFamily="18" charset="0"/>
                        </a:rPr>
                        <a:t>j</a:t>
                      </a:r>
                      <a:r>
                        <a:rPr lang="fr-FR" sz="2000" b="1" dirty="0">
                          <a:solidFill>
                            <a:srgbClr val="7030A0"/>
                          </a:solidFill>
                          <a:latin typeface="Times New Roman" pitchFamily="18" charset="0"/>
                          <a:cs typeface="Times New Roman" pitchFamily="18" charset="0"/>
                        </a:rPr>
                        <a:t>]</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346176">
                <a:tc>
                  <a:txBody>
                    <a:bodyPr/>
                    <a:lstStyle/>
                    <a:p>
                      <a:pPr algn="ctr"/>
                      <a:r>
                        <a:rPr lang="en-US" sz="2000" b="1" dirty="0">
                          <a:solidFill>
                            <a:srgbClr val="7030A0"/>
                          </a:solidFill>
                          <a:latin typeface="Times New Roman" pitchFamily="18" charset="0"/>
                          <a:cs typeface="Times New Roman" pitchFamily="18" charset="0"/>
                        </a:rPr>
                        <a:t>[</a:t>
                      </a:r>
                      <a:r>
                        <a:rPr lang="en-US" sz="2400" b="1" spc="-30" dirty="0">
                          <a:solidFill>
                            <a:srgbClr val="7030A0"/>
                          </a:solidFill>
                          <a:latin typeface="Times New Roman" pitchFamily="18" charset="0"/>
                          <a:cs typeface="Times New Roman" pitchFamily="18" charset="0"/>
                        </a:rPr>
                        <a:t>ɥ</a:t>
                      </a:r>
                      <a:r>
                        <a:rPr lang="fr-FR" sz="2000" b="1" dirty="0">
                          <a:solidFill>
                            <a:srgbClr val="7030A0"/>
                          </a:solidFill>
                          <a:latin typeface="Times New Roman" pitchFamily="18" charset="0"/>
                          <a:cs typeface="Times New Roman" pitchFamily="18" charset="0"/>
                        </a:rPr>
                        <a:t>]</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r h="268008">
                <a:tc>
                  <a:txBody>
                    <a:bodyPr/>
                    <a:lstStyle/>
                    <a:p>
                      <a:pPr algn="ctr"/>
                      <a:r>
                        <a:rPr lang="en-US" sz="2000" b="1" dirty="0">
                          <a:solidFill>
                            <a:srgbClr val="7030A0"/>
                          </a:solidFill>
                          <a:latin typeface="Times New Roman" pitchFamily="18" charset="0"/>
                          <a:cs typeface="Times New Roman" pitchFamily="18" charset="0"/>
                        </a:rPr>
                        <a:t>[</a:t>
                      </a:r>
                      <a:r>
                        <a:rPr lang="fr-FR" sz="1800" b="1" dirty="0">
                          <a:solidFill>
                            <a:srgbClr val="7030A0"/>
                          </a:solidFill>
                          <a:latin typeface="Times New Roman" pitchFamily="18" charset="0"/>
                          <a:cs typeface="Times New Roman" pitchFamily="18" charset="0"/>
                        </a:rPr>
                        <a:t>w</a:t>
                      </a:r>
                      <a:r>
                        <a:rPr lang="fr-FR" sz="2000" b="1" dirty="0">
                          <a:solidFill>
                            <a:srgbClr val="7030A0"/>
                          </a:solidFill>
                          <a:latin typeface="Times New Roman" pitchFamily="18" charset="0"/>
                          <a:cs typeface="Times New Roman" pitchFamily="18" charset="0"/>
                        </a:rPr>
                        <a:t>]</a:t>
                      </a:r>
                      <a:endParaRPr lang="fr-FR" sz="2000" b="1" dirty="0">
                        <a:solidFill>
                          <a:srgbClr val="7030A0"/>
                        </a:solidFill>
                        <a:latin typeface="Times New Roman" pitchFamily="18" charset="0"/>
                        <a:ea typeface="Calibri"/>
                        <a:cs typeface="Times New Roman" pitchFamily="18" charset="0"/>
                      </a:endParaRPr>
                    </a:p>
                  </a:txBody>
                  <a:tcPr marL="68580" marR="68580" marT="0" marB="0"/>
                </a:tc>
                <a:tc>
                  <a:txBody>
                    <a:bodyPr/>
                    <a:lstStyle/>
                    <a:p>
                      <a:pPr algn="ctr"/>
                      <a:endParaRPr lang="fr-FR" sz="2000" b="1" dirty="0">
                        <a:solidFill>
                          <a:srgbClr val="7030A0"/>
                        </a:solidFill>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7030A0"/>
                </a:solidFill>
                <a:latin typeface="Times New Roman" pitchFamily="18" charset="0"/>
                <a:cs typeface="Times New Roman" pitchFamily="18" charset="0"/>
              </a:rPr>
              <a:t>b. Sourdes vs sonores</a:t>
            </a:r>
            <a:endParaRPr lang="fr-FR" dirty="0">
              <a:solidFill>
                <a:srgbClr val="7030A0"/>
              </a:solidFill>
              <a:latin typeface="Times New Roman" pitchFamily="18" charset="0"/>
              <a:cs typeface="Times New Roman" pitchFamily="18" charset="0"/>
            </a:endParaRPr>
          </a:p>
        </p:txBody>
      </p:sp>
      <p:sp>
        <p:nvSpPr>
          <p:cNvPr id="17411" name="Rectangle 3"/>
          <p:cNvSpPr>
            <a:spLocks noChangeArrowheads="1"/>
          </p:cNvSpPr>
          <p:nvPr/>
        </p:nvSpPr>
        <p:spPr bwMode="auto">
          <a:xfrm>
            <a:off x="0" y="1571612"/>
            <a:ext cx="878684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Elles sont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sonores</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ou </a:t>
            </a: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voisées</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(phénomène de </a:t>
            </a:r>
            <a:r>
              <a:rPr kumimoji="0" lang="fr-FR"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voisement</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quand les cordes vocales participent à l'émission du son, et vibrent.</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Ainsi, [</a:t>
            </a:r>
            <a:r>
              <a:rPr kumimoji="0" lang="fr-FR" sz="2800" b="1" i="0" u="none" strike="noStrike" cap="none" normalizeH="0" baseline="0" dirty="0" smtClean="0">
                <a:ln>
                  <a:noFill/>
                </a:ln>
                <a:effectLst/>
                <a:latin typeface="Times New Roman" pitchFamily="18" charset="0"/>
                <a:ea typeface="Times New Roman" pitchFamily="18" charset="0"/>
                <a:cs typeface="Times New Roman" pitchFamily="18" charset="0"/>
              </a:rPr>
              <a:t>b] [d] [v] [ z ]</a:t>
            </a:r>
            <a:r>
              <a:rPr lang="fr-FR" sz="2800" b="1" dirty="0">
                <a:latin typeface="Times New Roman" pitchFamily="18" charset="0"/>
                <a:ea typeface="Times New Roman" pitchFamily="18" charset="0"/>
                <a:cs typeface="Times New Roman" pitchFamily="18" charset="0"/>
              </a:rPr>
              <a:t> </a:t>
            </a:r>
            <a:r>
              <a:rPr lang="fr-FR" sz="2800" b="1" dirty="0" smtClean="0">
                <a:latin typeface="Times New Roman" pitchFamily="18" charset="0"/>
                <a:cs typeface="Times New Roman" pitchFamily="18" charset="0"/>
              </a:rPr>
              <a:t> </a:t>
            </a:r>
            <a:r>
              <a:rPr kumimoji="0" lang="fr-FR" sz="2800" b="1" i="0" u="none" strike="noStrike" cap="none" normalizeH="0" baseline="0" dirty="0" smtClean="0">
                <a:ln>
                  <a:noFill/>
                </a:ln>
                <a:effectLst/>
                <a:latin typeface="Times New Roman" pitchFamily="18" charset="0"/>
                <a:ea typeface="Times New Roman" pitchFamily="18" charset="0"/>
                <a:cs typeface="Times New Roman" pitchFamily="18" charset="0"/>
              </a:rPr>
              <a:t>[g] </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sont sonores, ainsi </a:t>
            </a:r>
            <a:r>
              <a:rPr kumimoji="0" lang="fr-FR" sz="28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que toutes les nasales en français actuel</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a:t>
            </a:r>
            <a:r>
              <a:rPr lang="fr-FR" sz="2800" b="1" dirty="0" smtClean="0">
                <a:latin typeface="Times New Roman" pitchFamily="18"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n</a:t>
            </a:r>
            <a:r>
              <a:rPr lang="fr-FR"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ɲ</a:t>
            </a:r>
            <a:r>
              <a:rPr lang="fr-FR" sz="2800" b="1" dirty="0" smtClean="0">
                <a:latin typeface="Times New Roman" pitchFamily="18" charset="0"/>
                <a:cs typeface="Times New Roman" pitchFamily="18" charset="0"/>
              </a:rPr>
              <a:t>]</a:t>
            </a:r>
            <a:r>
              <a:rPr lang="fr-FR" sz="2800" b="1" dirty="0">
                <a:latin typeface="Times New Roman" pitchFamily="18" charset="0"/>
                <a:cs typeface="Times New Roman" pitchFamily="18" charset="0"/>
              </a:rPr>
              <a:t>(</a:t>
            </a:r>
            <a:r>
              <a:rPr lang="fr-FR" sz="2800" b="1" dirty="0" err="1" smtClean="0">
                <a:latin typeface="Times New Roman" pitchFamily="18" charset="0"/>
                <a:cs typeface="Times New Roman" pitchFamily="18" charset="0"/>
              </a:rPr>
              <a:t>gn</a:t>
            </a:r>
            <a:r>
              <a:rPr lang="fr-FR"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ŋ</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ing</a:t>
            </a:r>
            <a:r>
              <a:rPr lang="fr-FR" sz="2800" b="1" dirty="0" smtClean="0">
                <a:latin typeface="Times New Roman" pitchFamily="18" charset="0"/>
                <a:cs typeface="Times New Roman" pitchFamily="18" charset="0"/>
              </a:rPr>
              <a:t>)</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3" name="Rectangle 5"/>
          <p:cNvSpPr>
            <a:spLocks noChangeArrowheads="1"/>
          </p:cNvSpPr>
          <p:nvPr/>
        </p:nvSpPr>
        <p:spPr bwMode="auto">
          <a:xfrm>
            <a:off x="0" y="4214818"/>
            <a:ext cx="864396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Il suffit de poser les doigts sur le larynx (la pomme d'Adam) pour le sentir.</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4" name="Rectangle 6"/>
          <p:cNvSpPr>
            <a:spLocks noChangeArrowheads="1"/>
          </p:cNvSpPr>
          <p:nvPr/>
        </p:nvSpPr>
        <p:spPr bwMode="auto">
          <a:xfrm>
            <a:off x="0" y="5214950"/>
            <a:ext cx="8929717"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Attention</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la consonne [b] ne doit pas être prononcée "bé", mais "b", sans voyelle et la consonne "s" doit être prononcée "</a:t>
            </a:r>
            <a:r>
              <a:rPr kumimoji="0" lang="fr-FR"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sss</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et non "esse", etc.</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checkerboard(across)">
                                      <p:cBhvr>
                                        <p:cTn id="7"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4290"/>
            <a:ext cx="9144000" cy="830997"/>
          </a:xfrm>
          <a:prstGeom prst="rect">
            <a:avLst/>
          </a:prstGeom>
        </p:spPr>
        <p:txBody>
          <a:bodyPr wrap="square">
            <a:spAutoFit/>
          </a:bodyPr>
          <a:lstStyle/>
          <a:p>
            <a:pPr>
              <a:buFont typeface="Wingdings" pitchFamily="2" charset="2"/>
              <a:buChar char="q"/>
            </a:pPr>
            <a:r>
              <a:rPr lang="fr-FR" sz="2400" dirty="0" smtClean="0">
                <a:latin typeface="Times New Roman" pitchFamily="18" charset="0"/>
                <a:cs typeface="Times New Roman" pitchFamily="18" charset="0"/>
              </a:rPr>
              <a:t>  Les </a:t>
            </a:r>
            <a:r>
              <a:rPr lang="fr-FR" sz="2400" dirty="0">
                <a:latin typeface="Times New Roman" pitchFamily="18" charset="0"/>
                <a:cs typeface="Times New Roman" pitchFamily="18" charset="0"/>
              </a:rPr>
              <a:t>autres consonnes sont sourdes, non voisées : </a:t>
            </a:r>
            <a:endParaRPr lang="fr-FR" sz="2400" dirty="0" smtClean="0">
              <a:latin typeface="Times New Roman" pitchFamily="18" charset="0"/>
              <a:cs typeface="Times New Roman" pitchFamily="18" charset="0"/>
            </a:endParaRPr>
          </a:p>
          <a:p>
            <a:r>
              <a:rPr lang="fr-FR" sz="2400" b="1" dirty="0" smtClean="0">
                <a:solidFill>
                  <a:srgbClr val="0070C0"/>
                </a:solidFill>
                <a:latin typeface="Times New Roman" pitchFamily="18" charset="0"/>
                <a:cs typeface="Times New Roman" pitchFamily="18" charset="0"/>
              </a:rPr>
              <a:t>[p]     [ t ]     [ f ]       [ s ]      [ k ]      [ </a:t>
            </a:r>
            <a:r>
              <a:rPr lang="en-US" sz="2400" b="1" spc="-30" dirty="0" smtClean="0">
                <a:solidFill>
                  <a:srgbClr val="0070C0"/>
                </a:solidFill>
                <a:latin typeface="Times New Roman" pitchFamily="18" charset="0"/>
                <a:cs typeface="Times New Roman" pitchFamily="18" charset="0"/>
              </a:rPr>
              <a:t>ʃ </a:t>
            </a:r>
            <a:r>
              <a:rPr lang="fr-FR" sz="2400" b="1" dirty="0" smtClean="0">
                <a:solidFill>
                  <a:srgbClr val="0070C0"/>
                </a:solidFill>
                <a:latin typeface="Times New Roman" pitchFamily="18" charset="0"/>
                <a:cs typeface="Times New Roman" pitchFamily="18" charset="0"/>
              </a:rPr>
              <a:t>] (</a:t>
            </a:r>
            <a:r>
              <a:rPr lang="fr-FR" sz="2400" b="1" dirty="0" err="1" smtClean="0">
                <a:solidFill>
                  <a:srgbClr val="0070C0"/>
                </a:solidFill>
                <a:latin typeface="Times New Roman" pitchFamily="18" charset="0"/>
                <a:cs typeface="Times New Roman" pitchFamily="18" charset="0"/>
              </a:rPr>
              <a:t>ch</a:t>
            </a:r>
            <a:r>
              <a:rPr lang="fr-FR" sz="2400" b="1" dirty="0" smtClean="0">
                <a:solidFill>
                  <a:srgbClr val="0070C0"/>
                </a:solidFill>
                <a:latin typeface="Times New Roman" pitchFamily="18" charset="0"/>
                <a:cs typeface="Times New Roman" pitchFamily="18" charset="0"/>
              </a:rPr>
              <a:t>) </a:t>
            </a:r>
          </a:p>
        </p:txBody>
      </p:sp>
      <p:sp>
        <p:nvSpPr>
          <p:cNvPr id="5" name="Rectangle 4"/>
          <p:cNvSpPr/>
          <p:nvPr/>
        </p:nvSpPr>
        <p:spPr>
          <a:xfrm>
            <a:off x="0" y="1643050"/>
            <a:ext cx="9144000" cy="2246769"/>
          </a:xfrm>
          <a:prstGeom prst="rect">
            <a:avLst/>
          </a:prstGeom>
        </p:spPr>
        <p:txBody>
          <a:bodyPr wrap="square">
            <a:spAutoFit/>
          </a:bodyPr>
          <a:lstStyle/>
          <a:p>
            <a:pPr>
              <a:buFont typeface="Wingdings" pitchFamily="2" charset="2"/>
              <a:buChar char="q"/>
            </a:pPr>
            <a:r>
              <a:rPr lang="fr-FR"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On remarquera qu'il y a de manière presque systématique des "couples" de consonnes  </a:t>
            </a:r>
            <a:r>
              <a:rPr lang="fr-FR" sz="2800" b="1" dirty="0" smtClean="0">
                <a:latin typeface="Times New Roman" pitchFamily="18" charset="0"/>
                <a:cs typeface="Times New Roman" pitchFamily="18" charset="0"/>
              </a:rPr>
              <a:t>sourdes / sonores</a:t>
            </a:r>
            <a:r>
              <a:rPr lang="fr-FR" sz="2800" dirty="0" smtClean="0">
                <a:latin typeface="Times New Roman" pitchFamily="18" charset="0"/>
                <a:cs typeface="Times New Roman" pitchFamily="18" charset="0"/>
              </a:rPr>
              <a:t>, avec la même articulation, sauf ce  qui les distingue c’est le phénomène de </a:t>
            </a:r>
            <a:r>
              <a:rPr lang="fr-FR" sz="2800" b="1" u="sng" dirty="0" smtClean="0">
                <a:latin typeface="Times New Roman" pitchFamily="18" charset="0"/>
                <a:cs typeface="Times New Roman" pitchFamily="18" charset="0"/>
              </a:rPr>
              <a:t>voisement</a:t>
            </a:r>
            <a:r>
              <a:rPr lang="fr-FR" sz="2800" dirty="0" smtClean="0">
                <a:latin typeface="Times New Roman" pitchFamily="18" charset="0"/>
                <a:cs typeface="Times New Roman" pitchFamily="18" charset="0"/>
              </a:rPr>
              <a:t> :</a:t>
            </a:r>
          </a:p>
          <a:p>
            <a:r>
              <a:rPr lang="fr-FR" sz="2800" dirty="0" smtClean="0">
                <a:latin typeface="Times New Roman" pitchFamily="18" charset="0"/>
                <a:cs typeface="Times New Roman" pitchFamily="18" charset="0"/>
              </a:rPr>
              <a:t> </a:t>
            </a:r>
            <a:r>
              <a:rPr lang="fr-FR" sz="2800" dirty="0" smtClean="0">
                <a:solidFill>
                  <a:srgbClr val="FF0000"/>
                </a:solidFill>
                <a:latin typeface="Times New Roman" pitchFamily="18" charset="0"/>
                <a:cs typeface="Times New Roman" pitchFamily="18" charset="0"/>
              </a:rPr>
              <a:t>[p / b]    </a:t>
            </a:r>
            <a:r>
              <a:rPr lang="fr-FR" sz="2800" dirty="0" smtClean="0">
                <a:solidFill>
                  <a:srgbClr val="00B050"/>
                </a:solidFill>
                <a:latin typeface="Times New Roman" pitchFamily="18" charset="0"/>
                <a:cs typeface="Times New Roman" pitchFamily="18" charset="0"/>
              </a:rPr>
              <a:t>[t / d]     </a:t>
            </a:r>
            <a:r>
              <a:rPr lang="fr-FR" sz="2800" dirty="0" smtClean="0">
                <a:solidFill>
                  <a:srgbClr val="0070C0"/>
                </a:solidFill>
                <a:latin typeface="Times New Roman" pitchFamily="18" charset="0"/>
                <a:cs typeface="Times New Roman" pitchFamily="18" charset="0"/>
              </a:rPr>
              <a:t>[f / v]      </a:t>
            </a:r>
            <a:r>
              <a:rPr lang="fr-FR" sz="2800" dirty="0" smtClean="0">
                <a:solidFill>
                  <a:schemeClr val="accent6">
                    <a:lumMod val="75000"/>
                  </a:schemeClr>
                </a:solidFill>
                <a:latin typeface="Times New Roman" pitchFamily="18" charset="0"/>
                <a:cs typeface="Times New Roman" pitchFamily="18" charset="0"/>
              </a:rPr>
              <a:t>[s / z]     </a:t>
            </a:r>
            <a:r>
              <a:rPr lang="fr-FR" sz="2800" dirty="0" smtClean="0">
                <a:solidFill>
                  <a:srgbClr val="7030A0"/>
                </a:solidFill>
                <a:latin typeface="Times New Roman" pitchFamily="18" charset="0"/>
                <a:cs typeface="Times New Roman" pitchFamily="18" charset="0"/>
              </a:rPr>
              <a:t>[k / g]      </a:t>
            </a:r>
            <a:r>
              <a:rPr lang="fr-FR" sz="2800" dirty="0" smtClean="0">
                <a:solidFill>
                  <a:schemeClr val="bg1">
                    <a:lumMod val="50000"/>
                  </a:schemeClr>
                </a:solidFill>
                <a:latin typeface="Times New Roman" pitchFamily="18" charset="0"/>
                <a:cs typeface="Times New Roman" pitchFamily="18" charset="0"/>
              </a:rPr>
              <a:t>[ </a:t>
            </a:r>
            <a:r>
              <a:rPr lang="en-US" sz="2800" b="1" spc="-30" dirty="0" smtClean="0">
                <a:solidFill>
                  <a:schemeClr val="bg1">
                    <a:lumMod val="50000"/>
                  </a:schemeClr>
                </a:solidFill>
                <a:latin typeface="Times New Roman" pitchFamily="18" charset="0"/>
                <a:cs typeface="Times New Roman" pitchFamily="18" charset="0"/>
              </a:rPr>
              <a:t>ʃ </a:t>
            </a:r>
            <a:r>
              <a:rPr lang="en-US" sz="2800" b="1" spc="-30" dirty="0" smtClean="0">
                <a:latin typeface="Times New Roman" pitchFamily="18" charset="0"/>
                <a:cs typeface="Times New Roman" pitchFamily="18" charset="0"/>
              </a:rPr>
              <a:t>(</a:t>
            </a:r>
            <a:r>
              <a:rPr lang="en-US" sz="2800" b="1" spc="-30" dirty="0" err="1" smtClean="0">
                <a:latin typeface="Times New Roman" pitchFamily="18" charset="0"/>
                <a:cs typeface="Times New Roman" pitchFamily="18" charset="0"/>
              </a:rPr>
              <a:t>ch</a:t>
            </a:r>
            <a:r>
              <a:rPr lang="en-US" sz="2800" b="1" spc="-30" dirty="0" smtClean="0">
                <a:latin typeface="Times New Roman" pitchFamily="18" charset="0"/>
                <a:cs typeface="Times New Roman" pitchFamily="18" charset="0"/>
              </a:rPr>
              <a:t>) </a:t>
            </a:r>
            <a:r>
              <a:rPr lang="en-US" sz="2800" b="1" spc="-30" dirty="0" smtClean="0">
                <a:solidFill>
                  <a:schemeClr val="bg1">
                    <a:lumMod val="50000"/>
                  </a:schemeClr>
                </a:solidFill>
                <a:latin typeface="Times New Roman" pitchFamily="18" charset="0"/>
                <a:cs typeface="Times New Roman" pitchFamily="18" charset="0"/>
              </a:rPr>
              <a:t>/ ʒ</a:t>
            </a:r>
            <a:r>
              <a:rPr lang="fr-FR" sz="2800" dirty="0" smtClean="0">
                <a:solidFill>
                  <a:schemeClr val="bg1">
                    <a:lumMod val="50000"/>
                  </a:schemeClr>
                </a:solidFill>
                <a:latin typeface="Times New Roman" pitchFamily="18" charset="0"/>
                <a:cs typeface="Times New Roman" pitchFamily="18" charset="0"/>
              </a:rPr>
              <a:t> </a:t>
            </a:r>
            <a:r>
              <a:rPr lang="fr-FR" sz="2800" dirty="0" smtClean="0">
                <a:latin typeface="Times New Roman" pitchFamily="18" charset="0"/>
                <a:cs typeface="Times New Roman" pitchFamily="18" charset="0"/>
              </a:rPr>
              <a:t>(</a:t>
            </a:r>
            <a:r>
              <a:rPr lang="fr-FR" sz="2800" dirty="0" err="1" smtClean="0">
                <a:latin typeface="Times New Roman" pitchFamily="18" charset="0"/>
                <a:cs typeface="Times New Roman" pitchFamily="18" charset="0"/>
              </a:rPr>
              <a:t>ge</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714612" y="785794"/>
          <a:ext cx="2790825" cy="5059680"/>
        </p:xfrm>
        <a:graphic>
          <a:graphicData uri="http://schemas.openxmlformats.org/drawingml/2006/table">
            <a:tbl>
              <a:tblPr/>
              <a:tblGrid>
                <a:gridCol w="1416050"/>
                <a:gridCol w="1374775"/>
              </a:tblGrid>
              <a:tr h="0">
                <a:tc>
                  <a:txBody>
                    <a:bodyPr/>
                    <a:lstStyle/>
                    <a:p>
                      <a:pPr algn="ctr"/>
                      <a:r>
                        <a:rPr lang="fr-FR" sz="2000" b="1" dirty="0">
                          <a:solidFill>
                            <a:schemeClr val="tx1"/>
                          </a:solidFill>
                          <a:latin typeface="Times New Roman" pitchFamily="18" charset="0"/>
                          <a:ea typeface="Times New Roman"/>
                          <a:cs typeface="Times New Roman" pitchFamily="18" charset="0"/>
                        </a:rPr>
                        <a:t>Sourde</a:t>
                      </a: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fr-FR" sz="2000" b="1">
                          <a:solidFill>
                            <a:schemeClr val="tx1"/>
                          </a:solidFill>
                          <a:latin typeface="Times New Roman" pitchFamily="18" charset="0"/>
                          <a:ea typeface="Times New Roman"/>
                          <a:cs typeface="Times New Roman" pitchFamily="18" charset="0"/>
                        </a:rPr>
                        <a:t>sonore</a:t>
                      </a: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a:solidFill>
                            <a:srgbClr val="C00000"/>
                          </a:solidFill>
                          <a:latin typeface="Times New Roman" pitchFamily="18" charset="0"/>
                          <a:ea typeface="Times New Roman"/>
                          <a:cs typeface="Times New Roman" pitchFamily="18" charset="0"/>
                        </a:rPr>
                        <a:t>[</a:t>
                      </a:r>
                      <a:r>
                        <a:rPr lang="fr-FR" sz="2000" b="1" dirty="0">
                          <a:solidFill>
                            <a:srgbClr val="C00000"/>
                          </a:solidFill>
                          <a:latin typeface="Times New Roman" pitchFamily="18" charset="0"/>
                          <a:ea typeface="Times New Roman"/>
                          <a:cs typeface="Times New Roman" pitchFamily="18" charset="0"/>
                        </a:rPr>
                        <a:t>p]</a:t>
                      </a:r>
                      <a:endParaRPr lang="fr-FR" sz="2000" dirty="0">
                        <a:solidFill>
                          <a:srgbClr val="C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rgbClr val="C00000"/>
                          </a:solidFill>
                          <a:latin typeface="Times New Roman" pitchFamily="18" charset="0"/>
                          <a:ea typeface="Times New Roman"/>
                          <a:cs typeface="Times New Roman" pitchFamily="18" charset="0"/>
                        </a:rPr>
                        <a:t>[</a:t>
                      </a:r>
                      <a:r>
                        <a:rPr lang="fr-FR" sz="2000" b="1" dirty="0">
                          <a:solidFill>
                            <a:srgbClr val="C00000"/>
                          </a:solidFill>
                          <a:latin typeface="Times New Roman" pitchFamily="18" charset="0"/>
                          <a:ea typeface="Times New Roman"/>
                          <a:cs typeface="Times New Roman" pitchFamily="18" charset="0"/>
                        </a:rPr>
                        <a:t>b]</a:t>
                      </a:r>
                      <a:endParaRPr lang="fr-FR" sz="2000" dirty="0">
                        <a:solidFill>
                          <a:srgbClr val="C0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a:solidFill>
                            <a:srgbClr val="00B050"/>
                          </a:solidFill>
                          <a:latin typeface="Times New Roman" pitchFamily="18" charset="0"/>
                          <a:ea typeface="Times New Roman"/>
                          <a:cs typeface="Times New Roman" pitchFamily="18" charset="0"/>
                        </a:rPr>
                        <a:t>[</a:t>
                      </a:r>
                      <a:r>
                        <a:rPr lang="fr-FR" sz="2000" b="1" dirty="0">
                          <a:solidFill>
                            <a:srgbClr val="00B050"/>
                          </a:solidFill>
                          <a:latin typeface="Times New Roman" pitchFamily="18" charset="0"/>
                          <a:ea typeface="Times New Roman"/>
                          <a:cs typeface="Times New Roman" pitchFamily="18" charset="0"/>
                        </a:rPr>
                        <a:t>t]</a:t>
                      </a:r>
                      <a:endParaRPr lang="fr-FR" sz="2000" dirty="0">
                        <a:solidFill>
                          <a:srgbClr val="00B05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rgbClr val="00B050"/>
                          </a:solidFill>
                          <a:latin typeface="Times New Roman" pitchFamily="18" charset="0"/>
                          <a:ea typeface="Times New Roman"/>
                          <a:cs typeface="Times New Roman" pitchFamily="18" charset="0"/>
                        </a:rPr>
                        <a:t>[</a:t>
                      </a:r>
                      <a:r>
                        <a:rPr lang="fr-FR" sz="2000" b="1" dirty="0">
                          <a:solidFill>
                            <a:srgbClr val="00B050"/>
                          </a:solidFill>
                          <a:latin typeface="Times New Roman" pitchFamily="18" charset="0"/>
                          <a:ea typeface="Times New Roman"/>
                          <a:cs typeface="Times New Roman" pitchFamily="18" charset="0"/>
                        </a:rPr>
                        <a:t>d]</a:t>
                      </a:r>
                      <a:endParaRPr lang="fr-FR" sz="2000" dirty="0">
                        <a:solidFill>
                          <a:srgbClr val="00B05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a:solidFill>
                            <a:srgbClr val="0070C0"/>
                          </a:solidFill>
                          <a:latin typeface="Times New Roman" pitchFamily="18" charset="0"/>
                          <a:ea typeface="Times New Roman"/>
                          <a:cs typeface="Times New Roman" pitchFamily="18" charset="0"/>
                        </a:rPr>
                        <a:t>[</a:t>
                      </a:r>
                      <a:r>
                        <a:rPr lang="fr-FR" sz="2000" b="1" dirty="0">
                          <a:solidFill>
                            <a:srgbClr val="0070C0"/>
                          </a:solidFill>
                          <a:latin typeface="Times New Roman" pitchFamily="18" charset="0"/>
                          <a:ea typeface="Times New Roman"/>
                          <a:cs typeface="Times New Roman" pitchFamily="18" charset="0"/>
                        </a:rPr>
                        <a:t>f]</a:t>
                      </a:r>
                      <a:endParaRPr lang="fr-FR" sz="2000" dirty="0">
                        <a:solidFill>
                          <a:srgbClr val="0070C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rgbClr val="0070C0"/>
                          </a:solidFill>
                          <a:latin typeface="Times New Roman" pitchFamily="18" charset="0"/>
                          <a:ea typeface="Times New Roman"/>
                          <a:cs typeface="Times New Roman" pitchFamily="18" charset="0"/>
                        </a:rPr>
                        <a:t>[</a:t>
                      </a:r>
                      <a:r>
                        <a:rPr lang="fr-FR" sz="2000" b="1" dirty="0">
                          <a:solidFill>
                            <a:srgbClr val="0070C0"/>
                          </a:solidFill>
                          <a:latin typeface="Times New Roman" pitchFamily="18" charset="0"/>
                          <a:ea typeface="Times New Roman"/>
                          <a:cs typeface="Times New Roman" pitchFamily="18" charset="0"/>
                        </a:rPr>
                        <a:t>v]</a:t>
                      </a:r>
                      <a:endParaRPr lang="fr-FR" sz="2000" dirty="0">
                        <a:solidFill>
                          <a:srgbClr val="0070C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a:solidFill>
                            <a:schemeClr val="accent6">
                              <a:lumMod val="50000"/>
                            </a:schemeClr>
                          </a:solidFill>
                          <a:latin typeface="Times New Roman" pitchFamily="18" charset="0"/>
                          <a:ea typeface="Times New Roman"/>
                          <a:cs typeface="Times New Roman" pitchFamily="18" charset="0"/>
                        </a:rPr>
                        <a:t>[</a:t>
                      </a:r>
                      <a:r>
                        <a:rPr lang="fr-FR" sz="2000" b="1" dirty="0">
                          <a:solidFill>
                            <a:schemeClr val="accent6">
                              <a:lumMod val="50000"/>
                            </a:schemeClr>
                          </a:solidFill>
                          <a:latin typeface="Times New Roman" pitchFamily="18" charset="0"/>
                          <a:ea typeface="Times New Roman"/>
                          <a:cs typeface="Times New Roman" pitchFamily="18" charset="0"/>
                        </a:rPr>
                        <a:t>s]</a:t>
                      </a:r>
                      <a:endParaRPr lang="fr-FR" sz="2000" dirty="0">
                        <a:solidFill>
                          <a:schemeClr val="accent6">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accent6">
                              <a:lumMod val="50000"/>
                            </a:schemeClr>
                          </a:solidFill>
                          <a:latin typeface="Times New Roman" pitchFamily="18" charset="0"/>
                          <a:ea typeface="Times New Roman"/>
                          <a:cs typeface="Times New Roman" pitchFamily="18" charset="0"/>
                        </a:rPr>
                        <a:t>[</a:t>
                      </a:r>
                      <a:r>
                        <a:rPr lang="fr-FR" sz="2000" b="1" dirty="0">
                          <a:solidFill>
                            <a:schemeClr val="accent6">
                              <a:lumMod val="50000"/>
                            </a:schemeClr>
                          </a:solidFill>
                          <a:latin typeface="Times New Roman" pitchFamily="18" charset="0"/>
                          <a:ea typeface="Times New Roman"/>
                          <a:cs typeface="Times New Roman" pitchFamily="18" charset="0"/>
                        </a:rPr>
                        <a:t>z]</a:t>
                      </a:r>
                      <a:endParaRPr lang="fr-FR" sz="2000" dirty="0">
                        <a:solidFill>
                          <a:schemeClr val="accent6">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a:solidFill>
                            <a:srgbClr val="7030A0"/>
                          </a:solidFill>
                          <a:latin typeface="Times New Roman" pitchFamily="18" charset="0"/>
                          <a:ea typeface="Times New Roman"/>
                          <a:cs typeface="Times New Roman" pitchFamily="18" charset="0"/>
                        </a:rPr>
                        <a:t>[</a:t>
                      </a:r>
                      <a:r>
                        <a:rPr lang="fr-FR" sz="2000" b="1" dirty="0">
                          <a:solidFill>
                            <a:srgbClr val="7030A0"/>
                          </a:solidFill>
                          <a:latin typeface="Times New Roman" pitchFamily="18" charset="0"/>
                          <a:ea typeface="Times New Roman"/>
                          <a:cs typeface="Times New Roman" pitchFamily="18" charset="0"/>
                        </a:rPr>
                        <a:t>k]</a:t>
                      </a:r>
                      <a:endParaRPr lang="fr-FR" sz="2000" dirty="0">
                        <a:solidFill>
                          <a:srgbClr val="7030A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rgbClr val="7030A0"/>
                          </a:solidFill>
                          <a:latin typeface="Times New Roman" pitchFamily="18" charset="0"/>
                          <a:ea typeface="Times New Roman"/>
                          <a:cs typeface="Times New Roman" pitchFamily="18" charset="0"/>
                        </a:rPr>
                        <a:t>[</a:t>
                      </a:r>
                      <a:r>
                        <a:rPr lang="fr-FR" sz="2000" b="1" dirty="0">
                          <a:solidFill>
                            <a:srgbClr val="7030A0"/>
                          </a:solidFill>
                          <a:latin typeface="Times New Roman" pitchFamily="18" charset="0"/>
                          <a:ea typeface="Times New Roman"/>
                          <a:cs typeface="Times New Roman" pitchFamily="18" charset="0"/>
                        </a:rPr>
                        <a:t>g]</a:t>
                      </a:r>
                      <a:endParaRPr lang="fr-FR" sz="2000" dirty="0">
                        <a:solidFill>
                          <a:srgbClr val="7030A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2000" b="1" dirty="0" smtClean="0">
                          <a:solidFill>
                            <a:srgbClr val="FF0000"/>
                          </a:solidFill>
                          <a:latin typeface="Times New Roman" pitchFamily="18" charset="0"/>
                          <a:ea typeface="Times New Roman"/>
                          <a:cs typeface="Times New Roman" pitchFamily="18" charset="0"/>
                        </a:rPr>
                        <a:t>[</a:t>
                      </a:r>
                      <a:r>
                        <a:rPr lang="en-US" sz="1800" b="1" spc="-30" dirty="0" smtClean="0">
                          <a:solidFill>
                            <a:srgbClr val="FF0000"/>
                          </a:solidFill>
                          <a:latin typeface="Times New Roman" pitchFamily="18" charset="0"/>
                          <a:cs typeface="Times New Roman" pitchFamily="18" charset="0"/>
                        </a:rPr>
                        <a:t>ʃ</a:t>
                      </a:r>
                      <a:r>
                        <a:rPr lang="fr-FR" sz="2000" b="1" dirty="0" smtClean="0">
                          <a:solidFill>
                            <a:srgbClr val="FF0000"/>
                          </a:solidFill>
                          <a:latin typeface="Times New Roman" pitchFamily="18" charset="0"/>
                          <a:ea typeface="Times New Roman"/>
                          <a:cs typeface="Times New Roman" pitchFamily="18" charset="0"/>
                        </a:rPr>
                        <a:t>]</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rgbClr val="FF0000"/>
                          </a:solidFill>
                          <a:latin typeface="Times New Roman" pitchFamily="18" charset="0"/>
                          <a:ea typeface="Times New Roman"/>
                          <a:cs typeface="Times New Roman" pitchFamily="18" charset="0"/>
                        </a:rPr>
                        <a:t>[</a:t>
                      </a:r>
                      <a:r>
                        <a:rPr lang="en-US" sz="1800" b="1" spc="-30" dirty="0" smtClean="0">
                          <a:solidFill>
                            <a:srgbClr val="FF0000"/>
                          </a:solidFill>
                          <a:latin typeface="Times New Roman" pitchFamily="18" charset="0"/>
                          <a:cs typeface="Times New Roman" pitchFamily="18" charset="0"/>
                        </a:rPr>
                        <a:t>ʒ</a:t>
                      </a:r>
                      <a:r>
                        <a:rPr lang="fr-FR" sz="2000" b="1" dirty="0" smtClean="0">
                          <a:solidFill>
                            <a:srgbClr val="FF0000"/>
                          </a:solidFill>
                          <a:latin typeface="Times New Roman" pitchFamily="18" charset="0"/>
                          <a:ea typeface="Times New Roman"/>
                          <a:cs typeface="Times New Roman" pitchFamily="18" charset="0"/>
                        </a:rPr>
                        <a:t>]</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ea typeface="Times New Roman"/>
                          <a:cs typeface="Times New Roman" pitchFamily="18" charset="0"/>
                        </a:rPr>
                        <a:t>[</a:t>
                      </a:r>
                      <a:r>
                        <a:rPr lang="fr-FR" sz="2000" b="1" dirty="0">
                          <a:solidFill>
                            <a:schemeClr val="tx1"/>
                          </a:solidFill>
                          <a:latin typeface="Times New Roman" pitchFamily="18" charset="0"/>
                          <a:ea typeface="Times New Roman"/>
                          <a:cs typeface="Times New Roman" pitchFamily="18" charset="0"/>
                        </a:rPr>
                        <a:t>l]</a:t>
                      </a: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chemeClr val="tx1"/>
                          </a:solidFill>
                          <a:latin typeface="Times New Roman" pitchFamily="18" charset="0"/>
                          <a:cs typeface="Times New Roman" pitchFamily="18" charset="0"/>
                        </a:rPr>
                        <a:t>[</a:t>
                      </a:r>
                      <a:r>
                        <a:rPr lang="en-US" sz="2400" b="1" spc="-30" dirty="0" smtClean="0">
                          <a:solidFill>
                            <a:schemeClr val="tx1"/>
                          </a:solidFill>
                          <a:latin typeface="Times New Roman" pitchFamily="18" charset="0"/>
                          <a:cs typeface="Times New Roman" pitchFamily="18" charset="0"/>
                        </a:rPr>
                        <a:t>ʁ</a:t>
                      </a:r>
                      <a:r>
                        <a:rPr lang="fr-FR" sz="2000" b="1" dirty="0" smtClean="0">
                          <a:solidFill>
                            <a:schemeClr val="tx1"/>
                          </a:solidFill>
                          <a:latin typeface="Times New Roman" pitchFamily="18" charset="0"/>
                          <a:cs typeface="Times New Roman" pitchFamily="18" charset="0"/>
                        </a:rPr>
                        <a:t>]</a:t>
                      </a: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ea typeface="Times New Roman"/>
                          <a:cs typeface="Times New Roman" pitchFamily="18" charset="0"/>
                        </a:rPr>
                        <a:t>[</a:t>
                      </a:r>
                      <a:r>
                        <a:rPr lang="fr-FR" sz="2000" b="1" dirty="0">
                          <a:solidFill>
                            <a:schemeClr val="tx1"/>
                          </a:solidFill>
                          <a:latin typeface="Times New Roman" pitchFamily="18" charset="0"/>
                          <a:ea typeface="Times New Roman"/>
                          <a:cs typeface="Times New Roman" pitchFamily="18" charset="0"/>
                        </a:rPr>
                        <a:t>m]</a:t>
                      </a: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ea typeface="Times New Roman"/>
                          <a:cs typeface="Times New Roman" pitchFamily="18" charset="0"/>
                        </a:rPr>
                        <a:t>[</a:t>
                      </a:r>
                      <a:r>
                        <a:rPr lang="fr-FR" sz="2000" b="1" dirty="0">
                          <a:solidFill>
                            <a:schemeClr val="tx1"/>
                          </a:solidFill>
                          <a:latin typeface="Times New Roman" pitchFamily="18" charset="0"/>
                          <a:ea typeface="Times New Roman"/>
                          <a:cs typeface="Times New Roman" pitchFamily="18" charset="0"/>
                        </a:rPr>
                        <a:t>n]</a:t>
                      </a: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chemeClr val="tx1"/>
                          </a:solidFill>
                          <a:latin typeface="Times New Roman" pitchFamily="18" charset="0"/>
                          <a:ea typeface="Times New Roman"/>
                          <a:cs typeface="Times New Roman" pitchFamily="18" charset="0"/>
                        </a:rPr>
                        <a:t>      [</a:t>
                      </a:r>
                      <a:r>
                        <a:rPr lang="fr-FR" sz="1800" b="1" dirty="0" smtClean="0">
                          <a:solidFill>
                            <a:schemeClr val="tx1"/>
                          </a:solidFill>
                          <a:latin typeface="Times New Roman" pitchFamily="18" charset="0"/>
                          <a:cs typeface="Times New Roman" pitchFamily="18" charset="0"/>
                        </a:rPr>
                        <a:t>ɲ</a:t>
                      </a:r>
                      <a:r>
                        <a:rPr lang="fr-FR" sz="2000" b="1" dirty="0" smtClean="0">
                          <a:solidFill>
                            <a:schemeClr val="tx1"/>
                          </a:solidFill>
                          <a:latin typeface="Times New Roman" pitchFamily="18" charset="0"/>
                          <a:ea typeface="Times New Roman"/>
                          <a:cs typeface="Times New Roman" pitchFamily="18" charset="0"/>
                        </a:rPr>
                        <a:t>](</a:t>
                      </a:r>
                      <a:r>
                        <a:rPr lang="fr-FR" sz="2000" b="0" dirty="0" err="1">
                          <a:solidFill>
                            <a:schemeClr val="tx1"/>
                          </a:solidFill>
                          <a:latin typeface="Times New Roman" pitchFamily="18" charset="0"/>
                          <a:ea typeface="Times New Roman"/>
                          <a:cs typeface="Times New Roman" pitchFamily="18" charset="0"/>
                        </a:rPr>
                        <a:t>gn</a:t>
                      </a:r>
                      <a:r>
                        <a:rPr lang="fr-FR" sz="2000" b="0" dirty="0">
                          <a:solidFill>
                            <a:schemeClr val="tx1"/>
                          </a:solidFill>
                          <a:latin typeface="Times New Roman" pitchFamily="18" charset="0"/>
                          <a:ea typeface="Times New Roman"/>
                          <a:cs typeface="Times New Roman" pitchFamily="18" charset="0"/>
                        </a:rPr>
                        <a:t>)</a:t>
                      </a:r>
                      <a:endParaRPr lang="fr-FR" sz="2000" b="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smtClean="0">
                          <a:solidFill>
                            <a:schemeClr val="tx1"/>
                          </a:solidFill>
                          <a:latin typeface="Times New Roman" pitchFamily="18" charset="0"/>
                          <a:ea typeface="Times New Roman"/>
                          <a:cs typeface="Times New Roman" pitchFamily="18" charset="0"/>
                        </a:rPr>
                        <a:t>       [</a:t>
                      </a:r>
                      <a:r>
                        <a:rPr lang="fr-FR" sz="1800" b="1" dirty="0" smtClean="0">
                          <a:solidFill>
                            <a:schemeClr val="tx1"/>
                          </a:solidFill>
                          <a:latin typeface="Times New Roman" pitchFamily="18" charset="0"/>
                          <a:cs typeface="Times New Roman" pitchFamily="18" charset="0"/>
                        </a:rPr>
                        <a:t>ŋ</a:t>
                      </a:r>
                      <a:r>
                        <a:rPr lang="fr-FR" sz="2000" b="1" dirty="0" smtClean="0">
                          <a:solidFill>
                            <a:schemeClr val="tx1"/>
                          </a:solidFill>
                          <a:latin typeface="Times New Roman" pitchFamily="18" charset="0"/>
                          <a:ea typeface="Times New Roman"/>
                          <a:cs typeface="Times New Roman" pitchFamily="18" charset="0"/>
                        </a:rPr>
                        <a:t>](</a:t>
                      </a:r>
                      <a:r>
                        <a:rPr lang="fr-FR" sz="2000" b="0" dirty="0" err="1" smtClean="0">
                          <a:solidFill>
                            <a:schemeClr val="tx1"/>
                          </a:solidFill>
                          <a:latin typeface="Times New Roman" pitchFamily="18" charset="0"/>
                          <a:ea typeface="Times New Roman"/>
                          <a:cs typeface="Times New Roman" pitchFamily="18" charset="0"/>
                        </a:rPr>
                        <a:t>ing</a:t>
                      </a:r>
                      <a:r>
                        <a:rPr lang="fr-FR" sz="2000" b="0" dirty="0">
                          <a:solidFill>
                            <a:schemeClr val="tx1"/>
                          </a:solidFill>
                          <a:latin typeface="Times New Roman" pitchFamily="18" charset="0"/>
                          <a:ea typeface="Times New Roman"/>
                          <a:cs typeface="Times New Roman" pitchFamily="18" charset="0"/>
                        </a:rPr>
                        <a:t>)</a:t>
                      </a:r>
                      <a:endParaRPr lang="fr-FR" sz="2000" b="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cs typeface="Times New Roman" pitchFamily="18" charset="0"/>
                        </a:rPr>
                        <a:t>[</a:t>
                      </a:r>
                      <a:r>
                        <a:rPr lang="en-US" sz="2400" b="1" spc="-30" dirty="0">
                          <a:solidFill>
                            <a:schemeClr val="tx1"/>
                          </a:solidFill>
                          <a:latin typeface="Times New Roman" pitchFamily="18" charset="0"/>
                          <a:cs typeface="Times New Roman" pitchFamily="18" charset="0"/>
                        </a:rPr>
                        <a:t>j</a:t>
                      </a:r>
                      <a:r>
                        <a:rPr lang="fr-FR" sz="2000" b="1" dirty="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cs typeface="Times New Roman" pitchFamily="18" charset="0"/>
                        </a:rPr>
                        <a:t>[</a:t>
                      </a:r>
                      <a:r>
                        <a:rPr lang="en-US" sz="2400" b="1" spc="-30" dirty="0">
                          <a:solidFill>
                            <a:schemeClr val="tx1"/>
                          </a:solidFill>
                          <a:latin typeface="Times New Roman" pitchFamily="18" charset="0"/>
                          <a:cs typeface="Times New Roman" pitchFamily="18" charset="0"/>
                        </a:rPr>
                        <a:t>ɥ</a:t>
                      </a:r>
                      <a:r>
                        <a:rPr lang="fr-FR" sz="2000" b="1" dirty="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endParaRPr lang="fr-FR" sz="2000"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2000" b="1" dirty="0">
                          <a:solidFill>
                            <a:schemeClr val="tx1"/>
                          </a:solidFill>
                          <a:latin typeface="Times New Roman" pitchFamily="18" charset="0"/>
                          <a:cs typeface="Times New Roman" pitchFamily="18" charset="0"/>
                        </a:rPr>
                        <a:t>[</a:t>
                      </a:r>
                      <a:r>
                        <a:rPr lang="fr-FR" sz="1800" b="1" dirty="0">
                          <a:solidFill>
                            <a:schemeClr val="tx1"/>
                          </a:solidFill>
                          <a:latin typeface="Times New Roman" pitchFamily="18" charset="0"/>
                          <a:cs typeface="Times New Roman" pitchFamily="18" charset="0"/>
                        </a:rPr>
                        <a:t>w</a:t>
                      </a:r>
                      <a:r>
                        <a:rPr lang="fr-FR" sz="2000" b="1" dirty="0">
                          <a:solidFill>
                            <a:schemeClr val="tx1"/>
                          </a:solidFill>
                          <a:latin typeface="Times New Roman" pitchFamily="18" charset="0"/>
                          <a:cs typeface="Times New Roman" pitchFamily="18" charset="0"/>
                        </a:rPr>
                        <a:t>]</a:t>
                      </a:r>
                      <a:endParaRPr lang="fr-FR" sz="2000" b="1"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Rectangle 11"/>
          <p:cNvSpPr/>
          <p:nvPr/>
        </p:nvSpPr>
        <p:spPr>
          <a:xfrm>
            <a:off x="2643174" y="142852"/>
            <a:ext cx="3070008" cy="523220"/>
          </a:xfrm>
          <a:prstGeom prst="rect">
            <a:avLst/>
          </a:prstGeom>
        </p:spPr>
        <p:txBody>
          <a:bodyPr wrap="none">
            <a:spAutoFit/>
          </a:bodyPr>
          <a:lstStyle/>
          <a:p>
            <a:r>
              <a:rPr lang="fr-FR" sz="2800" b="1" dirty="0" smtClean="0">
                <a:solidFill>
                  <a:srgbClr val="FF0000"/>
                </a:solidFill>
                <a:latin typeface="Times New Roman" pitchFamily="18" charset="0"/>
                <a:cs typeface="Times New Roman" pitchFamily="18" charset="0"/>
              </a:rPr>
              <a:t>Sourdes</a:t>
            </a:r>
            <a:r>
              <a:rPr lang="fr-FR" sz="2800" b="1" dirty="0" smtClean="0">
                <a:solidFill>
                  <a:srgbClr val="7030A0"/>
                </a:solidFill>
                <a:latin typeface="Times New Roman" pitchFamily="18" charset="0"/>
                <a:cs typeface="Times New Roman" pitchFamily="18" charset="0"/>
              </a:rPr>
              <a:t> </a:t>
            </a:r>
            <a:r>
              <a:rPr lang="fr-FR" sz="2800" dirty="0" smtClean="0">
                <a:solidFill>
                  <a:srgbClr val="7030A0"/>
                </a:solidFill>
                <a:latin typeface="Times New Roman" pitchFamily="18" charset="0"/>
                <a:cs typeface="Times New Roman" pitchFamily="18" charset="0"/>
              </a:rPr>
              <a:t>vs</a:t>
            </a:r>
            <a:r>
              <a:rPr lang="fr-FR" sz="2800" b="1" dirty="0" smtClean="0">
                <a:solidFill>
                  <a:srgbClr val="7030A0"/>
                </a:solidFill>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sonores</a:t>
            </a:r>
            <a:endParaRPr lang="fr-FR" sz="2800" b="1"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892</Words>
  <Application>Microsoft Office PowerPoint</Application>
  <PresentationFormat>Affichage à l'écran (4:3)</PresentationFormat>
  <Paragraphs>235</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Les système consonantique du français </vt:lpstr>
      <vt:lpstr>Définition </vt:lpstr>
      <vt:lpstr>Diapositive 3</vt:lpstr>
      <vt:lpstr>Les semi-voyelles/ semi-consonnes</vt:lpstr>
      <vt:lpstr>1. Description des consonnes selon le mode d’articulation </vt:lpstr>
      <vt:lpstr>Diapositive 6</vt:lpstr>
      <vt:lpstr>b. Sourdes vs sonores</vt:lpstr>
      <vt:lpstr>Diapositive 8</vt:lpstr>
      <vt:lpstr>Diapositive 9</vt:lpstr>
      <vt:lpstr>c. Occlusive vs fricative (constrictive) </vt:lpstr>
      <vt:lpstr>Diapositive 11</vt:lpstr>
      <vt:lpstr>Diapositive 12</vt:lpstr>
      <vt:lpstr>Diapositive 13</vt:lpstr>
      <vt:lpstr>II. Description des consonnes selon le point d’articulation</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32</cp:revision>
  <dcterms:created xsi:type="dcterms:W3CDTF">2021-04-22T14:41:18Z</dcterms:created>
  <dcterms:modified xsi:type="dcterms:W3CDTF">2021-05-09T10:05:51Z</dcterms:modified>
</cp:coreProperties>
</file>