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992B6-375B-4137-9BFB-BFA063308D5F}" type="datetimeFigureOut">
              <a:rPr lang="fr-FR" smtClean="0"/>
              <a:t>10/11/2021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B6794-899D-45FE-8783-1D7E6BC3692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368280"/>
          </a:xfrm>
        </p:spPr>
        <p:txBody>
          <a:bodyPr>
            <a:noAutofit/>
          </a:bodyPr>
          <a:lstStyle/>
          <a:p>
            <a:r>
              <a:rPr lang="fr-F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Description des voyelles selon le lieu d’articulation </a:t>
            </a:r>
            <a:endParaRPr lang="fr-F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14356"/>
            <a:ext cx="8929718" cy="5411807"/>
          </a:xfrm>
        </p:spPr>
        <p:txBody>
          <a:bodyPr/>
          <a:lstStyle/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lieu d'articulation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Pour bien comprendre </a:t>
            </a: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 lieu d'articulation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il faut imaginer la bouche comme un espace à deux dimensions, allant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du haut en bas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, et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de l'avant vers l'arrière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 la bouche. C'est dans l'espace ainsi défini que se situe le point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de rétrécissement maximal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qui détermine le lieu d'articulation des voyelles 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r\Desktop\L5cVbfeiEFVnk5oWDgH-PpjOb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3286124"/>
            <a:ext cx="4714908" cy="3357586"/>
          </a:xfrm>
          <a:prstGeom prst="rect">
            <a:avLst/>
          </a:prstGeom>
          <a:noFill/>
        </p:spPr>
      </p:pic>
      <p:cxnSp>
        <p:nvCxnSpPr>
          <p:cNvPr id="6" name="Connecteur droit 5"/>
          <p:cNvCxnSpPr/>
          <p:nvPr/>
        </p:nvCxnSpPr>
        <p:spPr>
          <a:xfrm>
            <a:off x="5643570" y="4570420"/>
            <a:ext cx="214314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rot="5400000">
            <a:off x="6464313" y="4535495"/>
            <a:ext cx="50006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0" y="92867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Cette voyelle se différencie peu des deux précédentes. C'est la voyelle de l'article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« le »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de la conjonction  «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que »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etc. Elle est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orale, arrondie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plutôt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centrale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moyenne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Son orthographe est toujours   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-e-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seul.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1934" y="0"/>
            <a:ext cx="80022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2928934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 [O], quel qu'il soit, est une voyelle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postérieure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Celle-ci est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mi-fermée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Dans l'orthographe, on notera que les graphies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-au-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et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-eau-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correspondent toujours à ce [o] mi-fermé. On trouve l'orthographe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-o-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quand la syllabe ne se termine pas par une consonne à l'oral :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lot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etc.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57532" y="2169375"/>
            <a:ext cx="8354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0" y="5500702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Variante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ouverte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la précédente (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postérieure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et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L'orthographe est le plus souvent 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-o-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suivi d'une consonne prononcée (ou deux) : 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porte, mort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29058" y="4802699"/>
            <a:ext cx="8098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[ɔ]</a:t>
            </a:r>
            <a:endParaRPr lang="fr-FR" sz="4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3" grpId="0"/>
      <p:bldP spid="59396" grpId="0"/>
      <p:bldP spid="9" grpId="0"/>
      <p:bldP spid="59397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0" y="1002084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Dans l'orthographe, c'est systématiquement la voyelle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que l'on transcrit ainsi par le "i grec". C'est une voyelle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fermée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Par exemple :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rue, vue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57532" y="-24"/>
            <a:ext cx="8354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1" y="3714752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Prononcé comme en latin, le [u] phonétique sert à transcrire le graphème</a:t>
            </a:r>
            <a:r>
              <a:rPr kumimoji="0" lang="fr-FR" sz="2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français 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8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ou-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: </a:t>
            </a:r>
            <a:r>
              <a:rPr kumimoji="0" lang="fr-FR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fou, coup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 C'est une voyelle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lang="fr-FR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lang="fr-FR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postérieure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fermée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0496" y="2669441"/>
            <a:ext cx="8707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/>
      <p:bldP spid="60420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Description détaillée des voyelles nasales</a:t>
            </a:r>
            <a:br>
              <a:rPr lang="fr-FR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(selon le mode et le lieu d’articulation)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0" y="2500306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Voyelle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nasale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postérieure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ouverte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Le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-a-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le plus ouvert sert à former la voyelle nasalisée correspondante. C'est la présence d'une consonne nasale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-n-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ou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-m-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qui a entraîné ce phénomène de nasalisation, toujours visible dans l'orthographe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ou 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-en-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43372" y="1500174"/>
            <a:ext cx="88357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ɑ̃</a:t>
            </a:r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44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0" y="5072074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Voyelle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nasale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postérieure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mi-ouverte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L'orthographe est logiquement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-on-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ou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-om-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pont, pompe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071934" y="4231195"/>
            <a:ext cx="8098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ɔ̃</a:t>
            </a:r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44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  <p:bldP spid="61446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9058" y="230667"/>
            <a:ext cx="80022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4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ɛ̃</a:t>
            </a:r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44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0" y="1214422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Voyelle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nasale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non-arrondie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mi-ouverte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Diverses orthographes :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ou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parfait) /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ein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ou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eim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fr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ein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(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eim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sz="2400" dirty="0" smtClean="0"/>
              <a:t>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ain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ou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aim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ain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(f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aim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/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yn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yn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taxe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ou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2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ym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pan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/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exam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(lycé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en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32" y="4347528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Voyelle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nasale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mi-ouverte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L'orthographe est systématiquement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ou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um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parf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um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Tout aussi systématiquement, la voyelle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-u-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présente dans l'orthographe réapparaît à l'oral dans un féminin ou un mot de la famille 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une / parfumerie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à comparer avec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fin / fine, frein / freine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29058" y="3088187"/>
            <a:ext cx="9669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4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œ̃</a:t>
            </a:r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44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5" grpId="0"/>
      <p:bldP spid="6246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trapèze vocalique des voyelles du français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/>
          <a:lstStyle/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trapèze vocalique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est une représentation graphique de l'appareil vocal humain. Il permet de classer les voyelles selon deux axes :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Horizontalement selon la position de la langue dans la bouche (antérieure – postérieure) </a:t>
            </a: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Verticalement le degré d’aperture (fermée, mi-fermée, moyenne, mi-ouverte, ouverte)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1" name="Picture 3" descr="C:\Users\mr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7321" y="0"/>
            <a:ext cx="6286544" cy="1428711"/>
          </a:xfrm>
          <a:prstGeom prst="rect">
            <a:avLst/>
          </a:prstGeom>
          <a:noFill/>
        </p:spPr>
      </p:pic>
      <p:pic>
        <p:nvPicPr>
          <p:cNvPr id="63492" name="Picture 4" descr="C:\Users\mr\Desktop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0263" y="4357694"/>
            <a:ext cx="6000792" cy="2185985"/>
          </a:xfrm>
          <a:prstGeom prst="rect">
            <a:avLst/>
          </a:prstGeom>
          <a:noFill/>
        </p:spPr>
      </p:pic>
      <p:pic>
        <p:nvPicPr>
          <p:cNvPr id="63493" name="Picture 5" descr="C:\Users\mr\Desktop\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2493" y="0"/>
            <a:ext cx="657225" cy="6858000"/>
          </a:xfrm>
          <a:prstGeom prst="rect">
            <a:avLst/>
          </a:prstGeom>
          <a:noFill/>
        </p:spPr>
      </p:pic>
      <p:cxnSp>
        <p:nvCxnSpPr>
          <p:cNvPr id="9" name="Connecteur droit 8"/>
          <p:cNvCxnSpPr>
            <a:endCxn id="63492" idx="0"/>
          </p:cNvCxnSpPr>
          <p:nvPr/>
        </p:nvCxnSpPr>
        <p:spPr>
          <a:xfrm rot="5400000">
            <a:off x="2921785" y="2064537"/>
            <a:ext cx="4572032" cy="14283"/>
          </a:xfrm>
          <a:prstGeom prst="line">
            <a:avLst/>
          </a:prstGeom>
          <a:ln>
            <a:prstDash val="dash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0800000">
            <a:off x="2643174" y="2786058"/>
            <a:ext cx="5357850" cy="1588"/>
          </a:xfrm>
          <a:prstGeom prst="line">
            <a:avLst/>
          </a:prstGeom>
          <a:ln>
            <a:prstDash val="dashDot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rot="10800000">
            <a:off x="2357422" y="1142984"/>
            <a:ext cx="5643602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10800000" flipV="1">
            <a:off x="2214546" y="4286254"/>
            <a:ext cx="571504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10800000">
            <a:off x="2571736" y="1928803"/>
            <a:ext cx="5429288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rot="10800000">
            <a:off x="2571736" y="3500438"/>
            <a:ext cx="5429288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643306" y="928670"/>
            <a:ext cx="5989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[i]</a:t>
            </a:r>
            <a:endParaRPr lang="fr-FR" sz="40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37944" y="857232"/>
            <a:ext cx="5341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fr-FR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20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286512" y="857232"/>
            <a:ext cx="5549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20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40049" y="2285992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fr-FR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86512" y="1571612"/>
            <a:ext cx="551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20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143636" y="3191532"/>
            <a:ext cx="5838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[ɔ]</a:t>
            </a:r>
            <a:endParaRPr lang="fr-FR" sz="28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591751" y="1571612"/>
            <a:ext cx="6946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24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582341" y="3143248"/>
            <a:ext cx="7040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200" b="1" dirty="0" smtClean="0">
                <a:solidFill>
                  <a:schemeClr val="accent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œ</a:t>
            </a: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24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86116" y="1558341"/>
            <a:ext cx="5902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24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071802" y="3143248"/>
            <a:ext cx="5822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32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ɛ</a:t>
            </a:r>
            <a:r>
              <a:rPr lang="fr-FR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fr-FR" sz="24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56889" y="3929066"/>
            <a:ext cx="6046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[a]</a:t>
            </a:r>
            <a:endParaRPr lang="fr-FR" sz="2800" b="1" dirty="0">
              <a:solidFill>
                <a:schemeClr val="accent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648893" y="3977350"/>
            <a:ext cx="631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[ɑ]</a:t>
            </a:r>
            <a:endParaRPr lang="fr-FR" sz="2800" b="1" dirty="0" smtClean="0">
              <a:solidFill>
                <a:schemeClr val="accent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643174" y="3143248"/>
            <a:ext cx="6319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ɛ̃</a:t>
            </a:r>
            <a:r>
              <a:rPr lang="fr-FR" sz="32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3200" b="1" dirty="0" smtClean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961145" y="3143248"/>
            <a:ext cx="753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œ̃</a:t>
            </a:r>
            <a:r>
              <a:rPr lang="fr-FR" sz="32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3200" b="1" dirty="0" smtClean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154675" y="3977350"/>
            <a:ext cx="6319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ɑ̃</a:t>
            </a:r>
            <a:r>
              <a:rPr lang="fr-FR" sz="28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2800" b="1" dirty="0" smtClean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572264" y="3143248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ɔ̃</a:t>
            </a:r>
            <a:r>
              <a:rPr lang="fr-FR" sz="3200" b="1" dirty="0" smtClean="0">
                <a:solidFill>
                  <a:srgbClr val="7030A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3200" b="1" dirty="0" smtClean="0">
              <a:solidFill>
                <a:srgbClr val="7030A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285852" y="1714488"/>
            <a:ext cx="1285884" cy="4000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b="1" i="0" cap="none" normalizeH="0" baseline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mi- fermée</a:t>
            </a:r>
            <a:endParaRPr kumimoji="0" lang="fr-FR" sz="2400" b="0" i="0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1285852" y="957248"/>
            <a:ext cx="1000132" cy="4000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b="1" i="0" cap="none" normalizeH="0" baseline="0" dirty="0" smtClean="0">
                <a:ln>
                  <a:noFill/>
                </a:ln>
                <a:solidFill>
                  <a:srgbClr val="365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b="1" i="0" cap="none" normalizeH="0" baseline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fermée</a:t>
            </a:r>
            <a:endParaRPr kumimoji="0" lang="fr-FR" sz="2400" b="0" i="0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1285852" y="2528884"/>
            <a:ext cx="1138261" cy="4000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b="1" i="0" cap="none" normalizeH="0" baseline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centrale</a:t>
            </a:r>
            <a:endParaRPr kumimoji="0" lang="fr-FR" sz="2400" b="0" i="0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1214414" y="3286124"/>
            <a:ext cx="1285884" cy="4000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m</a:t>
            </a:r>
            <a:r>
              <a:rPr kumimoji="0" lang="fr-FR" b="1" i="0" cap="none" normalizeH="0" baseline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i-ouverte</a:t>
            </a:r>
            <a:endParaRPr kumimoji="0" lang="fr-FR" sz="2400" b="0" i="0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1290599" y="4071942"/>
            <a:ext cx="923947" cy="4000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b="1" i="0" cap="none" normalizeH="0" baseline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ouverte</a:t>
            </a:r>
            <a:endParaRPr kumimoji="0" lang="fr-FR" sz="2400" b="0" i="0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6" name="Connecteur droit avec flèche 45"/>
          <p:cNvCxnSpPr/>
          <p:nvPr/>
        </p:nvCxnSpPr>
        <p:spPr>
          <a:xfrm rot="5400000">
            <a:off x="-1106527" y="2678901"/>
            <a:ext cx="450059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2928926" y="0"/>
            <a:ext cx="1352575" cy="357166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b="1" i="0" cap="none" normalizeH="0" baseline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antérieure</a:t>
            </a:r>
            <a:endParaRPr kumimoji="0" lang="fr-FR" sz="2400" b="0" i="0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6005507" y="28554"/>
            <a:ext cx="1352575" cy="4000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b="1" i="0" cap="none" normalizeH="0" baseline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postérieure</a:t>
            </a:r>
            <a:endParaRPr kumimoji="0" lang="fr-FR" sz="2400" b="0" i="0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2" name="Connecteur droit avec flèche 51"/>
          <p:cNvCxnSpPr/>
          <p:nvPr/>
        </p:nvCxnSpPr>
        <p:spPr>
          <a:xfrm>
            <a:off x="2714612" y="500042"/>
            <a:ext cx="478634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500034" y="714356"/>
            <a:ext cx="571472" cy="42148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1" i="0" cap="none" normalizeH="0" baseline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Degré</a:t>
            </a:r>
            <a:r>
              <a:rPr kumimoji="0" lang="fr-FR" sz="2400" b="1" i="0" cap="none" normalizeH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d’aperture </a:t>
            </a:r>
            <a:r>
              <a:rPr lang="fr-FR" sz="2400" b="1" dirty="0" smtClean="0"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(Ouverture)</a:t>
            </a:r>
            <a:r>
              <a:rPr kumimoji="0" lang="fr-FR" sz="2400" b="1" i="0" cap="none" normalizeH="0" dirty="0" smtClean="0">
                <a:ln>
                  <a:noFill/>
                </a:ln>
                <a:solidFill>
                  <a:srgbClr val="365F9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fr-FR" sz="3200" b="0" i="0" cap="none" normalizeH="0" baseline="0" dirty="0" smtClean="0">
              <a:ln>
                <a:noFill/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63494" grpId="0" animBg="1"/>
      <p:bldP spid="38" grpId="0" animBg="1"/>
      <p:bldP spid="39" grpId="0" animBg="1"/>
      <p:bldP spid="40" grpId="0" animBg="1"/>
      <p:bldP spid="41" grpId="0" animBg="1"/>
      <p:bldP spid="49" grpId="0" animBg="1"/>
      <p:bldP spid="50" grpId="0" animBg="1"/>
      <p:bldP spid="5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TRAPÈZE VOCALIQUE DES VOYELLES DU FRANÇAIS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dirty="0" smtClean="0">
                <a:latin typeface="Times New Roman" pitchFamily="18" charset="0"/>
                <a:cs typeface="Times New Roman" pitchFamily="18" charset="0"/>
              </a:rPr>
            </a:b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 3" descr="http://www.linguistes.com/phonetique/quadrila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1" y="1583674"/>
            <a:ext cx="5915334" cy="420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1500174" y="3571876"/>
            <a:ext cx="1143000" cy="4000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0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mi- fermée</a:t>
            </a:r>
            <a:endParaRPr kumimoji="0" lang="fr-FR" sz="2000" b="0" i="0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1571604" y="4572008"/>
            <a:ext cx="1357314" cy="4000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mi- ouvertes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fr-F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a. Antériorité  </a:t>
            </a:r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Vs postériorité </a:t>
            </a:r>
            <a:b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fr-F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35719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Voyelles antérieures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Quand le bout de la langue se déplace vers l'avant de la bouche, on parle d’une voyelle antérieure. En d’autres termes, la partie la plus élevée du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dorsum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(dos de la langue) se trouve vers l’avant du palais:                      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[a]   [i]   [y]   [e]   [ø]   [œ]   [ə]   [</a:t>
            </a:r>
            <a:r>
              <a:rPr lang="fr-FR" sz="36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ɛ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]   </a:t>
            </a:r>
            <a:r>
              <a:rPr lang="fr-FR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œ̃</a:t>
            </a:r>
            <a:r>
              <a:rPr lang="fr-FR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]   [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ɛ̃</a:t>
            </a:r>
            <a:r>
              <a:rPr lang="fr-FR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20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endParaRPr lang="fr-FR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/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Langue voyelles postérieures et antérieures"/>
          <p:cNvPicPr>
            <a:picLocks noChangeAspect="1" noChangeArrowheads="1"/>
          </p:cNvPicPr>
          <p:nvPr/>
        </p:nvPicPr>
        <p:blipFill>
          <a:blip r:embed="rId2"/>
          <a:srcRect l="6687" r="59487"/>
          <a:stretch>
            <a:fillRect/>
          </a:stretch>
        </p:blipFill>
        <p:spPr bwMode="auto">
          <a:xfrm>
            <a:off x="714348" y="3500438"/>
            <a:ext cx="3500462" cy="3214710"/>
          </a:xfrm>
          <a:prstGeom prst="rect">
            <a:avLst/>
          </a:prstGeom>
          <a:noFill/>
        </p:spPr>
      </p:pic>
      <p:pic>
        <p:nvPicPr>
          <p:cNvPr id="6" name="Imag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643314"/>
            <a:ext cx="371477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AutoShape 3"/>
          <p:cNvSpPr>
            <a:spLocks noChangeArrowheads="1"/>
          </p:cNvSpPr>
          <p:nvPr/>
        </p:nvSpPr>
        <p:spPr bwMode="auto">
          <a:xfrm rot="36901699">
            <a:off x="6113954" y="4637628"/>
            <a:ext cx="1187335" cy="406400"/>
          </a:xfrm>
          <a:prstGeom prst="notchedRightArrow">
            <a:avLst>
              <a:gd name="adj1" fmla="val 50000"/>
              <a:gd name="adj2" fmla="val 42578"/>
            </a:avLst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8" name="Connecteur droit 7"/>
          <p:cNvCxnSpPr/>
          <p:nvPr/>
        </p:nvCxnSpPr>
        <p:spPr>
          <a:xfrm>
            <a:off x="5857884" y="4143380"/>
            <a:ext cx="214314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5400000">
            <a:off x="6750065" y="4106867"/>
            <a:ext cx="500066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Voyelles postérieures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dos de la langue se masse dans l'arrière de la bouche c'est-à-dire, on remarque un recul du dos de la langue vers l’arrière du palais </a:t>
            </a:r>
          </a:p>
          <a:p>
            <a:pPr>
              <a:buNone/>
            </a:pP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 [u]     [o]      [ɔ]     </a:t>
            </a:r>
            <a:r>
              <a:rPr lang="fr-FR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[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ɔ̃</a:t>
            </a:r>
            <a:r>
              <a:rPr lang="fr-FR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]      </a:t>
            </a: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[ɑ]       </a:t>
            </a:r>
            <a:r>
              <a:rPr lang="fr-FR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ɑ̃</a:t>
            </a:r>
            <a:r>
              <a:rPr lang="fr-FR" sz="36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  <a:endParaRPr lang="fr-FR" sz="36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endParaRPr lang="fr-FR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fr-FR" dirty="0"/>
          </a:p>
        </p:txBody>
      </p:sp>
      <p:pic>
        <p:nvPicPr>
          <p:cNvPr id="5" name="Picture 2" descr="Langue voyelles postérieures et antérieures"/>
          <p:cNvPicPr>
            <a:picLocks noChangeAspect="1" noChangeArrowheads="1"/>
          </p:cNvPicPr>
          <p:nvPr/>
        </p:nvPicPr>
        <p:blipFill>
          <a:blip r:embed="rId2"/>
          <a:srcRect l="59152" r="5642"/>
          <a:stretch>
            <a:fillRect/>
          </a:stretch>
        </p:blipFill>
        <p:spPr bwMode="auto">
          <a:xfrm>
            <a:off x="214282" y="3500438"/>
            <a:ext cx="3643338" cy="3214710"/>
          </a:xfrm>
          <a:prstGeom prst="rect">
            <a:avLst/>
          </a:prstGeom>
          <a:noFill/>
        </p:spPr>
      </p:pic>
      <p:pic>
        <p:nvPicPr>
          <p:cNvPr id="6" name="Imag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571876"/>
            <a:ext cx="328614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AutoShape 2"/>
          <p:cNvSpPr>
            <a:spLocks noChangeArrowheads="1"/>
          </p:cNvSpPr>
          <p:nvPr/>
        </p:nvSpPr>
        <p:spPr bwMode="auto">
          <a:xfrm rot="18159985">
            <a:off x="6351818" y="5140440"/>
            <a:ext cx="1584818" cy="428625"/>
          </a:xfrm>
          <a:prstGeom prst="notchedRightArrow">
            <a:avLst>
              <a:gd name="adj1" fmla="val 50000"/>
              <a:gd name="adj2" fmla="val 65370"/>
            </a:avLst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b. Degré d’aperture </a:t>
            </a:r>
            <a:br>
              <a:rPr lang="fr-F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fr-F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ouverture vs fermeture </a:t>
            </a:r>
            <a:br>
              <a:rPr lang="fr-F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fr-FR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Ce critère concerne la distance qui sépare la partie palatine et la langue.</a:t>
            </a:r>
          </a:p>
          <a:p>
            <a:pPr lvl="0"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degré d’ouverture et de fermeture </a:t>
            </a:r>
          </a:p>
          <a:p>
            <a:pPr lvl="0" algn="just"/>
            <a:r>
              <a:rPr lang="fr-F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Voyelles fermées</a:t>
            </a:r>
          </a:p>
          <a:p>
            <a:pPr lvl="0" algn="just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Dans la prononciation d'un [i] [y] ou [u], la langue se trouve près du palais. On parle alors de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voyelles fermées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 puisque le passage est ou presque fermé.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Voyelles ouvertes</a:t>
            </a:r>
            <a: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214423"/>
            <a:ext cx="8329642" cy="2000264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Dans la prononciation de [a] et [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ɑ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], la langue se trouve au fond de la bouche: on parle alors de 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voyelles ouvertes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puisque le passage de l'air est ouvert</a:t>
            </a:r>
          </a:p>
          <a:p>
            <a:endParaRPr lang="fr-FR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5720" y="2887682"/>
            <a:ext cx="850112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Remarque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 Entre les deux extrêmes  (voyelles ouvertes et voyelles fermées) on trouve 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-Les 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voyelles mi-fermées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[e] [ø] [o] 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-Les voyelles 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mi-ouvertes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[</a:t>
            </a:r>
            <a:r>
              <a:rPr lang="fr-FR" sz="2800" b="1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ɛ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] [œ] [ɔ][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ɛ̃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] [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œ̃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fr-FR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[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ɔ̃</a:t>
            </a:r>
            <a:r>
              <a:rPr lang="fr-FR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] [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œ̃</a:t>
            </a:r>
            <a:r>
              <a:rPr lang="fr-FR" sz="28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]</a:t>
            </a:r>
          </a:p>
          <a:p>
            <a:endParaRPr lang="fr-FR" sz="28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2800" b="1" dirty="0" smtClean="0"/>
              <a:t>[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ə]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(transcrit en orthographe en « e » (je, le, que) est plutôt une voyelle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centrale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moyenne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il se </a:t>
            </a:r>
            <a:r>
              <a:rPr lang="fr-FR" sz="2800" u="sng" dirty="0" smtClean="0">
                <a:latin typeface="Times New Roman" pitchFamily="18" charset="0"/>
                <a:cs typeface="Times New Roman" pitchFamily="18" charset="0"/>
              </a:rPr>
              <a:t>situe entre les voyelles mi-fermées et les voyelles mi-ouvertes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8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/>
          <a:srcRect t="9039" b="7910"/>
          <a:stretch>
            <a:fillRect/>
          </a:stretch>
        </p:blipFill>
        <p:spPr bwMode="auto">
          <a:xfrm>
            <a:off x="285720" y="0"/>
            <a:ext cx="8286808" cy="1619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3571868" y="1357298"/>
            <a:ext cx="19812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Voyelles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fermées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714488"/>
            <a:ext cx="7715304" cy="1543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3448056" y="3143248"/>
            <a:ext cx="2552704" cy="1428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Voyelles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mi-fermées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 8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3571876"/>
            <a:ext cx="778674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662370" y="4572008"/>
            <a:ext cx="2552704" cy="21431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Voyelles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mi-ouvertes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Image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4929198"/>
            <a:ext cx="375985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2805114" y="6357958"/>
            <a:ext cx="326708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Voyelles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Arial" pitchFamily="34" charset="0"/>
                <a:cs typeface="Arial" pitchFamily="34" charset="0"/>
              </a:rPr>
              <a:t>ouvertes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1285852" y="214290"/>
            <a:ext cx="428628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4286248" y="71414"/>
            <a:ext cx="428628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7429520" y="142852"/>
            <a:ext cx="428628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785918" y="1785926"/>
            <a:ext cx="42862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4572000" y="1785926"/>
            <a:ext cx="42862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7858148" y="1857364"/>
            <a:ext cx="42862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2285984" y="3571876"/>
            <a:ext cx="42862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4714876" y="3643314"/>
            <a:ext cx="42862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7643834" y="3643314"/>
            <a:ext cx="42862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>
            <a:off x="3643306" y="5214950"/>
            <a:ext cx="42862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5500694" y="5143512"/>
            <a:ext cx="428628" cy="5000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1027" grpId="0" animBg="1"/>
      <p:bldP spid="1028" grpId="0" animBg="1"/>
      <p:bldP spid="1029" grpId="0"/>
      <p:bldP spid="1029" grpId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Description détaillée des voyelles orales  </a:t>
            </a:r>
            <a:br>
              <a:rPr lang="fr-FR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(selon le mode et le lieu d’articulation)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714488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C'est le "a" courant du français actuel, celui de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patte, plat, papa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etc. C'est une voyelle,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orale;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non arrondie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ouverte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-71470" y="3441704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Cette voyelle se fait aujourd'hui de plus en plus rare, remplacée par la précédente même dans les mots où elle permet de distinguer le terme d'un quasi homophone, comme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tâche / tache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Cette voyelle porte généralement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 accent circonflexe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comme dans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âme, âne, pâle, lâche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etc., ainsi que sur le subjonctif imparfait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 qu'il pens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â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 »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Elle est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Elle est également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postérieure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car elle est plus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ouverte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que la précédente.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NB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dans certaine typologie, elle est classée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non-arrondie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comme la précédente)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81660" y="1142984"/>
            <a:ext cx="7841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[a]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43372" y="2714620"/>
            <a:ext cx="8226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[ɑ]</a:t>
            </a:r>
            <a:endParaRPr lang="fr-FR" sz="40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2052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71406" y="642918"/>
            <a:ext cx="89297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C'est une voyelle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écartée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non arrondie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C’est la plus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fermée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 français.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1934" y="0"/>
            <a:ext cx="6703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[i]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71934" y="1548458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[e]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274838"/>
            <a:ext cx="89297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Partant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précédente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ouvre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légèrement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on arrive à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cette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voyelle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qui correspond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souvent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au "é" (accent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aigu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 Elle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orale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écartée 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non arrondie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reste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néanmoins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fermée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antérieure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L'orthographe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souvent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aussi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ez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nez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/chez)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veiller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voire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-ê-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selon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 position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le mot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pêcher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5357826"/>
            <a:ext cx="88582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 rapport à la précédente, cette voyelle est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mi-ouverte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Elle est aussi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non arrondie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Dans l'orthographe, elle correspond au "è" (accent grave), 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0496" y="4286256"/>
            <a:ext cx="79060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ɛ</a:t>
            </a:r>
            <a:r>
              <a:rPr lang="fr-FR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fr-FR" sz="4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5" grpId="0"/>
      <p:bldP spid="6" grpId="0"/>
      <p:bldP spid="7" grpId="0"/>
      <p:bldP spid="5734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37000" y="-71462"/>
            <a:ext cx="7745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fr-FR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fr-FR" sz="3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142844" y="785794"/>
            <a:ext cx="90011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C'est le "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" de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« 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eu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» ou de « 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eu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»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L'orthographe est systématiquement  «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eu »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avec la variante  «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oeu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» pour certains mot au pluriel (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des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œu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C'est une voyelle dite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et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lang="fr-FR" sz="24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mi-fermée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3561710"/>
            <a:ext cx="892971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C'est la variante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mi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ouverte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de la précédente, comme dans  «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un œuf »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Le reste de la description est identique (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arrondie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antérieure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orale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fr-FR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Par rapport à la précédente, on la trouve quand la syllabe se termine par une consonne, ce qui est une tendance générale pour les voyelles ouvertes.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14810" y="2373807"/>
            <a:ext cx="8996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fr-FR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[</a:t>
            </a:r>
            <a:r>
              <a:rPr lang="fr-FR" sz="44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œ</a:t>
            </a:r>
            <a:r>
              <a:rPr lang="fr-FR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]</a:t>
            </a:r>
            <a:endParaRPr lang="fr-FR" sz="3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8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9" grpId="0"/>
      <p:bldP spid="58370" grpId="0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709</Words>
  <Application>Microsoft Office PowerPoint</Application>
  <PresentationFormat>Affichage à l'écran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Description des voyelles selon le lieu d’articulation </vt:lpstr>
      <vt:lpstr>a. Antériorité  Vs postériorité  </vt:lpstr>
      <vt:lpstr>Diapositive 3</vt:lpstr>
      <vt:lpstr>b. Degré d’aperture  ouverture vs fermeture  </vt:lpstr>
      <vt:lpstr>Voyelles ouvertes </vt:lpstr>
      <vt:lpstr>Diapositive 6</vt:lpstr>
      <vt:lpstr>Description détaillée des voyelles orales   (selon le mode et le lieu d’articulation)</vt:lpstr>
      <vt:lpstr>Diapositive 8</vt:lpstr>
      <vt:lpstr>Diapositive 9</vt:lpstr>
      <vt:lpstr>Diapositive 10</vt:lpstr>
      <vt:lpstr>Diapositive 11</vt:lpstr>
      <vt:lpstr>Description détaillée des voyelles nasales (selon le mode et le lieu d’articulation)</vt:lpstr>
      <vt:lpstr>Diapositive 13</vt:lpstr>
      <vt:lpstr>Le trapèze vocalique des voyelles du français </vt:lpstr>
      <vt:lpstr>Diapositive 15</vt:lpstr>
      <vt:lpstr>TRAPÈZE VOCALIQUE DES VOYELLES DU FRANÇAIS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Description des voyelles selon le lieu d’articulation </dc:title>
  <dc:creator>mr</dc:creator>
  <cp:lastModifiedBy>mr</cp:lastModifiedBy>
  <cp:revision>1</cp:revision>
  <dcterms:created xsi:type="dcterms:W3CDTF">2021-11-10T09:14:14Z</dcterms:created>
  <dcterms:modified xsi:type="dcterms:W3CDTF">2021-11-10T09:14:43Z</dcterms:modified>
</cp:coreProperties>
</file>