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19/03/2020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sz="4400" b="1" dirty="0" smtClean="0"/>
              <a:t>محاضرة 7: </a:t>
            </a:r>
            <a:r>
              <a:rPr lang="ar-DZ" sz="4400" b="1" dirty="0" smtClean="0"/>
              <a:t>الاستثمارات </a:t>
            </a:r>
            <a:r>
              <a:rPr lang="ar-DZ" sz="4400" b="1" dirty="0" smtClean="0"/>
              <a:t>الأجنبية المباشرة</a:t>
            </a:r>
          </a:p>
          <a:p>
            <a:pPr algn="ctr" rtl="1">
              <a:buNone/>
            </a:pPr>
            <a:r>
              <a:rPr lang="fr-FR" sz="4400" b="1" dirty="0" smtClean="0"/>
              <a:t>IDE</a:t>
            </a:r>
            <a:endParaRPr lang="ar-DZ" sz="4400" b="1" dirty="0" smtClean="0"/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endParaRPr lang="ar-D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محددات الاستثمار الدولي :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ar-DZ" sz="2800" dirty="0" smtClean="0"/>
              <a:t>تختلف من بلد لآخر </a:t>
            </a:r>
          </a:p>
          <a:p>
            <a:pPr marL="514350" lvl="0" indent="-514350" algn="just" rtl="1">
              <a:lnSpc>
                <a:spcPct val="150000"/>
              </a:lnSpc>
              <a:buAutoNum type="arabicPeriod"/>
            </a:pPr>
            <a:r>
              <a:rPr lang="ar-DZ" sz="2800" b="1" u="sng" dirty="0" smtClean="0"/>
              <a:t>نظرية عدم كمال السوق </a:t>
            </a:r>
            <a:r>
              <a:rPr lang="ar-DZ" sz="2800" dirty="0" smtClean="0"/>
              <a:t>:</a:t>
            </a:r>
          </a:p>
          <a:p>
            <a:pPr marL="514350" lvl="0" indent="-514350" algn="just" rtl="1">
              <a:lnSpc>
                <a:spcPct val="150000"/>
              </a:lnSpc>
              <a:buNone/>
            </a:pPr>
            <a:r>
              <a:rPr lang="ar-DZ" sz="2800" dirty="0" smtClean="0"/>
              <a:t> تعتبر هذه النظرية أن عنصر عدم اكتمال السوق يعتبر عنصرا جاذبا لـ </a:t>
            </a:r>
            <a:r>
              <a:rPr lang="fr-FR" sz="2800" dirty="0" smtClean="0"/>
              <a:t>IDE</a:t>
            </a:r>
            <a:r>
              <a:rPr lang="ar-DZ" sz="2800" dirty="0" smtClean="0"/>
              <a:t> بافتراض غياب المنافسة الكاملة في أسواق البلدان المضيفة بالإضافة لنقص السلع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الخدمات مما يمنح ميزة نسبية لشركات الدول المانحة </a:t>
            </a:r>
            <a:r>
              <a:rPr lang="ar-DZ" sz="2800" dirty="0" err="1" smtClean="0"/>
              <a:t>ل</a:t>
            </a:r>
            <a:r>
              <a:rPr lang="ar-DZ" sz="2800" dirty="0" smtClean="0"/>
              <a:t> </a:t>
            </a:r>
            <a:r>
              <a:rPr lang="fr-FR" sz="2800" dirty="0" smtClean="0"/>
              <a:t>IDE</a:t>
            </a:r>
            <a:r>
              <a:rPr lang="ar-DZ" sz="2800" dirty="0" smtClean="0"/>
              <a:t>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محددات الاستثمار الدولي :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r" rtl="1">
              <a:lnSpc>
                <a:spcPct val="150000"/>
              </a:lnSpc>
              <a:buAutoNum type="arabicPeriod" startAt="2"/>
            </a:pPr>
            <a:r>
              <a:rPr lang="ar-DZ" sz="2800" b="1" u="sng" dirty="0" smtClean="0"/>
              <a:t>نظرية الحماية :</a:t>
            </a:r>
          </a:p>
          <a:p>
            <a:pPr marL="514350" lvl="0" indent="-514350" algn="just" rtl="1">
              <a:lnSpc>
                <a:spcPct val="150000"/>
              </a:lnSpc>
              <a:buNone/>
            </a:pPr>
            <a:r>
              <a:rPr lang="ar-DZ" sz="2800" dirty="0" smtClean="0"/>
              <a:t> هي عكس النظرية الأولى حيث ترى أن الميزة النسبية غير كافية، بل أن سلوك الشركات يتوقف على مدى الرقابة الممارسة من طرف الدول المضيفة، </a:t>
            </a:r>
            <a:r>
              <a:rPr lang="ar-DZ" sz="2800" dirty="0" err="1" smtClean="0"/>
              <a:t>و</a:t>
            </a:r>
            <a:r>
              <a:rPr lang="ar-DZ" sz="2800" dirty="0" smtClean="0"/>
              <a:t> عليه </a:t>
            </a:r>
            <a:r>
              <a:rPr lang="ar-DZ" sz="2800" dirty="0" err="1" smtClean="0"/>
              <a:t>و</a:t>
            </a:r>
            <a:r>
              <a:rPr lang="ar-DZ" sz="2800" dirty="0" smtClean="0"/>
              <a:t> كرد فعل تقوم هذه الشركات بحماية ابتكاراتها من التجسس </a:t>
            </a:r>
            <a:r>
              <a:rPr lang="ar-DZ" sz="2800" dirty="0" err="1" smtClean="0"/>
              <a:t>و</a:t>
            </a:r>
            <a:r>
              <a:rPr lang="ar-DZ" sz="2800" dirty="0" smtClean="0"/>
              <a:t> كذا براءة اختراعها من أجل إجبار الدولة على تغيير قوانينها </a:t>
            </a:r>
            <a:r>
              <a:rPr lang="ar-DZ" sz="2800" dirty="0" err="1" smtClean="0"/>
              <a:t>و</a:t>
            </a:r>
            <a:r>
              <a:rPr lang="ar-DZ" sz="2800" dirty="0" smtClean="0"/>
              <a:t> استقطاب </a:t>
            </a:r>
            <a:r>
              <a:rPr lang="fr-FR" sz="2800" dirty="0" smtClean="0"/>
              <a:t>IDE</a:t>
            </a:r>
            <a:r>
              <a:rPr lang="ar-DZ" sz="2800" dirty="0" smtClean="0"/>
              <a:t> (حال الدول العربية)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محددات الاستثمار الدولي :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u="sng" dirty="0" smtClean="0"/>
              <a:t>3. نظرية دورة حياة المنتوج </a:t>
            </a:r>
          </a:p>
          <a:p>
            <a:pPr algn="r" rtl="1">
              <a:buNone/>
            </a:pPr>
            <a:r>
              <a:rPr lang="ar-DZ" dirty="0" smtClean="0"/>
              <a:t>مثال : تحويل الصناعات الإلكترونية من </a:t>
            </a:r>
            <a:r>
              <a:rPr lang="fr-FR" dirty="0" smtClean="0"/>
              <a:t>USA </a:t>
            </a:r>
            <a:r>
              <a:rPr lang="ar-DZ" dirty="0" smtClean="0"/>
              <a:t> إلى تايوان...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785435" y="3950574"/>
            <a:ext cx="1715655" cy="5499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إنتاج السلعة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30489" y="3571876"/>
            <a:ext cx="1715655" cy="14750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إنتاج السلعة في الدولة المضيفة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857752" y="2857496"/>
            <a:ext cx="1715655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الدولة الأم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071538" y="2928934"/>
            <a:ext cx="1715655" cy="14287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خفض تكاليف الإنتاج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العمال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الجمركة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 flipH="1">
            <a:off x="5214942" y="4357694"/>
            <a:ext cx="137400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محددات الاستثمار الدولي :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lnSpc>
                <a:spcPct val="150000"/>
              </a:lnSpc>
              <a:buNone/>
            </a:pPr>
            <a:r>
              <a:rPr lang="ar-DZ" b="1" u="sng" dirty="0" smtClean="0"/>
              <a:t>4.  </a:t>
            </a:r>
            <a:r>
              <a:rPr lang="ar-DZ" sz="2800" b="1" u="sng" dirty="0" smtClean="0"/>
              <a:t>نظرية الموقع : </a:t>
            </a:r>
            <a:endParaRPr lang="fr-FR" sz="2800" b="1" u="sng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ترتبط </a:t>
            </a:r>
            <a:r>
              <a:rPr lang="fr-FR" sz="2800" dirty="0" smtClean="0"/>
              <a:t>IDE</a:t>
            </a:r>
            <a:r>
              <a:rPr lang="ar-DZ" sz="2800" dirty="0" smtClean="0"/>
              <a:t> بموقع الدولة المضيفة، عوامل تسويقية، تكاليف تخفيض إجراءات تحويل العملة...   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/>
              <a:t>تعريف :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يعتبرها صندوق النقد الدولي </a:t>
            </a:r>
            <a:r>
              <a:rPr lang="fr-FR" sz="2800" dirty="0" smtClean="0"/>
              <a:t>FMI</a:t>
            </a:r>
            <a:r>
              <a:rPr lang="ar-DZ" sz="2800" dirty="0" smtClean="0"/>
              <a:t> الاستثمارات الموجهة لاقتناء أو زيادة منفعة دائمة في مؤسسة تقوم بنشاطاتها في الإقليم الاقتصادي لبلد آخر (بلد مضيف)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التي يتمتع فيها المستثمر المباشر بدرجة كبيرة من النفوذ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الرقابة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الفعالية في تسيير المؤسسة، حيث يكفي المستثمر الأجنبي حيازة 10 </a:t>
            </a:r>
            <a:r>
              <a:rPr lang="fr-FR" sz="2800" dirty="0" smtClean="0"/>
              <a:t>%</a:t>
            </a:r>
            <a:r>
              <a:rPr lang="ar-DZ" sz="2800" dirty="0" smtClean="0"/>
              <a:t> من حصص الملكية داخل مؤسسة البلد المضيف.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و كنتيجة لأزمة المديونية (المكسيك) </a:t>
            </a:r>
            <a:r>
              <a:rPr lang="ar-DZ" sz="2800" dirty="0" err="1" smtClean="0"/>
              <a:t>و</a:t>
            </a:r>
            <a:r>
              <a:rPr lang="ar-DZ" sz="2800" dirty="0" smtClean="0"/>
              <a:t> رفض الدول النامية تسديد مستحقاتها، ازداد الاهتمام بالاستثمارات الأجنبية المباشرة من طرف الدول المتقدمة في هذه الدول عوض منحها قروض إضافية، فساهمت بذلك </a:t>
            </a:r>
            <a:r>
              <a:rPr lang="fr-FR" sz="2800" dirty="0" smtClean="0"/>
              <a:t>IDE</a:t>
            </a:r>
            <a:r>
              <a:rPr lang="ar-DZ" sz="2800" dirty="0" smtClean="0"/>
              <a:t> في نقل التكنولوجيا </a:t>
            </a:r>
            <a:r>
              <a:rPr lang="ar-DZ" sz="2800" dirty="0" err="1" smtClean="0"/>
              <a:t>و</a:t>
            </a:r>
            <a:r>
              <a:rPr lang="ar-DZ" sz="2800" dirty="0" smtClean="0"/>
              <a:t> سد الفجوة ما بين الادخار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الاستثمار، بالإضافة إلى مساهمتها في تنمية الاقتصاد للدول المضيفة.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/>
              <a:t>العوامل المحفزة لجلب </a:t>
            </a:r>
            <a:r>
              <a:rPr lang="fr-FR" b="1" dirty="0" smtClean="0"/>
              <a:t>IDE</a:t>
            </a:r>
            <a:r>
              <a:rPr lang="ar-DZ" b="1" dirty="0" smtClean="0"/>
              <a:t>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 rtl="1">
              <a:buFont typeface="+mj-lt"/>
              <a:buAutoNum type="arabicPeriod"/>
            </a:pPr>
            <a:r>
              <a:rPr lang="ar-DZ" sz="3300" b="1" u="sng" dirty="0" smtClean="0"/>
              <a:t>العوامل الاقتصادية :</a:t>
            </a:r>
            <a:endParaRPr lang="fr-FR" sz="3300" b="1" u="sng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u="sng" dirty="0" smtClean="0"/>
              <a:t>حجم السوق المحلية </a:t>
            </a:r>
            <a:r>
              <a:rPr lang="ar-DZ" dirty="0" smtClean="0"/>
              <a:t>: يقاس عن طريق </a:t>
            </a:r>
            <a:r>
              <a:rPr lang="fr-FR" dirty="0" smtClean="0"/>
              <a:t>GDP</a:t>
            </a:r>
            <a:r>
              <a:rPr lang="ar-DZ" dirty="0" smtClean="0"/>
              <a:t> (متوسط نصيب الفرد من الناتج المحلي </a:t>
            </a:r>
            <a:r>
              <a:rPr lang="ar-DZ" dirty="0" err="1" smtClean="0"/>
              <a:t>الاجمالي</a:t>
            </a:r>
            <a:r>
              <a:rPr lang="ar-DZ" dirty="0" smtClean="0"/>
              <a:t>)، أما نمو هذه الأسواق فيقاس بعدد السكان.</a:t>
            </a:r>
            <a:endParaRPr lang="fr-FR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u="sng" dirty="0" smtClean="0"/>
              <a:t>استقرار السياسات الاقتصادية </a:t>
            </a:r>
            <a:r>
              <a:rPr lang="ar-DZ" dirty="0" smtClean="0"/>
              <a:t>: يقصد </a:t>
            </a:r>
            <a:r>
              <a:rPr lang="ar-DZ" dirty="0" err="1" smtClean="0"/>
              <a:t>بها</a:t>
            </a:r>
            <a:r>
              <a:rPr lang="ar-DZ" dirty="0" smtClean="0"/>
              <a:t> السياسة النقدية </a:t>
            </a:r>
            <a:r>
              <a:rPr lang="ar-DZ" dirty="0" err="1" smtClean="0"/>
              <a:t>و</a:t>
            </a:r>
            <a:r>
              <a:rPr lang="ar-DZ" dirty="0" smtClean="0"/>
              <a:t> المالية، الضرائب، قانون العمل ...</a:t>
            </a:r>
            <a:endParaRPr lang="fr-FR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u="sng" dirty="0" smtClean="0"/>
              <a:t>معدل نمو </a:t>
            </a:r>
            <a:r>
              <a:rPr lang="fr-FR" u="sng" dirty="0" smtClean="0"/>
              <a:t>PIB</a:t>
            </a:r>
            <a:r>
              <a:rPr lang="ar-DZ" u="sng" dirty="0" smtClean="0"/>
              <a:t> </a:t>
            </a:r>
            <a:r>
              <a:rPr lang="ar-DZ" dirty="0" smtClean="0"/>
              <a:t>: هناك علاقة طردية بين الناتج الداخلي الخام </a:t>
            </a:r>
            <a:r>
              <a:rPr lang="ar-DZ" dirty="0" err="1" smtClean="0"/>
              <a:t>و</a:t>
            </a:r>
            <a:r>
              <a:rPr lang="ar-DZ" dirty="0" smtClean="0"/>
              <a:t> حجم التدفقات الواردة.</a:t>
            </a:r>
            <a:endParaRPr lang="fr-FR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u="sng" dirty="0" smtClean="0"/>
              <a:t>معدل التضخم </a:t>
            </a:r>
            <a:r>
              <a:rPr lang="ar-DZ" dirty="0" smtClean="0"/>
              <a:t>: علاقة عكسية موجودة بين معدل التضخم </a:t>
            </a:r>
            <a:r>
              <a:rPr lang="ar-DZ" dirty="0" err="1" smtClean="0"/>
              <a:t>و</a:t>
            </a:r>
            <a:r>
              <a:rPr lang="ar-DZ" dirty="0" smtClean="0"/>
              <a:t>  </a:t>
            </a:r>
            <a:r>
              <a:rPr lang="fr-FR" dirty="0" smtClean="0"/>
              <a:t>IDE</a:t>
            </a:r>
            <a:r>
              <a:rPr lang="ar-DZ" dirty="0" smtClean="0"/>
              <a:t>.</a:t>
            </a:r>
            <a:endParaRPr lang="fr-FR" dirty="0" smtClean="0"/>
          </a:p>
          <a:p>
            <a:pPr lvl="0" algn="just" rtl="1">
              <a:buFont typeface="Wingdings" pitchFamily="2" charset="2"/>
              <a:buChar char="ü"/>
            </a:pPr>
            <a:r>
              <a:rPr lang="ar-DZ" u="sng" dirty="0" smtClean="0"/>
              <a:t>سعر الصرف </a:t>
            </a:r>
            <a:r>
              <a:rPr lang="ar-DZ" dirty="0" smtClean="0"/>
              <a:t>: علاقة عكسية أيضا تربطها </a:t>
            </a:r>
            <a:r>
              <a:rPr lang="ar-DZ" dirty="0" err="1" smtClean="0"/>
              <a:t>ب</a:t>
            </a:r>
            <a:r>
              <a:rPr lang="ar-DZ" dirty="0" smtClean="0"/>
              <a:t> </a:t>
            </a:r>
            <a:r>
              <a:rPr lang="fr-FR" dirty="0" smtClean="0"/>
              <a:t>IDE</a:t>
            </a:r>
            <a:r>
              <a:rPr lang="ar-DZ" dirty="0" smtClean="0"/>
              <a:t>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u="sng" dirty="0" smtClean="0"/>
              <a:t>اليد العاملة </a:t>
            </a:r>
            <a:r>
              <a:rPr lang="ar-DZ" sz="2800" dirty="0" smtClean="0"/>
              <a:t>:علاقة طردية بين اليد العاملة المؤهلة </a:t>
            </a:r>
            <a:r>
              <a:rPr lang="ar-DZ" sz="2800" dirty="0" err="1" smtClean="0"/>
              <a:t>و</a:t>
            </a:r>
            <a:r>
              <a:rPr lang="ar-DZ" sz="2800" dirty="0" smtClean="0"/>
              <a:t> جلب الاستثمارات.</a:t>
            </a:r>
            <a:endParaRPr lang="fr-FR" sz="28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u="sng" dirty="0" smtClean="0"/>
              <a:t>البنية التحتية الملائمة </a:t>
            </a:r>
            <a:r>
              <a:rPr lang="ar-DZ" sz="2800" dirty="0" smtClean="0"/>
              <a:t>: نقل بري، بحري، جوي، شبكة الاتصالات، الطاقة.</a:t>
            </a:r>
            <a:endParaRPr lang="fr-FR" sz="28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2800" u="sng" dirty="0" smtClean="0"/>
              <a:t>المناطق الحرة </a:t>
            </a:r>
            <a:r>
              <a:rPr lang="ar-DZ" sz="2800" dirty="0" smtClean="0"/>
              <a:t>: جزء معزول من الدول بواسطة أسوار لكن يخضع لسيادتها، فهي تسمح بوجود إعفاءات جمركية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ضريبية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تسمح بتسويق المنتجات.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pPr algn="ctr" rtl="1"/>
            <a:r>
              <a:rPr lang="ar-DZ" b="1" dirty="0" smtClean="0"/>
              <a:t>العوامل المحفزة لجلب </a:t>
            </a:r>
            <a:r>
              <a:rPr lang="fr-FR" b="1" dirty="0" smtClean="0"/>
              <a:t>IDE</a:t>
            </a:r>
            <a:r>
              <a:rPr lang="ar-DZ" b="1" dirty="0" smtClean="0"/>
              <a:t> :</a:t>
            </a:r>
            <a:endParaRPr lang="fr-FR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r" rtl="1">
              <a:lnSpc>
                <a:spcPct val="150000"/>
              </a:lnSpc>
              <a:buFont typeface="+mj-lt"/>
              <a:buAutoNum type="arabicPeriod" startAt="2"/>
            </a:pPr>
            <a:r>
              <a:rPr lang="ar-DZ" sz="2800" b="1" u="sng" dirty="0" smtClean="0"/>
              <a:t>العوامل السياسية :</a:t>
            </a:r>
            <a:endParaRPr lang="fr-FR" sz="2800" b="1" u="sng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تتمثل في الابتعاد عن الأخطار السياسية : التصفية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المصادرة لأغراض منفعة عامة، التأميم، فرض قيود على تحويلات العملة إلى الخارج، عدم الوفاء بالاتفاقيات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العقود المبرمة.</a:t>
            </a:r>
            <a:endParaRPr lang="fr-FR" sz="2800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pPr algn="ctr" rtl="1"/>
            <a:r>
              <a:rPr lang="ar-DZ" b="1" dirty="0" smtClean="0"/>
              <a:t>العوامل المحفزة لجلب </a:t>
            </a:r>
            <a:r>
              <a:rPr lang="fr-FR" b="1" dirty="0" smtClean="0"/>
              <a:t>IDE</a:t>
            </a:r>
            <a:r>
              <a:rPr lang="ar-DZ" b="1" dirty="0" smtClean="0"/>
              <a:t> :</a:t>
            </a:r>
            <a:endParaRPr lang="fr-FR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 rtl="1">
              <a:lnSpc>
                <a:spcPct val="150000"/>
              </a:lnSpc>
              <a:buFont typeface="+mj-lt"/>
              <a:buAutoNum type="arabicPeriod" startAt="3"/>
            </a:pPr>
            <a:r>
              <a:rPr lang="ar-DZ" sz="2800" b="1" u="sng" dirty="0" smtClean="0"/>
              <a:t>العوامل القانونية </a:t>
            </a:r>
            <a:r>
              <a:rPr lang="ar-DZ" sz="2800" b="1" u="sng" dirty="0" err="1" smtClean="0"/>
              <a:t>و</a:t>
            </a:r>
            <a:r>
              <a:rPr lang="ar-DZ" sz="2800" b="1" u="sng" dirty="0" smtClean="0"/>
              <a:t> التنظيمية :</a:t>
            </a:r>
            <a:endParaRPr lang="fr-FR" sz="2800" b="1" u="sng" dirty="0" smtClean="0"/>
          </a:p>
          <a:p>
            <a:pPr algn="just">
              <a:lnSpc>
                <a:spcPct val="150000"/>
              </a:lnSpc>
              <a:buNone/>
            </a:pPr>
            <a:r>
              <a:rPr lang="ar-DZ" sz="2800" dirty="0" smtClean="0"/>
              <a:t>ضرورة وجود قانون موحد للاستثمار يتسم بالوضوح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الاستقرار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الشفافية بما يتوافق مع تشريعات الدولة، بالإضافة إلى وجود ضمانات تحمي المستثمر الأجنبي من الأخطار السياسية. و كذا وجود نظام قضائي صارم يطبق القوانين، يحل النزاعات بين الدولة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المستثمر بكفاءة </a:t>
            </a:r>
            <a:r>
              <a:rPr lang="ar-DZ" sz="2800" dirty="0" err="1" smtClean="0"/>
              <a:t>و</a:t>
            </a:r>
            <a:r>
              <a:rPr lang="ar-DZ" sz="2800" dirty="0" smtClean="0"/>
              <a:t> عدالة، دون أن ننسى القضاء على القوانين البيروقراطية</a:t>
            </a:r>
            <a:r>
              <a:rPr lang="ar-DZ" dirty="0" smtClean="0"/>
              <a:t>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pPr algn="ctr" rtl="1"/>
            <a:r>
              <a:rPr lang="ar-DZ" b="1" dirty="0" smtClean="0"/>
              <a:t>العوامل المحفزة لجلب </a:t>
            </a:r>
            <a:r>
              <a:rPr lang="fr-FR" b="1" dirty="0" smtClean="0"/>
              <a:t>IDE</a:t>
            </a:r>
            <a:r>
              <a:rPr lang="ar-DZ" b="1" dirty="0" smtClean="0"/>
              <a:t> :</a:t>
            </a:r>
            <a:endParaRPr lang="fr-FR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lvl="0" algn="r" rtl="1">
              <a:buNone/>
            </a:pPr>
            <a:endParaRPr lang="ar-DZ" b="1" u="sng" dirty="0" smtClean="0"/>
          </a:p>
          <a:p>
            <a:pPr lvl="0" algn="r" rtl="1">
              <a:buNone/>
            </a:pPr>
            <a:endParaRPr lang="ar-DZ" b="1" u="sng" dirty="0" smtClean="0"/>
          </a:p>
          <a:p>
            <a:pPr lvl="0" algn="r" rtl="1">
              <a:buNone/>
            </a:pPr>
            <a:endParaRPr lang="ar-DZ" b="1" u="sng" dirty="0" smtClean="0"/>
          </a:p>
          <a:p>
            <a:pPr lvl="0" algn="r" rtl="1">
              <a:buNone/>
            </a:pPr>
            <a:r>
              <a:rPr lang="ar-DZ" b="1" u="sng" dirty="0" smtClean="0"/>
              <a:t>4 . العوامل الضريبية </a:t>
            </a:r>
            <a:r>
              <a:rPr lang="ar-DZ" b="1" u="sng" dirty="0" err="1" smtClean="0"/>
              <a:t>و</a:t>
            </a:r>
            <a:r>
              <a:rPr lang="ar-DZ" b="1" u="sng" dirty="0" smtClean="0"/>
              <a:t> المالية :</a:t>
            </a:r>
            <a:endParaRPr lang="fr-FR" b="1" u="sng" dirty="0" smtClean="0"/>
          </a:p>
          <a:p>
            <a:pPr algn="r" rtl="1">
              <a:buNone/>
            </a:pPr>
            <a:r>
              <a:rPr lang="ar-DZ" dirty="0" smtClean="0"/>
              <a:t>خفض التعريفة الجمركية </a:t>
            </a:r>
            <a:r>
              <a:rPr lang="ar-DZ" dirty="0" err="1" smtClean="0"/>
              <a:t>و</a:t>
            </a:r>
            <a:r>
              <a:rPr lang="ar-DZ" dirty="0" smtClean="0"/>
              <a:t> تقليل نسبة الضرائب.</a:t>
            </a:r>
            <a:endParaRPr lang="fr-FR" dirty="0" smtClean="0"/>
          </a:p>
          <a:p>
            <a:pPr lvl="0" algn="r" rtl="1">
              <a:buNone/>
            </a:pPr>
            <a:r>
              <a:rPr lang="ar-DZ" b="1" u="sng" dirty="0" smtClean="0"/>
              <a:t>5.  حماية الملكية الفكرية :</a:t>
            </a:r>
            <a:endParaRPr lang="fr-FR" b="1" u="sng" dirty="0" smtClean="0"/>
          </a:p>
          <a:p>
            <a:pPr lvl="0" algn="just" rtl="1">
              <a:buNone/>
            </a:pPr>
            <a:r>
              <a:rPr lang="ar-DZ" dirty="0" smtClean="0"/>
              <a:t>و ذلك بحماية الإبداع الفكري المحلي </a:t>
            </a:r>
            <a:r>
              <a:rPr lang="ar-DZ" dirty="0" err="1" smtClean="0"/>
              <a:t>و</a:t>
            </a:r>
            <a:r>
              <a:rPr lang="ar-DZ" dirty="0" smtClean="0"/>
              <a:t> الأجنبي </a:t>
            </a:r>
            <a:r>
              <a:rPr lang="ar-DZ" dirty="0" err="1" smtClean="0"/>
              <a:t>و</a:t>
            </a:r>
            <a:r>
              <a:rPr lang="ar-DZ" dirty="0" smtClean="0"/>
              <a:t> تشجيع البحث </a:t>
            </a:r>
            <a:r>
              <a:rPr lang="ar-DZ" dirty="0" err="1" smtClean="0"/>
              <a:t>و</a:t>
            </a:r>
            <a:r>
              <a:rPr lang="ar-DZ" dirty="0" smtClean="0"/>
              <a:t> التطوير من طرف الأجانب.</a:t>
            </a:r>
            <a:endParaRPr lang="fr-FR" dirty="0" smtClean="0"/>
          </a:p>
          <a:p>
            <a:pPr lvl="0" algn="r" rtl="1">
              <a:buNone/>
            </a:pPr>
            <a:r>
              <a:rPr lang="ar-DZ" b="1" u="sng" dirty="0" smtClean="0"/>
              <a:t>6.  أجهزة </a:t>
            </a:r>
            <a:r>
              <a:rPr lang="fr-FR" b="1" u="sng" dirty="0" smtClean="0"/>
              <a:t>IDE</a:t>
            </a:r>
            <a:r>
              <a:rPr lang="ar-DZ" b="1" u="sng" dirty="0" smtClean="0"/>
              <a:t> : </a:t>
            </a:r>
            <a:endParaRPr lang="fr-FR" b="1" u="sng" dirty="0" smtClean="0"/>
          </a:p>
          <a:p>
            <a:pPr algn="r" rtl="1">
              <a:buNone/>
            </a:pPr>
            <a:r>
              <a:rPr lang="ar-DZ" dirty="0" smtClean="0"/>
              <a:t>إنشاء أجهزة </a:t>
            </a:r>
            <a:r>
              <a:rPr lang="ar-DZ" dirty="0" err="1" smtClean="0"/>
              <a:t>و</a:t>
            </a:r>
            <a:r>
              <a:rPr lang="ar-DZ" dirty="0" smtClean="0"/>
              <a:t> هيئات حكومية تعتني بالاستثمارات.</a:t>
            </a:r>
            <a:endParaRPr lang="fr-FR" dirty="0" smtClean="0"/>
          </a:p>
          <a:p>
            <a:pPr lvl="0" algn="r" rtl="1">
              <a:buNone/>
            </a:pPr>
            <a:r>
              <a:rPr lang="ar-DZ" b="1" u="sng" dirty="0" smtClean="0"/>
              <a:t>7.  الترويج الالكتروني :</a:t>
            </a:r>
            <a:endParaRPr lang="fr-FR" b="1" u="sng" dirty="0" smtClean="0"/>
          </a:p>
          <a:p>
            <a:pPr algn="r" rtl="1">
              <a:buNone/>
            </a:pPr>
            <a:r>
              <a:rPr lang="ar-DZ" dirty="0" smtClean="0"/>
              <a:t>عن طريق توفير قاعدة بيانات الكترونية لـبيئة الأعمال، مؤشرا اقتصادية ...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-285784" y="0"/>
            <a:ext cx="8229600" cy="1143000"/>
          </a:xfrm>
        </p:spPr>
        <p:txBody>
          <a:bodyPr/>
          <a:lstStyle/>
          <a:p>
            <a:pPr algn="ctr" rtl="1"/>
            <a:r>
              <a:rPr lang="ar-DZ" b="1" dirty="0" smtClean="0"/>
              <a:t>العوامل المحفزة لجلب </a:t>
            </a:r>
            <a:r>
              <a:rPr lang="fr-FR" b="1" dirty="0" smtClean="0"/>
              <a:t>IDE</a:t>
            </a:r>
            <a:r>
              <a:rPr lang="ar-DZ" b="1" dirty="0" smtClean="0"/>
              <a:t> :</a:t>
            </a:r>
            <a:endParaRPr lang="fr-FR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مؤشرات قياس العوامل المحفزة :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rtl="1">
              <a:buNone/>
            </a:pPr>
            <a:r>
              <a:rPr lang="ar-DZ" dirty="0" smtClean="0"/>
              <a:t>1.  </a:t>
            </a:r>
            <a:r>
              <a:rPr lang="ar-DZ" b="1" u="sng" dirty="0" smtClean="0"/>
              <a:t>مؤشر الأداء </a:t>
            </a:r>
            <a:r>
              <a:rPr lang="ar-DZ" dirty="0" smtClean="0"/>
              <a:t>: يصدر عن منظمة الأمم المتحدة </a:t>
            </a:r>
            <a:r>
              <a:rPr lang="fr-FR" dirty="0" smtClean="0"/>
              <a:t>ONU</a:t>
            </a:r>
            <a:r>
              <a:rPr lang="ar-DZ" dirty="0" smtClean="0"/>
              <a:t> للتجارة </a:t>
            </a:r>
            <a:r>
              <a:rPr lang="ar-DZ" dirty="0" err="1" smtClean="0"/>
              <a:t>و</a:t>
            </a:r>
            <a:r>
              <a:rPr lang="ar-DZ" dirty="0" smtClean="0"/>
              <a:t> التنمية بهدف التعرف على مدى نجاح جهود الدولة في استقطاب الاستثمارات الأجنبية المباشرة.</a:t>
            </a:r>
            <a:endParaRPr lang="fr-FR" dirty="0" smtClean="0"/>
          </a:p>
          <a:p>
            <a:pPr lvl="0" algn="just" rtl="1">
              <a:buNone/>
            </a:pPr>
            <a:r>
              <a:rPr lang="ar-DZ" dirty="0" smtClean="0"/>
              <a:t>2.  </a:t>
            </a:r>
            <a:r>
              <a:rPr lang="ar-DZ" b="1" u="sng" dirty="0" smtClean="0"/>
              <a:t>المؤشر المركب للمخاطر القطرية </a:t>
            </a:r>
            <a:r>
              <a:rPr lang="ar-DZ" dirty="0" smtClean="0"/>
              <a:t>: يصدر عن </a:t>
            </a:r>
            <a:r>
              <a:rPr lang="fr-FR" dirty="0" smtClean="0"/>
              <a:t>PRS Group</a:t>
            </a:r>
            <a:r>
              <a:rPr lang="ar-DZ" dirty="0" smtClean="0"/>
              <a:t> و يهدف لقياس مخاطر الاستثمار في القطر (البلد) </a:t>
            </a:r>
            <a:r>
              <a:rPr lang="ar-DZ" dirty="0" err="1" smtClean="0"/>
              <a:t>و</a:t>
            </a:r>
            <a:r>
              <a:rPr lang="ar-DZ" dirty="0" smtClean="0"/>
              <a:t> يتكون من : مؤشر تقويم المخاطر السياسية (50</a:t>
            </a:r>
            <a:r>
              <a:rPr lang="fr-FR" dirty="0" smtClean="0"/>
              <a:t>%</a:t>
            </a:r>
            <a:r>
              <a:rPr lang="ar-DZ" dirty="0" smtClean="0"/>
              <a:t>)، مؤشر تقويم المخاطر الاقتصادية (25</a:t>
            </a:r>
            <a:r>
              <a:rPr lang="fr-FR" dirty="0" smtClean="0"/>
              <a:t>%</a:t>
            </a:r>
            <a:r>
              <a:rPr lang="ar-DZ" dirty="0" smtClean="0"/>
              <a:t>)، </a:t>
            </a:r>
            <a:r>
              <a:rPr lang="ar-DZ" dirty="0" err="1" smtClean="0"/>
              <a:t>و</a:t>
            </a:r>
            <a:r>
              <a:rPr lang="ar-DZ" dirty="0" smtClean="0"/>
              <a:t> مؤشر تقويم المخاطر المالية (25</a:t>
            </a:r>
            <a:r>
              <a:rPr lang="fr-FR" dirty="0" smtClean="0"/>
              <a:t>%</a:t>
            </a:r>
            <a:r>
              <a:rPr lang="ar-DZ" dirty="0" smtClean="0"/>
              <a:t>).</a:t>
            </a:r>
            <a:endParaRPr lang="fr-FR" dirty="0" smtClean="0"/>
          </a:p>
          <a:p>
            <a:pPr lvl="0" algn="just" rtl="1">
              <a:buNone/>
            </a:pPr>
            <a:r>
              <a:rPr lang="ar-DZ" dirty="0" smtClean="0"/>
              <a:t>3.  </a:t>
            </a:r>
            <a:r>
              <a:rPr lang="ar-DZ" b="1" u="sng" dirty="0" smtClean="0"/>
              <a:t>مؤشر الحرية الاقتصادية </a:t>
            </a:r>
            <a:r>
              <a:rPr lang="ar-DZ" dirty="0" smtClean="0"/>
              <a:t>: يصدر عن صحيفة وال </a:t>
            </a:r>
            <a:r>
              <a:rPr lang="ar-DZ" dirty="0" err="1" smtClean="0"/>
              <a:t>ستريت</a:t>
            </a:r>
            <a:r>
              <a:rPr lang="ar-DZ" dirty="0" smtClean="0"/>
              <a:t>، </a:t>
            </a:r>
            <a:r>
              <a:rPr lang="ar-DZ" dirty="0" err="1" smtClean="0"/>
              <a:t>و</a:t>
            </a:r>
            <a:r>
              <a:rPr lang="ar-DZ" dirty="0" smtClean="0"/>
              <a:t> يقيس درجة تدخل الحكومة في الاقتصاد.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722</Words>
  <PresentationFormat>Affichage à l'écran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Diapositive 1</vt:lpstr>
      <vt:lpstr>تعريف : </vt:lpstr>
      <vt:lpstr>Diapositive 3</vt:lpstr>
      <vt:lpstr>العوامل المحفزة لجلب IDE :</vt:lpstr>
      <vt:lpstr>العوامل المحفزة لجلب IDE :</vt:lpstr>
      <vt:lpstr>العوامل المحفزة لجلب IDE :</vt:lpstr>
      <vt:lpstr>العوامل المحفزة لجلب IDE :</vt:lpstr>
      <vt:lpstr>العوامل المحفزة لجلب IDE :</vt:lpstr>
      <vt:lpstr>مؤشرات قياس العوامل المحفزة : </vt:lpstr>
      <vt:lpstr>محددات الاستثمار الدولي : </vt:lpstr>
      <vt:lpstr>محددات الاستثمار الدولي : </vt:lpstr>
      <vt:lpstr>محددات الاستثمار الدولي : </vt:lpstr>
      <vt:lpstr>محددات الاستثمار الدولي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PC_Dz</dc:creator>
  <cp:lastModifiedBy>Pc_Dz</cp:lastModifiedBy>
  <cp:revision>31</cp:revision>
  <dcterms:created xsi:type="dcterms:W3CDTF">2017-04-15T19:23:48Z</dcterms:created>
  <dcterms:modified xsi:type="dcterms:W3CDTF">2020-03-19T13:45:39Z</dcterms:modified>
</cp:coreProperties>
</file>