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4" r:id="rId2"/>
    <p:sldId id="256" r:id="rId3"/>
    <p:sldId id="257" r:id="rId4"/>
    <p:sldId id="273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endParaRPr lang="ar-DZ" dirty="0" smtClean="0"/>
          </a:p>
          <a:p>
            <a:pPr algn="ctr" rtl="1">
              <a:buNone/>
            </a:pPr>
            <a:r>
              <a:rPr lang="ar-DZ" sz="4400" b="1" dirty="0" smtClean="0"/>
              <a:t>محاضرة </a:t>
            </a:r>
            <a:r>
              <a:rPr lang="fr-FR" sz="4400" b="1" dirty="0" smtClean="0"/>
              <a:t>5</a:t>
            </a:r>
            <a:r>
              <a:rPr lang="ar-DZ" sz="4400" b="1" dirty="0" smtClean="0"/>
              <a:t>: الع</a:t>
            </a:r>
            <a:r>
              <a:rPr lang="ar-DZ" sz="4400" b="1" dirty="0" smtClean="0"/>
              <a:t>ولمــــــة </a:t>
            </a:r>
            <a:r>
              <a:rPr lang="ar-DZ" sz="4400" b="1" dirty="0" smtClean="0"/>
              <a:t>الماليـــــــة</a:t>
            </a:r>
          </a:p>
          <a:p>
            <a:pPr algn="r" rtl="1">
              <a:buNone/>
            </a:pPr>
            <a:endParaRPr lang="ar-DZ" dirty="0" smtClean="0"/>
          </a:p>
          <a:p>
            <a:pPr algn="r" rtl="1">
              <a:buNone/>
            </a:pPr>
            <a:endParaRPr lang="ar-DZ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DZ" sz="3600" b="1" dirty="0" smtClean="0"/>
              <a:t>آثار التحرير المالي :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Font typeface="Wingdings" pitchFamily="2" charset="2"/>
              <a:buChar char="ü"/>
            </a:pPr>
            <a:r>
              <a:rPr lang="ar-DZ" sz="2800" dirty="0" smtClean="0"/>
              <a:t>تسهيل عملية الوصول الدول إلى مصادر التمويل الموجودة في السوق المالي من أجل سد العجز المحلي أو النقص في الادخار،</a:t>
            </a:r>
            <a:endParaRPr lang="fr-FR" sz="2800" dirty="0" smtClean="0"/>
          </a:p>
          <a:p>
            <a:pPr algn="just" rtl="1">
              <a:buFont typeface="Wingdings" pitchFamily="2" charset="2"/>
              <a:buChar char="ü"/>
            </a:pPr>
            <a:r>
              <a:rPr lang="ar-DZ" sz="2800" dirty="0" smtClean="0"/>
              <a:t>الحد من مديونية الدول النامية عن طريق فتح آفاق للاستثمار المالي،</a:t>
            </a:r>
            <a:endParaRPr lang="fr-FR" sz="2800" dirty="0" smtClean="0"/>
          </a:p>
          <a:p>
            <a:pPr algn="just" rtl="1">
              <a:buFont typeface="Wingdings" pitchFamily="2" charset="2"/>
              <a:buChar char="ü"/>
            </a:pPr>
            <a:r>
              <a:rPr lang="ar-DZ" sz="2800" dirty="0" smtClean="0"/>
              <a:t>تخفيض تكاليف التمويل عن طريق التنافسية العالمية للوسطاء الماليين،</a:t>
            </a:r>
            <a:endParaRPr lang="fr-FR" sz="2800" dirty="0" smtClean="0"/>
          </a:p>
          <a:p>
            <a:pPr algn="just" rtl="1">
              <a:buFont typeface="Wingdings" pitchFamily="2" charset="2"/>
              <a:buChar char="ü"/>
            </a:pPr>
            <a:r>
              <a:rPr lang="ar-DZ" sz="2800" dirty="0" smtClean="0"/>
              <a:t>نقل التكنولوجيا اللازمة </a:t>
            </a:r>
            <a:r>
              <a:rPr lang="ar-DZ" sz="2800" dirty="0" err="1" smtClean="0"/>
              <a:t>و</a:t>
            </a:r>
            <a:r>
              <a:rPr lang="ar-DZ" sz="2800" dirty="0" smtClean="0"/>
              <a:t> تأهيل اليد العاملة،</a:t>
            </a:r>
            <a:endParaRPr lang="fr-FR" sz="2800" dirty="0" smtClean="0"/>
          </a:p>
          <a:p>
            <a:pPr algn="just" rtl="1">
              <a:buFont typeface="Wingdings" pitchFamily="2" charset="2"/>
              <a:buChar char="ü"/>
            </a:pPr>
            <a:r>
              <a:rPr lang="ar-DZ" sz="2800" dirty="0" smtClean="0"/>
              <a:t>خفض أسعار الفائدة محليا عن طريق زيادة تدفق رؤوس الأموال مما يشجع على الاستثمار </a:t>
            </a:r>
            <a:r>
              <a:rPr lang="ar-DZ" sz="2800" dirty="0" err="1" smtClean="0"/>
              <a:t>و</a:t>
            </a:r>
            <a:r>
              <a:rPr lang="ar-DZ" sz="2800" dirty="0" smtClean="0"/>
              <a:t> بالتالي زيادة </a:t>
            </a:r>
            <a:r>
              <a:rPr lang="ar-DZ" sz="2800" dirty="0" err="1" smtClean="0"/>
              <a:t>الانتاج</a:t>
            </a:r>
            <a:r>
              <a:rPr lang="ar-DZ" sz="2800" dirty="0" smtClean="0"/>
              <a:t> المحلي مما يؤدي إلى زيادة معدل النمو الداخلي،</a:t>
            </a:r>
            <a:endParaRPr lang="fr-FR" sz="2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DZ" sz="3600" b="1" dirty="0" smtClean="0"/>
              <a:t>آثار التحرير المالي :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500726"/>
          </a:xfrm>
        </p:spPr>
        <p:txBody>
          <a:bodyPr>
            <a:normAutofit fontScale="25000" lnSpcReduction="20000"/>
          </a:bodyPr>
          <a:lstStyle/>
          <a:p>
            <a:pPr lvl="0" algn="just" rtl="1">
              <a:buFont typeface="Wingdings" pitchFamily="2" charset="2"/>
              <a:buChar char="ü"/>
            </a:pPr>
            <a:r>
              <a:rPr lang="ar-DZ" sz="11200" dirty="0" smtClean="0"/>
              <a:t>خطر الإفلاس، </a:t>
            </a:r>
            <a:r>
              <a:rPr lang="ar-DZ" sz="11200" dirty="0" err="1" smtClean="0"/>
              <a:t>و</a:t>
            </a:r>
            <a:r>
              <a:rPr lang="ar-DZ" sz="11200" dirty="0" smtClean="0"/>
              <a:t> هو عامل قد يؤدي إلى انتشار عدوى الإفلاس من إحدى المؤسسات المالية إلى باقي مكونات السوق المالي ( أزمة المكسيك )، </a:t>
            </a:r>
            <a:r>
              <a:rPr lang="ar-DZ" sz="11200" dirty="0" err="1" smtClean="0"/>
              <a:t>و</a:t>
            </a:r>
            <a:r>
              <a:rPr lang="ar-DZ" sz="11200" dirty="0" smtClean="0"/>
              <a:t> بالتالي يسهل من عملية انتشار الأزمة ( أزمة 2008 )،</a:t>
            </a:r>
            <a:endParaRPr lang="fr-FR" sz="11200" dirty="0" smtClean="0"/>
          </a:p>
          <a:p>
            <a:pPr lvl="0" algn="just" rtl="1">
              <a:buFont typeface="Wingdings" pitchFamily="2" charset="2"/>
              <a:buChar char="ü"/>
            </a:pPr>
            <a:r>
              <a:rPr lang="ar-DZ" sz="11200" dirty="0" smtClean="0"/>
              <a:t>خطر تهريب الأموال إلى الخارج سواء في صورة استثمارات عينية أو إيداعات لدى بنوك خارجية </a:t>
            </a:r>
            <a:r>
              <a:rPr lang="ar-DZ" sz="11200" dirty="0" err="1" smtClean="0"/>
              <a:t>و</a:t>
            </a:r>
            <a:r>
              <a:rPr lang="ar-DZ" sz="11200" dirty="0" smtClean="0"/>
              <a:t> التي تعرف تزايدا مستمرا،</a:t>
            </a:r>
            <a:endParaRPr lang="fr-FR" sz="11200" dirty="0" smtClean="0"/>
          </a:p>
          <a:p>
            <a:pPr lvl="0" algn="just" rtl="1">
              <a:buFont typeface="Wingdings" pitchFamily="2" charset="2"/>
              <a:buChar char="ü"/>
            </a:pPr>
            <a:r>
              <a:rPr lang="ar-DZ" sz="11200" dirty="0" smtClean="0"/>
              <a:t>خطر تراكم الأموال لدى الدول المتقدمة </a:t>
            </a:r>
            <a:r>
              <a:rPr lang="ar-DZ" sz="11200" dirty="0" err="1" smtClean="0"/>
              <a:t>و</a:t>
            </a:r>
            <a:r>
              <a:rPr lang="ar-DZ" sz="11200" dirty="0" smtClean="0"/>
              <a:t> شحها لدى الدول النامية المعروفة بمحدوديتها </a:t>
            </a:r>
            <a:r>
              <a:rPr lang="ar-DZ" sz="11200" dirty="0" err="1" smtClean="0"/>
              <a:t>و</a:t>
            </a:r>
            <a:r>
              <a:rPr lang="ar-DZ" sz="11200" dirty="0" smtClean="0"/>
              <a:t> نقص فعاليتها فيما يتعلق </a:t>
            </a:r>
            <a:r>
              <a:rPr lang="ar-DZ" sz="11200" dirty="0" err="1" smtClean="0"/>
              <a:t>بالادارة</a:t>
            </a:r>
            <a:r>
              <a:rPr lang="ar-DZ" sz="11200" dirty="0" smtClean="0"/>
              <a:t> المالية الدولية.</a:t>
            </a:r>
            <a:endParaRPr lang="fr-FR" sz="11200" dirty="0" smtClean="0"/>
          </a:p>
          <a:p>
            <a:pPr lvl="0" algn="just" rtl="1">
              <a:buFont typeface="Wingdings" pitchFamily="2" charset="2"/>
              <a:buChar char="ü"/>
            </a:pPr>
            <a:r>
              <a:rPr lang="ar-DZ" sz="11200" dirty="0" smtClean="0"/>
              <a:t>خطر عولمة المديونية عن طريق تحويل الديون الخارجية للدول إلى أوراق مالية يتم تداولها في أسواق المال العالمية </a:t>
            </a:r>
            <a:r>
              <a:rPr lang="ar-DZ" sz="11200" dirty="0" err="1" smtClean="0"/>
              <a:t>و</a:t>
            </a:r>
            <a:r>
              <a:rPr lang="ar-DZ" sz="11200" dirty="0" smtClean="0"/>
              <a:t> هو ما يزيد خطر ارتفاع هذه المديونية،</a:t>
            </a:r>
            <a:endParaRPr lang="fr-FR" sz="11200" dirty="0" smtClean="0"/>
          </a:p>
          <a:p>
            <a:pPr lvl="0" algn="just" rtl="1">
              <a:buFont typeface="Wingdings" pitchFamily="2" charset="2"/>
              <a:buChar char="ü"/>
            </a:pPr>
            <a:r>
              <a:rPr lang="ar-DZ" sz="11200" dirty="0" smtClean="0"/>
              <a:t>زيادة عمليات غسيل الأموال التي استفادت كثيرا من نظم التحرير المالي عن طريق تغيير هذه الأموال غير الشرعية لطريقها إلى نظم مالية غير فعالة </a:t>
            </a:r>
            <a:r>
              <a:rPr lang="ar-DZ" sz="11200" dirty="0" err="1" smtClean="0"/>
              <a:t>و</a:t>
            </a:r>
            <a:r>
              <a:rPr lang="ar-DZ" sz="11200" dirty="0" smtClean="0"/>
              <a:t> الاستثمار فيها.</a:t>
            </a:r>
            <a:endParaRPr lang="fr-FR" sz="11200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sz="3600" b="1" dirty="0" smtClean="0"/>
              <a:t>العولمة المالية :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>
              <a:lnSpc>
                <a:spcPct val="150000"/>
              </a:lnSpc>
              <a:buNone/>
            </a:pPr>
            <a:r>
              <a:rPr lang="ar-DZ" sz="3500" b="1" dirty="0" smtClean="0"/>
              <a:t>تعريف :</a:t>
            </a:r>
            <a:endParaRPr lang="fr-FR" sz="3500" b="1" dirty="0" smtClean="0"/>
          </a:p>
          <a:p>
            <a:pPr algn="just" rtl="1">
              <a:lnSpc>
                <a:spcPct val="150000"/>
              </a:lnSpc>
              <a:buNone/>
            </a:pPr>
            <a:r>
              <a:rPr lang="ar-DZ" sz="3000" dirty="0" smtClean="0"/>
              <a:t>يعرفها الاقتصادي الأمريكي </a:t>
            </a:r>
            <a:r>
              <a:rPr lang="ar-DZ" sz="3000" dirty="0" err="1" smtClean="0"/>
              <a:t>هيلان</a:t>
            </a:r>
            <a:r>
              <a:rPr lang="ar-DZ" sz="3000" dirty="0" smtClean="0"/>
              <a:t> </a:t>
            </a:r>
            <a:r>
              <a:rPr lang="ar-DZ" sz="3000" dirty="0" err="1" smtClean="0"/>
              <a:t>راي</a:t>
            </a:r>
            <a:r>
              <a:rPr lang="ar-DZ" sz="3000" dirty="0" smtClean="0"/>
              <a:t> </a:t>
            </a:r>
            <a:r>
              <a:rPr lang="fr-FR" sz="3000" dirty="0" err="1" smtClean="0"/>
              <a:t>Helan</a:t>
            </a:r>
            <a:r>
              <a:rPr lang="fr-FR" sz="3000" dirty="0" smtClean="0"/>
              <a:t> Ray</a:t>
            </a:r>
            <a:r>
              <a:rPr lang="ar-DZ" sz="3000" dirty="0" smtClean="0"/>
              <a:t> : " هي الانخفاض في تكاليف المعاملات المالية الدولية، </a:t>
            </a:r>
            <a:r>
              <a:rPr lang="ar-DZ" sz="3000" dirty="0" err="1" smtClean="0"/>
              <a:t>و</a:t>
            </a:r>
            <a:r>
              <a:rPr lang="ar-DZ" sz="3000" dirty="0" smtClean="0"/>
              <a:t> هي الزيادة في تدفقات رؤوس الأموال بين الدول </a:t>
            </a:r>
            <a:r>
              <a:rPr lang="ar-DZ" sz="3000" dirty="0" err="1" smtClean="0"/>
              <a:t>و</a:t>
            </a:r>
            <a:r>
              <a:rPr lang="ar-DZ" sz="3000" dirty="0" smtClean="0"/>
              <a:t> من دون قيود تذكر...، </a:t>
            </a:r>
            <a:r>
              <a:rPr lang="ar-DZ" sz="3000" dirty="0" err="1" smtClean="0"/>
              <a:t>و</a:t>
            </a:r>
            <a:r>
              <a:rPr lang="ar-DZ" sz="3000" dirty="0" smtClean="0"/>
              <a:t> هي الناتج الأساسي لعمليات التحرير المالي </a:t>
            </a:r>
            <a:r>
              <a:rPr lang="ar-DZ" sz="3000" dirty="0" err="1" smtClean="0"/>
              <a:t>و</a:t>
            </a:r>
            <a:r>
              <a:rPr lang="ar-DZ" sz="3000" dirty="0" smtClean="0"/>
              <a:t> التحول إلى ما يعرف بالانفتاح المالي الذي أدى إلى إلغاء القيود على حركة الأموال إلى الأسواق المالية العالمية "</a:t>
            </a:r>
            <a:endParaRPr lang="fr-FR" sz="30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ar-DZ" sz="3200" b="1" dirty="0" smtClean="0"/>
              <a:t>تعريف :</a:t>
            </a:r>
            <a:r>
              <a:rPr lang="fr-FR" sz="3200" b="1" dirty="0" smtClean="0"/>
              <a:t/>
            </a:r>
            <a:br>
              <a:rPr lang="fr-FR" sz="3200" b="1" dirty="0" smtClean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buNone/>
            </a:pPr>
            <a:r>
              <a:rPr lang="ar-DZ" sz="2800" dirty="0" smtClean="0"/>
              <a:t>فالعولمة هي ظاهرة تشتمل على عدة أبعاد سياسية، اقتصادية </a:t>
            </a:r>
            <a:r>
              <a:rPr lang="ar-DZ" sz="2800" dirty="0" err="1" smtClean="0"/>
              <a:t>و</a:t>
            </a:r>
            <a:r>
              <a:rPr lang="ar-DZ" sz="2800" dirty="0" smtClean="0"/>
              <a:t> ثقافية. فالزيادة في حركة رؤوس الأموال بين الدول بنسبة أكبر من حركة تبادل السلع أو ما يعرف بالتجارة الخارجية، أفضى إلى ما يعرف بالعولمة المالية في فترة التسعينات.</a:t>
            </a:r>
            <a:endParaRPr lang="fr-FR" sz="2800" dirty="0" smtClean="0"/>
          </a:p>
          <a:p>
            <a:pPr algn="just" rtl="1">
              <a:buNone/>
            </a:pPr>
            <a:r>
              <a:rPr lang="ar-DZ" sz="2800" dirty="0" smtClean="0"/>
              <a:t>لذا فإنها تعتبر أيضا نموا سريعا في المبادلات الدولية </a:t>
            </a:r>
            <a:r>
              <a:rPr lang="ar-DZ" sz="2800" dirty="0" err="1" smtClean="0"/>
              <a:t>و</a:t>
            </a:r>
            <a:r>
              <a:rPr lang="ar-DZ" sz="2800" dirty="0" smtClean="0"/>
              <a:t> ذلك بزيادة الاستثمارات الأجنبية المباشرة، </a:t>
            </a:r>
            <a:r>
              <a:rPr lang="ar-DZ" sz="2800" dirty="0" err="1" smtClean="0"/>
              <a:t>و</a:t>
            </a:r>
            <a:r>
              <a:rPr lang="ar-DZ" sz="2800" dirty="0" smtClean="0"/>
              <a:t> إنشاء أسواق رأسمالية لاستيعاب تدفق رؤوس الأموال بين الدول.</a:t>
            </a:r>
            <a:endParaRPr lang="fr-FR" sz="2800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DZ" sz="3600" b="1" dirty="0" smtClean="0"/>
              <a:t>علامات انتشار العولمة المالية :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r" rtl="1">
              <a:buNone/>
            </a:pPr>
            <a:r>
              <a:rPr lang="ar-DZ" b="1" dirty="0" smtClean="0"/>
              <a:t>1- تطور كمية الموجودات المالية :</a:t>
            </a:r>
            <a:endParaRPr lang="fr-FR" b="1" dirty="0" smtClean="0"/>
          </a:p>
          <a:p>
            <a:pPr algn="just" rtl="1">
              <a:lnSpc>
                <a:spcPct val="150000"/>
              </a:lnSpc>
              <a:buNone/>
            </a:pPr>
            <a:r>
              <a:rPr lang="ar-DZ" sz="3000" dirty="0" smtClean="0"/>
              <a:t>ارتفع حجم الموجودات المالية العالمية بصفة تدعو للقلق خاصة في العشرين سنة الأخيرة، تحديدا من سنة 2001 إلى سنة 2007 مقارنة بالناتج المحلي للدول، حيث تجاوزت حدود تحمل الاقتصاد الحقيقي، </a:t>
            </a:r>
            <a:r>
              <a:rPr lang="ar-DZ" sz="3000" dirty="0" err="1" smtClean="0"/>
              <a:t>و</a:t>
            </a:r>
            <a:r>
              <a:rPr lang="ar-DZ" sz="3000" dirty="0" smtClean="0"/>
              <a:t> هو ما قد يفسر على أنه مؤشر للأزمة الحالية. كما لا ننسى الاعتماد الواضح على أسواق الأسهم </a:t>
            </a:r>
            <a:r>
              <a:rPr lang="ar-DZ" sz="3000" dirty="0" err="1" smtClean="0"/>
              <a:t>و</a:t>
            </a:r>
            <a:r>
              <a:rPr lang="ar-DZ" sz="3000" dirty="0" smtClean="0"/>
              <a:t> الأوراق المالية بأنواعها في عملية الاقتراض، </a:t>
            </a:r>
            <a:r>
              <a:rPr lang="ar-DZ" sz="3000" dirty="0" err="1" smtClean="0"/>
              <a:t>و</a:t>
            </a:r>
            <a:r>
              <a:rPr lang="ar-DZ" sz="3000" dirty="0" smtClean="0"/>
              <a:t> هو ما قابله تراجع لدور البنوك كقاعدة للنظام المالي العالمي.</a:t>
            </a:r>
            <a:endParaRPr lang="fr-FR" sz="3000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rtl="1"/>
            <a:r>
              <a:rPr lang="ar-DZ" sz="3600" b="1" dirty="0" smtClean="0"/>
              <a:t>علامات انتشار العولمة المالية :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>
              <a:buNone/>
            </a:pPr>
            <a:r>
              <a:rPr lang="ar-DZ" b="1" dirty="0" smtClean="0"/>
              <a:t>2- تطور حجم المعاملات المالية عبر الحدود في الأسهم </a:t>
            </a:r>
            <a:r>
              <a:rPr lang="ar-DZ" b="1" dirty="0" err="1" smtClean="0"/>
              <a:t>و</a:t>
            </a:r>
            <a:r>
              <a:rPr lang="ar-DZ" b="1" dirty="0" smtClean="0"/>
              <a:t> السندات :</a:t>
            </a:r>
            <a:endParaRPr lang="fr-FR" b="1" dirty="0" smtClean="0"/>
          </a:p>
          <a:p>
            <a:pPr lvl="0" algn="r" rtl="1">
              <a:buNone/>
            </a:pPr>
            <a:endParaRPr lang="ar-DZ" dirty="0" smtClean="0"/>
          </a:p>
          <a:p>
            <a:pPr algn="just" rtl="1">
              <a:buNone/>
            </a:pPr>
            <a:r>
              <a:rPr lang="ar-DZ" sz="2800" dirty="0" smtClean="0"/>
              <a:t>و يحدث هذا التطور خاصة لدى الدول المتقدمة </a:t>
            </a:r>
            <a:r>
              <a:rPr lang="ar-DZ" sz="2800" dirty="0" err="1" smtClean="0"/>
              <a:t>و</a:t>
            </a:r>
            <a:r>
              <a:rPr lang="ar-DZ" sz="2800" dirty="0" smtClean="0"/>
              <a:t> على رأسها الو.م.أ</a:t>
            </a:r>
            <a:endParaRPr lang="fr-FR" sz="2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DZ" sz="3600" b="1" dirty="0" smtClean="0"/>
              <a:t>علامات انتشار العولمة المالية :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r" rtl="1">
              <a:buNone/>
            </a:pPr>
            <a:r>
              <a:rPr lang="ar-DZ" b="1" dirty="0" smtClean="0"/>
              <a:t>3- انتشار ظاهرة الصناديق السيادية :</a:t>
            </a:r>
            <a:endParaRPr lang="fr-FR" b="1" dirty="0" smtClean="0"/>
          </a:p>
          <a:p>
            <a:pPr algn="just" rtl="1">
              <a:lnSpc>
                <a:spcPct val="150000"/>
              </a:lnSpc>
              <a:buNone/>
            </a:pPr>
            <a:r>
              <a:rPr lang="ar-DZ" sz="3000" dirty="0" smtClean="0"/>
              <a:t>تعتبر الصناديق السيادية مؤسسات تستعمل المال العام للقيام بنشاط استثماري على المدى الطويل خارج حدود البلد بما أنها تابعة للدولة، حيث تقوم بممارسة نشاطها المالي على المستوى الدولي. هذا </a:t>
            </a:r>
            <a:r>
              <a:rPr lang="ar-DZ" sz="3000" dirty="0" err="1" smtClean="0"/>
              <a:t>و</a:t>
            </a:r>
            <a:r>
              <a:rPr lang="ar-DZ" sz="3000" dirty="0" smtClean="0"/>
              <a:t> قدر صندوق النقد الدولي </a:t>
            </a:r>
            <a:r>
              <a:rPr lang="ar-DZ" sz="3000" dirty="0" err="1" smtClean="0"/>
              <a:t>موجوداتها</a:t>
            </a:r>
            <a:r>
              <a:rPr lang="ar-DZ" sz="3000" dirty="0" smtClean="0"/>
              <a:t> إلى 10 </a:t>
            </a:r>
            <a:r>
              <a:rPr lang="ar-DZ" sz="3000" dirty="0" err="1" smtClean="0"/>
              <a:t>ترليون</a:t>
            </a:r>
            <a:r>
              <a:rPr lang="ar-DZ" sz="3000" dirty="0" smtClean="0"/>
              <a:t> (ألف مليار)  دولار في سنة 2015، </a:t>
            </a:r>
            <a:r>
              <a:rPr lang="ar-DZ" sz="3000" dirty="0" err="1" smtClean="0"/>
              <a:t>و</a:t>
            </a:r>
            <a:r>
              <a:rPr lang="ar-DZ" sz="3000" dirty="0" smtClean="0"/>
              <a:t> هو ما يعادل تقريبا حجم الاقتصاد الأمريكي، مما قد يشكل خطرا على الأسواق المالية العالمية باعتبار حجمها المالي الكبير.</a:t>
            </a:r>
            <a:endParaRPr lang="fr-FR" sz="3000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DZ" sz="3600" b="1" dirty="0" smtClean="0"/>
              <a:t>علامات انتشار العولمة المالية :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r" rtl="1">
              <a:buNone/>
            </a:pPr>
            <a:r>
              <a:rPr lang="ar-DZ" b="1" dirty="0" smtClean="0"/>
              <a:t>4- ظهور أقطاب جديدة :</a:t>
            </a:r>
            <a:endParaRPr lang="fr-FR" b="1" dirty="0" smtClean="0"/>
          </a:p>
          <a:p>
            <a:pPr algn="just" rtl="1">
              <a:lnSpc>
                <a:spcPct val="150000"/>
              </a:lnSpc>
              <a:buNone/>
            </a:pPr>
            <a:r>
              <a:rPr lang="ar-DZ" sz="2800" dirty="0" smtClean="0"/>
              <a:t>و هو دخول مؤسسات مالية غير بنكية في مجال الوساطة المالية لدرجة أنها تنافس حتى المؤسسات البنكية في مجال الخدمات المالية ( نذكر منها : صناديق التقاعد، شركات التأمين، صناديق الاستثمار...)</a:t>
            </a:r>
            <a:endParaRPr lang="fr-FR" sz="2800" dirty="0" smtClean="0"/>
          </a:p>
          <a:p>
            <a:pPr algn="just" rtl="1">
              <a:lnSpc>
                <a:spcPct val="150000"/>
              </a:lnSpc>
              <a:buNone/>
            </a:pPr>
            <a:r>
              <a:rPr lang="ar-DZ" sz="2800" dirty="0" smtClean="0"/>
              <a:t>كما نذكر بظهور أقطاب دولية </a:t>
            </a:r>
            <a:r>
              <a:rPr lang="ar-DZ" sz="2800" dirty="0" err="1" smtClean="0"/>
              <a:t>كـ</a:t>
            </a:r>
            <a:r>
              <a:rPr lang="ar-DZ" sz="2800" dirty="0" smtClean="0"/>
              <a:t> : الصين، الهند، البرازيل، كوريا الجنوبية...، ظهرت كمنافس للو.م.أ </a:t>
            </a:r>
            <a:r>
              <a:rPr lang="ar-DZ" sz="2800" dirty="0" err="1" smtClean="0"/>
              <a:t>و</a:t>
            </a:r>
            <a:r>
              <a:rPr lang="ar-DZ" sz="2800" dirty="0" smtClean="0"/>
              <a:t> الاتحاد الأوربي على الساحة الدولية.</a:t>
            </a:r>
            <a:endParaRPr lang="fr-FR" sz="2800" dirty="0" smtClean="0"/>
          </a:p>
          <a:p>
            <a:pPr algn="r" rtl="1">
              <a:buNone/>
            </a:pPr>
            <a:endParaRPr lang="ar-DZ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DZ" sz="3600" b="1" dirty="0" smtClean="0"/>
              <a:t>علامات انتشار العولمة المالية :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>
              <a:buNone/>
            </a:pPr>
            <a:r>
              <a:rPr lang="ar-DZ" b="1" dirty="0" smtClean="0"/>
              <a:t>5- المضاربات الآجلة : </a:t>
            </a:r>
            <a:endParaRPr lang="fr-FR" b="1" dirty="0" smtClean="0"/>
          </a:p>
          <a:p>
            <a:pPr algn="just" rtl="1">
              <a:lnSpc>
                <a:spcPct val="150000"/>
              </a:lnSpc>
              <a:buNone/>
            </a:pPr>
            <a:r>
              <a:rPr lang="ar-DZ" sz="2800" dirty="0" smtClean="0"/>
              <a:t>أصبح هذا النوع من العقود هو السائد في البورصات العالمية </a:t>
            </a:r>
            <a:r>
              <a:rPr lang="ar-DZ" sz="2800" dirty="0" err="1" smtClean="0"/>
              <a:t>و</a:t>
            </a:r>
            <a:r>
              <a:rPr lang="ar-DZ" sz="2800" dirty="0" smtClean="0"/>
              <a:t> ذلك بسبب تطور التقنيات الحديثة </a:t>
            </a:r>
            <a:r>
              <a:rPr lang="ar-DZ" sz="2800" dirty="0" err="1" smtClean="0"/>
              <a:t>و</a:t>
            </a:r>
            <a:r>
              <a:rPr lang="ar-DZ" sz="2800" dirty="0" smtClean="0"/>
              <a:t> التي تمكن من إجراء تحليل اقتصادي معمق للأوضاع المالية، فضلا عن إمكانية تداولها على مدار الساعة. كما بلغت قيمة هذه العقود 286 </a:t>
            </a:r>
            <a:r>
              <a:rPr lang="ar-DZ" sz="2800" dirty="0" err="1" smtClean="0"/>
              <a:t>ترليون</a:t>
            </a:r>
            <a:r>
              <a:rPr lang="ar-DZ" sz="2800" dirty="0" smtClean="0"/>
              <a:t> دولار </a:t>
            </a:r>
            <a:r>
              <a:rPr lang="ar-DZ" sz="2800" dirty="0" err="1" smtClean="0"/>
              <a:t>و</a:t>
            </a:r>
            <a:r>
              <a:rPr lang="ar-DZ" sz="2800" dirty="0" smtClean="0"/>
              <a:t> هو 6 أضعاف الناتج العالمي.</a:t>
            </a:r>
            <a:endParaRPr lang="fr-FR" sz="2800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/>
          </a:bodyPr>
          <a:lstStyle/>
          <a:p>
            <a:r>
              <a:rPr lang="ar-DZ" sz="3600" b="1" dirty="0" smtClean="0"/>
              <a:t>عناصر النظام المالي الدولي :</a:t>
            </a:r>
            <a:endParaRPr lang="fr-FR" sz="3600" dirty="0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928662" y="1643050"/>
            <a:ext cx="7286676" cy="4644763"/>
            <a:chOff x="1603" y="5461"/>
            <a:chExt cx="9093" cy="3592"/>
          </a:xfrm>
        </p:grpSpPr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4188" y="5461"/>
              <a:ext cx="3922" cy="9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نظام نقدي دولي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( صندوق النقد الدولي )</a:t>
              </a:r>
              <a:endParaRPr kumimoji="0" lang="fr-F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1603" y="7721"/>
              <a:ext cx="2853" cy="13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نظام تجاري دولي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( منظمة التجارة الدولية )</a:t>
              </a:r>
              <a:endParaRPr kumimoji="0" lang="fr-F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7932" y="7726"/>
              <a:ext cx="2764" cy="13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نظام مالي دولي</a:t>
              </a: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( 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البنك الدولي، أسواق التمويل الدولية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 </a:t>
              </a:r>
              <a:r>
                <a:rPr kumimoji="0" lang="fr-FR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)</a:t>
              </a:r>
              <a:endPara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>
              <a:off x="4782" y="6797"/>
              <a:ext cx="2883" cy="105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تحقيق التطور الاقتصادي 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و الاجتماعي في العالم</a:t>
              </a:r>
              <a:endParaRPr kumimoji="0" lang="fr-F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2" name="AutoShape 8"/>
            <p:cNvCxnSpPr>
              <a:cxnSpLocks noChangeShapeType="1"/>
            </p:cNvCxnSpPr>
            <p:nvPr/>
          </p:nvCxnSpPr>
          <p:spPr bwMode="auto">
            <a:xfrm rot="5400000">
              <a:off x="2830" y="6258"/>
              <a:ext cx="1059" cy="112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3" name="AutoShape 9"/>
            <p:cNvCxnSpPr>
              <a:cxnSpLocks noChangeShapeType="1"/>
            </p:cNvCxnSpPr>
            <p:nvPr/>
          </p:nvCxnSpPr>
          <p:spPr bwMode="auto">
            <a:xfrm flipV="1">
              <a:off x="4991" y="8477"/>
              <a:ext cx="2576" cy="2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4" name="AutoShape 10"/>
            <p:cNvCxnSpPr>
              <a:cxnSpLocks noChangeShapeType="1"/>
            </p:cNvCxnSpPr>
            <p:nvPr/>
          </p:nvCxnSpPr>
          <p:spPr bwMode="auto">
            <a:xfrm rot="16200000" flipV="1">
              <a:off x="8514" y="6286"/>
              <a:ext cx="947" cy="139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Autofit/>
          </a:bodyPr>
          <a:lstStyle/>
          <a:p>
            <a:pPr lvl="0" algn="r" rtl="1"/>
            <a:r>
              <a:rPr lang="ar-DZ" sz="2800" dirty="0" smtClean="0"/>
              <a:t>1</a:t>
            </a:r>
            <a:r>
              <a:rPr lang="ar-DZ" sz="2800" b="1" dirty="0" smtClean="0"/>
              <a:t>- </a:t>
            </a:r>
            <a:r>
              <a:rPr lang="ar-DZ" sz="3200" b="1" dirty="0" smtClean="0"/>
              <a:t>المتعاملون </a:t>
            </a:r>
            <a:r>
              <a:rPr lang="ar-DZ" sz="2800" b="1" dirty="0" smtClean="0"/>
              <a:t>: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ar-DZ" sz="2800" dirty="0" smtClean="0"/>
              <a:t> - المستثمرون ( الأوراق المالية )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ar-DZ" sz="2800" dirty="0" smtClean="0"/>
              <a:t>- المقترضون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ar-DZ" sz="2800" dirty="0" smtClean="0"/>
              <a:t>- المشاركون (سماسرة، وسطاء ماليين)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ar-DZ" sz="2800" dirty="0" smtClean="0"/>
              <a:t>2</a:t>
            </a:r>
            <a:r>
              <a:rPr lang="ar-DZ" sz="2800" b="1" dirty="0" smtClean="0"/>
              <a:t>- </a:t>
            </a:r>
            <a:r>
              <a:rPr lang="ar-DZ" sz="3200" b="1" dirty="0" smtClean="0"/>
              <a:t>الأسواق </a:t>
            </a:r>
            <a:r>
              <a:rPr lang="ar-DZ" sz="2800" b="1" dirty="0" smtClean="0"/>
              <a:t>: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ar-DZ" sz="2800" dirty="0" smtClean="0"/>
              <a:t>- أسواق رأسمال ( أسهم </a:t>
            </a:r>
            <a:r>
              <a:rPr lang="ar-DZ" sz="2800" dirty="0" err="1" smtClean="0"/>
              <a:t>و</a:t>
            </a:r>
            <a:r>
              <a:rPr lang="ar-DZ" sz="2800" dirty="0" smtClean="0"/>
              <a:t> سندات ) : التداول فيها لأكثر من سنة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ar-DZ" sz="2800" dirty="0" smtClean="0"/>
              <a:t>- أسواق النقد : لا يتجاوز استحقاق أوراقها سنة واحدة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ar-DZ" sz="2800" b="1" dirty="0" smtClean="0"/>
              <a:t>3- </a:t>
            </a:r>
            <a:r>
              <a:rPr lang="ar-DZ" sz="3200" b="1" dirty="0" smtClean="0"/>
              <a:t>الأدوات </a:t>
            </a:r>
            <a:r>
              <a:rPr lang="ar-DZ" sz="2800" b="1" dirty="0" smtClean="0"/>
              <a:t>:</a:t>
            </a:r>
            <a:r>
              <a:rPr lang="ar-DZ" sz="2800" dirty="0" smtClean="0"/>
              <a:t/>
            </a:r>
            <a:br>
              <a:rPr lang="ar-DZ" sz="2800" dirty="0" smtClean="0"/>
            </a:br>
            <a:r>
              <a:rPr lang="ar-DZ" sz="2800" dirty="0" smtClean="0"/>
              <a:t> أدوات قصيرة الأجل كالأوراق التجارية </a:t>
            </a:r>
            <a:r>
              <a:rPr lang="ar-DZ" sz="2800" dirty="0" err="1" smtClean="0"/>
              <a:t>و</a:t>
            </a:r>
            <a:r>
              <a:rPr lang="ar-DZ" sz="2800" dirty="0" smtClean="0"/>
              <a:t> شهادات الإيداع، </a:t>
            </a:r>
            <a:r>
              <a:rPr lang="ar-DZ" sz="2800" dirty="0" err="1" smtClean="0"/>
              <a:t>و</a:t>
            </a:r>
            <a:r>
              <a:rPr lang="ar-DZ" sz="2800" dirty="0" smtClean="0"/>
              <a:t> أدوات طويلة الأجل كالأسهم </a:t>
            </a:r>
            <a:r>
              <a:rPr lang="ar-DZ" sz="2800" dirty="0" err="1" smtClean="0"/>
              <a:t>و</a:t>
            </a:r>
            <a:r>
              <a:rPr lang="ar-DZ" sz="2800" dirty="0" smtClean="0"/>
              <a:t> السندات</a:t>
            </a:r>
            <a:endParaRPr lang="fr-FR" sz="2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DZ" sz="3600" b="1" dirty="0" smtClean="0"/>
              <a:t>دور الشركات المتعددة الجنسيات في انتشار العولمة المالية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DZ" sz="2800" dirty="0" smtClean="0"/>
              <a:t>- إن الإمكانيات المالية المتاحة سواء إداريا أو تسويقيا سمحت بانتشار واسع للشركات المتعددة الجنسيات </a:t>
            </a:r>
            <a:r>
              <a:rPr lang="ar-DZ" sz="2800" dirty="0" err="1" smtClean="0"/>
              <a:t>و</a:t>
            </a:r>
            <a:r>
              <a:rPr lang="ar-DZ" sz="2800" dirty="0" smtClean="0"/>
              <a:t> استطاعت بذلك تهميش دور الدولة بل </a:t>
            </a:r>
            <a:r>
              <a:rPr lang="ar-DZ" sz="2800" dirty="0" err="1" smtClean="0"/>
              <a:t>و</a:t>
            </a:r>
            <a:r>
              <a:rPr lang="ar-DZ" sz="2800" dirty="0" smtClean="0"/>
              <a:t> التأثير عليها عن طريق توسيع نفوذها على المستوى العالمي سواء في الدول المتقدمة أو المتخلفة،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ar-DZ" sz="2800" dirty="0" smtClean="0"/>
              <a:t>- اتصافها بالعالمية يسمح لها بتدويل منتجاتها </a:t>
            </a:r>
            <a:r>
              <a:rPr lang="ar-DZ" sz="2800" dirty="0" err="1" smtClean="0"/>
              <a:t>و</a:t>
            </a:r>
            <a:r>
              <a:rPr lang="ar-DZ" sz="2800" dirty="0" smtClean="0"/>
              <a:t> خدماتها </a:t>
            </a:r>
            <a:r>
              <a:rPr lang="ar-DZ" sz="2800" dirty="0" err="1" smtClean="0"/>
              <a:t>و</a:t>
            </a:r>
            <a:r>
              <a:rPr lang="ar-DZ" sz="2800" dirty="0" smtClean="0"/>
              <a:t> بالتالي إضفاء التنافس في أسواق المال،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ar-DZ" sz="2800" dirty="0" smtClean="0"/>
              <a:t>- إن الحجم الهائل للأصول المالية لهذه الشركات يسمح لها بالتأثير على النظام المالي العالمي، خاصة احتياطاتها الدولية المتوفرة لديها.</a:t>
            </a:r>
            <a:endParaRPr lang="fr-FR" sz="2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DZ" sz="3600" b="1" dirty="0" smtClean="0"/>
              <a:t>التحرير المالي :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DZ" b="1" dirty="0" smtClean="0"/>
              <a:t>تعريف</a:t>
            </a:r>
            <a:r>
              <a:rPr lang="ar-DZ" sz="3600" b="1" dirty="0" smtClean="0"/>
              <a:t> </a:t>
            </a:r>
            <a:r>
              <a:rPr lang="ar-DZ" b="1" dirty="0" smtClean="0"/>
              <a:t>: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DZ" sz="2800" dirty="0" smtClean="0"/>
              <a:t> هو مجموعة من الأساليب </a:t>
            </a:r>
            <a:r>
              <a:rPr lang="ar-DZ" sz="2800" dirty="0" err="1" smtClean="0"/>
              <a:t>و</a:t>
            </a:r>
            <a:r>
              <a:rPr lang="ar-DZ" sz="2800" dirty="0" smtClean="0"/>
              <a:t> الإجراءات التي تستخدمها الدولة لإلغاء أو تخفيض درجة القيود المفروضة على عمل النظام المالي بغرض تعزيز مستوى كفاءته </a:t>
            </a:r>
            <a:r>
              <a:rPr lang="ar-DZ" sz="2800" dirty="0" err="1" smtClean="0"/>
              <a:t>و</a:t>
            </a:r>
            <a:r>
              <a:rPr lang="ar-DZ" sz="2800" dirty="0" smtClean="0"/>
              <a:t> إصلاحه </a:t>
            </a:r>
            <a:r>
              <a:rPr lang="ar-DZ" sz="2800" dirty="0" err="1" smtClean="0"/>
              <a:t>و</a:t>
            </a:r>
            <a:r>
              <a:rPr lang="ar-DZ" sz="2800" dirty="0" smtClean="0"/>
              <a:t> كذا رفع القيود المفروضة على عمليات السوق المالي سواء على المستوى المحلي أو الدولي.</a:t>
            </a:r>
            <a:endParaRPr lang="fr-FR" sz="2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DZ" sz="3600" b="1" dirty="0" smtClean="0"/>
              <a:t>سياسات التحرير المالي المحلي :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 lvl="0" algn="r" rtl="1">
              <a:buNone/>
            </a:pPr>
            <a:r>
              <a:rPr lang="ar-DZ" b="1" dirty="0" smtClean="0"/>
              <a:t>1- تأهيل النظام البنكي :</a:t>
            </a:r>
          </a:p>
          <a:p>
            <a:pPr lvl="0" algn="just" rtl="1">
              <a:lnSpc>
                <a:spcPct val="150000"/>
              </a:lnSpc>
              <a:buNone/>
            </a:pPr>
            <a:r>
              <a:rPr lang="ar-DZ" sz="2800" dirty="0" smtClean="0"/>
              <a:t> و ذلك عن طريق إجراء مراجعة لكافة القوانين المعمول </a:t>
            </a:r>
            <a:r>
              <a:rPr lang="ar-DZ" sz="2800" dirty="0" err="1" smtClean="0"/>
              <a:t>بها</a:t>
            </a:r>
            <a:r>
              <a:rPr lang="ar-DZ" sz="2800" dirty="0" smtClean="0"/>
              <a:t> و تعديلها بما يتماشى مع التوجه الحديث للنشاط البنكي، بالإضافة إلى إعادة هيكلة المؤسسات البنكية عن طريق تحسين فعاليتها </a:t>
            </a:r>
            <a:r>
              <a:rPr lang="ar-DZ" sz="2800" dirty="0" err="1" smtClean="0"/>
              <a:t>و</a:t>
            </a:r>
            <a:r>
              <a:rPr lang="ar-DZ" sz="2800" dirty="0" smtClean="0"/>
              <a:t> توسيع نطاق عملها من خلال </a:t>
            </a:r>
            <a:r>
              <a:rPr lang="ar-DZ" sz="2800" dirty="0" err="1" smtClean="0"/>
              <a:t>خوصصة</a:t>
            </a:r>
            <a:r>
              <a:rPr lang="ar-DZ" sz="2800" dirty="0" smtClean="0"/>
              <a:t> بعضها </a:t>
            </a:r>
            <a:r>
              <a:rPr lang="ar-DZ" sz="2800" dirty="0" err="1" smtClean="0"/>
              <a:t>و</a:t>
            </a:r>
            <a:r>
              <a:rPr lang="ar-DZ" sz="2800" dirty="0" smtClean="0"/>
              <a:t> إصلاح الباقي. أيضا، التخلي عن قاعدة نسبة القروض إلى الودائع في حال الائتمان،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928694"/>
          </a:xfrm>
        </p:spPr>
        <p:txBody>
          <a:bodyPr>
            <a:noAutofit/>
          </a:bodyPr>
          <a:lstStyle/>
          <a:p>
            <a:pPr lvl="0" algn="r"/>
            <a:r>
              <a:rPr lang="ar-DZ" sz="3200" b="1" dirty="0" smtClean="0"/>
              <a:t>1- تأهيل النظام البنكي :</a:t>
            </a:r>
            <a:br>
              <a:rPr lang="ar-DZ" sz="3200" b="1" dirty="0" smtClean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DZ" sz="2800" dirty="0" smtClean="0"/>
              <a:t>و كذا الانتقال إلى التوسع المحلي عن طريق نشر المؤسسات البنكية لكلفة فروعها عبر الوطن </a:t>
            </a:r>
            <a:r>
              <a:rPr lang="ar-DZ" sz="2800" dirty="0" err="1" smtClean="0"/>
              <a:t>و</a:t>
            </a:r>
            <a:r>
              <a:rPr lang="ar-DZ" sz="2800" dirty="0" smtClean="0"/>
              <a:t> فتح حتى فروع خارجية في المقابل، تسهيل دخول البنوك الأجنبية </a:t>
            </a:r>
            <a:r>
              <a:rPr lang="ar-DZ" sz="2800" dirty="0" err="1" smtClean="0"/>
              <a:t>و</a:t>
            </a:r>
            <a:r>
              <a:rPr lang="ar-DZ" sz="2800" dirty="0" smtClean="0"/>
              <a:t> تأسيسها من خلال منح التراخيص اللازمة، </a:t>
            </a:r>
            <a:r>
              <a:rPr lang="ar-DZ" sz="2800" dirty="0" err="1" smtClean="0"/>
              <a:t>و</a:t>
            </a:r>
            <a:r>
              <a:rPr lang="ar-DZ" sz="2800" dirty="0" smtClean="0"/>
              <a:t> هذا ما من شأنه زيادة التنافسية لدى البنوك المحلية. كما لا ننسى أن نذكر ضرورة إدخال التقنيات الحديثة على الأجهزة الإدارية للنظام البنكي </a:t>
            </a:r>
            <a:r>
              <a:rPr lang="ar-DZ" sz="2800" dirty="0" err="1" smtClean="0"/>
              <a:t>و</a:t>
            </a:r>
            <a:r>
              <a:rPr lang="ar-DZ" sz="2800" dirty="0" smtClean="0"/>
              <a:t> آلية عمله، بالإضافة إلى تشجيع الاندماج المالي بين البنوك محليا أو دوليا.</a:t>
            </a:r>
            <a:endParaRPr lang="fr-FR" sz="2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pPr algn="r" rtl="1">
              <a:buNone/>
            </a:pPr>
            <a:r>
              <a:rPr lang="ar-DZ" b="1" dirty="0" smtClean="0"/>
              <a:t>2- تطوير السوق المالية :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DZ" dirty="0" smtClean="0"/>
              <a:t> </a:t>
            </a:r>
            <a:r>
              <a:rPr lang="ar-DZ" sz="2800" dirty="0" smtClean="0"/>
              <a:t>و ذلك عن طريق تكييف التشريعات الخاصة بإنشاء هذه الأسواق </a:t>
            </a:r>
            <a:r>
              <a:rPr lang="ar-DZ" sz="2800" dirty="0" err="1" smtClean="0"/>
              <a:t>و</a:t>
            </a:r>
            <a:r>
              <a:rPr lang="ar-DZ" sz="2800" dirty="0" smtClean="0"/>
              <a:t> حريتها في التعامل الداخلي </a:t>
            </a:r>
            <a:r>
              <a:rPr lang="ar-DZ" sz="2800" dirty="0" err="1" smtClean="0"/>
              <a:t>و</a:t>
            </a:r>
            <a:r>
              <a:rPr lang="ar-DZ" sz="2800" dirty="0" smtClean="0"/>
              <a:t> الخارجي. بالإضافة إلى تنويع أدوات الاستثمار المالي من أجل تقليل المخاطر، بالإضافة إلى تفعيل العمل بأسواق السندات إلى جانب أسواق الأسهم </a:t>
            </a:r>
            <a:r>
              <a:rPr lang="ar-DZ" sz="2800" dirty="0" err="1" smtClean="0"/>
              <a:t>و</a:t>
            </a:r>
            <a:r>
              <a:rPr lang="ar-DZ" sz="2800" dirty="0" smtClean="0"/>
              <a:t> اعتبارها قناة أساسية للادخار </a:t>
            </a:r>
            <a:r>
              <a:rPr lang="ar-DZ" sz="2800" dirty="0" err="1" smtClean="0"/>
              <a:t>و</a:t>
            </a:r>
            <a:r>
              <a:rPr lang="ar-DZ" sz="2800" dirty="0" smtClean="0"/>
              <a:t> الاستثمار أيضا، </a:t>
            </a:r>
            <a:r>
              <a:rPr lang="ar-DZ" sz="2800" dirty="0" err="1" smtClean="0"/>
              <a:t>و</a:t>
            </a:r>
            <a:r>
              <a:rPr lang="ar-DZ" sz="2800" dirty="0" smtClean="0"/>
              <a:t> كذا العمل بالشفافية المالية </a:t>
            </a:r>
            <a:r>
              <a:rPr lang="ar-DZ" sz="2800" dirty="0" err="1" smtClean="0"/>
              <a:t>و</a:t>
            </a:r>
            <a:r>
              <a:rPr lang="ar-DZ" sz="2800" dirty="0" smtClean="0"/>
              <a:t> وفق المعايير الدولية للمحاسبة.</a:t>
            </a:r>
            <a:endParaRPr lang="fr-FR" sz="2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600" b="1" dirty="0" smtClean="0"/>
              <a:t>سياسات التحرير المالي الدولي :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2800" dirty="0" smtClean="0"/>
              <a:t>الفتح التدريجي لمؤسسات النظام المالي على النظام العالمي،</a:t>
            </a:r>
            <a:endParaRPr lang="fr-FR" sz="2800" dirty="0" smtClean="0"/>
          </a:p>
          <a:p>
            <a:pPr lvl="0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2800" dirty="0" smtClean="0"/>
              <a:t>العمل على تحرير تجارة الخدمات المالية،</a:t>
            </a:r>
            <a:endParaRPr lang="fr-FR" sz="2800" dirty="0" smtClean="0"/>
          </a:p>
          <a:p>
            <a:pPr lvl="0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2800" dirty="0" smtClean="0"/>
              <a:t>و كذا خفض القيود المفروضة على حركة رؤوس الأموال الأجنبية </a:t>
            </a:r>
            <a:r>
              <a:rPr lang="ar-DZ" sz="2800" dirty="0" err="1" smtClean="0"/>
              <a:t>و</a:t>
            </a:r>
            <a:r>
              <a:rPr lang="ar-DZ" sz="2800" dirty="0" smtClean="0"/>
              <a:t> منح رأس المال الأجنبي بعض الامتيازات للعمل داخل المؤسسات المحلية،</a:t>
            </a:r>
            <a:endParaRPr lang="fr-FR" sz="2800" dirty="0" smtClean="0"/>
          </a:p>
          <a:p>
            <a:pPr lvl="0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2800" dirty="0" smtClean="0"/>
              <a:t>تحرير أسعار الصرف للعملات </a:t>
            </a:r>
            <a:r>
              <a:rPr lang="ar-DZ" sz="2800" dirty="0" err="1" smtClean="0"/>
              <a:t>و</a:t>
            </a:r>
            <a:r>
              <a:rPr lang="ar-DZ" sz="2800" dirty="0" smtClean="0"/>
              <a:t> جعلها تتحدد وفق آلية السوق.</a:t>
            </a:r>
            <a:endParaRPr lang="fr-FR" sz="2800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Fonderi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1084</Words>
  <PresentationFormat>Affichage à l'écran (4:3)</PresentationFormat>
  <Paragraphs>64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Diapositive 1</vt:lpstr>
      <vt:lpstr>عناصر النظام المالي الدولي :</vt:lpstr>
      <vt:lpstr>1- المتعاملون :  - المستثمرون ( الأوراق المالية ) - المقترضون - المشاركون (سماسرة، وسطاء ماليين) 2- الأسواق : - أسواق رأسمال ( أسهم و سندات ) : التداول فيها لأكثر من سنة - أسواق النقد : لا يتجاوز استحقاق أوراقها سنة واحدة 3- الأدوات :  أدوات قصيرة الأجل كالأوراق التجارية و شهادات الإيداع، و أدوات طويلة الأجل كالأسهم و السندات</vt:lpstr>
      <vt:lpstr>دور الشركات المتعددة الجنسيات في انتشار العولمة المالية</vt:lpstr>
      <vt:lpstr>التحرير المالي : </vt:lpstr>
      <vt:lpstr>سياسات التحرير المالي المحلي : </vt:lpstr>
      <vt:lpstr>1- تأهيل النظام البنكي : </vt:lpstr>
      <vt:lpstr>Diapositive 8</vt:lpstr>
      <vt:lpstr>سياسات التحرير المالي الدولي :</vt:lpstr>
      <vt:lpstr>آثار التحرير المالي : </vt:lpstr>
      <vt:lpstr>آثار التحرير المالي : </vt:lpstr>
      <vt:lpstr>العولمة المالية :</vt:lpstr>
      <vt:lpstr>تعريف : </vt:lpstr>
      <vt:lpstr>علامات انتشار العولمة المالية : </vt:lpstr>
      <vt:lpstr>علامات انتشار العولمة المالية : </vt:lpstr>
      <vt:lpstr>علامات انتشار العولمة المالية : </vt:lpstr>
      <vt:lpstr>علامات انتشار العولمة المالية : </vt:lpstr>
      <vt:lpstr>علامات انتشار العولمة المالية 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عناصر النظام المالي الدولي :</dc:title>
  <dc:creator>PC_Dz</dc:creator>
  <cp:lastModifiedBy>Pc_Dz</cp:lastModifiedBy>
  <cp:revision>17</cp:revision>
  <dcterms:created xsi:type="dcterms:W3CDTF">2017-04-08T16:18:47Z</dcterms:created>
  <dcterms:modified xsi:type="dcterms:W3CDTF">2020-03-19T13:42:24Z</dcterms:modified>
</cp:coreProperties>
</file>