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84" r:id="rId3"/>
    <p:sldId id="285" r:id="rId4"/>
    <p:sldId id="273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150"/>
    <a:srgbClr val="F0F030"/>
    <a:srgbClr val="47C263"/>
    <a:srgbClr val="4AB9C2"/>
    <a:srgbClr val="CE32AD"/>
    <a:srgbClr val="DFAB43"/>
    <a:srgbClr val="E5E937"/>
    <a:srgbClr val="8EA907"/>
    <a:srgbClr val="46B7DA"/>
    <a:srgbClr val="1E84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9" autoAdjust="0"/>
    <p:restoredTop sz="94660"/>
  </p:normalViewPr>
  <p:slideViewPr>
    <p:cSldViewPr snapToGrid="0">
      <p:cViewPr varScale="1">
        <p:scale>
          <a:sx n="51" d="100"/>
          <a:sy n="51" d="100"/>
        </p:scale>
        <p:origin x="76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2E62F-74DE-45CF-BA42-A3BECE029820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E338C9-A7D4-4F20-93AC-12F56B102F46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609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DF38A0-2F0D-47AE-9B2E-8AAC63CD2FDE}" type="slidenum">
              <a:rPr lang="fr-FR" smtClean="0"/>
              <a:pPr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944845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E87A-C2E5-49BA-848A-B3CE8BB596B5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4B8B-E7DC-47AE-9868-4021A8D1A5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56410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E87A-C2E5-49BA-848A-B3CE8BB596B5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4B8B-E7DC-47AE-9868-4021A8D1A5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807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E87A-C2E5-49BA-848A-B3CE8BB596B5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4B8B-E7DC-47AE-9868-4021A8D1A5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8309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E87A-C2E5-49BA-848A-B3CE8BB596B5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4B8B-E7DC-47AE-9868-4021A8D1A5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2056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E87A-C2E5-49BA-848A-B3CE8BB596B5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4B8B-E7DC-47AE-9868-4021A8D1A5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6502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E87A-C2E5-49BA-848A-B3CE8BB596B5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4B8B-E7DC-47AE-9868-4021A8D1A5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0786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E87A-C2E5-49BA-848A-B3CE8BB596B5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4B8B-E7DC-47AE-9868-4021A8D1A5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4460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E87A-C2E5-49BA-848A-B3CE8BB596B5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4B8B-E7DC-47AE-9868-4021A8D1A5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2928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E87A-C2E5-49BA-848A-B3CE8BB596B5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4B8B-E7DC-47AE-9868-4021A8D1A5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01550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E87A-C2E5-49BA-848A-B3CE8BB596B5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4B8B-E7DC-47AE-9868-4021A8D1A5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00622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7E87A-C2E5-49BA-848A-B3CE8BB596B5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164B8B-E7DC-47AE-9868-4021A8D1A5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5903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7E87A-C2E5-49BA-848A-B3CE8BB596B5}" type="datetimeFigureOut">
              <a:rPr lang="fr-FR" smtClean="0"/>
              <a:t>21/02/2021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64B8B-E7DC-47AE-9868-4021A8D1A5B9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52065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gif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à coins arrondis 4"/>
          <p:cNvSpPr/>
          <p:nvPr/>
        </p:nvSpPr>
        <p:spPr>
          <a:xfrm>
            <a:off x="1914788" y="102698"/>
            <a:ext cx="8429684" cy="1771940"/>
          </a:xfrm>
          <a:prstGeom prst="roundRect">
            <a:avLst>
              <a:gd name="adj" fmla="val 23838"/>
            </a:avLst>
          </a:prstGeom>
          <a:noFill/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  <a:defRPr/>
            </a:pP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République algérienne démocratique et populaire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Centre Universitaire </a:t>
            </a:r>
            <a:r>
              <a:rPr lang="fr-FR" sz="2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Abdelhafid</a:t>
            </a: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Boussouf</a:t>
            </a: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Mila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Institut des sciences et technologies</a:t>
            </a:r>
          </a:p>
          <a:p>
            <a:pPr algn="ctr">
              <a:lnSpc>
                <a:spcPct val="150000"/>
              </a:lnSpc>
              <a:defRPr/>
            </a:pPr>
            <a:r>
              <a:rPr lang="fr-FR" sz="20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Département des sciences et techniques</a:t>
            </a:r>
            <a:endParaRPr lang="nl-NL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23733" y="4657991"/>
            <a:ext cx="389655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Times New Roman" pitchFamily="18" charset="0"/>
              </a:rPr>
              <a:t>Réalisé </a:t>
            </a:r>
            <a:r>
              <a:rPr lang="fr-FR" sz="2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Times New Roman" pitchFamily="18" charset="0"/>
              </a:rPr>
              <a:t>par:			 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fr-FR" sz="2000" b="1" dirty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Times New Roman" pitchFamily="18" charset="0"/>
              </a:rPr>
              <a:t>Mr. </a:t>
            </a:r>
            <a:r>
              <a:rPr lang="fr-FR" sz="20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Times New Roman" pitchFamily="18" charset="0"/>
              </a:rPr>
              <a:t>Guentri</a:t>
            </a:r>
            <a:r>
              <a:rPr lang="fr-FR" sz="20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man Old Style" pitchFamily="18" charset="0"/>
                <a:cs typeface="Times New Roman" pitchFamily="18" charset="0"/>
              </a:rPr>
              <a:t> Hocine</a:t>
            </a:r>
            <a:endParaRPr lang="fr-FR" sz="2000" b="1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man Old Style" pitchFamily="18" charset="0"/>
              <a:cs typeface="Times New Roman" pitchFamily="18" charset="0"/>
            </a:endParaRPr>
          </a:p>
        </p:txBody>
      </p:sp>
      <p:sp>
        <p:nvSpPr>
          <p:cNvPr id="27" name="Rectangle à coins arrondis 26"/>
          <p:cNvSpPr/>
          <p:nvPr/>
        </p:nvSpPr>
        <p:spPr>
          <a:xfrm>
            <a:off x="1738282" y="2500306"/>
            <a:ext cx="8929718" cy="1532017"/>
          </a:xfrm>
          <a:prstGeom prst="roundRect">
            <a:avLst>
              <a:gd name="adj" fmla="val 23838"/>
            </a:avLst>
          </a:prstGeom>
          <a:noFill/>
          <a:ln>
            <a:noFill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i="1" dirty="0" smtClean="0">
                <a:solidFill>
                  <a:srgbClr val="FF0000"/>
                </a:solidFill>
              </a:rPr>
              <a:t>Solution TD 03</a:t>
            </a:r>
            <a:endParaRPr lang="fr-FR" sz="4000" b="1" i="1" dirty="0">
              <a:solidFill>
                <a:srgbClr val="FF0000"/>
              </a:solidFill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072009" y="2208424"/>
            <a:ext cx="8272463" cy="1928826"/>
            <a:chOff x="429" y="1971"/>
            <a:chExt cx="5211" cy="1411"/>
          </a:xfrm>
        </p:grpSpPr>
        <p:pic>
          <p:nvPicPr>
            <p:cNvPr id="28" name="Picture 8" descr="blulin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56" y="1971"/>
              <a:ext cx="5184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" name="Picture 9" descr="bluline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29" y="3225"/>
              <a:ext cx="5184" cy="1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81027" name="Rectangle 3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32" name="Image 10" descr="LOGO FINA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0267980" y="102698"/>
            <a:ext cx="1842304" cy="2315640"/>
          </a:xfrm>
          <a:prstGeom prst="rect">
            <a:avLst/>
          </a:prstGeom>
          <a:noFill/>
        </p:spPr>
      </p:pic>
      <p:pic>
        <p:nvPicPr>
          <p:cNvPr id="22" name="Image 10" descr="LOGO FINAL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48976" y="134135"/>
            <a:ext cx="1842304" cy="2315640"/>
          </a:xfrm>
          <a:prstGeom prst="rect">
            <a:avLst/>
          </a:prstGeom>
          <a:noFill/>
        </p:spPr>
      </p:pic>
      <p:pic>
        <p:nvPicPr>
          <p:cNvPr id="5122" name="Picture 2" descr="Offres d'emploi technicien de maintenance industrielle en France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7648" y="4190278"/>
            <a:ext cx="6766824" cy="26100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44265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179882" y="114768"/>
            <a:ext cx="10762938" cy="63453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s-ES" altLang="fr-FR" sz="3200" dirty="0" smtClean="0"/>
              <a:t>LA </a:t>
            </a:r>
            <a:r>
              <a:rPr lang="es-ES" altLang="fr-FR" sz="3200" dirty="0"/>
              <a:t>GESTION DES INTERVENTIONS</a:t>
            </a:r>
            <a:r>
              <a:rPr lang="es-ES" altLang="fr-FR" dirty="0" smtClean="0"/>
              <a:t> </a:t>
            </a:r>
            <a:r>
              <a:rPr lang="es-ES" altLang="fr-FR" sz="2400" dirty="0" err="1"/>
              <a:t>méthodologie</a:t>
            </a:r>
            <a:r>
              <a:rPr lang="es-ES" altLang="fr-FR" sz="2400" dirty="0"/>
              <a:t> (</a:t>
            </a:r>
            <a:r>
              <a:rPr lang="es-ES" altLang="fr-FR" sz="2400" dirty="0" err="1"/>
              <a:t>communication</a:t>
            </a:r>
            <a:r>
              <a:rPr lang="es-ES" altLang="fr-FR" sz="2400" dirty="0"/>
              <a:t>)</a:t>
            </a:r>
            <a:endParaRPr lang="fr-FR" altLang="fr-FR" sz="2400" dirty="0"/>
          </a:p>
        </p:txBody>
      </p:sp>
      <p:sp>
        <p:nvSpPr>
          <p:cNvPr id="44036" name="Text Box 1033"/>
          <p:cNvSpPr txBox="1">
            <a:spLocks noChangeArrowheads="1"/>
          </p:cNvSpPr>
          <p:nvPr/>
        </p:nvSpPr>
        <p:spPr bwMode="auto">
          <a:xfrm>
            <a:off x="381000" y="1828800"/>
            <a:ext cx="3810000" cy="415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2000"/>
              <a:t>Service Production</a:t>
            </a:r>
          </a:p>
          <a:p>
            <a:pPr eaLnBrk="1" hangingPunct="1">
              <a:spcBef>
                <a:spcPct val="50000"/>
              </a:spcBef>
            </a:pPr>
            <a:endParaRPr lang="fr-FR" altLang="fr-FR" sz="2000"/>
          </a:p>
          <a:p>
            <a:pPr eaLnBrk="1" hangingPunct="1">
              <a:spcBef>
                <a:spcPct val="50000"/>
              </a:spcBef>
            </a:pPr>
            <a:endParaRPr lang="fr-FR" altLang="fr-FR" sz="2000"/>
          </a:p>
          <a:p>
            <a:pPr eaLnBrk="1" hangingPunct="1">
              <a:spcBef>
                <a:spcPct val="50000"/>
              </a:spcBef>
            </a:pPr>
            <a:endParaRPr lang="fr-FR" altLang="fr-FR" sz="2000"/>
          </a:p>
          <a:p>
            <a:pPr eaLnBrk="1" hangingPunct="1">
              <a:spcBef>
                <a:spcPct val="50000"/>
              </a:spcBef>
            </a:pPr>
            <a:endParaRPr lang="fr-FR" altLang="fr-FR" sz="2000"/>
          </a:p>
          <a:p>
            <a:pPr eaLnBrk="1" hangingPunct="1">
              <a:spcBef>
                <a:spcPct val="50000"/>
              </a:spcBef>
            </a:pPr>
            <a:endParaRPr lang="fr-FR" altLang="fr-FR" sz="2000"/>
          </a:p>
          <a:p>
            <a:pPr eaLnBrk="1" hangingPunct="1">
              <a:spcBef>
                <a:spcPct val="50000"/>
              </a:spcBef>
            </a:pPr>
            <a:endParaRPr lang="fr-FR" altLang="fr-FR" sz="2000"/>
          </a:p>
          <a:p>
            <a:pPr eaLnBrk="1" hangingPunct="1">
              <a:spcBef>
                <a:spcPct val="50000"/>
              </a:spcBef>
            </a:pPr>
            <a:endParaRPr lang="fr-FR" altLang="fr-FR" sz="2000"/>
          </a:p>
          <a:p>
            <a:pPr eaLnBrk="1" hangingPunct="1">
              <a:spcBef>
                <a:spcPct val="50000"/>
              </a:spcBef>
            </a:pPr>
            <a:endParaRPr lang="fr-FR" altLang="fr-FR"/>
          </a:p>
        </p:txBody>
      </p:sp>
      <p:sp>
        <p:nvSpPr>
          <p:cNvPr id="44037" name="Text Box 1034"/>
          <p:cNvSpPr txBox="1">
            <a:spLocks noChangeArrowheads="1"/>
          </p:cNvSpPr>
          <p:nvPr/>
        </p:nvSpPr>
        <p:spPr bwMode="auto">
          <a:xfrm>
            <a:off x="4343400" y="1828800"/>
            <a:ext cx="7019144" cy="41544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2000" dirty="0"/>
              <a:t>Service Maintenance</a:t>
            </a:r>
          </a:p>
          <a:p>
            <a:pPr eaLnBrk="1" hangingPunct="1">
              <a:spcBef>
                <a:spcPct val="50000"/>
              </a:spcBef>
            </a:pPr>
            <a:endParaRPr lang="fr-FR" altLang="fr-FR" sz="2000" dirty="0"/>
          </a:p>
          <a:p>
            <a:pPr eaLnBrk="1" hangingPunct="1">
              <a:spcBef>
                <a:spcPct val="50000"/>
              </a:spcBef>
            </a:pPr>
            <a:endParaRPr lang="fr-FR" altLang="fr-FR" sz="2000" dirty="0"/>
          </a:p>
          <a:p>
            <a:pPr eaLnBrk="1" hangingPunct="1">
              <a:spcBef>
                <a:spcPct val="50000"/>
              </a:spcBef>
            </a:pPr>
            <a:endParaRPr lang="fr-FR" altLang="fr-FR" sz="2000" dirty="0"/>
          </a:p>
          <a:p>
            <a:pPr eaLnBrk="1" hangingPunct="1">
              <a:spcBef>
                <a:spcPct val="50000"/>
              </a:spcBef>
            </a:pPr>
            <a:endParaRPr lang="fr-FR" altLang="fr-FR" sz="2000" dirty="0"/>
          </a:p>
          <a:p>
            <a:pPr eaLnBrk="1" hangingPunct="1">
              <a:spcBef>
                <a:spcPct val="50000"/>
              </a:spcBef>
            </a:pPr>
            <a:endParaRPr lang="fr-FR" altLang="fr-FR" sz="2000" dirty="0"/>
          </a:p>
          <a:p>
            <a:pPr eaLnBrk="1" hangingPunct="1">
              <a:spcBef>
                <a:spcPct val="50000"/>
              </a:spcBef>
            </a:pPr>
            <a:endParaRPr lang="fr-FR" altLang="fr-FR" sz="2000" dirty="0"/>
          </a:p>
          <a:p>
            <a:pPr eaLnBrk="1" hangingPunct="1">
              <a:spcBef>
                <a:spcPct val="50000"/>
              </a:spcBef>
            </a:pPr>
            <a:endParaRPr lang="fr-FR" altLang="fr-FR" sz="2000" dirty="0"/>
          </a:p>
          <a:p>
            <a:pPr eaLnBrk="1" hangingPunct="1">
              <a:spcBef>
                <a:spcPct val="50000"/>
              </a:spcBef>
            </a:pPr>
            <a:endParaRPr lang="fr-FR" altLang="fr-FR" dirty="0"/>
          </a:p>
        </p:txBody>
      </p:sp>
      <p:sp>
        <p:nvSpPr>
          <p:cNvPr id="49163" name="Text Box 1035"/>
          <p:cNvSpPr txBox="1">
            <a:spLocks noChangeArrowheads="1"/>
          </p:cNvSpPr>
          <p:nvPr/>
        </p:nvSpPr>
        <p:spPr bwMode="auto">
          <a:xfrm>
            <a:off x="2514600" y="3505200"/>
            <a:ext cx="1219200" cy="59055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600" dirty="0" smtClean="0"/>
              <a:t>MACHINE défaillance</a:t>
            </a:r>
            <a:endParaRPr lang="fr-FR" sz="1600" dirty="0"/>
          </a:p>
        </p:txBody>
      </p:sp>
      <p:sp>
        <p:nvSpPr>
          <p:cNvPr id="49164" name="AutoShape 1036"/>
          <p:cNvSpPr>
            <a:spLocks noChangeArrowheads="1"/>
          </p:cNvSpPr>
          <p:nvPr/>
        </p:nvSpPr>
        <p:spPr bwMode="auto">
          <a:xfrm>
            <a:off x="5943600" y="3276600"/>
            <a:ext cx="2590800" cy="1143000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fr-FR" altLang="fr-FR" sz="2000" dirty="0"/>
              <a:t>ORDONANCEMENT</a:t>
            </a:r>
            <a:endParaRPr lang="fr-FR" altLang="fr-FR" dirty="0"/>
          </a:p>
        </p:txBody>
      </p:sp>
      <p:sp>
        <p:nvSpPr>
          <p:cNvPr id="49165" name="Text Box 1037"/>
          <p:cNvSpPr txBox="1">
            <a:spLocks noChangeArrowheads="1"/>
          </p:cNvSpPr>
          <p:nvPr/>
        </p:nvSpPr>
        <p:spPr bwMode="auto">
          <a:xfrm>
            <a:off x="6324600" y="3429001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800"/>
              <a:t>programmation</a:t>
            </a:r>
            <a:endParaRPr lang="fr-FR" altLang="fr-FR" sz="1600"/>
          </a:p>
        </p:txBody>
      </p:sp>
      <p:sp>
        <p:nvSpPr>
          <p:cNvPr id="49166" name="Text Box 1038"/>
          <p:cNvSpPr txBox="1">
            <a:spLocks noChangeArrowheads="1"/>
          </p:cNvSpPr>
          <p:nvPr/>
        </p:nvSpPr>
        <p:spPr bwMode="auto">
          <a:xfrm>
            <a:off x="6324600" y="3213101"/>
            <a:ext cx="1752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800"/>
              <a:t>enregistrement</a:t>
            </a:r>
            <a:endParaRPr lang="fr-FR" altLang="fr-FR" sz="1600"/>
          </a:p>
        </p:txBody>
      </p:sp>
      <p:sp>
        <p:nvSpPr>
          <p:cNvPr id="49167" name="Text Box 1039"/>
          <p:cNvSpPr txBox="1">
            <a:spLocks noChangeArrowheads="1"/>
          </p:cNvSpPr>
          <p:nvPr/>
        </p:nvSpPr>
        <p:spPr bwMode="auto">
          <a:xfrm>
            <a:off x="6629400" y="3962401"/>
            <a:ext cx="1143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800"/>
              <a:t>lancement</a:t>
            </a:r>
            <a:endParaRPr lang="fr-FR" altLang="fr-FR" sz="1600"/>
          </a:p>
        </p:txBody>
      </p:sp>
      <p:sp>
        <p:nvSpPr>
          <p:cNvPr id="49168" name="Line 1040"/>
          <p:cNvSpPr>
            <a:spLocks noChangeShapeType="1"/>
          </p:cNvSpPr>
          <p:nvPr/>
        </p:nvSpPr>
        <p:spPr bwMode="auto">
          <a:xfrm>
            <a:off x="3733800" y="38100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r-FR"/>
          </a:p>
        </p:txBody>
      </p:sp>
      <p:sp>
        <p:nvSpPr>
          <p:cNvPr id="49169" name="Text Box 1041"/>
          <p:cNvSpPr txBox="1">
            <a:spLocks noChangeArrowheads="1"/>
          </p:cNvSpPr>
          <p:nvPr/>
        </p:nvSpPr>
        <p:spPr bwMode="auto">
          <a:xfrm>
            <a:off x="4648200" y="3519488"/>
            <a:ext cx="68580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1800"/>
              <a:t>DT</a:t>
            </a:r>
            <a:endParaRPr lang="fr-FR" altLang="fr-FR" sz="1600"/>
          </a:p>
        </p:txBody>
      </p:sp>
      <p:sp>
        <p:nvSpPr>
          <p:cNvPr id="49170" name="Text Box 1042"/>
          <p:cNvSpPr txBox="1">
            <a:spLocks noChangeArrowheads="1"/>
          </p:cNvSpPr>
          <p:nvPr/>
        </p:nvSpPr>
        <p:spPr bwMode="auto">
          <a:xfrm>
            <a:off x="8077200" y="2286000"/>
            <a:ext cx="1600200" cy="406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2000">
                <a:solidFill>
                  <a:srgbClr val="006600"/>
                </a:solidFill>
              </a:rPr>
              <a:t>METHODES</a:t>
            </a:r>
            <a:endParaRPr lang="fr-FR" altLang="fr-FR"/>
          </a:p>
        </p:txBody>
      </p:sp>
      <p:grpSp>
        <p:nvGrpSpPr>
          <p:cNvPr id="2" name="Group 1071"/>
          <p:cNvGrpSpPr>
            <a:grpSpLocks/>
          </p:cNvGrpSpPr>
          <p:nvPr/>
        </p:nvGrpSpPr>
        <p:grpSpPr bwMode="auto">
          <a:xfrm>
            <a:off x="6553200" y="2209800"/>
            <a:ext cx="1524000" cy="1066800"/>
            <a:chOff x="3168" y="1392"/>
            <a:chExt cx="960" cy="672"/>
          </a:xfrm>
        </p:grpSpPr>
        <p:sp>
          <p:nvSpPr>
            <p:cNvPr id="44083" name="Freeform 1043"/>
            <p:cNvSpPr>
              <a:spLocks/>
            </p:cNvSpPr>
            <p:nvPr/>
          </p:nvSpPr>
          <p:spPr bwMode="auto">
            <a:xfrm>
              <a:off x="3168" y="1584"/>
              <a:ext cx="960" cy="480"/>
            </a:xfrm>
            <a:custGeom>
              <a:avLst/>
              <a:gdLst>
                <a:gd name="T0" fmla="*/ 0 w 960"/>
                <a:gd name="T1" fmla="*/ 480 h 480"/>
                <a:gd name="T2" fmla="*/ 0 w 960"/>
                <a:gd name="T3" fmla="*/ 0 h 480"/>
                <a:gd name="T4" fmla="*/ 960 w 960"/>
                <a:gd name="T5" fmla="*/ 0 h 480"/>
                <a:gd name="T6" fmla="*/ 0 60000 65536"/>
                <a:gd name="T7" fmla="*/ 0 60000 65536"/>
                <a:gd name="T8" fmla="*/ 0 60000 65536"/>
                <a:gd name="T9" fmla="*/ 0 w 960"/>
                <a:gd name="T10" fmla="*/ 0 h 480"/>
                <a:gd name="T11" fmla="*/ 960 w 960"/>
                <a:gd name="T12" fmla="*/ 480 h 4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0" h="480">
                  <a:moveTo>
                    <a:pt x="0" y="480"/>
                  </a:moveTo>
                  <a:lnTo>
                    <a:pt x="0" y="0"/>
                  </a:lnTo>
                  <a:lnTo>
                    <a:pt x="96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4084" name="Text Box 1044"/>
            <p:cNvSpPr txBox="1">
              <a:spLocks noChangeArrowheads="1"/>
            </p:cNvSpPr>
            <p:nvPr/>
          </p:nvSpPr>
          <p:spPr bwMode="auto">
            <a:xfrm>
              <a:off x="3264" y="1392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1800"/>
                <a:t>DT</a:t>
              </a:r>
              <a:endParaRPr lang="fr-FR" altLang="fr-FR" sz="1600"/>
            </a:p>
          </p:txBody>
        </p:sp>
      </p:grpSp>
      <p:sp>
        <p:nvSpPr>
          <p:cNvPr id="49174" name="Text Box 1046"/>
          <p:cNvSpPr txBox="1">
            <a:spLocks noChangeArrowheads="1"/>
          </p:cNvSpPr>
          <p:nvPr/>
        </p:nvSpPr>
        <p:spPr bwMode="auto">
          <a:xfrm>
            <a:off x="8001000" y="5105400"/>
            <a:ext cx="1905000" cy="406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2000" dirty="0">
                <a:solidFill>
                  <a:srgbClr val="006600"/>
                </a:solidFill>
              </a:rPr>
              <a:t>REALISATION</a:t>
            </a:r>
            <a:endParaRPr lang="fr-FR" altLang="fr-FR" sz="2000" dirty="0"/>
          </a:p>
        </p:txBody>
      </p:sp>
      <p:grpSp>
        <p:nvGrpSpPr>
          <p:cNvPr id="3" name="Group 1068"/>
          <p:cNvGrpSpPr>
            <a:grpSpLocks/>
          </p:cNvGrpSpPr>
          <p:nvPr/>
        </p:nvGrpSpPr>
        <p:grpSpPr bwMode="auto">
          <a:xfrm>
            <a:off x="8458200" y="2667000"/>
            <a:ext cx="1219200" cy="2438400"/>
            <a:chOff x="4368" y="1680"/>
            <a:chExt cx="768" cy="1536"/>
          </a:xfrm>
        </p:grpSpPr>
        <p:sp>
          <p:nvSpPr>
            <p:cNvPr id="44081" name="Line 1047"/>
            <p:cNvSpPr>
              <a:spLocks noChangeShapeType="1"/>
            </p:cNvSpPr>
            <p:nvPr/>
          </p:nvSpPr>
          <p:spPr bwMode="auto">
            <a:xfrm>
              <a:off x="4896" y="1680"/>
              <a:ext cx="0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4082" name="Text Box 1048"/>
            <p:cNvSpPr txBox="1">
              <a:spLocks noChangeArrowheads="1"/>
            </p:cNvSpPr>
            <p:nvPr/>
          </p:nvSpPr>
          <p:spPr bwMode="auto">
            <a:xfrm>
              <a:off x="4368" y="1680"/>
              <a:ext cx="768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1800"/>
                <a:t>Dossier de réparation</a:t>
              </a:r>
              <a:endParaRPr lang="fr-FR" altLang="fr-FR" sz="1600"/>
            </a:p>
          </p:txBody>
        </p:sp>
      </p:grpSp>
      <p:grpSp>
        <p:nvGrpSpPr>
          <p:cNvPr id="4" name="Group 1070"/>
          <p:cNvGrpSpPr>
            <a:grpSpLocks/>
          </p:cNvGrpSpPr>
          <p:nvPr/>
        </p:nvGrpSpPr>
        <p:grpSpPr bwMode="auto">
          <a:xfrm>
            <a:off x="7696200" y="2667000"/>
            <a:ext cx="685800" cy="609600"/>
            <a:chOff x="3888" y="1680"/>
            <a:chExt cx="432" cy="384"/>
          </a:xfrm>
        </p:grpSpPr>
        <p:sp>
          <p:nvSpPr>
            <p:cNvPr id="44079" name="Line 1045"/>
            <p:cNvSpPr>
              <a:spLocks noChangeShapeType="1"/>
            </p:cNvSpPr>
            <p:nvPr/>
          </p:nvSpPr>
          <p:spPr bwMode="auto">
            <a:xfrm>
              <a:off x="4176" y="1680"/>
              <a:ext cx="0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4080" name="Text Box 1049"/>
            <p:cNvSpPr txBox="1">
              <a:spLocks noChangeArrowheads="1"/>
            </p:cNvSpPr>
            <p:nvPr/>
          </p:nvSpPr>
          <p:spPr bwMode="auto">
            <a:xfrm>
              <a:off x="3888" y="1728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1800"/>
                <a:t>BT</a:t>
              </a:r>
              <a:endParaRPr lang="fr-FR" altLang="fr-FR" sz="1600"/>
            </a:p>
          </p:txBody>
        </p:sp>
      </p:grpSp>
      <p:grpSp>
        <p:nvGrpSpPr>
          <p:cNvPr id="5" name="Group 1069"/>
          <p:cNvGrpSpPr>
            <a:grpSpLocks/>
          </p:cNvGrpSpPr>
          <p:nvPr/>
        </p:nvGrpSpPr>
        <p:grpSpPr bwMode="auto">
          <a:xfrm>
            <a:off x="9677400" y="2514600"/>
            <a:ext cx="1066800" cy="2819400"/>
            <a:chOff x="5136" y="1584"/>
            <a:chExt cx="672" cy="1776"/>
          </a:xfrm>
        </p:grpSpPr>
        <p:sp>
          <p:nvSpPr>
            <p:cNvPr id="44077" name="Freeform 1050"/>
            <p:cNvSpPr>
              <a:spLocks/>
            </p:cNvSpPr>
            <p:nvPr/>
          </p:nvSpPr>
          <p:spPr bwMode="auto">
            <a:xfrm>
              <a:off x="5136" y="1584"/>
              <a:ext cx="288" cy="1776"/>
            </a:xfrm>
            <a:custGeom>
              <a:avLst/>
              <a:gdLst>
                <a:gd name="T0" fmla="*/ 144 w 288"/>
                <a:gd name="T1" fmla="*/ 1776 h 1776"/>
                <a:gd name="T2" fmla="*/ 288 w 288"/>
                <a:gd name="T3" fmla="*/ 1776 h 1776"/>
                <a:gd name="T4" fmla="*/ 288 w 288"/>
                <a:gd name="T5" fmla="*/ 0 h 1776"/>
                <a:gd name="T6" fmla="*/ 0 w 288"/>
                <a:gd name="T7" fmla="*/ 0 h 177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88"/>
                <a:gd name="T13" fmla="*/ 0 h 1776"/>
                <a:gd name="T14" fmla="*/ 288 w 288"/>
                <a:gd name="T15" fmla="*/ 1776 h 177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88" h="1776">
                  <a:moveTo>
                    <a:pt x="144" y="1776"/>
                  </a:moveTo>
                  <a:lnTo>
                    <a:pt x="288" y="1776"/>
                  </a:lnTo>
                  <a:lnTo>
                    <a:pt x="288" y="0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4078" name="Text Box 1051"/>
            <p:cNvSpPr txBox="1">
              <a:spLocks noChangeArrowheads="1"/>
            </p:cNvSpPr>
            <p:nvPr/>
          </p:nvSpPr>
          <p:spPr bwMode="auto">
            <a:xfrm>
              <a:off x="5136" y="2217"/>
              <a:ext cx="67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1800"/>
                <a:t>BT complété</a:t>
              </a:r>
              <a:endParaRPr lang="fr-FR" altLang="fr-FR" sz="1600"/>
            </a:p>
          </p:txBody>
        </p:sp>
      </p:grpSp>
      <p:grpSp>
        <p:nvGrpSpPr>
          <p:cNvPr id="6" name="Group 1067"/>
          <p:cNvGrpSpPr>
            <a:grpSpLocks/>
          </p:cNvGrpSpPr>
          <p:nvPr/>
        </p:nvGrpSpPr>
        <p:grpSpPr bwMode="auto">
          <a:xfrm>
            <a:off x="7772400" y="4387850"/>
            <a:ext cx="685800" cy="717550"/>
            <a:chOff x="3936" y="2764"/>
            <a:chExt cx="432" cy="452"/>
          </a:xfrm>
        </p:grpSpPr>
        <p:sp>
          <p:nvSpPr>
            <p:cNvPr id="44075" name="Line 1052"/>
            <p:cNvSpPr>
              <a:spLocks noChangeShapeType="1"/>
            </p:cNvSpPr>
            <p:nvPr/>
          </p:nvSpPr>
          <p:spPr bwMode="auto">
            <a:xfrm>
              <a:off x="4224" y="2784"/>
              <a:ext cx="0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44076" name="Text Box 1053"/>
            <p:cNvSpPr txBox="1">
              <a:spLocks noChangeArrowheads="1"/>
            </p:cNvSpPr>
            <p:nvPr/>
          </p:nvSpPr>
          <p:spPr bwMode="auto">
            <a:xfrm>
              <a:off x="3936" y="2764"/>
              <a:ext cx="432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1800"/>
                <a:t>OT BT</a:t>
              </a:r>
              <a:endParaRPr lang="fr-FR" altLang="fr-FR" sz="1600"/>
            </a:p>
          </p:txBody>
        </p:sp>
      </p:grpSp>
      <p:grpSp>
        <p:nvGrpSpPr>
          <p:cNvPr id="7" name="Group 1064"/>
          <p:cNvGrpSpPr>
            <a:grpSpLocks/>
          </p:cNvGrpSpPr>
          <p:nvPr/>
        </p:nvGrpSpPr>
        <p:grpSpPr bwMode="auto">
          <a:xfrm>
            <a:off x="3276600" y="4114800"/>
            <a:ext cx="4724400" cy="1143000"/>
            <a:chOff x="1104" y="2592"/>
            <a:chExt cx="2976" cy="720"/>
          </a:xfrm>
        </p:grpSpPr>
        <p:sp>
          <p:nvSpPr>
            <p:cNvPr id="44073" name="Freeform 1055"/>
            <p:cNvSpPr>
              <a:spLocks/>
            </p:cNvSpPr>
            <p:nvPr/>
          </p:nvSpPr>
          <p:spPr bwMode="auto">
            <a:xfrm>
              <a:off x="1104" y="2592"/>
              <a:ext cx="2976" cy="672"/>
            </a:xfrm>
            <a:custGeom>
              <a:avLst/>
              <a:gdLst>
                <a:gd name="T0" fmla="*/ 2976 w 2976"/>
                <a:gd name="T1" fmla="*/ 672 h 672"/>
                <a:gd name="T2" fmla="*/ 0 w 2976"/>
                <a:gd name="T3" fmla="*/ 672 h 672"/>
                <a:gd name="T4" fmla="*/ 0 w 2976"/>
                <a:gd name="T5" fmla="*/ 0 h 672"/>
                <a:gd name="T6" fmla="*/ 0 60000 65536"/>
                <a:gd name="T7" fmla="*/ 0 60000 65536"/>
                <a:gd name="T8" fmla="*/ 0 60000 65536"/>
                <a:gd name="T9" fmla="*/ 0 w 2976"/>
                <a:gd name="T10" fmla="*/ 0 h 672"/>
                <a:gd name="T11" fmla="*/ 2976 w 2976"/>
                <a:gd name="T12" fmla="*/ 672 h 67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976" h="672">
                  <a:moveTo>
                    <a:pt x="2976" y="672"/>
                  </a:moveTo>
                  <a:lnTo>
                    <a:pt x="0" y="672"/>
                  </a:lnTo>
                  <a:lnTo>
                    <a:pt x="0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4074" name="Text Box 1056"/>
            <p:cNvSpPr txBox="1">
              <a:spLocks noChangeArrowheads="1"/>
            </p:cNvSpPr>
            <p:nvPr/>
          </p:nvSpPr>
          <p:spPr bwMode="auto">
            <a:xfrm>
              <a:off x="2496" y="3081"/>
              <a:ext cx="816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1800"/>
                <a:t>intervention</a:t>
              </a:r>
              <a:endParaRPr lang="fr-FR" altLang="fr-FR" sz="1600"/>
            </a:p>
          </p:txBody>
        </p:sp>
      </p:grpSp>
      <p:sp>
        <p:nvSpPr>
          <p:cNvPr id="49185" name="Text Box 1057"/>
          <p:cNvSpPr txBox="1">
            <a:spLocks noChangeArrowheads="1"/>
          </p:cNvSpPr>
          <p:nvPr/>
        </p:nvSpPr>
        <p:spPr bwMode="auto">
          <a:xfrm>
            <a:off x="4648200" y="5486400"/>
            <a:ext cx="1447800" cy="4064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fr-FR" altLang="fr-FR" sz="2000" dirty="0">
                <a:solidFill>
                  <a:srgbClr val="006600"/>
                </a:solidFill>
              </a:rPr>
              <a:t>MAGASIN</a:t>
            </a:r>
            <a:endParaRPr lang="fr-FR" altLang="fr-FR" sz="2000" dirty="0"/>
          </a:p>
        </p:txBody>
      </p:sp>
      <p:grpSp>
        <p:nvGrpSpPr>
          <p:cNvPr id="8" name="Group 1072"/>
          <p:cNvGrpSpPr>
            <a:grpSpLocks/>
          </p:cNvGrpSpPr>
          <p:nvPr/>
        </p:nvGrpSpPr>
        <p:grpSpPr bwMode="auto">
          <a:xfrm>
            <a:off x="4648200" y="4114800"/>
            <a:ext cx="1295400" cy="1371600"/>
            <a:chOff x="1968" y="2592"/>
            <a:chExt cx="816" cy="864"/>
          </a:xfrm>
        </p:grpSpPr>
        <p:sp>
          <p:nvSpPr>
            <p:cNvPr id="44071" name="Freeform 1058"/>
            <p:cNvSpPr>
              <a:spLocks/>
            </p:cNvSpPr>
            <p:nvPr/>
          </p:nvSpPr>
          <p:spPr bwMode="auto">
            <a:xfrm>
              <a:off x="2256" y="2592"/>
              <a:ext cx="528" cy="864"/>
            </a:xfrm>
            <a:custGeom>
              <a:avLst/>
              <a:gdLst>
                <a:gd name="T0" fmla="*/ 528 w 528"/>
                <a:gd name="T1" fmla="*/ 0 h 864"/>
                <a:gd name="T2" fmla="*/ 0 w 528"/>
                <a:gd name="T3" fmla="*/ 0 h 864"/>
                <a:gd name="T4" fmla="*/ 0 w 528"/>
                <a:gd name="T5" fmla="*/ 864 h 864"/>
                <a:gd name="T6" fmla="*/ 0 60000 65536"/>
                <a:gd name="T7" fmla="*/ 0 60000 65536"/>
                <a:gd name="T8" fmla="*/ 0 60000 65536"/>
                <a:gd name="T9" fmla="*/ 0 w 528"/>
                <a:gd name="T10" fmla="*/ 0 h 864"/>
                <a:gd name="T11" fmla="*/ 528 w 528"/>
                <a:gd name="T12" fmla="*/ 864 h 8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28" h="864">
                  <a:moveTo>
                    <a:pt x="528" y="0"/>
                  </a:moveTo>
                  <a:lnTo>
                    <a:pt x="0" y="0"/>
                  </a:lnTo>
                  <a:lnTo>
                    <a:pt x="0" y="864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4072" name="Text Box 1060"/>
            <p:cNvSpPr txBox="1">
              <a:spLocks noChangeArrowheads="1"/>
            </p:cNvSpPr>
            <p:nvPr/>
          </p:nvSpPr>
          <p:spPr bwMode="auto">
            <a:xfrm>
              <a:off x="1968" y="2784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1800"/>
                <a:t>DA</a:t>
              </a:r>
              <a:endParaRPr lang="fr-FR" altLang="fr-FR" sz="1600"/>
            </a:p>
          </p:txBody>
        </p:sp>
      </p:grpSp>
      <p:grpSp>
        <p:nvGrpSpPr>
          <p:cNvPr id="9" name="Group 1066"/>
          <p:cNvGrpSpPr>
            <a:grpSpLocks/>
          </p:cNvGrpSpPr>
          <p:nvPr/>
        </p:nvGrpSpPr>
        <p:grpSpPr bwMode="auto">
          <a:xfrm>
            <a:off x="6096000" y="5410201"/>
            <a:ext cx="2743200" cy="366713"/>
            <a:chOff x="2880" y="3408"/>
            <a:chExt cx="1728" cy="231"/>
          </a:xfrm>
        </p:grpSpPr>
        <p:sp>
          <p:nvSpPr>
            <p:cNvPr id="44069" name="Freeform 1059"/>
            <p:cNvSpPr>
              <a:spLocks/>
            </p:cNvSpPr>
            <p:nvPr/>
          </p:nvSpPr>
          <p:spPr bwMode="auto">
            <a:xfrm>
              <a:off x="2880" y="3456"/>
              <a:ext cx="1728" cy="144"/>
            </a:xfrm>
            <a:custGeom>
              <a:avLst/>
              <a:gdLst>
                <a:gd name="T0" fmla="*/ 0 w 1728"/>
                <a:gd name="T1" fmla="*/ 144 h 144"/>
                <a:gd name="T2" fmla="*/ 1728 w 1728"/>
                <a:gd name="T3" fmla="*/ 144 h 144"/>
                <a:gd name="T4" fmla="*/ 1728 w 1728"/>
                <a:gd name="T5" fmla="*/ 0 h 144"/>
                <a:gd name="T6" fmla="*/ 0 60000 65536"/>
                <a:gd name="T7" fmla="*/ 0 60000 65536"/>
                <a:gd name="T8" fmla="*/ 0 60000 65536"/>
                <a:gd name="T9" fmla="*/ 0 w 1728"/>
                <a:gd name="T10" fmla="*/ 0 h 144"/>
                <a:gd name="T11" fmla="*/ 1728 w 172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28" h="144">
                  <a:moveTo>
                    <a:pt x="0" y="144"/>
                  </a:moveTo>
                  <a:lnTo>
                    <a:pt x="1728" y="144"/>
                  </a:lnTo>
                  <a:lnTo>
                    <a:pt x="1728" y="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4070" name="Text Box 1061"/>
            <p:cNvSpPr txBox="1">
              <a:spLocks noChangeArrowheads="1"/>
            </p:cNvSpPr>
            <p:nvPr/>
          </p:nvSpPr>
          <p:spPr bwMode="auto">
            <a:xfrm>
              <a:off x="3264" y="3408"/>
              <a:ext cx="43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1800"/>
                <a:t>BSM</a:t>
              </a:r>
              <a:endParaRPr lang="fr-FR" altLang="fr-FR" sz="1600"/>
            </a:p>
          </p:txBody>
        </p:sp>
      </p:grpSp>
      <p:grpSp>
        <p:nvGrpSpPr>
          <p:cNvPr id="10" name="Group 1065"/>
          <p:cNvGrpSpPr>
            <a:grpSpLocks/>
          </p:cNvGrpSpPr>
          <p:nvPr/>
        </p:nvGrpSpPr>
        <p:grpSpPr bwMode="auto">
          <a:xfrm>
            <a:off x="1905000" y="4114800"/>
            <a:ext cx="6096000" cy="1479550"/>
            <a:chOff x="240" y="2592"/>
            <a:chExt cx="3840" cy="932"/>
          </a:xfrm>
        </p:grpSpPr>
        <p:sp>
          <p:nvSpPr>
            <p:cNvPr id="44067" name="Freeform 1062"/>
            <p:cNvSpPr>
              <a:spLocks/>
            </p:cNvSpPr>
            <p:nvPr/>
          </p:nvSpPr>
          <p:spPr bwMode="auto">
            <a:xfrm>
              <a:off x="816" y="2592"/>
              <a:ext cx="3264" cy="768"/>
            </a:xfrm>
            <a:custGeom>
              <a:avLst/>
              <a:gdLst>
                <a:gd name="T0" fmla="*/ 0 w 3264"/>
                <a:gd name="T1" fmla="*/ 0 h 768"/>
                <a:gd name="T2" fmla="*/ 0 w 3264"/>
                <a:gd name="T3" fmla="*/ 768 h 768"/>
                <a:gd name="T4" fmla="*/ 3264 w 3264"/>
                <a:gd name="T5" fmla="*/ 768 h 768"/>
                <a:gd name="T6" fmla="*/ 0 60000 65536"/>
                <a:gd name="T7" fmla="*/ 0 60000 65536"/>
                <a:gd name="T8" fmla="*/ 0 60000 65536"/>
                <a:gd name="T9" fmla="*/ 0 w 3264"/>
                <a:gd name="T10" fmla="*/ 0 h 768"/>
                <a:gd name="T11" fmla="*/ 3264 w 3264"/>
                <a:gd name="T12" fmla="*/ 768 h 76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264" h="768">
                  <a:moveTo>
                    <a:pt x="0" y="0"/>
                  </a:moveTo>
                  <a:lnTo>
                    <a:pt x="0" y="768"/>
                  </a:lnTo>
                  <a:lnTo>
                    <a:pt x="3264" y="76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fr-FR" altLang="fr-FR"/>
            </a:p>
          </p:txBody>
        </p:sp>
        <p:sp>
          <p:nvSpPr>
            <p:cNvPr id="44068" name="Text Box 1063"/>
            <p:cNvSpPr txBox="1">
              <a:spLocks noChangeArrowheads="1"/>
            </p:cNvSpPr>
            <p:nvPr/>
          </p:nvSpPr>
          <p:spPr bwMode="auto">
            <a:xfrm>
              <a:off x="240" y="3120"/>
              <a:ext cx="1056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fr-FR" altLang="fr-FR" sz="1800"/>
                <a:t>Rapport d´intervention</a:t>
              </a:r>
              <a:endParaRPr lang="fr-FR" altLang="fr-FR" sz="1600"/>
            </a:p>
          </p:txBody>
        </p:sp>
      </p:grpSp>
      <p:sp>
        <p:nvSpPr>
          <p:cNvPr id="44058" name="Oval 1082"/>
          <p:cNvSpPr>
            <a:spLocks noChangeArrowheads="1"/>
          </p:cNvSpPr>
          <p:nvPr/>
        </p:nvSpPr>
        <p:spPr bwMode="auto">
          <a:xfrm>
            <a:off x="9448800" y="533400"/>
            <a:ext cx="76200" cy="762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13406678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49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9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1" dur="500"/>
                                        <p:tgtEl>
                                          <p:spTgt spid="49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1" dur="500"/>
                                        <p:tgtEl>
                                          <p:spTgt spid="49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" presetID="22" presetClass="entr" presetSubtype="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4" dur="500"/>
                                        <p:tgtEl>
                                          <p:spTgt spid="49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3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49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3" grpId="0" animBg="1" autoUpdateAnimBg="0"/>
      <p:bldP spid="49164" grpId="0" animBg="1" autoUpdateAnimBg="0"/>
      <p:bldP spid="49165" grpId="0" autoUpdateAnimBg="0"/>
      <p:bldP spid="49166" grpId="0" autoUpdateAnimBg="0"/>
      <p:bldP spid="49167" grpId="0" autoUpdateAnimBg="0"/>
      <p:bldP spid="49168" grpId="0" animBg="1"/>
      <p:bldP spid="49169" grpId="0" autoUpdateAnimBg="0"/>
      <p:bldP spid="49170" grpId="0" animBg="1" autoUpdateAnimBg="0"/>
      <p:bldP spid="49174" grpId="0" animBg="1" autoUpdateAnimBg="0"/>
      <p:bldP spid="49185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51814" y="681016"/>
            <a:ext cx="8515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EX2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fr-FR" sz="2400" dirty="0"/>
          </a:p>
        </p:txBody>
      </p:sp>
      <p:sp>
        <p:nvSpPr>
          <p:cNvPr id="6" name="Rectangle 5"/>
          <p:cNvSpPr/>
          <p:nvPr/>
        </p:nvSpPr>
        <p:spPr>
          <a:xfrm>
            <a:off x="1923737" y="681016"/>
            <a:ext cx="10098373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Explique en détail la gestion donnée dans l’exercice 1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Donner 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les points faibles de cette gestion</a:t>
            </a:r>
            <a:endParaRPr lang="fr-FR" sz="2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Donner 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les points forts de cette </a:t>
            </a: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gestion</a:t>
            </a:r>
            <a:endParaRPr lang="fr-FR" sz="2400" dirty="0" smtClean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fr-F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Explique </a:t>
            </a:r>
            <a:r>
              <a:rPr lang="fr-FR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comment on peut insérer cette gestion dans la gestion de l’entreprise</a:t>
            </a:r>
            <a:endParaRPr lang="fr-F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77571" y="3101537"/>
            <a:ext cx="9002109" cy="136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fr-F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Ce travail doit être présenter se forme de papier, par groupe, trois étudiants par groupe, la deuxième semaine après les vacances, ce travail sera comptabilisé dans la note du TD (40%),</a:t>
            </a:r>
            <a:endParaRPr lang="fr-FR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64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ouée 5"/>
          <p:cNvSpPr/>
          <p:nvPr/>
        </p:nvSpPr>
        <p:spPr>
          <a:xfrm>
            <a:off x="3452795" y="2643183"/>
            <a:ext cx="1018029" cy="1018341"/>
          </a:xfrm>
          <a:prstGeom prst="donut">
            <a:avLst>
              <a:gd name="adj" fmla="val 746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sp>
      <p:grpSp>
        <p:nvGrpSpPr>
          <p:cNvPr id="3" name="Groupe 6"/>
          <p:cNvGrpSpPr>
            <a:grpSpLocks/>
          </p:cNvGrpSpPr>
          <p:nvPr/>
        </p:nvGrpSpPr>
        <p:grpSpPr bwMode="auto">
          <a:xfrm>
            <a:off x="4583113" y="500065"/>
            <a:ext cx="2881312" cy="2879725"/>
            <a:chOff x="4023951" y="2259944"/>
            <a:chExt cx="3431806" cy="3432037"/>
          </a:xfrm>
        </p:grpSpPr>
        <p:sp>
          <p:nvSpPr>
            <p:cNvPr id="8" name="Ellipse 7"/>
            <p:cNvSpPr/>
            <p:nvPr/>
          </p:nvSpPr>
          <p:spPr>
            <a:xfrm>
              <a:off x="4023951" y="2259944"/>
              <a:ext cx="3431806" cy="3432037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</p:sp>
        <p:sp>
          <p:nvSpPr>
            <p:cNvPr id="9" name="Ellipse 8"/>
            <p:cNvSpPr/>
            <p:nvPr/>
          </p:nvSpPr>
          <p:spPr>
            <a:xfrm>
              <a:off x="4143812" y="2392102"/>
              <a:ext cx="3168428" cy="3168174"/>
            </a:xfrm>
            <a:prstGeom prst="ellipse">
              <a:avLst/>
            </a:prstGeom>
            <a:blipFill>
              <a:blip r:embed="rId2" cstate="print">
                <a:extLst/>
              </a:blip>
              <a:srcRect/>
              <a:stretch>
                <a:fillRect/>
              </a:stretch>
            </a:blipFill>
            <a:scene3d>
              <a:camera prst="orthographicFront"/>
              <a:lightRig rig="flat" dir="t"/>
            </a:scene3d>
            <a:sp3d z="127000" prstMaterial="plastic">
              <a:bevelT w="88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2" name="Rectangle 1"/>
          <p:cNvSpPr/>
          <p:nvPr/>
        </p:nvSpPr>
        <p:spPr>
          <a:xfrm>
            <a:off x="4511824" y="4286256"/>
            <a:ext cx="5760640" cy="1152128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fr-FR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Thank</a:t>
            </a:r>
            <a:r>
              <a:rPr lang="fr-FR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 </a:t>
            </a:r>
            <a:r>
              <a:rPr lang="fr-FR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you</a:t>
            </a:r>
            <a:r>
              <a:rPr lang="fr-FR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 for </a:t>
            </a:r>
            <a:r>
              <a:rPr lang="fr-FR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your</a:t>
            </a:r>
            <a:r>
              <a:rPr lang="fr-FR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75057" dist="38100" dir="5400000" sy="-20000" rotWithShape="0">
                    <a:prstClr val="black">
                      <a:alpha val="25000"/>
                    </a:prstClr>
                  </a:outerShdw>
                </a:effectLst>
              </a:rPr>
              <a:t> Attention</a:t>
            </a:r>
          </a:p>
        </p:txBody>
      </p:sp>
      <p:sp>
        <p:nvSpPr>
          <p:cNvPr id="10" name="Bouée 9"/>
          <p:cNvSpPr/>
          <p:nvPr/>
        </p:nvSpPr>
        <p:spPr>
          <a:xfrm>
            <a:off x="7810513" y="2696412"/>
            <a:ext cx="1018029" cy="1018341"/>
          </a:xfrm>
          <a:prstGeom prst="donut">
            <a:avLst>
              <a:gd name="adj" fmla="val 7460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</p:sp>
      <p:pic>
        <p:nvPicPr>
          <p:cNvPr id="38922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41751" y="-6710363"/>
            <a:ext cx="7766051" cy="1647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2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264155" flipH="1">
            <a:off x="8553451" y="-503237"/>
            <a:ext cx="2895600" cy="33909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Picture 1033" descr="http://colleges.ac-rouen.fr/prfenelon/IMG/gif/eolienne_mm2.gif"/>
          <p:cNvPicPr>
            <a:picLocks noChangeAspect="1" noChangeArrowheads="1" noCrop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0000"/>
          </a:blip>
          <a:srcRect/>
          <a:stretch>
            <a:fillRect/>
          </a:stretch>
        </p:blipFill>
        <p:spPr bwMode="auto">
          <a:xfrm>
            <a:off x="7810512" y="350648"/>
            <a:ext cx="928056" cy="29354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033" descr="http://colleges.ac-rouen.fr/prfenelon/IMG/gif/eolienne_mm2.gif"/>
          <p:cNvPicPr>
            <a:picLocks noChangeAspect="1" noChangeArrowheads="1" noCrop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524232" y="357166"/>
            <a:ext cx="894138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2" descr="fleche_4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24298" y="405649"/>
            <a:ext cx="4000528" cy="3286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00458735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3364</TotalTime>
  <Words>142</Words>
  <Application>Microsoft Office PowerPoint</Application>
  <PresentationFormat>Widescreen</PresentationFormat>
  <Paragraphs>48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Bookman Old Style</vt:lpstr>
      <vt:lpstr>Calibri</vt:lpstr>
      <vt:lpstr>Calibri Light</vt:lpstr>
      <vt:lpstr>Times New Roman</vt:lpstr>
      <vt:lpstr>Office Theme</vt:lpstr>
      <vt:lpstr>PowerPoint Presentation</vt:lpstr>
      <vt:lpstr>LA GESTION DES INTERVENTIONS méthodologie (communication)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Hocine</dc:creator>
  <cp:lastModifiedBy>Hocine</cp:lastModifiedBy>
  <cp:revision>96</cp:revision>
  <dcterms:created xsi:type="dcterms:W3CDTF">2020-10-20T10:31:22Z</dcterms:created>
  <dcterms:modified xsi:type="dcterms:W3CDTF">2021-02-21T17:45:26Z</dcterms:modified>
</cp:coreProperties>
</file>