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5" r:id="rId2"/>
    <p:sldId id="266" r:id="rId3"/>
    <p:sldId id="294" r:id="rId4"/>
    <p:sldId id="305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C9D0"/>
    <a:srgbClr val="FDD66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/>
    <p:restoredTop sz="94618"/>
  </p:normalViewPr>
  <p:slideViewPr>
    <p:cSldViewPr snapToGrid="0" snapToObjects="1">
      <p:cViewPr varScale="1">
        <p:scale>
          <a:sx n="69" d="100"/>
          <a:sy n="69" d="100"/>
        </p:scale>
        <p:origin x="-75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EB640-C1F0-ED4E-9FB4-9C056DB811DB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1D1B2-FDEE-AC48-A85E-336B6BB2029A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1866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11658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93814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38532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528171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42586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75239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196800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29661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76770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5489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7359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5640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8"/>
          <p:cNvSpPr txBox="1">
            <a:spLocks noChangeArrowheads="1"/>
          </p:cNvSpPr>
          <p:nvPr/>
        </p:nvSpPr>
        <p:spPr bwMode="auto">
          <a:xfrm>
            <a:off x="2521528" y="374073"/>
            <a:ext cx="91606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kumimoji="1" lang="ar-DZ" altLang="zh-CN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المحاضرة الأولى </a:t>
            </a:r>
            <a:r>
              <a:rPr kumimoji="1" lang="fr-FR" altLang="zh-CN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عموميات حول النقل </a:t>
            </a:r>
            <a:endParaRPr kumimoji="1" lang="zh-CN" altLang="en-US" sz="4800" b="1" dirty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7" name="文本框 18"/>
          <p:cNvSpPr txBox="1">
            <a:spLocks noChangeArrowheads="1"/>
          </p:cNvSpPr>
          <p:nvPr/>
        </p:nvSpPr>
        <p:spPr bwMode="auto">
          <a:xfrm>
            <a:off x="595746" y="1111248"/>
            <a:ext cx="10213571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r" rtl="1">
              <a:spcBef>
                <a:spcPct val="0"/>
              </a:spcBef>
              <a:buNone/>
            </a:pP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مقدمة </a:t>
            </a:r>
            <a:r>
              <a:rPr kumimoji="1" lang="fr-FR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يعتبر النقل من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أهم الوظائف في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قطاع الخدمات في العصر الحديث، ذلك أنه يعمل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على تكامل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النشاط البشري في الزمان والمكان من خلال تبادل المنتجات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والخدمات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والأنشطة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التجارية.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كما يعمل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على تجميع الناس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والطاقات والمنتجات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وتوزيعها.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حيث يمثل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قطاع النقل لمختلف فروعه أحد الركائز الاساسية لمنظومة التنمية الشاملة باعتبار دوره الكبير في دفع عجلة النمو الاقتصادي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والرفاه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الاجتماعي وتعزيز القدرات التنافسية للبلاد، وتأكيد اشعاعها وتواصلها اقليميا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ودوليا.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endParaRPr kumimoji="1" lang="zh-CN" altLang="en-US" sz="4000" b="1" dirty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8" name="文本框 18"/>
          <p:cNvSpPr txBox="1">
            <a:spLocks noChangeArrowheads="1"/>
          </p:cNvSpPr>
          <p:nvPr/>
        </p:nvSpPr>
        <p:spPr bwMode="auto">
          <a:xfrm>
            <a:off x="595746" y="2931486"/>
            <a:ext cx="1021357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marL="457200" indent="-457200" algn="r" rtl="1">
              <a:spcBef>
                <a:spcPct val="0"/>
              </a:spcBef>
              <a:buAutoNum type="arabicPeriod"/>
            </a:pP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تعريف النقل </a:t>
            </a:r>
            <a:r>
              <a:rPr kumimoji="1" lang="fr-FR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يعبّر النقل عن كل خدمة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أو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نشاط ينتج عنه منفعة مكانية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وزمانية.</a:t>
            </a:r>
            <a:endParaRPr kumimoji="1" lang="ar-DZ" altLang="zh-CN" sz="2000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marL="457200" indent="-457200" algn="r" rtl="1">
              <a:spcBef>
                <a:spcPct val="0"/>
              </a:spcBef>
              <a:buAutoNum type="arabicPeriod"/>
            </a:pP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”</a:t>
            </a:r>
            <a:r>
              <a:rPr kumimoji="1" lang="ar-DZ" altLang="zh-CN" sz="20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يضمن التحول الفيزيائي للأشخاص والسلع في فضاء معين من نقطة الى أخرى بواسطة أشخاص طبيعيين أو </a:t>
            </a:r>
            <a:r>
              <a:rPr kumimoji="1" lang="ar-DZ" altLang="zh-CN" sz="2000" b="1" dirty="0" smtClean="0">
                <a:solidFill>
                  <a:schemeClr val="bg1"/>
                </a:solidFill>
                <a:latin typeface="Yuanti SC" charset="-122"/>
                <a:ea typeface="Yuanti SC" charset="-122"/>
                <a:cs typeface="Yuanti SC" charset="-122"/>
              </a:rPr>
              <a:t>معنويين</a:t>
            </a:r>
            <a:r>
              <a:rPr kumimoji="1" lang="ar-DZ" altLang="zh-CN" sz="20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r>
              <a:rPr kumimoji="1" lang="ar-DZ" altLang="zh-CN" sz="2000" b="1" dirty="0" smtClean="0">
                <a:solidFill>
                  <a:schemeClr val="bg1"/>
                </a:solidFill>
                <a:latin typeface="Yuanti SC" charset="-122"/>
                <a:ea typeface="Yuanti SC" charset="-122"/>
                <a:cs typeface="Yuanti SC" charset="-122"/>
              </a:rPr>
              <a:t>و</a:t>
            </a:r>
            <a:r>
              <a:rPr kumimoji="1" lang="ar-DZ" altLang="zh-CN" sz="20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باستعمال وسيلة معدّة لهذا الغرض، كما تشرف على إدارته وتنظيمه هيئات وإدارات </a:t>
            </a:r>
            <a:r>
              <a:rPr kumimoji="1" lang="ar-DZ" altLang="zh-CN" sz="2000" b="1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مختصة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“.</a:t>
            </a:r>
            <a:endParaRPr kumimoji="1" lang="zh-CN" altLang="en-US" sz="2000" dirty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77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76416" y="2720008"/>
            <a:ext cx="39675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ar-DZ" altLang="zh-CN" sz="4800" b="1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أهمية النقل</a:t>
            </a:r>
            <a:endParaRPr kumimoji="1" lang="zh-CN" altLang="en-US" sz="4800" b="1" dirty="0">
              <a:solidFill>
                <a:schemeClr val="bg2">
                  <a:lumMod val="25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cxnSp>
        <p:nvCxnSpPr>
          <p:cNvPr id="3" name="直线连接符 2"/>
          <p:cNvCxnSpPr/>
          <p:nvPr/>
        </p:nvCxnSpPr>
        <p:spPr>
          <a:xfrm flipV="1">
            <a:off x="1341730" y="3686529"/>
            <a:ext cx="2850857" cy="20885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1176416" y="3842938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4400" b="1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目录</a:t>
            </a:r>
            <a:endParaRPr kumimoji="1" lang="zh-CN" altLang="en-US" sz="4400" b="1">
              <a:solidFill>
                <a:schemeClr val="bg2">
                  <a:lumMod val="25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841439" y="1826430"/>
            <a:ext cx="51162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buFont typeface="Arial" charset="0"/>
              <a:buChar char="•"/>
            </a:pPr>
            <a:r>
              <a:rPr kumimoji="1" lang="ar-DZ" altLang="zh-CN" sz="2000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اختصار الزمن ومواجهة التوسع </a:t>
            </a:r>
            <a:r>
              <a:rPr kumimoji="1" lang="ar-DZ" altLang="zh-CN" sz="2000" dirty="0" err="1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الجغرافي.</a:t>
            </a:r>
            <a:r>
              <a:rPr kumimoji="1" lang="ar-DZ" altLang="zh-CN" sz="2000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endParaRPr kumimoji="1" lang="zh-CN" altLang="en-US" sz="2000" dirty="0">
              <a:solidFill>
                <a:schemeClr val="bg2">
                  <a:lumMod val="25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5538547" y="1690469"/>
            <a:ext cx="794935" cy="794935"/>
          </a:xfrm>
          <a:prstGeom prst="ellipse">
            <a:avLst/>
          </a:prstGeom>
          <a:solidFill>
            <a:srgbClr val="4BC9D0"/>
          </a:solidFill>
          <a:ln>
            <a:solidFill>
              <a:srgbClr val="4BC9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4000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1</a:t>
            </a:r>
            <a:endParaRPr kumimoji="1" lang="zh-CN" altLang="en-US" sz="4000" dirty="0">
              <a:solidFill>
                <a:schemeClr val="bg2">
                  <a:lumMod val="25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098205" y="2470142"/>
            <a:ext cx="794935" cy="794935"/>
          </a:xfrm>
          <a:prstGeom prst="ellipse">
            <a:avLst/>
          </a:prstGeom>
          <a:solidFill>
            <a:srgbClr val="4BC9D0"/>
          </a:solidFill>
          <a:ln>
            <a:solidFill>
              <a:srgbClr val="4BC9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4000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2</a:t>
            </a:r>
            <a:endParaRPr kumimoji="1" lang="zh-CN" altLang="en-US" sz="4000" dirty="0">
              <a:solidFill>
                <a:schemeClr val="bg2">
                  <a:lumMod val="25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4686882" y="3296254"/>
            <a:ext cx="794935" cy="794935"/>
          </a:xfrm>
          <a:prstGeom prst="ellipse">
            <a:avLst/>
          </a:prstGeom>
          <a:solidFill>
            <a:srgbClr val="4BC9D0"/>
          </a:solidFill>
          <a:ln>
            <a:solidFill>
              <a:srgbClr val="4BC9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4000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3</a:t>
            </a:r>
            <a:endParaRPr kumimoji="1" lang="zh-CN" altLang="en-US" sz="4000" dirty="0">
              <a:solidFill>
                <a:schemeClr val="bg2">
                  <a:lumMod val="25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349046" y="4139528"/>
            <a:ext cx="794935" cy="794935"/>
          </a:xfrm>
          <a:prstGeom prst="ellipse">
            <a:avLst/>
          </a:prstGeom>
          <a:solidFill>
            <a:srgbClr val="4BC9D0"/>
          </a:solidFill>
          <a:ln>
            <a:solidFill>
              <a:srgbClr val="4BC9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4000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4</a:t>
            </a:r>
            <a:endParaRPr kumimoji="1" lang="zh-CN" altLang="en-US" sz="4000" dirty="0">
              <a:solidFill>
                <a:schemeClr val="bg2">
                  <a:lumMod val="25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17" name="文本框 4"/>
          <p:cNvSpPr txBox="1"/>
          <p:nvPr/>
        </p:nvSpPr>
        <p:spPr>
          <a:xfrm>
            <a:off x="6841439" y="609600"/>
            <a:ext cx="5116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/>
            <a:r>
              <a:rPr kumimoji="1" lang="ar-DZ" altLang="zh-CN" sz="2800" b="1" dirty="0" smtClean="0">
                <a:latin typeface="Yuanti SC" charset="-122"/>
                <a:ea typeface="Yuanti SC" charset="-122"/>
                <a:cs typeface="Yuanti SC" charset="-122"/>
              </a:rPr>
              <a:t>تبرز أهمية النقل </a:t>
            </a:r>
            <a:r>
              <a:rPr kumimoji="1" lang="ar-DZ" altLang="zh-CN" sz="2800" b="1" dirty="0" smtClean="0">
                <a:latin typeface="Yuanti SC" charset="-122"/>
                <a:ea typeface="Yuanti SC" charset="-122"/>
                <a:cs typeface="Yuanti SC" charset="-122"/>
              </a:rPr>
              <a:t>في </a:t>
            </a:r>
            <a:r>
              <a:rPr kumimoji="1" lang="ar-DZ" altLang="zh-CN" sz="2800" b="1" dirty="0" smtClean="0">
                <a:latin typeface="Yuanti SC" charset="-122"/>
                <a:ea typeface="Yuanti SC" charset="-122"/>
                <a:cs typeface="Yuanti SC" charset="-122"/>
              </a:rPr>
              <a:t>النقاط</a:t>
            </a:r>
            <a:r>
              <a:rPr kumimoji="1" lang="ar-DZ" altLang="zh-CN" sz="2800" b="1" dirty="0" smtClean="0">
                <a:solidFill>
                  <a:schemeClr val="bg1"/>
                </a:solidFill>
                <a:latin typeface="Yuanti SC" charset="-122"/>
                <a:ea typeface="Yuanti SC" charset="-122"/>
                <a:cs typeface="Yuanti SC" charset="-122"/>
              </a:rPr>
              <a:t> التالية </a:t>
            </a:r>
            <a:r>
              <a:rPr kumimoji="1" lang="fr-FR" altLang="zh-CN" sz="2800" b="1" dirty="0" smtClean="0">
                <a:latin typeface="Yuanti SC" charset="-122"/>
                <a:ea typeface="Yuanti SC" charset="-122"/>
                <a:cs typeface="Yuanti SC" charset="-122"/>
              </a:rPr>
              <a:t>:</a:t>
            </a:r>
            <a:endParaRPr kumimoji="1" lang="zh-CN" altLang="en-US" sz="2800" b="1" dirty="0"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19" name="椭圆 15"/>
          <p:cNvSpPr/>
          <p:nvPr/>
        </p:nvSpPr>
        <p:spPr>
          <a:xfrm>
            <a:off x="3951578" y="5059153"/>
            <a:ext cx="794935" cy="794935"/>
          </a:xfrm>
          <a:prstGeom prst="ellipse">
            <a:avLst/>
          </a:prstGeom>
          <a:solidFill>
            <a:srgbClr val="4BC9D0"/>
          </a:solidFill>
          <a:ln>
            <a:solidFill>
              <a:srgbClr val="4BC9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ar-DZ" altLang="zh-CN" sz="4000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5</a:t>
            </a:r>
            <a:endParaRPr kumimoji="1" lang="zh-CN" altLang="en-US" sz="4000" dirty="0">
              <a:solidFill>
                <a:schemeClr val="bg2">
                  <a:lumMod val="25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20" name="椭圆 15"/>
          <p:cNvSpPr/>
          <p:nvPr/>
        </p:nvSpPr>
        <p:spPr>
          <a:xfrm>
            <a:off x="3554111" y="5854088"/>
            <a:ext cx="794935" cy="794935"/>
          </a:xfrm>
          <a:prstGeom prst="ellipse">
            <a:avLst/>
          </a:prstGeom>
          <a:solidFill>
            <a:srgbClr val="4BC9D0"/>
          </a:solidFill>
          <a:ln>
            <a:solidFill>
              <a:srgbClr val="4BC9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4000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6</a:t>
            </a:r>
            <a:endParaRPr kumimoji="1" lang="zh-CN" altLang="en-US" sz="4000" dirty="0">
              <a:solidFill>
                <a:schemeClr val="bg2">
                  <a:lumMod val="25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21" name="文本框 4"/>
          <p:cNvSpPr txBox="1"/>
          <p:nvPr/>
        </p:nvSpPr>
        <p:spPr>
          <a:xfrm>
            <a:off x="6841439" y="2720008"/>
            <a:ext cx="51162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buFont typeface="Arial" charset="0"/>
              <a:buChar char="•"/>
            </a:pPr>
            <a:r>
              <a:rPr kumimoji="1" lang="ar-DZ" altLang="zh-CN" sz="2000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تدعيم </a:t>
            </a:r>
            <a:r>
              <a:rPr kumimoji="1" lang="ar-DZ" altLang="zh-CN" sz="2000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علاقات </a:t>
            </a:r>
            <a:r>
              <a:rPr kumimoji="1" lang="ar-DZ" altLang="zh-CN" sz="2000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الترابط </a:t>
            </a:r>
            <a:r>
              <a:rPr kumimoji="1" lang="ar-DZ" altLang="zh-CN" sz="2000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والتكامل </a:t>
            </a:r>
            <a:r>
              <a:rPr kumimoji="1" lang="ar-DZ" altLang="zh-CN" sz="2000" dirty="0" err="1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الاقتصادي.</a:t>
            </a:r>
            <a:r>
              <a:rPr kumimoji="1" lang="ar-DZ" altLang="zh-CN" sz="2000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(الصناعات المختلفة داخل القطاع الواحد</a:t>
            </a:r>
            <a:r>
              <a:rPr kumimoji="1" lang="ar-DZ" altLang="zh-CN" sz="2000" dirty="0" err="1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)</a:t>
            </a:r>
            <a:r>
              <a:rPr kumimoji="1" lang="ar-DZ" altLang="zh-CN" sz="2000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endParaRPr kumimoji="1" lang="zh-CN" altLang="en-US" sz="2000" dirty="0">
              <a:solidFill>
                <a:schemeClr val="bg2">
                  <a:lumMod val="25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22" name="文本框 4"/>
          <p:cNvSpPr txBox="1"/>
          <p:nvPr/>
        </p:nvSpPr>
        <p:spPr>
          <a:xfrm>
            <a:off x="6841439" y="3551005"/>
            <a:ext cx="51162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buFont typeface="Arial" charset="0"/>
              <a:buChar char="•"/>
            </a:pPr>
            <a:r>
              <a:rPr kumimoji="1" lang="ar-DZ" altLang="zh-CN" sz="2000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يساهم في تكوين الاتصال الاجتماعي أو بين المجتمعات </a:t>
            </a:r>
            <a:r>
              <a:rPr kumimoji="1" lang="ar-DZ" altLang="zh-CN" sz="2000" dirty="0" err="1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الدولية.</a:t>
            </a:r>
            <a:r>
              <a:rPr kumimoji="1" lang="ar-DZ" altLang="zh-CN" sz="2000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endParaRPr kumimoji="1" lang="zh-CN" altLang="en-US" sz="2000" dirty="0">
              <a:solidFill>
                <a:schemeClr val="bg2">
                  <a:lumMod val="25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23" name="文本框 4"/>
          <p:cNvSpPr txBox="1"/>
          <p:nvPr/>
        </p:nvSpPr>
        <p:spPr>
          <a:xfrm>
            <a:off x="6757101" y="4412324"/>
            <a:ext cx="51162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buFont typeface="Arial" charset="0"/>
              <a:buChar char="•"/>
            </a:pPr>
            <a:r>
              <a:rPr kumimoji="1" lang="ar-DZ" altLang="zh-CN" sz="2000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يعتبر النقل عنصرا محددا لاختيار موقع المؤسسة ووحداتها الانتاجية.</a:t>
            </a:r>
            <a:endParaRPr kumimoji="1" lang="zh-CN" altLang="en-US" sz="2000" dirty="0">
              <a:solidFill>
                <a:schemeClr val="bg2">
                  <a:lumMod val="25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24" name="文本框 4"/>
          <p:cNvSpPr txBox="1"/>
          <p:nvPr/>
        </p:nvSpPr>
        <p:spPr>
          <a:xfrm>
            <a:off x="6757101" y="5253923"/>
            <a:ext cx="51162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buFont typeface="Arial" charset="0"/>
              <a:buChar char="•"/>
            </a:pPr>
            <a:r>
              <a:rPr kumimoji="1" lang="ar-DZ" altLang="zh-CN" sz="2000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يساهم النقل في قرارات تسعير المنتجات، كون تكلفته تؤثر على الأسعار النهائية للمنتجات.</a:t>
            </a:r>
            <a:endParaRPr kumimoji="1" lang="zh-CN" altLang="en-US" sz="2000" dirty="0">
              <a:solidFill>
                <a:schemeClr val="bg2">
                  <a:lumMod val="25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25" name="文本框 4"/>
          <p:cNvSpPr txBox="1"/>
          <p:nvPr/>
        </p:nvSpPr>
        <p:spPr>
          <a:xfrm>
            <a:off x="6757101" y="6248913"/>
            <a:ext cx="51162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buFont typeface="Arial" charset="0"/>
              <a:buChar char="•"/>
            </a:pPr>
            <a:r>
              <a:rPr kumimoji="1" lang="ar-DZ" altLang="zh-CN" sz="2000" dirty="0" smtClean="0">
                <a:solidFill>
                  <a:schemeClr val="bg2">
                    <a:lumMod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يساهم في تحديد أماكن ومنافذ التوزيع.</a:t>
            </a:r>
            <a:endParaRPr kumimoji="1" lang="zh-CN" altLang="en-US" sz="2000" dirty="0">
              <a:solidFill>
                <a:schemeClr val="bg2">
                  <a:lumMod val="25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230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7" grpId="0"/>
      <p:bldP spid="21" grpId="0"/>
      <p:bldP spid="22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Freeform 1"/>
          <p:cNvSpPr>
            <a:spLocks/>
          </p:cNvSpPr>
          <p:nvPr/>
        </p:nvSpPr>
        <p:spPr bwMode="auto">
          <a:xfrm>
            <a:off x="10668000" y="3175"/>
            <a:ext cx="1524000" cy="941388"/>
          </a:xfrm>
          <a:custGeom>
            <a:avLst/>
            <a:gdLst>
              <a:gd name="T0" fmla="*/ 135 w 484"/>
              <a:gd name="T1" fmla="*/ 0 h 304"/>
              <a:gd name="T2" fmla="*/ 134 w 484"/>
              <a:gd name="T3" fmla="*/ 14 h 304"/>
              <a:gd name="T4" fmla="*/ 134 w 484"/>
              <a:gd name="T5" fmla="*/ 18 h 304"/>
              <a:gd name="T6" fmla="*/ 0 w 484"/>
              <a:gd name="T7" fmla="*/ 161 h 304"/>
              <a:gd name="T8" fmla="*/ 153 w 484"/>
              <a:gd name="T9" fmla="*/ 304 h 304"/>
              <a:gd name="T10" fmla="*/ 484 w 484"/>
              <a:gd name="T11" fmla="*/ 304 h 304"/>
              <a:gd name="T12" fmla="*/ 484 w 484"/>
              <a:gd name="T13" fmla="*/ 0 h 304"/>
              <a:gd name="T14" fmla="*/ 135 w 484"/>
              <a:gd name="T15" fmla="*/ 0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4" h="304">
                <a:moveTo>
                  <a:pt x="135" y="0"/>
                </a:moveTo>
                <a:cubicBezTo>
                  <a:pt x="134" y="5"/>
                  <a:pt x="134" y="9"/>
                  <a:pt x="134" y="14"/>
                </a:cubicBezTo>
                <a:cubicBezTo>
                  <a:pt x="134" y="15"/>
                  <a:pt x="134" y="17"/>
                  <a:pt x="134" y="18"/>
                </a:cubicBezTo>
                <a:cubicBezTo>
                  <a:pt x="57" y="34"/>
                  <a:pt x="0" y="92"/>
                  <a:pt x="0" y="161"/>
                </a:cubicBezTo>
                <a:cubicBezTo>
                  <a:pt x="0" y="235"/>
                  <a:pt x="67" y="304"/>
                  <a:pt x="153" y="304"/>
                </a:cubicBezTo>
                <a:cubicBezTo>
                  <a:pt x="484" y="304"/>
                  <a:pt x="484" y="304"/>
                  <a:pt x="484" y="304"/>
                </a:cubicBezTo>
                <a:cubicBezTo>
                  <a:pt x="484" y="0"/>
                  <a:pt x="484" y="0"/>
                  <a:pt x="484" y="0"/>
                </a:cubicBezTo>
                <a:lnTo>
                  <a:pt x="135" y="0"/>
                </a:lnTo>
                <a:close/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4883156" y="213220"/>
            <a:ext cx="704845" cy="47258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-21417" y="5908676"/>
            <a:ext cx="2663017" cy="949325"/>
          </a:xfrm>
          <a:custGeom>
            <a:avLst/>
            <a:gdLst>
              <a:gd name="T0" fmla="*/ 0 w 733"/>
              <a:gd name="T1" fmla="*/ 307 h 307"/>
              <a:gd name="T2" fmla="*/ 733 w 733"/>
              <a:gd name="T3" fmla="*/ 307 h 307"/>
              <a:gd name="T4" fmla="*/ 587 w 733"/>
              <a:gd name="T5" fmla="*/ 190 h 307"/>
              <a:gd name="T6" fmla="*/ 587 w 733"/>
              <a:gd name="T7" fmla="*/ 185 h 307"/>
              <a:gd name="T8" fmla="*/ 367 w 733"/>
              <a:gd name="T9" fmla="*/ 0 h 307"/>
              <a:gd name="T10" fmla="*/ 147 w 733"/>
              <a:gd name="T11" fmla="*/ 185 h 307"/>
              <a:gd name="T12" fmla="*/ 147 w 733"/>
              <a:gd name="T13" fmla="*/ 190 h 307"/>
              <a:gd name="T14" fmla="*/ 0 w 733"/>
              <a:gd name="T15" fmla="*/ 307 h 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33" h="307">
                <a:moveTo>
                  <a:pt x="0" y="307"/>
                </a:moveTo>
                <a:cubicBezTo>
                  <a:pt x="733" y="307"/>
                  <a:pt x="733" y="307"/>
                  <a:pt x="733" y="307"/>
                </a:cubicBezTo>
                <a:cubicBezTo>
                  <a:pt x="713" y="249"/>
                  <a:pt x="657" y="204"/>
                  <a:pt x="587" y="190"/>
                </a:cubicBezTo>
                <a:cubicBezTo>
                  <a:pt x="587" y="188"/>
                  <a:pt x="587" y="187"/>
                  <a:pt x="587" y="185"/>
                </a:cubicBezTo>
                <a:cubicBezTo>
                  <a:pt x="587" y="83"/>
                  <a:pt x="488" y="0"/>
                  <a:pt x="367" y="0"/>
                </a:cubicBezTo>
                <a:cubicBezTo>
                  <a:pt x="245" y="0"/>
                  <a:pt x="147" y="83"/>
                  <a:pt x="147" y="185"/>
                </a:cubicBezTo>
                <a:cubicBezTo>
                  <a:pt x="147" y="187"/>
                  <a:pt x="147" y="188"/>
                  <a:pt x="147" y="190"/>
                </a:cubicBezTo>
                <a:cubicBezTo>
                  <a:pt x="77" y="204"/>
                  <a:pt x="21" y="249"/>
                  <a:pt x="0" y="307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8229600" y="5088455"/>
            <a:ext cx="3961648" cy="1769548"/>
          </a:xfrm>
          <a:custGeom>
            <a:avLst/>
            <a:gdLst>
              <a:gd name="T0" fmla="*/ 1624 w 1624"/>
              <a:gd name="T1" fmla="*/ 0 h 739"/>
              <a:gd name="T2" fmla="*/ 1238 w 1624"/>
              <a:gd name="T3" fmla="*/ 372 h 739"/>
              <a:gd name="T4" fmla="*/ 1238 w 1624"/>
              <a:gd name="T5" fmla="*/ 381 h 739"/>
              <a:gd name="T6" fmla="*/ 936 w 1624"/>
              <a:gd name="T7" fmla="*/ 638 h 739"/>
              <a:gd name="T8" fmla="*/ 787 w 1624"/>
              <a:gd name="T9" fmla="*/ 556 h 739"/>
              <a:gd name="T10" fmla="*/ 787 w 1624"/>
              <a:gd name="T11" fmla="*/ 550 h 739"/>
              <a:gd name="T12" fmla="*/ 494 w 1624"/>
              <a:gd name="T13" fmla="*/ 304 h 739"/>
              <a:gd name="T14" fmla="*/ 201 w 1624"/>
              <a:gd name="T15" fmla="*/ 550 h 739"/>
              <a:gd name="T16" fmla="*/ 202 w 1624"/>
              <a:gd name="T17" fmla="*/ 556 h 739"/>
              <a:gd name="T18" fmla="*/ 0 w 1624"/>
              <a:gd name="T19" fmla="*/ 739 h 739"/>
              <a:gd name="T20" fmla="*/ 1624 w 1624"/>
              <a:gd name="T21" fmla="*/ 739 h 739"/>
              <a:gd name="T22" fmla="*/ 1624 w 1624"/>
              <a:gd name="T23" fmla="*/ 0 h 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24" h="739">
                <a:moveTo>
                  <a:pt x="1624" y="0"/>
                </a:moveTo>
                <a:cubicBezTo>
                  <a:pt x="1406" y="25"/>
                  <a:pt x="1238" y="182"/>
                  <a:pt x="1238" y="372"/>
                </a:cubicBezTo>
                <a:cubicBezTo>
                  <a:pt x="1238" y="375"/>
                  <a:pt x="1238" y="378"/>
                  <a:pt x="1238" y="381"/>
                </a:cubicBezTo>
                <a:cubicBezTo>
                  <a:pt x="1089" y="412"/>
                  <a:pt x="971" y="512"/>
                  <a:pt x="936" y="638"/>
                </a:cubicBezTo>
                <a:cubicBezTo>
                  <a:pt x="899" y="598"/>
                  <a:pt x="847" y="568"/>
                  <a:pt x="787" y="556"/>
                </a:cubicBezTo>
                <a:cubicBezTo>
                  <a:pt x="787" y="554"/>
                  <a:pt x="787" y="552"/>
                  <a:pt x="787" y="550"/>
                </a:cubicBezTo>
                <a:cubicBezTo>
                  <a:pt x="787" y="414"/>
                  <a:pt x="656" y="304"/>
                  <a:pt x="494" y="304"/>
                </a:cubicBezTo>
                <a:cubicBezTo>
                  <a:pt x="333" y="304"/>
                  <a:pt x="201" y="414"/>
                  <a:pt x="201" y="550"/>
                </a:cubicBezTo>
                <a:cubicBezTo>
                  <a:pt x="201" y="552"/>
                  <a:pt x="202" y="554"/>
                  <a:pt x="202" y="556"/>
                </a:cubicBezTo>
                <a:cubicBezTo>
                  <a:pt x="98" y="577"/>
                  <a:pt x="17" y="650"/>
                  <a:pt x="0" y="739"/>
                </a:cubicBezTo>
                <a:cubicBezTo>
                  <a:pt x="1624" y="739"/>
                  <a:pt x="1624" y="739"/>
                  <a:pt x="1624" y="739"/>
                </a:cubicBezTo>
                <a:lnTo>
                  <a:pt x="1624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4483104" y="5089525"/>
            <a:ext cx="1003296" cy="67627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pic>
        <p:nvPicPr>
          <p:cNvPr id="8" name="Picture 7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3505200"/>
            <a:ext cx="806451" cy="577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40" y="5105403"/>
            <a:ext cx="645296" cy="463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reeform 32"/>
          <p:cNvSpPr>
            <a:spLocks/>
          </p:cNvSpPr>
          <p:nvPr/>
        </p:nvSpPr>
        <p:spPr bwMode="auto">
          <a:xfrm>
            <a:off x="812800" y="5105400"/>
            <a:ext cx="528869" cy="381000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" name="Freeform 33"/>
          <p:cNvSpPr>
            <a:spLocks/>
          </p:cNvSpPr>
          <p:nvPr/>
        </p:nvSpPr>
        <p:spPr bwMode="auto">
          <a:xfrm>
            <a:off x="203200" y="2819401"/>
            <a:ext cx="711200" cy="475891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5" name="Freeform 40"/>
          <p:cNvSpPr>
            <a:spLocks/>
          </p:cNvSpPr>
          <p:nvPr/>
        </p:nvSpPr>
        <p:spPr bwMode="auto">
          <a:xfrm>
            <a:off x="538458" y="457204"/>
            <a:ext cx="477545" cy="32018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1" name="Freeform 31"/>
          <p:cNvSpPr>
            <a:spLocks/>
          </p:cNvSpPr>
          <p:nvPr/>
        </p:nvSpPr>
        <p:spPr bwMode="auto">
          <a:xfrm>
            <a:off x="3454400" y="6332541"/>
            <a:ext cx="908053" cy="525463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88" name="文本框 187"/>
          <p:cNvSpPr txBox="1"/>
          <p:nvPr/>
        </p:nvSpPr>
        <p:spPr>
          <a:xfrm>
            <a:off x="7958858" y="214998"/>
            <a:ext cx="3921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kumimoji="1" lang="ar-DZ" altLang="zh-C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أنواع النقل ووسائله </a:t>
            </a:r>
            <a:r>
              <a:rPr kumimoji="1" lang="fr-FR" altLang="zh-C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endParaRPr kumimoji="1"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189" name="文本框 18"/>
          <p:cNvSpPr txBox="1">
            <a:spLocks noChangeArrowheads="1"/>
          </p:cNvSpPr>
          <p:nvPr/>
        </p:nvSpPr>
        <p:spPr bwMode="auto">
          <a:xfrm>
            <a:off x="595746" y="1111248"/>
            <a:ext cx="1021357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r" rtl="1">
              <a:spcBef>
                <a:spcPct val="0"/>
              </a:spcBef>
              <a:buNone/>
            </a:pP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مقدمة </a:t>
            </a:r>
            <a:r>
              <a:rPr kumimoji="1" lang="fr-FR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تعرف وسيلة النقل بأنها تلك المركبة المستعملة في نقل الأشخاص أو الأشياء، وتختلف أنواع النقل ووسائله من حيث تصنيفه وسنتناول التصنيف الأكثر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شيوعا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(اليابس، البحري، الجوي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)</a:t>
            </a:r>
            <a:endParaRPr kumimoji="1" lang="zh-CN" altLang="en-US" sz="4000" b="1" dirty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190" name="文本框 18"/>
          <p:cNvSpPr txBox="1">
            <a:spLocks noChangeArrowheads="1"/>
          </p:cNvSpPr>
          <p:nvPr/>
        </p:nvSpPr>
        <p:spPr bwMode="auto">
          <a:xfrm>
            <a:off x="812800" y="2223141"/>
            <a:ext cx="10213571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r" rtl="1">
              <a:spcBef>
                <a:spcPct val="0"/>
              </a:spcBef>
              <a:buNone/>
            </a:pPr>
            <a:r>
              <a:rPr kumimoji="1" lang="ar-DZ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أولا- النقل على اليابس</a:t>
            </a:r>
            <a:r>
              <a:rPr kumimoji="1" lang="fr-FR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ويتضمن الأنواع التالية</a:t>
            </a:r>
            <a:r>
              <a:rPr kumimoji="1" lang="fr-FR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endParaRPr kumimoji="1" lang="ar-DZ" altLang="zh-CN" sz="2000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algn="r" rtl="1">
              <a:spcBef>
                <a:spcPct val="0"/>
              </a:spcBef>
              <a:buNone/>
            </a:pPr>
            <a:r>
              <a:rPr kumimoji="1" lang="ar-DZ" altLang="zh-CN" sz="2400" b="1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أ.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النقل البرّي</a:t>
            </a:r>
            <a:r>
              <a:rPr kumimoji="1" lang="fr-FR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سواء كان هذا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النقل دون وجود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طريق معبّد، أو بوجود طرق ممهدة عن طريق الانسان.</a:t>
            </a:r>
          </a:p>
          <a:p>
            <a:pPr algn="r" rtl="1">
              <a:spcBef>
                <a:spcPct val="0"/>
              </a:spcBef>
              <a:buNone/>
            </a:pP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ويتميز هذا النوع من النقل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بامكانياته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الكبيرة وتقديم خدمة التوصيل من الباب الى الباب.</a:t>
            </a:r>
          </a:p>
          <a:p>
            <a:pPr algn="r" rtl="1">
              <a:spcBef>
                <a:spcPct val="0"/>
              </a:spcBef>
              <a:buNone/>
            </a:pP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يعاب عليه تكاليفه العالية وظهور مشكلة الازدحام في المدن.</a:t>
            </a:r>
          </a:p>
          <a:p>
            <a:pPr algn="r" rtl="1">
              <a:spcBef>
                <a:spcPct val="0"/>
              </a:spcBef>
              <a:buNone/>
            </a:pPr>
            <a:r>
              <a:rPr kumimoji="1" lang="ar-DZ" altLang="zh-CN" sz="2400" b="1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ب.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النقل 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النهري</a:t>
            </a:r>
            <a:r>
              <a:rPr kumimoji="1" lang="fr-FR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ويعتبر من أقدم النقل وأرخصها بفضل حمولته الكبيرة.</a:t>
            </a:r>
          </a:p>
          <a:p>
            <a:pPr algn="r" rtl="1">
              <a:spcBef>
                <a:spcPct val="0"/>
              </a:spcBef>
              <a:buNone/>
            </a:pPr>
            <a:r>
              <a:rPr kumimoji="1" lang="ar-DZ" altLang="zh-CN" sz="2400" b="1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ج.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النقل 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على السكك الحديدية</a:t>
            </a:r>
            <a:r>
              <a:rPr kumimoji="1" lang="fr-FR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يعتبر من أسرع وسائل النقل كبيرة الحجم على اليابس، وتتم على سكك حديد على سطح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الأرض.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يتميز بتكلفته المنخفضة.</a:t>
            </a:r>
          </a:p>
          <a:p>
            <a:pPr algn="r" rtl="1">
              <a:spcBef>
                <a:spcPct val="0"/>
              </a:spcBef>
              <a:buNone/>
            </a:pPr>
            <a:r>
              <a:rPr kumimoji="1" lang="ar-DZ" altLang="zh-CN" sz="2400" b="1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د.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النقل المُعلّق</a:t>
            </a:r>
            <a:r>
              <a:rPr kumimoji="1" lang="fr-FR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ويتواجد خاصة في المناطق الجبلية ويكون بالخصوص لنقل الاشخاص ومن مميزاته أنه يعبر أراضي وعرة وغابات وأودية مختلفة العمق.</a:t>
            </a:r>
          </a:p>
          <a:p>
            <a:pPr algn="r" rtl="1">
              <a:spcBef>
                <a:spcPct val="0"/>
              </a:spcBef>
              <a:buNone/>
            </a:pPr>
            <a:r>
              <a:rPr kumimoji="1" lang="ar-DZ" altLang="zh-CN" sz="2400" b="1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ه.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النقل بواسطة الانابيب</a:t>
            </a:r>
            <a:r>
              <a:rPr kumimoji="1" lang="fr-FR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وتستعمل خاصة لنقل السوائل وحين تكون هناك مسافة كبيرة بين اماكن الانتاج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واماكن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الاستهلاك.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endParaRPr kumimoji="1" lang="ar-DZ" altLang="zh-CN" sz="2000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algn="r" rtl="1">
              <a:spcBef>
                <a:spcPct val="0"/>
              </a:spcBef>
              <a:buNone/>
            </a:pPr>
            <a:endParaRPr kumimoji="1" lang="ar-DZ" altLang="zh-CN" sz="2400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algn="r" rtl="1">
              <a:spcBef>
                <a:spcPct val="0"/>
              </a:spcBef>
              <a:buNone/>
            </a:pP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endParaRPr kumimoji="1" lang="ar-DZ" altLang="zh-CN" sz="2400" b="1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algn="r" rtl="1">
              <a:spcBef>
                <a:spcPct val="0"/>
              </a:spcBef>
              <a:buNone/>
            </a:pPr>
            <a:endParaRPr kumimoji="1" lang="zh-CN" altLang="en-US" sz="4000" dirty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559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Freeform 1"/>
          <p:cNvSpPr>
            <a:spLocks/>
          </p:cNvSpPr>
          <p:nvPr/>
        </p:nvSpPr>
        <p:spPr bwMode="auto">
          <a:xfrm>
            <a:off x="10668000" y="3175"/>
            <a:ext cx="1524000" cy="941388"/>
          </a:xfrm>
          <a:custGeom>
            <a:avLst/>
            <a:gdLst>
              <a:gd name="T0" fmla="*/ 135 w 484"/>
              <a:gd name="T1" fmla="*/ 0 h 304"/>
              <a:gd name="T2" fmla="*/ 134 w 484"/>
              <a:gd name="T3" fmla="*/ 14 h 304"/>
              <a:gd name="T4" fmla="*/ 134 w 484"/>
              <a:gd name="T5" fmla="*/ 18 h 304"/>
              <a:gd name="T6" fmla="*/ 0 w 484"/>
              <a:gd name="T7" fmla="*/ 161 h 304"/>
              <a:gd name="T8" fmla="*/ 153 w 484"/>
              <a:gd name="T9" fmla="*/ 304 h 304"/>
              <a:gd name="T10" fmla="*/ 484 w 484"/>
              <a:gd name="T11" fmla="*/ 304 h 304"/>
              <a:gd name="T12" fmla="*/ 484 w 484"/>
              <a:gd name="T13" fmla="*/ 0 h 304"/>
              <a:gd name="T14" fmla="*/ 135 w 484"/>
              <a:gd name="T15" fmla="*/ 0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4" h="304">
                <a:moveTo>
                  <a:pt x="135" y="0"/>
                </a:moveTo>
                <a:cubicBezTo>
                  <a:pt x="134" y="5"/>
                  <a:pt x="134" y="9"/>
                  <a:pt x="134" y="14"/>
                </a:cubicBezTo>
                <a:cubicBezTo>
                  <a:pt x="134" y="15"/>
                  <a:pt x="134" y="17"/>
                  <a:pt x="134" y="18"/>
                </a:cubicBezTo>
                <a:cubicBezTo>
                  <a:pt x="57" y="34"/>
                  <a:pt x="0" y="92"/>
                  <a:pt x="0" y="161"/>
                </a:cubicBezTo>
                <a:cubicBezTo>
                  <a:pt x="0" y="235"/>
                  <a:pt x="67" y="304"/>
                  <a:pt x="153" y="304"/>
                </a:cubicBezTo>
                <a:cubicBezTo>
                  <a:pt x="484" y="304"/>
                  <a:pt x="484" y="304"/>
                  <a:pt x="484" y="304"/>
                </a:cubicBezTo>
                <a:cubicBezTo>
                  <a:pt x="484" y="0"/>
                  <a:pt x="484" y="0"/>
                  <a:pt x="484" y="0"/>
                </a:cubicBezTo>
                <a:lnTo>
                  <a:pt x="135" y="0"/>
                </a:lnTo>
                <a:close/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4883156" y="213220"/>
            <a:ext cx="704845" cy="47258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-21417" y="5908676"/>
            <a:ext cx="2663017" cy="949325"/>
          </a:xfrm>
          <a:custGeom>
            <a:avLst/>
            <a:gdLst>
              <a:gd name="T0" fmla="*/ 0 w 733"/>
              <a:gd name="T1" fmla="*/ 307 h 307"/>
              <a:gd name="T2" fmla="*/ 733 w 733"/>
              <a:gd name="T3" fmla="*/ 307 h 307"/>
              <a:gd name="T4" fmla="*/ 587 w 733"/>
              <a:gd name="T5" fmla="*/ 190 h 307"/>
              <a:gd name="T6" fmla="*/ 587 w 733"/>
              <a:gd name="T7" fmla="*/ 185 h 307"/>
              <a:gd name="T8" fmla="*/ 367 w 733"/>
              <a:gd name="T9" fmla="*/ 0 h 307"/>
              <a:gd name="T10" fmla="*/ 147 w 733"/>
              <a:gd name="T11" fmla="*/ 185 h 307"/>
              <a:gd name="T12" fmla="*/ 147 w 733"/>
              <a:gd name="T13" fmla="*/ 190 h 307"/>
              <a:gd name="T14" fmla="*/ 0 w 733"/>
              <a:gd name="T15" fmla="*/ 307 h 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33" h="307">
                <a:moveTo>
                  <a:pt x="0" y="307"/>
                </a:moveTo>
                <a:cubicBezTo>
                  <a:pt x="733" y="307"/>
                  <a:pt x="733" y="307"/>
                  <a:pt x="733" y="307"/>
                </a:cubicBezTo>
                <a:cubicBezTo>
                  <a:pt x="713" y="249"/>
                  <a:pt x="657" y="204"/>
                  <a:pt x="587" y="190"/>
                </a:cubicBezTo>
                <a:cubicBezTo>
                  <a:pt x="587" y="188"/>
                  <a:pt x="587" y="187"/>
                  <a:pt x="587" y="185"/>
                </a:cubicBezTo>
                <a:cubicBezTo>
                  <a:pt x="587" y="83"/>
                  <a:pt x="488" y="0"/>
                  <a:pt x="367" y="0"/>
                </a:cubicBezTo>
                <a:cubicBezTo>
                  <a:pt x="245" y="0"/>
                  <a:pt x="147" y="83"/>
                  <a:pt x="147" y="185"/>
                </a:cubicBezTo>
                <a:cubicBezTo>
                  <a:pt x="147" y="187"/>
                  <a:pt x="147" y="188"/>
                  <a:pt x="147" y="190"/>
                </a:cubicBezTo>
                <a:cubicBezTo>
                  <a:pt x="77" y="204"/>
                  <a:pt x="21" y="249"/>
                  <a:pt x="0" y="307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8229600" y="5088455"/>
            <a:ext cx="3961648" cy="1769548"/>
          </a:xfrm>
          <a:custGeom>
            <a:avLst/>
            <a:gdLst>
              <a:gd name="T0" fmla="*/ 1624 w 1624"/>
              <a:gd name="T1" fmla="*/ 0 h 739"/>
              <a:gd name="T2" fmla="*/ 1238 w 1624"/>
              <a:gd name="T3" fmla="*/ 372 h 739"/>
              <a:gd name="T4" fmla="*/ 1238 w 1624"/>
              <a:gd name="T5" fmla="*/ 381 h 739"/>
              <a:gd name="T6" fmla="*/ 936 w 1624"/>
              <a:gd name="T7" fmla="*/ 638 h 739"/>
              <a:gd name="T8" fmla="*/ 787 w 1624"/>
              <a:gd name="T9" fmla="*/ 556 h 739"/>
              <a:gd name="T10" fmla="*/ 787 w 1624"/>
              <a:gd name="T11" fmla="*/ 550 h 739"/>
              <a:gd name="T12" fmla="*/ 494 w 1624"/>
              <a:gd name="T13" fmla="*/ 304 h 739"/>
              <a:gd name="T14" fmla="*/ 201 w 1624"/>
              <a:gd name="T15" fmla="*/ 550 h 739"/>
              <a:gd name="T16" fmla="*/ 202 w 1624"/>
              <a:gd name="T17" fmla="*/ 556 h 739"/>
              <a:gd name="T18" fmla="*/ 0 w 1624"/>
              <a:gd name="T19" fmla="*/ 739 h 739"/>
              <a:gd name="T20" fmla="*/ 1624 w 1624"/>
              <a:gd name="T21" fmla="*/ 739 h 739"/>
              <a:gd name="T22" fmla="*/ 1624 w 1624"/>
              <a:gd name="T23" fmla="*/ 0 h 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24" h="739">
                <a:moveTo>
                  <a:pt x="1624" y="0"/>
                </a:moveTo>
                <a:cubicBezTo>
                  <a:pt x="1406" y="25"/>
                  <a:pt x="1238" y="182"/>
                  <a:pt x="1238" y="372"/>
                </a:cubicBezTo>
                <a:cubicBezTo>
                  <a:pt x="1238" y="375"/>
                  <a:pt x="1238" y="378"/>
                  <a:pt x="1238" y="381"/>
                </a:cubicBezTo>
                <a:cubicBezTo>
                  <a:pt x="1089" y="412"/>
                  <a:pt x="971" y="512"/>
                  <a:pt x="936" y="638"/>
                </a:cubicBezTo>
                <a:cubicBezTo>
                  <a:pt x="899" y="598"/>
                  <a:pt x="847" y="568"/>
                  <a:pt x="787" y="556"/>
                </a:cubicBezTo>
                <a:cubicBezTo>
                  <a:pt x="787" y="554"/>
                  <a:pt x="787" y="552"/>
                  <a:pt x="787" y="550"/>
                </a:cubicBezTo>
                <a:cubicBezTo>
                  <a:pt x="787" y="414"/>
                  <a:pt x="656" y="304"/>
                  <a:pt x="494" y="304"/>
                </a:cubicBezTo>
                <a:cubicBezTo>
                  <a:pt x="333" y="304"/>
                  <a:pt x="201" y="414"/>
                  <a:pt x="201" y="550"/>
                </a:cubicBezTo>
                <a:cubicBezTo>
                  <a:pt x="201" y="552"/>
                  <a:pt x="202" y="554"/>
                  <a:pt x="202" y="556"/>
                </a:cubicBezTo>
                <a:cubicBezTo>
                  <a:pt x="98" y="577"/>
                  <a:pt x="17" y="650"/>
                  <a:pt x="0" y="739"/>
                </a:cubicBezTo>
                <a:cubicBezTo>
                  <a:pt x="1624" y="739"/>
                  <a:pt x="1624" y="739"/>
                  <a:pt x="1624" y="739"/>
                </a:cubicBezTo>
                <a:lnTo>
                  <a:pt x="1624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4483104" y="5089525"/>
            <a:ext cx="1003296" cy="67627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pic>
        <p:nvPicPr>
          <p:cNvPr id="8" name="Picture 7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3505200"/>
            <a:ext cx="806451" cy="577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40" y="5105403"/>
            <a:ext cx="645296" cy="463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reeform 32"/>
          <p:cNvSpPr>
            <a:spLocks/>
          </p:cNvSpPr>
          <p:nvPr/>
        </p:nvSpPr>
        <p:spPr bwMode="auto">
          <a:xfrm>
            <a:off x="812800" y="5105400"/>
            <a:ext cx="528869" cy="381000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" name="Freeform 33"/>
          <p:cNvSpPr>
            <a:spLocks/>
          </p:cNvSpPr>
          <p:nvPr/>
        </p:nvSpPr>
        <p:spPr bwMode="auto">
          <a:xfrm>
            <a:off x="203200" y="2819401"/>
            <a:ext cx="711200" cy="475891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5" name="Freeform 40"/>
          <p:cNvSpPr>
            <a:spLocks/>
          </p:cNvSpPr>
          <p:nvPr/>
        </p:nvSpPr>
        <p:spPr bwMode="auto">
          <a:xfrm>
            <a:off x="538458" y="457204"/>
            <a:ext cx="477545" cy="32018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1" name="Freeform 31"/>
          <p:cNvSpPr>
            <a:spLocks/>
          </p:cNvSpPr>
          <p:nvPr/>
        </p:nvSpPr>
        <p:spPr bwMode="auto">
          <a:xfrm>
            <a:off x="3454400" y="6332541"/>
            <a:ext cx="908053" cy="525463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88" name="文本框 187"/>
          <p:cNvSpPr txBox="1"/>
          <p:nvPr/>
        </p:nvSpPr>
        <p:spPr>
          <a:xfrm>
            <a:off x="7958858" y="214998"/>
            <a:ext cx="3921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kumimoji="1" lang="ar-DZ" altLang="zh-C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أنواع النقل ووسائله </a:t>
            </a:r>
            <a:r>
              <a:rPr kumimoji="1" lang="fr-FR" altLang="zh-C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endParaRPr kumimoji="1"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190" name="文本框 18"/>
          <p:cNvSpPr txBox="1">
            <a:spLocks noChangeArrowheads="1"/>
          </p:cNvSpPr>
          <p:nvPr/>
        </p:nvSpPr>
        <p:spPr bwMode="auto">
          <a:xfrm>
            <a:off x="860829" y="1150711"/>
            <a:ext cx="10213571" cy="520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r" rtl="1">
              <a:spcBef>
                <a:spcPct val="0"/>
              </a:spcBef>
              <a:buNone/>
            </a:pPr>
            <a:r>
              <a:rPr kumimoji="1" lang="ar-DZ" altLang="zh-CN" sz="2400" b="1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و.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النقل 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بواسطة </a:t>
            </a:r>
            <a:r>
              <a:rPr kumimoji="1" lang="ar-DZ" altLang="zh-CN" sz="2400" b="1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الروبوت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r>
              <a:rPr kumimoji="1" lang="fr-FR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سواء كان هذا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النقل دون وجود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طريق معبّد، أو بوجود طرق ممهدة عن طريق الانسان.</a:t>
            </a:r>
          </a:p>
          <a:p>
            <a:pPr algn="r" rtl="1">
              <a:spcBef>
                <a:spcPct val="0"/>
              </a:spcBef>
              <a:buNone/>
            </a:pP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ويتميز هذا النوع من النقل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بامكانياته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الكبيرة وتقديم خدمة التوصيل من الباب الى الباب.</a:t>
            </a:r>
          </a:p>
          <a:p>
            <a:pPr algn="r" rtl="1">
              <a:spcBef>
                <a:spcPct val="0"/>
              </a:spcBef>
              <a:buNone/>
            </a:pP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يعاب عليه تكاليفه العالية وظهور مشكلة الازدحام في المدن.</a:t>
            </a:r>
          </a:p>
          <a:p>
            <a:pPr algn="r" rtl="1">
              <a:spcBef>
                <a:spcPct val="0"/>
              </a:spcBef>
              <a:buNone/>
            </a:pPr>
            <a:endParaRPr kumimoji="1" lang="ar-DZ" altLang="zh-CN" sz="2000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algn="r" rtl="1">
              <a:spcBef>
                <a:spcPct val="0"/>
              </a:spcBef>
              <a:buNone/>
            </a:pPr>
            <a:r>
              <a:rPr kumimoji="1" lang="ar-DZ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ثانيا </a:t>
            </a:r>
            <a:r>
              <a:rPr kumimoji="1" lang="fr-FR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النقل البحري</a:t>
            </a:r>
            <a:r>
              <a:rPr kumimoji="1" lang="fr-FR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</a:p>
          <a:p>
            <a:pPr algn="r" rtl="1">
              <a:spcBef>
                <a:spcPct val="0"/>
              </a:spcBef>
              <a:buNone/>
            </a:pP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يعتبر من أهم أنواع النقل من حيث الحمولة التي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لاتضاهيها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الأنواع الأخرى سواء الركاب أو البضائع، وانخفاض تكلفتها، وتتمثل منشآته القاعدية في الموانئ.</a:t>
            </a:r>
          </a:p>
          <a:p>
            <a:pPr algn="r" rtl="1">
              <a:spcBef>
                <a:spcPct val="0"/>
              </a:spcBef>
              <a:buNone/>
            </a:pP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مايعاب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عليه انخفاض سرعته والاقتصار على تقديم الخدمة في حدود المناطق التي تمر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بها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هذه الطرق الملاحية والموانئ.</a:t>
            </a:r>
          </a:p>
          <a:p>
            <a:pPr algn="r" rtl="1">
              <a:spcBef>
                <a:spcPct val="0"/>
              </a:spcBef>
              <a:buNone/>
            </a:pPr>
            <a:r>
              <a:rPr kumimoji="1" lang="ar-DZ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ثالثا </a:t>
            </a:r>
            <a:r>
              <a:rPr kumimoji="1" lang="fr-FR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النقل </a:t>
            </a:r>
            <a:r>
              <a:rPr kumimoji="1" lang="ar-DZ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الجوي</a:t>
            </a:r>
            <a:r>
              <a:rPr kumimoji="1" lang="fr-FR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endParaRPr kumimoji="1" lang="ar-DZ" altLang="zh-CN" sz="2400" b="1" u="sng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algn="r" rtl="1">
              <a:spcBef>
                <a:spcPct val="0"/>
              </a:spcBef>
              <a:buNone/>
            </a:pP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برزت مكانة هذا النوع من النقل بعد الحرب العالمية الثانية خاصة سواء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للاشخاص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او السلع، حيث يتم استعمال الطائرة للنقل عبر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الجو.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كما ظهرت وسيلة نقل جوية جديدة متمثلة في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الدرون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والتي تستعمل خاصة للمسافات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القصيرة نسبيا مقارنة بالطائرة.</a:t>
            </a:r>
          </a:p>
          <a:p>
            <a:pPr algn="r" rtl="1">
              <a:spcBef>
                <a:spcPct val="0"/>
              </a:spcBef>
              <a:buNone/>
            </a:pP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يتميز النقل الجوي بسرعته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الهائلة وبطاقة حمولة معقولة لكنها أقل من حمولة النقل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البحري.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ويتضمن هذا النوع من النقل خطوط محلية داخل اقليم البلد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واخرى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دولية بين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الدول.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وتتمثل هياكله الاساسية في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المطارات.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كما يتميز بتكاليفه العالية.</a:t>
            </a:r>
            <a:endParaRPr kumimoji="1" lang="ar-DZ" altLang="zh-CN" sz="2000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algn="r" rtl="1">
              <a:spcBef>
                <a:spcPct val="0"/>
              </a:spcBef>
              <a:buNone/>
            </a:pPr>
            <a:endParaRPr kumimoji="1" lang="zh-CN" altLang="en-US" sz="4000" dirty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559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580</Words>
  <Application>Microsoft Office PowerPoint</Application>
  <PresentationFormat>Personnalisé</PresentationFormat>
  <Paragraphs>42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Office 主题</vt:lpstr>
      <vt:lpstr>Diapositive 1</vt:lpstr>
      <vt:lpstr>Diapositive 2</vt:lpstr>
      <vt:lpstr>Diapositive 3</vt:lpstr>
      <vt:lpstr>Diapositive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21566820@qq.com</dc:creator>
  <cp:lastModifiedBy>benz</cp:lastModifiedBy>
  <cp:revision>24</cp:revision>
  <dcterms:created xsi:type="dcterms:W3CDTF">2017-06-07T09:14:36Z</dcterms:created>
  <dcterms:modified xsi:type="dcterms:W3CDTF">2022-11-23T16:44:09Z</dcterms:modified>
</cp:coreProperties>
</file>