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94" r:id="rId4"/>
    <p:sldId id="30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9D0"/>
    <a:srgbClr val="FDD6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18"/>
  </p:normalViewPr>
  <p:slideViewPr>
    <p:cSldViewPr snapToGrid="0" snapToObjects="1">
      <p:cViewPr varScale="1">
        <p:scale>
          <a:sx n="69" d="100"/>
          <a:sy n="69" d="100"/>
        </p:scale>
        <p:origin x="-7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B640-C1F0-ED4E-9FB4-9C056DB811DB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1D1B2-FDEE-AC48-A85E-336B6BB2029A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86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1165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3814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8532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2817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25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5239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9680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966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6770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5489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35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640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521528" y="374073"/>
            <a:ext cx="9160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kumimoji="1" lang="ar-DZ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المحاضرة الأولى </a:t>
            </a:r>
            <a:r>
              <a:rPr kumimoji="1" lang="fr-FR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عموميات حول النقل </a:t>
            </a:r>
            <a:endParaRPr kumimoji="1" lang="zh-CN" altLang="en-US" sz="4800" b="1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7" name="文本框 18"/>
          <p:cNvSpPr txBox="1">
            <a:spLocks noChangeArrowheads="1"/>
          </p:cNvSpPr>
          <p:nvPr/>
        </p:nvSpPr>
        <p:spPr bwMode="auto">
          <a:xfrm>
            <a:off x="595746" y="1111248"/>
            <a:ext cx="1021357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مقدمة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يعتبر النقل من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أهم الوظائف في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قطاع الخدمات في العصر الحديث، ذلك أنه يعمل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على تكامل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النشاط البشري في الزمان والمكان من خلال تبادل المنتجات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والخدمات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والأنشطة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التجارية.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كما يعمل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على تجميع الناس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والطاقات والمنتجات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وتوزيعها.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حيث يمثل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قطاع النقل لمختلف فروعه أحد الركائز الاساسية لمنظومة التنمية الشاملة باعتبار دوره الكبير في دفع عجلة النمو الاقتصادي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والرفاه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الاجتماعي وتعزيز القدرات التنافسية للبلاد، وتأكيد اشعاعها وتواصلها اقليميا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ودوليا.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zh-CN" altLang="en-US" sz="4000" b="1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8" name="文本框 18"/>
          <p:cNvSpPr txBox="1">
            <a:spLocks noChangeArrowheads="1"/>
          </p:cNvSpPr>
          <p:nvPr/>
        </p:nvSpPr>
        <p:spPr bwMode="auto">
          <a:xfrm>
            <a:off x="595746" y="2931486"/>
            <a:ext cx="102135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457200" indent="-457200" algn="r" rtl="1">
              <a:spcBef>
                <a:spcPct val="0"/>
              </a:spcBef>
              <a:buAutoNum type="arabicPeriod"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تعريف النقل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يعبّر النقل عن كل خدمة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أو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نشاط ينتج عنه منفعة مكانية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وزمانية.</a:t>
            </a: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marL="457200" indent="-457200" algn="r" rtl="1">
              <a:spcBef>
                <a:spcPct val="0"/>
              </a:spcBef>
              <a:buAutoNum type="arabicPeriod"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”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يضمن التحول الفيزيائي للأشخاص والسلع في فضاء معين من نقطة الى أخرى بواسطة أشخاص طبيعيين أو </a:t>
            </a:r>
            <a:r>
              <a:rPr kumimoji="1" lang="ar-DZ" altLang="zh-CN" sz="2000" b="1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معنويين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b="1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و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باستعمال وسيلة معدّة لهذا الغرض، كما تشرف على إدارته وتنظيمه هيئات وإدارات </a:t>
            </a:r>
            <a:r>
              <a:rPr kumimoji="1" lang="ar-DZ" altLang="zh-CN" sz="20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مختصة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“.</a:t>
            </a:r>
            <a:endParaRPr kumimoji="1" lang="zh-CN" altLang="en-US" sz="2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76416" y="2720008"/>
            <a:ext cx="3967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ar-DZ" altLang="zh-CN" sz="4800" b="1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أهمية النقل</a:t>
            </a:r>
            <a:endParaRPr kumimoji="1" lang="zh-CN" altLang="en-US" sz="4800" b="1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cxnSp>
        <p:nvCxnSpPr>
          <p:cNvPr id="3" name="直线连接符 2"/>
          <p:cNvCxnSpPr/>
          <p:nvPr/>
        </p:nvCxnSpPr>
        <p:spPr>
          <a:xfrm flipV="1">
            <a:off x="1341730" y="3686529"/>
            <a:ext cx="2850857" cy="2088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176416" y="3842938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b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目录</a:t>
            </a:r>
            <a:endParaRPr kumimoji="1" lang="zh-CN" altLang="en-US" sz="4400" b="1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41439" y="1826430"/>
            <a:ext cx="511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اختصار الزمن ومواجهة التوسع </a:t>
            </a:r>
            <a:r>
              <a:rPr kumimoji="1" lang="ar-DZ" altLang="zh-CN" sz="2000" dirty="0" err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الجغرافي.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538547" y="1690469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1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098205" y="2470142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2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686882" y="3296254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3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349046" y="4139528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4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7" name="文本框 4"/>
          <p:cNvSpPr txBox="1"/>
          <p:nvPr/>
        </p:nvSpPr>
        <p:spPr>
          <a:xfrm>
            <a:off x="6841439" y="609600"/>
            <a:ext cx="511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/>
            <a:r>
              <a:rPr kumimoji="1" lang="ar-DZ" altLang="zh-CN" sz="2800" b="1" dirty="0" smtClean="0">
                <a:latin typeface="Yuanti SC" charset="-122"/>
                <a:ea typeface="Yuanti SC" charset="-122"/>
                <a:cs typeface="Yuanti SC" charset="-122"/>
              </a:rPr>
              <a:t>تبرز أهمية النقل </a:t>
            </a:r>
            <a:r>
              <a:rPr kumimoji="1" lang="ar-DZ" altLang="zh-CN" sz="2800" b="1" dirty="0" smtClean="0">
                <a:latin typeface="Yuanti SC" charset="-122"/>
                <a:ea typeface="Yuanti SC" charset="-122"/>
                <a:cs typeface="Yuanti SC" charset="-122"/>
              </a:rPr>
              <a:t>في </a:t>
            </a:r>
            <a:r>
              <a:rPr kumimoji="1" lang="ar-DZ" altLang="zh-CN" sz="2800" b="1" dirty="0" smtClean="0">
                <a:latin typeface="Yuanti SC" charset="-122"/>
                <a:ea typeface="Yuanti SC" charset="-122"/>
                <a:cs typeface="Yuanti SC" charset="-122"/>
              </a:rPr>
              <a:t>النقاط</a:t>
            </a:r>
            <a:r>
              <a:rPr kumimoji="1" lang="ar-DZ" altLang="zh-CN" sz="2800" b="1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 التالية </a:t>
            </a:r>
            <a:r>
              <a:rPr kumimoji="1" lang="fr-FR" altLang="zh-CN" sz="2800" b="1" dirty="0" smtClean="0"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2800" b="1" dirty="0"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" name="椭圆 15"/>
          <p:cNvSpPr/>
          <p:nvPr/>
        </p:nvSpPr>
        <p:spPr>
          <a:xfrm>
            <a:off x="3951578" y="5059153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DZ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5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0" name="椭圆 15"/>
          <p:cNvSpPr/>
          <p:nvPr/>
        </p:nvSpPr>
        <p:spPr>
          <a:xfrm>
            <a:off x="3554111" y="5854088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6</a:t>
            </a:r>
            <a:endParaRPr kumimoji="1" lang="zh-CN" altLang="en-US" sz="4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1" name="文本框 4"/>
          <p:cNvSpPr txBox="1"/>
          <p:nvPr/>
        </p:nvSpPr>
        <p:spPr>
          <a:xfrm>
            <a:off x="6841439" y="2720008"/>
            <a:ext cx="511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تدعيم 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علاقات 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الترابط 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والتكامل </a:t>
            </a:r>
            <a:r>
              <a:rPr kumimoji="1" lang="ar-DZ" altLang="zh-CN" sz="2000" dirty="0" err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الاقتصادي.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(الصناعات المختلفة داخل القطاع الواحد</a:t>
            </a:r>
            <a:r>
              <a:rPr kumimoji="1" lang="ar-DZ" altLang="zh-CN" sz="2000" dirty="0" err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)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2" name="文本框 4"/>
          <p:cNvSpPr txBox="1"/>
          <p:nvPr/>
        </p:nvSpPr>
        <p:spPr>
          <a:xfrm>
            <a:off x="6841439" y="3551005"/>
            <a:ext cx="511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يساهم في تكوين الاتصال الاجتماعي أو بين المجتمعات </a:t>
            </a:r>
            <a:r>
              <a:rPr kumimoji="1" lang="ar-DZ" altLang="zh-CN" sz="2000" dirty="0" err="1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الدولية.</a:t>
            </a: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3" name="文本框 4"/>
          <p:cNvSpPr txBox="1"/>
          <p:nvPr/>
        </p:nvSpPr>
        <p:spPr>
          <a:xfrm>
            <a:off x="6757101" y="4412324"/>
            <a:ext cx="511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يعتبر النقل عنصرا محددا لاختيار موقع المؤسسة ووحداتها الانتاجية.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4" name="文本框 4"/>
          <p:cNvSpPr txBox="1"/>
          <p:nvPr/>
        </p:nvSpPr>
        <p:spPr>
          <a:xfrm>
            <a:off x="6757101" y="5253923"/>
            <a:ext cx="511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يساهم النقل في قرارات تسعير المنتجات، كون تكلفته تؤثر على الأسعار النهائية للمنتجات.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25" name="文本框 4"/>
          <p:cNvSpPr txBox="1"/>
          <p:nvPr/>
        </p:nvSpPr>
        <p:spPr>
          <a:xfrm>
            <a:off x="6757101" y="6248913"/>
            <a:ext cx="511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charset="0"/>
              <a:buChar char="•"/>
            </a:pPr>
            <a:r>
              <a:rPr kumimoji="1" lang="ar-DZ" altLang="zh-CN" sz="2000" dirty="0" smtClean="0">
                <a:solidFill>
                  <a:schemeClr val="bg2">
                    <a:lumMod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يساهم في تحديد أماكن ومنافذ التوزيع.</a:t>
            </a:r>
            <a:endParaRPr kumimoji="1" lang="zh-CN" altLang="en-US" sz="2000" dirty="0">
              <a:solidFill>
                <a:schemeClr val="bg2">
                  <a:lumMod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3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7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>
            <a:spLocks/>
          </p:cNvSpPr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Freeform 40"/>
          <p:cNvSpPr>
            <a:spLocks/>
          </p:cNvSpPr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8" name="文本框 187"/>
          <p:cNvSpPr txBox="1"/>
          <p:nvPr/>
        </p:nvSpPr>
        <p:spPr>
          <a:xfrm>
            <a:off x="7958858" y="214998"/>
            <a:ext cx="392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DZ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أنواع النقل ووسائله </a:t>
            </a:r>
            <a:r>
              <a:rPr kumimoji="1" lang="fr-FR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89" name="文本框 18"/>
          <p:cNvSpPr txBox="1">
            <a:spLocks noChangeArrowheads="1"/>
          </p:cNvSpPr>
          <p:nvPr/>
        </p:nvSpPr>
        <p:spPr bwMode="auto">
          <a:xfrm>
            <a:off x="595746" y="1111248"/>
            <a:ext cx="1021357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مقدمة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تعرف وسيلة النقل بأنها تلك المركبة المستعملة في نقل الأشخاص أو الأشياء، وتختلف أنواع النقل ووسائله من حيث تصنيفه وسنتناول التصنيف الأكثر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شيوعا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(اليابس، البحري، الجوي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)</a:t>
            </a:r>
            <a:endParaRPr kumimoji="1" lang="zh-CN" altLang="en-US" sz="4000" b="1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0" name="文本框 18"/>
          <p:cNvSpPr txBox="1">
            <a:spLocks noChangeArrowheads="1"/>
          </p:cNvSpPr>
          <p:nvPr/>
        </p:nvSpPr>
        <p:spPr bwMode="auto">
          <a:xfrm>
            <a:off x="812800" y="2223141"/>
            <a:ext cx="10213571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أولا- النقل على اليابس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ويتضمن الأنواع التالية</a:t>
            </a:r>
            <a:r>
              <a:rPr kumimoji="1" lang="fr-FR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البرّي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سواء كان هذا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النقل دون وجود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طريق معبّد، أو بوجود طرق ممهدة عن طريق الانسان.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ويتميز هذا النوع من النقل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بامكانياته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الكبيرة وتقديم خدمة التوصيل من الباب الى الباب.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يعاب عليه تكاليفه العالية وظهور مشكلة الازدحام في المدن.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النقل 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النهري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ويعتبر من أقدم النقل وأرخصها بفضل حمولته الكبيرة.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ج.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النقل 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على السكك الحديدية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يعتبر من أسرع وسائل النقل كبيرة الحجم على اليابس، وتتم على سكك حديد على سطح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الأرض.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يتميز بتكلفته المنخفضة.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د.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المُعلّق</a:t>
            </a:r>
            <a:r>
              <a:rPr kumimoji="1" lang="fr-FR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ويتواجد خاصة في المناطق الجبلية ويكون بالخصوص لنقل الاشخاص ومن مميزاته أنه يعبر أراضي وعرة وغابات وأودية مختلفة العمق.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ه.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بواسطة الانابيب</a:t>
            </a:r>
            <a:r>
              <a:rPr kumimoji="1" lang="fr-FR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وتستعمل خاصة لنقل السوائل وحين تكون هناك مسافة كبيرة بين اماكن الانتاج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واماكن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الاستهلاك.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endParaRPr kumimoji="1" lang="ar-DZ" altLang="zh-CN" sz="24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ar-DZ" altLang="zh-CN" sz="2400" b="1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endParaRPr kumimoji="1" lang="zh-CN" altLang="en-US" sz="4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5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>
            <a:spLocks/>
          </p:cNvSpPr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Freeform 40"/>
          <p:cNvSpPr>
            <a:spLocks/>
          </p:cNvSpPr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8" name="文本框 187"/>
          <p:cNvSpPr txBox="1"/>
          <p:nvPr/>
        </p:nvSpPr>
        <p:spPr>
          <a:xfrm>
            <a:off x="7958858" y="214998"/>
            <a:ext cx="3921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kumimoji="1" lang="ar-DZ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أنواع النقل ووسائله </a:t>
            </a:r>
            <a:r>
              <a:rPr kumimoji="1" lang="fr-FR" altLang="zh-C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0" name="文本框 18"/>
          <p:cNvSpPr txBox="1">
            <a:spLocks noChangeArrowheads="1"/>
          </p:cNvSpPr>
          <p:nvPr/>
        </p:nvSpPr>
        <p:spPr bwMode="auto">
          <a:xfrm>
            <a:off x="860829" y="1150711"/>
            <a:ext cx="10213571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و.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بواسطة </a:t>
            </a:r>
            <a:r>
              <a:rPr kumimoji="1" lang="ar-DZ" altLang="zh-CN" sz="24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الروبوت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سواء كان هذا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النقل دون وجود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طريق معبّد، أو بوجود طرق ممهدة عن طريق الانسان.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ويتميز هذا النوع من النقل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بامكانياته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الكبيرة وتقديم خدمة التوصيل من الباب الى الباب.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يعاب عليه تكاليفه العالية وظهور مشكلة الازدحام في المدن.</a:t>
            </a:r>
          </a:p>
          <a:p>
            <a:pPr algn="r" rtl="1">
              <a:spcBef>
                <a:spcPct val="0"/>
              </a:spcBef>
              <a:buNone/>
            </a:pP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ثانيا 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البحري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يعتبر من أهم أنواع النقل من حيث الحمولة التي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لاتضاهيها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الأنواع الأخرى سواء الركاب أو البضائع، وانخفاض تكلفتها، وتتمثل منشآته القاعدية في الموانئ.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مايعاب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عليه انخفاض سرعته والاقتصار على تقديم الخدمة في حدود المناطق التي تمر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بها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هذه الطرق الملاحية والموانئ.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ثالثا 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النقل 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الجوي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ar-DZ" altLang="zh-CN" sz="2400" b="1" u="sng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برزت مكانة هذا النوع من النقل بعد الحرب العالمية الثانية خاصة سواء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للاشخاص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او السلع، حيث يتم استعمال الطائرة للنقل عبر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الجو.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كما ظهرت وسيلة نقل جوية جديدة متمثلة في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الدرون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والتي تستعمل خاصة للمسافات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القصيرة نسبيا مقارنة بالطائرة.</a:t>
            </a: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يتميز النقل الجوي بسرعته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الهائلة وبطاقة حمولة معقولة لكنها أقل من حمولة النقل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البحري.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ويتضمن هذا النوع من النقل خطوط محلية داخل اقليم البلد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واخرى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دولية بين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الدول.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وتتمثل هياكله الاساسية في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المطارات.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كما يتميز بتكاليفه العالية.</a:t>
            </a: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endParaRPr kumimoji="1" lang="zh-CN" altLang="en-US" sz="4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5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580</Words>
  <Application>Microsoft Office PowerPoint</Application>
  <PresentationFormat>Personnalisé</PresentationFormat>
  <Paragraphs>42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主题</vt:lpstr>
      <vt:lpstr>Diapositive 1</vt:lpstr>
      <vt:lpstr>Diapositive 2</vt:lpstr>
      <vt:lpstr>Diapositive 3</vt:lpstr>
      <vt:lpstr>Diapositive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21566820@qq.com</dc:creator>
  <cp:lastModifiedBy>benz</cp:lastModifiedBy>
  <cp:revision>24</cp:revision>
  <dcterms:created xsi:type="dcterms:W3CDTF">2017-06-07T09:14:36Z</dcterms:created>
  <dcterms:modified xsi:type="dcterms:W3CDTF">2022-11-23T16:44:09Z</dcterms:modified>
</cp:coreProperties>
</file>