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5" r:id="rId2"/>
    <p:sldId id="294" r:id="rId3"/>
    <p:sldId id="306" r:id="rId4"/>
    <p:sldId id="307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C9D0"/>
    <a:srgbClr val="FDD66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18"/>
  </p:normalViewPr>
  <p:slideViewPr>
    <p:cSldViewPr snapToGrid="0" snapToObjects="1">
      <p:cViewPr varScale="1">
        <p:scale>
          <a:sx n="69" d="100"/>
          <a:sy n="69" d="100"/>
        </p:scale>
        <p:origin x="-75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EB640-C1F0-ED4E-9FB4-9C056DB811DB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1D1B2-FDEE-AC48-A85E-336B6BB2029A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1866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1165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93814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38532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52817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42586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5239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19680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29661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6770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5489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7359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6E3D2-1A2C-E848-9FC2-144824FE8696}" type="datetimeFigureOut">
              <a:rPr kumimoji="1" lang="zh-CN" altLang="en-US" smtClean="0"/>
              <a:pPr/>
              <a:t>2022/11/23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F7799-C480-B340-92DD-3DC98B081829}" type="slidenum">
              <a:rPr kumimoji="1" lang="zh-CN" altLang="en-US" smtClean="0"/>
              <a:pPr/>
              <a:t>‹N°›</a:t>
            </a:fld>
            <a:endParaRPr kumimoji="1"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5640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8"/>
          <p:cNvSpPr txBox="1">
            <a:spLocks noChangeArrowheads="1"/>
          </p:cNvSpPr>
          <p:nvPr/>
        </p:nvSpPr>
        <p:spPr bwMode="auto">
          <a:xfrm>
            <a:off x="2521528" y="374073"/>
            <a:ext cx="9160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kumimoji="1" lang="ar-DZ" altLang="zh-CN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المحاضرة </a:t>
            </a:r>
            <a:r>
              <a:rPr kumimoji="1" lang="ar-DZ" altLang="zh-CN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الثانية</a:t>
            </a:r>
            <a:r>
              <a:rPr kumimoji="1" lang="fr-FR" altLang="zh-CN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ماهية خدمة النقل</a:t>
            </a:r>
            <a:endParaRPr kumimoji="1" lang="zh-CN" altLang="en-US" sz="4800" b="1" dirty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7" name="文本框 18"/>
          <p:cNvSpPr txBox="1">
            <a:spLocks noChangeArrowheads="1"/>
          </p:cNvSpPr>
          <p:nvPr/>
        </p:nvSpPr>
        <p:spPr bwMode="auto">
          <a:xfrm>
            <a:off x="595746" y="1111248"/>
            <a:ext cx="1021357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مقدمة </a:t>
            </a:r>
            <a:r>
              <a:rPr kumimoji="1" lang="fr-FR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تطور قطاع خدمات النقل كثيرا في أواخر القرن العشرين، مما نتج عنه زيادة في الطلب، تطور في صناعة وسائل النقل بشكل كبير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وسريع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وتطور في التقنيات، مما ساهم في زيادة سرعتها و كفاءتها، فزاد الطلب على هذه الخدمات بشكل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متسارع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وكبير من قبل المسافرين والتجار لشحن البضائع، مما لعب دورا كبيرا في التأثير على المرافق التي تقدم الخدمات للمسافرين وعلى التقنيات المستخدمة وطبيعة الخدمات التكميلية التي تقدمها شركات النقل.</a:t>
            </a:r>
            <a:endParaRPr kumimoji="1" lang="zh-CN" altLang="en-US" sz="4000" b="1" dirty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8" name="文本框 18"/>
          <p:cNvSpPr txBox="1">
            <a:spLocks noChangeArrowheads="1"/>
          </p:cNvSpPr>
          <p:nvPr/>
        </p:nvSpPr>
        <p:spPr bwMode="auto">
          <a:xfrm>
            <a:off x="595746" y="2931486"/>
            <a:ext cx="1021357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marL="457200" indent="-457200" algn="r" rtl="1">
              <a:spcBef>
                <a:spcPct val="0"/>
              </a:spcBef>
              <a:buAutoNum type="arabicPeriod"/>
            </a:pP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تعريف خدمة النقل </a:t>
            </a:r>
            <a:r>
              <a:rPr kumimoji="1" lang="fr-FR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”</a:t>
            </a:r>
            <a:r>
              <a:rPr kumimoji="1" lang="ar-DZ" altLang="zh-CN" sz="20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هي جميع الأنشطة التي تقدمها المؤسسات في قطاع النقل بمختلف أنواعها، وذلك لتسهيل وتأمين عملية نقل الاشخاص والسلع من مكان </a:t>
            </a:r>
            <a:r>
              <a:rPr kumimoji="1" lang="ar-DZ" altLang="zh-CN" sz="2000" b="1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لاخر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“.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</a:p>
          <a:p>
            <a:pPr marL="457200" indent="-457200" algn="r" rtl="1">
              <a:spcBef>
                <a:spcPct val="0"/>
              </a:spcBef>
              <a:buAutoNum type="arabicPeriod"/>
            </a:pPr>
            <a:endParaRPr kumimoji="1" lang="zh-CN" altLang="en-US" sz="2000" dirty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77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Freeform 1"/>
          <p:cNvSpPr>
            <a:spLocks/>
          </p:cNvSpPr>
          <p:nvPr/>
        </p:nvSpPr>
        <p:spPr bwMode="auto">
          <a:xfrm>
            <a:off x="10668000" y="3175"/>
            <a:ext cx="1524000" cy="941388"/>
          </a:xfrm>
          <a:custGeom>
            <a:avLst/>
            <a:gdLst>
              <a:gd name="T0" fmla="*/ 135 w 484"/>
              <a:gd name="T1" fmla="*/ 0 h 304"/>
              <a:gd name="T2" fmla="*/ 134 w 484"/>
              <a:gd name="T3" fmla="*/ 14 h 304"/>
              <a:gd name="T4" fmla="*/ 134 w 484"/>
              <a:gd name="T5" fmla="*/ 18 h 304"/>
              <a:gd name="T6" fmla="*/ 0 w 484"/>
              <a:gd name="T7" fmla="*/ 161 h 304"/>
              <a:gd name="T8" fmla="*/ 153 w 484"/>
              <a:gd name="T9" fmla="*/ 304 h 304"/>
              <a:gd name="T10" fmla="*/ 484 w 484"/>
              <a:gd name="T11" fmla="*/ 304 h 304"/>
              <a:gd name="T12" fmla="*/ 484 w 484"/>
              <a:gd name="T13" fmla="*/ 0 h 304"/>
              <a:gd name="T14" fmla="*/ 135 w 484"/>
              <a:gd name="T15" fmla="*/ 0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4" h="304">
                <a:moveTo>
                  <a:pt x="135" y="0"/>
                </a:moveTo>
                <a:cubicBezTo>
                  <a:pt x="134" y="5"/>
                  <a:pt x="134" y="9"/>
                  <a:pt x="134" y="14"/>
                </a:cubicBezTo>
                <a:cubicBezTo>
                  <a:pt x="134" y="15"/>
                  <a:pt x="134" y="17"/>
                  <a:pt x="134" y="18"/>
                </a:cubicBezTo>
                <a:cubicBezTo>
                  <a:pt x="57" y="34"/>
                  <a:pt x="0" y="92"/>
                  <a:pt x="0" y="161"/>
                </a:cubicBezTo>
                <a:cubicBezTo>
                  <a:pt x="0" y="235"/>
                  <a:pt x="67" y="304"/>
                  <a:pt x="153" y="304"/>
                </a:cubicBezTo>
                <a:cubicBezTo>
                  <a:pt x="484" y="304"/>
                  <a:pt x="484" y="304"/>
                  <a:pt x="484" y="304"/>
                </a:cubicBezTo>
                <a:cubicBezTo>
                  <a:pt x="484" y="0"/>
                  <a:pt x="484" y="0"/>
                  <a:pt x="484" y="0"/>
                </a:cubicBezTo>
                <a:lnTo>
                  <a:pt x="135" y="0"/>
                </a:lnTo>
                <a:close/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4883156" y="213220"/>
            <a:ext cx="704845" cy="47258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-21417" y="5908676"/>
            <a:ext cx="2663017" cy="949325"/>
          </a:xfrm>
          <a:custGeom>
            <a:avLst/>
            <a:gdLst>
              <a:gd name="T0" fmla="*/ 0 w 733"/>
              <a:gd name="T1" fmla="*/ 307 h 307"/>
              <a:gd name="T2" fmla="*/ 733 w 733"/>
              <a:gd name="T3" fmla="*/ 307 h 307"/>
              <a:gd name="T4" fmla="*/ 587 w 733"/>
              <a:gd name="T5" fmla="*/ 190 h 307"/>
              <a:gd name="T6" fmla="*/ 587 w 733"/>
              <a:gd name="T7" fmla="*/ 185 h 307"/>
              <a:gd name="T8" fmla="*/ 367 w 733"/>
              <a:gd name="T9" fmla="*/ 0 h 307"/>
              <a:gd name="T10" fmla="*/ 147 w 733"/>
              <a:gd name="T11" fmla="*/ 185 h 307"/>
              <a:gd name="T12" fmla="*/ 147 w 733"/>
              <a:gd name="T13" fmla="*/ 190 h 307"/>
              <a:gd name="T14" fmla="*/ 0 w 733"/>
              <a:gd name="T15" fmla="*/ 307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3" h="307">
                <a:moveTo>
                  <a:pt x="0" y="307"/>
                </a:moveTo>
                <a:cubicBezTo>
                  <a:pt x="733" y="307"/>
                  <a:pt x="733" y="307"/>
                  <a:pt x="733" y="307"/>
                </a:cubicBezTo>
                <a:cubicBezTo>
                  <a:pt x="713" y="249"/>
                  <a:pt x="657" y="204"/>
                  <a:pt x="587" y="190"/>
                </a:cubicBezTo>
                <a:cubicBezTo>
                  <a:pt x="587" y="188"/>
                  <a:pt x="587" y="187"/>
                  <a:pt x="587" y="185"/>
                </a:cubicBezTo>
                <a:cubicBezTo>
                  <a:pt x="587" y="83"/>
                  <a:pt x="488" y="0"/>
                  <a:pt x="367" y="0"/>
                </a:cubicBezTo>
                <a:cubicBezTo>
                  <a:pt x="245" y="0"/>
                  <a:pt x="147" y="83"/>
                  <a:pt x="147" y="185"/>
                </a:cubicBezTo>
                <a:cubicBezTo>
                  <a:pt x="147" y="187"/>
                  <a:pt x="147" y="188"/>
                  <a:pt x="147" y="190"/>
                </a:cubicBezTo>
                <a:cubicBezTo>
                  <a:pt x="77" y="204"/>
                  <a:pt x="21" y="249"/>
                  <a:pt x="0" y="307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8229600" y="5088455"/>
            <a:ext cx="3961648" cy="1769548"/>
          </a:xfrm>
          <a:custGeom>
            <a:avLst/>
            <a:gdLst>
              <a:gd name="T0" fmla="*/ 1624 w 1624"/>
              <a:gd name="T1" fmla="*/ 0 h 739"/>
              <a:gd name="T2" fmla="*/ 1238 w 1624"/>
              <a:gd name="T3" fmla="*/ 372 h 739"/>
              <a:gd name="T4" fmla="*/ 1238 w 1624"/>
              <a:gd name="T5" fmla="*/ 381 h 739"/>
              <a:gd name="T6" fmla="*/ 936 w 1624"/>
              <a:gd name="T7" fmla="*/ 638 h 739"/>
              <a:gd name="T8" fmla="*/ 787 w 1624"/>
              <a:gd name="T9" fmla="*/ 556 h 739"/>
              <a:gd name="T10" fmla="*/ 787 w 1624"/>
              <a:gd name="T11" fmla="*/ 550 h 739"/>
              <a:gd name="T12" fmla="*/ 494 w 1624"/>
              <a:gd name="T13" fmla="*/ 304 h 739"/>
              <a:gd name="T14" fmla="*/ 201 w 1624"/>
              <a:gd name="T15" fmla="*/ 550 h 739"/>
              <a:gd name="T16" fmla="*/ 202 w 1624"/>
              <a:gd name="T17" fmla="*/ 556 h 739"/>
              <a:gd name="T18" fmla="*/ 0 w 1624"/>
              <a:gd name="T19" fmla="*/ 739 h 739"/>
              <a:gd name="T20" fmla="*/ 1624 w 1624"/>
              <a:gd name="T21" fmla="*/ 739 h 739"/>
              <a:gd name="T22" fmla="*/ 1624 w 1624"/>
              <a:gd name="T23" fmla="*/ 0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24" h="739">
                <a:moveTo>
                  <a:pt x="1624" y="0"/>
                </a:moveTo>
                <a:cubicBezTo>
                  <a:pt x="1406" y="25"/>
                  <a:pt x="1238" y="182"/>
                  <a:pt x="1238" y="372"/>
                </a:cubicBezTo>
                <a:cubicBezTo>
                  <a:pt x="1238" y="375"/>
                  <a:pt x="1238" y="378"/>
                  <a:pt x="1238" y="381"/>
                </a:cubicBezTo>
                <a:cubicBezTo>
                  <a:pt x="1089" y="412"/>
                  <a:pt x="971" y="512"/>
                  <a:pt x="936" y="638"/>
                </a:cubicBezTo>
                <a:cubicBezTo>
                  <a:pt x="899" y="598"/>
                  <a:pt x="847" y="568"/>
                  <a:pt x="787" y="556"/>
                </a:cubicBezTo>
                <a:cubicBezTo>
                  <a:pt x="787" y="554"/>
                  <a:pt x="787" y="552"/>
                  <a:pt x="787" y="550"/>
                </a:cubicBezTo>
                <a:cubicBezTo>
                  <a:pt x="787" y="414"/>
                  <a:pt x="656" y="304"/>
                  <a:pt x="494" y="304"/>
                </a:cubicBezTo>
                <a:cubicBezTo>
                  <a:pt x="333" y="304"/>
                  <a:pt x="201" y="414"/>
                  <a:pt x="201" y="550"/>
                </a:cubicBezTo>
                <a:cubicBezTo>
                  <a:pt x="201" y="552"/>
                  <a:pt x="202" y="554"/>
                  <a:pt x="202" y="556"/>
                </a:cubicBezTo>
                <a:cubicBezTo>
                  <a:pt x="98" y="577"/>
                  <a:pt x="17" y="650"/>
                  <a:pt x="0" y="739"/>
                </a:cubicBezTo>
                <a:cubicBezTo>
                  <a:pt x="1624" y="739"/>
                  <a:pt x="1624" y="739"/>
                  <a:pt x="1624" y="739"/>
                </a:cubicBezTo>
                <a:lnTo>
                  <a:pt x="162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4483104" y="5089525"/>
            <a:ext cx="1003296" cy="67627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8" name="Picture 7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3505200"/>
            <a:ext cx="806451" cy="57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40" y="5105403"/>
            <a:ext cx="645296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reeform 32"/>
          <p:cNvSpPr>
            <a:spLocks/>
          </p:cNvSpPr>
          <p:nvPr/>
        </p:nvSpPr>
        <p:spPr bwMode="auto">
          <a:xfrm>
            <a:off x="812800" y="5105400"/>
            <a:ext cx="528869" cy="381000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" name="Freeform 33"/>
          <p:cNvSpPr>
            <a:spLocks/>
          </p:cNvSpPr>
          <p:nvPr/>
        </p:nvSpPr>
        <p:spPr bwMode="auto">
          <a:xfrm>
            <a:off x="203200" y="2819401"/>
            <a:ext cx="711200" cy="475891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5" name="Freeform 40"/>
          <p:cNvSpPr>
            <a:spLocks/>
          </p:cNvSpPr>
          <p:nvPr/>
        </p:nvSpPr>
        <p:spPr bwMode="auto">
          <a:xfrm>
            <a:off x="538458" y="457204"/>
            <a:ext cx="477545" cy="32018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1" name="Freeform 31"/>
          <p:cNvSpPr>
            <a:spLocks/>
          </p:cNvSpPr>
          <p:nvPr/>
        </p:nvSpPr>
        <p:spPr bwMode="auto">
          <a:xfrm>
            <a:off x="3454400" y="6332541"/>
            <a:ext cx="908053" cy="525463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88" name="文本框 187"/>
          <p:cNvSpPr txBox="1"/>
          <p:nvPr/>
        </p:nvSpPr>
        <p:spPr>
          <a:xfrm>
            <a:off x="5486400" y="214998"/>
            <a:ext cx="6394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/>
            <a:r>
              <a:rPr kumimoji="1" lang="ar-DZ" altLang="zh-CN" sz="3600" b="1" dirty="0" smtClean="0">
                <a:latin typeface="Yuanti SC" charset="-122"/>
                <a:ea typeface="Yuanti SC" charset="-122"/>
                <a:cs typeface="Yuanti SC" charset="-122"/>
              </a:rPr>
              <a:t>النظم الحديثة في مجال إدارة خدمات النقل</a:t>
            </a:r>
            <a:r>
              <a:rPr kumimoji="1" lang="fr-FR" altLang="zh-CN" sz="3600" b="1" dirty="0" smtClean="0">
                <a:latin typeface="Yuanti SC" charset="-122"/>
                <a:ea typeface="Yuanti SC" charset="-122"/>
                <a:cs typeface="Yuanti SC" charset="-122"/>
              </a:rPr>
              <a:t>:</a:t>
            </a:r>
            <a:endParaRPr kumimoji="1" lang="zh-CN" altLang="en-US" sz="3600" b="1" dirty="0"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190" name="文本框 18"/>
          <p:cNvSpPr txBox="1">
            <a:spLocks noChangeArrowheads="1"/>
          </p:cNvSpPr>
          <p:nvPr/>
        </p:nvSpPr>
        <p:spPr bwMode="auto">
          <a:xfrm>
            <a:off x="812800" y="1205345"/>
            <a:ext cx="10213571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أولا- </a:t>
            </a:r>
            <a:r>
              <a:rPr kumimoji="1" lang="ar-DZ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خدمة النقل متعدّد الوس</a:t>
            </a:r>
            <a:r>
              <a:rPr kumimoji="1" lang="ar-DZ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ائط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buNone/>
            </a:pP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يعد النقل متعدد الوسائط واحد من القطاعات الحيوية في صناعة النقل اليوم، و انتشر هذا 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الأخير 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الذي يعتمد بشكل كبير على تقنيات 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الابتكار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، 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خلال 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العشرية 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الأخيرة 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في بلدان العالم مع ذلك، فإن التقنية التي صاحبته كانت نسبته في 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المفهوم، 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ولكن كان لها تأثير متزايد و عم </a:t>
            </a:r>
            <a:r>
              <a:rPr kumimoji="1" lang="ar-DZ" altLang="zh-CN" sz="24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يق 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، لقد تغير نمط منافسة النقل الداخلي، كما تحول دور خطوط النقل البحري من حيث التنظيم و المراقبة، و أعهدت هيكلة تدفقات الشحن الداخلية، وأدخلت </a:t>
            </a:r>
            <a:r>
              <a:rPr kumimoji="1" lang="ar-DZ" altLang="zh-CN" sz="24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تعديالت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على العالقة بين الن قل و التنمية 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الاقتصادية 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وزاد التركيز عليهما، ويظهر النقل متعدد الوسائط 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تحوّلت 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بارزة كعملية انتشار 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عالمية، وعنصرا 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في تكييف أنظمة النقل الحديثة، كما يمكن تعميم بعض 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التكنولوجيات.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buNone/>
            </a:pP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ويعني هذا النظام</a:t>
            </a:r>
            <a:r>
              <a:rPr kumimoji="1" lang="ar-DZ" altLang="zh-CN" sz="2400" b="1" i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”نقل الاشخاص والسلع بواسطة وسيلتين مختلفتين على </a:t>
            </a:r>
            <a:r>
              <a:rPr kumimoji="1" lang="ar-DZ" altLang="zh-CN" sz="2400" b="1" i="1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الأقل </a:t>
            </a:r>
            <a:r>
              <a:rPr kumimoji="1" lang="ar-DZ" altLang="zh-CN" sz="2400" b="1" i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، سواء وسائل النقل البرية او البحرية او </a:t>
            </a:r>
            <a:r>
              <a:rPr kumimoji="1" lang="ar-DZ" altLang="zh-CN" sz="2400" b="1" i="1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الجوية</a:t>
            </a:r>
            <a:r>
              <a:rPr kumimoji="1" lang="ar-DZ" altLang="zh-CN" sz="24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“.</a:t>
            </a:r>
            <a:endParaRPr kumimoji="1" lang="ar-DZ" altLang="zh-CN" sz="2400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algn="r" rtl="1">
              <a:spcBef>
                <a:spcPct val="0"/>
              </a:spcBef>
              <a:buNone/>
            </a:pPr>
            <a:endParaRPr kumimoji="1" lang="ar-DZ" altLang="zh-CN" sz="2400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endParaRPr kumimoji="1" lang="ar-DZ" altLang="zh-CN" sz="2400" b="1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algn="r" rtl="1">
              <a:spcBef>
                <a:spcPct val="0"/>
              </a:spcBef>
              <a:buNone/>
            </a:pPr>
            <a:endParaRPr kumimoji="1" lang="zh-CN" altLang="en-US" sz="4000" dirty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559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Freeform 1"/>
          <p:cNvSpPr>
            <a:spLocks/>
          </p:cNvSpPr>
          <p:nvPr/>
        </p:nvSpPr>
        <p:spPr bwMode="auto">
          <a:xfrm>
            <a:off x="10668000" y="3175"/>
            <a:ext cx="1524000" cy="941388"/>
          </a:xfrm>
          <a:custGeom>
            <a:avLst/>
            <a:gdLst>
              <a:gd name="T0" fmla="*/ 135 w 484"/>
              <a:gd name="T1" fmla="*/ 0 h 304"/>
              <a:gd name="T2" fmla="*/ 134 w 484"/>
              <a:gd name="T3" fmla="*/ 14 h 304"/>
              <a:gd name="T4" fmla="*/ 134 w 484"/>
              <a:gd name="T5" fmla="*/ 18 h 304"/>
              <a:gd name="T6" fmla="*/ 0 w 484"/>
              <a:gd name="T7" fmla="*/ 161 h 304"/>
              <a:gd name="T8" fmla="*/ 153 w 484"/>
              <a:gd name="T9" fmla="*/ 304 h 304"/>
              <a:gd name="T10" fmla="*/ 484 w 484"/>
              <a:gd name="T11" fmla="*/ 304 h 304"/>
              <a:gd name="T12" fmla="*/ 484 w 484"/>
              <a:gd name="T13" fmla="*/ 0 h 304"/>
              <a:gd name="T14" fmla="*/ 135 w 484"/>
              <a:gd name="T15" fmla="*/ 0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4" h="304">
                <a:moveTo>
                  <a:pt x="135" y="0"/>
                </a:moveTo>
                <a:cubicBezTo>
                  <a:pt x="134" y="5"/>
                  <a:pt x="134" y="9"/>
                  <a:pt x="134" y="14"/>
                </a:cubicBezTo>
                <a:cubicBezTo>
                  <a:pt x="134" y="15"/>
                  <a:pt x="134" y="17"/>
                  <a:pt x="134" y="18"/>
                </a:cubicBezTo>
                <a:cubicBezTo>
                  <a:pt x="57" y="34"/>
                  <a:pt x="0" y="92"/>
                  <a:pt x="0" y="161"/>
                </a:cubicBezTo>
                <a:cubicBezTo>
                  <a:pt x="0" y="235"/>
                  <a:pt x="67" y="304"/>
                  <a:pt x="153" y="304"/>
                </a:cubicBezTo>
                <a:cubicBezTo>
                  <a:pt x="484" y="304"/>
                  <a:pt x="484" y="304"/>
                  <a:pt x="484" y="304"/>
                </a:cubicBezTo>
                <a:cubicBezTo>
                  <a:pt x="484" y="0"/>
                  <a:pt x="484" y="0"/>
                  <a:pt x="484" y="0"/>
                </a:cubicBezTo>
                <a:lnTo>
                  <a:pt x="135" y="0"/>
                </a:lnTo>
                <a:close/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4883156" y="213220"/>
            <a:ext cx="704845" cy="47258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-21417" y="5908676"/>
            <a:ext cx="2663017" cy="949325"/>
          </a:xfrm>
          <a:custGeom>
            <a:avLst/>
            <a:gdLst>
              <a:gd name="T0" fmla="*/ 0 w 733"/>
              <a:gd name="T1" fmla="*/ 307 h 307"/>
              <a:gd name="T2" fmla="*/ 733 w 733"/>
              <a:gd name="T3" fmla="*/ 307 h 307"/>
              <a:gd name="T4" fmla="*/ 587 w 733"/>
              <a:gd name="T5" fmla="*/ 190 h 307"/>
              <a:gd name="T6" fmla="*/ 587 w 733"/>
              <a:gd name="T7" fmla="*/ 185 h 307"/>
              <a:gd name="T8" fmla="*/ 367 w 733"/>
              <a:gd name="T9" fmla="*/ 0 h 307"/>
              <a:gd name="T10" fmla="*/ 147 w 733"/>
              <a:gd name="T11" fmla="*/ 185 h 307"/>
              <a:gd name="T12" fmla="*/ 147 w 733"/>
              <a:gd name="T13" fmla="*/ 190 h 307"/>
              <a:gd name="T14" fmla="*/ 0 w 733"/>
              <a:gd name="T15" fmla="*/ 307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3" h="307">
                <a:moveTo>
                  <a:pt x="0" y="307"/>
                </a:moveTo>
                <a:cubicBezTo>
                  <a:pt x="733" y="307"/>
                  <a:pt x="733" y="307"/>
                  <a:pt x="733" y="307"/>
                </a:cubicBezTo>
                <a:cubicBezTo>
                  <a:pt x="713" y="249"/>
                  <a:pt x="657" y="204"/>
                  <a:pt x="587" y="190"/>
                </a:cubicBezTo>
                <a:cubicBezTo>
                  <a:pt x="587" y="188"/>
                  <a:pt x="587" y="187"/>
                  <a:pt x="587" y="185"/>
                </a:cubicBezTo>
                <a:cubicBezTo>
                  <a:pt x="587" y="83"/>
                  <a:pt x="488" y="0"/>
                  <a:pt x="367" y="0"/>
                </a:cubicBezTo>
                <a:cubicBezTo>
                  <a:pt x="245" y="0"/>
                  <a:pt x="147" y="83"/>
                  <a:pt x="147" y="185"/>
                </a:cubicBezTo>
                <a:cubicBezTo>
                  <a:pt x="147" y="187"/>
                  <a:pt x="147" y="188"/>
                  <a:pt x="147" y="190"/>
                </a:cubicBezTo>
                <a:cubicBezTo>
                  <a:pt x="77" y="204"/>
                  <a:pt x="21" y="249"/>
                  <a:pt x="0" y="307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8229600" y="5088455"/>
            <a:ext cx="3961648" cy="1769548"/>
          </a:xfrm>
          <a:custGeom>
            <a:avLst/>
            <a:gdLst>
              <a:gd name="T0" fmla="*/ 1624 w 1624"/>
              <a:gd name="T1" fmla="*/ 0 h 739"/>
              <a:gd name="T2" fmla="*/ 1238 w 1624"/>
              <a:gd name="T3" fmla="*/ 372 h 739"/>
              <a:gd name="T4" fmla="*/ 1238 w 1624"/>
              <a:gd name="T5" fmla="*/ 381 h 739"/>
              <a:gd name="T6" fmla="*/ 936 w 1624"/>
              <a:gd name="T7" fmla="*/ 638 h 739"/>
              <a:gd name="T8" fmla="*/ 787 w 1624"/>
              <a:gd name="T9" fmla="*/ 556 h 739"/>
              <a:gd name="T10" fmla="*/ 787 w 1624"/>
              <a:gd name="T11" fmla="*/ 550 h 739"/>
              <a:gd name="T12" fmla="*/ 494 w 1624"/>
              <a:gd name="T13" fmla="*/ 304 h 739"/>
              <a:gd name="T14" fmla="*/ 201 w 1624"/>
              <a:gd name="T15" fmla="*/ 550 h 739"/>
              <a:gd name="T16" fmla="*/ 202 w 1624"/>
              <a:gd name="T17" fmla="*/ 556 h 739"/>
              <a:gd name="T18" fmla="*/ 0 w 1624"/>
              <a:gd name="T19" fmla="*/ 739 h 739"/>
              <a:gd name="T20" fmla="*/ 1624 w 1624"/>
              <a:gd name="T21" fmla="*/ 739 h 739"/>
              <a:gd name="T22" fmla="*/ 1624 w 1624"/>
              <a:gd name="T23" fmla="*/ 0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24" h="739">
                <a:moveTo>
                  <a:pt x="1624" y="0"/>
                </a:moveTo>
                <a:cubicBezTo>
                  <a:pt x="1406" y="25"/>
                  <a:pt x="1238" y="182"/>
                  <a:pt x="1238" y="372"/>
                </a:cubicBezTo>
                <a:cubicBezTo>
                  <a:pt x="1238" y="375"/>
                  <a:pt x="1238" y="378"/>
                  <a:pt x="1238" y="381"/>
                </a:cubicBezTo>
                <a:cubicBezTo>
                  <a:pt x="1089" y="412"/>
                  <a:pt x="971" y="512"/>
                  <a:pt x="936" y="638"/>
                </a:cubicBezTo>
                <a:cubicBezTo>
                  <a:pt x="899" y="598"/>
                  <a:pt x="847" y="568"/>
                  <a:pt x="787" y="556"/>
                </a:cubicBezTo>
                <a:cubicBezTo>
                  <a:pt x="787" y="554"/>
                  <a:pt x="787" y="552"/>
                  <a:pt x="787" y="550"/>
                </a:cubicBezTo>
                <a:cubicBezTo>
                  <a:pt x="787" y="414"/>
                  <a:pt x="656" y="304"/>
                  <a:pt x="494" y="304"/>
                </a:cubicBezTo>
                <a:cubicBezTo>
                  <a:pt x="333" y="304"/>
                  <a:pt x="201" y="414"/>
                  <a:pt x="201" y="550"/>
                </a:cubicBezTo>
                <a:cubicBezTo>
                  <a:pt x="201" y="552"/>
                  <a:pt x="202" y="554"/>
                  <a:pt x="202" y="556"/>
                </a:cubicBezTo>
                <a:cubicBezTo>
                  <a:pt x="98" y="577"/>
                  <a:pt x="17" y="650"/>
                  <a:pt x="0" y="739"/>
                </a:cubicBezTo>
                <a:cubicBezTo>
                  <a:pt x="1624" y="739"/>
                  <a:pt x="1624" y="739"/>
                  <a:pt x="1624" y="739"/>
                </a:cubicBezTo>
                <a:lnTo>
                  <a:pt x="162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4483104" y="5089525"/>
            <a:ext cx="1003296" cy="67627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8" name="Picture 7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3505200"/>
            <a:ext cx="806451" cy="57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40" y="5105403"/>
            <a:ext cx="645296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reeform 32"/>
          <p:cNvSpPr>
            <a:spLocks/>
          </p:cNvSpPr>
          <p:nvPr/>
        </p:nvSpPr>
        <p:spPr bwMode="auto">
          <a:xfrm>
            <a:off x="812800" y="5105400"/>
            <a:ext cx="528869" cy="381000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" name="Freeform 33"/>
          <p:cNvSpPr>
            <a:spLocks/>
          </p:cNvSpPr>
          <p:nvPr/>
        </p:nvSpPr>
        <p:spPr bwMode="auto">
          <a:xfrm>
            <a:off x="203200" y="2819401"/>
            <a:ext cx="711200" cy="475891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5" name="Freeform 40"/>
          <p:cNvSpPr>
            <a:spLocks/>
          </p:cNvSpPr>
          <p:nvPr/>
        </p:nvSpPr>
        <p:spPr bwMode="auto">
          <a:xfrm>
            <a:off x="538458" y="457204"/>
            <a:ext cx="477545" cy="32018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1" name="Freeform 31"/>
          <p:cNvSpPr>
            <a:spLocks/>
          </p:cNvSpPr>
          <p:nvPr/>
        </p:nvSpPr>
        <p:spPr bwMode="auto">
          <a:xfrm>
            <a:off x="3454400" y="6332541"/>
            <a:ext cx="908053" cy="525463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88" name="文本框 187"/>
          <p:cNvSpPr txBox="1"/>
          <p:nvPr/>
        </p:nvSpPr>
        <p:spPr>
          <a:xfrm>
            <a:off x="5486400" y="214998"/>
            <a:ext cx="6394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/>
            <a:r>
              <a:rPr kumimoji="1" lang="ar-DZ" altLang="zh-CN" sz="3600" b="1" dirty="0" smtClean="0">
                <a:latin typeface="Yuanti SC" charset="-122"/>
                <a:ea typeface="Yuanti SC" charset="-122"/>
                <a:cs typeface="Yuanti SC" charset="-122"/>
              </a:rPr>
              <a:t>النظم الحديثة في مجال إدارة خدمات النقل</a:t>
            </a:r>
            <a:r>
              <a:rPr kumimoji="1" lang="fr-FR" altLang="zh-CN" sz="3600" b="1" dirty="0" smtClean="0">
                <a:latin typeface="Yuanti SC" charset="-122"/>
                <a:ea typeface="Yuanti SC" charset="-122"/>
                <a:cs typeface="Yuanti SC" charset="-122"/>
              </a:rPr>
              <a:t>:</a:t>
            </a:r>
            <a:endParaRPr kumimoji="1" lang="zh-CN" altLang="en-US" sz="3600" b="1" dirty="0"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190" name="文本框 18"/>
          <p:cNvSpPr txBox="1">
            <a:spLocks noChangeArrowheads="1"/>
          </p:cNvSpPr>
          <p:nvPr/>
        </p:nvSpPr>
        <p:spPr bwMode="auto">
          <a:xfrm>
            <a:off x="538458" y="1205345"/>
            <a:ext cx="10487913" cy="738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ثانيا- نظم النقل الذكية</a:t>
            </a:r>
            <a:endParaRPr kumimoji="1" lang="ar-DZ" altLang="zh-CN" sz="2400" b="1" u="sng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algn="r" rtl="1">
              <a:lnSpc>
                <a:spcPct val="150000"/>
              </a:lnSpc>
              <a:spcBef>
                <a:spcPct val="0"/>
              </a:spcBef>
              <a:buNone/>
            </a:pP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وتعني”استخدام تقنيات الحاسب الالي </a:t>
            </a:r>
            <a:r>
              <a:rPr kumimoji="1" lang="ar-DZ" altLang="zh-CN" sz="24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والاعلام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الآلي والكترونيات الاتصال والتحكم 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في قطاع 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النقل، والتي تسمح بتعزيز التنظيم </a:t>
            </a:r>
            <a:r>
              <a:rPr kumimoji="1" lang="ar-DZ" altLang="zh-CN" sz="24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والمردودية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والفورية 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والسلامة والطقس 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والدفع والاتصال واختيار الوقت، وتخفيض 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استهلاك </a:t>
            </a:r>
            <a:r>
              <a:rPr kumimoji="1" lang="ar-DZ" altLang="zh-CN" sz="24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الطاقة 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..</a:t>
            </a:r>
            <a:r>
              <a:rPr kumimoji="1" lang="ar-DZ" altLang="zh-CN" sz="24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الخ“.</a:t>
            </a:r>
            <a:endParaRPr kumimoji="1" lang="ar-DZ" altLang="zh-CN" sz="2400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algn="r" rtl="1">
              <a:lnSpc>
                <a:spcPct val="150000"/>
              </a:lnSpc>
              <a:spcBef>
                <a:spcPct val="0"/>
              </a:spcBef>
              <a:buNone/>
            </a:pP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* وظائف نظم 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النقل الذكية </a:t>
            </a:r>
            <a:r>
              <a:rPr kumimoji="1" lang="ar-DZ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وتطبيقاتها </a:t>
            </a:r>
            <a:r>
              <a:rPr kumimoji="1" lang="fr-FR" altLang="zh-CN" sz="24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endParaRPr kumimoji="1" lang="ar-DZ" altLang="zh-CN" sz="2400" b="1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marL="457200" indent="-457200" algn="r" rtl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1" lang="ar-DZ" altLang="zh-CN" sz="20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النظم المتقدمة </a:t>
            </a:r>
            <a:r>
              <a:rPr kumimoji="1" lang="ar-DZ" altLang="zh-CN" sz="2000" b="1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لادارة</a:t>
            </a:r>
            <a:r>
              <a:rPr kumimoji="1" lang="ar-DZ" altLang="zh-CN" sz="20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المرور</a:t>
            </a:r>
            <a:r>
              <a:rPr kumimoji="1" lang="fr-FR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وتساعد على التحكم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المروري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، اختبار غازات العوادم وتبريدها،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ادارة الاحداث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الطارئة، تعزيز النقل الجماعي والمستدام، خدمات التحصيل الالكتروني للخدمات، النقل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الآلي.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</a:p>
          <a:p>
            <a:pPr marL="457200" indent="-457200" algn="r" rtl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1" lang="ar-DZ" altLang="zh-CN" sz="20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النظم المتقدمة المعلوماتية</a:t>
            </a:r>
            <a:r>
              <a:rPr kumimoji="1" lang="fr-FR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وتساعد على تقديم معلومات للمتنقلين قبل القيام بالرحلة، وكذلك تقديم معلومات ارشادية للسائقين أثناء الرحلة، وكذا خدمات التوجيه للمسار.</a:t>
            </a:r>
          </a:p>
          <a:p>
            <a:pPr marL="457200" indent="-457200" algn="r" rtl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1" lang="ar-DZ" altLang="zh-CN" sz="20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نظم عم</a:t>
            </a:r>
            <a:r>
              <a:rPr kumimoji="1" lang="ar-DZ" altLang="zh-CN" sz="2000" b="1" dirty="0" smtClean="0">
                <a:solidFill>
                  <a:schemeClr val="bg1"/>
                </a:solidFill>
                <a:latin typeface="Yuanti SC" charset="-122"/>
                <a:ea typeface="Yuanti SC" charset="-122"/>
                <a:cs typeface="Yuanti SC" charset="-122"/>
              </a:rPr>
              <a:t>ليات</a:t>
            </a:r>
            <a:r>
              <a:rPr kumimoji="1" lang="ar-DZ" altLang="zh-CN" sz="20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b="1" dirty="0" smtClean="0">
                <a:solidFill>
                  <a:schemeClr val="bg1"/>
                </a:solidFill>
                <a:latin typeface="Yuanti SC" charset="-122"/>
                <a:ea typeface="Yuanti SC" charset="-122"/>
                <a:cs typeface="Yuanti SC" charset="-122"/>
              </a:rPr>
              <a:t>المر</a:t>
            </a:r>
            <a:r>
              <a:rPr kumimoji="1" lang="ar-DZ" altLang="zh-CN" sz="2000" b="1" dirty="0" smtClean="0">
                <a:latin typeface="Yuanti SC" charset="-122"/>
                <a:ea typeface="Yuanti SC" charset="-122"/>
                <a:cs typeface="Yuanti SC" charset="-122"/>
              </a:rPr>
              <a:t>كبا</a:t>
            </a:r>
            <a:r>
              <a:rPr kumimoji="1" lang="ar-DZ" altLang="zh-CN" sz="2000" b="1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ت التجارية </a:t>
            </a:r>
            <a:r>
              <a:rPr kumimoji="1" lang="fr-FR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وهذا بتحسين سلامة الشاحنات والحافلات خصوصا وتحسين حركة البضائع عن طري</a:t>
            </a:r>
            <a:r>
              <a:rPr kumimoji="1" lang="ar-DZ" altLang="zh-CN" sz="2000" dirty="0" smtClean="0">
                <a:latin typeface="Yuanti SC" charset="-122"/>
                <a:ea typeface="Yuanti SC" charset="-122"/>
                <a:cs typeface="Yuanti SC" charset="-122"/>
              </a:rPr>
              <a:t>ق</a:t>
            </a:r>
            <a:r>
              <a:rPr kumimoji="1" lang="ar-DZ" altLang="zh-CN" sz="2000" dirty="0" smtClean="0">
                <a:solidFill>
                  <a:schemeClr val="bg1"/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r>
              <a:rPr kumimoji="1" lang="ar-DZ" altLang="zh-CN" sz="2000" dirty="0" smtClean="0">
                <a:latin typeface="Yuanti SC" charset="-122"/>
                <a:ea typeface="Yuanti SC" charset="-122"/>
                <a:cs typeface="Yuanti SC" charset="-122"/>
              </a:rPr>
              <a:t>تطبي</a:t>
            </a:r>
            <a:r>
              <a:rPr kumimoji="1" lang="ar-DZ" altLang="zh-CN" sz="2000" dirty="0" smtClean="0">
                <a:solidFill>
                  <a:schemeClr val="bg1"/>
                </a:solidFill>
                <a:latin typeface="Yuanti SC" charset="-122"/>
                <a:ea typeface="Yuanti SC" charset="-122"/>
                <a:cs typeface="Yuanti SC" charset="-122"/>
              </a:rPr>
              <a:t>قات متقدمة حول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الفحص الآلي للسلامة والعمليات الادارية للمركبات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التجارية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(مثل التسجيل الالي للمسافات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).</a:t>
            </a:r>
            <a:endParaRPr kumimoji="1" lang="ar-DZ" altLang="zh-CN" sz="2000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marL="457200" indent="-457200" algn="r" rtl="1">
              <a:lnSpc>
                <a:spcPct val="150000"/>
              </a:lnSpc>
              <a:spcBef>
                <a:spcPct val="0"/>
              </a:spcBef>
              <a:buAutoNum type="arabicPeriod"/>
            </a:pPr>
            <a:endParaRPr kumimoji="1" lang="ar-DZ" altLang="zh-CN" sz="2000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algn="r" rtl="1">
              <a:lnSpc>
                <a:spcPct val="150000"/>
              </a:lnSpc>
              <a:spcBef>
                <a:spcPct val="0"/>
              </a:spcBef>
              <a:buNone/>
            </a:pPr>
            <a:endParaRPr kumimoji="1" lang="ar-DZ" altLang="zh-CN" sz="2400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endParaRPr kumimoji="1" lang="ar-DZ" altLang="zh-CN" sz="2400" b="1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algn="r" rtl="1">
              <a:spcBef>
                <a:spcPct val="0"/>
              </a:spcBef>
              <a:buNone/>
            </a:pPr>
            <a:endParaRPr kumimoji="1" lang="zh-CN" altLang="en-US" sz="4000" dirty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559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855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Freeform 1"/>
          <p:cNvSpPr>
            <a:spLocks/>
          </p:cNvSpPr>
          <p:nvPr/>
        </p:nvSpPr>
        <p:spPr bwMode="auto">
          <a:xfrm>
            <a:off x="10668000" y="3175"/>
            <a:ext cx="1524000" cy="941388"/>
          </a:xfrm>
          <a:custGeom>
            <a:avLst/>
            <a:gdLst>
              <a:gd name="T0" fmla="*/ 135 w 484"/>
              <a:gd name="T1" fmla="*/ 0 h 304"/>
              <a:gd name="T2" fmla="*/ 134 w 484"/>
              <a:gd name="T3" fmla="*/ 14 h 304"/>
              <a:gd name="T4" fmla="*/ 134 w 484"/>
              <a:gd name="T5" fmla="*/ 18 h 304"/>
              <a:gd name="T6" fmla="*/ 0 w 484"/>
              <a:gd name="T7" fmla="*/ 161 h 304"/>
              <a:gd name="T8" fmla="*/ 153 w 484"/>
              <a:gd name="T9" fmla="*/ 304 h 304"/>
              <a:gd name="T10" fmla="*/ 484 w 484"/>
              <a:gd name="T11" fmla="*/ 304 h 304"/>
              <a:gd name="T12" fmla="*/ 484 w 484"/>
              <a:gd name="T13" fmla="*/ 0 h 304"/>
              <a:gd name="T14" fmla="*/ 135 w 484"/>
              <a:gd name="T15" fmla="*/ 0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4" h="304">
                <a:moveTo>
                  <a:pt x="135" y="0"/>
                </a:moveTo>
                <a:cubicBezTo>
                  <a:pt x="134" y="5"/>
                  <a:pt x="134" y="9"/>
                  <a:pt x="134" y="14"/>
                </a:cubicBezTo>
                <a:cubicBezTo>
                  <a:pt x="134" y="15"/>
                  <a:pt x="134" y="17"/>
                  <a:pt x="134" y="18"/>
                </a:cubicBezTo>
                <a:cubicBezTo>
                  <a:pt x="57" y="34"/>
                  <a:pt x="0" y="92"/>
                  <a:pt x="0" y="161"/>
                </a:cubicBezTo>
                <a:cubicBezTo>
                  <a:pt x="0" y="235"/>
                  <a:pt x="67" y="304"/>
                  <a:pt x="153" y="304"/>
                </a:cubicBezTo>
                <a:cubicBezTo>
                  <a:pt x="484" y="304"/>
                  <a:pt x="484" y="304"/>
                  <a:pt x="484" y="304"/>
                </a:cubicBezTo>
                <a:cubicBezTo>
                  <a:pt x="484" y="0"/>
                  <a:pt x="484" y="0"/>
                  <a:pt x="484" y="0"/>
                </a:cubicBezTo>
                <a:lnTo>
                  <a:pt x="135" y="0"/>
                </a:lnTo>
                <a:close/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4883156" y="213220"/>
            <a:ext cx="704845" cy="47258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-21417" y="5908676"/>
            <a:ext cx="2663017" cy="949325"/>
          </a:xfrm>
          <a:custGeom>
            <a:avLst/>
            <a:gdLst>
              <a:gd name="T0" fmla="*/ 0 w 733"/>
              <a:gd name="T1" fmla="*/ 307 h 307"/>
              <a:gd name="T2" fmla="*/ 733 w 733"/>
              <a:gd name="T3" fmla="*/ 307 h 307"/>
              <a:gd name="T4" fmla="*/ 587 w 733"/>
              <a:gd name="T5" fmla="*/ 190 h 307"/>
              <a:gd name="T6" fmla="*/ 587 w 733"/>
              <a:gd name="T7" fmla="*/ 185 h 307"/>
              <a:gd name="T8" fmla="*/ 367 w 733"/>
              <a:gd name="T9" fmla="*/ 0 h 307"/>
              <a:gd name="T10" fmla="*/ 147 w 733"/>
              <a:gd name="T11" fmla="*/ 185 h 307"/>
              <a:gd name="T12" fmla="*/ 147 w 733"/>
              <a:gd name="T13" fmla="*/ 190 h 307"/>
              <a:gd name="T14" fmla="*/ 0 w 733"/>
              <a:gd name="T15" fmla="*/ 307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3" h="307">
                <a:moveTo>
                  <a:pt x="0" y="307"/>
                </a:moveTo>
                <a:cubicBezTo>
                  <a:pt x="733" y="307"/>
                  <a:pt x="733" y="307"/>
                  <a:pt x="733" y="307"/>
                </a:cubicBezTo>
                <a:cubicBezTo>
                  <a:pt x="713" y="249"/>
                  <a:pt x="657" y="204"/>
                  <a:pt x="587" y="190"/>
                </a:cubicBezTo>
                <a:cubicBezTo>
                  <a:pt x="587" y="188"/>
                  <a:pt x="587" y="187"/>
                  <a:pt x="587" y="185"/>
                </a:cubicBezTo>
                <a:cubicBezTo>
                  <a:pt x="587" y="83"/>
                  <a:pt x="488" y="0"/>
                  <a:pt x="367" y="0"/>
                </a:cubicBezTo>
                <a:cubicBezTo>
                  <a:pt x="245" y="0"/>
                  <a:pt x="147" y="83"/>
                  <a:pt x="147" y="185"/>
                </a:cubicBezTo>
                <a:cubicBezTo>
                  <a:pt x="147" y="187"/>
                  <a:pt x="147" y="188"/>
                  <a:pt x="147" y="190"/>
                </a:cubicBezTo>
                <a:cubicBezTo>
                  <a:pt x="77" y="204"/>
                  <a:pt x="21" y="249"/>
                  <a:pt x="0" y="307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8229600" y="5088455"/>
            <a:ext cx="3961648" cy="1769548"/>
          </a:xfrm>
          <a:custGeom>
            <a:avLst/>
            <a:gdLst>
              <a:gd name="T0" fmla="*/ 1624 w 1624"/>
              <a:gd name="T1" fmla="*/ 0 h 739"/>
              <a:gd name="T2" fmla="*/ 1238 w 1624"/>
              <a:gd name="T3" fmla="*/ 372 h 739"/>
              <a:gd name="T4" fmla="*/ 1238 w 1624"/>
              <a:gd name="T5" fmla="*/ 381 h 739"/>
              <a:gd name="T6" fmla="*/ 936 w 1624"/>
              <a:gd name="T7" fmla="*/ 638 h 739"/>
              <a:gd name="T8" fmla="*/ 787 w 1624"/>
              <a:gd name="T9" fmla="*/ 556 h 739"/>
              <a:gd name="T10" fmla="*/ 787 w 1624"/>
              <a:gd name="T11" fmla="*/ 550 h 739"/>
              <a:gd name="T12" fmla="*/ 494 w 1624"/>
              <a:gd name="T13" fmla="*/ 304 h 739"/>
              <a:gd name="T14" fmla="*/ 201 w 1624"/>
              <a:gd name="T15" fmla="*/ 550 h 739"/>
              <a:gd name="T16" fmla="*/ 202 w 1624"/>
              <a:gd name="T17" fmla="*/ 556 h 739"/>
              <a:gd name="T18" fmla="*/ 0 w 1624"/>
              <a:gd name="T19" fmla="*/ 739 h 739"/>
              <a:gd name="T20" fmla="*/ 1624 w 1624"/>
              <a:gd name="T21" fmla="*/ 739 h 739"/>
              <a:gd name="T22" fmla="*/ 1624 w 1624"/>
              <a:gd name="T23" fmla="*/ 0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24" h="739">
                <a:moveTo>
                  <a:pt x="1624" y="0"/>
                </a:moveTo>
                <a:cubicBezTo>
                  <a:pt x="1406" y="25"/>
                  <a:pt x="1238" y="182"/>
                  <a:pt x="1238" y="372"/>
                </a:cubicBezTo>
                <a:cubicBezTo>
                  <a:pt x="1238" y="375"/>
                  <a:pt x="1238" y="378"/>
                  <a:pt x="1238" y="381"/>
                </a:cubicBezTo>
                <a:cubicBezTo>
                  <a:pt x="1089" y="412"/>
                  <a:pt x="971" y="512"/>
                  <a:pt x="936" y="638"/>
                </a:cubicBezTo>
                <a:cubicBezTo>
                  <a:pt x="899" y="598"/>
                  <a:pt x="847" y="568"/>
                  <a:pt x="787" y="556"/>
                </a:cubicBezTo>
                <a:cubicBezTo>
                  <a:pt x="787" y="554"/>
                  <a:pt x="787" y="552"/>
                  <a:pt x="787" y="550"/>
                </a:cubicBezTo>
                <a:cubicBezTo>
                  <a:pt x="787" y="414"/>
                  <a:pt x="656" y="304"/>
                  <a:pt x="494" y="304"/>
                </a:cubicBezTo>
                <a:cubicBezTo>
                  <a:pt x="333" y="304"/>
                  <a:pt x="201" y="414"/>
                  <a:pt x="201" y="550"/>
                </a:cubicBezTo>
                <a:cubicBezTo>
                  <a:pt x="201" y="552"/>
                  <a:pt x="202" y="554"/>
                  <a:pt x="202" y="556"/>
                </a:cubicBezTo>
                <a:cubicBezTo>
                  <a:pt x="98" y="577"/>
                  <a:pt x="17" y="650"/>
                  <a:pt x="0" y="739"/>
                </a:cubicBezTo>
                <a:cubicBezTo>
                  <a:pt x="1624" y="739"/>
                  <a:pt x="1624" y="739"/>
                  <a:pt x="1624" y="739"/>
                </a:cubicBezTo>
                <a:lnTo>
                  <a:pt x="162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4483104" y="5089525"/>
            <a:ext cx="1003296" cy="67627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8" name="Picture 7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3505200"/>
            <a:ext cx="806451" cy="57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40" y="5105403"/>
            <a:ext cx="645296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reeform 32"/>
          <p:cNvSpPr>
            <a:spLocks/>
          </p:cNvSpPr>
          <p:nvPr/>
        </p:nvSpPr>
        <p:spPr bwMode="auto">
          <a:xfrm>
            <a:off x="812800" y="5105400"/>
            <a:ext cx="528869" cy="381000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" name="Freeform 33"/>
          <p:cNvSpPr>
            <a:spLocks/>
          </p:cNvSpPr>
          <p:nvPr/>
        </p:nvSpPr>
        <p:spPr bwMode="auto">
          <a:xfrm>
            <a:off x="203200" y="2819401"/>
            <a:ext cx="711200" cy="475891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5" name="Freeform 40"/>
          <p:cNvSpPr>
            <a:spLocks/>
          </p:cNvSpPr>
          <p:nvPr/>
        </p:nvSpPr>
        <p:spPr bwMode="auto">
          <a:xfrm>
            <a:off x="538458" y="457204"/>
            <a:ext cx="477545" cy="320185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1" name="Freeform 31"/>
          <p:cNvSpPr>
            <a:spLocks/>
          </p:cNvSpPr>
          <p:nvPr/>
        </p:nvSpPr>
        <p:spPr bwMode="auto">
          <a:xfrm>
            <a:off x="3454400" y="6332541"/>
            <a:ext cx="908053" cy="525463"/>
          </a:xfrm>
          <a:custGeom>
            <a:avLst/>
            <a:gdLst>
              <a:gd name="T0" fmla="*/ 216 w 271"/>
              <a:gd name="T1" fmla="*/ 68 h 188"/>
              <a:gd name="T2" fmla="*/ 271 w 271"/>
              <a:gd name="T3" fmla="*/ 128 h 188"/>
              <a:gd name="T4" fmla="*/ 213 w 271"/>
              <a:gd name="T5" fmla="*/ 188 h 188"/>
              <a:gd name="T6" fmla="*/ 64 w 271"/>
              <a:gd name="T7" fmla="*/ 188 h 188"/>
              <a:gd name="T8" fmla="*/ 0 w 271"/>
              <a:gd name="T9" fmla="*/ 128 h 188"/>
              <a:gd name="T10" fmla="*/ 56 w 271"/>
              <a:gd name="T11" fmla="*/ 68 h 188"/>
              <a:gd name="T12" fmla="*/ 56 w 271"/>
              <a:gd name="T13" fmla="*/ 66 h 188"/>
              <a:gd name="T14" fmla="*/ 136 w 271"/>
              <a:gd name="T15" fmla="*/ 0 h 188"/>
              <a:gd name="T16" fmla="*/ 216 w 271"/>
              <a:gd name="T17" fmla="*/ 66 h 188"/>
              <a:gd name="T18" fmla="*/ 216 w 271"/>
              <a:gd name="T19" fmla="*/ 68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71" h="188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88" name="文本框 187"/>
          <p:cNvSpPr txBox="1"/>
          <p:nvPr/>
        </p:nvSpPr>
        <p:spPr>
          <a:xfrm>
            <a:off x="5486400" y="214998"/>
            <a:ext cx="6394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/>
            <a:r>
              <a:rPr kumimoji="1" lang="ar-DZ" altLang="zh-CN" sz="3600" b="1" dirty="0" smtClean="0">
                <a:latin typeface="Yuanti SC" charset="-122"/>
                <a:ea typeface="Yuanti SC" charset="-122"/>
                <a:cs typeface="Yuanti SC" charset="-122"/>
              </a:rPr>
              <a:t>النظم الحديثة في مجال إدارة خدمات النقل</a:t>
            </a:r>
            <a:r>
              <a:rPr kumimoji="1" lang="fr-FR" altLang="zh-CN" sz="3600" b="1" dirty="0" smtClean="0">
                <a:latin typeface="Yuanti SC" charset="-122"/>
                <a:ea typeface="Yuanti SC" charset="-122"/>
                <a:cs typeface="Yuanti SC" charset="-122"/>
              </a:rPr>
              <a:t>:</a:t>
            </a:r>
            <a:endParaRPr kumimoji="1" lang="zh-CN" altLang="en-US" sz="3600" b="1" dirty="0">
              <a:latin typeface="Yuanti SC" charset="-122"/>
              <a:ea typeface="Yuanti SC" charset="-122"/>
              <a:cs typeface="Yuanti SC" charset="-122"/>
            </a:endParaRPr>
          </a:p>
        </p:txBody>
      </p:sp>
      <p:sp>
        <p:nvSpPr>
          <p:cNvPr id="190" name="文本框 18"/>
          <p:cNvSpPr txBox="1">
            <a:spLocks noChangeArrowheads="1"/>
          </p:cNvSpPr>
          <p:nvPr/>
        </p:nvSpPr>
        <p:spPr bwMode="auto">
          <a:xfrm>
            <a:off x="538458" y="1205345"/>
            <a:ext cx="10487913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r" rtl="1">
              <a:spcBef>
                <a:spcPct val="0"/>
              </a:spcBef>
              <a:buNone/>
            </a:pPr>
            <a:r>
              <a:rPr kumimoji="1" lang="ar-DZ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ثالثا- نظم الادارة الاستراتيجية لخدمات النقل</a:t>
            </a:r>
            <a:r>
              <a:rPr kumimoji="1" lang="fr-FR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:</a:t>
            </a:r>
            <a:r>
              <a:rPr kumimoji="1" lang="ar-DZ" altLang="zh-CN" sz="2400" b="1" u="sng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 </a:t>
            </a:r>
            <a:endParaRPr kumimoji="1" lang="ar-DZ" altLang="zh-CN" sz="2400" b="1" u="sng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algn="r" rtl="1">
              <a:lnSpc>
                <a:spcPct val="150000"/>
              </a:lnSpc>
              <a:spcBef>
                <a:spcPct val="0"/>
              </a:spcBef>
              <a:buNone/>
            </a:pP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هذا بتقديم ارشادات مستقبلية </a:t>
            </a:r>
            <a:r>
              <a:rPr kumimoji="1" lang="ar-DZ" altLang="zh-CN" sz="24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واستشرافية</a:t>
            </a:r>
            <a:r>
              <a:rPr kumimoji="1" lang="ar-DZ" altLang="zh-CN" sz="24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حول 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طبيعة وأنواع وظروف خدمات النقل في المستقبل بغرض تحقيق أقصى اشباع لاحتياجات الزبون والاستفادة من الفرص التسويقية المتاحة وتسيير أمثل لوظيفة النقل.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buNone/>
            </a:pP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ويتضمن الفكر الاستراتيجي لتكاليف النقل توقع التغيرات ونوعية خدمات النقل المقدمة وعمليات التشغيل لخدمات النقل وظروف ومجالات تنفيذها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لتتلائم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مع التغيرات المتوقعة لاحتياجات الزبون المستفيد من هذه الخدمات ومما يحقق اشباعا كاملا لهذا </a:t>
            </a:r>
            <a:r>
              <a:rPr kumimoji="1" lang="ar-DZ" altLang="zh-CN" sz="2000" dirty="0" err="1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الزبون.</a:t>
            </a: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buNone/>
            </a:pPr>
            <a:endParaRPr kumimoji="1" lang="ar-DZ" altLang="zh-CN" sz="2400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algn="r" rtl="1">
              <a:spcBef>
                <a:spcPct val="0"/>
              </a:spcBef>
              <a:buNone/>
            </a:pPr>
            <a:r>
              <a:rPr kumimoji="1" lang="ar-DZ" altLang="zh-CN" sz="2000" dirty="0" smtClean="0">
                <a:solidFill>
                  <a:schemeClr val="tx2">
                    <a:lumMod val="50000"/>
                  </a:schemeClr>
                </a:solidFill>
                <a:latin typeface="Yuanti SC" charset="-122"/>
                <a:ea typeface="Yuanti SC" charset="-122"/>
                <a:cs typeface="Yuanti SC" charset="-122"/>
              </a:rPr>
              <a:t> </a:t>
            </a:r>
            <a:endParaRPr kumimoji="1" lang="ar-DZ" altLang="zh-CN" sz="2400" b="1" dirty="0" smtClean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  <a:p>
            <a:pPr algn="r" rtl="1">
              <a:spcBef>
                <a:spcPct val="0"/>
              </a:spcBef>
              <a:buNone/>
            </a:pPr>
            <a:endParaRPr kumimoji="1" lang="zh-CN" altLang="en-US" sz="4000" dirty="0">
              <a:solidFill>
                <a:schemeClr val="tx2">
                  <a:lumMod val="50000"/>
                </a:schemeClr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559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482</Words>
  <Application>Microsoft Office PowerPoint</Application>
  <PresentationFormat>Personnalisé</PresentationFormat>
  <Paragraphs>25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Office 主题</vt:lpstr>
      <vt:lpstr>Diapositive 1</vt:lpstr>
      <vt:lpstr>Diapositive 2</vt:lpstr>
      <vt:lpstr>Diapositive 3</vt:lpstr>
      <vt:lpstr>Diapositive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21566820@qq.com</dc:creator>
  <cp:lastModifiedBy>benz</cp:lastModifiedBy>
  <cp:revision>29</cp:revision>
  <dcterms:created xsi:type="dcterms:W3CDTF">2017-06-07T09:14:36Z</dcterms:created>
  <dcterms:modified xsi:type="dcterms:W3CDTF">2022-11-23T18:39:17Z</dcterms:modified>
</cp:coreProperties>
</file>