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58" r:id="rId3"/>
    <p:sldId id="268" r:id="rId4"/>
    <p:sldId id="278" r:id="rId5"/>
    <p:sldId id="279" r:id="rId6"/>
    <p:sldId id="280" r:id="rId7"/>
    <p:sldId id="281" r:id="rId8"/>
    <p:sldId id="282" r:id="rId9"/>
    <p:sldId id="283" r:id="rId10"/>
    <p:sldId id="27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4FB7F-6265-4BBA-87F2-9487FF113CE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DZ"/>
        </a:p>
      </dgm:t>
    </dgm:pt>
    <dgm:pt modelId="{E14F42EB-8CF1-4CF0-B4B0-1791C9FA3911}">
      <dgm:prSet/>
      <dgm:spPr/>
      <dgm:t>
        <a:bodyPr/>
        <a:lstStyle/>
        <a:p>
          <a:pPr rtl="1"/>
          <a:r>
            <a:rPr lang="ar-DZ" b="1" dirty="0" smtClean="0"/>
            <a:t>1- وصف المشروع</a:t>
          </a:r>
          <a:endParaRPr lang="ar-DZ" dirty="0"/>
        </a:p>
      </dgm:t>
    </dgm:pt>
    <dgm:pt modelId="{55C9B18B-88C9-4911-867D-DCA3B4580CF5}" type="parTrans" cxnId="{39321588-52F1-4C41-857A-30391A021E8D}">
      <dgm:prSet/>
      <dgm:spPr/>
      <dgm:t>
        <a:bodyPr/>
        <a:lstStyle/>
        <a:p>
          <a:pPr rtl="1"/>
          <a:endParaRPr lang="ar-DZ"/>
        </a:p>
      </dgm:t>
    </dgm:pt>
    <dgm:pt modelId="{271A3A88-FABF-4F25-9C02-9E62A9FEC618}" type="sibTrans" cxnId="{39321588-52F1-4C41-857A-30391A021E8D}">
      <dgm:prSet/>
      <dgm:spPr/>
      <dgm:t>
        <a:bodyPr/>
        <a:lstStyle/>
        <a:p>
          <a:pPr rtl="1"/>
          <a:endParaRPr lang="ar-DZ"/>
        </a:p>
      </dgm:t>
    </dgm:pt>
    <dgm:pt modelId="{2C5AAFE6-2546-48BD-847F-7FCB8E223485}">
      <dgm:prSet/>
      <dgm:spPr/>
      <dgm:t>
        <a:bodyPr/>
        <a:lstStyle/>
        <a:p>
          <a:pPr rtl="1"/>
          <a:r>
            <a:rPr lang="ar-DZ" b="1" dirty="0" smtClean="0"/>
            <a:t>2- موجز عن التسيير</a:t>
          </a:r>
          <a:endParaRPr lang="ar-DZ" dirty="0"/>
        </a:p>
      </dgm:t>
    </dgm:pt>
    <dgm:pt modelId="{47FACCD1-CD4E-453D-9B51-DF43EAED275C}" type="parTrans" cxnId="{A40F57E4-6860-435E-9BAE-C4BB2B2D114D}">
      <dgm:prSet/>
      <dgm:spPr/>
      <dgm:t>
        <a:bodyPr/>
        <a:lstStyle/>
        <a:p>
          <a:pPr rtl="1"/>
          <a:endParaRPr lang="ar-DZ"/>
        </a:p>
      </dgm:t>
    </dgm:pt>
    <dgm:pt modelId="{49AA40C6-5DF1-41FF-8897-0093263BB374}" type="sibTrans" cxnId="{A40F57E4-6860-435E-9BAE-C4BB2B2D114D}">
      <dgm:prSet/>
      <dgm:spPr/>
      <dgm:t>
        <a:bodyPr/>
        <a:lstStyle/>
        <a:p>
          <a:pPr rtl="1"/>
          <a:endParaRPr lang="ar-DZ"/>
        </a:p>
      </dgm:t>
    </dgm:pt>
    <dgm:pt modelId="{3283602F-9674-41F2-BDA7-E7A3A9F7B6A9}">
      <dgm:prSet/>
      <dgm:spPr/>
      <dgm:t>
        <a:bodyPr/>
        <a:lstStyle/>
        <a:p>
          <a:pPr rtl="1"/>
          <a:r>
            <a:rPr lang="ar-DZ" b="1" dirty="0" smtClean="0"/>
            <a:t>3- </a:t>
          </a:r>
          <a:r>
            <a:rPr lang="ar-SA" b="1" dirty="0" smtClean="0"/>
            <a:t>المشروع وقطاع النشاط</a:t>
          </a:r>
          <a:endParaRPr lang="ar-DZ" dirty="0"/>
        </a:p>
      </dgm:t>
    </dgm:pt>
    <dgm:pt modelId="{9E1B39E1-7FF2-46C8-BF80-85022DE945C2}" type="parTrans" cxnId="{50DF8389-8B3D-4356-9125-C42571F6220D}">
      <dgm:prSet/>
      <dgm:spPr/>
      <dgm:t>
        <a:bodyPr/>
        <a:lstStyle/>
        <a:p>
          <a:pPr rtl="1"/>
          <a:endParaRPr lang="ar-DZ"/>
        </a:p>
      </dgm:t>
    </dgm:pt>
    <dgm:pt modelId="{60483CA9-4F5C-4CEC-9B3D-9954999238F5}" type="sibTrans" cxnId="{50DF8389-8B3D-4356-9125-C42571F6220D}">
      <dgm:prSet/>
      <dgm:spPr/>
      <dgm:t>
        <a:bodyPr/>
        <a:lstStyle/>
        <a:p>
          <a:pPr rtl="1"/>
          <a:endParaRPr lang="ar-DZ"/>
        </a:p>
      </dgm:t>
    </dgm:pt>
    <dgm:pt modelId="{C3A0D17E-F092-48A6-8128-5924D742DC6D}">
      <dgm:prSet/>
      <dgm:spPr/>
      <dgm:t>
        <a:bodyPr/>
        <a:lstStyle/>
        <a:p>
          <a:pPr rtl="1"/>
          <a:r>
            <a:rPr lang="ar-DZ" b="1" dirty="0" smtClean="0"/>
            <a:t>4- </a:t>
          </a:r>
          <a:r>
            <a:rPr lang="ar-SA" b="1" dirty="0" smtClean="0"/>
            <a:t>سياسات مخطط الأعمال</a:t>
          </a:r>
          <a:endParaRPr lang="ar-DZ" dirty="0"/>
        </a:p>
      </dgm:t>
    </dgm:pt>
    <dgm:pt modelId="{B24D60AD-92FF-4EB7-96AE-BB48B6FE38F8}" type="parTrans" cxnId="{80E26A01-2265-4EF4-BA16-EAA0097809A5}">
      <dgm:prSet/>
      <dgm:spPr/>
      <dgm:t>
        <a:bodyPr/>
        <a:lstStyle/>
        <a:p>
          <a:pPr rtl="1"/>
          <a:endParaRPr lang="ar-DZ"/>
        </a:p>
      </dgm:t>
    </dgm:pt>
    <dgm:pt modelId="{6E497704-0293-4CD4-A1DF-4BAE5033A455}" type="sibTrans" cxnId="{80E26A01-2265-4EF4-BA16-EAA0097809A5}">
      <dgm:prSet/>
      <dgm:spPr/>
      <dgm:t>
        <a:bodyPr/>
        <a:lstStyle/>
        <a:p>
          <a:pPr rtl="1"/>
          <a:endParaRPr lang="ar-DZ"/>
        </a:p>
      </dgm:t>
    </dgm:pt>
    <dgm:pt modelId="{9B4191B7-EB3A-4BB7-A720-48D064E21B09}" type="pres">
      <dgm:prSet presAssocID="{BF84FB7F-6265-4BBA-87F2-9487FF113C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DZ"/>
        </a:p>
      </dgm:t>
    </dgm:pt>
    <dgm:pt modelId="{94484295-E168-4958-AA70-E8E905C01202}" type="pres">
      <dgm:prSet presAssocID="{E14F42EB-8CF1-4CF0-B4B0-1791C9FA391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09CBD941-038E-4B90-BEB5-71A4547D7A71}" type="pres">
      <dgm:prSet presAssocID="{271A3A88-FABF-4F25-9C02-9E62A9FEC618}" presName="spacer" presStyleCnt="0"/>
      <dgm:spPr/>
    </dgm:pt>
    <dgm:pt modelId="{3A968D6F-9093-4FE4-A2FD-CA2B2E93E443}" type="pres">
      <dgm:prSet presAssocID="{2C5AAFE6-2546-48BD-847F-7FCB8E22348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F0C2A6AF-3576-4678-8BB4-16D4E3340472}" type="pres">
      <dgm:prSet presAssocID="{49AA40C6-5DF1-41FF-8897-0093263BB374}" presName="spacer" presStyleCnt="0"/>
      <dgm:spPr/>
    </dgm:pt>
    <dgm:pt modelId="{F866643C-8345-4F4B-908C-C58C29B6AB1F}" type="pres">
      <dgm:prSet presAssocID="{3283602F-9674-41F2-BDA7-E7A3A9F7B6A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4BAC9875-EF22-4DF9-89FD-C2A5E32A0185}" type="pres">
      <dgm:prSet presAssocID="{60483CA9-4F5C-4CEC-9B3D-9954999238F5}" presName="spacer" presStyleCnt="0"/>
      <dgm:spPr/>
    </dgm:pt>
    <dgm:pt modelId="{2E78F622-1BC5-4D77-8BB2-5804C56E7375}" type="pres">
      <dgm:prSet presAssocID="{C3A0D17E-F092-48A6-8128-5924D742DC6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</dgm:ptLst>
  <dgm:cxnLst>
    <dgm:cxn modelId="{A0FCF2BD-FFCD-4E20-97CF-5BF5B019B6D9}" type="presOf" srcId="{C3A0D17E-F092-48A6-8128-5924D742DC6D}" destId="{2E78F622-1BC5-4D77-8BB2-5804C56E7375}" srcOrd="0" destOrd="0" presId="urn:microsoft.com/office/officeart/2005/8/layout/vList2"/>
    <dgm:cxn modelId="{19451A78-3AD4-4561-9DED-2FF0ACBF495F}" type="presOf" srcId="{2C5AAFE6-2546-48BD-847F-7FCB8E223485}" destId="{3A968D6F-9093-4FE4-A2FD-CA2B2E93E443}" srcOrd="0" destOrd="0" presId="urn:microsoft.com/office/officeart/2005/8/layout/vList2"/>
    <dgm:cxn modelId="{A8A272FA-604C-4CBE-BE57-EA8644782169}" type="presOf" srcId="{3283602F-9674-41F2-BDA7-E7A3A9F7B6A9}" destId="{F866643C-8345-4F4B-908C-C58C29B6AB1F}" srcOrd="0" destOrd="0" presId="urn:microsoft.com/office/officeart/2005/8/layout/vList2"/>
    <dgm:cxn modelId="{39321588-52F1-4C41-857A-30391A021E8D}" srcId="{BF84FB7F-6265-4BBA-87F2-9487FF113CEB}" destId="{E14F42EB-8CF1-4CF0-B4B0-1791C9FA3911}" srcOrd="0" destOrd="0" parTransId="{55C9B18B-88C9-4911-867D-DCA3B4580CF5}" sibTransId="{271A3A88-FABF-4F25-9C02-9E62A9FEC618}"/>
    <dgm:cxn modelId="{0DAF703A-BAB0-4A2E-AA1D-7906D6AAAFE7}" type="presOf" srcId="{E14F42EB-8CF1-4CF0-B4B0-1791C9FA3911}" destId="{94484295-E168-4958-AA70-E8E905C01202}" srcOrd="0" destOrd="0" presId="urn:microsoft.com/office/officeart/2005/8/layout/vList2"/>
    <dgm:cxn modelId="{50DF8389-8B3D-4356-9125-C42571F6220D}" srcId="{BF84FB7F-6265-4BBA-87F2-9487FF113CEB}" destId="{3283602F-9674-41F2-BDA7-E7A3A9F7B6A9}" srcOrd="2" destOrd="0" parTransId="{9E1B39E1-7FF2-46C8-BF80-85022DE945C2}" sibTransId="{60483CA9-4F5C-4CEC-9B3D-9954999238F5}"/>
    <dgm:cxn modelId="{21037B0D-38F3-487E-B398-A585D2BD4F97}" type="presOf" srcId="{BF84FB7F-6265-4BBA-87F2-9487FF113CEB}" destId="{9B4191B7-EB3A-4BB7-A720-48D064E21B09}" srcOrd="0" destOrd="0" presId="urn:microsoft.com/office/officeart/2005/8/layout/vList2"/>
    <dgm:cxn modelId="{80E26A01-2265-4EF4-BA16-EAA0097809A5}" srcId="{BF84FB7F-6265-4BBA-87F2-9487FF113CEB}" destId="{C3A0D17E-F092-48A6-8128-5924D742DC6D}" srcOrd="3" destOrd="0" parTransId="{B24D60AD-92FF-4EB7-96AE-BB48B6FE38F8}" sibTransId="{6E497704-0293-4CD4-A1DF-4BAE5033A455}"/>
    <dgm:cxn modelId="{A40F57E4-6860-435E-9BAE-C4BB2B2D114D}" srcId="{BF84FB7F-6265-4BBA-87F2-9487FF113CEB}" destId="{2C5AAFE6-2546-48BD-847F-7FCB8E223485}" srcOrd="1" destOrd="0" parTransId="{47FACCD1-CD4E-453D-9B51-DF43EAED275C}" sibTransId="{49AA40C6-5DF1-41FF-8897-0093263BB374}"/>
    <dgm:cxn modelId="{E0F46D93-23E4-4D87-B31B-FFDDFE63CFC8}" type="presParOf" srcId="{9B4191B7-EB3A-4BB7-A720-48D064E21B09}" destId="{94484295-E168-4958-AA70-E8E905C01202}" srcOrd="0" destOrd="0" presId="urn:microsoft.com/office/officeart/2005/8/layout/vList2"/>
    <dgm:cxn modelId="{10621071-69AD-4047-9630-25E1238325C4}" type="presParOf" srcId="{9B4191B7-EB3A-4BB7-A720-48D064E21B09}" destId="{09CBD941-038E-4B90-BEB5-71A4547D7A71}" srcOrd="1" destOrd="0" presId="urn:microsoft.com/office/officeart/2005/8/layout/vList2"/>
    <dgm:cxn modelId="{FF38A56E-399D-49D6-ACBC-3A226C47F837}" type="presParOf" srcId="{9B4191B7-EB3A-4BB7-A720-48D064E21B09}" destId="{3A968D6F-9093-4FE4-A2FD-CA2B2E93E443}" srcOrd="2" destOrd="0" presId="urn:microsoft.com/office/officeart/2005/8/layout/vList2"/>
    <dgm:cxn modelId="{CE65D69F-5840-4C53-94B8-F5A65D413B81}" type="presParOf" srcId="{9B4191B7-EB3A-4BB7-A720-48D064E21B09}" destId="{F0C2A6AF-3576-4678-8BB4-16D4E3340472}" srcOrd="3" destOrd="0" presId="urn:microsoft.com/office/officeart/2005/8/layout/vList2"/>
    <dgm:cxn modelId="{395FF2FD-2017-4F16-A901-24FA440CF863}" type="presParOf" srcId="{9B4191B7-EB3A-4BB7-A720-48D064E21B09}" destId="{F866643C-8345-4F4B-908C-C58C29B6AB1F}" srcOrd="4" destOrd="0" presId="urn:microsoft.com/office/officeart/2005/8/layout/vList2"/>
    <dgm:cxn modelId="{340131B3-598F-4C76-B65B-9AA4F754E9C5}" type="presParOf" srcId="{9B4191B7-EB3A-4BB7-A720-48D064E21B09}" destId="{4BAC9875-EF22-4DF9-89FD-C2A5E32A0185}" srcOrd="5" destOrd="0" presId="urn:microsoft.com/office/officeart/2005/8/layout/vList2"/>
    <dgm:cxn modelId="{A4B3BCDD-D843-4794-9923-DF8672E85039}" type="presParOf" srcId="{9B4191B7-EB3A-4BB7-A720-48D064E21B09}" destId="{2E78F622-1BC5-4D77-8BB2-5804C56E737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84295-E168-4958-AA70-E8E905C01202}">
      <dsp:nvSpPr>
        <dsp:cNvPr id="0" name=""/>
        <dsp:cNvSpPr/>
      </dsp:nvSpPr>
      <dsp:spPr>
        <a:xfrm>
          <a:off x="0" y="9679"/>
          <a:ext cx="8143900" cy="1357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5800" b="1" kern="1200" dirty="0" smtClean="0"/>
            <a:t>1- وصف المشروع</a:t>
          </a:r>
          <a:endParaRPr lang="ar-DZ" sz="5800" kern="1200" dirty="0"/>
        </a:p>
      </dsp:txBody>
      <dsp:txXfrm>
        <a:off x="66253" y="75932"/>
        <a:ext cx="8011394" cy="1224694"/>
      </dsp:txXfrm>
    </dsp:sp>
    <dsp:sp modelId="{3A968D6F-9093-4FE4-A2FD-CA2B2E93E443}">
      <dsp:nvSpPr>
        <dsp:cNvPr id="0" name=""/>
        <dsp:cNvSpPr/>
      </dsp:nvSpPr>
      <dsp:spPr>
        <a:xfrm>
          <a:off x="0" y="1533919"/>
          <a:ext cx="8143900" cy="1357200"/>
        </a:xfrm>
        <a:prstGeom prst="roundRect">
          <a:avLst/>
        </a:prstGeom>
        <a:solidFill>
          <a:schemeClr val="accent2">
            <a:hueOff val="6336281"/>
            <a:satOff val="-12229"/>
            <a:lumOff val="-1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5800" b="1" kern="1200" dirty="0" smtClean="0"/>
            <a:t>2- موجز عن التسيير</a:t>
          </a:r>
          <a:endParaRPr lang="ar-DZ" sz="5800" kern="1200" dirty="0"/>
        </a:p>
      </dsp:txBody>
      <dsp:txXfrm>
        <a:off x="66253" y="1600172"/>
        <a:ext cx="8011394" cy="1224694"/>
      </dsp:txXfrm>
    </dsp:sp>
    <dsp:sp modelId="{F866643C-8345-4F4B-908C-C58C29B6AB1F}">
      <dsp:nvSpPr>
        <dsp:cNvPr id="0" name=""/>
        <dsp:cNvSpPr/>
      </dsp:nvSpPr>
      <dsp:spPr>
        <a:xfrm>
          <a:off x="0" y="3058160"/>
          <a:ext cx="8143900" cy="1357200"/>
        </a:xfrm>
        <a:prstGeom prst="roundRect">
          <a:avLst/>
        </a:prstGeom>
        <a:solidFill>
          <a:schemeClr val="accent2">
            <a:hueOff val="12672561"/>
            <a:satOff val="-24457"/>
            <a:lumOff val="-3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5800" b="1" kern="1200" dirty="0" smtClean="0"/>
            <a:t>3- </a:t>
          </a:r>
          <a:r>
            <a:rPr lang="ar-SA" sz="5800" b="1" kern="1200" dirty="0" smtClean="0"/>
            <a:t>المشروع وقطاع النشاط</a:t>
          </a:r>
          <a:endParaRPr lang="ar-DZ" sz="5800" kern="1200" dirty="0"/>
        </a:p>
      </dsp:txBody>
      <dsp:txXfrm>
        <a:off x="66253" y="3124413"/>
        <a:ext cx="8011394" cy="1224694"/>
      </dsp:txXfrm>
    </dsp:sp>
    <dsp:sp modelId="{2E78F622-1BC5-4D77-8BB2-5804C56E7375}">
      <dsp:nvSpPr>
        <dsp:cNvPr id="0" name=""/>
        <dsp:cNvSpPr/>
      </dsp:nvSpPr>
      <dsp:spPr>
        <a:xfrm>
          <a:off x="0" y="4582400"/>
          <a:ext cx="8143900" cy="1357200"/>
        </a:xfrm>
        <a:prstGeom prst="roundRect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5800" b="1" kern="1200" dirty="0" smtClean="0"/>
            <a:t>4- </a:t>
          </a:r>
          <a:r>
            <a:rPr lang="ar-SA" sz="5800" b="1" kern="1200" dirty="0" smtClean="0"/>
            <a:t>سياسات مخطط الأعمال</a:t>
          </a:r>
          <a:endParaRPr lang="ar-DZ" sz="5800" kern="1200" dirty="0"/>
        </a:p>
      </dsp:txBody>
      <dsp:txXfrm>
        <a:off x="66253" y="4648653"/>
        <a:ext cx="8011394" cy="122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D80058-B795-41CB-8BF2-45F421DF26CB}" type="datetimeFigureOut">
              <a:rPr lang="ar-DZ" smtClean="0"/>
              <a:t>07-07-1442</a:t>
            </a:fld>
            <a:endParaRPr lang="a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25A383-D739-44F8-A641-2A3A57C7275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86974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8100392" cy="1472184"/>
          </a:xfrm>
        </p:spPr>
        <p:txBody>
          <a:bodyPr>
            <a:noAutofit/>
          </a:bodyPr>
          <a:lstStyle/>
          <a:p>
            <a:pPr algn="ctr" rtl="1"/>
            <a:r>
              <a:rPr lang="ar-DZ" sz="3600" dirty="0" smtClean="0">
                <a:cs typeface="Al-Kharashi 38" pitchFamily="2" charset="-78"/>
              </a:rPr>
              <a:t>المركز الجامعي عبد الحفيظ </a:t>
            </a:r>
            <a:r>
              <a:rPr lang="ar-DZ" sz="3600" dirty="0" err="1" smtClean="0">
                <a:cs typeface="Al-Kharashi 38" pitchFamily="2" charset="-78"/>
              </a:rPr>
              <a:t>بوالصوف</a:t>
            </a:r>
            <a:r>
              <a:rPr lang="ar-DZ" sz="3600" dirty="0" smtClean="0">
                <a:cs typeface="Al-Kharashi 38" pitchFamily="2" charset="-78"/>
              </a:rPr>
              <a:t> - ميلة</a:t>
            </a:r>
            <a:br>
              <a:rPr lang="ar-DZ" sz="3600" dirty="0" smtClean="0">
                <a:cs typeface="Al-Kharashi 38" pitchFamily="2" charset="-78"/>
              </a:rPr>
            </a:br>
            <a:r>
              <a:rPr lang="ar-DZ" sz="3600" dirty="0" smtClean="0">
                <a:cs typeface="Al-Kharashi 38" pitchFamily="2" charset="-78"/>
              </a:rPr>
              <a:t>مقياس </a:t>
            </a:r>
            <a:r>
              <a:rPr lang="ar-DZ" sz="3600" dirty="0" err="1" smtClean="0">
                <a:cs typeface="Al-Kharashi 38" pitchFamily="2" charset="-78"/>
              </a:rPr>
              <a:t>المقاولاتية</a:t>
            </a:r>
            <a:r>
              <a:rPr lang="ar-DZ" sz="3600" dirty="0" smtClean="0">
                <a:cs typeface="Al-Kharashi 38" pitchFamily="2" charset="-78"/>
              </a:rPr>
              <a:t/>
            </a:r>
            <a:br>
              <a:rPr lang="ar-DZ" sz="3600" dirty="0" smtClean="0">
                <a:cs typeface="Al-Kharashi 38" pitchFamily="2" charset="-78"/>
              </a:rPr>
            </a:br>
            <a:r>
              <a:rPr lang="ar-DZ" sz="3600" dirty="0" smtClean="0">
                <a:cs typeface="Al-Kharashi 38" pitchFamily="2" charset="-78"/>
              </a:rPr>
              <a:t>السنة الأولى ماستر – </a:t>
            </a:r>
            <a:r>
              <a:rPr lang="ar-DZ" sz="3600" dirty="0" smtClean="0">
                <a:cs typeface="Al-Hadith1" pitchFamily="2" charset="-78"/>
              </a:rPr>
              <a:t>كل التخصصات</a:t>
            </a:r>
            <a:endParaRPr lang="ar-DZ" sz="3600" dirty="0">
              <a:cs typeface="Al-Kharashi 38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7406640" cy="1872208"/>
          </a:xfrm>
        </p:spPr>
        <p:txBody>
          <a:bodyPr>
            <a:normAutofit/>
          </a:bodyPr>
          <a:lstStyle/>
          <a:p>
            <a:pPr algn="ctr" rtl="1"/>
            <a:r>
              <a:rPr lang="ar-DZ" sz="3600" b="1" dirty="0" smtClean="0">
                <a:cs typeface="AdvertisingLight" pitchFamily="2" charset="-78"/>
              </a:rPr>
              <a:t>تقديم الأستاذ:</a:t>
            </a:r>
          </a:p>
          <a:p>
            <a:pPr algn="ctr" rtl="1"/>
            <a:r>
              <a:rPr lang="ar-DZ" sz="3600" b="1" dirty="0" smtClean="0">
                <a:cs typeface="AdvertisingLight" pitchFamily="2" charset="-78"/>
              </a:rPr>
              <a:t>د. بنون خيرالدين</a:t>
            </a:r>
          </a:p>
          <a:p>
            <a:pPr algn="ctr" rtl="1"/>
            <a:endParaRPr lang="ar-DZ" sz="3600" b="1" dirty="0">
              <a:cs typeface="AdvertisingLight" pitchFamily="2" charset="-78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03648" y="5544616"/>
            <a:ext cx="7056784" cy="83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 smtClean="0">
                <a:solidFill>
                  <a:srgbClr val="FFFF00"/>
                </a:solidFill>
                <a:cs typeface="AdvertisingExtraBold" pitchFamily="2" charset="-78"/>
              </a:rPr>
              <a:t>الوقت المخصص للمقياس : 08محاضرات</a:t>
            </a:r>
          </a:p>
          <a:p>
            <a:pPr algn="ctr" rtl="1"/>
            <a:r>
              <a:rPr lang="ar-DZ" sz="2400" b="1" dirty="0" smtClean="0">
                <a:solidFill>
                  <a:srgbClr val="FFFF00"/>
                </a:solidFill>
                <a:cs typeface="AdvertisingExtraBold" pitchFamily="2" charset="-78"/>
              </a:rPr>
              <a:t>بمعدل 12 ساعة</a:t>
            </a:r>
            <a:endParaRPr lang="fr-FR" sz="2400" b="1" dirty="0">
              <a:solidFill>
                <a:srgbClr val="FFFF00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03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65618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CS Erwah S_U normal." pitchFamily="2" charset="-78"/>
              </a:rPr>
              <a:t>شكرا على حسن</a:t>
            </a:r>
            <a:br>
              <a:rPr lang="ar-D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CS Erwah S_U normal." pitchFamily="2" charset="-78"/>
              </a:rPr>
            </a:br>
            <a:r>
              <a:rPr lang="ar-D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CS Erwah S_U normal." pitchFamily="2" charset="-78"/>
              </a:rPr>
              <a:t> الانتباه والتركيز</a:t>
            </a:r>
            <a:endParaRPr lang="fr-C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MCS Erwah S_U normal." pitchFamily="2" charset="-78"/>
            </a:endParaRPr>
          </a:p>
        </p:txBody>
      </p:sp>
      <p:pic>
        <p:nvPicPr>
          <p:cNvPr id="1027" name="Picture 3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3069494"/>
            <a:ext cx="4729728" cy="2859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09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836712" y="260648"/>
            <a:ext cx="7772400" cy="1829761"/>
          </a:xfrm>
        </p:spPr>
        <p:txBody>
          <a:bodyPr>
            <a:normAutofit/>
          </a:bodyPr>
          <a:lstStyle/>
          <a:p>
            <a:pPr algn="r" rtl="1"/>
            <a:r>
              <a:rPr lang="ar-DZ" sz="8000" dirty="0" smtClean="0">
                <a:cs typeface="AL-Hosam" pitchFamily="2" charset="-78"/>
              </a:rPr>
              <a:t>المحور </a:t>
            </a:r>
            <a:r>
              <a:rPr lang="ar-DZ" sz="8000" dirty="0" smtClean="0">
                <a:cs typeface="AL-Hosam" pitchFamily="2" charset="-78"/>
              </a:rPr>
              <a:t>ال</a:t>
            </a:r>
            <a:r>
              <a:rPr lang="ar-DZ" sz="8000" dirty="0" smtClean="0">
                <a:cs typeface="AL-Hosam" pitchFamily="2" charset="-78"/>
              </a:rPr>
              <a:t>خامس</a:t>
            </a:r>
            <a:endParaRPr lang="fr-CA" sz="8000" dirty="0">
              <a:cs typeface="AL-Hosam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0299986">
            <a:off x="667991" y="2553356"/>
            <a:ext cx="8748464" cy="119970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 smtClean="0">
                <a:solidFill>
                  <a:srgbClr val="FF0000"/>
                </a:solidFill>
                <a:cs typeface="Al-Mothnna" pitchFamily="2" charset="-78"/>
              </a:rPr>
              <a:t>إعداد </a:t>
            </a:r>
            <a:r>
              <a:rPr lang="ar-DZ" sz="4400" b="1" dirty="0">
                <a:solidFill>
                  <a:srgbClr val="FF0000"/>
                </a:solidFill>
                <a:cs typeface="Al-Mothnna" pitchFamily="2" charset="-78"/>
              </a:rPr>
              <a:t>خطة العمل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24"/>
            <a:ext cx="7498080" cy="908744"/>
          </a:xfrm>
        </p:spPr>
        <p:txBody>
          <a:bodyPr/>
          <a:lstStyle/>
          <a:p>
            <a:pPr algn="ctr" rtl="1"/>
            <a:r>
              <a:rPr lang="ar-DZ" sz="4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أساسيات ومصطلحات: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08720"/>
            <a:ext cx="8143900" cy="5949280"/>
          </a:xfrm>
        </p:spPr>
        <p:txBody>
          <a:bodyPr>
            <a:normAutofit lnSpcReduction="10000"/>
          </a:bodyPr>
          <a:lstStyle/>
          <a:p>
            <a:pPr marL="95250" indent="260350" algn="just" rtl="1">
              <a:buNone/>
            </a:pPr>
            <a:r>
              <a:rPr lang="ar-D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Light" pitchFamily="2" charset="-78"/>
              </a:rPr>
              <a:t>أولا- </a:t>
            </a:r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Light" pitchFamily="2" charset="-78"/>
              </a:rPr>
              <a:t>تعريف </a:t>
            </a:r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Light" pitchFamily="2" charset="-78"/>
              </a:rPr>
              <a:t>مخطط الأعمال</a:t>
            </a:r>
            <a:r>
              <a:rPr lang="ar-D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Light" pitchFamily="2" charset="-78"/>
              </a:rPr>
              <a:t>:</a:t>
            </a:r>
          </a:p>
          <a:p>
            <a:pPr marL="95250" indent="436563" algn="just" rtl="1">
              <a:buNone/>
            </a:pPr>
            <a:r>
              <a:rPr lang="ar-SA" dirty="0"/>
              <a:t>هو وثيقة تمثل نوايا المشروع </a:t>
            </a:r>
            <a:r>
              <a:rPr lang="ar-SA" dirty="0" smtClean="0"/>
              <a:t>الاستراتيجية </a:t>
            </a:r>
            <a:r>
              <a:rPr lang="ar-SA" dirty="0"/>
              <a:t>في المستقبل، والنشاط الذي يريد المستثمر أن يمارسه</a:t>
            </a:r>
            <a:r>
              <a:rPr lang="ar-SA" dirty="0" smtClean="0"/>
              <a:t>،</a:t>
            </a:r>
            <a:r>
              <a:rPr lang="ar-DZ" dirty="0" smtClean="0"/>
              <a:t> </a:t>
            </a:r>
            <a:r>
              <a:rPr lang="ar-SA" dirty="0" smtClean="0"/>
              <a:t>وهو </a:t>
            </a:r>
            <a:r>
              <a:rPr lang="ar-SA" dirty="0"/>
              <a:t>مخطط لتسهيل الأعمال يعطي معلومات واضحة ومنظمة على المشروع، وهو محاولة التنبؤ بما يمكن أن يحققه هذا المشروع من نجاح، ويبين احتمالات </a:t>
            </a:r>
            <a:r>
              <a:rPr lang="ar-SA" dirty="0" smtClean="0"/>
              <a:t>النجاح في </a:t>
            </a:r>
            <a:r>
              <a:rPr lang="ar-SA" dirty="0"/>
              <a:t>حدود مجموعة من البيانات والأساليب التي تتبع في إجراء الدراسة، حيث نجد فيه دراسة تسويقية، فنية، مالية، وتقييمية</a:t>
            </a:r>
            <a:r>
              <a:rPr lang="ar-SA" dirty="0" smtClean="0"/>
              <a:t>.</a:t>
            </a:r>
            <a:r>
              <a:rPr lang="ar-DZ" dirty="0" smtClean="0"/>
              <a:t> </a:t>
            </a:r>
            <a:r>
              <a:rPr lang="ar-SA" dirty="0" smtClean="0"/>
              <a:t>ويعد </a:t>
            </a:r>
            <a:r>
              <a:rPr lang="ar-SA" dirty="0"/>
              <a:t>مخطط الأعمال من أشهر </a:t>
            </a:r>
            <a:r>
              <a:rPr lang="ar-SA" dirty="0" smtClean="0"/>
              <a:t>أدوا</a:t>
            </a:r>
            <a:r>
              <a:rPr lang="ar-DZ" dirty="0" smtClean="0"/>
              <a:t>ت</a:t>
            </a:r>
            <a:r>
              <a:rPr lang="ar-SA" dirty="0" smtClean="0"/>
              <a:t> </a:t>
            </a:r>
            <a:r>
              <a:rPr lang="ar-SA" dirty="0"/>
              <a:t>تسيير المشروع، بل أنه يشكل أهمية بالغة للمسير لأنه يرسم المستقبل الذي ستخطه المؤسسة بمختلف أبعاده، بحيث يتم تحديد الأهداف المراد تحقيقها بدقة، وربطها بآجال زمنية محددة . </a:t>
            </a:r>
            <a:endParaRPr lang="en-US" dirty="0">
              <a:cs typeface="Advertising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4023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24"/>
            <a:ext cx="7498080" cy="908744"/>
          </a:xfrm>
        </p:spPr>
        <p:txBody>
          <a:bodyPr/>
          <a:lstStyle/>
          <a:p>
            <a:pPr algn="ctr" rtl="1"/>
            <a:r>
              <a:rPr lang="ar-DZ" sz="4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أساسيات ومصطلحات: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08720"/>
            <a:ext cx="8143900" cy="5949280"/>
          </a:xfrm>
        </p:spPr>
        <p:txBody>
          <a:bodyPr>
            <a:normAutofit fontScale="92500" lnSpcReduction="20000"/>
          </a:bodyPr>
          <a:lstStyle/>
          <a:p>
            <a:pPr marL="95250" indent="260350" algn="just" rtl="1">
              <a:buNone/>
            </a:pPr>
            <a:r>
              <a:rPr lang="ar-D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Light" pitchFamily="2" charset="-78"/>
              </a:rPr>
              <a:t>ثانيا- أهمية </a:t>
            </a:r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Light" pitchFamily="2" charset="-78"/>
              </a:rPr>
              <a:t>مخطط </a:t>
            </a:r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Light" pitchFamily="2" charset="-78"/>
              </a:rPr>
              <a:t>الأعمال</a:t>
            </a:r>
            <a:r>
              <a:rPr lang="ar-D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Light" pitchFamily="2" charset="-78"/>
              </a:rPr>
              <a:t>:</a:t>
            </a:r>
          </a:p>
          <a:p>
            <a:pPr marL="95250" lvl="0" indent="355600" algn="just" rtl="1">
              <a:buFont typeface="+mj-lt"/>
              <a:buAutoNum type="arabicParenR"/>
            </a:pPr>
            <a:r>
              <a:rPr lang="ar-SA" dirty="0"/>
              <a:t>التصدي والاستعداد للمفاجآت التي تواجه مسيرة العمل مستقبلا؛</a:t>
            </a:r>
            <a:endParaRPr lang="en-US" dirty="0"/>
          </a:p>
          <a:p>
            <a:pPr marL="95250" lvl="0" indent="355600" algn="just" rtl="1">
              <a:buFont typeface="+mj-lt"/>
              <a:buAutoNum type="arabicParenR"/>
            </a:pPr>
            <a:r>
              <a:rPr lang="ar-SA" dirty="0"/>
              <a:t>تركيز الضوء على الأهداف؛</a:t>
            </a:r>
            <a:endParaRPr lang="en-US" dirty="0"/>
          </a:p>
          <a:p>
            <a:pPr marL="95250" lvl="0" indent="355600" algn="just" rtl="1">
              <a:buFont typeface="+mj-lt"/>
              <a:buAutoNum type="arabicParenR"/>
            </a:pPr>
            <a:r>
              <a:rPr lang="ar-SA" dirty="0"/>
              <a:t>الاستخدام الأمثل للموارد البشرية والمالية المتاحة؛</a:t>
            </a:r>
            <a:endParaRPr lang="en-US" dirty="0"/>
          </a:p>
          <a:p>
            <a:pPr marL="95250" lvl="0" indent="355600" algn="just" rtl="1">
              <a:buFont typeface="+mj-lt"/>
              <a:buAutoNum type="arabicParenR"/>
            </a:pPr>
            <a:r>
              <a:rPr lang="ar-SA" dirty="0"/>
              <a:t>تحديد مهام الادارات المختلفة في المشروع وتوصيتها؛</a:t>
            </a:r>
            <a:endParaRPr lang="en-US" dirty="0"/>
          </a:p>
          <a:p>
            <a:pPr marL="95250" lvl="0" indent="355600" algn="just" rtl="1">
              <a:buFont typeface="+mj-lt"/>
              <a:buAutoNum type="arabicParenR"/>
            </a:pPr>
            <a:r>
              <a:rPr lang="ar-SA" dirty="0"/>
              <a:t>المساعدة في توجيه الجهود الجماعية من أجل تحقيق الأهداف؛</a:t>
            </a:r>
            <a:endParaRPr lang="en-US" dirty="0"/>
          </a:p>
          <a:p>
            <a:pPr marL="95250" lvl="0" indent="355600" algn="just" rtl="1">
              <a:buFont typeface="+mj-lt"/>
              <a:buAutoNum type="arabicParenR"/>
            </a:pPr>
            <a:r>
              <a:rPr lang="ar-SA" dirty="0"/>
              <a:t>المساهمة في تيسير الرقابة على الأداء الكلي للمشروع </a:t>
            </a:r>
            <a:r>
              <a:rPr lang="ar-SA" dirty="0" smtClean="0"/>
              <a:t>واستمراره</a:t>
            </a:r>
            <a:r>
              <a:rPr lang="ar-SA" dirty="0"/>
              <a:t>؛</a:t>
            </a:r>
            <a:endParaRPr lang="en-US" dirty="0"/>
          </a:p>
          <a:p>
            <a:pPr marL="95250" lvl="0" indent="355600" algn="just" rtl="1">
              <a:buFont typeface="+mj-lt"/>
              <a:buAutoNum type="arabicParenR"/>
            </a:pPr>
            <a:r>
              <a:rPr lang="ar-SA" dirty="0"/>
              <a:t>إعطاء نظرة سريعة وحاسمة ومحايدة على مشروع العمل</a:t>
            </a:r>
            <a:r>
              <a:rPr lang="ar-DZ" dirty="0"/>
              <a:t>، من خلال تلخيص كافة البيانات المتعلقة به، فيما يخص البيانات المالية، الفنية، التسويقية، التقييمية</a:t>
            </a:r>
            <a:r>
              <a:rPr lang="ar-SA" dirty="0"/>
              <a:t> للمشروع؛</a:t>
            </a:r>
            <a:endParaRPr lang="en-US" dirty="0"/>
          </a:p>
          <a:p>
            <a:pPr marL="95250" lvl="0" indent="355600" algn="just" rtl="1">
              <a:buFont typeface="+mj-lt"/>
              <a:buAutoNum type="arabicParenR"/>
            </a:pPr>
            <a:r>
              <a:rPr lang="ar-SA" dirty="0"/>
              <a:t>يساعد على تحديد فرص النجاح الممكنة؛</a:t>
            </a:r>
            <a:endParaRPr lang="en-US" dirty="0"/>
          </a:p>
          <a:p>
            <a:pPr marL="95250" lvl="0" indent="355600" algn="just" rtl="1">
              <a:buFont typeface="+mj-lt"/>
              <a:buAutoNum type="arabicParenR"/>
            </a:pPr>
            <a:r>
              <a:rPr lang="ar-SA" dirty="0"/>
              <a:t>يقرر نقطة انطلاق لمخطط عملي وحيد.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383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24"/>
            <a:ext cx="7498080" cy="90874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محتويات مخطط الأعمال</a:t>
            </a:r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678131"/>
              </p:ext>
            </p:extLst>
          </p:nvPr>
        </p:nvGraphicFramePr>
        <p:xfrm>
          <a:off x="1000100" y="908720"/>
          <a:ext cx="81439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4256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08720"/>
            <a:ext cx="8143900" cy="5949280"/>
          </a:xfrm>
        </p:spPr>
        <p:txBody>
          <a:bodyPr>
            <a:normAutofit/>
          </a:bodyPr>
          <a:lstStyle/>
          <a:p>
            <a:pPr marL="95250" indent="260350" algn="just" rtl="1">
              <a:buNone/>
            </a:pPr>
            <a:r>
              <a:rPr lang="ar-D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Light" pitchFamily="2" charset="-78"/>
              </a:rPr>
              <a:t>1</a:t>
            </a:r>
            <a:r>
              <a:rPr lang="ar-D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Light" pitchFamily="2" charset="-78"/>
              </a:rPr>
              <a:t>- وصف المشروع:</a:t>
            </a:r>
          </a:p>
          <a:p>
            <a:pPr lvl="0" algn="just" rtl="1">
              <a:buFont typeface="Wingdings" panose="05000000000000000000" pitchFamily="2" charset="2"/>
              <a:buChar char="v"/>
            </a:pPr>
            <a:r>
              <a:rPr lang="ar-SA" sz="2800" dirty="0"/>
              <a:t>المظهر الخارجي القانوني وبنية المشروع: مشروع فردي أو جماعي من ناحية فرد معنوي يملك التراخيص المسموح بها؛</a:t>
            </a:r>
            <a:endParaRPr lang="en-US" sz="2800" dirty="0"/>
          </a:p>
          <a:p>
            <a:pPr lvl="0" algn="just" rtl="1">
              <a:buFont typeface="Wingdings" panose="05000000000000000000" pitchFamily="2" charset="2"/>
              <a:buChar char="v"/>
            </a:pPr>
            <a:r>
              <a:rPr lang="ar-SA" sz="2800" dirty="0"/>
              <a:t>نوع النشاط: </a:t>
            </a:r>
            <a:r>
              <a:rPr lang="ar-SA" sz="2800" dirty="0" smtClean="0"/>
              <a:t>مؤسسة فلاحية، </a:t>
            </a:r>
            <a:r>
              <a:rPr lang="ar-SA" sz="2800" dirty="0"/>
              <a:t>شركة تحويل، أو خدما</a:t>
            </a:r>
            <a:r>
              <a:rPr lang="ar-DZ" sz="2800" dirty="0"/>
              <a:t>ت؛</a:t>
            </a:r>
            <a:endParaRPr lang="en-US" sz="2800" dirty="0"/>
          </a:p>
          <a:p>
            <a:pPr lvl="0" algn="just" rtl="1">
              <a:buFont typeface="Wingdings" panose="05000000000000000000" pitchFamily="2" charset="2"/>
              <a:buChar char="v"/>
            </a:pPr>
            <a:r>
              <a:rPr lang="ar-SA" sz="2800" dirty="0"/>
              <a:t>وجود مشروع مستقل له امتداد وحقيقة، هل للمشروع مردودية وما هي إمكانيات النمو؛</a:t>
            </a:r>
            <a:endParaRPr lang="en-US" sz="2800" dirty="0"/>
          </a:p>
          <a:p>
            <a:pPr lvl="0" algn="just" rtl="1">
              <a:buFont typeface="Wingdings" panose="05000000000000000000" pitchFamily="2" charset="2"/>
              <a:buChar char="v"/>
            </a:pPr>
            <a:r>
              <a:rPr lang="ar-SA" sz="2800" dirty="0"/>
              <a:t>المصادر الخارجية المتعاملة مع المؤسسة: ممولين</a:t>
            </a:r>
            <a:r>
              <a:rPr lang="ar-SA" sz="2800" dirty="0" smtClean="0"/>
              <a:t>، موردين، </a:t>
            </a:r>
            <a:r>
              <a:rPr lang="ar-SA" sz="2800" dirty="0"/>
              <a:t>تجار، بائعين، زبائن</a:t>
            </a:r>
            <a:r>
              <a:rPr lang="ar-DZ" sz="2800" dirty="0"/>
              <a:t>؛</a:t>
            </a:r>
            <a:endParaRPr lang="en-US" sz="2800" dirty="0"/>
          </a:p>
          <a:p>
            <a:pPr lvl="0" algn="just" rtl="1">
              <a:buFont typeface="Wingdings" panose="05000000000000000000" pitchFamily="2" charset="2"/>
              <a:buChar char="v"/>
            </a:pPr>
            <a:r>
              <a:rPr lang="ar-SA" sz="2800" dirty="0" smtClean="0"/>
              <a:t>إعداد </a:t>
            </a:r>
            <a:r>
              <a:rPr lang="ar-SA" sz="2800" dirty="0"/>
              <a:t>الوظائف والمهام التي تسمح لنا بتقرير </a:t>
            </a:r>
            <a:r>
              <a:rPr lang="ar-SA" sz="2800" dirty="0" smtClean="0"/>
              <a:t>ومباشرة العمل</a:t>
            </a:r>
            <a:r>
              <a:rPr lang="ar-SA" sz="2800" dirty="0"/>
              <a:t>.</a:t>
            </a:r>
            <a:endParaRPr lang="en-US" sz="2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59632" y="116632"/>
            <a:ext cx="7498080" cy="90874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محتويات مخطط الأعمال: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57127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24"/>
            <a:ext cx="7498080" cy="908744"/>
          </a:xfrm>
        </p:spPr>
        <p:txBody>
          <a:bodyPr/>
          <a:lstStyle/>
          <a:p>
            <a:pPr algn="ctr" rtl="1"/>
            <a:r>
              <a:rPr lang="ar-DZ" sz="4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محتويات مخطط الأعمال:</a:t>
            </a:r>
            <a:endParaRPr lang="fr-CA" sz="3000" b="1" dirty="0">
              <a:solidFill>
                <a:schemeClr val="accent5">
                  <a:lumMod val="60000"/>
                  <a:lumOff val="40000"/>
                </a:schemeClr>
              </a:solidFill>
              <a:cs typeface="Al-Mothnn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08720"/>
            <a:ext cx="8143900" cy="5949280"/>
          </a:xfrm>
        </p:spPr>
        <p:txBody>
          <a:bodyPr>
            <a:normAutofit/>
          </a:bodyPr>
          <a:lstStyle/>
          <a:p>
            <a:pPr marL="95250" indent="260350" algn="just" rtl="1">
              <a:buNone/>
            </a:pPr>
            <a:r>
              <a:rPr lang="ar-D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Light" pitchFamily="2" charset="-78"/>
              </a:rPr>
              <a:t>2- موجز عن التسيير:</a:t>
            </a:r>
          </a:p>
          <a:p>
            <a:pPr lvl="0" algn="just" rtl="1">
              <a:buFont typeface="Wingdings" panose="05000000000000000000" pitchFamily="2" charset="2"/>
              <a:buChar char="v"/>
            </a:pPr>
            <a:r>
              <a:rPr lang="ar-SA" sz="2800" dirty="0"/>
              <a:t>من هم أعضاء فريق التسيير وماهي نقاط قوتهم </a:t>
            </a:r>
            <a:r>
              <a:rPr lang="ar-SA" sz="2800" dirty="0" smtClean="0"/>
              <a:t>وضعفهم، </a:t>
            </a:r>
            <a:r>
              <a:rPr lang="ar-SA" sz="2800" dirty="0"/>
              <a:t>وماهي وظائفهم؟</a:t>
            </a:r>
            <a:endParaRPr lang="en-US" sz="2800" dirty="0"/>
          </a:p>
          <a:p>
            <a:pPr lvl="0" algn="just" rtl="1">
              <a:buFont typeface="Wingdings" panose="05000000000000000000" pitchFamily="2" charset="2"/>
              <a:buChar char="v"/>
            </a:pPr>
            <a:r>
              <a:rPr lang="ar-SA" sz="2800" dirty="0"/>
              <a:t>هل نستعين بالخبرة والاستشارة في تسيير المشروع؟</a:t>
            </a:r>
            <a:endParaRPr lang="en-US" sz="2800" dirty="0"/>
          </a:p>
          <a:p>
            <a:pPr lvl="0" algn="just" rtl="1">
              <a:buFont typeface="Wingdings" panose="05000000000000000000" pitchFamily="2" charset="2"/>
              <a:buChar char="v"/>
            </a:pPr>
            <a:r>
              <a:rPr lang="ar-SA" sz="2800" dirty="0"/>
              <a:t>ما هي الحالة </a:t>
            </a:r>
            <a:r>
              <a:rPr lang="ar-SA" sz="2800" dirty="0" smtClean="0"/>
              <a:t>الفردية في التوظيف، </a:t>
            </a:r>
            <a:r>
              <a:rPr lang="ar-SA" sz="2800" dirty="0"/>
              <a:t>وما هو مشروع استئجار العمال ومخطط الأجور؟</a:t>
            </a:r>
            <a:endParaRPr lang="en-US" sz="2800" dirty="0"/>
          </a:p>
          <a:p>
            <a:pPr lvl="0" algn="just" rtl="1">
              <a:buFont typeface="Wingdings" panose="05000000000000000000" pitchFamily="2" charset="2"/>
              <a:buChar char="v"/>
            </a:pPr>
            <a:r>
              <a:rPr lang="ar-DZ" sz="2800" dirty="0" smtClean="0"/>
              <a:t>طريقة تسيير </a:t>
            </a:r>
            <a:r>
              <a:rPr lang="ar-DZ" sz="2800" dirty="0"/>
              <a:t>المشروع </a:t>
            </a:r>
            <a:r>
              <a:rPr lang="ar-DZ" sz="2800" dirty="0" smtClean="0"/>
              <a:t>واتخاذ </a:t>
            </a:r>
            <a:r>
              <a:rPr lang="ar-DZ" sz="2800" dirty="0"/>
              <a:t>القرارات؟</a:t>
            </a:r>
            <a:endParaRPr lang="en-US" sz="2800" dirty="0"/>
          </a:p>
          <a:p>
            <a:pPr lvl="0" algn="just" rtl="1">
              <a:buFont typeface="Wingdings" panose="05000000000000000000" pitchFamily="2" charset="2"/>
              <a:buChar char="v"/>
            </a:pPr>
            <a:r>
              <a:rPr lang="ar-DZ" sz="2800" dirty="0"/>
              <a:t>ما هي الأدوات والأساليب </a:t>
            </a:r>
            <a:r>
              <a:rPr lang="ar-DZ" sz="2800" dirty="0" smtClean="0"/>
              <a:t>والآليات المستعملة </a:t>
            </a:r>
            <a:r>
              <a:rPr lang="ar-DZ" sz="2800" dirty="0"/>
              <a:t>في التخطيط، التنظيم، التوجيه ورقابة نشاط المشروع؟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18991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24"/>
            <a:ext cx="7498080" cy="908744"/>
          </a:xfrm>
        </p:spPr>
        <p:txBody>
          <a:bodyPr/>
          <a:lstStyle/>
          <a:p>
            <a:pPr algn="ctr" rtl="1"/>
            <a:r>
              <a:rPr lang="ar-DZ" sz="4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محتويات مخطط الأعمال:</a:t>
            </a:r>
            <a:endParaRPr lang="fr-CA" sz="3000" b="1" dirty="0">
              <a:solidFill>
                <a:schemeClr val="accent5">
                  <a:lumMod val="60000"/>
                  <a:lumOff val="40000"/>
                </a:schemeClr>
              </a:solidFill>
              <a:cs typeface="Al-Mothnn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08720"/>
            <a:ext cx="8143900" cy="5949280"/>
          </a:xfrm>
        </p:spPr>
        <p:txBody>
          <a:bodyPr>
            <a:normAutofit/>
          </a:bodyPr>
          <a:lstStyle/>
          <a:p>
            <a:pPr marL="95250" indent="260350" algn="just" rtl="1">
              <a:buNone/>
            </a:pPr>
            <a:r>
              <a:rPr lang="ar-D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Light" pitchFamily="2" charset="-78"/>
              </a:rPr>
              <a:t>3- قطاع النشاط:</a:t>
            </a:r>
          </a:p>
          <a:p>
            <a:pPr algn="just" rtl="1"/>
            <a:r>
              <a:rPr lang="ar-DZ" sz="2800" b="1" dirty="0"/>
              <a:t>موقع وقدرة المشروع: </a:t>
            </a:r>
            <a:r>
              <a:rPr lang="ar-SA" sz="2800" dirty="0" smtClean="0"/>
              <a:t>إن موقع المشروع له أثر محدد على النجاح أو الفشل, فيجب أن يكون المشروع في مكان استراتيجي سهل الوصول إليه ويخدم الزبائن ويكون آمنا، ومنه يمكننا تحضير مخطط </a:t>
            </a:r>
            <a:r>
              <a:rPr lang="ar-SA" sz="2800" dirty="0"/>
              <a:t>الأعمال بعد الإجابة على الأسئلة التالية</a:t>
            </a:r>
            <a:r>
              <a:rPr lang="ar-SA" sz="2800" dirty="0" smtClean="0"/>
              <a:t>:</a:t>
            </a:r>
            <a:r>
              <a:rPr lang="ar-DZ" sz="2800" dirty="0" smtClean="0"/>
              <a:t> </a:t>
            </a:r>
            <a:r>
              <a:rPr lang="ar-SA" sz="2800" u="sng" dirty="0" smtClean="0"/>
              <a:t>ما هي </a:t>
            </a:r>
            <a:r>
              <a:rPr lang="ar-SA" sz="2800" u="sng" dirty="0"/>
              <a:t>المواد التي نحتاجها لإنشاء المؤسسة </a:t>
            </a:r>
            <a:r>
              <a:rPr lang="ar-SA" sz="2800" dirty="0"/>
              <a:t>؟ وماهي </a:t>
            </a:r>
            <a:r>
              <a:rPr lang="ar-SA" sz="2800" u="sng" dirty="0"/>
              <a:t>المساحة التي نحتاجها </a:t>
            </a:r>
            <a:r>
              <a:rPr lang="ar-SA" sz="2800" dirty="0"/>
              <a:t>ويجب أن نراعي </a:t>
            </a:r>
            <a:r>
              <a:rPr lang="ar-SA" sz="2800" u="sng" dirty="0"/>
              <a:t>وجود نقل جماعي بمكان العمل وإضاءة للشوارع</a:t>
            </a:r>
            <a:r>
              <a:rPr lang="ar-SA" sz="2800" dirty="0"/>
              <a:t>؟ هل هناك تطور للزيادة </a:t>
            </a:r>
            <a:r>
              <a:rPr lang="ar-SA" sz="2800" dirty="0" smtClean="0"/>
              <a:t>السكانية مثلا؟</a:t>
            </a:r>
            <a:endParaRPr lang="en-US" sz="2800" dirty="0"/>
          </a:p>
          <a:p>
            <a:pPr algn="just" rtl="1"/>
            <a:r>
              <a:rPr lang="ar-SA" sz="2800" b="1" dirty="0" smtClean="0"/>
              <a:t>التخطيط</a:t>
            </a:r>
            <a:r>
              <a:rPr lang="fr-FR" sz="2800" b="1" dirty="0" smtClean="0"/>
              <a:t> : </a:t>
            </a:r>
            <a:r>
              <a:rPr lang="ar-SA" sz="2800" dirty="0"/>
              <a:t>ما هي ساعات العمل اللازمة لخدمة الزبائن؟ ماهي الضروريات اللازمة لهذا المخطط: المعدات والتكاليف والمواد الأولية؟ ماهي المصادر العامة؟ وماهي الطرق الجيدة للتصنيع التي لها أكثر مردودية</a:t>
            </a:r>
            <a:r>
              <a:rPr lang="ar-SA" sz="2800" dirty="0" smtClean="0"/>
              <a:t>؟ ماهي بدائل التوريد؟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71331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24"/>
            <a:ext cx="7498080" cy="908744"/>
          </a:xfrm>
        </p:spPr>
        <p:txBody>
          <a:bodyPr/>
          <a:lstStyle/>
          <a:p>
            <a:pPr algn="ctr" rtl="1"/>
            <a:r>
              <a:rPr lang="ar-DZ" sz="4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محتويات مخطط الأعمال:</a:t>
            </a:r>
            <a:endParaRPr lang="fr-CA" sz="3000" b="1" dirty="0">
              <a:solidFill>
                <a:schemeClr val="accent5">
                  <a:lumMod val="60000"/>
                  <a:lumOff val="40000"/>
                </a:schemeClr>
              </a:solidFill>
              <a:cs typeface="Al-Mothnn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08720"/>
            <a:ext cx="8143900" cy="5949280"/>
          </a:xfrm>
        </p:spPr>
        <p:txBody>
          <a:bodyPr>
            <a:normAutofit fontScale="77500" lnSpcReduction="20000"/>
          </a:bodyPr>
          <a:lstStyle/>
          <a:p>
            <a:pPr marL="95250" indent="260350" algn="just" rtl="1">
              <a:buNone/>
            </a:pPr>
            <a:r>
              <a:rPr lang="ar-D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Light" pitchFamily="2" charset="-78"/>
              </a:rPr>
              <a:t>4- سياسات مخطط الأعمال:</a:t>
            </a:r>
          </a:p>
          <a:p>
            <a:pPr marL="95250" indent="260350" algn="just" rtl="1">
              <a:buNone/>
            </a:pPr>
            <a:endParaRPr lang="ar-DZ" sz="1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vertisingLight" pitchFamily="2" charset="-78"/>
            </a:endParaRPr>
          </a:p>
          <a:p>
            <a:pPr algn="just" rtl="1"/>
            <a:r>
              <a:rPr lang="ar-SA" sz="3500" b="1" dirty="0" smtClean="0"/>
              <a:t>سياسة </a:t>
            </a:r>
            <a:r>
              <a:rPr lang="ar-SA" sz="3500" b="1" dirty="0"/>
              <a:t>التسويق</a:t>
            </a:r>
            <a:r>
              <a:rPr lang="ar-DZ" sz="3500" dirty="0" smtClean="0"/>
              <a:t>:</a:t>
            </a:r>
            <a:r>
              <a:rPr lang="ar-SA" sz="3500" dirty="0" smtClean="0"/>
              <a:t> تهتم </a:t>
            </a:r>
            <a:r>
              <a:rPr lang="ar-SA" sz="3500" dirty="0"/>
              <a:t>سياسات التسويق بتقديم السلع أو الخدمات وإيصالها إلى المستهلك لتحقيق حاجاته ورغباته، ويدور هذا الاهتمام حول المستهلك، السلع أو الخدمات، التوزيع، التسعير، الترويج، والإعلان</a:t>
            </a:r>
            <a:r>
              <a:rPr lang="fr-FR" sz="3500" dirty="0"/>
              <a:t>.</a:t>
            </a:r>
            <a:endParaRPr lang="en-US" sz="3500" dirty="0"/>
          </a:p>
          <a:p>
            <a:pPr algn="just" rtl="1"/>
            <a:r>
              <a:rPr lang="ar-DZ" sz="3500" b="1" dirty="0" smtClean="0"/>
              <a:t>السياسة </a:t>
            </a:r>
            <a:r>
              <a:rPr lang="ar-DZ" sz="3500" b="1" dirty="0"/>
              <a:t>المالية: </a:t>
            </a:r>
            <a:r>
              <a:rPr lang="ar-SA" sz="3500" dirty="0"/>
              <a:t>تهتم السياسات المالية بتحديد احتياجات المشروع من الأموال ومصادر الحصول عليها</a:t>
            </a:r>
            <a:r>
              <a:rPr lang="ar-SA" sz="3500" dirty="0" smtClean="0"/>
              <a:t>،</a:t>
            </a:r>
            <a:r>
              <a:rPr lang="ar-DZ" sz="3500" dirty="0" smtClean="0"/>
              <a:t> </a:t>
            </a:r>
            <a:r>
              <a:rPr lang="ar-SA" sz="3500" dirty="0" smtClean="0"/>
              <a:t>كما </a:t>
            </a:r>
            <a:r>
              <a:rPr lang="ar-SA" sz="3500" dirty="0"/>
              <a:t>تهتم بتكاليف الإنتاج وكيفية استثمار أموال المشروع في المجالات التي تحقق أفضل عائد</a:t>
            </a:r>
            <a:r>
              <a:rPr lang="ar-DZ" sz="3500" dirty="0"/>
              <a:t>.</a:t>
            </a:r>
            <a:endParaRPr lang="en-US" sz="3500" dirty="0"/>
          </a:p>
          <a:p>
            <a:pPr algn="just" rtl="1"/>
            <a:r>
              <a:rPr lang="ar-DZ" sz="3500" b="1" dirty="0" smtClean="0"/>
              <a:t>السياسة </a:t>
            </a:r>
            <a:r>
              <a:rPr lang="ar-DZ" sz="3500" b="1" dirty="0"/>
              <a:t>الفنية</a:t>
            </a:r>
            <a:r>
              <a:rPr lang="ar-DZ" sz="3500" b="1" dirty="0" smtClean="0"/>
              <a:t>:</a:t>
            </a:r>
            <a:r>
              <a:rPr lang="ar-SA" sz="3500" b="1" dirty="0" smtClean="0"/>
              <a:t> </a:t>
            </a:r>
            <a:r>
              <a:rPr lang="ar-SA" sz="3500" dirty="0" smtClean="0"/>
              <a:t>تحاول </a:t>
            </a:r>
            <a:r>
              <a:rPr lang="ar-SA" sz="3500" dirty="0"/>
              <a:t>هذه السياسة أن تؤمن عملية إنتاج السلع </a:t>
            </a:r>
            <a:r>
              <a:rPr lang="ar-SA" sz="3500" dirty="0" smtClean="0"/>
              <a:t>وتقديم </a:t>
            </a:r>
            <a:r>
              <a:rPr lang="ar-SA" sz="3500" dirty="0"/>
              <a:t>الخدمات من خلال مجموعة من العمليات، متمثلة في: النقل, المناولة, التخزين, تحديد درجة الآلية</a:t>
            </a:r>
            <a:r>
              <a:rPr lang="ar-SA" sz="3500" dirty="0" smtClean="0"/>
              <a:t>،</a:t>
            </a:r>
            <a:r>
              <a:rPr lang="ar-DZ" sz="3500" dirty="0" smtClean="0"/>
              <a:t> </a:t>
            </a:r>
            <a:r>
              <a:rPr lang="ar-SA" sz="3500" dirty="0" smtClean="0"/>
              <a:t>المواد </a:t>
            </a:r>
            <a:r>
              <a:rPr lang="ar-SA" sz="3500" dirty="0"/>
              <a:t>والمشتريات، الصيانة، الرقابة على الجودة، موقع المصانع والتخطيط الداخلي لها، وغيرها من العمليات.</a:t>
            </a:r>
            <a:endParaRPr lang="en-US" sz="3500" dirty="0"/>
          </a:p>
          <a:p>
            <a:pPr algn="just" rtl="1"/>
            <a:r>
              <a:rPr lang="ar-SA" sz="3500" b="1" dirty="0" smtClean="0"/>
              <a:t>دراسة </a:t>
            </a:r>
            <a:r>
              <a:rPr lang="ar-SA" sz="3500" b="1" dirty="0"/>
              <a:t>المنافسة</a:t>
            </a:r>
            <a:r>
              <a:rPr lang="ar-SA" sz="3500" b="1" dirty="0" smtClean="0"/>
              <a:t>:</a:t>
            </a:r>
            <a:r>
              <a:rPr lang="ar-DZ" sz="3500" b="1" dirty="0" smtClean="0"/>
              <a:t> </a:t>
            </a:r>
            <a:r>
              <a:rPr lang="ar-SA" sz="3500" dirty="0" smtClean="0"/>
              <a:t>عند </a:t>
            </a:r>
            <a:r>
              <a:rPr lang="ar-SA" sz="3500" dirty="0"/>
              <a:t>القيام بأي مشروع يجب معرفة المنافسين وإنتاجهم وسلوكهم في السوق؛ من خلال معرفة: عددهم،</a:t>
            </a:r>
            <a:r>
              <a:rPr lang="ar-DZ" sz="3500" dirty="0"/>
              <a:t> منتجاتهم،</a:t>
            </a:r>
            <a:r>
              <a:rPr lang="ar-SA" sz="3500" dirty="0"/>
              <a:t> حصصهم السوقية، نقاط قوتهم وضعفهم، فرصهم والظروف التي تهددهم، ما الذي يميزنا عنهم.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2057722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5127</TotalTime>
  <Words>691</Words>
  <Application>Microsoft Office PowerPoint</Application>
  <PresentationFormat>Affichage à l'écran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Solstice</vt:lpstr>
      <vt:lpstr>المركز الجامعي عبد الحفيظ بوالصوف - ميلة مقياس المقاولاتية السنة الأولى ماستر – كل التخصصات</vt:lpstr>
      <vt:lpstr>المحور الخامس</vt:lpstr>
      <vt:lpstr>أساسيات ومصطلحات:</vt:lpstr>
      <vt:lpstr>أساسيات ومصطلحات:</vt:lpstr>
      <vt:lpstr>محتويات مخطط الأعمال:</vt:lpstr>
      <vt:lpstr>Présentation PowerPoint</vt:lpstr>
      <vt:lpstr>محتويات مخطط الأعمال:</vt:lpstr>
      <vt:lpstr>محتويات مخطط الأعمال:</vt:lpstr>
      <vt:lpstr>محتويات مخطط الأعمال:</vt:lpstr>
      <vt:lpstr>شكرا على حسن  الانتباه والتركيز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الثانية (تابع)</dc:title>
  <dc:creator>FAROUQ1</dc:creator>
  <cp:lastModifiedBy>kh</cp:lastModifiedBy>
  <cp:revision>111</cp:revision>
  <dcterms:created xsi:type="dcterms:W3CDTF">2010-10-06T20:09:38Z</dcterms:created>
  <dcterms:modified xsi:type="dcterms:W3CDTF">2021-02-18T18:09:32Z</dcterms:modified>
</cp:coreProperties>
</file>