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1" r:id="rId2"/>
    <p:sldId id="258" r:id="rId3"/>
    <p:sldId id="268" r:id="rId4"/>
    <p:sldId id="283" r:id="rId5"/>
    <p:sldId id="278" r:id="rId6"/>
    <p:sldId id="285" r:id="rId7"/>
    <p:sldId id="284" r:id="rId8"/>
    <p:sldId id="279" r:id="rId9"/>
    <p:sldId id="280" r:id="rId10"/>
    <p:sldId id="281" r:id="rId11"/>
    <p:sldId id="282" r:id="rId12"/>
    <p:sldId id="27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CB50D-53A4-4860-9CE7-EED6F7F42982}" type="doc">
      <dgm:prSet loTypeId="urn:microsoft.com/office/officeart/2005/8/layout/hProcess9" loCatId="process" qsTypeId="urn:microsoft.com/office/officeart/2005/8/quickstyle/simple1" qsCatId="simple" csTypeId="urn:microsoft.com/office/officeart/2005/8/colors/accent1_2" csCatId="accent1" phldr="1"/>
      <dgm:spPr/>
    </dgm:pt>
    <dgm:pt modelId="{CCCA03D6-EACD-428B-BE58-D95DE405990E}">
      <dgm:prSet phldrT="[Texte]"/>
      <dgm:spPr/>
      <dgm:t>
        <a:bodyPr/>
        <a:lstStyle/>
        <a:p>
          <a:pPr rtl="1"/>
          <a:r>
            <a:rPr lang="ar-DZ" b="1" dirty="0" smtClean="0"/>
            <a:t>مصادر عامة</a:t>
          </a:r>
          <a:endParaRPr lang="ar-DZ" b="1" dirty="0"/>
        </a:p>
      </dgm:t>
    </dgm:pt>
    <dgm:pt modelId="{3FB8A3D6-FF43-435B-A028-FE9704E7083E}" type="parTrans" cxnId="{58C7A927-AD60-402F-BA35-DA50047C8259}">
      <dgm:prSet/>
      <dgm:spPr/>
      <dgm:t>
        <a:bodyPr/>
        <a:lstStyle/>
        <a:p>
          <a:pPr rtl="1"/>
          <a:endParaRPr lang="ar-DZ"/>
        </a:p>
      </dgm:t>
    </dgm:pt>
    <dgm:pt modelId="{C50B4219-A699-4CE2-AFA1-895910754094}" type="sibTrans" cxnId="{58C7A927-AD60-402F-BA35-DA50047C8259}">
      <dgm:prSet/>
      <dgm:spPr/>
      <dgm:t>
        <a:bodyPr/>
        <a:lstStyle/>
        <a:p>
          <a:pPr rtl="1"/>
          <a:endParaRPr lang="ar-DZ"/>
        </a:p>
      </dgm:t>
    </dgm:pt>
    <dgm:pt modelId="{425CA7DF-16E1-4298-ACDB-547DFBDEF262}">
      <dgm:prSet phldrT="[Texte]"/>
      <dgm:spPr/>
      <dgm:t>
        <a:bodyPr/>
        <a:lstStyle/>
        <a:p>
          <a:pPr rtl="1"/>
          <a:r>
            <a:rPr lang="ar-DZ" b="1" dirty="0" smtClean="0"/>
            <a:t>مصادر خاصة</a:t>
          </a:r>
          <a:endParaRPr lang="ar-DZ" b="1" dirty="0"/>
        </a:p>
      </dgm:t>
    </dgm:pt>
    <dgm:pt modelId="{368ADB42-8EB4-47C4-B7AA-0025C4C20FE6}" type="parTrans" cxnId="{DBBD9DEB-A789-4B3F-9372-5137ECD3EB8D}">
      <dgm:prSet/>
      <dgm:spPr/>
      <dgm:t>
        <a:bodyPr/>
        <a:lstStyle/>
        <a:p>
          <a:pPr rtl="1"/>
          <a:endParaRPr lang="ar-DZ"/>
        </a:p>
      </dgm:t>
    </dgm:pt>
    <dgm:pt modelId="{7242C55D-DF06-44AC-A592-50E667C5ADF2}" type="sibTrans" cxnId="{DBBD9DEB-A789-4B3F-9372-5137ECD3EB8D}">
      <dgm:prSet/>
      <dgm:spPr/>
      <dgm:t>
        <a:bodyPr/>
        <a:lstStyle/>
        <a:p>
          <a:pPr rtl="1"/>
          <a:endParaRPr lang="ar-DZ"/>
        </a:p>
      </dgm:t>
    </dgm:pt>
    <dgm:pt modelId="{AD7A151D-54BD-4442-AC63-87CC54E8A5E1}" type="pres">
      <dgm:prSet presAssocID="{0BDCB50D-53A4-4860-9CE7-EED6F7F42982}" presName="CompostProcess" presStyleCnt="0">
        <dgm:presLayoutVars>
          <dgm:dir/>
          <dgm:resizeHandles val="exact"/>
        </dgm:presLayoutVars>
      </dgm:prSet>
      <dgm:spPr/>
    </dgm:pt>
    <dgm:pt modelId="{BCFD90E1-069C-4DF9-B7A5-AD331E663066}" type="pres">
      <dgm:prSet presAssocID="{0BDCB50D-53A4-4860-9CE7-EED6F7F42982}" presName="arrow" presStyleLbl="bgShp" presStyleIdx="0" presStyleCnt="1"/>
      <dgm:spPr/>
    </dgm:pt>
    <dgm:pt modelId="{181C812B-12B8-4708-8670-88F5B89CF343}" type="pres">
      <dgm:prSet presAssocID="{0BDCB50D-53A4-4860-9CE7-EED6F7F42982}" presName="linearProcess" presStyleCnt="0"/>
      <dgm:spPr/>
    </dgm:pt>
    <dgm:pt modelId="{60756323-C274-454A-8C30-754BA25EC978}" type="pres">
      <dgm:prSet presAssocID="{CCCA03D6-EACD-428B-BE58-D95DE405990E}" presName="textNode" presStyleLbl="node1" presStyleIdx="0" presStyleCnt="2">
        <dgm:presLayoutVars>
          <dgm:bulletEnabled val="1"/>
        </dgm:presLayoutVars>
      </dgm:prSet>
      <dgm:spPr/>
      <dgm:t>
        <a:bodyPr/>
        <a:lstStyle/>
        <a:p>
          <a:pPr rtl="1"/>
          <a:endParaRPr lang="ar-DZ"/>
        </a:p>
      </dgm:t>
    </dgm:pt>
    <dgm:pt modelId="{AB838224-DCBE-40DE-81EA-5BE55916D00D}" type="pres">
      <dgm:prSet presAssocID="{C50B4219-A699-4CE2-AFA1-895910754094}" presName="sibTrans" presStyleCnt="0"/>
      <dgm:spPr/>
    </dgm:pt>
    <dgm:pt modelId="{EEFE681A-1F9A-4649-9C7D-2F07715341A6}" type="pres">
      <dgm:prSet presAssocID="{425CA7DF-16E1-4298-ACDB-547DFBDEF262}" presName="textNode" presStyleLbl="node1" presStyleIdx="1" presStyleCnt="2">
        <dgm:presLayoutVars>
          <dgm:bulletEnabled val="1"/>
        </dgm:presLayoutVars>
      </dgm:prSet>
      <dgm:spPr/>
      <dgm:t>
        <a:bodyPr/>
        <a:lstStyle/>
        <a:p>
          <a:pPr rtl="1"/>
          <a:endParaRPr lang="ar-DZ"/>
        </a:p>
      </dgm:t>
    </dgm:pt>
  </dgm:ptLst>
  <dgm:cxnLst>
    <dgm:cxn modelId="{D7547C49-E939-480C-852E-9519C5345BB9}" type="presOf" srcId="{425CA7DF-16E1-4298-ACDB-547DFBDEF262}" destId="{EEFE681A-1F9A-4649-9C7D-2F07715341A6}" srcOrd="0" destOrd="0" presId="urn:microsoft.com/office/officeart/2005/8/layout/hProcess9"/>
    <dgm:cxn modelId="{DBBD9DEB-A789-4B3F-9372-5137ECD3EB8D}" srcId="{0BDCB50D-53A4-4860-9CE7-EED6F7F42982}" destId="{425CA7DF-16E1-4298-ACDB-547DFBDEF262}" srcOrd="1" destOrd="0" parTransId="{368ADB42-8EB4-47C4-B7AA-0025C4C20FE6}" sibTransId="{7242C55D-DF06-44AC-A592-50E667C5ADF2}"/>
    <dgm:cxn modelId="{58C7A927-AD60-402F-BA35-DA50047C8259}" srcId="{0BDCB50D-53A4-4860-9CE7-EED6F7F42982}" destId="{CCCA03D6-EACD-428B-BE58-D95DE405990E}" srcOrd="0" destOrd="0" parTransId="{3FB8A3D6-FF43-435B-A028-FE9704E7083E}" sibTransId="{C50B4219-A699-4CE2-AFA1-895910754094}"/>
    <dgm:cxn modelId="{6A1D886E-F818-4397-86FA-8654B8730248}" type="presOf" srcId="{CCCA03D6-EACD-428B-BE58-D95DE405990E}" destId="{60756323-C274-454A-8C30-754BA25EC978}" srcOrd="0" destOrd="0" presId="urn:microsoft.com/office/officeart/2005/8/layout/hProcess9"/>
    <dgm:cxn modelId="{2874F593-D02A-46E6-BBBD-E79180567ACF}" type="presOf" srcId="{0BDCB50D-53A4-4860-9CE7-EED6F7F42982}" destId="{AD7A151D-54BD-4442-AC63-87CC54E8A5E1}" srcOrd="0" destOrd="0" presId="urn:microsoft.com/office/officeart/2005/8/layout/hProcess9"/>
    <dgm:cxn modelId="{4AB5AD86-BD69-46BA-9382-E70468BE1700}" type="presParOf" srcId="{AD7A151D-54BD-4442-AC63-87CC54E8A5E1}" destId="{BCFD90E1-069C-4DF9-B7A5-AD331E663066}" srcOrd="0" destOrd="0" presId="urn:microsoft.com/office/officeart/2005/8/layout/hProcess9"/>
    <dgm:cxn modelId="{21A7604F-6B93-41D4-8FE7-1EC815D4647B}" type="presParOf" srcId="{AD7A151D-54BD-4442-AC63-87CC54E8A5E1}" destId="{181C812B-12B8-4708-8670-88F5B89CF343}" srcOrd="1" destOrd="0" presId="urn:microsoft.com/office/officeart/2005/8/layout/hProcess9"/>
    <dgm:cxn modelId="{C16C5EB2-FA37-43FB-91A2-BEE3A61D2BC4}" type="presParOf" srcId="{181C812B-12B8-4708-8670-88F5B89CF343}" destId="{60756323-C274-454A-8C30-754BA25EC978}" srcOrd="0" destOrd="0" presId="urn:microsoft.com/office/officeart/2005/8/layout/hProcess9"/>
    <dgm:cxn modelId="{2515A8A3-82A8-4FC9-A165-240A0314100B}" type="presParOf" srcId="{181C812B-12B8-4708-8670-88F5B89CF343}" destId="{AB838224-DCBE-40DE-81EA-5BE55916D00D}" srcOrd="1" destOrd="0" presId="urn:microsoft.com/office/officeart/2005/8/layout/hProcess9"/>
    <dgm:cxn modelId="{4940718F-C53E-45F3-B683-F3C8CBC6AC81}" type="presParOf" srcId="{181C812B-12B8-4708-8670-88F5B89CF343}" destId="{EEFE681A-1F9A-4649-9C7D-2F07715341A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D90E1-069C-4DF9-B7A5-AD331E663066}">
      <dsp:nvSpPr>
        <dsp:cNvPr id="0" name=""/>
        <dsp:cNvSpPr/>
      </dsp:nvSpPr>
      <dsp:spPr>
        <a:xfrm>
          <a:off x="591859" y="0"/>
          <a:ext cx="6707742" cy="5410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56323-C274-454A-8C30-754BA25EC978}">
      <dsp:nvSpPr>
        <dsp:cNvPr id="0" name=""/>
        <dsp:cNvSpPr/>
      </dsp:nvSpPr>
      <dsp:spPr>
        <a:xfrm>
          <a:off x="1410868" y="1623059"/>
          <a:ext cx="2367438" cy="2164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rtl="1">
            <a:lnSpc>
              <a:spcPct val="90000"/>
            </a:lnSpc>
            <a:spcBef>
              <a:spcPct val="0"/>
            </a:spcBef>
            <a:spcAft>
              <a:spcPct val="35000"/>
            </a:spcAft>
          </a:pPr>
          <a:r>
            <a:rPr lang="ar-DZ" sz="5700" b="1" kern="1200" dirty="0" smtClean="0"/>
            <a:t>مصادر عامة</a:t>
          </a:r>
          <a:endParaRPr lang="ar-DZ" sz="5700" b="1" kern="1200" dirty="0"/>
        </a:p>
      </dsp:txBody>
      <dsp:txXfrm>
        <a:off x="1516510" y="1728701"/>
        <a:ext cx="2156154" cy="1952796"/>
      </dsp:txXfrm>
    </dsp:sp>
    <dsp:sp modelId="{EEFE681A-1F9A-4649-9C7D-2F07715341A6}">
      <dsp:nvSpPr>
        <dsp:cNvPr id="0" name=""/>
        <dsp:cNvSpPr/>
      </dsp:nvSpPr>
      <dsp:spPr>
        <a:xfrm>
          <a:off x="4113154" y="1623059"/>
          <a:ext cx="2367438" cy="2164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rtl="1">
            <a:lnSpc>
              <a:spcPct val="90000"/>
            </a:lnSpc>
            <a:spcBef>
              <a:spcPct val="0"/>
            </a:spcBef>
            <a:spcAft>
              <a:spcPct val="35000"/>
            </a:spcAft>
          </a:pPr>
          <a:r>
            <a:rPr lang="ar-DZ" sz="5700" b="1" kern="1200" dirty="0" smtClean="0"/>
            <a:t>مصادر خاصة</a:t>
          </a:r>
          <a:endParaRPr lang="ar-DZ" sz="5700" b="1" kern="1200" dirty="0"/>
        </a:p>
      </dsp:txBody>
      <dsp:txXfrm>
        <a:off x="4218796" y="1728701"/>
        <a:ext cx="2156154" cy="19527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ED80058-B795-41CB-8BF2-45F421DF26CB}" type="datetimeFigureOut">
              <a:rPr lang="ar-DZ" smtClean="0"/>
              <a:t>11-07-1442</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A25A383-D739-44F8-A641-2A3A57C72751}" type="slidenum">
              <a:rPr lang="ar-DZ" smtClean="0"/>
              <a:t>‹N°›</a:t>
            </a:fld>
            <a:endParaRPr lang="ar-DZ"/>
          </a:p>
        </p:txBody>
      </p:sp>
    </p:spTree>
    <p:extLst>
      <p:ext uri="{BB962C8B-B14F-4D97-AF65-F5344CB8AC3E}">
        <p14:creationId xmlns:p14="http://schemas.microsoft.com/office/powerpoint/2010/main" val="28697483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20" name="Espace réservé du pied de page 19"/>
          <p:cNvSpPr>
            <a:spLocks noGrp="1"/>
          </p:cNvSpPr>
          <p:nvPr>
            <p:ph type="ftr" sz="quarter" idx="11"/>
          </p:nvPr>
        </p:nvSpPr>
        <p:spPr/>
        <p:txBody>
          <a:bodyPr/>
          <a:lstStyle>
            <a:extLst/>
          </a:lstStyle>
          <a:p>
            <a:endParaRPr lang="fr-CA"/>
          </a:p>
        </p:txBody>
      </p:sp>
      <p:sp>
        <p:nvSpPr>
          <p:cNvPr id="10" name="Espace réservé du numéro de diapositive 9"/>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22/02/2021</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984FDC4-F689-400B-B222-79D692A0CBEA}" type="datetimeFigureOut">
              <a:rPr lang="fr-FR" smtClean="0"/>
              <a:pPr/>
              <a:t>22/02/2021</a:t>
            </a:fld>
            <a:endParaRPr lang="fr-CA"/>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CA"/>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46A869-6DE8-46C0-A481-46D95F1B0F67}" type="slidenum">
              <a:rPr lang="fr-CA" smtClean="0"/>
              <a:pPr/>
              <a:t>‹N°›</a:t>
            </a:fld>
            <a:endParaRPr lang="fr-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359898"/>
            <a:ext cx="8100392" cy="1472184"/>
          </a:xfrm>
        </p:spPr>
        <p:txBody>
          <a:bodyPr>
            <a:noAutofit/>
          </a:bodyPr>
          <a:lstStyle/>
          <a:p>
            <a:pPr algn="ctr" rtl="1"/>
            <a:r>
              <a:rPr lang="ar-DZ" sz="3600" dirty="0" smtClean="0">
                <a:cs typeface="Al-Kharashi 38" pitchFamily="2" charset="-78"/>
              </a:rPr>
              <a:t>المركز الجامعي عبد الحفيظ </a:t>
            </a:r>
            <a:r>
              <a:rPr lang="ar-DZ" sz="3600" dirty="0" err="1" smtClean="0">
                <a:cs typeface="Al-Kharashi 38" pitchFamily="2" charset="-78"/>
              </a:rPr>
              <a:t>بوالصوف</a:t>
            </a:r>
            <a:r>
              <a:rPr lang="ar-DZ" sz="3600" dirty="0" smtClean="0">
                <a:cs typeface="Al-Kharashi 38" pitchFamily="2" charset="-78"/>
              </a:rPr>
              <a:t> - ميلة</a:t>
            </a:r>
            <a:br>
              <a:rPr lang="ar-DZ" sz="3600" dirty="0" smtClean="0">
                <a:cs typeface="Al-Kharashi 38" pitchFamily="2" charset="-78"/>
              </a:rPr>
            </a:br>
            <a:r>
              <a:rPr lang="ar-DZ" sz="3600" dirty="0" smtClean="0">
                <a:cs typeface="Al-Kharashi 38" pitchFamily="2" charset="-78"/>
              </a:rPr>
              <a:t>مقياس </a:t>
            </a:r>
            <a:r>
              <a:rPr lang="ar-DZ" sz="3600" dirty="0" err="1" smtClean="0">
                <a:cs typeface="Al-Kharashi 38" pitchFamily="2" charset="-78"/>
              </a:rPr>
              <a:t>المقاولاتية</a:t>
            </a:r>
            <a:r>
              <a:rPr lang="ar-DZ" sz="3600" dirty="0" smtClean="0">
                <a:cs typeface="Al-Kharashi 38" pitchFamily="2" charset="-78"/>
              </a:rPr>
              <a:t/>
            </a:r>
            <a:br>
              <a:rPr lang="ar-DZ" sz="3600" dirty="0" smtClean="0">
                <a:cs typeface="Al-Kharashi 38" pitchFamily="2" charset="-78"/>
              </a:rPr>
            </a:br>
            <a:r>
              <a:rPr lang="ar-DZ" sz="3600" dirty="0" smtClean="0">
                <a:cs typeface="Al-Kharashi 38" pitchFamily="2" charset="-78"/>
              </a:rPr>
              <a:t>السنة الأولى ماستر – </a:t>
            </a:r>
            <a:r>
              <a:rPr lang="ar-DZ" sz="3600" dirty="0" smtClean="0">
                <a:cs typeface="Al-Hadith1" pitchFamily="2" charset="-78"/>
              </a:rPr>
              <a:t>كل التخصصات</a:t>
            </a:r>
            <a:endParaRPr lang="ar-DZ" sz="3600" dirty="0">
              <a:cs typeface="Al-Kharashi 38" pitchFamily="2" charset="-78"/>
            </a:endParaRPr>
          </a:p>
        </p:txBody>
      </p:sp>
      <p:sp>
        <p:nvSpPr>
          <p:cNvPr id="3" name="Sous-titre 2"/>
          <p:cNvSpPr>
            <a:spLocks noGrp="1"/>
          </p:cNvSpPr>
          <p:nvPr>
            <p:ph type="subTitle" idx="1"/>
          </p:nvPr>
        </p:nvSpPr>
        <p:spPr>
          <a:xfrm>
            <a:off x="1475656" y="2564904"/>
            <a:ext cx="7406640" cy="1872208"/>
          </a:xfrm>
        </p:spPr>
        <p:txBody>
          <a:bodyPr>
            <a:normAutofit/>
          </a:bodyPr>
          <a:lstStyle/>
          <a:p>
            <a:pPr algn="ctr" rtl="1"/>
            <a:r>
              <a:rPr lang="ar-DZ" sz="3600" b="1" dirty="0" smtClean="0">
                <a:cs typeface="AdvertisingLight" pitchFamily="2" charset="-78"/>
              </a:rPr>
              <a:t>تقديم: د. بنون خيرالدين</a:t>
            </a:r>
          </a:p>
          <a:p>
            <a:pPr algn="ctr" rtl="1"/>
            <a:endParaRPr lang="ar-DZ" sz="3600" b="1" dirty="0">
              <a:cs typeface="AdvertisingLight" pitchFamily="2" charset="-78"/>
            </a:endParaRPr>
          </a:p>
        </p:txBody>
      </p:sp>
      <p:sp>
        <p:nvSpPr>
          <p:cNvPr id="4" name="Rectangle à coins arrondis 3"/>
          <p:cNvSpPr/>
          <p:nvPr/>
        </p:nvSpPr>
        <p:spPr>
          <a:xfrm>
            <a:off x="1403648" y="5544616"/>
            <a:ext cx="7056784"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rgbClr val="FFFF00"/>
                </a:solidFill>
                <a:cs typeface="AdvertisingExtraBold" pitchFamily="2" charset="-78"/>
              </a:rPr>
              <a:t>الوقت المخصص للمقياس : 10 محاضرات</a:t>
            </a:r>
          </a:p>
          <a:p>
            <a:pPr algn="ctr" rtl="1"/>
            <a:r>
              <a:rPr lang="ar-DZ" sz="2400" b="1" dirty="0" smtClean="0">
                <a:solidFill>
                  <a:srgbClr val="FFFF00"/>
                </a:solidFill>
                <a:cs typeface="AdvertisingExtraBold" pitchFamily="2" charset="-78"/>
              </a:rPr>
              <a:t>بمعدل 15 ساعة</a:t>
            </a:r>
            <a:endParaRPr lang="fr-FR" sz="2400" b="1" dirty="0">
              <a:solidFill>
                <a:srgbClr val="FFFF00"/>
              </a:solidFill>
              <a:cs typeface="AdvertisingExtraBold" pitchFamily="2" charset="-78"/>
            </a:endParaRPr>
          </a:p>
        </p:txBody>
      </p:sp>
    </p:spTree>
    <p:extLst>
      <p:ext uri="{BB962C8B-B14F-4D97-AF65-F5344CB8AC3E}">
        <p14:creationId xmlns:p14="http://schemas.microsoft.com/office/powerpoint/2010/main" val="408803100"/>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8100392" cy="1143000"/>
          </a:xfrm>
        </p:spPr>
        <p:txBody>
          <a:bodyPr>
            <a:normAutofit/>
          </a:bodyPr>
          <a:lstStyle/>
          <a:p>
            <a:r>
              <a:rPr lang="ar-DZ" sz="4400" b="1" dirty="0">
                <a:solidFill>
                  <a:schemeClr val="accent5">
                    <a:lumMod val="60000"/>
                    <a:lumOff val="40000"/>
                  </a:schemeClr>
                </a:solidFill>
                <a:cs typeface="Al-Mothnna" pitchFamily="2" charset="-78"/>
              </a:rPr>
              <a:t>طريقة الحصول على الافكار الاستثمارية</a:t>
            </a:r>
            <a:endParaRPr lang="ar-DZ"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447800"/>
            <a:ext cx="6093797" cy="5192886"/>
          </a:xfrm>
        </p:spPr>
      </p:pic>
    </p:spTree>
    <p:extLst>
      <p:ext uri="{BB962C8B-B14F-4D97-AF65-F5344CB8AC3E}">
        <p14:creationId xmlns:p14="http://schemas.microsoft.com/office/powerpoint/2010/main" val="2949965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4000" b="1" dirty="0" smtClean="0">
                <a:solidFill>
                  <a:schemeClr val="accent5">
                    <a:lumMod val="60000"/>
                    <a:lumOff val="40000"/>
                  </a:schemeClr>
                </a:solidFill>
                <a:cs typeface="Al-Mothnna" pitchFamily="2" charset="-78"/>
              </a:rPr>
              <a:t>الفكرة وفرصة الاعمال الناجحة</a:t>
            </a:r>
            <a:endParaRPr lang="ar-DZ"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231554"/>
            <a:ext cx="7890842" cy="3501702"/>
          </a:xfrm>
        </p:spPr>
      </p:pic>
    </p:spTree>
    <p:extLst>
      <p:ext uri="{BB962C8B-B14F-4D97-AF65-F5344CB8AC3E}">
        <p14:creationId xmlns:p14="http://schemas.microsoft.com/office/powerpoint/2010/main" val="294996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sp>
        <p:nvSpPr>
          <p:cNvPr id="2" name="Titre 1"/>
          <p:cNvSpPr>
            <a:spLocks noGrp="1"/>
          </p:cNvSpPr>
          <p:nvPr>
            <p:ph type="title"/>
          </p:nvPr>
        </p:nvSpPr>
        <p:spPr>
          <a:xfrm>
            <a:off x="0" y="1268760"/>
            <a:ext cx="9144000" cy="165618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t>شكرا على حسن</a:t>
            </a:r>
            <a:b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br>
            <a: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t> الانتباه والتركيز</a:t>
            </a:r>
            <a:endParaRPr lang="fr-C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endParaRPr>
          </a:p>
        </p:txBody>
      </p:sp>
      <p:pic>
        <p:nvPicPr>
          <p:cNvPr id="1027" name="Picture 3" descr="C:\Program Files\Microsoft Office\MEDIA\CAGCAT10\j0234687.gif"/>
          <p:cNvPicPr>
            <a:picLocks noChangeAspect="1" noChangeArrowheads="1" noCrop="1"/>
          </p:cNvPicPr>
          <p:nvPr/>
        </p:nvPicPr>
        <p:blipFill>
          <a:blip r:embed="rId3"/>
          <a:srcRect/>
          <a:stretch>
            <a:fillRect/>
          </a:stretch>
        </p:blipFill>
        <p:spPr bwMode="auto">
          <a:xfrm>
            <a:off x="2195736" y="3069494"/>
            <a:ext cx="4729728" cy="28598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9892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56" presetClass="entr" presetSubtype="0" fill="hold" grpId="0" nodeType="withEffect">
                                  <p:stCondLst>
                                    <p:cond delay="0"/>
                                  </p:stCondLst>
                                  <p:iterate type="lt">
                                    <p:tmPct val="8000"/>
                                  </p:iterate>
                                  <p:childTnLst>
                                    <p:set>
                                      <p:cBhvr>
                                        <p:cTn id="9" dur="1" fill="hold">
                                          <p:stCondLst>
                                            <p:cond delay="0"/>
                                          </p:stCondLst>
                                        </p:cTn>
                                        <p:tgtEl>
                                          <p:spTgt spid="2"/>
                                        </p:tgtEl>
                                        <p:attrNameLst>
                                          <p:attrName>style.visibility</p:attrName>
                                        </p:attrNameLst>
                                      </p:cBhvr>
                                      <p:to>
                                        <p:strVal val="visible"/>
                                      </p:to>
                                    </p:set>
                                    <p:anim by="(-#ppt_w*2)" calcmode="lin" valueType="num">
                                      <p:cBhvr rctx="PPT">
                                        <p:cTn id="10" dur="500" autoRev="1" fill="hold">
                                          <p:stCondLst>
                                            <p:cond delay="0"/>
                                          </p:stCondLst>
                                        </p:cTn>
                                        <p:tgtEl>
                                          <p:spTgt spid="2"/>
                                        </p:tgtEl>
                                        <p:attrNameLst>
                                          <p:attrName>ppt_w</p:attrName>
                                        </p:attrNameLst>
                                      </p:cBhvr>
                                    </p:anim>
                                    <p:anim by="(#ppt_w*0.50)" calcmode="lin" valueType="num">
                                      <p:cBhvr>
                                        <p:cTn id="11" dur="500" decel="50000" autoRev="1" fill="hold">
                                          <p:stCondLst>
                                            <p:cond delay="0"/>
                                          </p:stCondLst>
                                        </p:cTn>
                                        <p:tgtEl>
                                          <p:spTgt spid="2"/>
                                        </p:tgtEl>
                                        <p:attrNameLst>
                                          <p:attrName>ppt_x</p:attrName>
                                        </p:attrNameLst>
                                      </p:cBhvr>
                                    </p:anim>
                                    <p:anim from="(-#ppt_h/2)" to="(#ppt_y)" calcmode="lin" valueType="num">
                                      <p:cBhvr>
                                        <p:cTn id="12" dur="1000" fill="hold">
                                          <p:stCondLst>
                                            <p:cond delay="0"/>
                                          </p:stCondLst>
                                        </p:cTn>
                                        <p:tgtEl>
                                          <p:spTgt spid="2"/>
                                        </p:tgtEl>
                                        <p:attrNameLst>
                                          <p:attrName>ppt_y</p:attrName>
                                        </p:attrNameLst>
                                      </p:cBhvr>
                                    </p:anim>
                                    <p:animRot by="21600000">
                                      <p:cBhvr>
                                        <p:cTn id="1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6712" y="260648"/>
            <a:ext cx="7772400" cy="1829761"/>
          </a:xfrm>
        </p:spPr>
        <p:txBody>
          <a:bodyPr>
            <a:normAutofit/>
          </a:bodyPr>
          <a:lstStyle/>
          <a:p>
            <a:pPr algn="r" rtl="1"/>
            <a:r>
              <a:rPr lang="ar-DZ" sz="8000" dirty="0" smtClean="0">
                <a:cs typeface="AL-Hosam" pitchFamily="2" charset="-78"/>
              </a:rPr>
              <a:t>المحور الرابع</a:t>
            </a:r>
            <a:endParaRPr lang="fr-CA" sz="8000" dirty="0">
              <a:cs typeface="AL-Hosam" pitchFamily="2" charset="-78"/>
            </a:endParaRPr>
          </a:p>
        </p:txBody>
      </p:sp>
      <p:sp>
        <p:nvSpPr>
          <p:cNvPr id="3" name="Sous-titre 2"/>
          <p:cNvSpPr>
            <a:spLocks noGrp="1"/>
          </p:cNvSpPr>
          <p:nvPr>
            <p:ph type="subTitle" idx="1"/>
          </p:nvPr>
        </p:nvSpPr>
        <p:spPr>
          <a:xfrm rot="20299986">
            <a:off x="667991" y="2553356"/>
            <a:ext cx="8748464" cy="1199704"/>
          </a:xfrm>
        </p:spPr>
        <p:txBody>
          <a:bodyPr>
            <a:normAutofit/>
          </a:bodyPr>
          <a:lstStyle/>
          <a:p>
            <a:pPr algn="ctr" rtl="1"/>
            <a:r>
              <a:rPr lang="ar-DZ" sz="4400" b="1" dirty="0" smtClean="0">
                <a:solidFill>
                  <a:srgbClr val="FF0000"/>
                </a:solidFill>
                <a:cs typeface="Al-Mothnna" pitchFamily="2" charset="-78"/>
              </a:rPr>
              <a:t>اختيار فكرة المشروع</a:t>
            </a:r>
            <a:endParaRPr lang="fr-CA" sz="4400" b="1" dirty="0">
              <a:solidFill>
                <a:srgbClr val="FF0000"/>
              </a:solidFill>
              <a:cs typeface="Al-Mothnna" pitchFamily="2" charset="-78"/>
            </a:endParaRPr>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4"/>
            <a:ext cx="7498080" cy="908744"/>
          </a:xfrm>
        </p:spPr>
        <p:txBody>
          <a:bodyPr/>
          <a:lstStyle/>
          <a:p>
            <a:pPr algn="ctr" rtl="1"/>
            <a:r>
              <a:rPr lang="ar-DZ" sz="4400" b="1" dirty="0" smtClean="0">
                <a:solidFill>
                  <a:schemeClr val="accent5">
                    <a:lumMod val="60000"/>
                    <a:lumOff val="40000"/>
                  </a:schemeClr>
                </a:solidFill>
                <a:cs typeface="Al-Mothnna" pitchFamily="2" charset="-78"/>
              </a:rPr>
              <a:t>أساسيات</a:t>
            </a:r>
            <a:endParaRPr lang="fr-CA" sz="3000" b="1" dirty="0" smtClean="0">
              <a:solidFill>
                <a:schemeClr val="accent5">
                  <a:lumMod val="60000"/>
                  <a:lumOff val="40000"/>
                </a:schemeClr>
              </a:solidFill>
              <a:latin typeface="+mn-lt"/>
              <a:ea typeface="+mn-ea"/>
              <a:cs typeface="Al-Mothnna" pitchFamily="2" charset="-78"/>
            </a:endParaRPr>
          </a:p>
        </p:txBody>
      </p:sp>
      <p:sp>
        <p:nvSpPr>
          <p:cNvPr id="3" name="Espace réservé du contenu 2"/>
          <p:cNvSpPr>
            <a:spLocks noGrp="1"/>
          </p:cNvSpPr>
          <p:nvPr>
            <p:ph idx="1"/>
          </p:nvPr>
        </p:nvSpPr>
        <p:spPr>
          <a:xfrm>
            <a:off x="1000100" y="908720"/>
            <a:ext cx="8143900" cy="5949280"/>
          </a:xfrm>
        </p:spPr>
        <p:txBody>
          <a:bodyPr>
            <a:normAutofit/>
          </a:bodyPr>
          <a:lstStyle/>
          <a:p>
            <a:pPr marL="95250" indent="260350" algn="just" rtl="1">
              <a:buNone/>
            </a:pPr>
            <a:r>
              <a:rPr lang="ar-DZ"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أولا- تعريف فكرة المشروع:</a:t>
            </a:r>
            <a:endParaRPr lang="ar-DZ" dirty="0">
              <a:latin typeface="Arabic Typesetting" pitchFamily="66" charset="-78"/>
              <a:cs typeface="Arabic Typesetting" pitchFamily="66" charset="-78"/>
            </a:endParaRPr>
          </a:p>
          <a:p>
            <a:pPr marL="95250" indent="260350" algn="just" rtl="1">
              <a:buNone/>
            </a:pPr>
            <a: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t>الفكرة هي </a:t>
            </a:r>
            <a:r>
              <a:rPr lang="ar-DZ" sz="2800" dirty="0" err="1" smtClean="0">
                <a:effectLst>
                  <a:outerShdw blurRad="38100" dist="38100" dir="2700000" algn="tl">
                    <a:srgbClr val="000000">
                      <a:alpha val="43137"/>
                    </a:srgbClr>
                  </a:outerShdw>
                </a:effectLst>
                <a:latin typeface="Arabic Typesetting" pitchFamily="66" charset="-78"/>
                <a:cs typeface="Arabic Typesetting" pitchFamily="66" charset="-78"/>
              </a:rPr>
              <a:t>إلمهام</a:t>
            </a:r>
            <a: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t> يتلقاه الفرد أو يبحث عنه، هذا الإلهام يتضمن عادة حل لمشكلة موجودة أو اقتراح لوضع جديد ومتميز، هذا الحل او ذلك الوضع الجديد المقترح يدفع الفرد المهتم إلى جمع المعطيات الكافية التي تساعده تدريجيا على توضيح الرؤية،  وبيان الطريق للوصول إلى تجسيد هذا الحل أو ذلك الاقتراح على ارض الواقع.</a:t>
            </a:r>
          </a:p>
          <a:p>
            <a:pPr marL="95250" indent="260350" algn="just" rtl="1">
              <a:buNone/>
            </a:pPr>
            <a: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t>وعموما فكرة المشروع الاستثماري هي ذلك التصور الذي يسمح للفرد بتنفيذ مشروع على ارض الواقع، وتحقيق النجاح.</a:t>
            </a:r>
          </a:p>
          <a:p>
            <a:pPr marL="95250" indent="260350" algn="just" rtl="1">
              <a:buNone/>
            </a:pPr>
            <a: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t>وتعتبر  الفكرة أول خطوة لكل مشروع استثماري.</a:t>
            </a:r>
          </a:p>
        </p:txBody>
      </p:sp>
    </p:spTree>
    <p:extLst>
      <p:ext uri="{BB962C8B-B14F-4D97-AF65-F5344CB8AC3E}">
        <p14:creationId xmlns:p14="http://schemas.microsoft.com/office/powerpoint/2010/main" val="974023520"/>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4"/>
            <a:ext cx="7498080" cy="908744"/>
          </a:xfrm>
        </p:spPr>
        <p:txBody>
          <a:bodyPr/>
          <a:lstStyle/>
          <a:p>
            <a:pPr algn="ctr" rtl="1"/>
            <a:r>
              <a:rPr lang="ar-DZ" sz="4400" b="1" dirty="0" smtClean="0">
                <a:solidFill>
                  <a:schemeClr val="accent5">
                    <a:lumMod val="60000"/>
                    <a:lumOff val="40000"/>
                  </a:schemeClr>
                </a:solidFill>
                <a:cs typeface="Al-Mothnna" pitchFamily="2" charset="-78"/>
              </a:rPr>
              <a:t>أساسيات</a:t>
            </a:r>
            <a:endParaRPr lang="fr-CA" sz="3000" b="1" dirty="0" smtClean="0">
              <a:solidFill>
                <a:schemeClr val="accent5">
                  <a:lumMod val="60000"/>
                  <a:lumOff val="40000"/>
                </a:schemeClr>
              </a:solidFill>
              <a:latin typeface="+mn-lt"/>
              <a:ea typeface="+mn-ea"/>
              <a:cs typeface="Al-Mothnna" pitchFamily="2" charset="-78"/>
            </a:endParaRPr>
          </a:p>
        </p:txBody>
      </p:sp>
      <p:sp>
        <p:nvSpPr>
          <p:cNvPr id="3" name="Espace réservé du contenu 2"/>
          <p:cNvSpPr>
            <a:spLocks noGrp="1"/>
          </p:cNvSpPr>
          <p:nvPr>
            <p:ph idx="1"/>
          </p:nvPr>
        </p:nvSpPr>
        <p:spPr>
          <a:xfrm>
            <a:off x="1000100" y="908720"/>
            <a:ext cx="8143900" cy="5949280"/>
          </a:xfrm>
        </p:spPr>
        <p:txBody>
          <a:bodyPr>
            <a:normAutofit/>
          </a:bodyPr>
          <a:lstStyle/>
          <a:p>
            <a:pPr marL="95250" indent="260350" algn="just" rtl="1">
              <a:buNone/>
            </a:pPr>
            <a:r>
              <a:rPr lang="ar-DZ"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ثانيا- شروط نجاح فكرة المشروع:</a:t>
            </a:r>
          </a:p>
          <a:p>
            <a:pPr marL="95250" indent="260350" algn="just" rtl="1">
              <a:buNone/>
            </a:pPr>
            <a:endParaRPr lang="ar-DZ" dirty="0">
              <a:latin typeface="Arabic Typesetting" pitchFamily="66" charset="-78"/>
              <a:cs typeface="Arabic Typesetting" pitchFamily="66" charset="-78"/>
            </a:endParaRP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الايمان بالفكرة</a:t>
            </a: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العمل الجـــاد</a:t>
            </a: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الارادة</a:t>
            </a: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راس المال</a:t>
            </a: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الادارة</a:t>
            </a:r>
          </a:p>
        </p:txBody>
      </p:sp>
    </p:spTree>
    <p:extLst>
      <p:ext uri="{BB962C8B-B14F-4D97-AF65-F5344CB8AC3E}">
        <p14:creationId xmlns:p14="http://schemas.microsoft.com/office/powerpoint/2010/main" val="3005538139"/>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16632"/>
            <a:ext cx="7498080" cy="1143000"/>
          </a:xfrm>
        </p:spPr>
        <p:txBody>
          <a:bodyPr>
            <a:normAutofit/>
          </a:bodyPr>
          <a:lstStyle/>
          <a:p>
            <a:pPr algn="ctr"/>
            <a:r>
              <a:rPr lang="ar-DZ" sz="5400" b="1" dirty="0" smtClean="0">
                <a:solidFill>
                  <a:schemeClr val="accent5">
                    <a:lumMod val="60000"/>
                    <a:lumOff val="40000"/>
                  </a:schemeClr>
                </a:solidFill>
                <a:cs typeface="Al-Mothnna" pitchFamily="2" charset="-78"/>
              </a:rPr>
              <a:t>خصائص فكرة المشروع</a:t>
            </a:r>
            <a:endParaRPr lang="ar-DZ" sz="5400" dirty="0"/>
          </a:p>
        </p:txBody>
      </p:sp>
      <p:sp>
        <p:nvSpPr>
          <p:cNvPr id="3" name="Espace réservé du contenu 2"/>
          <p:cNvSpPr>
            <a:spLocks noGrp="1"/>
          </p:cNvSpPr>
          <p:nvPr>
            <p:ph idx="1"/>
          </p:nvPr>
        </p:nvSpPr>
        <p:spPr/>
        <p:txBody>
          <a:bodyPr>
            <a:normAutofit/>
          </a:bodyPr>
          <a:lstStyle/>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تخلق قيمة مضافة</a:t>
            </a:r>
            <a:endPar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endParaRP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جديدة </a:t>
            </a:r>
            <a:r>
              <a:rPr lang="ar-DZ"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وإبتكارية</a:t>
            </a:r>
            <a:endPar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endParaRP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تلبي حاجة من حاجات المجتمع</a:t>
            </a:r>
            <a:endPar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endParaRP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قادرة على خلق استهلاك جديدة</a:t>
            </a:r>
            <a:endPar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endParaRP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تضع حل لمشكل معين</a:t>
            </a:r>
          </a:p>
          <a:p>
            <a:pPr marL="95250" indent="260350" algn="ctr" rtl="1">
              <a:buNone/>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قابلة للاستمرار لأطول مدة</a:t>
            </a:r>
            <a:endPar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endParaRPr>
          </a:p>
          <a:p>
            <a:pPr algn="r" rtl="1"/>
            <a:endParaRPr lang="ar-DZ"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4101748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7890080" cy="1143000"/>
          </a:xfrm>
        </p:spPr>
        <p:txBody>
          <a:bodyPr>
            <a:normAutofit/>
          </a:bodyPr>
          <a:lstStyle/>
          <a:p>
            <a:pPr algn="ctr"/>
            <a:r>
              <a:rPr lang="ar-DZ" sz="4400" b="1" dirty="0" smtClean="0">
                <a:solidFill>
                  <a:schemeClr val="accent5">
                    <a:lumMod val="60000"/>
                    <a:lumOff val="40000"/>
                  </a:schemeClr>
                </a:solidFill>
                <a:cs typeface="Al-Mothnna" pitchFamily="2" charset="-78"/>
              </a:rPr>
              <a:t>مصادر الحصول على فكرة </a:t>
            </a:r>
            <a:r>
              <a:rPr lang="ar-DZ" sz="4400" b="1" dirty="0">
                <a:solidFill>
                  <a:schemeClr val="accent5">
                    <a:lumMod val="60000"/>
                    <a:lumOff val="40000"/>
                  </a:schemeClr>
                </a:solidFill>
                <a:cs typeface="Al-Mothnna" pitchFamily="2" charset="-78"/>
              </a:rPr>
              <a:t>المشروع</a:t>
            </a:r>
            <a:endParaRPr lang="ar-DZ"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9642867"/>
              </p:ext>
            </p:extLst>
          </p:nvPr>
        </p:nvGraphicFramePr>
        <p:xfrm>
          <a:off x="1042988" y="1447800"/>
          <a:ext cx="7891462"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97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7890080" cy="1143000"/>
          </a:xfrm>
        </p:spPr>
        <p:txBody>
          <a:bodyPr>
            <a:normAutofit/>
          </a:bodyPr>
          <a:lstStyle/>
          <a:p>
            <a:pPr algn="ctr"/>
            <a:r>
              <a:rPr lang="ar-DZ" sz="4400" b="1" dirty="0" smtClean="0">
                <a:solidFill>
                  <a:schemeClr val="accent5">
                    <a:lumMod val="60000"/>
                    <a:lumOff val="40000"/>
                  </a:schemeClr>
                </a:solidFill>
                <a:cs typeface="Al-Mothnna" pitchFamily="2" charset="-78"/>
              </a:rPr>
              <a:t>المصادر العامة</a:t>
            </a:r>
            <a:endParaRPr lang="ar-DZ" dirty="0"/>
          </a:p>
        </p:txBody>
      </p:sp>
      <p:sp>
        <p:nvSpPr>
          <p:cNvPr id="3" name="Espace réservé du contenu 2"/>
          <p:cNvSpPr>
            <a:spLocks noGrp="1"/>
          </p:cNvSpPr>
          <p:nvPr>
            <p:ph idx="1"/>
          </p:nvPr>
        </p:nvSpPr>
        <p:spPr>
          <a:xfrm>
            <a:off x="1043608" y="1447800"/>
            <a:ext cx="7890080" cy="5410200"/>
          </a:xfrm>
        </p:spPr>
        <p:txBody>
          <a:bodyPr>
            <a:normAutofit/>
          </a:bodyPr>
          <a:lstStyle/>
          <a:p>
            <a:pPr marL="596646" indent="-514350" algn="r" rtl="1">
              <a:buFont typeface="+mj-lt"/>
              <a:buAutoNum type="arabicParen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 </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ملاحظة الواقع المعاش.</a:t>
            </a:r>
          </a:p>
          <a:p>
            <a:pPr marL="596646" indent="-514350" algn="r"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حضور الصالونات والمعارض.</a:t>
            </a:r>
          </a:p>
          <a:p>
            <a:pPr marL="596646" indent="-514350" algn="r"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التقاء ومخالطة رجال الاعمال.</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
            </a:r>
            <a:b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br>
            <a:endPar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311897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16632"/>
            <a:ext cx="7890080" cy="1143000"/>
          </a:xfrm>
        </p:spPr>
        <p:txBody>
          <a:bodyPr>
            <a:normAutofit/>
          </a:bodyPr>
          <a:lstStyle/>
          <a:p>
            <a:pPr algn="ctr" rtl="1"/>
            <a:r>
              <a:rPr lang="ar-DZ" sz="4400" b="1" dirty="0" smtClean="0">
                <a:solidFill>
                  <a:schemeClr val="accent5">
                    <a:lumMod val="60000"/>
                    <a:lumOff val="40000"/>
                  </a:schemeClr>
                </a:solidFill>
                <a:cs typeface="Al-Mothnna" pitchFamily="2" charset="-78"/>
              </a:rPr>
              <a:t>المصادر الخاصة</a:t>
            </a:r>
            <a:endParaRPr lang="ar-DZ" dirty="0"/>
          </a:p>
        </p:txBody>
      </p:sp>
      <p:sp>
        <p:nvSpPr>
          <p:cNvPr id="3" name="Espace réservé du contenu 2"/>
          <p:cNvSpPr>
            <a:spLocks noGrp="1"/>
          </p:cNvSpPr>
          <p:nvPr>
            <p:ph idx="1"/>
          </p:nvPr>
        </p:nvSpPr>
        <p:spPr>
          <a:xfrm>
            <a:off x="971600" y="1268760"/>
            <a:ext cx="8172400" cy="5589240"/>
          </a:xfrm>
        </p:spPr>
        <p:txBody>
          <a:bodyPr>
            <a:normAutofit/>
          </a:bodyPr>
          <a:lstStyle/>
          <a:p>
            <a:pPr marL="0" indent="31750" algn="just" rtl="1">
              <a:buFont typeface="+mj-lt"/>
              <a:buAutoNum type="arabicParenR"/>
            </a:pPr>
            <a:r>
              <a:rPr lang="ar-DZ" sz="4000" dirty="0">
                <a:latin typeface="Arabic Typesetting" pitchFamily="66" charset="-78"/>
                <a:cs typeface="Arabic Typesetting" pitchFamily="66" charset="-78"/>
              </a:rPr>
              <a:t>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نشاط</a:t>
            </a:r>
            <a:r>
              <a:rPr lang="ar-DZ" sz="4000" dirty="0">
                <a:latin typeface="Arabic Typesetting" pitchFamily="66" charset="-78"/>
                <a:cs typeface="Arabic Typesetting" pitchFamily="66" charset="-78"/>
              </a:rPr>
              <a:t>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يتفرع من عملك </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الحالي او مجال  خبرتك.</a:t>
            </a:r>
          </a:p>
          <a:p>
            <a:pPr marL="0" indent="31750" algn="just"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هواياتك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او الاهتمامات الخاصة </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بالأنشطة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المحببة الى نفسك</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a:t>
            </a:r>
          </a:p>
          <a:p>
            <a:pPr marL="0" indent="31750" algn="just"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البحث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عن حاجات ورغبات المجتمع </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الذى تعيش فيه.</a:t>
            </a:r>
          </a:p>
          <a:p>
            <a:pPr marL="0" indent="31750" algn="just"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بعض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عوامل الضعف والقصور </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في منتج أو خدمة.</a:t>
            </a:r>
          </a:p>
          <a:p>
            <a:pPr marL="0" indent="31750" algn="just"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اكمال سلسلة انتاج في مشروع موجود.</a:t>
            </a:r>
          </a:p>
          <a:p>
            <a:pPr marL="0" indent="31750" algn="just"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ابتكار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طرق جديدة لمعالجة بعض الامور </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الموجودة.</a:t>
            </a:r>
          </a:p>
          <a:p>
            <a:pPr marL="0" indent="31750" algn="just" rtl="1">
              <a:buFont typeface="+mj-lt"/>
              <a:buAutoNum type="arabicParenR"/>
            </a:pP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 استغلال التقدم التقني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او </a:t>
            </a:r>
            <a:r>
              <a:rPr lang="ar-D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التغيرات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الجديدة</a:t>
            </a:r>
            <a:r>
              <a:rPr lang="ar-DZ" sz="4000" dirty="0" smtClean="0">
                <a:latin typeface="Arabic Typesetting" pitchFamily="66" charset="-78"/>
                <a:cs typeface="Arabic Typesetting" pitchFamily="66" charset="-78"/>
              </a:rPr>
              <a:t> </a:t>
            </a:r>
            <a:r>
              <a:rPr lang="ar-DZ" sz="4000" dirty="0">
                <a:latin typeface="Arabic Typesetting" pitchFamily="66" charset="-78"/>
                <a:cs typeface="Arabic Typesetting" pitchFamily="66" charset="-78"/>
              </a:rPr>
              <a:t>.</a:t>
            </a:r>
          </a:p>
        </p:txBody>
      </p:sp>
    </p:spTree>
    <p:extLst>
      <p:ext uri="{BB962C8B-B14F-4D97-AF65-F5344CB8AC3E}">
        <p14:creationId xmlns:p14="http://schemas.microsoft.com/office/powerpoint/2010/main" val="2949965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4000" b="1" dirty="0" smtClean="0">
                <a:solidFill>
                  <a:schemeClr val="accent5">
                    <a:lumMod val="60000"/>
                    <a:lumOff val="40000"/>
                  </a:schemeClr>
                </a:solidFill>
                <a:cs typeface="Al-Mothnna" pitchFamily="2" charset="-78"/>
              </a:rPr>
              <a:t>طريقة الحصول على الافكار الاستثمارية</a:t>
            </a:r>
            <a:endParaRPr lang="ar-DZ"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484784"/>
            <a:ext cx="5915851" cy="4591691"/>
          </a:xfrm>
        </p:spPr>
      </p:pic>
    </p:spTree>
    <p:extLst>
      <p:ext uri="{BB962C8B-B14F-4D97-AF65-F5344CB8AC3E}">
        <p14:creationId xmlns:p14="http://schemas.microsoft.com/office/powerpoint/2010/main" val="2949965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1022</TotalTime>
  <Words>188</Words>
  <Application>Microsoft Office PowerPoint</Application>
  <PresentationFormat>Affichage à l'écran (4:3)</PresentationFormat>
  <Paragraphs>45</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Solstice</vt:lpstr>
      <vt:lpstr>المركز الجامعي عبد الحفيظ بوالصوف - ميلة مقياس المقاولاتية السنة الأولى ماستر – كل التخصصات</vt:lpstr>
      <vt:lpstr>المحور الرابع</vt:lpstr>
      <vt:lpstr>أساسيات</vt:lpstr>
      <vt:lpstr>أساسيات</vt:lpstr>
      <vt:lpstr>خصائص فكرة المشروع</vt:lpstr>
      <vt:lpstr>مصادر الحصول على فكرة المشروع</vt:lpstr>
      <vt:lpstr>المصادر العامة</vt:lpstr>
      <vt:lpstr>المصادر الخاصة</vt:lpstr>
      <vt:lpstr>طريقة الحصول على الافكار الاستثمارية</vt:lpstr>
      <vt:lpstr>طريقة الحصول على الافكار الاستثمارية</vt:lpstr>
      <vt:lpstr>الفكرة وفرصة الاعمال الناجحة</vt:lpstr>
      <vt:lpstr>شكرا على حسن  الانتباه والتركيز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(تابع)</dc:title>
  <dc:creator>FAROUQ1</dc:creator>
  <cp:lastModifiedBy>kh</cp:lastModifiedBy>
  <cp:revision>106</cp:revision>
  <dcterms:created xsi:type="dcterms:W3CDTF">2010-10-06T20:09:38Z</dcterms:created>
  <dcterms:modified xsi:type="dcterms:W3CDTF">2021-02-22T12:19:48Z</dcterms:modified>
</cp:coreProperties>
</file>