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55" d="100"/>
          <a:sy n="55" d="100"/>
        </p:scale>
        <p:origin x="60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/>
          <p:cNvSpPr/>
          <p:nvPr/>
        </p:nvSpPr>
        <p:spPr>
          <a:xfrm>
            <a:off x="1914788" y="102698"/>
            <a:ext cx="8429684" cy="1771940"/>
          </a:xfrm>
          <a:prstGeom prst="roundRect">
            <a:avLst>
              <a:gd name="adj" fmla="val 23838"/>
            </a:avLst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République algérienne démocratique et populaire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Centre Universitaire </a:t>
            </a:r>
            <a:r>
              <a:rPr lang="fr-FR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Abdelhafid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Boussouf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Mila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Institut des sciences et technologies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Département des sciences et techniques</a:t>
            </a:r>
            <a:endParaRPr lang="nl-NL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3"/>
          <p:cNvSpPr txBox="1"/>
          <p:nvPr/>
        </p:nvSpPr>
        <p:spPr>
          <a:xfrm>
            <a:off x="123733" y="4657991"/>
            <a:ext cx="389655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Réalisé </a:t>
            </a:r>
            <a:r>
              <a:rPr lang="fr-FR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par:			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fr-FR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Mr. </a:t>
            </a:r>
            <a:r>
              <a:rPr lang="fr-FR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Guentri</a:t>
            </a:r>
            <a:r>
              <a:rPr lang="fr-F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 Hocine</a:t>
            </a:r>
            <a:endParaRPr lang="fr-FR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6" name="Rectangle à coins arrondis 26"/>
          <p:cNvSpPr/>
          <p:nvPr/>
        </p:nvSpPr>
        <p:spPr>
          <a:xfrm>
            <a:off x="1738282" y="2500306"/>
            <a:ext cx="8929718" cy="1532017"/>
          </a:xfrm>
          <a:prstGeom prst="roundRect">
            <a:avLst>
              <a:gd name="adj" fmla="val 23838"/>
            </a:avLst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i="1" dirty="0" smtClean="0">
                <a:solidFill>
                  <a:srgbClr val="FF0000"/>
                </a:solidFill>
              </a:rPr>
              <a:t>Solution TD 2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072009" y="2208424"/>
            <a:ext cx="8272463" cy="1928826"/>
            <a:chOff x="429" y="1971"/>
            <a:chExt cx="5211" cy="1411"/>
          </a:xfrm>
        </p:grpSpPr>
        <p:pic>
          <p:nvPicPr>
            <p:cNvPr id="8" name="Picture 8" descr="blulin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6" y="1971"/>
              <a:ext cx="5184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9" descr="blulin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9" y="3225"/>
              <a:ext cx="518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Image 10" descr="LOGO FI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67980" y="102698"/>
            <a:ext cx="1842304" cy="2315640"/>
          </a:xfrm>
          <a:prstGeom prst="rect">
            <a:avLst/>
          </a:prstGeom>
          <a:noFill/>
        </p:spPr>
      </p:pic>
      <p:pic>
        <p:nvPicPr>
          <p:cNvPr id="11" name="Image 10" descr="LOGO FI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76" y="134135"/>
            <a:ext cx="1842304" cy="2315640"/>
          </a:xfrm>
          <a:prstGeom prst="rect">
            <a:avLst/>
          </a:prstGeom>
          <a:noFill/>
        </p:spPr>
      </p:pic>
      <p:pic>
        <p:nvPicPr>
          <p:cNvPr id="12" name="Picture 2" descr="Offres d'emploi technicien de maintenance industrielle en Fran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648" y="4190278"/>
            <a:ext cx="6766824" cy="261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09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4782" y="390775"/>
            <a:ext cx="946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EX1: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fr-FR" sz="2400" dirty="0"/>
          </a:p>
        </p:txBody>
      </p:sp>
      <p:sp>
        <p:nvSpPr>
          <p:cNvPr id="3" name="Rectangle 2"/>
          <p:cNvSpPr/>
          <p:nvPr/>
        </p:nvSpPr>
        <p:spPr>
          <a:xfrm>
            <a:off x="173834" y="1026530"/>
            <a:ext cx="8770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1, Citez </a:t>
            </a:r>
            <a:r>
              <a:rPr lang="fr-FR" sz="2400" dirty="0"/>
              <a:t>et définir les différentes formes de la maintenance </a:t>
            </a:r>
            <a:r>
              <a:rPr lang="fr-FR" sz="2400" dirty="0" smtClean="0"/>
              <a:t>?</a:t>
            </a:r>
            <a:endParaRPr lang="fr-FR" sz="2400" dirty="0"/>
          </a:p>
        </p:txBody>
      </p:sp>
      <p:sp>
        <p:nvSpPr>
          <p:cNvPr id="15" name="Rectangle 14"/>
          <p:cNvSpPr/>
          <p:nvPr/>
        </p:nvSpPr>
        <p:spPr>
          <a:xfrm>
            <a:off x="739440" y="1544937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Maintenance préventive et maintenance corrective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3834" y="2180692"/>
            <a:ext cx="8521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2</a:t>
            </a:r>
            <a:r>
              <a:rPr lang="fr-FR" sz="2400" dirty="0" smtClean="0"/>
              <a:t>, Quelle </a:t>
            </a:r>
            <a:r>
              <a:rPr lang="fr-FR" sz="2400" dirty="0"/>
              <a:t>est la différence entre entretien et maintenance </a:t>
            </a:r>
            <a:r>
              <a:rPr lang="fr-FR" sz="2400" dirty="0" smtClean="0"/>
              <a:t>?</a:t>
            </a:r>
            <a:endParaRPr lang="fr-FR" sz="2400" dirty="0"/>
          </a:p>
        </p:txBody>
      </p:sp>
      <p:sp>
        <p:nvSpPr>
          <p:cNvPr id="22" name="Rectangle 21"/>
          <p:cNvSpPr/>
          <p:nvPr/>
        </p:nvSpPr>
        <p:spPr>
          <a:xfrm>
            <a:off x="739440" y="2790968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Entretenir, c’est subir le matériel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39440" y="3391631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Maintenir, c’est maîtriser le matériel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3833" y="4023160"/>
            <a:ext cx="838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3, Quelle </a:t>
            </a:r>
            <a:r>
              <a:rPr lang="fr-FR" sz="2400" dirty="0"/>
              <a:t>est la différence entre dépannage et réparation 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6068" y="4715657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Le dépannage a un caractère </a:t>
            </a:r>
            <a:r>
              <a:rPr lang="fr-FR" sz="2400" b="1" dirty="0">
                <a:solidFill>
                  <a:srgbClr val="FF0000"/>
                </a:solidFill>
              </a:rPr>
              <a:t>provisoire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6068" y="5478158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la réparation a un caractère </a:t>
            </a:r>
            <a:r>
              <a:rPr lang="fr-FR" sz="2400" b="1" dirty="0">
                <a:solidFill>
                  <a:srgbClr val="FF0000"/>
                </a:solidFill>
              </a:rPr>
              <a:t>définitif</a:t>
            </a:r>
            <a:r>
              <a:rPr lang="fr-FR" sz="2400" dirty="0">
                <a:solidFill>
                  <a:srgbClr val="FF0000"/>
                </a:solidFill>
              </a:rPr>
              <a:t>.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28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2512" y="672501"/>
            <a:ext cx="7721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4, Décrire </a:t>
            </a:r>
            <a:r>
              <a:rPr lang="fr-FR" sz="2400" dirty="0"/>
              <a:t>les différentes opérations de maintenance ?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28165" y="1203313"/>
            <a:ext cx="108638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Les opérations de maintenance sont : les dépannages, les réparations, les inspections, les contrôles, </a:t>
            </a:r>
            <a:r>
              <a:rPr lang="fr-FR" sz="2400" dirty="0" smtClean="0">
                <a:solidFill>
                  <a:srgbClr val="FF0000"/>
                </a:solidFill>
              </a:rPr>
              <a:t>les visites</a:t>
            </a:r>
            <a:r>
              <a:rPr lang="fr-FR" sz="2400" dirty="0">
                <a:solidFill>
                  <a:srgbClr val="FF0000"/>
                </a:solidFill>
              </a:rPr>
              <a:t>, les révisions, les échanges.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52512" y="2198200"/>
            <a:ext cx="7721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dirty="0"/>
              <a:t>5</a:t>
            </a:r>
            <a:r>
              <a:rPr lang="fr-FR" sz="2400" dirty="0" smtClean="0"/>
              <a:t>, Décrire </a:t>
            </a:r>
            <a:r>
              <a:rPr lang="fr-FR" sz="2400" dirty="0"/>
              <a:t>les différentes opérations de maintenance ?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52512" y="2823755"/>
            <a:ext cx="108638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Les opérations de maintenance sont : les dépannages, les réparations, les inspections, les contrôles, </a:t>
            </a:r>
            <a:r>
              <a:rPr lang="fr-FR" sz="2400" dirty="0" smtClean="0">
                <a:solidFill>
                  <a:srgbClr val="FF0000"/>
                </a:solidFill>
              </a:rPr>
              <a:t>les visites</a:t>
            </a:r>
            <a:r>
              <a:rPr lang="fr-FR" sz="2400" dirty="0">
                <a:solidFill>
                  <a:srgbClr val="FF0000"/>
                </a:solidFill>
              </a:rPr>
              <a:t>, les révisions, les échanges.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52512" y="3723899"/>
            <a:ext cx="67153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6, Combien </a:t>
            </a:r>
            <a:r>
              <a:rPr lang="fr-FR" sz="2400" dirty="0"/>
              <a:t>y </a:t>
            </a:r>
            <a:r>
              <a:rPr lang="fr-FR" sz="2400" dirty="0" err="1"/>
              <a:t>a-t-il</a:t>
            </a:r>
            <a:r>
              <a:rPr lang="fr-FR" sz="2400" dirty="0"/>
              <a:t> de nivaux de maintenance ?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28165" y="4444197"/>
            <a:ext cx="108638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Il </a:t>
            </a:r>
            <a:r>
              <a:rPr lang="fr-FR" sz="2400" dirty="0">
                <a:solidFill>
                  <a:srgbClr val="FF0000"/>
                </a:solidFill>
              </a:rPr>
              <a:t>y a cinq nivaux de maintenance.</a:t>
            </a:r>
          </a:p>
        </p:txBody>
      </p:sp>
    </p:spTree>
    <p:extLst>
      <p:ext uri="{BB962C8B-B14F-4D97-AF65-F5344CB8AC3E}">
        <p14:creationId xmlns:p14="http://schemas.microsoft.com/office/powerpoint/2010/main" val="345888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76873"/>
              </p:ext>
            </p:extLst>
          </p:nvPr>
        </p:nvGraphicFramePr>
        <p:xfrm>
          <a:off x="2" y="104557"/>
          <a:ext cx="12191997" cy="672998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509385"/>
                <a:gridCol w="1290917"/>
                <a:gridCol w="1453109"/>
                <a:gridCol w="1635162"/>
                <a:gridCol w="1635162"/>
                <a:gridCol w="1668262"/>
              </a:tblGrid>
              <a:tr h="1695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Maintenance d’une automobile.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Maintenance corrective</a:t>
                      </a:r>
                      <a:endParaRPr lang="fr-FR" sz="1600" b="1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901" marR="34901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Maintenance Préventive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Maintenance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d’amélioration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</a:tr>
              <a:tr h="16951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Dépannage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Réparation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Systématique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Conditionnelle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Faire le plein d’essence.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Vidanger tous les 10000 KM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2797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Changer les plaquettes de frein au témoin d’usure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Echanger une roue crevée.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Faire réparer cette roue crevée.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2752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Changer la courroie de distribution à 100000 km.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Vérifier le niveau d’huile tous les mois.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Changer un pot d’échappement HS.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Changer un cardan.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Poser un autoradio.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0000"/>
                    </a:solidFill>
                  </a:tcPr>
                </a:tc>
              </a:tr>
              <a:tr h="2752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Changer le train de pneus au début de l’hiver et du printemps.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Changer de batterie d’accumulateurs.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Refaire le joint de culasse.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Changer les disques de frein.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Faire rénover des amortisseurs.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0000"/>
                    </a:solidFill>
                  </a:tcPr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Donner un aspect «  tunning ».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0000"/>
                    </a:solidFill>
                  </a:tcPr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Changer les bougies.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Changer le filtre à air et le filtre à huile.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</a:tr>
              <a:tr h="169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La faire repeindre.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1" marR="34901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10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7628" y="178370"/>
            <a:ext cx="9054402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EX3: </a:t>
            </a:r>
            <a:r>
              <a:rPr lang="fr-FR" sz="2400" dirty="0" smtClean="0"/>
              <a:t>Relié </a:t>
            </a:r>
            <a:r>
              <a:rPr lang="fr-FR" sz="2400" dirty="0"/>
              <a:t>chaque activité de la maintenance avec sa définition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224455" y="18235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8" name="Rounded Rectangle 17"/>
          <p:cNvSpPr/>
          <p:nvPr/>
        </p:nvSpPr>
        <p:spPr>
          <a:xfrm>
            <a:off x="159657" y="729044"/>
            <a:ext cx="3933372" cy="176412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>
                <a:solidFill>
                  <a:schemeClr val="tx1"/>
                </a:solidFill>
              </a:rPr>
              <a:t>Ce sont les actions physiques exécutées pour </a:t>
            </a:r>
            <a:r>
              <a:rPr lang="fr-FR" dirty="0" smtClean="0">
                <a:solidFill>
                  <a:schemeClr val="tx1"/>
                </a:solidFill>
              </a:rPr>
              <a:t>permettre </a:t>
            </a:r>
            <a:r>
              <a:rPr lang="fr-FR" dirty="0">
                <a:solidFill>
                  <a:schemeClr val="tx1"/>
                </a:solidFill>
              </a:rPr>
              <a:t>à un bien en panne </a:t>
            </a:r>
            <a:r>
              <a:rPr lang="fr-FR" dirty="0" smtClean="0">
                <a:solidFill>
                  <a:schemeClr val="tx1"/>
                </a:solidFill>
              </a:rPr>
              <a:t>d'accomplir sa </a:t>
            </a:r>
            <a:r>
              <a:rPr lang="fr-FR" dirty="0">
                <a:solidFill>
                  <a:schemeClr val="tx1"/>
                </a:solidFill>
              </a:rPr>
              <a:t>fonction requise pendant une durée limitée</a:t>
            </a:r>
          </a:p>
          <a:p>
            <a:pPr algn="just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58514" y="3005010"/>
            <a:ext cx="3755383" cy="14658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>
                <a:solidFill>
                  <a:schemeClr val="tx1"/>
                </a:solidFill>
              </a:rPr>
              <a:t>Ensemble complet d'examens et d'actions </a:t>
            </a:r>
            <a:r>
              <a:rPr lang="fr-FR" dirty="0" smtClean="0">
                <a:solidFill>
                  <a:schemeClr val="tx1"/>
                </a:solidFill>
              </a:rPr>
              <a:t>réalisés afin </a:t>
            </a:r>
            <a:r>
              <a:rPr lang="fr-FR" dirty="0">
                <a:solidFill>
                  <a:schemeClr val="tx1"/>
                </a:solidFill>
              </a:rPr>
              <a:t>de maintenir le niveau requis de disponibilité et de sécurité.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58514" y="4778564"/>
            <a:ext cx="3933377" cy="17872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>
                <a:solidFill>
                  <a:schemeClr val="tx1"/>
                </a:solidFill>
              </a:rPr>
              <a:t>C'est un contrôle de conformité réalisé en mesurant, </a:t>
            </a:r>
            <a:r>
              <a:rPr lang="fr-FR" dirty="0" smtClean="0">
                <a:solidFill>
                  <a:schemeClr val="tx1"/>
                </a:solidFill>
              </a:rPr>
              <a:t>observant</a:t>
            </a:r>
            <a:r>
              <a:rPr lang="fr-FR" dirty="0">
                <a:solidFill>
                  <a:schemeClr val="tx1"/>
                </a:solidFill>
              </a:rPr>
              <a:t>, testant ou calibrant </a:t>
            </a:r>
            <a:r>
              <a:rPr lang="fr-FR" dirty="0" smtClean="0">
                <a:solidFill>
                  <a:schemeClr val="tx1"/>
                </a:solidFill>
              </a:rPr>
              <a:t>les caractéristiques </a:t>
            </a:r>
            <a:r>
              <a:rPr lang="fr-FR" dirty="0">
                <a:solidFill>
                  <a:schemeClr val="tx1"/>
                </a:solidFill>
              </a:rPr>
              <a:t>significatives d'un bien</a:t>
            </a:r>
          </a:p>
        </p:txBody>
      </p:sp>
      <p:sp>
        <p:nvSpPr>
          <p:cNvPr id="26" name="Oval 25"/>
          <p:cNvSpPr/>
          <p:nvPr/>
        </p:nvSpPr>
        <p:spPr>
          <a:xfrm>
            <a:off x="6561082" y="980103"/>
            <a:ext cx="3358055" cy="151306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La révision</a:t>
            </a:r>
            <a:endParaRPr lang="fr-FR" dirty="0"/>
          </a:p>
        </p:txBody>
      </p:sp>
      <p:sp>
        <p:nvSpPr>
          <p:cNvPr id="27" name="Oval 26"/>
          <p:cNvSpPr/>
          <p:nvPr/>
        </p:nvSpPr>
        <p:spPr>
          <a:xfrm>
            <a:off x="6773975" y="2957797"/>
            <a:ext cx="3358055" cy="15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dépannage</a:t>
            </a:r>
            <a:endParaRPr lang="fr-FR" dirty="0"/>
          </a:p>
        </p:txBody>
      </p:sp>
      <p:cxnSp>
        <p:nvCxnSpPr>
          <p:cNvPr id="29" name="Straight Arrow Connector 28"/>
          <p:cNvCxnSpPr>
            <a:stCxn id="18" idx="3"/>
          </p:cNvCxnSpPr>
          <p:nvPr/>
        </p:nvCxnSpPr>
        <p:spPr>
          <a:xfrm>
            <a:off x="4093029" y="1611106"/>
            <a:ext cx="2680946" cy="19495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960476" y="4915650"/>
            <a:ext cx="3358055" cy="15130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L’inspection</a:t>
            </a:r>
            <a:endParaRPr lang="fr-FR" dirty="0"/>
          </a:p>
        </p:txBody>
      </p:sp>
      <p:cxnSp>
        <p:nvCxnSpPr>
          <p:cNvPr id="36" name="Straight Arrow Connector 35"/>
          <p:cNvCxnSpPr>
            <a:stCxn id="24" idx="3"/>
            <a:endCxn id="31" idx="2"/>
          </p:cNvCxnSpPr>
          <p:nvPr/>
        </p:nvCxnSpPr>
        <p:spPr>
          <a:xfrm>
            <a:off x="4391891" y="5672182"/>
            <a:ext cx="2568585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3" idx="3"/>
          </p:cNvCxnSpPr>
          <p:nvPr/>
        </p:nvCxnSpPr>
        <p:spPr>
          <a:xfrm flipV="1">
            <a:off x="4213897" y="1876899"/>
            <a:ext cx="2347185" cy="18610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27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655948"/>
              </p:ext>
            </p:extLst>
          </p:nvPr>
        </p:nvGraphicFramePr>
        <p:xfrm>
          <a:off x="387450" y="124691"/>
          <a:ext cx="11804550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3" imgW="8125151" imgH="4961308" progId="Visio.Drawing.5">
                  <p:embed/>
                </p:oleObj>
              </mc:Choice>
              <mc:Fallback>
                <p:oleObj r:id="rId3" imgW="8125151" imgH="4961308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50" y="124691"/>
                        <a:ext cx="11804550" cy="6553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427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061261"/>
              </p:ext>
            </p:extLst>
          </p:nvPr>
        </p:nvGraphicFramePr>
        <p:xfrm>
          <a:off x="0" y="174170"/>
          <a:ext cx="12052092" cy="6683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1613"/>
                <a:gridCol w="5620545"/>
                <a:gridCol w="3235599"/>
                <a:gridCol w="2214335"/>
              </a:tblGrid>
              <a:tr h="390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Niveau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Nature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Personnel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Moyens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FR" sz="2000" baseline="30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</a:t>
                      </a:r>
                      <a:endParaRPr lang="fr-FR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Réglages simples au moyen d’éléments accessibles sans aucun démontage ou ouverture de l’équipement (dégagement d'un produit coincé, voyants, fusibles).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Opérateur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Outillage léger défini dans la notice d'utilisation.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447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ème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Dépannages par échange standard des  éléments prévus à cet effet et opérations mineures de maintenance préventive (graissages).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Technicien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habilité.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Outillage de base et pièces de rechange sur place.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7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fr-FR" sz="2000" baseline="30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ème</a:t>
                      </a:r>
                      <a:endParaRPr lang="fr-FR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Identification et diagnostic de pannes, réparations par échange de composants (remplacement d'une clavette).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Technicien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spécialisé.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Outillage prévu et appareils de mesure.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41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fr-FR" sz="2000" baseline="30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ème</a:t>
                      </a:r>
                      <a:endParaRPr lang="fr-FR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Travaux importants de maintenance corrective ou préventive sauf rénovation et reconstruction (remplacement d'un coffret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électrique).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Equipe disposant d'un encadrement technique spécialisé.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Outillage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spécifique.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447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fr-FR" sz="2000" baseline="30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ème</a:t>
                      </a:r>
                      <a:endParaRPr lang="fr-FR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Rénovation, reconstruction ou réparations importantes (mise en conformité).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central de maintenance, sous-traitance, constructeur.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Moyens proches de ceux de la fabrication.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9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229</TotalTime>
  <Words>542</Words>
  <Application>Microsoft Office PowerPoint</Application>
  <PresentationFormat>Widescreen</PresentationFormat>
  <Paragraphs>180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Bookman Old Style</vt:lpstr>
      <vt:lpstr>Calibri</vt:lpstr>
      <vt:lpstr>Tahoma</vt:lpstr>
      <vt:lpstr>Times New Roman</vt:lpstr>
      <vt:lpstr>Trebuchet MS</vt:lpstr>
      <vt:lpstr>Wingdings 3</vt:lpstr>
      <vt:lpstr>Facet</vt:lpstr>
      <vt:lpstr>Visio.Drawing.5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 EM GM</dc:creator>
  <cp:lastModifiedBy>Hocine</cp:lastModifiedBy>
  <cp:revision>16</cp:revision>
  <dcterms:created xsi:type="dcterms:W3CDTF">2021-02-08T07:39:51Z</dcterms:created>
  <dcterms:modified xsi:type="dcterms:W3CDTF">2021-02-10T20:00:40Z</dcterms:modified>
</cp:coreProperties>
</file>