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5" d="100"/>
          <a:sy n="55" d="100"/>
        </p:scale>
        <p:origin x="4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4"/>
          <p:cNvSpPr/>
          <p:nvPr/>
        </p:nvSpPr>
        <p:spPr>
          <a:xfrm>
            <a:off x="1914788" y="102698"/>
            <a:ext cx="8429684" cy="1771940"/>
          </a:xfrm>
          <a:prstGeom prst="roundRect">
            <a:avLst>
              <a:gd name="adj" fmla="val 23838"/>
            </a:avLst>
          </a:prstGeom>
          <a:noFill/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République algérienne démocratique et populaire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Centre Universitaire </a:t>
            </a:r>
            <a:r>
              <a:rPr lang="fr-FR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Abdelhafid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Boussouf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Mila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Institut des sciences et technologies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Département des sciences et techniques</a:t>
            </a:r>
            <a:endParaRPr lang="nl-NL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3"/>
          <p:cNvSpPr txBox="1"/>
          <p:nvPr/>
        </p:nvSpPr>
        <p:spPr>
          <a:xfrm>
            <a:off x="123733" y="4657991"/>
            <a:ext cx="389655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Réalisé </a:t>
            </a:r>
            <a:r>
              <a:rPr lang="fr-FR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par:			 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fr-FR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Mr. </a:t>
            </a:r>
            <a:r>
              <a:rPr lang="fr-FR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Guentri</a:t>
            </a:r>
            <a:r>
              <a:rPr lang="fr-F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 Hocine</a:t>
            </a:r>
            <a:endParaRPr lang="fr-FR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6" name="Rectangle à coins arrondis 26"/>
          <p:cNvSpPr/>
          <p:nvPr/>
        </p:nvSpPr>
        <p:spPr>
          <a:xfrm>
            <a:off x="1738282" y="2500306"/>
            <a:ext cx="8929718" cy="1532017"/>
          </a:xfrm>
          <a:prstGeom prst="roundRect">
            <a:avLst>
              <a:gd name="adj" fmla="val 23838"/>
            </a:avLst>
          </a:prstGeom>
          <a:noFill/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i="1" dirty="0" smtClean="0">
                <a:solidFill>
                  <a:srgbClr val="FF0000"/>
                </a:solidFill>
              </a:rPr>
              <a:t>Solution TD 1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072009" y="2208424"/>
            <a:ext cx="8272463" cy="1928826"/>
            <a:chOff x="429" y="1971"/>
            <a:chExt cx="5211" cy="1411"/>
          </a:xfrm>
        </p:grpSpPr>
        <p:pic>
          <p:nvPicPr>
            <p:cNvPr id="8" name="Picture 8" descr="blulin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6" y="1971"/>
              <a:ext cx="5184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9" descr="blulin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9" y="3225"/>
              <a:ext cx="518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Image 10" descr="LOGO FIN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67980" y="102698"/>
            <a:ext cx="1842304" cy="2315640"/>
          </a:xfrm>
          <a:prstGeom prst="rect">
            <a:avLst/>
          </a:prstGeom>
          <a:noFill/>
        </p:spPr>
      </p:pic>
      <p:pic>
        <p:nvPicPr>
          <p:cNvPr id="11" name="Image 10" descr="LOGO FIN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76" y="134135"/>
            <a:ext cx="1842304" cy="2315640"/>
          </a:xfrm>
          <a:prstGeom prst="rect">
            <a:avLst/>
          </a:prstGeom>
          <a:noFill/>
        </p:spPr>
      </p:pic>
      <p:pic>
        <p:nvPicPr>
          <p:cNvPr id="12" name="Picture 2" descr="Offres d'emploi technicien de maintenance industrielle en Fran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648" y="4190278"/>
            <a:ext cx="6766824" cy="261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09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4782" y="390775"/>
            <a:ext cx="5325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EX1: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Définir les terminologies suivantes:</a:t>
            </a:r>
            <a:endParaRPr lang="fr-FR" sz="2400" dirty="0"/>
          </a:p>
        </p:txBody>
      </p:sp>
      <p:sp>
        <p:nvSpPr>
          <p:cNvPr id="3" name="Rectangle 2"/>
          <p:cNvSpPr/>
          <p:nvPr/>
        </p:nvSpPr>
        <p:spPr>
          <a:xfrm>
            <a:off x="381652" y="1100224"/>
            <a:ext cx="24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La maintenance: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652" y="1853608"/>
            <a:ext cx="1175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Action: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652" y="2440947"/>
            <a:ext cx="2044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Management: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652" y="3032805"/>
            <a:ext cx="1980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Cycle de vie: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9370" y="3723272"/>
            <a:ext cx="1356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Un bien</a:t>
            </a:r>
            <a:r>
              <a:rPr lang="fr-FR" sz="2400" dirty="0" smtClean="0"/>
              <a:t>: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652" y="4662742"/>
            <a:ext cx="1601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Maintenir: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9370" y="5428140"/>
            <a:ext cx="1401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Rétablir: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57948" y="777059"/>
            <a:ext cx="94340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 maintenance est l'ensemble des actions techniques, administratives et de management durant le cycle de vie d'un bien, destinées à le maintenir ou à le rétablir dans un état dans lequel il peut accomplir la fonction requise.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61681" y="2499929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Technique de la gestion et l’organisation des entreprises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25801" y="3032805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 l’installation jusqu’à l’élimination de l’équipement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65832" y="3723271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Un matériel ou un </a:t>
            </a:r>
            <a:r>
              <a:rPr lang="fr-F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equipement</a:t>
            </a:r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qui fait l’objet d’une appropriation 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5801" y="4662742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Prévenir (maintenance préventive)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83373" y="5449707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Réparation (maintenance corrective)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28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8038" y="1115917"/>
            <a:ext cx="1675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Accomplir: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8038" y="2043091"/>
            <a:ext cx="1355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Requise: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038" y="2831202"/>
            <a:ext cx="1394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Optimal: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89312" y="3619313"/>
            <a:ext cx="2337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Investissement: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8038" y="4546487"/>
            <a:ext cx="2324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Valeur ajoutée:</a:t>
            </a:r>
            <a:endParaRPr lang="fr-FR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3497" y="1115917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Terminer une mission ou une tache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82972" y="2043090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 mission demandée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43217" y="2866535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Parfait, Idéal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72842" y="3599864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Dépenser de l’argent pour avoir un profit)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72842" y="4527037"/>
            <a:ext cx="9434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 richesse créer par une entreprise dans une période donnée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8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62841" y="46351"/>
            <a:ext cx="6603090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EX2: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Relié chaque activité avec leur sous-ensemble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1224455" y="18235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8" name="Rounded Rectangle 17"/>
          <p:cNvSpPr/>
          <p:nvPr/>
        </p:nvSpPr>
        <p:spPr>
          <a:xfrm>
            <a:off x="882870" y="688427"/>
            <a:ext cx="1939158" cy="50260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Le diagnostic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82870" y="1498149"/>
            <a:ext cx="1939158" cy="75674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La gestion des interventions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82870" y="2617813"/>
            <a:ext cx="1939158" cy="44436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Le dépannage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82870" y="3349283"/>
            <a:ext cx="2648606" cy="56933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La gestion des budgets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82870" y="4205721"/>
            <a:ext cx="2648606" cy="75674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La gestion des ressources humaines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882870" y="5287281"/>
            <a:ext cx="1939158" cy="45499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La prévention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82870" y="6067095"/>
            <a:ext cx="2459420" cy="49136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La gestion des parcs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6440214" y="1407418"/>
            <a:ext cx="3358055" cy="151306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Activité à dominante technique</a:t>
            </a:r>
            <a:endParaRPr lang="fr-FR" dirty="0"/>
          </a:p>
        </p:txBody>
      </p:sp>
      <p:sp>
        <p:nvSpPr>
          <p:cNvPr id="27" name="Oval 26"/>
          <p:cNvSpPr/>
          <p:nvPr/>
        </p:nvSpPr>
        <p:spPr>
          <a:xfrm>
            <a:off x="6561083" y="3918619"/>
            <a:ext cx="3358055" cy="15130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Activité à dominante gestion</a:t>
            </a:r>
            <a:endParaRPr lang="fr-FR" dirty="0"/>
          </a:p>
        </p:txBody>
      </p:sp>
      <p:cxnSp>
        <p:nvCxnSpPr>
          <p:cNvPr id="29" name="Straight Arrow Connector 28"/>
          <p:cNvCxnSpPr>
            <a:stCxn id="18" idx="3"/>
          </p:cNvCxnSpPr>
          <p:nvPr/>
        </p:nvCxnSpPr>
        <p:spPr>
          <a:xfrm>
            <a:off x="2822028" y="939730"/>
            <a:ext cx="3618186" cy="10940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7" idx="2"/>
          </p:cNvCxnSpPr>
          <p:nvPr/>
        </p:nvCxnSpPr>
        <p:spPr>
          <a:xfrm>
            <a:off x="2822028" y="1902868"/>
            <a:ext cx="3739055" cy="27722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0" idx="3"/>
            <a:endCxn id="26" idx="2"/>
          </p:cNvCxnSpPr>
          <p:nvPr/>
        </p:nvCxnSpPr>
        <p:spPr>
          <a:xfrm flipV="1">
            <a:off x="2822028" y="2163951"/>
            <a:ext cx="3618186" cy="6760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1" idx="3"/>
            <a:endCxn id="27" idx="2"/>
          </p:cNvCxnSpPr>
          <p:nvPr/>
        </p:nvCxnSpPr>
        <p:spPr>
          <a:xfrm>
            <a:off x="3531476" y="3633951"/>
            <a:ext cx="3029607" cy="10412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2" idx="3"/>
            <a:endCxn id="27" idx="2"/>
          </p:cNvCxnSpPr>
          <p:nvPr/>
        </p:nvCxnSpPr>
        <p:spPr>
          <a:xfrm>
            <a:off x="3531476" y="4584094"/>
            <a:ext cx="3029607" cy="9105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3" idx="3"/>
          </p:cNvCxnSpPr>
          <p:nvPr/>
        </p:nvCxnSpPr>
        <p:spPr>
          <a:xfrm flipV="1">
            <a:off x="2822028" y="2285055"/>
            <a:ext cx="3618186" cy="32297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4" idx="3"/>
            <a:endCxn id="27" idx="2"/>
          </p:cNvCxnSpPr>
          <p:nvPr/>
        </p:nvCxnSpPr>
        <p:spPr>
          <a:xfrm flipV="1">
            <a:off x="3342290" y="4675152"/>
            <a:ext cx="3218793" cy="16376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27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31" y="0"/>
            <a:ext cx="7210628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EX3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Expliqué les missions de la maintenance suivantes: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0750" y="1205573"/>
            <a:ext cx="5697394" cy="4167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000" dirty="0"/>
              <a:t>Améliorer l'interface production - maintenance:</a:t>
            </a:r>
          </a:p>
        </p:txBody>
      </p:sp>
      <p:sp>
        <p:nvSpPr>
          <p:cNvPr id="4" name="Rectangle 3"/>
          <p:cNvSpPr/>
          <p:nvPr/>
        </p:nvSpPr>
        <p:spPr>
          <a:xfrm>
            <a:off x="460750" y="2867217"/>
            <a:ext cx="69653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000" dirty="0"/>
              <a:t>Se mettre en conformité avec la législation sur la sécurité:</a:t>
            </a:r>
          </a:p>
        </p:txBody>
      </p:sp>
      <p:sp>
        <p:nvSpPr>
          <p:cNvPr id="5" name="Rectangle 4"/>
          <p:cNvSpPr/>
          <p:nvPr/>
        </p:nvSpPr>
        <p:spPr>
          <a:xfrm>
            <a:off x="460750" y="4399418"/>
            <a:ext cx="61101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000" dirty="0"/>
              <a:t>Participer à l'amélioration des couts de fabrication:</a:t>
            </a:r>
          </a:p>
        </p:txBody>
      </p:sp>
    </p:spTree>
    <p:extLst>
      <p:ext uri="{BB962C8B-B14F-4D97-AF65-F5344CB8AC3E}">
        <p14:creationId xmlns:p14="http://schemas.microsoft.com/office/powerpoint/2010/main" val="231427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3335" y="196580"/>
            <a:ext cx="3342582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EX4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Expliqué comment: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8523" y="1284400"/>
            <a:ext cx="7781297" cy="4167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000" dirty="0"/>
              <a:t>la maintenance participe à la minimisation des coûts d’opération;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318523" y="2808400"/>
            <a:ext cx="7077579" cy="4167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000" dirty="0"/>
              <a:t>la maintenance assure la sécurité des biens et des hommes;</a:t>
            </a:r>
          </a:p>
        </p:txBody>
      </p:sp>
      <p:sp>
        <p:nvSpPr>
          <p:cNvPr id="6" name="Rectangle 5"/>
          <p:cNvSpPr/>
          <p:nvPr/>
        </p:nvSpPr>
        <p:spPr>
          <a:xfrm>
            <a:off x="318522" y="4332400"/>
            <a:ext cx="5686172" cy="4167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000" dirty="0"/>
              <a:t>la maximisation de l’efficacité de l’équipement</a:t>
            </a:r>
          </a:p>
        </p:txBody>
      </p:sp>
    </p:spTree>
    <p:extLst>
      <p:ext uri="{BB962C8B-B14F-4D97-AF65-F5344CB8AC3E}">
        <p14:creationId xmlns:p14="http://schemas.microsoft.com/office/powerpoint/2010/main" val="276091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54329"/>
            <a:ext cx="9002109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EX5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Présenter l'organigramme de maintenance ainsi que celle de l'entreprise ou vous avez passé votre stage, quelles sont ces avantages et ces inconvénients. Est-ce que cet organigramme nécessite des améliorations cités les?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3834" y="3071557"/>
            <a:ext cx="9002109" cy="1339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 travail doit être présenter se forme de papier, par groupe, trois étudiants par groupe, la première semaine après les vacances, ce travail sera comptabilisé dans la note du TD (30%),</a:t>
            </a:r>
            <a:endParaRPr lang="fr-FR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98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2142" y="180815"/>
            <a:ext cx="5527475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EX6: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Cocher la fonction de chaque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activité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672530"/>
              </p:ext>
            </p:extLst>
          </p:nvPr>
        </p:nvGraphicFramePr>
        <p:xfrm>
          <a:off x="126125" y="1124513"/>
          <a:ext cx="11366937" cy="490728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6768076"/>
                <a:gridCol w="1855192"/>
                <a:gridCol w="1277477"/>
                <a:gridCol w="146619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La fonction Ordonnancement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Fonction méthode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Fonction réalisation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établir et mettre à jour l’inventaire du matériel et des installations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fr-FR" sz="2400" dirty="0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gérer les ressources matérielles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2000" smtClean="0">
                          <a:solidFill>
                            <a:schemeClr val="tx1"/>
                          </a:solidFill>
                          <a:effectLst/>
                        </a:rPr>
                        <a:t>  x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analyser les coûts de maintenance, de défaillance et de fonctionnement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    x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constituer et compléter une documentation générale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   x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installer les machines et le matériel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   x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établir les fiches d’instructions nécessaires pour effectuer les interventions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    x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recevoir et classer les documents relatifs à l’intervention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    x</a:t>
                      </a:r>
                      <a:endParaRPr lang="fr-FR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37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415</Words>
  <Application>Microsoft Office PowerPoint</Application>
  <PresentationFormat>Widescreen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Bookman Old Style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 EM GM</dc:creator>
  <cp:lastModifiedBy>Hocine</cp:lastModifiedBy>
  <cp:revision>8</cp:revision>
  <dcterms:created xsi:type="dcterms:W3CDTF">2021-02-08T07:39:51Z</dcterms:created>
  <dcterms:modified xsi:type="dcterms:W3CDTF">2021-02-10T17:10:49Z</dcterms:modified>
</cp:coreProperties>
</file>