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60" r:id="rId4"/>
    <p:sldId id="263" r:id="rId5"/>
    <p:sldId id="269" r:id="rId6"/>
    <p:sldId id="270" r:id="rId7"/>
    <p:sldId id="274" r:id="rId8"/>
    <p:sldId id="264" r:id="rId9"/>
    <p:sldId id="278" r:id="rId10"/>
    <p:sldId id="279" r:id="rId11"/>
    <p:sldId id="277" r:id="rId12"/>
    <p:sldId id="282" r:id="rId13"/>
    <p:sldId id="283" r:id="rId14"/>
    <p:sldId id="272" r:id="rId15"/>
    <p:sldId id="286" r:id="rId16"/>
    <p:sldId id="284" r:id="rId17"/>
    <p:sldId id="281" r:id="rId18"/>
    <p:sldId id="275" r:id="rId19"/>
    <p:sldId id="280" r:id="rId20"/>
    <p:sldId id="287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60" d="100"/>
          <a:sy n="60" d="100"/>
        </p:scale>
        <p:origin x="-1014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112E9-631D-426E-A806-91BA1465ABAA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58C53-162F-499D-A6FC-93DA8BB413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BEDB55-00D3-47DD-A613-1963B3523BF4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fr-FR" sz="6600" smtClean="0"/>
              <a:t>Chapitre 2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6400800" cy="1752600"/>
          </a:xfrm>
        </p:spPr>
        <p:txBody>
          <a:bodyPr>
            <a:normAutofit/>
          </a:bodyPr>
          <a:lstStyle/>
          <a:p>
            <a:pPr lvl="0" algn="ctr"/>
            <a:endParaRPr lang="fr-FR" sz="3200" b="1" dirty="0" smtClean="0">
              <a:solidFill>
                <a:schemeClr val="tx1"/>
              </a:solidFill>
            </a:endParaRPr>
          </a:p>
          <a:p>
            <a:pPr lvl="0" algn="ctr"/>
            <a:r>
              <a:rPr lang="fr-FR" sz="3200" b="1" dirty="0" smtClean="0"/>
              <a:t>Théorie de complexité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u="sng" dirty="0" smtClean="0">
                <a:solidFill>
                  <a:srgbClr val="C00000"/>
                </a:solidFill>
              </a:rPr>
              <a:t>Algorithme non déterministe</a:t>
            </a:r>
            <a:endParaRPr lang="fr-FR" sz="2400" b="1" u="sng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fr-FR" sz="2400" b="1" u="sng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fr-FR" sz="2400" b="1" u="sng" dirty="0" smtClean="0"/>
              <a:t>Exemple:</a:t>
            </a:r>
            <a:r>
              <a:rPr lang="fr-FR" sz="2400" dirty="0" smtClean="0"/>
              <a:t> un algorithme non déterministe pour la recherche d’un élément dans un tableau. </a:t>
            </a:r>
            <a:r>
              <a:rPr lang="fr-FR" sz="2400" u="sng" dirty="0" smtClean="0"/>
              <a:t> </a:t>
            </a:r>
            <a:endParaRPr lang="fr-FR" u="sng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2200" dirty="0" smtClean="0"/>
              <a:t>	</a:t>
            </a:r>
            <a:r>
              <a:rPr lang="en-US" sz="2200" i="1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smtClean="0">
                <a:sym typeface="Wingdings" pitchFamily="2" charset="2"/>
              </a:rPr>
              <a:t> choose ();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dirty="0" smtClean="0">
                <a:sym typeface="Wingdings" pitchFamily="2" charset="2"/>
              </a:rPr>
              <a:t>	if  (T[</a:t>
            </a:r>
            <a:r>
              <a:rPr lang="en-US" sz="2200" dirty="0" err="1" smtClean="0">
                <a:sym typeface="Wingdings" pitchFamily="2" charset="2"/>
              </a:rPr>
              <a:t>i</a:t>
            </a:r>
            <a:r>
              <a:rPr lang="en-US" sz="2200" dirty="0" smtClean="0">
                <a:sym typeface="Wingdings" pitchFamily="2" charset="2"/>
              </a:rPr>
              <a:t>] =x)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dirty="0" smtClean="0">
                <a:sym typeface="Wingdings" pitchFamily="2" charset="2"/>
              </a:rPr>
              <a:t>		success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dirty="0" smtClean="0">
                <a:sym typeface="Wingdings" pitchFamily="2" charset="2"/>
              </a:rPr>
              <a:t>	else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dirty="0" smtClean="0">
                <a:sym typeface="Wingdings" pitchFamily="2" charset="2"/>
              </a:rPr>
              <a:t>		fail.</a:t>
            </a:r>
            <a:endParaRPr lang="en-US" sz="2200" dirty="0" smtClean="0"/>
          </a:p>
          <a:p>
            <a:pPr>
              <a:lnSpc>
                <a:spcPct val="150000"/>
              </a:lnSpc>
              <a:buNone/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4529" t="35753" r="28072" b="16805"/>
          <a:stretch>
            <a:fillRect/>
          </a:stretch>
        </p:blipFill>
        <p:spPr bwMode="auto">
          <a:xfrm>
            <a:off x="500034" y="1714488"/>
            <a:ext cx="8215370" cy="462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28596" y="1142984"/>
            <a:ext cx="8143932" cy="57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chemeClr val="tx1"/>
                </a:solidFill>
              </a:rPr>
              <a:t>	</a:t>
            </a:r>
            <a:r>
              <a:rPr lang="fr-FR" sz="2000" b="1" dirty="0" smtClean="0">
                <a:solidFill>
                  <a:schemeClr val="tx1"/>
                </a:solidFill>
              </a:rPr>
              <a:t>Algorithme : Sac à dos  </a:t>
            </a:r>
            <a:r>
              <a:rPr lang="fr-FR" sz="2000" dirty="0" smtClean="0">
                <a:solidFill>
                  <a:schemeClr val="tx1"/>
                </a:solidFill>
              </a:rPr>
              <a:t>// Algorithme non déterministe</a:t>
            </a:r>
            <a:endParaRPr lang="fr-F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u="sng" dirty="0" smtClean="0">
                <a:solidFill>
                  <a:srgbClr val="C00000"/>
                </a:solidFill>
              </a:rPr>
              <a:t>Classe NP</a:t>
            </a:r>
            <a:endParaRPr lang="fr-FR" sz="2400" b="1" u="sng" dirty="0" smtClean="0">
              <a:solidFill>
                <a:srgbClr val="C00000"/>
              </a:solidFill>
            </a:endParaRP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200" dirty="0" smtClean="0"/>
              <a:t>La classe NP contient les problèmes de décision qui peuvent être décidés sur une machine non déterministe en temps polynomial. </a:t>
            </a: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200" dirty="0" smtClean="0"/>
              <a:t>Les problèmes NP admettent un algorithme polynomial capable de tester la validité d’une solution du problème. </a:t>
            </a: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200" dirty="0" smtClean="0"/>
              <a:t>Les problèmes de cette classe peuvent être résolus en énumérant l’ensemble de solutions possibles et en les testant à l’aide d’un algorithme polynomial.</a:t>
            </a:r>
          </a:p>
          <a:p>
            <a:pPr marL="269875" indent="-269875" algn="just">
              <a:lnSpc>
                <a:spcPct val="150000"/>
              </a:lnSpc>
              <a:spcBef>
                <a:spcPts val="580"/>
              </a:spcBef>
              <a:buClr>
                <a:srgbClr val="D34817"/>
              </a:buClr>
              <a:buSzPct val="85000"/>
            </a:pPr>
            <a:endParaRPr lang="fr-FR" sz="2400" b="1" dirty="0" smtClean="0">
              <a:solidFill>
                <a:srgbClr val="002060"/>
              </a:solidFill>
              <a:latin typeface="Perpetua"/>
            </a:endParaRP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143108" y="2714620"/>
          <a:ext cx="2000264" cy="32600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0066"/>
                <a:gridCol w="500066"/>
                <a:gridCol w="500066"/>
                <a:gridCol w="500066"/>
              </a:tblGrid>
              <a:tr h="449263"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x1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x2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x3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x4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263"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1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0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0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0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263"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1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1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0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0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263"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1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1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1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0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263"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</a:p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</a:p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</a:p>
                    <a:p>
                      <a:endParaRPr lang="fr-FR" dirty="0" smtClean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  <a:p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</a:p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</a:p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</a:p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</a:p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</a:p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</a:p>
                    <a:p>
                      <a:r>
                        <a:rPr lang="fr-FR" dirty="0" smtClean="0">
                          <a:ln w="28575">
                            <a:solidFill>
                              <a:schemeClr val="tx1"/>
                            </a:solidFill>
                          </a:ln>
                        </a:rPr>
                        <a:t>.</a:t>
                      </a:r>
                      <a:endParaRPr lang="fr-FR" dirty="0">
                        <a:ln w="28575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786346"/>
          </a:xfrm>
        </p:spPr>
        <p:txBody>
          <a:bodyPr>
            <a:normAutofit/>
          </a:bodyPr>
          <a:lstStyle/>
          <a:p>
            <a:pPr marL="457200" indent="-457200" algn="just">
              <a:spcAft>
                <a:spcPts val="1200"/>
              </a:spcAft>
              <a:buNone/>
            </a:pPr>
            <a:r>
              <a:rPr lang="fr-FR" sz="2200" b="1" u="sng" dirty="0" smtClean="0"/>
              <a:t>Exemple:</a:t>
            </a:r>
            <a:r>
              <a:rPr lang="fr-FR" sz="2200" b="1" dirty="0" smtClean="0"/>
              <a:t>  Le problème de sac à dos 0-1:</a:t>
            </a:r>
          </a:p>
          <a:p>
            <a:pPr marL="268288" lvl="6" indent="-95250">
              <a:buClr>
                <a:schemeClr val="accent3"/>
              </a:buClr>
              <a:buSzPct val="95000"/>
              <a:buNone/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</a:rPr>
              <a:t>«Existe il une solution qui vérifier que la valeur totale </a:t>
            </a:r>
          </a:p>
          <a:p>
            <a:pPr marL="268288" lvl="6" indent="-95250">
              <a:spcAft>
                <a:spcPts val="1200"/>
              </a:spcAft>
              <a:buClr>
                <a:schemeClr val="accent3"/>
              </a:buClr>
              <a:buSzPct val="95000"/>
              <a:buNone/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</a:rPr>
              <a:t>   est supérieur à K sans dépasser le poids maximal»  </a:t>
            </a:r>
          </a:p>
          <a:p>
            <a:pPr marL="457200" indent="-457200" algn="just">
              <a:spcAft>
                <a:spcPts val="1200"/>
              </a:spcAft>
              <a:buNone/>
            </a:pPr>
            <a:r>
              <a:rPr lang="fr-FR" sz="1600" dirty="0" smtClean="0"/>
              <a:t>		   </a:t>
            </a:r>
          </a:p>
          <a:p>
            <a:pPr marL="457200" indent="-457200" algn="just">
              <a:spcAft>
                <a:spcPts val="1200"/>
              </a:spcAft>
              <a:buFont typeface="Arial" pitchFamily="34" charset="0"/>
              <a:buChar char="•"/>
            </a:pPr>
            <a:endParaRPr lang="fr-FR" sz="1600" dirty="0" smtClean="0"/>
          </a:p>
          <a:p>
            <a:pPr marL="269875" indent="-269875" algn="just">
              <a:lnSpc>
                <a:spcPct val="150000"/>
              </a:lnSpc>
              <a:spcBef>
                <a:spcPts val="580"/>
              </a:spcBef>
              <a:buClr>
                <a:srgbClr val="D34817"/>
              </a:buClr>
              <a:buSzPct val="85000"/>
              <a:buNone/>
            </a:pPr>
            <a:endParaRPr lang="fr-FR" sz="2400" b="1" dirty="0" smtClean="0">
              <a:solidFill>
                <a:srgbClr val="002060"/>
              </a:solidFill>
              <a:latin typeface="Perpetua"/>
            </a:endParaRP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Accolade ouvrante 4"/>
          <p:cNvSpPr/>
          <p:nvPr/>
        </p:nvSpPr>
        <p:spPr>
          <a:xfrm>
            <a:off x="1857356" y="3214686"/>
            <a:ext cx="214314" cy="26432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14282" y="3786190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Énumération </a:t>
            </a:r>
          </a:p>
          <a:p>
            <a:pPr algn="ctr"/>
            <a:r>
              <a:rPr lang="fr-FR" sz="1600" dirty="0" smtClean="0"/>
              <a:t>des solutions</a:t>
            </a:r>
            <a:endParaRPr lang="fr-FR" sz="1600" dirty="0"/>
          </a:p>
        </p:txBody>
      </p:sp>
      <p:sp>
        <p:nvSpPr>
          <p:cNvPr id="9" name="Ellipse 8"/>
          <p:cNvSpPr/>
          <p:nvPr/>
        </p:nvSpPr>
        <p:spPr>
          <a:xfrm>
            <a:off x="2000232" y="3071810"/>
            <a:ext cx="2286016" cy="642942"/>
          </a:xfrm>
          <a:prstGeom prst="ellipse">
            <a:avLst/>
          </a:prstGeom>
          <a:noFill/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4318314" y="3357562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175570" y="3000372"/>
            <a:ext cx="214314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Algorithme polynomial</a:t>
            </a:r>
            <a:endParaRPr lang="fr-FR" dirty="0"/>
          </a:p>
        </p:txBody>
      </p:sp>
      <p:cxnSp>
        <p:nvCxnSpPr>
          <p:cNvPr id="15" name="Connecteur droit avec flèche 14"/>
          <p:cNvCxnSpPr>
            <a:stCxn id="13" idx="3"/>
          </p:cNvCxnSpPr>
          <p:nvPr/>
        </p:nvCxnSpPr>
        <p:spPr>
          <a:xfrm flipV="1">
            <a:off x="7318710" y="3286124"/>
            <a:ext cx="46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2000232" y="3000372"/>
            <a:ext cx="2286016" cy="307183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avec flèche 19"/>
          <p:cNvCxnSpPr/>
          <p:nvPr/>
        </p:nvCxnSpPr>
        <p:spPr>
          <a:xfrm>
            <a:off x="4286248" y="5059932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143504" y="4631304"/>
            <a:ext cx="214314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Algorithme non déterministe polynomial</a:t>
            </a:r>
            <a:endParaRPr lang="fr-FR" dirty="0"/>
          </a:p>
        </p:txBody>
      </p:sp>
      <p:cxnSp>
        <p:nvCxnSpPr>
          <p:cNvPr id="22" name="Connecteur droit avec flèche 21"/>
          <p:cNvCxnSpPr>
            <a:stCxn id="21" idx="3"/>
          </p:cNvCxnSpPr>
          <p:nvPr/>
        </p:nvCxnSpPr>
        <p:spPr>
          <a:xfrm flipV="1">
            <a:off x="7286644" y="4702744"/>
            <a:ext cx="428628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7643834" y="2857496"/>
            <a:ext cx="1170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Oui / non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7715272" y="4488428"/>
            <a:ext cx="839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Succès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7715272" y="5131370"/>
            <a:ext cx="925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Échoue</a:t>
            </a:r>
            <a:endParaRPr lang="fr-FR" dirty="0"/>
          </a:p>
        </p:txBody>
      </p:sp>
      <p:cxnSp>
        <p:nvCxnSpPr>
          <p:cNvPr id="28" name="Connecteur droit avec flèche 27"/>
          <p:cNvCxnSpPr>
            <a:stCxn id="21" idx="3"/>
          </p:cNvCxnSpPr>
          <p:nvPr/>
        </p:nvCxnSpPr>
        <p:spPr>
          <a:xfrm>
            <a:off x="7286644" y="5059932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5143504" y="2571744"/>
            <a:ext cx="22387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Vérification d’une solution</a:t>
            </a:r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5143504" y="4214818"/>
            <a:ext cx="20297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dirty="0" smtClean="0"/>
              <a:t>Résolution de problème</a:t>
            </a:r>
            <a:endParaRPr lang="fr-FR" sz="1400" dirty="0"/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071547"/>
            <a:ext cx="1428760" cy="1363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9" grpId="0" animBg="1"/>
      <p:bldP spid="13" grpId="0" animBg="1"/>
      <p:bldP spid="17" grpId="0" animBg="1"/>
      <p:bldP spid="21" grpId="0" animBg="1"/>
      <p:bldP spid="23" grpId="0"/>
      <p:bldP spid="24" grpId="0"/>
      <p:bldP spid="26" grpId="0"/>
      <p:bldP spid="32" grpId="0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071546"/>
            <a:ext cx="8501122" cy="51435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b="1" u="sng" dirty="0" smtClean="0">
                <a:solidFill>
                  <a:srgbClr val="C00000"/>
                </a:solidFill>
              </a:rPr>
              <a:t>La classe NP-complet :</a:t>
            </a:r>
            <a:endParaRPr lang="fr-FR" u="sng" dirty="0" smtClean="0">
              <a:solidFill>
                <a:srgbClr val="C00000"/>
              </a:solidFill>
            </a:endParaRP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200" b="1" dirty="0" smtClean="0"/>
              <a:t>Réduction de Turing : </a:t>
            </a:r>
            <a:r>
              <a:rPr lang="fr-FR" sz="2200" dirty="0" smtClean="0"/>
              <a:t>On dit que P1 se réduit à P2 par la réduction de Turing si et seulement si : 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fr-FR" sz="2200" dirty="0" smtClean="0"/>
              <a:t>Il existe un algorithme A1 résolvant P1 utilisant un algorithme A2 résolvant P2.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rabicParenR"/>
            </a:pPr>
            <a:r>
              <a:rPr lang="fr-FR" sz="2200" dirty="0" smtClean="0"/>
              <a:t>La complexité de A1 est polynomiale, quand on évalue chaque appel de A2 par une constante.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868" y="5929330"/>
            <a:ext cx="200026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Algorithme A1</a:t>
            </a:r>
            <a:endParaRPr lang="fr-FR" dirty="0"/>
          </a:p>
        </p:txBody>
      </p:sp>
      <p:cxnSp>
        <p:nvCxnSpPr>
          <p:cNvPr id="7" name="Connecteur droit avec flèche 6"/>
          <p:cNvCxnSpPr>
            <a:endCxn id="4" idx="1"/>
          </p:cNvCxnSpPr>
          <p:nvPr/>
        </p:nvCxnSpPr>
        <p:spPr>
          <a:xfrm>
            <a:off x="2071670" y="6286520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071538" y="5929330"/>
            <a:ext cx="1401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Problème P1</a:t>
            </a:r>
            <a:endParaRPr lang="fr-FR" dirty="0"/>
          </a:p>
        </p:txBody>
      </p:sp>
      <p:cxnSp>
        <p:nvCxnSpPr>
          <p:cNvPr id="11" name="Connecteur droit avec flèche 10"/>
          <p:cNvCxnSpPr>
            <a:stCxn id="4" idx="3"/>
          </p:cNvCxnSpPr>
          <p:nvPr/>
        </p:nvCxnSpPr>
        <p:spPr>
          <a:xfrm>
            <a:off x="5572132" y="6286520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786578" y="5929330"/>
            <a:ext cx="1290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Solution P1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3500430" y="4572008"/>
            <a:ext cx="200026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Algorithme A2</a:t>
            </a:r>
            <a:endParaRPr lang="fr-FR" dirty="0"/>
          </a:p>
        </p:txBody>
      </p:sp>
      <p:cxnSp>
        <p:nvCxnSpPr>
          <p:cNvPr id="14" name="Connecteur droit avec flèche 13"/>
          <p:cNvCxnSpPr>
            <a:endCxn id="13" idx="1"/>
          </p:cNvCxnSpPr>
          <p:nvPr/>
        </p:nvCxnSpPr>
        <p:spPr>
          <a:xfrm>
            <a:off x="2000232" y="4929198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000100" y="4572008"/>
            <a:ext cx="144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Problème P2</a:t>
            </a:r>
            <a:endParaRPr lang="fr-FR" dirty="0"/>
          </a:p>
        </p:txBody>
      </p:sp>
      <p:cxnSp>
        <p:nvCxnSpPr>
          <p:cNvPr id="16" name="Connecteur droit avec flèche 15"/>
          <p:cNvCxnSpPr>
            <a:stCxn id="13" idx="3"/>
          </p:cNvCxnSpPr>
          <p:nvPr/>
        </p:nvCxnSpPr>
        <p:spPr>
          <a:xfrm>
            <a:off x="5500694" y="4929198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715140" y="4572008"/>
            <a:ext cx="1290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Solution P1</a:t>
            </a:r>
            <a:endParaRPr lang="fr-FR" dirty="0"/>
          </a:p>
        </p:txBody>
      </p:sp>
      <p:cxnSp>
        <p:nvCxnSpPr>
          <p:cNvPr id="19" name="Connecteur droit avec flèche 18"/>
          <p:cNvCxnSpPr/>
          <p:nvPr/>
        </p:nvCxnSpPr>
        <p:spPr>
          <a:xfrm rot="5400000" flipH="1" flipV="1">
            <a:off x="3679819" y="5607065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rot="5400000">
            <a:off x="4858546" y="557134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5214942" y="535782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résultat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3214678" y="5429264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Appel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2" grpId="0"/>
      <p:bldP spid="13" grpId="0" animBg="1"/>
      <p:bldP spid="15" grpId="0"/>
      <p:bldP spid="17" grpId="0"/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071546"/>
            <a:ext cx="8501122" cy="51435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b="1" u="sng" dirty="0" smtClean="0">
                <a:solidFill>
                  <a:srgbClr val="C00000"/>
                </a:solidFill>
              </a:rPr>
              <a:t>La classe NP-complet :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200" b="1" u="sng" dirty="0" smtClean="0"/>
              <a:t>Exemple: </a:t>
            </a:r>
            <a:r>
              <a:rPr lang="fr-FR" sz="2200" dirty="0" smtClean="0"/>
              <a:t>soit  P1 et P2 deux problème:</a:t>
            </a:r>
          </a:p>
          <a:p>
            <a:pPr marL="630238" lvl="1" indent="-265113" algn="just">
              <a:spcAft>
                <a:spcPts val="1200"/>
              </a:spcAft>
            </a:pPr>
            <a:r>
              <a:rPr lang="fr-FR" sz="1800" dirty="0" smtClean="0"/>
              <a:t>Problème P1: existe-t-il un entier  </a:t>
            </a:r>
            <a:r>
              <a:rPr lang="fr-FR" sz="1800" i="1" dirty="0" smtClean="0"/>
              <a:t>y</a:t>
            </a:r>
            <a:r>
              <a:rPr lang="fr-FR" sz="1800" dirty="0" smtClean="0"/>
              <a:t> tel que x=y</a:t>
            </a:r>
            <a:r>
              <a:rPr lang="fr-FR" sz="1800" baseline="30000" dirty="0" smtClean="0"/>
              <a:t>2</a:t>
            </a:r>
            <a:r>
              <a:rPr lang="fr-FR" sz="1800" dirty="0" smtClean="0"/>
              <a:t>-1 , x: entier?</a:t>
            </a:r>
          </a:p>
          <a:p>
            <a:pPr marL="630238" lvl="1" indent="-265113" algn="just">
              <a:spcAft>
                <a:spcPts val="1200"/>
              </a:spcAft>
            </a:pPr>
            <a:r>
              <a:rPr lang="fr-FR" sz="2000" dirty="0" smtClean="0"/>
              <a:t>Problème P2: existe-t-il un entier w tel que z=w</a:t>
            </a:r>
            <a:r>
              <a:rPr lang="fr-FR" sz="2000" baseline="30000" dirty="0" smtClean="0"/>
              <a:t>2</a:t>
            </a:r>
            <a:r>
              <a:rPr lang="fr-FR" sz="2000" dirty="0" smtClean="0"/>
              <a:t> , z:entier?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000" b="1" dirty="0" smtClean="0"/>
              <a:t>	A2</a:t>
            </a:r>
            <a:r>
              <a:rPr lang="fr-FR" sz="2000" dirty="0" smtClean="0"/>
              <a:t> : algorithme pour résoudre P2.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58332" y="3929066"/>
            <a:ext cx="2857520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Algorithme A2</a:t>
            </a:r>
          </a:p>
          <a:p>
            <a:pPr algn="ctr"/>
            <a:r>
              <a:rPr lang="fr-FR" dirty="0" smtClean="0"/>
              <a:t>(vérifier s’il existe entier  </a:t>
            </a:r>
            <a:r>
              <a:rPr lang="fr-FR" i="1" dirty="0" smtClean="0"/>
              <a:t>w</a:t>
            </a:r>
            <a:r>
              <a:rPr lang="fr-FR" dirty="0" smtClean="0"/>
              <a:t> tel que z=w</a:t>
            </a:r>
            <a:r>
              <a:rPr lang="fr-FR" baseline="30000" dirty="0" smtClean="0"/>
              <a:t>2</a:t>
            </a:r>
            <a:r>
              <a:rPr lang="fr-FR" dirty="0" smtClean="0"/>
              <a:t> )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643886" y="4500570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15258" y="4143380"/>
            <a:ext cx="1110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  z: entier</a:t>
            </a:r>
            <a:endParaRPr lang="fr-FR" dirty="0"/>
          </a:p>
        </p:txBody>
      </p:sp>
      <p:cxnSp>
        <p:nvCxnSpPr>
          <p:cNvPr id="17" name="Connecteur droit avec flèche 16"/>
          <p:cNvCxnSpPr>
            <a:stCxn id="14" idx="3"/>
          </p:cNvCxnSpPr>
          <p:nvPr/>
        </p:nvCxnSpPr>
        <p:spPr>
          <a:xfrm>
            <a:off x="5715852" y="4500570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930298" y="4143380"/>
            <a:ext cx="1213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Oui/ Nom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071546"/>
            <a:ext cx="8501122" cy="51435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000" b="1" dirty="0" smtClean="0"/>
              <a:t>A1</a:t>
            </a:r>
            <a:r>
              <a:rPr lang="fr-FR" sz="2000" dirty="0" smtClean="0"/>
              <a:t>: algorithme résolvant P1 en utilisant A2.</a:t>
            </a:r>
          </a:p>
          <a:p>
            <a:pPr marL="0" indent="0" algn="just">
              <a:spcAft>
                <a:spcPts val="600"/>
              </a:spcAft>
              <a:buNone/>
            </a:pPr>
            <a:endParaRPr lang="fr-FR" sz="2000" dirty="0" smtClean="0"/>
          </a:p>
          <a:p>
            <a:pPr marL="0" indent="0" algn="just">
              <a:spcAft>
                <a:spcPts val="600"/>
              </a:spcAft>
              <a:buNone/>
            </a:pPr>
            <a:endParaRPr lang="fr-FR" sz="2000" dirty="0" smtClean="0"/>
          </a:p>
          <a:p>
            <a:pPr marL="0" indent="0" algn="just">
              <a:spcAft>
                <a:spcPts val="600"/>
              </a:spcAft>
              <a:buNone/>
            </a:pPr>
            <a:endParaRPr lang="fr-FR" sz="2000" dirty="0" smtClean="0"/>
          </a:p>
          <a:p>
            <a:pPr marL="0" indent="0" algn="just">
              <a:spcAft>
                <a:spcPts val="600"/>
              </a:spcAft>
              <a:buNone/>
            </a:pPr>
            <a:endParaRPr lang="fr-FR" sz="2000" dirty="0" smtClean="0"/>
          </a:p>
          <a:p>
            <a:pPr marL="0" indent="0" algn="just">
              <a:spcAft>
                <a:spcPts val="600"/>
              </a:spcAft>
              <a:buNone/>
            </a:pPr>
            <a:endParaRPr lang="fr-FR" sz="2000" dirty="0" smtClean="0"/>
          </a:p>
          <a:p>
            <a:pPr marL="0" indent="0" algn="just">
              <a:spcAft>
                <a:spcPts val="600"/>
              </a:spcAft>
              <a:buNone/>
            </a:pPr>
            <a:endParaRPr lang="fr-FR" sz="2000" dirty="0" smtClean="0"/>
          </a:p>
          <a:p>
            <a:pPr marL="361950" indent="-36195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fr-FR" sz="2000" dirty="0" smtClean="0"/>
              <a:t>Le problème P1 se réduit au problème P2.</a:t>
            </a:r>
          </a:p>
          <a:p>
            <a:pPr marL="361950" indent="-36195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fr-FR" sz="2000" dirty="0" smtClean="0"/>
              <a:t>Le problème P2 est aussi dur que le problème P1</a:t>
            </a:r>
          </a:p>
          <a:p>
            <a:pPr marL="361950" indent="-361950" algn="just">
              <a:spcAft>
                <a:spcPts val="600"/>
              </a:spcAft>
              <a:buFont typeface="Wingdings" pitchFamily="2" charset="2"/>
              <a:buChar char="§"/>
            </a:pPr>
            <a:endParaRPr lang="fr-FR" sz="20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2071670" y="1714488"/>
            <a:ext cx="5286412" cy="22145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Connecteur droit avec flèche 11"/>
          <p:cNvCxnSpPr>
            <a:stCxn id="14" idx="3"/>
          </p:cNvCxnSpPr>
          <p:nvPr/>
        </p:nvCxnSpPr>
        <p:spPr>
          <a:xfrm>
            <a:off x="7072330" y="2928934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643438" y="2428868"/>
            <a:ext cx="242889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Algorithme A2</a:t>
            </a:r>
          </a:p>
          <a:p>
            <a:pPr algn="ctr"/>
            <a:r>
              <a:rPr lang="fr-FR" sz="1600" b="1" dirty="0" smtClean="0"/>
              <a:t>(vérifier s’il existe entier  </a:t>
            </a:r>
            <a:r>
              <a:rPr lang="fr-FR" sz="1600" b="1" i="1" dirty="0" smtClean="0"/>
              <a:t>y</a:t>
            </a:r>
            <a:r>
              <a:rPr lang="fr-FR" sz="1600" b="1" dirty="0" smtClean="0"/>
              <a:t> tel que z=w</a:t>
            </a:r>
            <a:r>
              <a:rPr lang="fr-FR" sz="1600" b="1" baseline="30000" dirty="0" smtClean="0"/>
              <a:t>2</a:t>
            </a:r>
            <a:r>
              <a:rPr lang="fr-FR" sz="1600" b="1" dirty="0" smtClean="0"/>
              <a:t> )</a:t>
            </a:r>
            <a:endParaRPr lang="fr-FR" sz="1600" b="1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857224" y="2928934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30642" y="2500306"/>
            <a:ext cx="1069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X: Entier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7429520" y="2500306"/>
            <a:ext cx="1213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Oui/ Nom</a:t>
            </a: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2714612" y="1785926"/>
            <a:ext cx="1596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 smtClean="0"/>
              <a:t>Algorithme A1</a:t>
            </a:r>
            <a:endParaRPr lang="fr-FR" dirty="0"/>
          </a:p>
        </p:txBody>
      </p:sp>
      <p:sp>
        <p:nvSpPr>
          <p:cNvPr id="39" name="Rectangle 38"/>
          <p:cNvSpPr/>
          <p:nvPr/>
        </p:nvSpPr>
        <p:spPr>
          <a:xfrm>
            <a:off x="2285984" y="2500306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Z= x-1</a:t>
            </a:r>
          </a:p>
        </p:txBody>
      </p:sp>
      <p:cxnSp>
        <p:nvCxnSpPr>
          <p:cNvPr id="41" name="Connecteur droit avec flèche 40"/>
          <p:cNvCxnSpPr>
            <a:stCxn id="39" idx="3"/>
            <a:endCxn id="14" idx="1"/>
          </p:cNvCxnSpPr>
          <p:nvPr/>
        </p:nvCxnSpPr>
        <p:spPr>
          <a:xfrm>
            <a:off x="3714744" y="2893215"/>
            <a:ext cx="92869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929058" y="2500306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Z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  <p:bldP spid="18" grpId="0"/>
      <p:bldP spid="39" grpId="0" animBg="1"/>
      <p:bldP spid="5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142984"/>
            <a:ext cx="8229600" cy="51435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800" b="1" u="sng" dirty="0" smtClean="0">
                <a:solidFill>
                  <a:srgbClr val="C00000"/>
                </a:solidFill>
              </a:rPr>
              <a:t>La classe NP-complet :</a:t>
            </a:r>
            <a:endParaRPr lang="fr-FR" sz="2800" u="sng" dirty="0" smtClean="0">
              <a:solidFill>
                <a:srgbClr val="C00000"/>
              </a:solidFill>
            </a:endParaRPr>
          </a:p>
          <a:p>
            <a:pPr marL="265113" indent="-265113" algn="just">
              <a:spcAft>
                <a:spcPts val="1200"/>
              </a:spcAft>
            </a:pPr>
            <a:r>
              <a:rPr lang="fr-FR" sz="2400" dirty="0" smtClean="0"/>
              <a:t>Un problème NP complet possède la propriété que tout problème dans NP peut être réduit en celui-ci en temps polynomial.</a:t>
            </a:r>
          </a:p>
          <a:p>
            <a:pPr marL="265113" indent="-265113" algn="just">
              <a:spcAft>
                <a:spcPts val="1200"/>
              </a:spcAft>
            </a:pPr>
            <a:r>
              <a:rPr lang="fr-FR" sz="2400" dirty="0" smtClean="0"/>
              <a:t>Si on trouve un algorithme polynomial pour un problème NP-complet, on trouve alors automatiquement une résolution polynomiale de tous les problèmes de la classe NP. </a:t>
            </a:r>
          </a:p>
          <a:p>
            <a:pPr marL="265113" indent="-265113" algn="just">
              <a:spcAft>
                <a:spcPts val="1200"/>
              </a:spcAft>
            </a:pPr>
            <a:r>
              <a:rPr lang="fr-FR" sz="2400" dirty="0" smtClean="0"/>
              <a:t>Les problèmes NP-complet sont les plus difficiles de la classe NP.</a:t>
            </a:r>
          </a:p>
          <a:p>
            <a:pPr marL="265113" indent="-265113" algn="just">
              <a:spcAft>
                <a:spcPts val="1200"/>
              </a:spcAft>
              <a:buNone/>
            </a:pPr>
            <a:r>
              <a:rPr lang="fr-FR" sz="2400" dirty="0" smtClean="0"/>
              <a:t>	Exemple: </a:t>
            </a:r>
          </a:p>
          <a:p>
            <a:pPr marL="265113" indent="-265113" algn="just">
              <a:spcAft>
                <a:spcPts val="1200"/>
              </a:spcAft>
              <a:buNone/>
            </a:pPr>
            <a:r>
              <a:rPr lang="fr-FR" sz="2400" b="1" dirty="0" smtClean="0"/>
              <a:t>	</a:t>
            </a:r>
            <a:r>
              <a:rPr lang="fr-FR" sz="1700" b="1" dirty="0" smtClean="0"/>
              <a:t>SAT  appartient à NP.</a:t>
            </a:r>
          </a:p>
          <a:p>
            <a:pPr marL="265113" indent="-265113" algn="just">
              <a:spcAft>
                <a:spcPts val="1200"/>
              </a:spcAft>
              <a:buNone/>
            </a:pPr>
            <a:r>
              <a:rPr lang="fr-FR" sz="1700" b="1" dirty="0" smtClean="0"/>
              <a:t>	Tous les problèmes de la classe NP se réduit à SAT</a:t>
            </a:r>
          </a:p>
          <a:p>
            <a:pPr marL="265113" indent="-265113" algn="just">
              <a:spcAft>
                <a:spcPts val="1200"/>
              </a:spcAft>
            </a:pPr>
            <a:endParaRPr lang="fr-FR" sz="22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Accolade fermante 3"/>
          <p:cNvSpPr/>
          <p:nvPr/>
        </p:nvSpPr>
        <p:spPr>
          <a:xfrm>
            <a:off x="5357818" y="4786322"/>
            <a:ext cx="214314" cy="10001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à entaille 5"/>
          <p:cNvSpPr/>
          <p:nvPr/>
        </p:nvSpPr>
        <p:spPr>
          <a:xfrm>
            <a:off x="5786446" y="5214950"/>
            <a:ext cx="785818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643702" y="5072074"/>
            <a:ext cx="2388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65113" indent="-265113" algn="just">
              <a:spcAft>
                <a:spcPts val="1200"/>
              </a:spcAft>
              <a:buNone/>
            </a:pPr>
            <a:r>
              <a:rPr lang="fr-FR" b="1" dirty="0" smtClean="0"/>
              <a:t>SAT est NP-Complet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285860"/>
            <a:ext cx="8072494" cy="478634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400" b="1" u="sng" dirty="0" smtClean="0">
                <a:solidFill>
                  <a:srgbClr val="C00000"/>
                </a:solidFill>
              </a:rPr>
              <a:t>La classe NP-difficile : </a:t>
            </a:r>
          </a:p>
          <a:p>
            <a:pPr marL="354013" indent="-354013" algn="just">
              <a:buFont typeface="Wingdings" pitchFamily="2" charset="2"/>
              <a:buChar char="§"/>
            </a:pPr>
            <a:r>
              <a:rPr lang="fr-FR" sz="2400" dirty="0" smtClean="0"/>
              <a:t>Un problème est NP-difficile s’il est plus difficile qu’un problème NP-complet</a:t>
            </a:r>
          </a:p>
          <a:p>
            <a:pPr marL="354013" indent="-354013" algn="just">
              <a:buFont typeface="Wingdings" pitchFamily="2" charset="2"/>
              <a:buChar char="§"/>
            </a:pPr>
            <a:r>
              <a:rPr lang="fr-FR" sz="2400" dirty="0" smtClean="0"/>
              <a:t>Il existe un problème NP-complet se réduisant à ce problème .</a:t>
            </a:r>
          </a:p>
          <a:p>
            <a:pPr marL="354013" indent="-354013" algn="just">
              <a:spcBef>
                <a:spcPts val="1200"/>
              </a:spcBef>
              <a:buNone/>
            </a:pPr>
            <a:r>
              <a:rPr lang="fr-FR" sz="2400" dirty="0" smtClean="0"/>
              <a:t>	</a:t>
            </a:r>
            <a:r>
              <a:rPr lang="fr-FR" sz="2400" b="1" dirty="0" smtClean="0"/>
              <a:t>Exemple:</a:t>
            </a:r>
          </a:p>
          <a:p>
            <a:pPr marL="354013" indent="-354013" algn="just">
              <a:buNone/>
            </a:pPr>
            <a:r>
              <a:rPr lang="fr-FR" sz="2400" dirty="0" smtClean="0"/>
              <a:t>	</a:t>
            </a:r>
            <a:r>
              <a:rPr lang="fr-FR" sz="2400" b="1" dirty="0" smtClean="0"/>
              <a:t> #</a:t>
            </a:r>
            <a:r>
              <a:rPr lang="fr-FR" sz="2400" b="1" dirty="0" smtClean="0"/>
              <a:t>SAT: </a:t>
            </a:r>
            <a:r>
              <a:rPr lang="fr-FR" sz="2000" dirty="0" smtClean="0"/>
              <a:t>problème </a:t>
            </a:r>
            <a:r>
              <a:rPr lang="fr-FR" sz="2000" dirty="0" smtClean="0"/>
              <a:t>du comptage du nombre d'interprétations qui satisfait une formule booléenne </a:t>
            </a:r>
            <a:r>
              <a:rPr lang="fr-FR" sz="2000" dirty="0" smtClean="0"/>
              <a:t>donnée. </a:t>
            </a:r>
            <a:endParaRPr lang="fr-FR" sz="2400" dirty="0" smtClean="0"/>
          </a:p>
          <a:p>
            <a:pPr marL="354013" indent="-354013" algn="just">
              <a:buNone/>
            </a:pPr>
            <a:r>
              <a:rPr lang="fr-FR" sz="2400" dirty="0" smtClean="0"/>
              <a:t>	Le </a:t>
            </a:r>
            <a:r>
              <a:rPr lang="fr-FR" sz="2400" dirty="0" smtClean="0"/>
              <a:t>problème SAT est NP-Complet</a:t>
            </a:r>
          </a:p>
          <a:p>
            <a:pPr marL="354013" indent="-354013" algn="just">
              <a:buNone/>
            </a:pPr>
            <a:r>
              <a:rPr lang="fr-FR" sz="2400" dirty="0" smtClean="0"/>
              <a:t>	</a:t>
            </a:r>
            <a:r>
              <a:rPr lang="fr-FR" sz="2400" dirty="0" smtClean="0"/>
              <a:t>SAT </a:t>
            </a:r>
            <a:r>
              <a:rPr lang="fr-FR" sz="2400" dirty="0" smtClean="0"/>
              <a:t>se réduit au problème #SAT</a:t>
            </a:r>
          </a:p>
          <a:p>
            <a:pPr marL="354013" indent="-354013" algn="just">
              <a:buNone/>
            </a:pP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Accolade fermante 3"/>
          <p:cNvSpPr/>
          <p:nvPr/>
        </p:nvSpPr>
        <p:spPr>
          <a:xfrm>
            <a:off x="5357818" y="4714884"/>
            <a:ext cx="214313" cy="92869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à entaille 5"/>
          <p:cNvSpPr/>
          <p:nvPr/>
        </p:nvSpPr>
        <p:spPr>
          <a:xfrm>
            <a:off x="5643570" y="5072074"/>
            <a:ext cx="428628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357950" y="5000636"/>
            <a:ext cx="2248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#SAT est NP-difficile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28596" y="1285860"/>
            <a:ext cx="8072494" cy="478634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400" b="1" u="sng" dirty="0" smtClean="0">
                <a:solidFill>
                  <a:srgbClr val="C00000"/>
                </a:solidFill>
              </a:rPr>
              <a:t>Relation entre les classes de problèmes:</a:t>
            </a:r>
            <a:endParaRPr lang="fr-FR" sz="2400" dirty="0" smtClean="0"/>
          </a:p>
          <a:p>
            <a:pPr marL="354013" indent="-354013" algn="just">
              <a:buNone/>
            </a:pPr>
            <a:r>
              <a:rPr lang="fr-FR" sz="2400" dirty="0" smtClean="0"/>
              <a:t>	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857224" y="2428868"/>
            <a:ext cx="4500594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143240" y="2428868"/>
            <a:ext cx="4500594" cy="264320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071538" y="3286124"/>
            <a:ext cx="1643074" cy="121444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>
                  <a:solidFill>
                    <a:srgbClr val="00B050"/>
                  </a:solidFill>
                </a:ln>
                <a:solidFill>
                  <a:schemeClr val="tx1"/>
                </a:solidFill>
              </a:rPr>
              <a:t>P</a:t>
            </a:r>
            <a:endParaRPr lang="fr-FR" dirty="0">
              <a:ln>
                <a:solidFill>
                  <a:srgbClr val="00B05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714480" y="2357430"/>
            <a:ext cx="1643074" cy="85725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NP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071802" y="2643182"/>
            <a:ext cx="2428892" cy="85725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7030A0"/>
                </a:solidFill>
              </a:rPr>
              <a:t>NP-Complet</a:t>
            </a:r>
            <a:endParaRPr lang="fr-FR" b="1" dirty="0">
              <a:solidFill>
                <a:srgbClr val="7030A0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5072066" y="2428868"/>
            <a:ext cx="1643074" cy="85725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NP-Difficile </a:t>
            </a:r>
            <a:endParaRPr lang="fr-FR" dirty="0">
              <a:ln>
                <a:solidFill>
                  <a:srgbClr val="C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5008" y="4143380"/>
            <a:ext cx="7135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#SAT</a:t>
            </a:r>
            <a:endParaRPr lang="fr-FR" b="1" dirty="0"/>
          </a:p>
        </p:txBody>
      </p:sp>
      <p:sp>
        <p:nvSpPr>
          <p:cNvPr id="14" name="Rectangle 13"/>
          <p:cNvSpPr/>
          <p:nvPr/>
        </p:nvSpPr>
        <p:spPr>
          <a:xfrm>
            <a:off x="3714744" y="3500438"/>
            <a:ext cx="591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SAT</a:t>
            </a:r>
            <a:endParaRPr lang="fr-FR" b="1" dirty="0"/>
          </a:p>
        </p:txBody>
      </p:sp>
      <p:sp>
        <p:nvSpPr>
          <p:cNvPr id="15" name="Rectangle 14"/>
          <p:cNvSpPr/>
          <p:nvPr/>
        </p:nvSpPr>
        <p:spPr>
          <a:xfrm>
            <a:off x="1500166" y="3357562"/>
            <a:ext cx="7713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/>
              <a:t>2</a:t>
            </a:r>
            <a:r>
              <a:rPr lang="fr-FR" b="1" dirty="0" smtClean="0"/>
              <a:t> SAT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 algn="l"/>
            <a:r>
              <a:rPr lang="fr-FR" sz="4000" b="1" dirty="0" smtClean="0"/>
              <a:t>Plan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389120"/>
          </a:xfrm>
        </p:spPr>
        <p:txBody>
          <a:bodyPr>
            <a:normAutofit/>
          </a:bodyPr>
          <a:lstStyle/>
          <a:p>
            <a:pPr marL="442913" indent="-442913">
              <a:lnSpc>
                <a:spcPct val="150000"/>
              </a:lnSpc>
            </a:pPr>
            <a:r>
              <a:rPr lang="fr-FR" dirty="0" smtClean="0"/>
              <a:t>Introduction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Notions sur la complexité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Classes de problèmes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fr-FR" sz="2400" b="1" dirty="0" smtClean="0"/>
              <a:t>Q1: </a:t>
            </a:r>
            <a:r>
              <a:rPr lang="fr-FR" sz="2400" dirty="0" smtClean="0"/>
              <a:t>est-ce que SAT est NP-difficile? Justifier.</a:t>
            </a:r>
          </a:p>
          <a:p>
            <a:pPr>
              <a:spcAft>
                <a:spcPts val="1200"/>
              </a:spcAft>
            </a:pPr>
            <a:r>
              <a:rPr lang="fr-FR" sz="2400" b="1" dirty="0" smtClean="0"/>
              <a:t>Q2:</a:t>
            </a:r>
            <a:r>
              <a:rPr lang="fr-FR" sz="2400" dirty="0" smtClean="0"/>
              <a:t> Pourquoi #SAT n’est pas NP-Complet?</a:t>
            </a:r>
          </a:p>
          <a:p>
            <a:pPr>
              <a:spcAft>
                <a:spcPts val="1200"/>
              </a:spcAft>
            </a:pPr>
            <a:r>
              <a:rPr lang="fr-FR" sz="2400" b="1" dirty="0" smtClean="0"/>
              <a:t>Q3: </a:t>
            </a:r>
            <a:r>
              <a:rPr lang="fr-FR" sz="2400" dirty="0" smtClean="0"/>
              <a:t>Donner d’autre exemple de problèmes NP-Complet.</a:t>
            </a:r>
          </a:p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Questions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530225">
              <a:lnSpc>
                <a:spcPct val="150000"/>
              </a:lnSpc>
            </a:pPr>
            <a:r>
              <a:rPr lang="fr-FR" sz="4000" b="1" dirty="0" smtClean="0"/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38912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FR" sz="2200" dirty="0" smtClean="0"/>
              <a:t>Le temps d’exécution est le facteur majeur qui détermine l’efficacité d’un algorithme. </a:t>
            </a:r>
          </a:p>
          <a:p>
            <a:pPr algn="just">
              <a:lnSpc>
                <a:spcPct val="150000"/>
              </a:lnSpc>
            </a:pPr>
            <a:r>
              <a:rPr lang="fr-FR" sz="2200" dirty="0" smtClean="0"/>
              <a:t>Le temps  d’exécution dépend principalement de:</a:t>
            </a:r>
          </a:p>
          <a:p>
            <a:pPr marL="722313" indent="-361950">
              <a:lnSpc>
                <a:spcPct val="15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fr-FR" sz="2200" dirty="0" smtClean="0"/>
              <a:t>La </a:t>
            </a:r>
            <a:r>
              <a:rPr lang="fr-FR" sz="2200" smtClean="0"/>
              <a:t>taille des données </a:t>
            </a:r>
            <a:r>
              <a:rPr lang="fr-FR" sz="2200" dirty="0" smtClean="0"/>
              <a:t>du programme</a:t>
            </a:r>
          </a:p>
          <a:p>
            <a:pPr marL="722313" indent="-361950">
              <a:lnSpc>
                <a:spcPct val="15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fr-FR" sz="2200" dirty="0" smtClean="0"/>
              <a:t>La qualité du compilateur (langage utilisé): </a:t>
            </a:r>
          </a:p>
          <a:p>
            <a:pPr marL="722313" indent="-36195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200" dirty="0" smtClean="0"/>
              <a:t>La machine utilisée (vitesse, mémoire,</a:t>
            </a:r>
            <a:r>
              <a:rPr lang="fr-FR" sz="2200" i="1" dirty="0" smtClean="0"/>
              <a:t>. . .)</a:t>
            </a:r>
            <a:r>
              <a:rPr lang="fr-FR" sz="2200" dirty="0" smtClean="0"/>
              <a:t>:</a:t>
            </a:r>
          </a:p>
          <a:p>
            <a:pPr marL="722313" indent="-361950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200" b="1" dirty="0" smtClean="0">
                <a:solidFill>
                  <a:srgbClr val="C00000"/>
                </a:solidFill>
              </a:rPr>
              <a:t>La complexité de l’algorithme lui-même.</a:t>
            </a:r>
            <a:endParaRPr lang="fr-FR" sz="2200" b="1" u="sng" dirty="0" smtClean="0">
              <a:solidFill>
                <a:srgbClr val="C00000"/>
              </a:solidFill>
              <a:latin typeface="Perpetua"/>
            </a:endParaRPr>
          </a:p>
          <a:p>
            <a:pPr marL="0" lvl="0" indent="0" algn="just">
              <a:lnSpc>
                <a:spcPct val="150000"/>
              </a:lnSpc>
              <a:spcBef>
                <a:spcPts val="580"/>
              </a:spcBef>
              <a:buClr>
                <a:srgbClr val="D34817"/>
              </a:buClr>
              <a:buSzPct val="85000"/>
              <a:buNone/>
            </a:pPr>
            <a:endParaRPr lang="fr-FR" sz="2000" b="1" i="1" dirty="0" smtClean="0">
              <a:solidFill>
                <a:srgbClr val="002060"/>
              </a:solidFill>
              <a:latin typeface="Perpetua"/>
            </a:endParaRPr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389120"/>
          </a:xfrm>
        </p:spPr>
        <p:txBody>
          <a:bodyPr>
            <a:normAutofit/>
          </a:bodyPr>
          <a:lstStyle/>
          <a:p>
            <a:pPr marL="269875" lvl="0" indent="-269875" algn="just">
              <a:spcBef>
                <a:spcPts val="580"/>
              </a:spcBef>
              <a:spcAft>
                <a:spcPts val="1800"/>
              </a:spcAft>
              <a:buClr>
                <a:srgbClr val="D34817"/>
              </a:buClr>
              <a:buSzPct val="85000"/>
              <a:buFont typeface="Wingdings" pitchFamily="2" charset="2"/>
              <a:buChar char="§"/>
            </a:pPr>
            <a:r>
              <a:rPr lang="fr-FR" sz="2200" dirty="0" smtClean="0"/>
              <a:t>La complexité d’un algorithme est la mesure du nombre d’opérations élémentaires qu’il effectue sur un jeu de données. </a:t>
            </a:r>
          </a:p>
          <a:p>
            <a:pPr marL="269875" indent="-269875" algn="just">
              <a:spcBef>
                <a:spcPts val="580"/>
              </a:spcBef>
              <a:spcAft>
                <a:spcPts val="1800"/>
              </a:spcAft>
              <a:buClr>
                <a:srgbClr val="D34817"/>
              </a:buClr>
              <a:buSzPct val="85000"/>
            </a:pPr>
            <a:r>
              <a:rPr lang="fr-FR" sz="2200" dirty="0" smtClean="0"/>
              <a:t>La complexité est exprimée comme une fonction (f(N), C(N), …) de la taille du jeu de données.</a:t>
            </a:r>
          </a:p>
          <a:p>
            <a:pPr algn="just">
              <a:lnSpc>
                <a:spcPct val="120000"/>
              </a:lnSpc>
              <a:spcAft>
                <a:spcPts val="1800"/>
              </a:spcAft>
            </a:pPr>
            <a:r>
              <a:rPr lang="fr-FR" sz="2200" dirty="0" smtClean="0"/>
              <a:t>Une fonction f (n) est </a:t>
            </a:r>
            <a:r>
              <a:rPr lang="fr-FR" sz="2200" i="1" dirty="0" smtClean="0"/>
              <a:t>O</a:t>
            </a:r>
            <a:r>
              <a:rPr lang="fr-FR" sz="2200" dirty="0" smtClean="0"/>
              <a:t>(g(n)) ( f (n) est de complexité asymptotique g(n)), s’il existe un réel c &gt; 0 et un entier positif n</a:t>
            </a:r>
            <a:r>
              <a:rPr lang="fr-FR" sz="2200" baseline="-25000" dirty="0" smtClean="0"/>
              <a:t>0</a:t>
            </a:r>
            <a:r>
              <a:rPr lang="fr-FR" sz="2200" dirty="0" smtClean="0"/>
              <a:t> tel que pour tout n &gt;= n0 on a f (n)&lt;=  </a:t>
            </a:r>
            <a:r>
              <a:rPr lang="fr-FR" sz="2200" dirty="0" err="1" smtClean="0"/>
              <a:t>c.g</a:t>
            </a:r>
            <a:r>
              <a:rPr lang="fr-FR" sz="2200" dirty="0" smtClean="0"/>
              <a:t>(n).</a:t>
            </a:r>
          </a:p>
          <a:p>
            <a:pPr marL="269875" indent="-269875" algn="just">
              <a:lnSpc>
                <a:spcPct val="150000"/>
              </a:lnSpc>
              <a:spcBef>
                <a:spcPts val="580"/>
              </a:spcBef>
              <a:buClr>
                <a:srgbClr val="D34817"/>
              </a:buClr>
              <a:buSzPct val="85000"/>
            </a:pPr>
            <a:endParaRPr lang="fr-FR" sz="2400" b="1" dirty="0" smtClean="0">
              <a:solidFill>
                <a:srgbClr val="002060"/>
              </a:solidFill>
              <a:latin typeface="Perpetua"/>
            </a:endParaRPr>
          </a:p>
          <a:p>
            <a:pPr marL="269875" indent="-269875" algn="just">
              <a:lnSpc>
                <a:spcPct val="150000"/>
              </a:lnSpc>
              <a:spcBef>
                <a:spcPts val="580"/>
              </a:spcBef>
              <a:buClr>
                <a:srgbClr val="D34817"/>
              </a:buClr>
              <a:buSzPct val="85000"/>
            </a:pPr>
            <a:endParaRPr lang="fr-FR" sz="2400" b="1" dirty="0" smtClean="0">
              <a:solidFill>
                <a:srgbClr val="002060"/>
              </a:solidFill>
              <a:latin typeface="Perpetua"/>
            </a:endParaRP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9286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marL="0" marR="0" lvl="0" indent="530225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Notions sur la complexité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1214422"/>
            <a:ext cx="8286808" cy="5429288"/>
          </a:xfrm>
        </p:spPr>
        <p:txBody>
          <a:bodyPr>
            <a:noAutofit/>
          </a:bodyPr>
          <a:lstStyle/>
          <a:p>
            <a:pPr marL="457200" indent="-457200" algn="just">
              <a:spcAft>
                <a:spcPts val="1200"/>
              </a:spcAft>
              <a:buNone/>
            </a:pPr>
            <a:r>
              <a:rPr lang="fr-FR" sz="2800" b="1" u="sng" dirty="0" smtClean="0">
                <a:solidFill>
                  <a:schemeClr val="accent1">
                    <a:lumMod val="50000"/>
                  </a:schemeClr>
                </a:solidFill>
              </a:rPr>
              <a:t>Classes de complexité algorithmique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fr-FR" sz="2200" b="1" u="sng" dirty="0" smtClean="0"/>
              <a:t>T(n) = O(1), temps constant </a:t>
            </a:r>
            <a:r>
              <a:rPr lang="fr-FR" sz="2200" b="1" dirty="0" smtClean="0"/>
              <a:t>: </a:t>
            </a:r>
            <a:r>
              <a:rPr lang="fr-FR" sz="2200" dirty="0" smtClean="0">
                <a:solidFill>
                  <a:prstClr val="black"/>
                </a:solidFill>
              </a:rPr>
              <a:t>temps d’exécution indépendant de la taille des données à traiter.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fr-FR" sz="2200" b="1" u="sng" dirty="0" smtClean="0"/>
              <a:t>T(n) = O(log(n)), temps logarithmique </a:t>
            </a:r>
            <a:r>
              <a:rPr lang="fr-FR" sz="2200" b="1" dirty="0" smtClean="0"/>
              <a:t>: </a:t>
            </a:r>
            <a:r>
              <a:rPr lang="fr-FR" sz="2200" dirty="0" smtClean="0">
                <a:solidFill>
                  <a:prstClr val="black"/>
                </a:solidFill>
              </a:rPr>
              <a:t>on rencontre généralement une telle complexité lorsque l’algorithme casse un gros problème en plusieurs petits, la résolution d’un seul de ces problèmes conduit à la solution du problème initial.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fr-FR" sz="2200" b="1" u="sng" dirty="0" smtClean="0"/>
              <a:t>T(n) = O(n), temps linéaire </a:t>
            </a:r>
            <a:r>
              <a:rPr lang="fr-FR" sz="2200" b="1" dirty="0" smtClean="0"/>
              <a:t>: </a:t>
            </a:r>
            <a:r>
              <a:rPr lang="fr-FR" sz="2200" dirty="0" smtClean="0">
                <a:solidFill>
                  <a:prstClr val="black"/>
                </a:solidFill>
              </a:rPr>
              <a:t>cette complexité est obtenue lorsqu’un travail en temps constant est effectué sur chaque donnée en entrée.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530225">
              <a:lnSpc>
                <a:spcPct val="150000"/>
              </a:lnSpc>
            </a:pPr>
            <a:r>
              <a:rPr lang="fr-FR" sz="4000" b="1" dirty="0" smtClean="0"/>
              <a:t>Notions sur la complexité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286808" cy="5572164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marL="457200" indent="-457200" algn="just">
              <a:spcAft>
                <a:spcPts val="1200"/>
              </a:spcAft>
              <a:buFont typeface="+mj-lt"/>
              <a:buAutoNum type="arabicPeriod" startAt="4"/>
            </a:pPr>
            <a:r>
              <a:rPr lang="fr-FR" sz="2200" b="1" u="sng" dirty="0" smtClean="0"/>
              <a:t>T(n) = O(n.log(n)) </a:t>
            </a:r>
            <a:r>
              <a:rPr lang="fr-FR" sz="2200" b="1" dirty="0" smtClean="0"/>
              <a:t>: </a:t>
            </a:r>
            <a:r>
              <a:rPr lang="fr-FR" sz="2200" dirty="0" smtClean="0">
                <a:solidFill>
                  <a:prstClr val="black"/>
                </a:solidFill>
              </a:rPr>
              <a:t>l’algorithme scinde le problème en plusieurs sous-problèmes résolus de manière indépendante. La résolution de l’ensemble de ces problèmes plus petits apporte la solution du problème initial.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rabicPeriod" startAt="5"/>
            </a:pPr>
            <a:r>
              <a:rPr lang="fr-FR" sz="2200" b="1" u="sng" dirty="0" smtClean="0"/>
              <a:t>T(n) = O(n</a:t>
            </a:r>
            <a:r>
              <a:rPr lang="fr-FR" sz="2200" b="1" u="sng" baseline="30000" dirty="0" smtClean="0"/>
              <a:t>2</a:t>
            </a:r>
            <a:r>
              <a:rPr lang="fr-FR" sz="2200" b="1" u="sng" dirty="0" smtClean="0"/>
              <a:t>), temps quadratique </a:t>
            </a:r>
            <a:r>
              <a:rPr lang="fr-FR" sz="2200" b="1" dirty="0" smtClean="0"/>
              <a:t>: </a:t>
            </a:r>
            <a:r>
              <a:rPr lang="fr-FR" sz="2200" dirty="0" smtClean="0">
                <a:solidFill>
                  <a:prstClr val="black"/>
                </a:solidFill>
              </a:rPr>
              <a:t>apparaît notamment lorsque l’algorithme envisage toutes les paires de données parmi les n entrées (ex. deux boucles imbriquées) </a:t>
            </a:r>
          </a:p>
          <a:p>
            <a:pPr marL="457200" indent="-457200" algn="just">
              <a:spcAft>
                <a:spcPts val="1200"/>
              </a:spcAft>
              <a:buNone/>
            </a:pPr>
            <a:r>
              <a:rPr lang="fr-FR" sz="2200" dirty="0" smtClean="0">
                <a:solidFill>
                  <a:prstClr val="black"/>
                </a:solidFill>
              </a:rPr>
              <a:t>       Remarque : </a:t>
            </a:r>
            <a:r>
              <a:rPr lang="fr-FR" sz="2200" dirty="0" smtClean="0">
                <a:solidFill>
                  <a:srgbClr val="FF0000"/>
                </a:solidFill>
              </a:rPr>
              <a:t>O(</a:t>
            </a:r>
            <a:r>
              <a:rPr lang="fr-FR" sz="2200" dirty="0" err="1" smtClean="0">
                <a:solidFill>
                  <a:srgbClr val="FF0000"/>
                </a:solidFill>
              </a:rPr>
              <a:t>n</a:t>
            </a:r>
            <a:r>
              <a:rPr lang="fr-FR" sz="2200" baseline="30000" dirty="0" err="1" smtClean="0">
                <a:solidFill>
                  <a:srgbClr val="FF0000"/>
                </a:solidFill>
              </a:rPr>
              <a:t>k</a:t>
            </a:r>
            <a:r>
              <a:rPr lang="fr-FR" sz="2200" dirty="0" smtClean="0">
                <a:solidFill>
                  <a:srgbClr val="FF0000"/>
                </a:solidFill>
              </a:rPr>
              <a:t> ), k constant est  polynomial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rabicPeriod" startAt="6"/>
            </a:pPr>
            <a:r>
              <a:rPr lang="fr-FR" sz="2200" b="1" u="sng" dirty="0" smtClean="0"/>
              <a:t>T(n) = O(2</a:t>
            </a:r>
            <a:r>
              <a:rPr lang="fr-FR" sz="2200" b="1" u="sng" baseline="30000" dirty="0" smtClean="0"/>
              <a:t>n</a:t>
            </a:r>
            <a:r>
              <a:rPr lang="fr-FR" sz="2200" b="1" u="sng" dirty="0" smtClean="0"/>
              <a:t>), temps exponentiel</a:t>
            </a:r>
            <a:r>
              <a:rPr lang="fr-FR" sz="2200" b="1" dirty="0" smtClean="0"/>
              <a:t>: </a:t>
            </a:r>
            <a:r>
              <a:rPr lang="fr-FR" sz="2200" dirty="0" smtClean="0">
                <a:solidFill>
                  <a:prstClr val="black"/>
                </a:solidFill>
              </a:rPr>
              <a:t>souvent le résultat de recherche brutale d’une solution.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530225">
              <a:lnSpc>
                <a:spcPct val="150000"/>
              </a:lnSpc>
            </a:pPr>
            <a:r>
              <a:rPr lang="fr-FR" sz="4000" b="1" dirty="0" smtClean="0"/>
              <a:t>Notions sur la complexité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35785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sz="2800" b="1" u="sng" dirty="0" smtClean="0">
                <a:solidFill>
                  <a:srgbClr val="002060"/>
                </a:solidFill>
              </a:rPr>
              <a:t>Problèmes P, NP, NP-Complet et NP-Difficile</a:t>
            </a:r>
            <a:endParaRPr lang="fr-FR" b="1" u="sng" dirty="0" smtClean="0">
              <a:solidFill>
                <a:srgbClr val="002060"/>
              </a:solidFill>
            </a:endParaRPr>
          </a:p>
          <a:p>
            <a:pPr marL="0" indent="0" algn="just">
              <a:spcBef>
                <a:spcPts val="1200"/>
              </a:spcBef>
              <a:buNone/>
            </a:pPr>
            <a:r>
              <a:rPr lang="fr-FR" b="1" u="sng" dirty="0" smtClean="0">
                <a:solidFill>
                  <a:srgbClr val="C00000"/>
                </a:solidFill>
              </a:rPr>
              <a:t>Classe P (Polynomial).</a:t>
            </a:r>
          </a:p>
          <a:p>
            <a:pPr marL="265113" indent="-265113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200" dirty="0" smtClean="0"/>
              <a:t>Un algorithme en temps polynomial si sa complexité est en O(</a:t>
            </a:r>
            <a:r>
              <a:rPr lang="fr-FR" sz="2200" dirty="0" err="1" smtClean="0"/>
              <a:t>n</a:t>
            </a:r>
            <a:r>
              <a:rPr lang="fr-FR" sz="2200" baseline="30000" dirty="0" err="1" smtClean="0"/>
              <a:t>K</a:t>
            </a:r>
            <a:r>
              <a:rPr lang="fr-FR" sz="2200" dirty="0" smtClean="0"/>
              <a:t>). </a:t>
            </a:r>
          </a:p>
          <a:p>
            <a:pPr marL="265113" indent="-265113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200" dirty="0" smtClean="0"/>
              <a:t>Si la complexité de l’algorithme est O(n), le problème correspondant est dit être résoluble en O(n</a:t>
            </a:r>
            <a:r>
              <a:rPr lang="fr-FR" sz="2200" baseline="30000" dirty="0" smtClean="0"/>
              <a:t>k</a:t>
            </a:r>
            <a:r>
              <a:rPr lang="fr-FR" sz="2200" dirty="0" smtClean="0"/>
              <a:t>) et appartient à la classe P.</a:t>
            </a:r>
          </a:p>
          <a:p>
            <a:pPr marL="265113" indent="-265113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200" b="1" dirty="0" smtClean="0"/>
              <a:t>Exemples de problèmes polynomiaux:</a:t>
            </a:r>
          </a:p>
          <a:p>
            <a:pPr marL="630873" lvl="1" indent="-265113" algn="just">
              <a:spcAft>
                <a:spcPts val="600"/>
              </a:spcAft>
            </a:pPr>
            <a:r>
              <a:rPr lang="fr-FR" sz="2000" dirty="0" smtClean="0"/>
              <a:t>Le  test de primalité d'un </a:t>
            </a:r>
            <a:r>
              <a:rPr lang="fr-FR" sz="2000" b="1" dirty="0" smtClean="0"/>
              <a:t>nombre</a:t>
            </a:r>
            <a:r>
              <a:rPr lang="fr-FR" sz="2000" dirty="0" smtClean="0"/>
              <a:t> entier .</a:t>
            </a:r>
          </a:p>
          <a:p>
            <a:pPr marL="905193" lvl="2" indent="-265113" algn="just">
              <a:spcAft>
                <a:spcPts val="1200"/>
              </a:spcAft>
              <a:buNone/>
            </a:pPr>
            <a:r>
              <a:rPr lang="fr-FR" sz="1600" dirty="0" smtClean="0">
                <a:solidFill>
                  <a:srgbClr val="002060"/>
                </a:solidFill>
              </a:rPr>
              <a:t>« Vérifier si un nombre est premier ou non »</a:t>
            </a:r>
          </a:p>
          <a:p>
            <a:pPr marL="630873" lvl="1" indent="-265113" algn="just">
              <a:spcBef>
                <a:spcPts val="1200"/>
              </a:spcBef>
              <a:spcAft>
                <a:spcPts val="600"/>
              </a:spcAft>
            </a:pPr>
            <a:r>
              <a:rPr lang="fr-FR" sz="2000" dirty="0" smtClean="0"/>
              <a:t>Vérification de la connexité dans un graphe.</a:t>
            </a:r>
          </a:p>
          <a:p>
            <a:pPr marL="905193" lvl="2" indent="-265113" algn="just">
              <a:spcAft>
                <a:spcPts val="1200"/>
              </a:spcAft>
              <a:buNone/>
            </a:pPr>
            <a:r>
              <a:rPr lang="fr-FR" sz="1600" dirty="0" smtClean="0">
                <a:solidFill>
                  <a:srgbClr val="002060"/>
                </a:solidFill>
              </a:rPr>
              <a:t>« Vérifier que  chaque sommet est accessible à partir de n’importe quel autre »</a:t>
            </a:r>
          </a:p>
          <a:p>
            <a:pPr marL="630873" lvl="1" indent="-265113" algn="just">
              <a:spcAft>
                <a:spcPts val="1200"/>
              </a:spcAft>
            </a:pPr>
            <a:endParaRPr lang="fr-FR" sz="2000" dirty="0" smtClean="0"/>
          </a:p>
          <a:p>
            <a:pPr>
              <a:buNone/>
            </a:pPr>
            <a:endParaRPr lang="fr-FR" b="1" u="sng" dirty="0" smtClean="0"/>
          </a:p>
          <a:p>
            <a:pPr marL="269875" indent="-269875" algn="just">
              <a:lnSpc>
                <a:spcPct val="150000"/>
              </a:lnSpc>
              <a:spcBef>
                <a:spcPts val="580"/>
              </a:spcBef>
              <a:buClr>
                <a:srgbClr val="D34817"/>
              </a:buClr>
              <a:buSzPct val="85000"/>
            </a:pPr>
            <a:endParaRPr lang="fr-FR" sz="2400" b="1" dirty="0" smtClean="0">
              <a:solidFill>
                <a:srgbClr val="002060"/>
              </a:solidFill>
              <a:latin typeface="Perpetua"/>
            </a:endParaRP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marL="0" marR="0" lvl="0" indent="530225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Classes de problèmes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714488"/>
            <a:ext cx="8501122" cy="457203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1800"/>
              </a:spcBef>
              <a:spcAft>
                <a:spcPts val="1200"/>
              </a:spcAft>
              <a:buNone/>
            </a:pPr>
            <a:r>
              <a:rPr lang="fr-FR" sz="2400" b="1" dirty="0" smtClean="0">
                <a:solidFill>
                  <a:srgbClr val="C00000"/>
                </a:solidFill>
              </a:rPr>
              <a:t>Problème de décision:  </a:t>
            </a:r>
            <a:r>
              <a:rPr lang="fr-FR" sz="2400" dirty="0" smtClean="0"/>
              <a:t>est un problème dont la solution est formulé en termes de </a:t>
            </a:r>
            <a:r>
              <a:rPr lang="fr-FR" sz="2400" b="1" dirty="0" smtClean="0"/>
              <a:t>Oui / Non.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400" b="1" dirty="0" smtClean="0"/>
              <a:t>Exemples:</a:t>
            </a:r>
          </a:p>
          <a:p>
            <a:pPr marL="361950" lvl="4" indent="-361950" algn="just">
              <a:spcBef>
                <a:spcPts val="1800"/>
              </a:spcBef>
              <a:spcAft>
                <a:spcPts val="600"/>
              </a:spcAft>
            </a:pPr>
            <a:r>
              <a:rPr lang="fr-FR" sz="2400" dirty="0" smtClean="0"/>
              <a:t>Vérifier si un nombre est premier ou non.</a:t>
            </a:r>
          </a:p>
          <a:p>
            <a:pPr marL="361950" lvl="4" indent="-361950" algn="just">
              <a:spcBef>
                <a:spcPts val="1800"/>
              </a:spcBef>
              <a:spcAft>
                <a:spcPts val="600"/>
              </a:spcAft>
            </a:pPr>
            <a:r>
              <a:rPr lang="fr-FR" sz="2400" dirty="0" smtClean="0"/>
              <a:t>Le problème de décision du sac à dos. </a:t>
            </a:r>
          </a:p>
          <a:p>
            <a:pPr marL="536575" lvl="6" indent="-174625">
              <a:spcAft>
                <a:spcPts val="600"/>
              </a:spcAft>
              <a:buNone/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</a:rPr>
              <a:t>«Existe il une solution qui vérifier que la valeur totale est supérieur à K sans dépasser le poids maximal»  </a:t>
            </a:r>
          </a:p>
          <a:p>
            <a:pPr marL="361950" lvl="4" indent="-361950" algn="just">
              <a:spcBef>
                <a:spcPts val="1800"/>
              </a:spcBef>
              <a:spcAft>
                <a:spcPts val="600"/>
              </a:spcAft>
            </a:pPr>
            <a:r>
              <a:rPr lang="fr-FR" sz="2400" dirty="0" smtClean="0"/>
              <a:t>Le problème de voyageur du commerce: </a:t>
            </a:r>
          </a:p>
          <a:p>
            <a:pPr marL="536575" lvl="6" indent="-174625" algn="just">
              <a:spcAft>
                <a:spcPts val="600"/>
              </a:spcAft>
              <a:buNone/>
            </a:pPr>
            <a:r>
              <a:rPr lang="fr-FR" sz="1800" dirty="0" smtClean="0">
                <a:solidFill>
                  <a:schemeClr val="accent1">
                    <a:lumMod val="50000"/>
                  </a:schemeClr>
                </a:solidFill>
              </a:rPr>
              <a:t>«Existe il un chemin, reliant toutes les villes, dont la longueur est inferieure à L »</a:t>
            </a:r>
          </a:p>
          <a:p>
            <a:pPr marL="269875" indent="-269875" algn="just">
              <a:lnSpc>
                <a:spcPct val="150000"/>
              </a:lnSpc>
              <a:spcBef>
                <a:spcPts val="580"/>
              </a:spcBef>
              <a:buClr>
                <a:srgbClr val="D34817"/>
              </a:buClr>
              <a:buSzPct val="85000"/>
            </a:pPr>
            <a:endParaRPr lang="fr-FR" sz="2400" b="1" dirty="0" smtClean="0">
              <a:solidFill>
                <a:srgbClr val="002060"/>
              </a:solidFill>
              <a:latin typeface="Perpetua"/>
            </a:endParaRP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8596" y="1000108"/>
            <a:ext cx="18319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fr-FR" sz="2800" b="1" u="sng" dirty="0" smtClean="0">
                <a:solidFill>
                  <a:srgbClr val="C00000"/>
                </a:solidFill>
              </a:rPr>
              <a:t>Classe NP</a:t>
            </a:r>
            <a:endParaRPr lang="fr-FR" sz="2400" b="1" u="sng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528638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C00000"/>
                </a:solidFill>
              </a:rPr>
              <a:t>Algorithme non déterministe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fr-FR" sz="2400" dirty="0" smtClean="0"/>
              <a:t>Un algorithme est dit non déterministe lorsque il produit un résultat qui peut varier d’une exécution à l’autre. 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fr-FR" sz="2400" dirty="0" smtClean="0"/>
              <a:t>Contient un ou plusieurs points de choix dans lesquels plusieurs continuations différentes sont possibles sans aucune spécification de celui qui sera pris.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 smtClean="0"/>
              <a:t>Il </a:t>
            </a:r>
            <a:r>
              <a:rPr lang="fr-FR" sz="2400" dirty="0" smtClean="0"/>
              <a:t>utilise</a:t>
            </a:r>
            <a:r>
              <a:rPr lang="en-US" sz="2400" dirty="0" smtClean="0"/>
              <a:t> les primitives :</a:t>
            </a:r>
          </a:p>
          <a:p>
            <a:pPr marL="536575" lvl="1" indent="-268288">
              <a:lnSpc>
                <a:spcPct val="110000"/>
              </a:lnSpc>
              <a:spcAft>
                <a:spcPts val="600"/>
              </a:spcAft>
            </a:pPr>
            <a:r>
              <a:rPr lang="en-US" sz="2100" dirty="0" smtClean="0"/>
              <a:t>Choice: </a:t>
            </a:r>
            <a:r>
              <a:rPr lang="fr-FR" sz="2100" dirty="0" smtClean="0"/>
              <a:t> qui propose une solution (oracle)</a:t>
            </a:r>
            <a:r>
              <a:rPr lang="en-US" sz="2100" dirty="0" smtClean="0"/>
              <a:t>, </a:t>
            </a:r>
          </a:p>
          <a:p>
            <a:pPr marL="536575" lvl="1" indent="-268288">
              <a:lnSpc>
                <a:spcPct val="110000"/>
              </a:lnSpc>
              <a:spcAft>
                <a:spcPts val="600"/>
              </a:spcAft>
            </a:pPr>
            <a:r>
              <a:rPr lang="en-US" sz="2100" dirty="0" smtClean="0"/>
              <a:t>Check : </a:t>
            </a:r>
            <a:r>
              <a:rPr lang="fr-FR" sz="2100" dirty="0" smtClean="0"/>
              <a:t>qui vérifie en temps polynomial une proposition de la solution. </a:t>
            </a:r>
          </a:p>
          <a:p>
            <a:pPr marL="536575" lvl="1" indent="-268288">
              <a:lnSpc>
                <a:spcPct val="110000"/>
              </a:lnSpc>
              <a:spcAft>
                <a:spcPts val="600"/>
              </a:spcAft>
            </a:pPr>
            <a:r>
              <a:rPr lang="en-US" sz="2100" dirty="0" err="1" smtClean="0"/>
              <a:t>Succès</a:t>
            </a:r>
            <a:r>
              <a:rPr lang="en-US" sz="2100" dirty="0" smtClean="0"/>
              <a:t> (Success): </a:t>
            </a:r>
            <a:r>
              <a:rPr lang="fr-FR" sz="2100" dirty="0" smtClean="0"/>
              <a:t>lorsque l’algorithme répond oui. </a:t>
            </a:r>
          </a:p>
          <a:p>
            <a:pPr marL="536575" lvl="1" indent="-268288">
              <a:lnSpc>
                <a:spcPct val="110000"/>
              </a:lnSpc>
              <a:spcAft>
                <a:spcPts val="600"/>
              </a:spcAft>
            </a:pPr>
            <a:r>
              <a:rPr lang="fr-FR" sz="2100" dirty="0" smtClean="0"/>
              <a:t>Échoue (</a:t>
            </a:r>
            <a:r>
              <a:rPr lang="fr-FR" sz="2100" dirty="0" err="1" smtClean="0"/>
              <a:t>fail</a:t>
            </a:r>
            <a:r>
              <a:rPr lang="fr-FR" sz="2100" dirty="0" smtClean="0"/>
              <a:t>): lorsque l’algorithme ne répond pas par « oui».</a:t>
            </a:r>
            <a:endParaRPr lang="en-US" sz="2100" dirty="0" smtClean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endParaRPr lang="fr-FR" sz="2200" dirty="0" smtClean="0"/>
          </a:p>
          <a:p>
            <a:pPr>
              <a:lnSpc>
                <a:spcPct val="150000"/>
              </a:lnSpc>
              <a:buNone/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lvl="0" indent="530225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/>
              <a:t>Classes de problèmes</a:t>
            </a:r>
            <a:endParaRPr kumimoji="0" lang="fr-F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000108"/>
            <a:ext cx="18319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fr-FR" sz="2800" b="1" u="sng" dirty="0" smtClean="0">
                <a:solidFill>
                  <a:srgbClr val="C00000"/>
                </a:solidFill>
              </a:rPr>
              <a:t>Classe NP</a:t>
            </a:r>
            <a:endParaRPr lang="fr-FR" sz="2400" b="1" u="sng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1165</TotalTime>
  <Words>1110</Words>
  <Application>Microsoft Office PowerPoint</Application>
  <PresentationFormat>Affichage à l'écran (4:3)</PresentationFormat>
  <Paragraphs>194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Débit</vt:lpstr>
      <vt:lpstr>Chapitre 2</vt:lpstr>
      <vt:lpstr>Plan </vt:lpstr>
      <vt:lpstr>Introduction</vt:lpstr>
      <vt:lpstr>Diapositive 4</vt:lpstr>
      <vt:lpstr>Notions sur la complexité</vt:lpstr>
      <vt:lpstr>Notions sur la complexité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Salim</cp:lastModifiedBy>
  <cp:revision>252</cp:revision>
  <dcterms:created xsi:type="dcterms:W3CDTF">2019-01-30T06:52:32Z</dcterms:created>
  <dcterms:modified xsi:type="dcterms:W3CDTF">2020-05-08T10:00:12Z</dcterms:modified>
</cp:coreProperties>
</file>