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76" r:id="rId4"/>
    <p:sldId id="290" r:id="rId5"/>
    <p:sldId id="277" r:id="rId6"/>
    <p:sldId id="264" r:id="rId7"/>
    <p:sldId id="291" r:id="rId8"/>
    <p:sldId id="278" r:id="rId9"/>
    <p:sldId id="281" r:id="rId10"/>
    <p:sldId id="282" r:id="rId11"/>
    <p:sldId id="292" r:id="rId12"/>
    <p:sldId id="285" r:id="rId13"/>
    <p:sldId id="284" r:id="rId14"/>
    <p:sldId id="288" r:id="rId15"/>
    <p:sldId id="286" r:id="rId16"/>
    <p:sldId id="293" r:id="rId17"/>
    <p:sldId id="294" r:id="rId18"/>
    <p:sldId id="266" r:id="rId19"/>
    <p:sldId id="267" r:id="rId20"/>
    <p:sldId id="298" r:id="rId21"/>
    <p:sldId id="268" r:id="rId22"/>
    <p:sldId id="269" r:id="rId23"/>
    <p:sldId id="272" r:id="rId24"/>
    <p:sldId id="271" r:id="rId25"/>
    <p:sldId id="270" r:id="rId26"/>
    <p:sldId id="273" r:id="rId27"/>
    <p:sldId id="299" r:id="rId28"/>
    <p:sldId id="300" r:id="rId29"/>
    <p:sldId id="301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08" y="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27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3E1D57-B71C-45A5-8320-7DD5D9B45682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5D336-8896-488F-B4F0-8B39CB302B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5D336-8896-488F-B4F0-8B39CB302BE9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BEDB55-00D3-47DD-A613-1963B3523BF4}" type="datetimeFigureOut">
              <a:rPr lang="fr-FR" smtClean="0"/>
              <a:pPr/>
              <a:t>28/08/2020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fr-FR" sz="6600" dirty="0" smtClean="0"/>
              <a:t>Chapitre 3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6400800" cy="1752600"/>
          </a:xfrm>
        </p:spPr>
        <p:txBody>
          <a:bodyPr>
            <a:normAutofit/>
          </a:bodyPr>
          <a:lstStyle/>
          <a:p>
            <a:pPr lvl="0" algn="ctr"/>
            <a:r>
              <a:rPr lang="fr-FR" sz="5400" b="1" dirty="0" smtClean="0"/>
              <a:t>Méthodes exactes</a:t>
            </a:r>
            <a:endParaRPr lang="fr-F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786346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buNone/>
            </a:pPr>
            <a:r>
              <a:rPr lang="fr-FR" sz="2300" b="1" dirty="0" smtClean="0"/>
              <a:t>Méthodes de résolution </a:t>
            </a:r>
          </a:p>
          <a:p>
            <a:pPr algn="just"/>
            <a:r>
              <a:rPr lang="fr-FR" sz="2400" dirty="0" smtClean="0"/>
              <a:t>Branch-and-Bound</a:t>
            </a:r>
          </a:p>
          <a:p>
            <a:pPr algn="just"/>
            <a:r>
              <a:rPr lang="fr-FR" sz="2400" dirty="0" smtClean="0"/>
              <a:t>Branch-and </a:t>
            </a:r>
            <a:r>
              <a:rPr lang="fr-FR" sz="2400" dirty="0" err="1" smtClean="0"/>
              <a:t>cut</a:t>
            </a:r>
            <a:endParaRPr lang="fr-FR" sz="2400" dirty="0" smtClean="0"/>
          </a:p>
          <a:p>
            <a:pPr algn="just"/>
            <a:r>
              <a:rPr lang="fr-FR" sz="2400" dirty="0" smtClean="0"/>
              <a:t>La méthode de coupes (</a:t>
            </a:r>
            <a:r>
              <a:rPr lang="fr-FR" sz="2400" dirty="0" err="1" smtClean="0"/>
              <a:t>Cutting</a:t>
            </a:r>
            <a:r>
              <a:rPr lang="fr-FR" sz="2400" dirty="0" smtClean="0"/>
              <a:t> planes </a:t>
            </a:r>
            <a:r>
              <a:rPr lang="fr-FR" sz="2400" dirty="0" err="1" smtClean="0"/>
              <a:t>method</a:t>
            </a:r>
            <a:r>
              <a:rPr lang="fr-FR" sz="2400" dirty="0" smtClean="0"/>
              <a:t>)</a:t>
            </a:r>
          </a:p>
          <a:p>
            <a:pPr algn="just"/>
            <a:endParaRPr lang="fr-FR" sz="2400" dirty="0" smtClean="0"/>
          </a:p>
          <a:p>
            <a:pPr algn="just">
              <a:buNone/>
            </a:pPr>
            <a:endParaRPr lang="fr-FR" sz="2400" dirty="0" smtClean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0" y="0"/>
            <a:ext cx="9144000" cy="8572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marL="354013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Programmation linéaire en nombres entiers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 algn="l"/>
            <a:r>
              <a:rPr lang="fr-FR" sz="4000" b="1" dirty="0" smtClean="0"/>
              <a:t>Plan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429684" cy="4786346"/>
          </a:xfrm>
        </p:spPr>
        <p:txBody>
          <a:bodyPr>
            <a:normAutofit/>
          </a:bodyPr>
          <a:lstStyle/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Introduction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Recherche exhaustives</a:t>
            </a:r>
          </a:p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Programmation linéaire en nombres entiers</a:t>
            </a:r>
          </a:p>
          <a:p>
            <a:pPr marL="265113" indent="-265113">
              <a:lnSpc>
                <a:spcPct val="150000"/>
              </a:lnSpc>
            </a:pPr>
            <a:r>
              <a:rPr lang="fr-FR" sz="3200" b="1" dirty="0" smtClean="0">
                <a:solidFill>
                  <a:srgbClr val="00B050"/>
                </a:solidFill>
              </a:rPr>
              <a:t>Programmation dynamique</a:t>
            </a:r>
          </a:p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Algorithme de séparation et évaluation (</a:t>
            </a:r>
            <a:r>
              <a:rPr lang="en-US" b="1" dirty="0" smtClean="0"/>
              <a:t>branch and bound</a:t>
            </a:r>
            <a:r>
              <a:rPr lang="fr-FR" b="1" dirty="0" smtClean="0"/>
              <a:t>)</a:t>
            </a:r>
            <a:endParaRPr lang="en-US" b="1" dirty="0" smtClean="0"/>
          </a:p>
          <a:p>
            <a:pPr marL="265113" indent="-2651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21" y="3357562"/>
            <a:ext cx="4133859" cy="226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5143536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fr-FR" sz="2400" b="1" dirty="0" smtClean="0"/>
              <a:t>Exemple illustratif</a:t>
            </a:r>
          </a:p>
          <a:p>
            <a:pPr algn="just">
              <a:spcAft>
                <a:spcPts val="600"/>
              </a:spcAft>
            </a:pPr>
            <a:r>
              <a:rPr lang="fr-FR" sz="2000" dirty="0" smtClean="0"/>
              <a:t>La suite de fibonacci </a:t>
            </a:r>
          </a:p>
          <a:p>
            <a:pPr algn="just">
              <a:spcAft>
                <a:spcPts val="600"/>
              </a:spcAft>
              <a:buNone/>
            </a:pPr>
            <a:r>
              <a:rPr lang="fr-FR" sz="2000" dirty="0" smtClean="0"/>
              <a:t>		 u</a:t>
            </a:r>
            <a:r>
              <a:rPr lang="fr-FR" sz="2000" baseline="-25000" dirty="0" smtClean="0"/>
              <a:t>0</a:t>
            </a:r>
            <a:r>
              <a:rPr lang="fr-FR" sz="2000" dirty="0" smtClean="0"/>
              <a:t> =1 , u</a:t>
            </a:r>
            <a:r>
              <a:rPr lang="fr-FR" sz="2000" baseline="-25000" dirty="0" smtClean="0"/>
              <a:t>1</a:t>
            </a:r>
            <a:r>
              <a:rPr lang="fr-FR" sz="2000" dirty="0" smtClean="0"/>
              <a:t> =1,  u</a:t>
            </a:r>
            <a:r>
              <a:rPr lang="fr-FR" sz="2000" baseline="-25000" dirty="0" smtClean="0"/>
              <a:t>n</a:t>
            </a:r>
            <a:r>
              <a:rPr lang="fr-FR" sz="2000" dirty="0" smtClean="0"/>
              <a:t> = u</a:t>
            </a:r>
            <a:r>
              <a:rPr lang="fr-FR" sz="2000" baseline="-25000" dirty="0" smtClean="0"/>
              <a:t>n-1</a:t>
            </a:r>
            <a:r>
              <a:rPr lang="fr-FR" sz="2000" dirty="0" smtClean="0"/>
              <a:t> + u</a:t>
            </a:r>
            <a:r>
              <a:rPr lang="fr-FR" sz="2000" baseline="-25000" dirty="0" smtClean="0"/>
              <a:t>n-2</a:t>
            </a:r>
            <a:r>
              <a:rPr lang="fr-FR" sz="2000" dirty="0" smtClean="0"/>
              <a:t> si n&gt;1.</a:t>
            </a:r>
          </a:p>
          <a:p>
            <a:pPr algn="just">
              <a:spcAft>
                <a:spcPts val="600"/>
              </a:spcAft>
            </a:pPr>
            <a:r>
              <a:rPr lang="fr-FR" sz="2000" dirty="0" smtClean="0"/>
              <a:t>Résolution par récusions (</a:t>
            </a:r>
            <a:r>
              <a:rPr lang="fr-FR" sz="2000" dirty="0" err="1" smtClean="0"/>
              <a:t>Déviser</a:t>
            </a:r>
            <a:r>
              <a:rPr lang="fr-FR" sz="2000" dirty="0" smtClean="0"/>
              <a:t> pour </a:t>
            </a:r>
            <a:r>
              <a:rPr lang="fr-FR" sz="2000" dirty="0" err="1" smtClean="0"/>
              <a:t>rigner</a:t>
            </a:r>
            <a:r>
              <a:rPr lang="fr-FR" sz="2000" dirty="0" smtClean="0"/>
              <a:t> / de Haut au bas) </a:t>
            </a:r>
          </a:p>
          <a:p>
            <a:pPr algn="just">
              <a:spcAft>
                <a:spcPts val="600"/>
              </a:spcAft>
              <a:buNone/>
            </a:pPr>
            <a:r>
              <a:rPr lang="fr-FR" sz="2000" dirty="0" smtClean="0"/>
              <a:t>	Fonction U (n: entier):entier</a:t>
            </a:r>
          </a:p>
          <a:p>
            <a:pPr algn="just">
              <a:spcAft>
                <a:spcPts val="600"/>
              </a:spcAft>
              <a:buNone/>
            </a:pPr>
            <a:r>
              <a:rPr lang="fr-FR" sz="2000" dirty="0" smtClean="0"/>
              <a:t>		Si n&lt;2 alors retourner 1</a:t>
            </a:r>
          </a:p>
          <a:p>
            <a:pPr algn="just">
              <a:spcAft>
                <a:spcPts val="600"/>
              </a:spcAft>
              <a:buNone/>
            </a:pPr>
            <a:r>
              <a:rPr lang="fr-FR" sz="2000" dirty="0" smtClean="0"/>
              <a:t>		Sinon retourner U (n-1) + U(n-2)</a:t>
            </a:r>
          </a:p>
          <a:p>
            <a:pPr algn="just">
              <a:spcAft>
                <a:spcPts val="600"/>
              </a:spcAft>
              <a:buNone/>
            </a:pPr>
            <a:r>
              <a:rPr lang="fr-FR" sz="2000" dirty="0" smtClean="0"/>
              <a:t>	Fin </a:t>
            </a:r>
          </a:p>
          <a:p>
            <a:pPr algn="just">
              <a:spcAft>
                <a:spcPts val="600"/>
              </a:spcAft>
            </a:pPr>
            <a:r>
              <a:rPr lang="fr-FR" sz="2000" dirty="0" smtClean="0"/>
              <a:t>Problème: </a:t>
            </a:r>
          </a:p>
          <a:p>
            <a:pPr lvl="1" algn="just">
              <a:spcAft>
                <a:spcPts val="600"/>
              </a:spcAft>
            </a:pPr>
            <a:r>
              <a:rPr lang="fr-FR" sz="1800" dirty="0" smtClean="0"/>
              <a:t>Nombre d’appels récursifs effectué </a:t>
            </a:r>
          </a:p>
          <a:p>
            <a:pPr lvl="1" algn="just">
              <a:spcAft>
                <a:spcPts val="600"/>
              </a:spcAft>
            </a:pPr>
            <a:r>
              <a:rPr lang="fr-FR" sz="1800" dirty="0" smtClean="0"/>
              <a:t>La redondance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4013"/>
            <a:r>
              <a:rPr lang="fr-FR" sz="4000" b="1" dirty="0" smtClean="0">
                <a:solidFill>
                  <a:srgbClr val="002060"/>
                </a:solidFill>
              </a:rPr>
              <a:t>Programmation dynamique</a:t>
            </a:r>
            <a:endParaRPr lang="fr-F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5143536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fr-FR" sz="2200" dirty="0" smtClean="0"/>
              <a:t>La programmation dynamique est une méthode algorithmique pour résoudre des problèmes d'optimisation. </a:t>
            </a:r>
          </a:p>
          <a:p>
            <a:pPr algn="just">
              <a:spcAft>
                <a:spcPts val="1200"/>
              </a:spcAft>
            </a:pPr>
            <a:r>
              <a:rPr lang="fr-FR" sz="2200" dirty="0" smtClean="0"/>
              <a:t>S'appuie sur le </a:t>
            </a:r>
            <a:r>
              <a:rPr lang="fr-FR" sz="2200" i="1" dirty="0" smtClean="0"/>
              <a:t>principe d'optimalité de Bellman</a:t>
            </a:r>
            <a:r>
              <a:rPr lang="fr-FR" sz="2200" dirty="0" smtClean="0"/>
              <a:t> : </a:t>
            </a:r>
          </a:p>
          <a:p>
            <a:pPr algn="just">
              <a:spcAft>
                <a:spcPts val="1200"/>
              </a:spcAft>
              <a:buNone/>
            </a:pPr>
            <a:r>
              <a:rPr lang="fr-FR" sz="2200" dirty="0" smtClean="0"/>
              <a:t>	</a:t>
            </a:r>
            <a:r>
              <a:rPr lang="fr-FR" sz="2200" dirty="0" smtClean="0">
                <a:solidFill>
                  <a:srgbClr val="FF0000"/>
                </a:solidFill>
              </a:rPr>
              <a:t>Une solution optimale d'un problème s'obtient en combinant des solutions optimales à des sous-problèmes.</a:t>
            </a:r>
          </a:p>
          <a:p>
            <a:pPr algn="just">
              <a:spcAft>
                <a:spcPts val="1200"/>
              </a:spcAft>
            </a:pPr>
            <a:r>
              <a:rPr lang="fr-FR" sz="2200" dirty="0" smtClean="0"/>
              <a:t>Consiste à résoudre un problème en le décomposant en sous-problèmes, puis à résoudre les sous-problèmes, des plus petits aux plus grands en stockant les résultats intermédiaires. </a:t>
            </a:r>
          </a:p>
          <a:p>
            <a:pPr algn="just">
              <a:spcAft>
                <a:spcPts val="1200"/>
              </a:spcAft>
            </a:pPr>
            <a:r>
              <a:rPr lang="fr-FR" sz="2200" dirty="0" smtClean="0"/>
              <a:t>De nombreuses problème économiques de l’industrie peuvent être résolus par cette technique. 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4013"/>
            <a:r>
              <a:rPr lang="fr-FR" sz="4000" b="1" dirty="0" smtClean="0">
                <a:solidFill>
                  <a:srgbClr val="002060"/>
                </a:solidFill>
              </a:rPr>
              <a:t>Programmation dynamique</a:t>
            </a:r>
            <a:endParaRPr lang="fr-F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5143536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000" b="1" dirty="0" smtClean="0"/>
              <a:t>Méthodes ascendant: </a:t>
            </a:r>
            <a:r>
              <a:rPr lang="fr-FR" sz="1800" dirty="0" smtClean="0"/>
              <a:t>Commence par calculer des solutions pour les sous-problèmes les plus petits puis, de proche en proche, on calcule les solutions des problèmes en utilisant le principe d'optimalité et on mémorise les résultats dans un tableau.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800" dirty="0" smtClean="0"/>
              <a:t>fonction fibonacci(n) : entier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800" dirty="0" smtClean="0"/>
              <a:t>F[0] = 0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800" dirty="0" smtClean="0"/>
              <a:t>F[1] = 1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800" dirty="0" smtClean="0"/>
              <a:t>Pour  i de 2 à n  faire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800" dirty="0" smtClean="0"/>
              <a:t>    F[i] := F[i-1] + F[i-2]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800" dirty="0" smtClean="0"/>
              <a:t>Fin pour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800" dirty="0" smtClean="0"/>
              <a:t>Retourner F[n]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800" dirty="0" smtClean="0"/>
              <a:t>Fin</a:t>
            </a:r>
          </a:p>
          <a:p>
            <a:pPr lvl="1" algn="just">
              <a:spcAft>
                <a:spcPts val="600"/>
              </a:spcAft>
              <a:buFont typeface="Wingdings" pitchFamily="2" charset="2"/>
              <a:buChar char="§"/>
            </a:pPr>
            <a:endParaRPr lang="fr-FR" sz="1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4013"/>
            <a:r>
              <a:rPr lang="fr-FR" sz="4000" b="1" dirty="0" smtClean="0">
                <a:solidFill>
                  <a:srgbClr val="002060"/>
                </a:solidFill>
              </a:rPr>
              <a:t>Programmation dynamique</a:t>
            </a:r>
            <a:endParaRPr lang="fr-FR" sz="40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500694" y="2500306"/>
          <a:ext cx="1000132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0066"/>
                <a:gridCol w="50006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8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21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857884" y="5715016"/>
            <a:ext cx="7858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F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5143536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fr-FR" sz="2000" b="1" dirty="0" smtClean="0"/>
              <a:t>Méthode descendant:  </a:t>
            </a:r>
          </a:p>
          <a:p>
            <a:pPr algn="just">
              <a:spcAft>
                <a:spcPts val="600"/>
              </a:spcAft>
            </a:pPr>
            <a:r>
              <a:rPr lang="fr-FR" sz="2000" dirty="0" smtClean="0"/>
              <a:t>On écrit un algorithme récursif mais on utilise la mémorisation pour ne pas résoudre plusieurs fois le même problème.</a:t>
            </a:r>
          </a:p>
          <a:p>
            <a:pPr algn="just">
              <a:spcAft>
                <a:spcPts val="600"/>
              </a:spcAft>
            </a:pPr>
            <a:r>
              <a:rPr lang="fr-FR" sz="2000" dirty="0" smtClean="0"/>
              <a:t>On stocke dans un tableau les résultats des appels récursifs :</a:t>
            </a:r>
          </a:p>
          <a:p>
            <a:pPr algn="just">
              <a:buNone/>
            </a:pPr>
            <a:r>
              <a:rPr lang="fr-FR" sz="2000" b="1" dirty="0" smtClean="0"/>
              <a:t>	</a:t>
            </a:r>
            <a:r>
              <a:rPr lang="fr-FR" sz="2000" dirty="0" smtClean="0"/>
              <a:t>fonction fibonacci(n: entier) </a:t>
            </a:r>
          </a:p>
          <a:p>
            <a:pPr marL="176213" indent="-176213" algn="just">
              <a:buNone/>
            </a:pPr>
            <a:r>
              <a:rPr lang="fr-FR" sz="2000" dirty="0" smtClean="0"/>
              <a:t>	       Si F[n]=-1 alors	// F[n] n'est pas défini</a:t>
            </a:r>
          </a:p>
          <a:p>
            <a:pPr algn="just">
              <a:buNone/>
            </a:pPr>
            <a:r>
              <a:rPr lang="fr-FR" sz="2000" dirty="0" smtClean="0"/>
              <a:t>		 Si n = 0 ou n = 1 	alors</a:t>
            </a:r>
          </a:p>
          <a:p>
            <a:pPr algn="just">
              <a:buNone/>
            </a:pPr>
            <a:r>
              <a:rPr lang="fr-FR" sz="2000" dirty="0" smtClean="0"/>
              <a:t>		     F[n] := n </a:t>
            </a:r>
          </a:p>
          <a:p>
            <a:pPr algn="just">
              <a:buNone/>
            </a:pPr>
            <a:r>
              <a:rPr lang="fr-FR" sz="2000" dirty="0" smtClean="0"/>
              <a:t>		 Sinon </a:t>
            </a:r>
          </a:p>
          <a:p>
            <a:pPr algn="just">
              <a:buNone/>
            </a:pPr>
            <a:r>
              <a:rPr lang="fr-FR" sz="2000" dirty="0" smtClean="0"/>
              <a:t>		      F[n] := fibonacci(n-1) + fibonacci(n-2)</a:t>
            </a:r>
          </a:p>
          <a:p>
            <a:pPr algn="just">
              <a:buNone/>
            </a:pPr>
            <a:r>
              <a:rPr lang="fr-FR" sz="2000" dirty="0" smtClean="0"/>
              <a:t>		Finsi</a:t>
            </a:r>
          </a:p>
          <a:p>
            <a:pPr algn="just">
              <a:buNone/>
            </a:pPr>
            <a:r>
              <a:rPr lang="fr-FR" sz="2000" dirty="0" smtClean="0"/>
              <a:t>	      Fin si</a:t>
            </a:r>
          </a:p>
          <a:p>
            <a:pPr algn="just">
              <a:buNone/>
            </a:pPr>
            <a:r>
              <a:rPr lang="fr-FR" sz="2000" dirty="0" smtClean="0"/>
              <a:t>          retourner F[n];</a:t>
            </a:r>
          </a:p>
          <a:p>
            <a:pPr algn="just">
              <a:buNone/>
            </a:pPr>
            <a:r>
              <a:rPr lang="fr-FR" sz="2000" b="1" dirty="0" smtClean="0"/>
              <a:t>     Fin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4013"/>
            <a:r>
              <a:rPr lang="fr-FR" sz="4000" b="1" dirty="0" smtClean="0">
                <a:solidFill>
                  <a:srgbClr val="002060"/>
                </a:solidFill>
              </a:rPr>
              <a:t>Programmation dynamique</a:t>
            </a:r>
            <a:endParaRPr lang="fr-F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 algn="l"/>
            <a:r>
              <a:rPr lang="fr-FR" sz="4000" b="1" dirty="0" smtClean="0"/>
              <a:t>Plan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429684" cy="4786346"/>
          </a:xfrm>
        </p:spPr>
        <p:txBody>
          <a:bodyPr>
            <a:normAutofit/>
          </a:bodyPr>
          <a:lstStyle/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Introduction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Recherche exhaustives</a:t>
            </a:r>
          </a:p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Programmation linéaire en nombres entiers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Programmation dynamique</a:t>
            </a:r>
          </a:p>
          <a:p>
            <a:pPr marL="265113" indent="-265113"/>
            <a:r>
              <a:rPr lang="fr-FR" sz="3200" b="1" dirty="0" smtClean="0">
                <a:solidFill>
                  <a:srgbClr val="00B050"/>
                </a:solidFill>
              </a:rPr>
              <a:t>Algorithme de séparation et évaluation (</a:t>
            </a:r>
            <a:r>
              <a:rPr lang="en-US" sz="3200" b="1" dirty="0" smtClean="0">
                <a:solidFill>
                  <a:srgbClr val="00B050"/>
                </a:solidFill>
              </a:rPr>
              <a:t>branch and bound</a:t>
            </a:r>
            <a:r>
              <a:rPr lang="fr-FR" sz="3200" b="1" dirty="0" smtClean="0">
                <a:solidFill>
                  <a:srgbClr val="00B050"/>
                </a:solidFill>
              </a:rPr>
              <a:t>)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265113" indent="-2651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/>
              <a:t>Algorithme</a:t>
            </a:r>
            <a:r>
              <a:rPr lang="en-US" sz="4000" b="1" dirty="0" smtClean="0"/>
              <a:t> branch and bound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143536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fr-FR" sz="2000" dirty="0" smtClean="0"/>
              <a:t>L’algorithme de Séparation et Évaluation est plus connu sous son appellation anglaise Branch and Bound (B&amp;B).</a:t>
            </a:r>
          </a:p>
          <a:p>
            <a:pPr algn="just">
              <a:spcAft>
                <a:spcPts val="600"/>
              </a:spcAft>
            </a:pPr>
            <a:r>
              <a:rPr lang="fr-FR" sz="2000" dirty="0" smtClean="0"/>
              <a:t>Plutôt qu’énumérer, on peut tenter d’utiliser le paradigme informatique classique du  diviser pour régner (</a:t>
            </a:r>
            <a:r>
              <a:rPr lang="fr-FR" sz="2000" dirty="0" err="1" smtClean="0"/>
              <a:t>divide</a:t>
            </a:r>
            <a:r>
              <a:rPr lang="fr-FR" sz="2000" dirty="0" smtClean="0"/>
              <a:t>&amp;</a:t>
            </a:r>
            <a:r>
              <a:rPr lang="fr-FR" sz="2000" dirty="0" err="1" smtClean="0"/>
              <a:t>conqueer</a:t>
            </a:r>
            <a:r>
              <a:rPr lang="fr-FR" sz="2000" dirty="0" smtClean="0"/>
              <a:t>) consistant à diviser le problème en sous problème plus simple à résoudre.</a:t>
            </a:r>
          </a:p>
          <a:p>
            <a:pPr algn="just">
              <a:spcAft>
                <a:spcPts val="600"/>
              </a:spcAft>
            </a:pPr>
            <a:r>
              <a:rPr lang="fr-FR" sz="2000" dirty="0" smtClean="0"/>
              <a:t>Repose sur une méthode arborescente de recherche d’une solution optimale par séparations et évaluations, en représentant les états solutions par un arbre d’états, avec des nœuds, et des feuilles.</a:t>
            </a:r>
          </a:p>
          <a:p>
            <a:pPr algn="just"/>
            <a:r>
              <a:rPr lang="fr-FR" sz="2000" dirty="0" smtClean="0"/>
              <a:t>La procédure de séparation et d'évaluation (</a:t>
            </a:r>
            <a:r>
              <a:rPr lang="fr-FR" sz="2000" dirty="0" err="1" smtClean="0"/>
              <a:t>branch</a:t>
            </a:r>
            <a:r>
              <a:rPr lang="fr-FR" sz="2000" dirty="0" smtClean="0"/>
              <a:t> and </a:t>
            </a:r>
            <a:r>
              <a:rPr lang="fr-FR" sz="2000" dirty="0" err="1" smtClean="0"/>
              <a:t>bound</a:t>
            </a:r>
            <a:r>
              <a:rPr lang="fr-FR" sz="2000" dirty="0" smtClean="0"/>
              <a:t>) se base sur les axes suivants :</a:t>
            </a:r>
          </a:p>
          <a:p>
            <a:pPr marL="809625" indent="-51435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fr-FR" sz="2000" dirty="0" smtClean="0"/>
              <a:t>La construction d'une solution initiale (heuristique),</a:t>
            </a:r>
          </a:p>
          <a:p>
            <a:pPr marL="809625" indent="-51435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fr-FR" sz="2000" dirty="0" smtClean="0"/>
              <a:t>L'évaluation,</a:t>
            </a:r>
          </a:p>
          <a:p>
            <a:pPr marL="809625" indent="-51435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fr-FR" sz="2000" dirty="0" smtClean="0"/>
              <a:t>La séparation</a:t>
            </a:r>
          </a:p>
          <a:p>
            <a:pPr marL="809625" indent="-51435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fr-FR" sz="2000" dirty="0" smtClean="0"/>
              <a:t>L'exploration.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2800" b="1" dirty="0" smtClean="0"/>
              <a:t>1) La construction d'une solution heuristique</a:t>
            </a:r>
            <a:r>
              <a:rPr lang="fr-FR" sz="3200" b="1" dirty="0" smtClean="0"/>
              <a:t> 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dirty="0" smtClean="0"/>
              <a:t>Une solution heuristique peut être calculé en utilisant une heuristique.</a:t>
            </a:r>
          </a:p>
          <a:p>
            <a:pPr algn="just">
              <a:spcAft>
                <a:spcPts val="1200"/>
              </a:spcAft>
            </a:pPr>
            <a:r>
              <a:rPr lang="fr-FR" dirty="0" smtClean="0"/>
              <a:t>La méthode peut théoriquement fonctionner avec toute solution réalisable pour le problème étudié.</a:t>
            </a:r>
          </a:p>
          <a:p>
            <a:pPr algn="just">
              <a:spcAft>
                <a:spcPts val="1200"/>
              </a:spcAft>
            </a:pPr>
            <a:r>
              <a:rPr lang="fr-FR" dirty="0" smtClean="0"/>
              <a:t>La bonne d’une telle solution conditionne souvent le succès de cette méthode. </a:t>
            </a:r>
          </a:p>
          <a:p>
            <a:pPr algn="just">
              <a:spcAft>
                <a:spcPts val="1200"/>
              </a:spcAft>
            </a:pPr>
            <a:r>
              <a:rPr lang="fr-FR" dirty="0" smtClean="0"/>
              <a:t>Avec une solution initiale de bonne qualité, il est plus facile d'augmenter l’efficacité de l’exploration et de diminuer le temps de calcul. </a:t>
            </a:r>
          </a:p>
          <a:p>
            <a:pPr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3200" b="1" dirty="0" smtClean="0"/>
              <a:t>2) Séparation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200" dirty="0" smtClean="0"/>
              <a:t>Consiste à décomposer l'univers des solutions en plusieurs sous-ensembles généralement disjoints. </a:t>
            </a:r>
          </a:p>
          <a:p>
            <a:pPr algn="just">
              <a:spcAft>
                <a:spcPts val="1200"/>
              </a:spcAft>
            </a:pPr>
            <a:r>
              <a:rPr lang="fr-FR" sz="2200" dirty="0" smtClean="0"/>
              <a:t>L’union de ces sous-ensembles couvre toutes les solutions possibles de l’ensemble séparé (ou bien de la branche séparée). </a:t>
            </a:r>
          </a:p>
          <a:p>
            <a:pPr algn="just">
              <a:spcAft>
                <a:spcPts val="1200"/>
              </a:spcAft>
            </a:pPr>
            <a:r>
              <a:rPr lang="fr-FR" sz="2200" dirty="0" smtClean="0"/>
              <a:t>Le principe de la séparation est récursif.</a:t>
            </a:r>
          </a:p>
          <a:p>
            <a:pPr algn="just">
              <a:spcAft>
                <a:spcPts val="1200"/>
              </a:spcAft>
            </a:pPr>
            <a:r>
              <a:rPr lang="fr-FR" sz="2200" dirty="0" smtClean="0"/>
              <a:t>Conduisant ainsi à un arbre de recherche dont l’évolution, pendant le déroulement de l’algorithme, est liée aux sous-ensembles des solutions explorés.</a:t>
            </a:r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 algn="l"/>
            <a:r>
              <a:rPr lang="fr-FR" sz="4000" b="1" dirty="0" smtClean="0"/>
              <a:t>Plan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Introduction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Recherche exhaustives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Programmation linéaire en nombres entiers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Programmation dynamique</a:t>
            </a:r>
          </a:p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Algorithme de séparation et évaluation (</a:t>
            </a:r>
            <a:r>
              <a:rPr lang="en-US" b="1" dirty="0" smtClean="0"/>
              <a:t>branch and bound</a:t>
            </a:r>
            <a:r>
              <a:rPr lang="fr-FR" b="1" dirty="0" smtClean="0"/>
              <a:t>)</a:t>
            </a:r>
            <a:endParaRPr lang="en-US" b="1" dirty="0" smtClean="0"/>
          </a:p>
          <a:p>
            <a:pPr marL="265113" indent="-2651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3200" b="1" dirty="0" smtClean="0"/>
              <a:t>2) Séparation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715404" cy="5214974"/>
          </a:xfrm>
        </p:spPr>
        <p:txBody>
          <a:bodyPr>
            <a:normAutofit/>
          </a:bodyPr>
          <a:lstStyle/>
          <a:p>
            <a:pPr marL="442913" indent="-442913">
              <a:lnSpc>
                <a:spcPct val="150000"/>
              </a:lnSpc>
              <a:buNone/>
            </a:pPr>
            <a:r>
              <a:rPr lang="fr-FR" b="1" dirty="0" smtClean="0"/>
              <a:t>Exemple: </a:t>
            </a:r>
          </a:p>
          <a:p>
            <a:pPr marL="442913" indent="-442913"/>
            <a:r>
              <a:rPr lang="fr-FR" sz="2200" dirty="0" smtClean="0"/>
              <a:t>La séparation de l’ensemble de solutions S en deux sous ensemble S1, S2.</a:t>
            </a:r>
          </a:p>
          <a:p>
            <a:pPr marL="442913" indent="-442913"/>
            <a:endParaRPr lang="fr-FR" sz="2200" dirty="0" smtClean="0"/>
          </a:p>
          <a:p>
            <a:pPr marL="442913" indent="-442913"/>
            <a:endParaRPr lang="fr-FR" sz="2200" dirty="0" smtClean="0"/>
          </a:p>
          <a:p>
            <a:pPr marL="442913" indent="-442913"/>
            <a:endParaRPr lang="fr-FR" sz="2200" dirty="0" smtClean="0"/>
          </a:p>
          <a:p>
            <a:pPr marL="442913" indent="-442913"/>
            <a:endParaRPr lang="fr-FR" sz="2200" dirty="0" smtClean="0"/>
          </a:p>
          <a:p>
            <a:pPr marL="442913" indent="-442913"/>
            <a:endParaRPr lang="fr-FR" sz="2200" dirty="0" smtClean="0"/>
          </a:p>
          <a:p>
            <a:pPr marL="442913" indent="-442913"/>
            <a:r>
              <a:rPr lang="fr-FR" sz="2200" dirty="0" smtClean="0"/>
              <a:t>La séparation est effectué selon la valeur de variable de décision x1. </a:t>
            </a:r>
          </a:p>
          <a:p>
            <a:pPr marL="808673" lvl="1" indent="-442913"/>
            <a:r>
              <a:rPr lang="fr-FR" sz="2200" dirty="0" smtClean="0"/>
              <a:t>S1 contient les solutions dont x1=0.</a:t>
            </a:r>
          </a:p>
          <a:p>
            <a:pPr marL="808673" lvl="1" indent="-442913"/>
            <a:r>
              <a:rPr lang="fr-FR" sz="2200" dirty="0" smtClean="0"/>
              <a:t>S2 contient les solutions dont x2=0.</a:t>
            </a:r>
          </a:p>
          <a:p>
            <a:pPr marL="808673" lvl="1" indent="-442913"/>
            <a:endParaRPr lang="fr-FR" sz="2200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  <p:sp>
        <p:nvSpPr>
          <p:cNvPr id="4" name="Ellipse 3"/>
          <p:cNvSpPr/>
          <p:nvPr/>
        </p:nvSpPr>
        <p:spPr>
          <a:xfrm>
            <a:off x="4823689" y="2571744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avec flèche 5"/>
          <p:cNvCxnSpPr>
            <a:stCxn id="4" idx="2"/>
            <a:endCxn id="11" idx="0"/>
          </p:cNvCxnSpPr>
          <p:nvPr/>
        </p:nvCxnSpPr>
        <p:spPr>
          <a:xfrm rot="10800000" flipV="1">
            <a:off x="3644963" y="2678900"/>
            <a:ext cx="1178727" cy="9286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3537805" y="3607594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5109441" y="2357430"/>
            <a:ext cx="2321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S ={s1, s2, …, sn}</a:t>
            </a:r>
            <a:endParaRPr lang="fr-FR" sz="2400" dirty="0"/>
          </a:p>
        </p:txBody>
      </p:sp>
      <p:sp>
        <p:nvSpPr>
          <p:cNvPr id="17" name="Ellipse 16"/>
          <p:cNvSpPr/>
          <p:nvPr/>
        </p:nvSpPr>
        <p:spPr>
          <a:xfrm>
            <a:off x="5823821" y="3607594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avec flèche 9"/>
          <p:cNvCxnSpPr>
            <a:stCxn id="4" idx="5"/>
            <a:endCxn id="17" idx="1"/>
          </p:cNvCxnSpPr>
          <p:nvPr/>
        </p:nvCxnSpPr>
        <p:spPr>
          <a:xfrm rot="16200000" flipH="1">
            <a:off x="4988758" y="2772531"/>
            <a:ext cx="884308" cy="848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1357290" y="3464718"/>
            <a:ext cx="2158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S1 ={s1, s2, …s</a:t>
            </a:r>
            <a:r>
              <a:rPr lang="fr-FR" sz="2400" baseline="-25000" dirty="0" smtClean="0"/>
              <a:t>k</a:t>
            </a:r>
            <a:r>
              <a:rPr lang="fr-FR" sz="2400" dirty="0" smtClean="0"/>
              <a:t>}</a:t>
            </a:r>
            <a:endParaRPr lang="fr-FR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6181011" y="3536156"/>
            <a:ext cx="2673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S2 ={s</a:t>
            </a:r>
            <a:r>
              <a:rPr lang="fr-FR" sz="2400" baseline="-25000" dirty="0" smtClean="0"/>
              <a:t>k +1</a:t>
            </a:r>
            <a:r>
              <a:rPr lang="fr-FR" sz="2400" dirty="0" smtClean="0"/>
              <a:t>, s</a:t>
            </a:r>
            <a:r>
              <a:rPr lang="fr-FR" sz="2400" baseline="-25000" dirty="0" smtClean="0"/>
              <a:t>k +2</a:t>
            </a:r>
            <a:r>
              <a:rPr lang="fr-FR" sz="2400" dirty="0" smtClean="0"/>
              <a:t>, …s</a:t>
            </a:r>
            <a:r>
              <a:rPr lang="fr-FR" sz="2400" baseline="-25000" dirty="0" smtClean="0"/>
              <a:t>k</a:t>
            </a:r>
            <a:r>
              <a:rPr lang="fr-FR" sz="2400" dirty="0" smtClean="0"/>
              <a:t>}</a:t>
            </a:r>
            <a:endParaRPr lang="fr-FR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3372762" y="2943757"/>
            <a:ext cx="763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x1=0</a:t>
            </a:r>
            <a:endParaRPr lang="fr-FR" sz="2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5609507" y="2905356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x1=1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/>
      <p:bldP spid="17" grpId="0" animBg="1"/>
      <p:bldP spid="13" grpId="0"/>
      <p:bldP spid="14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3200" b="1" dirty="0" smtClean="0"/>
              <a:t>3) Evaluation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pPr marL="633413" indent="-368300" algn="just">
              <a:spcAft>
                <a:spcPts val="1200"/>
              </a:spcAft>
            </a:pPr>
            <a:r>
              <a:rPr lang="fr-FR" sz="2200" dirty="0" smtClean="0"/>
              <a:t>L’évaluation consiste à associer une borne B au problème étudié que l’on calcule pour chaque branche explorée. </a:t>
            </a:r>
          </a:p>
          <a:p>
            <a:pPr marL="633413" indent="-368300" algn="just">
              <a:spcAft>
                <a:spcPts val="1200"/>
              </a:spcAft>
            </a:pPr>
            <a:r>
              <a:rPr lang="fr-FR" sz="2200" dirty="0" smtClean="0"/>
              <a:t>On parle d'une borne inférieure (respectivement d'une borne supérieure) dans le cas d'une minimisation (respectivement dans le cas d'une maximisation). </a:t>
            </a:r>
          </a:p>
          <a:p>
            <a:pPr marL="633413" indent="-368300" algn="just">
              <a:spcAft>
                <a:spcPts val="1200"/>
              </a:spcAft>
            </a:pPr>
            <a:r>
              <a:rPr lang="fr-FR" sz="2200" dirty="0" smtClean="0"/>
              <a:t>Cette borne permet d’estimer la performance de la branche évaluée dans le meilleur des cas.</a:t>
            </a:r>
          </a:p>
          <a:p>
            <a:pPr marL="633413" indent="-368300" algn="just">
              <a:spcAft>
                <a:spcPts val="1200"/>
              </a:spcAft>
            </a:pPr>
            <a:r>
              <a:rPr lang="fr-FR" sz="2200" dirty="0" smtClean="0"/>
              <a:t>La borne B d’un problème peut être calculé en utilisant la </a:t>
            </a:r>
            <a:r>
              <a:rPr lang="fr-FR" sz="2200" b="1" dirty="0" smtClean="0"/>
              <a:t>relaxation</a:t>
            </a:r>
            <a:r>
              <a:rPr lang="fr-FR" sz="2200" dirty="0" smtClean="0"/>
              <a:t>.</a:t>
            </a:r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3200" b="1" dirty="0" smtClean="0"/>
              <a:t>4)  Exploration</a:t>
            </a:r>
            <a:r>
              <a:rPr lang="fr-FR" sz="3600" b="1" dirty="0" smtClean="0"/>
              <a:t> 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286412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L'exploration consiste à fixer un protocole donnant l'ordre de visite des différentes branches. </a:t>
            </a:r>
          </a:p>
          <a:p>
            <a:pPr algn="just">
              <a:spcBef>
                <a:spcPts val="1200"/>
              </a:spcBef>
            </a:pPr>
            <a:r>
              <a:rPr lang="fr-FR" sz="2400" dirty="0" smtClean="0"/>
              <a:t>On distingue trois stratégies d’exploration (parcours):</a:t>
            </a:r>
          </a:p>
          <a:p>
            <a:pPr marL="722313" lvl="1" indent="-328613" algn="just">
              <a:spcBef>
                <a:spcPts val="1200"/>
              </a:spcBef>
            </a:pPr>
            <a:r>
              <a:rPr lang="fr-FR" sz="2200" b="1" dirty="0" smtClean="0"/>
              <a:t>Parcours en largeur</a:t>
            </a:r>
          </a:p>
          <a:p>
            <a:pPr marL="722313" lvl="1" indent="-328613" algn="just">
              <a:spcBef>
                <a:spcPts val="1200"/>
              </a:spcBef>
            </a:pPr>
            <a:r>
              <a:rPr lang="fr-FR" sz="2000" b="1" dirty="0" smtClean="0"/>
              <a:t>Parcours en profondeur</a:t>
            </a:r>
          </a:p>
          <a:p>
            <a:pPr marL="722313" lvl="1" indent="-328613" algn="just">
              <a:spcBef>
                <a:spcPts val="1200"/>
              </a:spcBef>
            </a:pPr>
            <a:r>
              <a:rPr lang="fr-FR" sz="2000" b="1" dirty="0" smtClean="0"/>
              <a:t>Le meilleur d’abord</a:t>
            </a:r>
            <a:endParaRPr lang="fr-FR" sz="2200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/>
              <a:t>4)  Exploration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357298"/>
            <a:ext cx="8443914" cy="5072098"/>
          </a:xfrm>
        </p:spPr>
        <p:txBody>
          <a:bodyPr>
            <a:normAutofit/>
          </a:bodyPr>
          <a:lstStyle/>
          <a:p>
            <a:pPr marL="265113" lvl="1" indent="-265113" algn="just">
              <a:buFont typeface="+mj-lt"/>
              <a:buAutoNum type="arabicParenR"/>
            </a:pPr>
            <a:r>
              <a:rPr lang="fr-FR" sz="2200" b="1" dirty="0" smtClean="0"/>
              <a:t>Parcours </a:t>
            </a:r>
            <a:r>
              <a:rPr lang="fr-FR" b="1" dirty="0" smtClean="0"/>
              <a:t>en largeur: </a:t>
            </a:r>
          </a:p>
          <a:p>
            <a:pPr marL="442913" lvl="3" indent="-177800" algn="just">
              <a:buFont typeface="Wingdings" pitchFamily="2" charset="2"/>
              <a:buChar char="§"/>
            </a:pPr>
            <a:r>
              <a:rPr lang="fr-FR" dirty="0" smtClean="0"/>
              <a:t>Parcours par niveau en favorisant les sommets les plus proches de la racine</a:t>
            </a:r>
          </a:p>
          <a:p>
            <a:pPr marL="442913" lvl="3" indent="-177800" algn="just">
              <a:buFont typeface="Wingdings" pitchFamily="2" charset="2"/>
              <a:buChar char="§"/>
            </a:pPr>
            <a:r>
              <a:rPr lang="fr-FR" dirty="0" smtClean="0"/>
              <a:t>Moins efficace que les deux autres stratégies présentées.</a:t>
            </a:r>
          </a:p>
          <a:p>
            <a:pPr marL="265113" lvl="1" indent="-265113" algn="just">
              <a:spcBef>
                <a:spcPts val="1200"/>
              </a:spcBef>
              <a:buFont typeface="+mj-lt"/>
              <a:buAutoNum type="arabicParenR"/>
            </a:pPr>
            <a:r>
              <a:rPr lang="fr-FR" b="1" dirty="0" smtClean="0"/>
              <a:t>Parcours en profondeur : </a:t>
            </a:r>
          </a:p>
          <a:p>
            <a:pPr marL="442913" lvl="3" indent="-177800" algn="just">
              <a:buFont typeface="Wingdings" pitchFamily="2" charset="2"/>
              <a:buChar char="§"/>
            </a:pPr>
            <a:r>
              <a:rPr lang="fr-FR" dirty="0" smtClean="0"/>
              <a:t>Favorise les sommets les plus éloignés de la racine (de profondeur la plus élevée).</a:t>
            </a:r>
          </a:p>
          <a:p>
            <a:pPr marL="442913" lvl="3" indent="-177800" algn="just">
              <a:buFont typeface="Wingdings" pitchFamily="2" charset="2"/>
              <a:buChar char="§"/>
            </a:pPr>
            <a:r>
              <a:rPr lang="fr-FR" dirty="0" smtClean="0"/>
              <a:t>Mène rapidement à une solution optimale en économisant la mémoire. </a:t>
            </a:r>
          </a:p>
          <a:p>
            <a:pPr marL="265113" lvl="1" indent="-265113" algn="just">
              <a:spcBef>
                <a:spcPts val="1200"/>
              </a:spcBef>
              <a:buFont typeface="+mj-lt"/>
              <a:buAutoNum type="arabicParenR"/>
            </a:pPr>
            <a:r>
              <a:rPr lang="fr-FR" b="1" dirty="0" smtClean="0"/>
              <a:t>Le meilleur d’abord (</a:t>
            </a:r>
            <a:r>
              <a:rPr lang="fr-FR" dirty="0" smtClean="0"/>
              <a:t>Best-first): </a:t>
            </a:r>
          </a:p>
          <a:p>
            <a:pPr marL="442913" lvl="3" indent="-177800" algn="just">
              <a:buFont typeface="Wingdings" pitchFamily="2" charset="2"/>
              <a:buChar char="§"/>
            </a:pPr>
            <a:r>
              <a:rPr lang="fr-FR" dirty="0" smtClean="0"/>
              <a:t>Nous commençons par explorer les branches les plus prometteuses.</a:t>
            </a:r>
          </a:p>
          <a:p>
            <a:pPr marL="442913" lvl="3" indent="-177800" algn="just">
              <a:buFont typeface="Wingdings" pitchFamily="2" charset="2"/>
              <a:buChar char="§"/>
            </a:pPr>
            <a:r>
              <a:rPr lang="fr-FR" dirty="0" smtClean="0"/>
              <a:t>Le choix d’une branche se base sur la valeur de la borne inférieure (</a:t>
            </a:r>
            <a:r>
              <a:rPr lang="fr-FR" dirty="0" err="1" smtClean="0"/>
              <a:t>resp</a:t>
            </a:r>
            <a:r>
              <a:rPr lang="fr-FR" dirty="0" smtClean="0"/>
              <a:t> la borne supérieure) dans le cas d'une minimisation (</a:t>
            </a:r>
            <a:r>
              <a:rPr lang="fr-FR" dirty="0" err="1" smtClean="0"/>
              <a:t>resp</a:t>
            </a:r>
            <a:r>
              <a:rPr lang="fr-FR" dirty="0" smtClean="0"/>
              <a:t> dans le cas de maximisation )</a:t>
            </a:r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/>
              <a:t>4)  Exploration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200" dirty="0" smtClean="0"/>
              <a:t>Au cours de l'exploration et dans un problème de minimisation par exemple, on peut distinguer les cas suivants :</a:t>
            </a:r>
          </a:p>
          <a:p>
            <a:pPr algn="just">
              <a:buNone/>
            </a:pPr>
            <a:r>
              <a:rPr lang="fr-FR" sz="2200" dirty="0" smtClean="0"/>
              <a:t>	</a:t>
            </a:r>
          </a:p>
          <a:p>
            <a:pPr algn="just">
              <a:buNone/>
            </a:pPr>
            <a:r>
              <a:rPr lang="fr-FR" sz="2200" b="1" dirty="0" smtClean="0"/>
              <a:t>Cas 1:</a:t>
            </a:r>
          </a:p>
          <a:p>
            <a:pPr marL="722313" indent="-368300" algn="just">
              <a:buFont typeface="Constantia" pitchFamily="18" charset="0"/>
              <a:buChar char="⁻"/>
            </a:pPr>
            <a:r>
              <a:rPr lang="fr-FR" sz="2200" dirty="0" smtClean="0"/>
              <a:t>La branche courante S</a:t>
            </a:r>
            <a:r>
              <a:rPr lang="fr-FR" sz="2200" baseline="-25000" dirty="0" smtClean="0"/>
              <a:t>i</a:t>
            </a:r>
            <a:r>
              <a:rPr lang="fr-FR" sz="2200" dirty="0" smtClean="0"/>
              <a:t> est évaluée par B(S</a:t>
            </a:r>
            <a:r>
              <a:rPr lang="fr-FR" sz="2200" baseline="-25000" dirty="0" smtClean="0"/>
              <a:t>i</a:t>
            </a:r>
            <a:r>
              <a:rPr lang="fr-FR" sz="2200" dirty="0" smtClean="0"/>
              <a:t>)≥b₀, avec b₀ la borne supérieure initiale. </a:t>
            </a:r>
          </a:p>
          <a:p>
            <a:pPr marL="722313" indent="-368300" algn="just">
              <a:buFont typeface="Constantia" pitchFamily="18" charset="0"/>
              <a:buChar char="⁻"/>
            </a:pPr>
            <a:r>
              <a:rPr lang="fr-FR" sz="2200" dirty="0" smtClean="0"/>
              <a:t>Dans ce cas, il est inutile d'explorer la branche car dans le meilleur des cas, on va trouver une solution équivalente à la solution heuristique.</a:t>
            </a:r>
          </a:p>
          <a:p>
            <a:pPr algn="just">
              <a:buNone/>
            </a:pPr>
            <a:r>
              <a:rPr lang="fr-FR" sz="2200" b="1" dirty="0" smtClean="0"/>
              <a:t>Cas 2:</a:t>
            </a:r>
          </a:p>
          <a:p>
            <a:pPr marL="722313" indent="-355600" algn="just">
              <a:buFont typeface="Constantia" pitchFamily="18" charset="0"/>
              <a:buChar char="⁻"/>
            </a:pPr>
            <a:r>
              <a:rPr lang="fr-FR" sz="2200" dirty="0" smtClean="0"/>
              <a:t>La branche courante S</a:t>
            </a:r>
            <a:r>
              <a:rPr lang="fr-FR" sz="2200" baseline="-25000" dirty="0" smtClean="0"/>
              <a:t>i</a:t>
            </a:r>
            <a:r>
              <a:rPr lang="fr-FR" sz="2200" dirty="0" smtClean="0"/>
              <a:t> est évaluée par B(Si)&lt;b₀, </a:t>
            </a:r>
          </a:p>
          <a:p>
            <a:pPr marL="722313" indent="-355600" algn="just">
              <a:buFont typeface="Constantia" pitchFamily="18" charset="0"/>
              <a:buChar char="⁻"/>
            </a:pPr>
            <a:r>
              <a:rPr lang="fr-FR" sz="2200" dirty="0" smtClean="0"/>
              <a:t>Dans ce cas, la branche sera séparée et ensuite explorée.</a:t>
            </a:r>
          </a:p>
          <a:p>
            <a:pPr algn="just">
              <a:buNone/>
            </a:pPr>
            <a:endParaRPr lang="fr-FR" sz="2200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smtClean="0"/>
              <a:t>Algorithme</a:t>
            </a:r>
            <a:r>
              <a:rPr lang="en-US" sz="4000" b="1" smtClean="0"/>
              <a:t> </a:t>
            </a:r>
            <a:r>
              <a:rPr lang="en-US" sz="4000" b="1" dirty="0" smtClean="0"/>
              <a:t>branch and bound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200" b="1" dirty="0" smtClean="0"/>
              <a:t>Cas 3:</a:t>
            </a:r>
          </a:p>
          <a:p>
            <a:pPr marL="722313" indent="-368300" algn="just">
              <a:spcAft>
                <a:spcPts val="1200"/>
              </a:spcAft>
              <a:buFont typeface="Constantia" pitchFamily="18" charset="0"/>
              <a:buChar char="⁻"/>
            </a:pPr>
            <a:r>
              <a:rPr lang="fr-FR" sz="2200" dirty="0" smtClean="0"/>
              <a:t>La branche est terminale : c'est à dire, elle correspond à une solution réalisable et par la suite, elle ne peut être séparée. </a:t>
            </a:r>
          </a:p>
          <a:p>
            <a:pPr marL="722313" indent="-368300" algn="just">
              <a:spcAft>
                <a:spcPts val="1200"/>
              </a:spcAft>
              <a:buFont typeface="Constantia" pitchFamily="18" charset="0"/>
              <a:buChar char="⁻"/>
            </a:pPr>
            <a:r>
              <a:rPr lang="fr-FR" sz="2200" dirty="0" smtClean="0"/>
              <a:t>Dans ce cas, si cette solution représente une valeur du critère b₁≥b₀, alors elle sera rejetée. Si b₁&lt;b₀, la solution sera temporairement mémorisée comme étant la meilleure solution et elle remplacera la solution heuristique initiale. </a:t>
            </a:r>
          </a:p>
          <a:p>
            <a:pPr marL="722313" indent="-368300" algn="just">
              <a:spcAft>
                <a:spcPts val="1200"/>
              </a:spcAft>
              <a:buFont typeface="Constantia" pitchFamily="18" charset="0"/>
              <a:buChar char="⁻"/>
            </a:pPr>
            <a:r>
              <a:rPr lang="fr-FR" sz="2200" dirty="0" smtClean="0"/>
              <a:t>Dans ce cas, la valeur de b₀ sera remplacée par b₁. La procédure est résumée dans la figure suivante.</a:t>
            </a:r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/>
              <a:t>Algorithme</a:t>
            </a:r>
            <a:r>
              <a:rPr lang="en-US" sz="4000" b="1" dirty="0" smtClean="0"/>
              <a:t> branch and bound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400" b="1" u="sng" dirty="0" smtClean="0"/>
              <a:t>Principe de la méthode (Branch and Bond)</a:t>
            </a:r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40081" t="21484" r="23682" b="20898"/>
          <a:stretch>
            <a:fillRect/>
          </a:stretch>
        </p:blipFill>
        <p:spPr bwMode="auto">
          <a:xfrm>
            <a:off x="1428728" y="1928801"/>
            <a:ext cx="5357850" cy="4789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/>
              <a:t>Relaxation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r>
              <a:rPr lang="fr-FR" sz="2400" dirty="0" smtClean="0"/>
              <a:t>Une relaxation d’un problème (P) est un nouveau problème (R) construit à partir de (P) et auquel on a retiré au moins une contrainte.</a:t>
            </a:r>
          </a:p>
          <a:p>
            <a:r>
              <a:rPr lang="fr-FR" dirty="0" smtClean="0"/>
              <a:t>Toutes les solutions de P sont des solutions de (R). </a:t>
            </a:r>
            <a:r>
              <a:rPr lang="fr-FR" dirty="0" smtClean="0">
                <a:solidFill>
                  <a:srgbClr val="FF0000"/>
                </a:solidFill>
              </a:rPr>
              <a:t>Attention !</a:t>
            </a:r>
            <a:r>
              <a:rPr lang="fr-FR" dirty="0" smtClean="0"/>
              <a:t> La réciproque est fausse.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857628"/>
            <a:ext cx="7377116" cy="111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/>
              <a:t>Relaxation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r>
              <a:rPr lang="fr-FR" dirty="0" smtClean="0"/>
              <a:t>Une borne supérieure d’un problème de maximisation (Borne inferieur dans le cas minimisation) P peut être calculée en résolvant une relaxation de (P).</a:t>
            </a:r>
          </a:p>
          <a:p>
            <a:r>
              <a:rPr lang="fr-FR" dirty="0" smtClean="0"/>
              <a:t>On a : </a:t>
            </a:r>
          </a:p>
          <a:p>
            <a:pPr marL="633413" lvl="1" indent="-368300"/>
            <a:r>
              <a:rPr lang="fr-FR" dirty="0" smtClean="0"/>
              <a:t>Cas maximisation: v(P) ≤ v(R).</a:t>
            </a:r>
          </a:p>
          <a:p>
            <a:pPr marL="633413" lvl="1" indent="-368300"/>
            <a:r>
              <a:rPr lang="fr-FR" dirty="0" smtClean="0"/>
              <a:t>Cas minimisation: v(P) ≥  v(R).</a:t>
            </a:r>
          </a:p>
          <a:p>
            <a:pPr marL="907733" lvl="2" indent="-368300"/>
            <a:r>
              <a:rPr lang="fr-FR" dirty="0" smtClean="0"/>
              <a:t>v(P) valeur optimale de (P)</a:t>
            </a:r>
          </a:p>
          <a:p>
            <a:pPr marL="907733" lvl="2" indent="-368300"/>
            <a:r>
              <a:rPr lang="fr-FR" dirty="0" smtClean="0"/>
              <a:t>v(R) valeur optimale de (R)</a:t>
            </a:r>
          </a:p>
          <a:p>
            <a:pPr marL="907733" lvl="2" indent="-368300"/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/>
              <a:t>Relaxation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pPr marL="906463" lvl="2" indent="-906463">
              <a:buNone/>
            </a:pPr>
            <a:r>
              <a:rPr lang="fr-FR" b="1" dirty="0" smtClean="0"/>
              <a:t>Exemple:</a:t>
            </a:r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354013" lvl="2" indent="-354013">
              <a:buFont typeface="Courier New" pitchFamily="49" charset="0"/>
              <a:buChar char="o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Solution optimale de (R) : x1 = 0; x2 = 1.25 de valeur 3.75 .</a:t>
            </a:r>
          </a:p>
          <a:p>
            <a:pPr marL="354013" lvl="2" indent="-354013">
              <a:buFont typeface="Courier New" pitchFamily="49" charset="0"/>
              <a:buChar char="o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3.75 est une borne supérieure pour P.</a:t>
            </a:r>
          </a:p>
          <a:p>
            <a:pPr marL="354013" lvl="2" indent="-354013">
              <a:buFont typeface="Courier New" pitchFamily="49" charset="0"/>
              <a:buChar char="o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v(P) ≤3.75</a:t>
            </a:r>
          </a:p>
          <a:p>
            <a:pPr marL="354013" lvl="2" indent="-354013">
              <a:buFont typeface="Courier New" pitchFamily="49" charset="0"/>
              <a:buChar char="o"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marL="265113" lvl="2" indent="-265113">
              <a:buFont typeface="Wingdings" pitchFamily="2" charset="2"/>
              <a:buChar char="§"/>
            </a:pPr>
            <a:endParaRPr lang="fr-FR" b="1" dirty="0" smtClean="0"/>
          </a:p>
          <a:p>
            <a:pPr marL="906463" lvl="2" indent="-906463">
              <a:buNone/>
            </a:pPr>
            <a:endParaRPr lang="fr-FR" b="1" dirty="0" smtClean="0"/>
          </a:p>
          <a:p>
            <a:pPr lvl="1"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071678"/>
            <a:ext cx="257066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071678"/>
            <a:ext cx="244146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>
            <a:off x="1571604" y="3845486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5929322" y="391692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</a:t>
            </a:r>
            <a:endParaRPr lang="fr-FR" dirty="0"/>
          </a:p>
        </p:txBody>
      </p:sp>
      <p:sp>
        <p:nvSpPr>
          <p:cNvPr id="11" name="Forme libre 10"/>
          <p:cNvSpPr/>
          <p:nvPr/>
        </p:nvSpPr>
        <p:spPr>
          <a:xfrm>
            <a:off x="2000232" y="3432999"/>
            <a:ext cx="3368181" cy="781819"/>
          </a:xfrm>
          <a:custGeom>
            <a:avLst/>
            <a:gdLst>
              <a:gd name="connsiteX0" fmla="*/ 0 w 3347884"/>
              <a:gd name="connsiteY0" fmla="*/ 29497 h 629265"/>
              <a:gd name="connsiteX1" fmla="*/ 280219 w 3347884"/>
              <a:gd name="connsiteY1" fmla="*/ 530942 h 629265"/>
              <a:gd name="connsiteX2" fmla="*/ 1106129 w 3347884"/>
              <a:gd name="connsiteY2" fmla="*/ 619432 h 629265"/>
              <a:gd name="connsiteX3" fmla="*/ 2669458 w 3347884"/>
              <a:gd name="connsiteY3" fmla="*/ 471949 h 629265"/>
              <a:gd name="connsiteX4" fmla="*/ 3347884 w 3347884"/>
              <a:gd name="connsiteY4" fmla="*/ 0 h 629265"/>
              <a:gd name="connsiteX5" fmla="*/ 3347884 w 3347884"/>
              <a:gd name="connsiteY5" fmla="*/ 0 h 629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47884" h="629265">
                <a:moveTo>
                  <a:pt x="0" y="29497"/>
                </a:moveTo>
                <a:cubicBezTo>
                  <a:pt x="47932" y="231058"/>
                  <a:pt x="95864" y="432620"/>
                  <a:pt x="280219" y="530942"/>
                </a:cubicBezTo>
                <a:cubicBezTo>
                  <a:pt x="464574" y="629265"/>
                  <a:pt x="707923" y="629264"/>
                  <a:pt x="1106129" y="619432"/>
                </a:cubicBezTo>
                <a:cubicBezTo>
                  <a:pt x="1504335" y="609600"/>
                  <a:pt x="2295832" y="575188"/>
                  <a:pt x="2669458" y="471949"/>
                </a:cubicBezTo>
                <a:cubicBezTo>
                  <a:pt x="3043084" y="368710"/>
                  <a:pt x="3347884" y="0"/>
                  <a:pt x="3347884" y="0"/>
                </a:cubicBezTo>
                <a:lnTo>
                  <a:pt x="3347884" y="0"/>
                </a:lnTo>
              </a:path>
            </a:pathLst>
          </a:cu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72098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400" dirty="0" smtClean="0"/>
              <a:t>Les méthodes exactes sont des méthodes qui garantissent l’obtention de la solution optimale pour un problème d’optimisation.</a:t>
            </a:r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Consiste généralement à énumérer, souvent de manière implicite, l’ensemble des combinaisons de l’espace de recherche.</a:t>
            </a:r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Utile pour des instances de petite taille. </a:t>
            </a:r>
          </a:p>
          <a:p>
            <a:pPr algn="just">
              <a:spcAft>
                <a:spcPts val="1200"/>
              </a:spcAft>
            </a:pPr>
            <a:r>
              <a:rPr lang="fr-FR" sz="2400" dirty="0" smtClean="0">
                <a:solidFill>
                  <a:srgbClr val="FF0000"/>
                </a:solidFill>
              </a:rPr>
              <a:t>Inefficace lorsque la taille du problème (l’espace de recherche) est grande.</a:t>
            </a:r>
          </a:p>
          <a:p>
            <a:pPr marL="633413" indent="-368300" algn="just">
              <a:buNone/>
              <a:tabLst>
                <a:tab pos="722313" algn="l"/>
              </a:tabLst>
            </a:pPr>
            <a:endParaRPr lang="fr-FR" sz="2400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400" b="1" dirty="0" smtClean="0"/>
              <a:t>Introduction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 algn="l"/>
            <a:r>
              <a:rPr lang="fr-FR" sz="4000" b="1" dirty="0" smtClean="0"/>
              <a:t>Plan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86346"/>
          </a:xfrm>
        </p:spPr>
        <p:txBody>
          <a:bodyPr>
            <a:normAutofit/>
          </a:bodyPr>
          <a:lstStyle/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Introduction</a:t>
            </a:r>
          </a:p>
          <a:p>
            <a:pPr marL="265113" indent="-265113">
              <a:lnSpc>
                <a:spcPct val="150000"/>
              </a:lnSpc>
            </a:pPr>
            <a:r>
              <a:rPr lang="fr-FR" sz="3200" b="1" dirty="0" smtClean="0">
                <a:solidFill>
                  <a:srgbClr val="00B050"/>
                </a:solidFill>
              </a:rPr>
              <a:t>Recherche exhaustives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Programmation linéaire en nombres entiers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Programmation dynamique</a:t>
            </a:r>
          </a:p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Algorithme de séparation et évaluation (</a:t>
            </a:r>
            <a:r>
              <a:rPr lang="en-US" b="1" dirty="0" smtClean="0"/>
              <a:t>branch and bound</a:t>
            </a:r>
            <a:r>
              <a:rPr lang="fr-FR" b="1" dirty="0" smtClean="0"/>
              <a:t>)</a:t>
            </a:r>
            <a:endParaRPr lang="en-US" b="1" dirty="0" smtClean="0"/>
          </a:p>
          <a:p>
            <a:pPr marL="265113" indent="-2651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4013"/>
            <a:r>
              <a:rPr lang="fr-FR" sz="4000" b="1" dirty="0" smtClean="0">
                <a:solidFill>
                  <a:srgbClr val="002060"/>
                </a:solidFill>
              </a:rPr>
              <a:t>Recherche exhaustive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786346"/>
          </a:xfrm>
        </p:spPr>
        <p:txBody>
          <a:bodyPr>
            <a:normAutofit/>
          </a:bodyPr>
          <a:lstStyle/>
          <a:p>
            <a:pPr marL="442913" indent="-442913" algn="just">
              <a:spcAft>
                <a:spcPts val="600"/>
              </a:spcAft>
              <a:buNone/>
            </a:pPr>
            <a:r>
              <a:rPr lang="fr-FR" b="1" dirty="0" smtClean="0"/>
              <a:t>Principe: </a:t>
            </a:r>
            <a:r>
              <a:rPr lang="fr-FR" sz="2400" dirty="0" smtClean="0"/>
              <a:t>consiste principalement à générer et évaluer toutes les solutions possibles pour trouver  la meilleure (optimal) . </a:t>
            </a:r>
            <a:endParaRPr lang="fr-FR" dirty="0" smtClean="0"/>
          </a:p>
          <a:p>
            <a:pPr eaLnBrk="0" hangingPunct="0">
              <a:spcAft>
                <a:spcPts val="600"/>
              </a:spcAft>
              <a:buClr>
                <a:srgbClr val="CCFFFF"/>
              </a:buClr>
              <a:buNone/>
              <a:defRPr/>
            </a:pPr>
            <a:r>
              <a:rPr kumimoji="1" lang="fr-FR" sz="2400" b="1" dirty="0" smtClean="0"/>
              <a:t>Avantage: </a:t>
            </a:r>
          </a:p>
          <a:p>
            <a:pPr marL="449263" indent="-7938" eaLnBrk="0" hangingPunct="0">
              <a:spcAft>
                <a:spcPts val="1200"/>
              </a:spcAft>
              <a:buClr>
                <a:srgbClr val="CCFFFF"/>
              </a:buClr>
              <a:buNone/>
              <a:defRPr/>
            </a:pPr>
            <a:r>
              <a:rPr kumimoji="1" lang="fr-FR" sz="2400" dirty="0" smtClean="0"/>
              <a:t>Certitude de trouver la meilleure solution;</a:t>
            </a:r>
          </a:p>
          <a:p>
            <a:pPr algn="just" eaLnBrk="0" hangingPunct="0">
              <a:spcBef>
                <a:spcPts val="1200"/>
              </a:spcBef>
              <a:spcAft>
                <a:spcPts val="600"/>
              </a:spcAft>
              <a:buClr>
                <a:srgbClr val="CCFFFF"/>
              </a:buClr>
              <a:buNone/>
              <a:defRPr/>
            </a:pPr>
            <a:r>
              <a:rPr kumimoji="1" lang="fr-FR" sz="2400" b="1" dirty="0" smtClean="0"/>
              <a:t>Inconvénients: </a:t>
            </a:r>
            <a:r>
              <a:rPr kumimoji="1" lang="fr-FR" sz="2400" dirty="0" smtClean="0"/>
              <a:t>	</a:t>
            </a:r>
          </a:p>
          <a:p>
            <a:pPr marL="360363" indent="-7938" algn="just" eaLnBrk="0" hangingPunct="0">
              <a:spcAft>
                <a:spcPts val="1200"/>
              </a:spcAft>
              <a:buClr>
                <a:srgbClr val="CCFFFF"/>
              </a:buClr>
              <a:buNone/>
              <a:defRPr/>
            </a:pPr>
            <a:r>
              <a:rPr kumimoji="1" lang="fr-FR" dirty="0" smtClean="0"/>
              <a:t>Temps d’exécution prohibitif: 64 entités sur 2 processeurs (à 1 GHz): 292 ans!!!</a:t>
            </a:r>
          </a:p>
          <a:p>
            <a:pPr marL="442913" indent="-442913" algn="just"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285860"/>
            <a:ext cx="8229600" cy="5072098"/>
          </a:xfrm>
        </p:spPr>
        <p:txBody>
          <a:bodyPr>
            <a:normAutofit fontScale="85000" lnSpcReduction="20000"/>
          </a:bodyPr>
          <a:lstStyle/>
          <a:p>
            <a:pPr marL="442913" indent="-442913" algn="just">
              <a:buNone/>
            </a:pPr>
            <a:r>
              <a:rPr lang="fr-FR" b="1" dirty="0" smtClean="0"/>
              <a:t>Exemple: </a:t>
            </a:r>
            <a:r>
              <a:rPr lang="fr-FR" sz="2400" dirty="0" smtClean="0"/>
              <a:t>Le plus court chemin entre A et E </a:t>
            </a: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  <a:p>
            <a:pPr marL="442913" indent="-442913">
              <a:lnSpc>
                <a:spcPct val="150000"/>
              </a:lnSpc>
              <a:buNone/>
            </a:pPr>
            <a:r>
              <a:rPr lang="fr-FR" b="1" dirty="0" smtClean="0"/>
              <a:t>Solution:</a:t>
            </a:r>
          </a:p>
          <a:p>
            <a:pPr marL="265113" indent="-265113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Énumération et évaluation de tous les chemins possibles</a:t>
            </a:r>
          </a:p>
          <a:p>
            <a:pPr marL="442913" indent="-442913">
              <a:lnSpc>
                <a:spcPct val="120000"/>
              </a:lnSpc>
              <a:buNone/>
            </a:pPr>
            <a:r>
              <a:rPr lang="fr-FR" dirty="0" smtClean="0"/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ABE :       11</a:t>
            </a:r>
          </a:p>
          <a:p>
            <a:pPr marL="442913" indent="-442913">
              <a:lnSpc>
                <a:spcPct val="120000"/>
              </a:lnSpc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ABCDE:   10</a:t>
            </a:r>
          </a:p>
          <a:p>
            <a:pPr marL="442913" indent="-442913">
              <a:lnSpc>
                <a:spcPct val="120000"/>
              </a:lnSpc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ABDE:      8		</a:t>
            </a:r>
          </a:p>
          <a:p>
            <a:pPr marL="442913" indent="-442913">
              <a:lnSpc>
                <a:spcPct val="120000"/>
              </a:lnSpc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ACE:         9	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42913" indent="-442913">
              <a:lnSpc>
                <a:spcPct val="120000"/>
              </a:lnSpc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ACDE:      10</a:t>
            </a:r>
          </a:p>
          <a:p>
            <a:pPr marL="442913" indent="-442913">
              <a:lnSpc>
                <a:spcPct val="120000"/>
              </a:lnSpc>
              <a:spcAft>
                <a:spcPts val="1200"/>
              </a:spcAft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ABCE:       9</a:t>
            </a:r>
          </a:p>
          <a:p>
            <a:pPr marL="265113" indent="-265113">
              <a:lnSpc>
                <a:spcPct val="12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e meilleur chemin est ABDE, Longueur =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Groupe 27"/>
          <p:cNvGrpSpPr/>
          <p:nvPr/>
        </p:nvGrpSpPr>
        <p:grpSpPr>
          <a:xfrm>
            <a:off x="4929190" y="1571612"/>
            <a:ext cx="3929090" cy="1785950"/>
            <a:chOff x="1643042" y="1857364"/>
            <a:chExt cx="3143272" cy="1571636"/>
          </a:xfrm>
        </p:grpSpPr>
        <p:sp>
          <p:nvSpPr>
            <p:cNvPr id="4" name="Ellipse 3"/>
            <p:cNvSpPr/>
            <p:nvPr/>
          </p:nvSpPr>
          <p:spPr>
            <a:xfrm>
              <a:off x="1643042" y="2214554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A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5" name="Ellipse 4"/>
            <p:cNvSpPr/>
            <p:nvPr/>
          </p:nvSpPr>
          <p:spPr>
            <a:xfrm>
              <a:off x="2714612" y="1857364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B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2714612" y="2714620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C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4286248" y="2214554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E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Ellipse 7"/>
            <p:cNvSpPr/>
            <p:nvPr/>
          </p:nvSpPr>
          <p:spPr>
            <a:xfrm>
              <a:off x="3786182" y="3143248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D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Connecteur droit avec flèche 9"/>
            <p:cNvCxnSpPr>
              <a:stCxn id="4" idx="7"/>
              <a:endCxn id="5" idx="2"/>
            </p:cNvCxnSpPr>
            <p:nvPr/>
          </p:nvCxnSpPr>
          <p:spPr>
            <a:xfrm rot="5400000" flipH="1" flipV="1">
              <a:off x="2172699" y="1714489"/>
              <a:ext cx="256161" cy="82766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>
              <a:endCxn id="6" idx="1"/>
            </p:cNvCxnSpPr>
            <p:nvPr/>
          </p:nvCxnSpPr>
          <p:spPr>
            <a:xfrm>
              <a:off x="1928794" y="2399278"/>
              <a:ext cx="827665" cy="35718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>
              <a:stCxn id="5" idx="5"/>
              <a:endCxn id="8" idx="0"/>
            </p:cNvCxnSpPr>
            <p:nvPr/>
          </p:nvCxnSpPr>
          <p:spPr>
            <a:xfrm rot="16200000" flipH="1">
              <a:off x="2922798" y="2136987"/>
              <a:ext cx="1041979" cy="9705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>
              <a:stCxn id="5" idx="4"/>
              <a:endCxn id="6" idx="0"/>
            </p:cNvCxnSpPr>
            <p:nvPr/>
          </p:nvCxnSpPr>
          <p:spPr>
            <a:xfrm rot="5400000">
              <a:off x="2571736" y="2428868"/>
              <a:ext cx="57150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>
              <a:stCxn id="5" idx="6"/>
              <a:endCxn id="7" idx="1"/>
            </p:cNvCxnSpPr>
            <p:nvPr/>
          </p:nvCxnSpPr>
          <p:spPr>
            <a:xfrm>
              <a:off x="3000364" y="2000240"/>
              <a:ext cx="1327731" cy="2561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>
              <a:stCxn id="6" idx="5"/>
              <a:endCxn id="8" idx="1"/>
            </p:cNvCxnSpPr>
            <p:nvPr/>
          </p:nvCxnSpPr>
          <p:spPr>
            <a:xfrm rot="16200000" flipH="1">
              <a:off x="3279988" y="2637054"/>
              <a:ext cx="226570" cy="8695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>
              <a:stCxn id="8" idx="7"/>
              <a:endCxn id="7" idx="3"/>
            </p:cNvCxnSpPr>
            <p:nvPr/>
          </p:nvCxnSpPr>
          <p:spPr>
            <a:xfrm rot="5400000" flipH="1" flipV="1">
              <a:off x="3815773" y="2672773"/>
              <a:ext cx="726636" cy="2980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ZoneTexte 25"/>
            <p:cNvSpPr txBox="1"/>
            <p:nvPr/>
          </p:nvSpPr>
          <p:spPr>
            <a:xfrm>
              <a:off x="3500430" y="185736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8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000232" y="185736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4214810" y="2714620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1928794" y="257174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3071802" y="3000372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2500298" y="221455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4" name="Connecteur droit avec flèche 33"/>
            <p:cNvCxnSpPr>
              <a:stCxn id="6" idx="6"/>
            </p:cNvCxnSpPr>
            <p:nvPr/>
          </p:nvCxnSpPr>
          <p:spPr>
            <a:xfrm flipV="1">
              <a:off x="3000364" y="2428868"/>
              <a:ext cx="1285884" cy="4286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ZoneTexte 34"/>
            <p:cNvSpPr txBox="1"/>
            <p:nvPr/>
          </p:nvSpPr>
          <p:spPr>
            <a:xfrm>
              <a:off x="3071802" y="2143116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3643306" y="2285992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4013"/>
            <a:r>
              <a:rPr lang="fr-FR" sz="4000" b="1" dirty="0" smtClean="0">
                <a:solidFill>
                  <a:srgbClr val="002060"/>
                </a:solidFill>
              </a:rPr>
              <a:t>Recherche exhaustive</a:t>
            </a:r>
            <a:endParaRPr lang="fr-FR" sz="4000" b="1" dirty="0"/>
          </a:p>
        </p:txBody>
      </p:sp>
      <p:sp>
        <p:nvSpPr>
          <p:cNvPr id="39" name="Accolade fermante 38"/>
          <p:cNvSpPr/>
          <p:nvPr/>
        </p:nvSpPr>
        <p:spPr>
          <a:xfrm>
            <a:off x="2143108" y="3714752"/>
            <a:ext cx="285752" cy="21431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2500298" y="4643446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Chemins possible</a:t>
            </a:r>
            <a:endParaRPr lang="fr-F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 algn="l"/>
            <a:r>
              <a:rPr lang="fr-FR" sz="4000" b="1" dirty="0" smtClean="0"/>
              <a:t>Plan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429684" cy="4786346"/>
          </a:xfrm>
        </p:spPr>
        <p:txBody>
          <a:bodyPr>
            <a:normAutofit/>
          </a:bodyPr>
          <a:lstStyle/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Introduction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Recherche exhaustives</a:t>
            </a:r>
          </a:p>
          <a:p>
            <a:pPr marL="265113" indent="-265113">
              <a:lnSpc>
                <a:spcPct val="150000"/>
              </a:lnSpc>
            </a:pPr>
            <a:r>
              <a:rPr lang="fr-FR" sz="2800" b="1" dirty="0" smtClean="0">
                <a:solidFill>
                  <a:srgbClr val="00B050"/>
                </a:solidFill>
              </a:rPr>
              <a:t>Programmation linéaire en nombres </a:t>
            </a:r>
            <a:r>
              <a:rPr lang="fr-FR" sz="3000" b="1" dirty="0" smtClean="0">
                <a:solidFill>
                  <a:srgbClr val="00B050"/>
                </a:solidFill>
              </a:rPr>
              <a:t>entiers</a:t>
            </a:r>
          </a:p>
          <a:p>
            <a:pPr marL="265113" indent="-265113">
              <a:lnSpc>
                <a:spcPct val="150000"/>
              </a:lnSpc>
            </a:pPr>
            <a:r>
              <a:rPr lang="fr-FR" sz="2600" b="1" dirty="0" smtClean="0"/>
              <a:t>Programmation dynamique</a:t>
            </a:r>
          </a:p>
          <a:p>
            <a:pPr marL="265113" indent="-265113">
              <a:lnSpc>
                <a:spcPct val="150000"/>
              </a:lnSpc>
            </a:pPr>
            <a:r>
              <a:rPr lang="fr-FR" b="1" dirty="0" smtClean="0"/>
              <a:t>Algorithme de séparation et évaluation (</a:t>
            </a:r>
            <a:r>
              <a:rPr lang="en-US" b="1" dirty="0" smtClean="0"/>
              <a:t>branch and bound</a:t>
            </a:r>
            <a:r>
              <a:rPr lang="fr-FR" b="1" dirty="0" smtClean="0"/>
              <a:t>)</a:t>
            </a:r>
            <a:endParaRPr lang="en-US" b="1" dirty="0" smtClean="0"/>
          </a:p>
          <a:p>
            <a:pPr marL="265113" indent="-265113">
              <a:lnSpc>
                <a:spcPct val="150000"/>
              </a:lnSpc>
              <a:buNone/>
            </a:pPr>
            <a:endParaRPr lang="fr-FR" dirty="0" smtClean="0"/>
          </a:p>
          <a:p>
            <a:pPr marL="442913" indent="-442913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54013"/>
            <a:r>
              <a:rPr lang="fr-FR" sz="3200" b="1" dirty="0" smtClean="0"/>
              <a:t>Programmation linéaire en nombres entiers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214422"/>
            <a:ext cx="8358246" cy="521497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fr-FR" b="1" dirty="0" smtClean="0"/>
              <a:t>Programmation linéaire:</a:t>
            </a:r>
          </a:p>
          <a:p>
            <a:pPr marL="530225" indent="-354013" algn="just">
              <a:lnSpc>
                <a:spcPct val="110000"/>
              </a:lnSpc>
              <a:spcAft>
                <a:spcPts val="600"/>
              </a:spcAft>
            </a:pPr>
            <a:r>
              <a:rPr lang="fr-FR" sz="2400" dirty="0" smtClean="0"/>
              <a:t>Un problème de programmation linéaire (PL) demande de minimiser une fonction linéaire.</a:t>
            </a:r>
          </a:p>
          <a:p>
            <a:pPr marL="530225" indent="-354013" algn="just">
              <a:lnSpc>
                <a:spcPct val="110000"/>
              </a:lnSpc>
              <a:spcAft>
                <a:spcPts val="600"/>
              </a:spcAft>
            </a:pPr>
            <a:r>
              <a:rPr lang="fr-FR" sz="2400" dirty="0" smtClean="0"/>
              <a:t>La fonction que l'on minimise ainsi que les contraintes sont décrites par des fonctions linéaires.</a:t>
            </a:r>
          </a:p>
          <a:p>
            <a:pPr marL="530225" indent="-530225" algn="just">
              <a:lnSpc>
                <a:spcPct val="110000"/>
              </a:lnSpc>
              <a:spcAft>
                <a:spcPts val="600"/>
              </a:spcAft>
              <a:buNone/>
            </a:pPr>
            <a:r>
              <a:rPr lang="fr-FR" sz="2400" b="1" dirty="0" smtClean="0"/>
              <a:t>Exemple: </a:t>
            </a:r>
          </a:p>
          <a:p>
            <a:pPr marL="530225" indent="-354013" algn="just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endParaRPr lang="fr-FR" sz="2400" dirty="0" smtClean="0"/>
          </a:p>
          <a:p>
            <a:pPr marL="530225" indent="-354013" algn="just">
              <a:spcBef>
                <a:spcPts val="1200"/>
              </a:spcBef>
              <a:spcAft>
                <a:spcPts val="600"/>
              </a:spcAft>
            </a:pPr>
            <a:endParaRPr lang="fr-FR" sz="2400" dirty="0" smtClean="0"/>
          </a:p>
          <a:p>
            <a:pPr marL="0" indent="0" algn="just">
              <a:lnSpc>
                <a:spcPct val="110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fr-FR" sz="2400" b="1" dirty="0" smtClean="0"/>
              <a:t>Exemple de méthodes de résolution: </a:t>
            </a:r>
            <a:r>
              <a:rPr lang="fr-FR" sz="2400" dirty="0" smtClean="0"/>
              <a:t>Algorithme de simplexe </a:t>
            </a:r>
          </a:p>
          <a:p>
            <a:pPr marL="530225" indent="-354013" algn="just"/>
            <a:endParaRPr lang="fr-FR" sz="2400" dirty="0" smtClean="0"/>
          </a:p>
          <a:p>
            <a:pPr marL="530225" indent="-354013" algn="just">
              <a:buNone/>
            </a:pPr>
            <a:endParaRPr lang="en-US" sz="2400" dirty="0" smtClean="0"/>
          </a:p>
        </p:txBody>
      </p:sp>
      <p:grpSp>
        <p:nvGrpSpPr>
          <p:cNvPr id="15" name="Groupe 14"/>
          <p:cNvGrpSpPr/>
          <p:nvPr/>
        </p:nvGrpSpPr>
        <p:grpSpPr>
          <a:xfrm>
            <a:off x="2571736" y="3714752"/>
            <a:ext cx="2214578" cy="1428760"/>
            <a:chOff x="0" y="457200"/>
            <a:chExt cx="1009650" cy="762000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457200"/>
              <a:ext cx="762000" cy="190500"/>
            </a:xfrm>
            <a:prstGeom prst="rect">
              <a:avLst/>
            </a:prstGeom>
            <a:noFill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647700"/>
              <a:ext cx="847725" cy="190500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838200"/>
              <a:ext cx="1009650" cy="190500"/>
            </a:xfrm>
            <a:prstGeom prst="rect">
              <a:avLst/>
            </a:prstGeom>
            <a:noFill/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1028700"/>
              <a:ext cx="657225" cy="190500"/>
            </a:xfrm>
            <a:prstGeom prst="rect">
              <a:avLst/>
            </a:prstGeom>
            <a:noFill/>
          </p:spPr>
        </p:pic>
      </p:grp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Accolade ouvrante 15"/>
          <p:cNvSpPr/>
          <p:nvPr/>
        </p:nvSpPr>
        <p:spPr>
          <a:xfrm>
            <a:off x="2143108" y="3714752"/>
            <a:ext cx="285752" cy="15001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521497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fr-FR" sz="2300" b="1" dirty="0" smtClean="0"/>
              <a:t>Problème de programmation linéaire en nombres entiers (PLNE)</a:t>
            </a:r>
            <a:endParaRPr lang="fr-FR" sz="2400" dirty="0" smtClean="0"/>
          </a:p>
          <a:p>
            <a:pPr marL="536575" indent="-273050" algn="just">
              <a:spcBef>
                <a:spcPts val="1200"/>
              </a:spcBef>
              <a:spcAft>
                <a:spcPts val="600"/>
              </a:spcAft>
            </a:pPr>
            <a:r>
              <a:rPr lang="fr-FR" sz="2400" dirty="0" smtClean="0"/>
              <a:t>UN PLNE est un problème de programmation linéaire (PL) avec tout ou une partie des variables qui doivent être entières. </a:t>
            </a:r>
          </a:p>
          <a:p>
            <a:pPr marL="536575" indent="-273050" algn="just">
              <a:spcBef>
                <a:spcPts val="1200"/>
              </a:spcBef>
              <a:spcAft>
                <a:spcPts val="600"/>
              </a:spcAft>
            </a:pPr>
            <a:endParaRPr lang="fr-FR" sz="2400" dirty="0" smtClean="0"/>
          </a:p>
          <a:p>
            <a:pPr marL="536575" indent="-273050" algn="just">
              <a:spcBef>
                <a:spcPts val="1200"/>
              </a:spcBef>
              <a:spcAft>
                <a:spcPts val="600"/>
              </a:spcAft>
            </a:pPr>
            <a:endParaRPr lang="fr-FR" sz="2400" dirty="0" smtClean="0"/>
          </a:p>
          <a:p>
            <a:pPr marL="536575" indent="-273050" algn="just">
              <a:spcBef>
                <a:spcPts val="1200"/>
              </a:spcBef>
              <a:spcAft>
                <a:spcPts val="600"/>
              </a:spcAft>
            </a:pPr>
            <a:endParaRPr lang="fr-FR" sz="2400" dirty="0" smtClean="0"/>
          </a:p>
          <a:p>
            <a:pPr marL="536575" indent="-273050" algn="just">
              <a:spcBef>
                <a:spcPts val="1200"/>
              </a:spcBef>
              <a:spcAft>
                <a:spcPts val="600"/>
              </a:spcAft>
              <a:buNone/>
            </a:pPr>
            <a:endParaRPr lang="fr-FR" sz="2400" dirty="0" smtClean="0"/>
          </a:p>
          <a:p>
            <a:pPr marL="536575" indent="-273050" algn="just">
              <a:spcBef>
                <a:spcPts val="1200"/>
              </a:spcBef>
              <a:spcAft>
                <a:spcPts val="600"/>
              </a:spcAft>
            </a:pPr>
            <a:r>
              <a:rPr lang="fr-FR" sz="2400" dirty="0" smtClean="0"/>
              <a:t>On dit que les variables sont soumises à des contraintes d’intégrité.</a:t>
            </a:r>
          </a:p>
          <a:p>
            <a:pPr marL="536575" indent="-273050">
              <a:spcBef>
                <a:spcPts val="1200"/>
              </a:spcBef>
              <a:spcAft>
                <a:spcPts val="600"/>
              </a:spcAft>
            </a:pPr>
            <a:r>
              <a:rPr lang="fr-FR" sz="2400" dirty="0" smtClean="0"/>
              <a:t>Un problème de programmation linéaire classique (PL) sera, a contrarie</a:t>
            </a:r>
            <a:r>
              <a:rPr lang="fr-FR" sz="2300" dirty="0" smtClean="0"/>
              <a:t>, dit "en variables continues".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0" y="0"/>
            <a:ext cx="9144000" cy="8572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marL="354013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Programmation linéaire en nombres entiers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5715008" y="2786058"/>
            <a:ext cx="2857520" cy="1785950"/>
            <a:chOff x="0" y="457200"/>
            <a:chExt cx="1162050" cy="762000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457200"/>
              <a:ext cx="762000" cy="190500"/>
            </a:xfrm>
            <a:prstGeom prst="rect">
              <a:avLst/>
            </a:prstGeom>
            <a:noFill/>
          </p:spPr>
        </p:pic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647700"/>
              <a:ext cx="847725" cy="190500"/>
            </a:xfrm>
            <a:prstGeom prst="rect">
              <a:avLst/>
            </a:prstGeom>
            <a:noFill/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838200"/>
              <a:ext cx="1009650" cy="190500"/>
            </a:xfrm>
            <a:prstGeom prst="rect">
              <a:avLst/>
            </a:prstGeom>
            <a:noFill/>
          </p:spPr>
        </p:pic>
        <p:pic>
          <p:nvPicPr>
            <p:cNvPr id="13" name="Picture 1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1028700"/>
              <a:ext cx="1162050" cy="190500"/>
            </a:xfrm>
            <a:prstGeom prst="rect">
              <a:avLst/>
            </a:prstGeom>
            <a:noFill/>
          </p:spPr>
        </p:pic>
      </p:grpSp>
      <p:grpSp>
        <p:nvGrpSpPr>
          <p:cNvPr id="14" name="Groupe 13"/>
          <p:cNvGrpSpPr/>
          <p:nvPr/>
        </p:nvGrpSpPr>
        <p:grpSpPr>
          <a:xfrm>
            <a:off x="1571604" y="2857496"/>
            <a:ext cx="2428892" cy="1714512"/>
            <a:chOff x="0" y="457200"/>
            <a:chExt cx="1009650" cy="762000"/>
          </a:xfrm>
        </p:grpSpPr>
        <p:pic>
          <p:nvPicPr>
            <p:cNvPr id="15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457200"/>
              <a:ext cx="762000" cy="190500"/>
            </a:xfrm>
            <a:prstGeom prst="rect">
              <a:avLst/>
            </a:prstGeom>
            <a:noFill/>
          </p:spPr>
        </p:pic>
        <p:pic>
          <p:nvPicPr>
            <p:cNvPr id="17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647700"/>
              <a:ext cx="847725" cy="190500"/>
            </a:xfrm>
            <a:prstGeom prst="rect">
              <a:avLst/>
            </a:prstGeom>
            <a:noFill/>
          </p:spPr>
        </p:pic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838200"/>
              <a:ext cx="1009650" cy="190500"/>
            </a:xfrm>
            <a:prstGeom prst="rect">
              <a:avLst/>
            </a:prstGeom>
            <a:noFill/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1028700"/>
              <a:ext cx="657225" cy="190500"/>
            </a:xfrm>
            <a:prstGeom prst="rect">
              <a:avLst/>
            </a:prstGeom>
            <a:noFill/>
          </p:spPr>
        </p:pic>
      </p:grpSp>
      <p:sp>
        <p:nvSpPr>
          <p:cNvPr id="20" name="Accolade ouvrante 19"/>
          <p:cNvSpPr/>
          <p:nvPr/>
        </p:nvSpPr>
        <p:spPr>
          <a:xfrm>
            <a:off x="1285852" y="2857496"/>
            <a:ext cx="142876" cy="17859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785786" y="3429000"/>
            <a:ext cx="460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PL</a:t>
            </a:r>
            <a:endParaRPr lang="fr-FR" b="1" dirty="0"/>
          </a:p>
        </p:txBody>
      </p:sp>
      <p:sp>
        <p:nvSpPr>
          <p:cNvPr id="22" name="Rectangle 21"/>
          <p:cNvSpPr/>
          <p:nvPr/>
        </p:nvSpPr>
        <p:spPr>
          <a:xfrm>
            <a:off x="4500562" y="3357562"/>
            <a:ext cx="774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PLNE</a:t>
            </a:r>
            <a:endParaRPr lang="fr-FR" dirty="0"/>
          </a:p>
        </p:txBody>
      </p:sp>
      <p:sp>
        <p:nvSpPr>
          <p:cNvPr id="23" name="Accolade ouvrante 22"/>
          <p:cNvSpPr/>
          <p:nvPr/>
        </p:nvSpPr>
        <p:spPr>
          <a:xfrm>
            <a:off x="5429256" y="2786058"/>
            <a:ext cx="142876" cy="17859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Connecteur droit 24"/>
          <p:cNvCxnSpPr/>
          <p:nvPr/>
        </p:nvCxnSpPr>
        <p:spPr>
          <a:xfrm>
            <a:off x="7500958" y="4500570"/>
            <a:ext cx="100013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2" grpId="0"/>
      <p:bldP spid="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1068</TotalTime>
  <Words>1300</Words>
  <Application>Microsoft Office PowerPoint</Application>
  <PresentationFormat>Affichage à l'écran (4:3)</PresentationFormat>
  <Paragraphs>269</Paragraphs>
  <Slides>29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Débit</vt:lpstr>
      <vt:lpstr>Chapitre 3</vt:lpstr>
      <vt:lpstr>Plan </vt:lpstr>
      <vt:lpstr>Introduction</vt:lpstr>
      <vt:lpstr>Plan </vt:lpstr>
      <vt:lpstr>Recherche exhaustive</vt:lpstr>
      <vt:lpstr>Recherche exhaustive</vt:lpstr>
      <vt:lpstr>Plan </vt:lpstr>
      <vt:lpstr>Programmation linéaire en nombres entiers</vt:lpstr>
      <vt:lpstr>Diapositive 9</vt:lpstr>
      <vt:lpstr>Diapositive 10</vt:lpstr>
      <vt:lpstr>Plan </vt:lpstr>
      <vt:lpstr>Programmation dynamique</vt:lpstr>
      <vt:lpstr>Programmation dynamique</vt:lpstr>
      <vt:lpstr>Programmation dynamique</vt:lpstr>
      <vt:lpstr>Programmation dynamique</vt:lpstr>
      <vt:lpstr>Plan </vt:lpstr>
      <vt:lpstr>Algorithme branch and bound </vt:lpstr>
      <vt:lpstr>1) La construction d'une solution heuristique </vt:lpstr>
      <vt:lpstr>2) Séparation</vt:lpstr>
      <vt:lpstr>2) Séparation</vt:lpstr>
      <vt:lpstr>3) Evaluation</vt:lpstr>
      <vt:lpstr>4)  Exploration </vt:lpstr>
      <vt:lpstr>4)  Exploration </vt:lpstr>
      <vt:lpstr>4)  Exploration </vt:lpstr>
      <vt:lpstr>Algorithme branch and bound </vt:lpstr>
      <vt:lpstr>Algorithme branch and bound </vt:lpstr>
      <vt:lpstr>Relaxation </vt:lpstr>
      <vt:lpstr>Relaxation </vt:lpstr>
      <vt:lpstr>Relaxation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Salim</cp:lastModifiedBy>
  <cp:revision>319</cp:revision>
  <dcterms:created xsi:type="dcterms:W3CDTF">2019-01-30T06:52:32Z</dcterms:created>
  <dcterms:modified xsi:type="dcterms:W3CDTF">2020-08-28T07:26:34Z</dcterms:modified>
</cp:coreProperties>
</file>