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8" r:id="rId3"/>
    <p:sldId id="267" r:id="rId4"/>
    <p:sldId id="260" r:id="rId5"/>
    <p:sldId id="261" r:id="rId6"/>
    <p:sldId id="264" r:id="rId7"/>
    <p:sldId id="262" r:id="rId8"/>
    <p:sldId id="292" r:id="rId9"/>
    <p:sldId id="289" r:id="rId10"/>
    <p:sldId id="290" r:id="rId11"/>
    <p:sldId id="291" r:id="rId12"/>
    <p:sldId id="269" r:id="rId13"/>
    <p:sldId id="270" r:id="rId14"/>
    <p:sldId id="263" r:id="rId15"/>
    <p:sldId id="271" r:id="rId16"/>
    <p:sldId id="272" r:id="rId17"/>
    <p:sldId id="296" r:id="rId18"/>
    <p:sldId id="268" r:id="rId19"/>
    <p:sldId id="279" r:id="rId20"/>
    <p:sldId id="274" r:id="rId21"/>
    <p:sldId id="298" r:id="rId22"/>
    <p:sldId id="285" r:id="rId23"/>
    <p:sldId id="286" r:id="rId24"/>
    <p:sldId id="287" r:id="rId25"/>
    <p:sldId id="278" r:id="rId26"/>
    <p:sldId id="283" r:id="rId27"/>
    <p:sldId id="284" r:id="rId28"/>
    <p:sldId id="288" r:id="rId29"/>
    <p:sldId id="266" r:id="rId30"/>
    <p:sldId id="300" r:id="rId31"/>
    <p:sldId id="301" r:id="rId32"/>
    <p:sldId id="302" r:id="rId33"/>
    <p:sldId id="303" r:id="rId34"/>
    <p:sldId id="273" r:id="rId35"/>
    <p:sldId id="276" r:id="rId36"/>
    <p:sldId id="299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2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08/04/2017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7522F-37D1-426E-99C2-34819A96F6E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7522F-37D1-426E-99C2-34819A96F6E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7FAE2-76CA-4CE4-A937-7294EBF5330C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CEFC5-85B4-41B6-AE03-3C9C61F58014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A63B0-1A54-44DF-9C57-82C1A33DDEA6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4EA6D-AC65-41F6-AE9B-75FA95D23DCA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AA399-5CE7-45C8-B431-C0B2FEBFFB86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26CB8-7609-4DEA-9F01-96432E256845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9390C-59CB-4547-8948-A1F8B904EF3B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6653F4-9BCF-4279-99A1-ABCF0F563E25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C1C5C-D051-4D47-89A5-E6EC4F7AA940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F9BCB-0F14-4F08-B302-C074A92939C3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60C2-1256-49F5-AB73-F952D0A1C5CD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418893-5A9B-4F29-A14B-A32FF80F1444}" type="datetime1">
              <a:rPr lang="fr-FR" smtClean="0"/>
              <a:pPr/>
              <a:t>08/04/2017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1142976" y="1643050"/>
            <a:ext cx="77867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Sami\Desktop\brendu d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3643338" cy="3643338"/>
          </a:xfrm>
          <a:prstGeom prst="rect">
            <a:avLst/>
          </a:prstGeom>
          <a:noFill/>
        </p:spPr>
      </p:pic>
      <p:pic>
        <p:nvPicPr>
          <p:cNvPr id="1026" name="Picture 2" descr="C:\Users\Sami\Desktop\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48" y="2857464"/>
            <a:ext cx="3714808" cy="371480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4414" y="571480"/>
            <a:ext cx="7406640" cy="1117726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/>
              <a:t>Infographie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smtClean="0"/>
              <a:t>Chapitre 05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La synthèse d’images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758944"/>
          </a:xfrm>
        </p:spPr>
        <p:txBody>
          <a:bodyPr/>
          <a:lstStyle/>
          <a:p>
            <a:r>
              <a:rPr lang="fr-FR" dirty="0" smtClean="0"/>
              <a:t>Changement d'échelle (homothétie)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66848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1538" y="1214422"/>
            <a:ext cx="7734134" cy="758944"/>
          </a:xfrm>
        </p:spPr>
        <p:txBody>
          <a:bodyPr/>
          <a:lstStyle/>
          <a:p>
            <a:r>
              <a:rPr lang="fr-FR" dirty="0" smtClean="0"/>
              <a:t>Rotation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71678"/>
            <a:ext cx="69294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Etapes de la  synthèse d’images 3D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00100" y="1285860"/>
            <a:ext cx="7805572" cy="261633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synthèse d'image 3D se décompose essentiellement en deux étapes :</a:t>
            </a:r>
          </a:p>
          <a:p>
            <a:pPr lvl="1"/>
            <a:r>
              <a:rPr lang="fr-FR" b="1" dirty="0" smtClean="0"/>
              <a:t>Modélisation  : </a:t>
            </a:r>
            <a:r>
              <a:rPr lang="fr-FR" dirty="0" smtClean="0"/>
              <a:t>Modéliser ce que l'on veut visualiser ou représenter.  </a:t>
            </a:r>
          </a:p>
          <a:p>
            <a:pPr lvl="1"/>
            <a:r>
              <a:rPr lang="fr-FR" b="1" dirty="0" smtClean="0"/>
              <a:t>Rendu :  </a:t>
            </a:r>
            <a:r>
              <a:rPr lang="fr-FR" dirty="0" smtClean="0"/>
              <a:t>Effectuer la visualisation de ce que l'on a modélisé. 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Picture 2" descr="C:\Documents and Settings\Administrateur\Bureau\cours la 3D\image trav\LeonWireFr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8008" y="3708240"/>
            <a:ext cx="4000528" cy="28540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01668" y="5779510"/>
            <a:ext cx="1742166" cy="29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Modélisation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901272" y="5779510"/>
            <a:ext cx="1742166" cy="299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Rendu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Modélisation</a:t>
            </a:r>
            <a:r>
              <a:rPr lang="en-US" dirty="0" smtClean="0">
                <a:solidFill>
                  <a:schemeClr val="tx1"/>
                </a:solidFill>
              </a:rPr>
              <a:t> 3D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fontScale="85000" lnSpcReduction="20000"/>
          </a:bodyPr>
          <a:lstStyle/>
          <a:p>
            <a:r>
              <a:rPr lang="fr-FR" sz="3000" b="1" dirty="0" smtClean="0"/>
              <a:t>Modélisation </a:t>
            </a:r>
            <a:r>
              <a:rPr lang="fr-FR" b="1" dirty="0" smtClean="0"/>
              <a:t>3D</a:t>
            </a:r>
            <a:r>
              <a:rPr lang="fr-FR" dirty="0" smtClean="0"/>
              <a:t>  consiste à créer et organisés un ensemble d’objets géométriques avec des caractéristiques graphiques  pour composer une scène à afficher . </a:t>
            </a:r>
          </a:p>
          <a:p>
            <a:r>
              <a:rPr lang="fr-FR" dirty="0" smtClean="0"/>
              <a:t>Un objet est :</a:t>
            </a:r>
          </a:p>
          <a:p>
            <a:pPr lvl="1"/>
            <a:r>
              <a:rPr lang="fr-FR" dirty="0" smtClean="0"/>
              <a:t>Soit un ensemble de polygones (polyèdre). Série de points généralement sur un seul plan (appelé facette dans ce cas). Pleins ou non (mode </a:t>
            </a:r>
            <a:r>
              <a:rPr lang="fr-FR" dirty="0" err="1" smtClean="0"/>
              <a:t>ﬁl</a:t>
            </a:r>
            <a:r>
              <a:rPr lang="fr-FR" dirty="0" smtClean="0"/>
              <a:t>-de-fer).</a:t>
            </a:r>
          </a:p>
          <a:p>
            <a:pPr lvl="1"/>
            <a:r>
              <a:rPr lang="fr-FR" dirty="0" smtClean="0"/>
              <a:t>Soit des surfaces ou courbes calculées par une méthode particulière ( ex : </a:t>
            </a:r>
            <a:r>
              <a:rPr lang="fr-FR" dirty="0" err="1" smtClean="0"/>
              <a:t>Beziers</a:t>
            </a:r>
            <a:r>
              <a:rPr lang="fr-FR" dirty="0" smtClean="0"/>
              <a:t>, </a:t>
            </a:r>
            <a:r>
              <a:rPr lang="fr-FR" dirty="0" err="1" smtClean="0"/>
              <a:t>splines</a:t>
            </a:r>
            <a:r>
              <a:rPr lang="fr-FR" dirty="0" smtClean="0"/>
              <a:t>, fractales).</a:t>
            </a:r>
          </a:p>
          <a:p>
            <a:pPr lvl="1"/>
            <a:r>
              <a:rPr lang="fr-FR" dirty="0" smtClean="0"/>
              <a:t>Soit un assemblage hiérarchique d’objets canoniques qui ont un volume  (ex : sphère, cube, cône, ...). Ces objets sont projetés/mis à échelle selon les besoins.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Modèlisation</a:t>
            </a:r>
            <a:r>
              <a:rPr lang="en-US" dirty="0" smtClean="0"/>
              <a:t> 3D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/>
          <a:lstStyle/>
          <a:p>
            <a:r>
              <a:rPr lang="fr-FR" dirty="0" smtClean="0"/>
              <a:t>La création de modélisation 3D  se rapproche de celle du sculpteur.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Picture 20" descr="D:\Temp\LairdClassjpegs\Good\femhea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2580262" cy="3619496"/>
          </a:xfrm>
          <a:prstGeom prst="rect">
            <a:avLst/>
          </a:prstGeom>
          <a:noFill/>
        </p:spPr>
      </p:pic>
      <p:pic>
        <p:nvPicPr>
          <p:cNvPr id="6" name="Picture 5" descr="3DS%20stat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692" y="2812038"/>
            <a:ext cx="4704017" cy="333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Modèlisation</a:t>
            </a:r>
            <a:r>
              <a:rPr lang="fr-FR" dirty="0" smtClean="0"/>
              <a:t> 3D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r>
              <a:rPr lang="fr-FR" dirty="0" smtClean="0"/>
              <a:t>Un modèle est généralement complété par  :</a:t>
            </a:r>
          </a:p>
          <a:p>
            <a:pPr lvl="1"/>
            <a:r>
              <a:rPr lang="fr-FR" b="1" dirty="0" smtClean="0"/>
              <a:t>La position de la caméra</a:t>
            </a:r>
            <a:r>
              <a:rPr lang="fr-FR" dirty="0" smtClean="0"/>
              <a:t>, son orientation, le cadrage, le champs de vision,</a:t>
            </a:r>
          </a:p>
          <a:p>
            <a:pPr lvl="1"/>
            <a:r>
              <a:rPr lang="fr-FR" b="1" dirty="0" smtClean="0"/>
              <a:t>La description de différents phénomènes </a:t>
            </a:r>
            <a:r>
              <a:rPr lang="fr-FR" dirty="0" smtClean="0"/>
              <a:t>tels que l’éclairage, l’ombrage, le brouillard, la transparence, le lissage…</a:t>
            </a:r>
          </a:p>
          <a:p>
            <a:pPr lvl="1"/>
            <a:r>
              <a:rPr lang="fr-FR" b="1" dirty="0" smtClean="0"/>
              <a:t>Définition de la nature des matériaux  </a:t>
            </a:r>
            <a:r>
              <a:rPr lang="fr-FR" dirty="0" smtClean="0"/>
              <a:t>constituant les objets de la scène : </a:t>
            </a:r>
            <a:r>
              <a:rPr lang="fr-FR" dirty="0" err="1" smtClean="0"/>
              <a:t>texturage</a:t>
            </a:r>
            <a:r>
              <a:rPr lang="fr-FR" dirty="0" smtClean="0"/>
              <a:t> (procédés de remplissage de polygones).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de modélisation 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85852" y="1214422"/>
            <a:ext cx="7858148" cy="758944"/>
          </a:xfrm>
        </p:spPr>
        <p:txBody>
          <a:bodyPr/>
          <a:lstStyle/>
          <a:p>
            <a:r>
              <a:rPr lang="fr-FR" dirty="0" smtClean="0"/>
              <a:t>Modèle Fils-de-fer (</a:t>
            </a:r>
            <a:r>
              <a:rPr lang="fr-FR" dirty="0" err="1" smtClean="0"/>
              <a:t>wireframe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5" name="Picture 4" descr="s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54" y="2143116"/>
            <a:ext cx="648176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de modélisation 2</a:t>
            </a:r>
            <a:endParaRPr lang="fr-F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428736"/>
            <a:ext cx="7786742" cy="9144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Modélisation</a:t>
            </a:r>
            <a:r>
              <a:rPr lang="fr-FR" sz="2400" dirty="0" smtClean="0"/>
              <a:t> : Visualisation </a:t>
            </a:r>
            <a:r>
              <a:rPr lang="fr-FR" sz="2400" dirty="0"/>
              <a:t>surfacique et élimination des surfaces </a:t>
            </a:r>
            <a:r>
              <a:rPr lang="fr-FR" sz="2400" dirty="0" smtClean="0"/>
              <a:t>cachées.</a:t>
            </a:r>
            <a:endParaRPr lang="fr-FR" sz="2400" dirty="0"/>
          </a:p>
        </p:txBody>
      </p:sp>
      <p:pic>
        <p:nvPicPr>
          <p:cNvPr id="17413" name="Picture 5" descr="C:\Utilisateurs\paulin\Cours\DESSI2N\rendu\Introduction\numero\6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428868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de modélisation 2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2981332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Éclairage et ombres </a:t>
            </a:r>
            <a:r>
              <a:rPr lang="fr-FR" dirty="0" smtClean="0"/>
              <a:t>:La maîtrise de la mise en lumière et de la mise en scène dans un logiciel de 3D est la base de la réalisation d’une image vraisemblable. </a:t>
            </a:r>
          </a:p>
          <a:p>
            <a:r>
              <a:rPr lang="fr-FR" dirty="0" smtClean="0"/>
              <a:t>Ombre (</a:t>
            </a:r>
            <a:r>
              <a:rPr lang="fr-FR" dirty="0" err="1" smtClean="0"/>
              <a:t>shade</a:t>
            </a:r>
            <a:r>
              <a:rPr lang="fr-FR" dirty="0" smtClean="0"/>
              <a:t>) : projection d’un objet sur la scène (sur d’autres objets et/ou sur lui-même)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6" name="Picture 5" descr="s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357694"/>
            <a:ext cx="3500462" cy="2174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Texturage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38" y="1600201"/>
            <a:ext cx="7615262" cy="1543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400" dirty="0" smtClean="0"/>
              <a:t>Il est intéressant de représenter certains détails par le plaquage de textures  sur les objets de la scène.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s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653971" cy="2190748"/>
          </a:xfrm>
          <a:prstGeom prst="rect">
            <a:avLst/>
          </a:prstGeom>
          <a:noFill/>
        </p:spPr>
      </p:pic>
      <p:pic>
        <p:nvPicPr>
          <p:cNvPr id="7" name="Picture 5" descr="s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214686"/>
            <a:ext cx="3531355" cy="2193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synthèse d’image 3D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24734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 La </a:t>
            </a:r>
            <a:r>
              <a:rPr lang="fr-FR" b="1" dirty="0" smtClean="0"/>
              <a:t>synthèse d'image 3D</a:t>
            </a:r>
            <a:r>
              <a:rPr lang="fr-FR" dirty="0" smtClean="0"/>
              <a:t> souvent abrégée </a:t>
            </a:r>
            <a:r>
              <a:rPr lang="fr-FR" b="1" dirty="0" smtClean="0"/>
              <a:t>3D</a:t>
            </a:r>
            <a:r>
              <a:rPr lang="fr-FR" dirty="0" smtClean="0"/>
              <a:t> (3D pour Trois Dimensions : </a:t>
            </a:r>
            <a:r>
              <a:rPr lang="fr-FR" dirty="0" err="1" smtClean="0"/>
              <a:t>x,y,z</a:t>
            </a:r>
            <a:r>
              <a:rPr lang="fr-FR" dirty="0" smtClean="0"/>
              <a:t>, les trois axes qui constituent le repère orthonormé de la géométrie dans l'espace) est un ensemble de techniques  qui permet la représentation d'objets en perspective sur un moniteur d'ordinateur.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5" name="Picture 4" descr="IMR%20pet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349" y="4076387"/>
            <a:ext cx="5998292" cy="17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3DS%20stat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18623"/>
            <a:ext cx="2786082" cy="19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</a:rPr>
              <a:t>Le rendu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rendu</a:t>
            </a:r>
            <a:r>
              <a:rPr lang="fr-FR" dirty="0" smtClean="0"/>
              <a:t> est un processus informatique calculant l'image 2D (équivalent d'une photographie) d'une scène créée dans un logiciel de modélisation 3D comportant à la fois :</a:t>
            </a:r>
          </a:p>
          <a:p>
            <a:pPr lvl="1"/>
            <a:r>
              <a:rPr lang="fr-FR" dirty="0" smtClean="0"/>
              <a:t>des objets </a:t>
            </a:r>
          </a:p>
          <a:p>
            <a:pPr lvl="1"/>
            <a:r>
              <a:rPr lang="fr-FR" dirty="0" smtClean="0"/>
              <a:t>des sources de lumière </a:t>
            </a:r>
          </a:p>
          <a:p>
            <a:pPr lvl="1"/>
            <a:r>
              <a:rPr lang="fr-FR" dirty="0" smtClean="0"/>
              <a:t>Et un point de vue précis.</a:t>
            </a:r>
          </a:p>
          <a:p>
            <a:r>
              <a:rPr lang="fr-FR" dirty="0" smtClean="0"/>
              <a:t>Le rendu consiste à calculer l’interaction de la lumière (</a:t>
            </a:r>
            <a:r>
              <a:rPr lang="en-US" sz="2800" dirty="0" smtClean="0"/>
              <a:t>reflection, refraction, diffusion, absorption</a:t>
            </a:r>
            <a:r>
              <a:rPr lang="fr-FR" dirty="0" smtClean="0"/>
              <a:t>) avec les objets composants la scène.</a:t>
            </a:r>
          </a:p>
          <a:p>
            <a:r>
              <a:rPr lang="fr-FR" dirty="0" smtClean="0"/>
              <a:t>Techniques de rendu : </a:t>
            </a:r>
          </a:p>
          <a:p>
            <a:pPr lvl="1"/>
            <a:r>
              <a:rPr lang="en-US" sz="2000" dirty="0" smtClean="0"/>
              <a:t>Ray tracing (ne </a:t>
            </a:r>
            <a:r>
              <a:rPr lang="en-US" sz="2000" dirty="0" err="1" smtClean="0"/>
              <a:t>manipule</a:t>
            </a:r>
            <a:r>
              <a:rPr lang="en-US" sz="2000" dirty="0" smtClean="0"/>
              <a:t> pas </a:t>
            </a:r>
            <a:r>
              <a:rPr lang="en-US" sz="2000" dirty="0" err="1" smtClean="0"/>
              <a:t>bien</a:t>
            </a:r>
            <a:r>
              <a:rPr lang="en-US" sz="2000" dirty="0" smtClean="0"/>
              <a:t>  la diffusion)</a:t>
            </a:r>
          </a:p>
          <a:p>
            <a:pPr lvl="1"/>
            <a:r>
              <a:rPr lang="en-US" sz="2000" dirty="0" err="1" smtClean="0"/>
              <a:t>Radiosity</a:t>
            </a:r>
            <a:r>
              <a:rPr lang="en-US" sz="2000" dirty="0" smtClean="0"/>
              <a:t> (ne </a:t>
            </a:r>
            <a:r>
              <a:rPr lang="en-US" sz="2000" dirty="0" err="1" smtClean="0"/>
              <a:t>manipule</a:t>
            </a:r>
            <a:r>
              <a:rPr lang="en-US" sz="2000" dirty="0" smtClean="0"/>
              <a:t> pas </a:t>
            </a:r>
            <a:r>
              <a:rPr lang="en-US" sz="2000" dirty="0" err="1" smtClean="0"/>
              <a:t>bien</a:t>
            </a:r>
            <a:r>
              <a:rPr lang="en-US" sz="2000" dirty="0" smtClean="0"/>
              <a:t>  la reflection,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lourd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Photon mapping (</a:t>
            </a:r>
            <a:r>
              <a:rPr lang="en-US" sz="2000" dirty="0" err="1" smtClean="0"/>
              <a:t>donne</a:t>
            </a:r>
            <a:r>
              <a:rPr lang="en-US" sz="2000" dirty="0" smtClean="0"/>
              <a:t> de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bons</a:t>
            </a:r>
            <a:r>
              <a:rPr lang="en-US" sz="2000" dirty="0" smtClean="0"/>
              <a:t>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736"/>
            <a:ext cx="764386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Génération des images synthétiques finales : </a:t>
            </a:r>
            <a:r>
              <a:rPr lang="fr-FR" sz="2400" dirty="0" smtClean="0">
                <a:solidFill>
                  <a:srgbClr val="FF0000"/>
                </a:solidFill>
              </a:rPr>
              <a:t>Le rendu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7" name="Picture 5" descr="C:\Utilisateurs\paulin\Cours\DESSI2N\rendu\Introduction\numero\7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85992"/>
            <a:ext cx="5619768" cy="374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du  rendu</a:t>
            </a:r>
            <a:endParaRPr lang="fr-FR" dirty="0"/>
          </a:p>
        </p:txBody>
      </p:sp>
      <p:pic>
        <p:nvPicPr>
          <p:cNvPr id="5" name="Picture 2" descr="C:\Documents and Settings\Administrateur\Bureau\Cours Infographie\3D Galerie\SUMMER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88682" y="2285992"/>
            <a:ext cx="1626656" cy="2428892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6" name="Picture 3" descr="C:\Documents and Settings\Administrateur\Bureau\Cours Infographie\3D Galerie\LIGH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5212" y="2285992"/>
            <a:ext cx="467094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ray </a:t>
            </a:r>
            <a:r>
              <a:rPr lang="fr-FR" dirty="0" err="1" smtClean="0"/>
              <a:t>tracing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70658" name="Picture 2" descr="http://www.hothardware.com/newsimages/item7483/big_nvidia_rt_dem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6572296" cy="369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Radiosity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74754" name="Picture 2" descr="http://forums.3dtotal.com/attachment.php?attachmentid=115312&amp;stc=1&amp;d=12107509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723110" cy="453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Photon </a:t>
            </a:r>
            <a:r>
              <a:rPr lang="fr-FR" dirty="0" err="1" smtClean="0"/>
              <a:t>mapping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14414" y="1527048"/>
            <a:ext cx="7591258" cy="830382"/>
          </a:xfrm>
        </p:spPr>
        <p:txBody>
          <a:bodyPr/>
          <a:lstStyle/>
          <a:p>
            <a:r>
              <a:rPr lang="fr-FR" dirty="0" smtClean="0"/>
              <a:t>Photon </a:t>
            </a:r>
            <a:r>
              <a:rPr lang="fr-FR" dirty="0" err="1" smtClean="0"/>
              <a:t>mapping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5" name="Picture 4" descr="BrazilExample4_PaulSherstobitoff"/>
          <p:cNvPicPr>
            <a:picLocks noChangeAspect="1" noChangeArrowheads="1"/>
          </p:cNvPicPr>
          <p:nvPr/>
        </p:nvPicPr>
        <p:blipFill>
          <a:blip r:embed="rId3" cstate="print"/>
          <a:srcRect t="9471" b="5295"/>
          <a:stretch>
            <a:fillRect/>
          </a:stretch>
        </p:blipFill>
        <p:spPr bwMode="auto">
          <a:xfrm>
            <a:off x="1466245" y="2500306"/>
            <a:ext cx="3735072" cy="2429883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09253" y="5072074"/>
            <a:ext cx="4786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refraction, reflection</a:t>
            </a:r>
            <a:br>
              <a:rPr lang="en-US" sz="1200" dirty="0"/>
            </a:br>
            <a:r>
              <a:rPr lang="en-US" sz="1200" dirty="0"/>
              <a:t>index of refraction varies with light wavelength creating rainbow effects.</a:t>
            </a:r>
          </a:p>
          <a:p>
            <a:pPr algn="ctr"/>
            <a:r>
              <a:rPr lang="en-US" sz="1200" dirty="0"/>
              <a:t>+ 30 minutes render time per frame.</a:t>
            </a:r>
          </a:p>
        </p:txBody>
      </p:sp>
      <p:pic>
        <p:nvPicPr>
          <p:cNvPr id="13314" name="Picture 2" descr="http://graphics.cs.kuleuven.be/renderpark/kno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021" y="2500306"/>
            <a:ext cx="353438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Applications (1)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jeux vidéo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68610" name="Picture 2" descr="http://pcmedia.gamespy.com/pc/image/article/569/569761/toilet_1101877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967" y="2500306"/>
            <a:ext cx="3233510" cy="2357454"/>
          </a:xfrm>
          <a:prstGeom prst="rect">
            <a:avLst/>
          </a:prstGeom>
          <a:noFill/>
        </p:spPr>
      </p:pic>
      <p:pic>
        <p:nvPicPr>
          <p:cNvPr id="68612" name="Picture 4" descr="http://www.psp-wallpaper.fr/uploads/60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4143404" cy="2347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Applications (2)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00100" y="1071546"/>
            <a:ext cx="3340252" cy="45531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cinéma : animation 2D et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3D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5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Sami\Desktop\exemple 3d img\22-smurfs-lost-village-animation-movie-2017.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429132"/>
            <a:ext cx="3357586" cy="2161000"/>
          </a:xfrm>
          <a:prstGeom prst="rect">
            <a:avLst/>
          </a:prstGeom>
          <a:noFill/>
        </p:spPr>
      </p:pic>
      <p:pic>
        <p:nvPicPr>
          <p:cNvPr id="2051" name="Picture 3" descr="C:\Users\Sami\Desktop\exemple 3d img\stunningmesh-3d-movie-poster-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857364"/>
            <a:ext cx="3571900" cy="4751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Applications (3) </a:t>
            </a:r>
            <a:r>
              <a:rPr lang="fr-FR" dirty="0" smtClean="0"/>
              <a:t>: Architecture</a:t>
            </a:r>
            <a:endParaRPr lang="fr-FR" dirty="0"/>
          </a:p>
        </p:txBody>
      </p:sp>
      <p:pic>
        <p:nvPicPr>
          <p:cNvPr id="6" name="Picture 2" descr="C:\Documents and Settings\Administrateur\Bureau\Cours Infographie\3D Galerie\19SierraAlta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3787279" cy="2357454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7" name="Picture 3" descr="C:\Documents and Settings\Administrateur\Bureau\Cours Infographie\3D Galerie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9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Applications (4)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00100" y="1142984"/>
            <a:ext cx="7805572" cy="785818"/>
          </a:xfrm>
        </p:spPr>
        <p:txBody>
          <a:bodyPr/>
          <a:lstStyle/>
          <a:p>
            <a:r>
              <a:rPr lang="en-US" dirty="0" smtClean="0">
                <a:latin typeface="Vn URW Gothic L"/>
              </a:rPr>
              <a:t>illustration technique : </a:t>
            </a:r>
            <a:r>
              <a:rPr lang="fr-FR" dirty="0" smtClean="0"/>
              <a:t>Vue en coupe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5" name="Picture 4" descr="corvette_cutaw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14"/>
          <a:stretch/>
        </p:blipFill>
        <p:spPr bwMode="auto">
          <a:xfrm>
            <a:off x="3071802" y="1785926"/>
            <a:ext cx="2928958" cy="2143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uttaw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48" y="4000504"/>
            <a:ext cx="7467594" cy="2608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Scène 3D réaliste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026" name="Picture 2" descr="C:\Documents and Settings\Administrateur\Bureau\cours la 3D\Alexroomc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810396" cy="5107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428736"/>
            <a:ext cx="7627834" cy="973258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CAD </a:t>
            </a:r>
            <a:r>
              <a:rPr lang="fr-FR" dirty="0" smtClean="0"/>
              <a:t>: Computer </a:t>
            </a:r>
            <a:r>
              <a:rPr lang="fr-FR" dirty="0" err="1" smtClean="0"/>
              <a:t>Aided</a:t>
            </a:r>
            <a:r>
              <a:rPr lang="fr-FR" dirty="0" smtClean="0"/>
              <a:t> Design : Conception aidée par ordinateur.</a:t>
            </a:r>
            <a:endParaRPr lang="fr-FR" dirty="0"/>
          </a:p>
        </p:txBody>
      </p:sp>
      <p:pic>
        <p:nvPicPr>
          <p:cNvPr id="1026" name="Picture 2" descr="C:\Users\Sami\Desktop\exemple 3d img\cad-draf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6572296" cy="369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2235334"/>
            <a:ext cx="36433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Applications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357298"/>
            <a:ext cx="4198810" cy="928694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sz="2800" dirty="0" smtClean="0"/>
              <a:t>Visualisation scientifique</a:t>
            </a:r>
          </a:p>
        </p:txBody>
      </p:sp>
      <p:sp>
        <p:nvSpPr>
          <p:cNvPr id="16386" name="AutoShape 2" descr="Résultat de recherche d'images pour &quot;scientific simula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7" name="Picture 3" descr="C:\Users\Sami\Desktop\doc intro inphographie\téléchar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14554"/>
            <a:ext cx="3571900" cy="1963882"/>
          </a:xfrm>
          <a:prstGeom prst="rect">
            <a:avLst/>
          </a:prstGeom>
          <a:noFill/>
        </p:spPr>
      </p:pic>
      <p:pic>
        <p:nvPicPr>
          <p:cNvPr id="16388" name="Picture 4" descr="C:\Users\Sami\Desktop\doc intro inphographie\téléchargemen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35598"/>
            <a:ext cx="3643339" cy="2089169"/>
          </a:xfrm>
          <a:prstGeom prst="rect">
            <a:avLst/>
          </a:prstGeom>
          <a:noFill/>
        </p:spPr>
      </p:pic>
      <p:pic>
        <p:nvPicPr>
          <p:cNvPr id="16389" name="Picture 5" descr="C:\Users\Sami\Desktop\doc intro inphographie\WeatherFocusGMA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235598"/>
            <a:ext cx="3571900" cy="2112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Applications (</a:t>
            </a:r>
            <a:r>
              <a:rPr lang="fr-FR" sz="2800" dirty="0" smtClean="0"/>
              <a:t>synthèse d’images </a:t>
            </a:r>
            <a:r>
              <a:rPr lang="fr-FR" dirty="0" smtClean="0"/>
              <a:t>)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4694" y="1714488"/>
            <a:ext cx="4198810" cy="1928826"/>
          </a:xfrm>
        </p:spPr>
        <p:txBody>
          <a:bodyPr>
            <a:normAutofit/>
          </a:bodyPr>
          <a:lstStyle/>
          <a:p>
            <a:r>
              <a:rPr lang="fr-FR" b="1" dirty="0" smtClean="0"/>
              <a:t> </a:t>
            </a:r>
            <a:r>
              <a:rPr lang="fr-FR" sz="2100" b="1" dirty="0" smtClean="0"/>
              <a:t>Simulation</a:t>
            </a:r>
          </a:p>
          <a:p>
            <a:pPr lvl="2"/>
            <a:r>
              <a:rPr lang="fr-FR" sz="2100" dirty="0" smtClean="0"/>
              <a:t>Simulateurs de conduite</a:t>
            </a:r>
          </a:p>
          <a:p>
            <a:pPr lvl="2"/>
            <a:r>
              <a:rPr lang="fr-FR" sz="2100" dirty="0" smtClean="0"/>
              <a:t>Simulateurs de vol</a:t>
            </a:r>
          </a:p>
          <a:p>
            <a:pPr lvl="2"/>
            <a:r>
              <a:rPr lang="fr-FR" sz="2100" dirty="0" smtClean="0"/>
              <a:t>………</a:t>
            </a:r>
            <a:endParaRPr lang="fr-FR" sz="2100" dirty="0"/>
          </a:p>
        </p:txBody>
      </p:sp>
      <p:pic>
        <p:nvPicPr>
          <p:cNvPr id="119810" name="Picture 2" descr="Résultat de recherche d'images pour &quot;Simulateur de vol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4286256"/>
            <a:ext cx="3262335" cy="2375315"/>
          </a:xfrm>
          <a:prstGeom prst="rect">
            <a:avLst/>
          </a:prstGeom>
          <a:noFill/>
        </p:spPr>
      </p:pic>
      <p:pic>
        <p:nvPicPr>
          <p:cNvPr id="119812" name="Picture 4" descr="Résultat de recherche d'images pour &quot;Simulateur de vol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256"/>
            <a:ext cx="3646602" cy="2357454"/>
          </a:xfrm>
          <a:prstGeom prst="rect">
            <a:avLst/>
          </a:prstGeom>
          <a:noFill/>
        </p:spPr>
      </p:pic>
      <p:pic>
        <p:nvPicPr>
          <p:cNvPr id="119814" name="Picture 6" descr="Résultat de recherche d'images pour &quot;Simulateur de conduit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357298"/>
            <a:ext cx="3161132" cy="280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Industrie : </a:t>
            </a:r>
            <a:r>
              <a:rPr lang="fr-FR" dirty="0" smtClean="0"/>
              <a:t>Prototypage</a:t>
            </a:r>
            <a:endParaRPr lang="fr-FR" dirty="0"/>
          </a:p>
        </p:txBody>
      </p:sp>
      <p:pic>
        <p:nvPicPr>
          <p:cNvPr id="3075" name="Picture 3" descr="C:\Documents and Settings\Administrateur\Bureau\Cours Infographie\WALLPAPER_DUCATI_01_1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4127763" cy="309582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istrateur\Bureau\Cours Infographie\3D Galerie\portfolio_stills_peugeot307cc_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423585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Animation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Animer</a:t>
            </a:r>
            <a:r>
              <a:rPr lang="fr-FR" dirty="0" smtClean="0"/>
              <a:t> c’est dessiner puis afficher une séquence d’images c’est donc enchaîner des descriptions de modèles ainsi que leur restitution.</a:t>
            </a:r>
          </a:p>
          <a:p>
            <a:r>
              <a:rPr lang="fr-FR" dirty="0" smtClean="0"/>
              <a:t>Objets complexes </a:t>
            </a:r>
          </a:p>
          <a:p>
            <a:pPr lvl="1"/>
            <a:r>
              <a:rPr lang="fr-FR" dirty="0" smtClean="0"/>
              <a:t>Bras articulé</a:t>
            </a:r>
          </a:p>
          <a:p>
            <a:r>
              <a:rPr lang="fr-FR" dirty="0" smtClean="0"/>
              <a:t>Animation d’une partie de l’objet</a:t>
            </a:r>
          </a:p>
          <a:p>
            <a:r>
              <a:rPr lang="fr-FR" dirty="0" smtClean="0"/>
              <a:t>Calcul des positions du reste de l’objet</a:t>
            </a:r>
          </a:p>
          <a:p>
            <a:r>
              <a:rPr lang="fr-FR" dirty="0" smtClean="0"/>
              <a:t>Simple pour animateur/joueur</a:t>
            </a:r>
          </a:p>
          <a:p>
            <a:r>
              <a:rPr lang="fr-FR" dirty="0" smtClean="0"/>
              <a:t>Problème complexe</a:t>
            </a:r>
          </a:p>
          <a:p>
            <a:pPr lvl="1"/>
            <a:r>
              <a:rPr lang="fr-FR" dirty="0" smtClean="0"/>
              <a:t>Non-linéaire, pas d’unicité, pas de continuité…</a:t>
            </a:r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989034"/>
          </a:xfrm>
        </p:spPr>
        <p:txBody>
          <a:bodyPr/>
          <a:lstStyle/>
          <a:p>
            <a:r>
              <a:rPr lang="fr-FR" dirty="0" smtClean="0"/>
              <a:t>Animation : cinématique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357298"/>
            <a:ext cx="7500990" cy="314327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Animer</a:t>
            </a:r>
            <a:r>
              <a:rPr lang="fr-FR" dirty="0" smtClean="0"/>
              <a:t> c’est dessiner puis afficher une séquence d’images c’est donc enchaîner des descriptions de modèles</a:t>
            </a:r>
          </a:p>
          <a:p>
            <a:r>
              <a:rPr lang="fr-FR" dirty="0" smtClean="0"/>
              <a:t>Objets </a:t>
            </a:r>
            <a:r>
              <a:rPr lang="fr-FR" dirty="0"/>
              <a:t>complexes </a:t>
            </a:r>
          </a:p>
          <a:p>
            <a:pPr lvl="1"/>
            <a:r>
              <a:rPr lang="fr-FR" dirty="0"/>
              <a:t>Bras articulé</a:t>
            </a:r>
          </a:p>
          <a:p>
            <a:r>
              <a:rPr lang="fr-FR" sz="2400" dirty="0"/>
              <a:t>Animation d’une partie de l’objet</a:t>
            </a:r>
          </a:p>
          <a:p>
            <a:r>
              <a:rPr lang="fr-FR" sz="2400" dirty="0"/>
              <a:t>Calcul des positions du reste de l’objet</a:t>
            </a:r>
          </a:p>
          <a:p>
            <a:r>
              <a:rPr lang="fr-FR" sz="2400" dirty="0"/>
              <a:t>Simple pour animateur/joueur</a:t>
            </a:r>
          </a:p>
          <a:p>
            <a:r>
              <a:rPr lang="fr-FR" sz="2400" dirty="0"/>
              <a:t>Problème complexe</a:t>
            </a:r>
          </a:p>
          <a:p>
            <a:pPr lvl="1"/>
            <a:r>
              <a:rPr lang="fr-FR" dirty="0"/>
              <a:t>Non-linéaire, pas d’unicité</a:t>
            </a:r>
            <a:r>
              <a:rPr lang="fr-FR" dirty="0" smtClean="0"/>
              <a:t>,</a:t>
            </a:r>
          </a:p>
          <a:p>
            <a:pPr lvl="1">
              <a:buNone/>
            </a:pPr>
            <a:r>
              <a:rPr lang="fr-FR" dirty="0" smtClean="0"/>
              <a:t> </a:t>
            </a:r>
            <a:r>
              <a:rPr lang="fr-FR" dirty="0"/>
              <a:t>pas de continuité…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7" name="Picture 5" descr="D:\homes\ronen\lix\img\mocap-d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357694"/>
            <a:ext cx="3714776" cy="215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065482" cy="480060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Question ????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534268" cy="7589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Repère</a:t>
            </a:r>
            <a:r>
              <a:rPr lang="en-US" dirty="0" smtClean="0"/>
              <a:t>  et </a:t>
            </a:r>
            <a:r>
              <a:rPr lang="en-US" dirty="0" err="1" smtClean="0"/>
              <a:t>système</a:t>
            </a:r>
            <a:r>
              <a:rPr lang="en-US" dirty="0" smtClean="0"/>
              <a:t> de coordination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90182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La synthèse d'image 3D fait appel à un espace vectoriel. Cet espace est décomposé en 3 dimensions sur les axes cartésiens, nommés habituellement </a:t>
            </a:r>
            <a:r>
              <a:rPr lang="fr-FR" i="1" dirty="0" smtClean="0"/>
              <a:t>X</a:t>
            </a:r>
            <a:r>
              <a:rPr lang="fr-FR" dirty="0" smtClean="0"/>
              <a:t>, </a:t>
            </a:r>
            <a:r>
              <a:rPr lang="fr-FR" i="1" dirty="0" smtClean="0"/>
              <a:t>Y</a:t>
            </a:r>
            <a:r>
              <a:rPr lang="fr-FR" dirty="0" smtClean="0"/>
              <a:t> et </a:t>
            </a:r>
            <a:r>
              <a:rPr lang="fr-FR" i="1" dirty="0" smtClean="0"/>
              <a:t>Z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361688" y="1990560"/>
            <a:ext cx="457200" cy="4413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647952" y="287395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647952" y="515995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1423974" y="5143512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3877" y="2985075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Courier New" pitchFamily="49" charset="0"/>
              </a:rPr>
              <a:t>+Y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28752" y="5312350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+Z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24352" y="5312350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+X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5867400" y="2849948"/>
            <a:ext cx="0" cy="23957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5867424" y="5179005"/>
            <a:ext cx="2705104" cy="552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5867400" y="4078864"/>
            <a:ext cx="2047875" cy="1166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13325" y="3051751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ourier New" pitchFamily="49" charset="0"/>
              </a:rPr>
              <a:t>+Y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315200" y="3702626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+Z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072462" y="5321882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Courier New" pitchFamily="49" charset="0"/>
              </a:rPr>
              <a:t>+X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343152" y="5845750"/>
            <a:ext cx="24481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Profondeur</a:t>
            </a:r>
            <a:r>
              <a:rPr lang="en-US" dirty="0" smtClean="0"/>
              <a:t> Z à </a:t>
            </a:r>
            <a:r>
              <a:rPr lang="en-US" dirty="0" err="1" smtClean="0"/>
              <a:t>droite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943600" y="5917188"/>
            <a:ext cx="25539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Profondeur</a:t>
            </a:r>
            <a:r>
              <a:rPr lang="en-US" dirty="0" smtClean="0"/>
              <a:t> Z à gauche </a:t>
            </a:r>
            <a:endParaRPr lang="en-US" dirty="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043222" y="4107436"/>
            <a:ext cx="957258" cy="900106"/>
          </a:xfrm>
          <a:prstGeom prst="rect">
            <a:avLst/>
          </a:prstGeom>
          <a:solidFill>
            <a:schemeClr val="bg2"/>
          </a:solidFill>
          <a:ln w="12700">
            <a:miter lim="800000"/>
            <a:headEnd/>
            <a:tailEnd/>
          </a:ln>
          <a:effectLst/>
          <a:scene3d>
            <a:camera prst="legacyPerspectiveTopRight">
              <a:rot lat="0" lon="300000" rev="0"/>
            </a:camera>
            <a:lightRig rig="legacyNormal4" dir="b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000760" y="3929066"/>
            <a:ext cx="957258" cy="900106"/>
          </a:xfrm>
          <a:prstGeom prst="rect">
            <a:avLst/>
          </a:prstGeom>
          <a:solidFill>
            <a:schemeClr val="bg2"/>
          </a:solidFill>
          <a:ln w="12700">
            <a:miter lim="800000"/>
            <a:headEnd/>
            <a:tailEnd/>
          </a:ln>
          <a:effectLst/>
          <a:scene3d>
            <a:camera prst="legacyPerspectiveTopRight">
              <a:rot lat="0" lon="300000" rev="0"/>
            </a:camera>
            <a:lightRig rig="legacyNormal4" dir="b"/>
          </a:scene3d>
          <a:sp3d extrusionH="36306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511810" y="5143512"/>
            <a:ext cx="48895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" pitchFamily="49" charset="0"/>
              </a:rPr>
              <a:t>0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257404" y="4857760"/>
            <a:ext cx="35719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ourier New" pitchFamily="49" charset="0"/>
              </a:rPr>
              <a:t>0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 </a:t>
            </a:r>
            <a:r>
              <a:rPr lang="en-US" dirty="0" err="1" smtClean="0"/>
              <a:t>graphiques</a:t>
            </a:r>
            <a:r>
              <a:rPr lang="en-US" dirty="0" smtClean="0"/>
              <a:t>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2976" y="1500174"/>
            <a:ext cx="7620024" cy="42910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/>
              <a:t>Points, </a:t>
            </a:r>
            <a:r>
              <a:rPr lang="en-US" sz="2800" dirty="0" err="1" smtClean="0"/>
              <a:t>Lignes</a:t>
            </a:r>
            <a:r>
              <a:rPr lang="en-US" sz="2800" dirty="0" smtClean="0"/>
              <a:t>, </a:t>
            </a:r>
            <a:r>
              <a:rPr lang="en-US" sz="2800" dirty="0" err="1" smtClean="0"/>
              <a:t>Polygones</a:t>
            </a:r>
            <a:r>
              <a:rPr lang="en-US" sz="2800" dirty="0" smtClean="0"/>
              <a:t> et Objects en 3D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Points: x, y, z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points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Polygone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sommets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/texture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933836" y="344331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933836" y="572931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714636" y="5729310"/>
            <a:ext cx="1219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79761" y="3554435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14636" y="5881710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+Z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10236" y="5881710"/>
            <a:ext cx="488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urier New" pitchFamily="49" charset="0"/>
              </a:rPr>
              <a:t>+X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14836" y="405291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7441680">
            <a:off x="3476636" y="4814911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476636" y="4433910"/>
            <a:ext cx="2057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 </a:t>
            </a:r>
            <a:r>
              <a:rPr lang="en-US" dirty="0" err="1" smtClean="0"/>
              <a:t>graphiques</a:t>
            </a:r>
            <a:r>
              <a:rPr lang="en-US" dirty="0" smtClean="0"/>
              <a:t> 3D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71538" y="1357298"/>
            <a:ext cx="4929222" cy="42910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800" b="1" dirty="0" smtClean="0"/>
              <a:t>Les objets </a:t>
            </a:r>
            <a:r>
              <a:rPr lang="fr-FR" sz="2800" dirty="0" smtClean="0"/>
              <a:t>: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Construits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un </a:t>
            </a:r>
            <a:r>
              <a:rPr lang="en-US" sz="2700" dirty="0" smtClean="0"/>
              <a:t>ensemble de </a:t>
            </a:r>
            <a:r>
              <a:rPr lang="en-US" sz="2700" dirty="0" err="1" smtClean="0"/>
              <a:t>polygones</a:t>
            </a:r>
            <a:r>
              <a:rPr lang="en-US" sz="2700" dirty="0" smtClean="0"/>
              <a:t> :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n-US" sz="2200" dirty="0" err="1" smtClean="0">
                <a:solidFill>
                  <a:schemeClr val="tx2"/>
                </a:solidFill>
              </a:rPr>
              <a:t>Lignes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L’objet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ensemble de  points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système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coordination</a:t>
            </a:r>
            <a:endParaRPr kumimoji="0" lang="en-US" sz="2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4803807" y="2714620"/>
            <a:ext cx="4268787" cy="3352800"/>
            <a:chOff x="2544" y="2160"/>
            <a:chExt cx="2689" cy="2112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3312" y="2256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312" y="3696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2544" y="3696"/>
              <a:ext cx="76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504" y="2160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>
                  <a:latin typeface="Courier New" pitchFamily="49" charset="0"/>
                </a:rPr>
                <a:t>+Y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544" y="3792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latin typeface="Courier New" pitchFamily="49" charset="0"/>
                </a:rPr>
                <a:t>+Z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560" y="3792"/>
              <a:ext cx="30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latin typeface="Courier New" pitchFamily="49" charset="0"/>
                </a:rPr>
                <a:t>+X</a:t>
              </a: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3024" y="2736"/>
              <a:ext cx="624" cy="432"/>
            </a:xfrm>
            <a:prstGeom prst="hexagon">
              <a:avLst>
                <a:gd name="adj" fmla="val 36111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3024" y="3456"/>
              <a:ext cx="624" cy="432"/>
            </a:xfrm>
            <a:prstGeom prst="hexagon">
              <a:avLst>
                <a:gd name="adj" fmla="val 36111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68" y="3168"/>
              <a:ext cx="336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 rot="5329616" flipV="1">
              <a:off x="3096" y="3334"/>
              <a:ext cx="957" cy="143"/>
            </a:xfrm>
            <a:prstGeom prst="parallelogram">
              <a:avLst>
                <a:gd name="adj" fmla="val 16730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 rot="16270384" flipH="1" flipV="1">
              <a:off x="2617" y="3335"/>
              <a:ext cx="957" cy="143"/>
            </a:xfrm>
            <a:prstGeom prst="parallelogram">
              <a:avLst>
                <a:gd name="adj" fmla="val 16730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3360" y="2928"/>
              <a:ext cx="110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3600" y="3072"/>
              <a:ext cx="86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>
              <a:off x="3360" y="3072"/>
              <a:ext cx="110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flipH="1">
              <a:off x="3072" y="3072"/>
              <a:ext cx="13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464" y="2928"/>
              <a:ext cx="76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err="1" smtClean="0"/>
                <a:t>Polygones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86832" y="6305550"/>
            <a:ext cx="457200" cy="47625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4072809" y="3168729"/>
            <a:ext cx="494461" cy="471814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00100" y="1500174"/>
            <a:ext cx="7762900" cy="42910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projection  d’un objet 3D 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plan  2D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de la surface visible de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objet.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3824310" y="2597550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885013" y="2575322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794527" y="4021365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948269" y="2749950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461009" y="2534676"/>
            <a:ext cx="1160611" cy="1105866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238298" y="2537667"/>
            <a:ext cx="4614972" cy="10330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176196" y="2537667"/>
            <a:ext cx="5439074" cy="10330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263139" y="2776058"/>
            <a:ext cx="4285331" cy="794634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194826" y="2855521"/>
            <a:ext cx="5191844" cy="715171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2201037" y="3567429"/>
            <a:ext cx="5109433" cy="794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4324376" y="4958495"/>
            <a:ext cx="2714644" cy="45719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249560" y="4050288"/>
            <a:ext cx="15746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Plan de </a:t>
            </a:r>
            <a:r>
              <a:rPr lang="en-US" sz="1800" dirty="0" err="1" smtClean="0"/>
              <a:t>vue</a:t>
            </a:r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657737" y="3941902"/>
            <a:ext cx="1071333" cy="2383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89051" y="3859788"/>
            <a:ext cx="2550167" cy="382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Projection </a:t>
            </a:r>
            <a:r>
              <a:rPr lang="en-US" sz="1800" dirty="0" smtClean="0"/>
              <a:t>Perspective</a:t>
            </a:r>
            <a:endParaRPr lang="en-US" dirty="0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225209" y="4999115"/>
            <a:ext cx="494461" cy="471815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3895748" y="4502550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956451" y="4504148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870727" y="5926365"/>
            <a:ext cx="1153743" cy="158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024469" y="4654950"/>
            <a:ext cx="45719" cy="14303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2651527" y="4316375"/>
            <a:ext cx="1153743" cy="3973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>
            <a:off x="6587409" y="4999115"/>
            <a:ext cx="494461" cy="471815"/>
          </a:xfrm>
          <a:prstGeom prst="cube">
            <a:avLst>
              <a:gd name="adj" fmla="val 25000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5836651" y="5917188"/>
            <a:ext cx="252156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Projection </a:t>
            </a:r>
            <a:r>
              <a:rPr lang="fr-FR" dirty="0" smtClean="0"/>
              <a:t>parallèle</a:t>
            </a:r>
            <a:endParaRPr lang="en-US" dirty="0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H="1">
            <a:off x="4324376" y="5432842"/>
            <a:ext cx="2714644" cy="45719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46" y="3361140"/>
            <a:ext cx="3937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475947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Ils existent 3 transformations de base pour la manipulation des objets graphiques dans une scène :</a:t>
            </a:r>
          </a:p>
          <a:p>
            <a:pPr lvl="1"/>
            <a:r>
              <a:rPr lang="fr-FR" sz="2800" dirty="0" smtClean="0"/>
              <a:t>Translation</a:t>
            </a:r>
          </a:p>
          <a:p>
            <a:pPr lvl="1"/>
            <a:r>
              <a:rPr lang="fr-FR" sz="2800" dirty="0" smtClean="0"/>
              <a:t>Rotation</a:t>
            </a:r>
          </a:p>
          <a:p>
            <a:pPr lvl="1"/>
            <a:r>
              <a:rPr lang="fr-FR" sz="2800" dirty="0" smtClean="0"/>
              <a:t>Changement d’échelle (homothétie).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de base 2D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758944"/>
          </a:xfrm>
        </p:spPr>
        <p:txBody>
          <a:bodyPr/>
          <a:lstStyle/>
          <a:p>
            <a:r>
              <a:rPr lang="fr-FR" dirty="0" smtClean="0"/>
              <a:t>Translation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71678"/>
            <a:ext cx="68558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887</TotalTime>
  <Words>758</Words>
  <PresentationFormat>Affichage à l'écran (4:3)</PresentationFormat>
  <Paragraphs>204</Paragraphs>
  <Slides>36</Slides>
  <Notes>35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Solstice</vt:lpstr>
      <vt:lpstr>Infographie</vt:lpstr>
      <vt:lpstr>La synthèse d’image 3D</vt:lpstr>
      <vt:lpstr>Scène 3D réaliste</vt:lpstr>
      <vt:lpstr>Repère  et système de coordination</vt:lpstr>
      <vt:lpstr>Elements  graphiques 3D</vt:lpstr>
      <vt:lpstr>Elements  graphiques 3D</vt:lpstr>
      <vt:lpstr>Projections</vt:lpstr>
      <vt:lpstr>Transformations de base</vt:lpstr>
      <vt:lpstr>Transformations de base 2D</vt:lpstr>
      <vt:lpstr>Transformations de base 2D</vt:lpstr>
      <vt:lpstr>Transformations de base 2D</vt:lpstr>
      <vt:lpstr>Etapes de la  synthèse d’images 3D</vt:lpstr>
      <vt:lpstr>Modélisation 3D</vt:lpstr>
      <vt:lpstr>Modèlisation 3D</vt:lpstr>
      <vt:lpstr>Modèlisation 3D</vt:lpstr>
      <vt:lpstr>Etapes de modélisation 1</vt:lpstr>
      <vt:lpstr>Etapes de modélisation 2</vt:lpstr>
      <vt:lpstr>Etapes de modélisation 2</vt:lpstr>
      <vt:lpstr>Texturage</vt:lpstr>
      <vt:lpstr>Le rendu</vt:lpstr>
      <vt:lpstr>Introduction</vt:lpstr>
      <vt:lpstr>Exemple du  rendu</vt:lpstr>
      <vt:lpstr>Le ray tracing</vt:lpstr>
      <vt:lpstr>Radiosity</vt:lpstr>
      <vt:lpstr>Photon mapping</vt:lpstr>
      <vt:lpstr>Applications (1)</vt:lpstr>
      <vt:lpstr>Applications (2)</vt:lpstr>
      <vt:lpstr>Applications (3) : Architecture</vt:lpstr>
      <vt:lpstr>Applications (4)</vt:lpstr>
      <vt:lpstr>Les Applications</vt:lpstr>
      <vt:lpstr>Les Applications</vt:lpstr>
      <vt:lpstr>Les Applications (synthèse d’images )</vt:lpstr>
      <vt:lpstr>Industrie : Prototypage</vt:lpstr>
      <vt:lpstr>Animation</vt:lpstr>
      <vt:lpstr>Animation : cinématique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Sami</cp:lastModifiedBy>
  <cp:revision>328</cp:revision>
  <dcterms:modified xsi:type="dcterms:W3CDTF">2017-04-08T20:16:46Z</dcterms:modified>
</cp:coreProperties>
</file>