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2FDEA-1C11-4026-B044-323A50E731CE}" type="datetimeFigureOut">
              <a:rPr lang="fr-FR" smtClean="0"/>
              <a:pPr/>
              <a:t>24/02/2018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73C8-7532-41BB-82AF-374132238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43116"/>
            <a:ext cx="7772400" cy="1470025"/>
          </a:xfrm>
        </p:spPr>
        <p:txBody>
          <a:bodyPr>
            <a:normAutofit/>
          </a:bodyPr>
          <a:lstStyle/>
          <a:p>
            <a:pPr marL="105651" marR="50406" algn="l">
              <a:lnSpc>
                <a:spcPts val="2810"/>
              </a:lnSpc>
              <a:spcBef>
                <a:spcPts val="140"/>
              </a:spcBef>
              <a:buFont typeface="Wingdings" pitchFamily="2" charset="2"/>
              <a:buChar char="§"/>
            </a:pPr>
            <a:r>
              <a:rPr lang="fr-FR" sz="2800" spc="0" dirty="0" smtClean="0">
                <a:latin typeface="Arial"/>
                <a:cs typeface="Arial"/>
              </a:rPr>
              <a:t>Fusion</a:t>
            </a:r>
            <a:r>
              <a:rPr lang="fr-FR" sz="2800" spc="-63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de</a:t>
            </a:r>
            <a:r>
              <a:rPr lang="fr-FR" sz="2800" spc="-29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deux</a:t>
            </a:r>
            <a:r>
              <a:rPr lang="fr-FR" sz="2800" spc="-57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cellules</a:t>
            </a:r>
            <a:r>
              <a:rPr lang="fr-FR" sz="2800" dirty="0" smtClean="0">
                <a:latin typeface="Arial"/>
                <a:cs typeface="Arial"/>
              </a:rPr>
              <a:t/>
            </a:r>
            <a:br>
              <a:rPr lang="fr-FR" sz="2800" dirty="0" smtClean="0">
                <a:latin typeface="Arial"/>
                <a:cs typeface="Arial"/>
              </a:rPr>
            </a:br>
            <a:r>
              <a:rPr lang="fr-FR" sz="2800" spc="0" dirty="0" smtClean="0">
                <a:latin typeface="Arial"/>
                <a:cs typeface="Arial"/>
              </a:rPr>
              <a:t>haploïdes</a:t>
            </a:r>
            <a:r>
              <a:rPr lang="fr-FR" sz="2800" spc="-114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(issues</a:t>
            </a:r>
            <a:r>
              <a:rPr lang="fr-FR" sz="2800" spc="-83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de</a:t>
            </a:r>
            <a:r>
              <a:rPr lang="fr-FR" sz="2800" spc="-29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la</a:t>
            </a:r>
            <a:r>
              <a:rPr lang="fr-FR" sz="2800" spc="-20" dirty="0" smtClean="0">
                <a:latin typeface="Arial"/>
                <a:cs typeface="Arial"/>
              </a:rPr>
              <a:t> </a:t>
            </a:r>
            <a:r>
              <a:rPr lang="fr-FR" sz="2800" spc="0" dirty="0" smtClean="0">
                <a:latin typeface="Arial"/>
                <a:cs typeface="Arial"/>
              </a:rPr>
              <a:t>méiose)</a:t>
            </a:r>
            <a:r>
              <a:rPr lang="fr-FR" sz="2800" dirty="0" smtClean="0">
                <a:latin typeface="Arial"/>
                <a:cs typeface="Arial"/>
              </a:rPr>
              <a:t/>
            </a:r>
            <a:br>
              <a:rPr lang="fr-FR" sz="2800" dirty="0" smtClean="0">
                <a:latin typeface="Arial"/>
                <a:cs typeface="Arial"/>
              </a:rPr>
            </a:br>
            <a:endParaRPr lang="fr-FR" sz="2800" dirty="0"/>
          </a:p>
        </p:txBody>
      </p:sp>
      <p:sp>
        <p:nvSpPr>
          <p:cNvPr id="4" name="object 11"/>
          <p:cNvSpPr txBox="1"/>
          <p:nvPr/>
        </p:nvSpPr>
        <p:spPr>
          <a:xfrm>
            <a:off x="1000100" y="642918"/>
            <a:ext cx="4103310" cy="529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55"/>
              </a:lnSpc>
              <a:spcBef>
                <a:spcPts val="207"/>
              </a:spcBef>
            </a:pPr>
            <a:r>
              <a:rPr sz="3950" spc="0" dirty="0" smtClean="0">
                <a:solidFill>
                  <a:srgbClr val="D83703"/>
                </a:solidFill>
                <a:latin typeface="Arial"/>
                <a:cs typeface="Arial"/>
              </a:rPr>
              <a:t>1- Généralités sur</a:t>
            </a:r>
            <a:endParaRPr sz="3950">
              <a:latin typeface="Arial"/>
              <a:cs typeface="Arial"/>
            </a:endParaRPr>
          </a:p>
        </p:txBody>
      </p:sp>
      <p:sp>
        <p:nvSpPr>
          <p:cNvPr id="5" name="object 10"/>
          <p:cNvSpPr txBox="1"/>
          <p:nvPr/>
        </p:nvSpPr>
        <p:spPr>
          <a:xfrm>
            <a:off x="5072066" y="642918"/>
            <a:ext cx="493018" cy="529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55"/>
              </a:lnSpc>
              <a:spcBef>
                <a:spcPts val="207"/>
              </a:spcBef>
            </a:pPr>
            <a:r>
              <a:rPr sz="3950" spc="0" dirty="0" smtClean="0">
                <a:solidFill>
                  <a:srgbClr val="D83703"/>
                </a:solidFill>
                <a:latin typeface="Arial"/>
                <a:cs typeface="Arial"/>
              </a:rPr>
              <a:t>la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9"/>
          <p:cNvSpPr txBox="1"/>
          <p:nvPr/>
        </p:nvSpPr>
        <p:spPr>
          <a:xfrm>
            <a:off x="5572132" y="642918"/>
            <a:ext cx="2706098" cy="529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55"/>
              </a:lnSpc>
              <a:spcBef>
                <a:spcPts val="207"/>
              </a:spcBef>
            </a:pPr>
            <a:r>
              <a:rPr sz="3950" spc="0" dirty="0" smtClean="0">
                <a:solidFill>
                  <a:srgbClr val="D83703"/>
                </a:solidFill>
                <a:latin typeface="Arial"/>
                <a:cs typeface="Arial"/>
              </a:rPr>
              <a:t>fécondation</a:t>
            </a:r>
            <a:endParaRPr sz="3950">
              <a:latin typeface="Arial"/>
              <a:cs typeface="Arial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357158" y="3071810"/>
            <a:ext cx="222835" cy="7081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26"/>
              </a:spcBef>
            </a:pPr>
            <a:r>
              <a:rPr sz="2200" spc="0" dirty="0" smtClean="0"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642910" y="3071810"/>
            <a:ext cx="4507861" cy="7081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948">
              <a:lnSpc>
                <a:spcPts val="2355"/>
              </a:lnSpc>
              <a:spcBef>
                <a:spcPts val="117"/>
              </a:spcBef>
            </a:pPr>
            <a:r>
              <a:rPr sz="2200" spc="4" dirty="0" smtClean="0">
                <a:latin typeface="Arial"/>
                <a:cs typeface="Arial"/>
              </a:rPr>
              <a:t>l</a:t>
            </a:r>
            <a:r>
              <a:rPr sz="2200" spc="0" dirty="0" smtClean="0">
                <a:latin typeface="Arial"/>
                <a:cs typeface="Arial"/>
              </a:rPr>
              <a:t>e spz</a:t>
            </a:r>
            <a:r>
              <a:rPr sz="2200" spc="-9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(gamète</a:t>
            </a:r>
            <a:r>
              <a:rPr sz="2200" spc="-9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mâle mature)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26"/>
              </a:spcBef>
            </a:pPr>
            <a:r>
              <a:rPr sz="2200" spc="0" dirty="0" smtClean="0">
                <a:latin typeface="Arial"/>
                <a:cs typeface="Arial"/>
              </a:rPr>
              <a:t>l’ovocyte II</a:t>
            </a:r>
            <a:r>
              <a:rPr sz="2200" spc="-14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(gamète femelle mature)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3"/>
          <p:cNvSpPr txBox="1">
            <a:spLocks noGrp="1"/>
          </p:cNvSpPr>
          <p:nvPr>
            <p:ph type="subTitle" idx="1"/>
          </p:nvPr>
        </p:nvSpPr>
        <p:spPr>
          <a:xfrm>
            <a:off x="-642974" y="3857628"/>
            <a:ext cx="6400800" cy="175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651">
              <a:lnSpc>
                <a:spcPts val="2810"/>
              </a:lnSpc>
              <a:spcBef>
                <a:spcPts val="140"/>
              </a:spcBef>
              <a:buFont typeface="Wingdings" pitchFamily="2" charset="2"/>
              <a:buChar char="§"/>
            </a:pPr>
            <a:r>
              <a:rPr lang="fr-FR" sz="2650" spc="-4" dirty="0" smtClean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ette</a:t>
            </a:r>
            <a:r>
              <a:rPr lang="fr-FR" sz="2650" spc="-63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fusion</a:t>
            </a:r>
            <a:r>
              <a:rPr lang="fr-FR" sz="2650" spc="-7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aboutit</a:t>
            </a:r>
            <a:r>
              <a:rPr lang="fr-FR" sz="2650" spc="-79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à</a:t>
            </a:r>
            <a:r>
              <a:rPr lang="fr-FR" sz="2650" spc="-14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une</a:t>
            </a:r>
            <a:r>
              <a:rPr lang="fr-FR" sz="2650" spc="-44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cellule</a:t>
            </a:r>
            <a:endParaRPr lang="fr-FR" sz="265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406">
              <a:lnSpc>
                <a:spcPct val="95825"/>
              </a:lnSpc>
            </a:pP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unique</a:t>
            </a:r>
            <a:r>
              <a:rPr lang="fr-FR" sz="2650" spc="-69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diploïde:</a:t>
            </a:r>
            <a:r>
              <a:rPr lang="fr-FR" sz="2650" spc="-14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le</a:t>
            </a:r>
            <a:r>
              <a:rPr lang="fr-FR" sz="2650" spc="-1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650" spc="0" dirty="0" smtClean="0">
                <a:solidFill>
                  <a:schemeClr val="tx1"/>
                </a:solidFill>
                <a:latin typeface="Arial"/>
                <a:cs typeface="Arial"/>
              </a:rPr>
              <a:t>zygote</a:t>
            </a:r>
            <a:endParaRPr lang="fr-FR" sz="26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object 13"/>
          <p:cNvSpPr/>
          <p:nvPr/>
        </p:nvSpPr>
        <p:spPr>
          <a:xfrm>
            <a:off x="5184100" y="1928802"/>
            <a:ext cx="3459866" cy="34998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D:\penetration-de-la-zone-pellucide-570x2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7358114" cy="3301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3. Fusion des membranes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Quand le </a:t>
            </a:r>
            <a:r>
              <a:rPr lang="fr-FR" dirty="0" err="1" smtClean="0"/>
              <a:t>spz</a:t>
            </a:r>
            <a:r>
              <a:rPr lang="fr-FR" dirty="0" smtClean="0"/>
              <a:t> entre en contact avec la membrane plasmique de l’ovule; 3 processus différents se déclenchent dans l’ovule:</a:t>
            </a:r>
          </a:p>
          <a:p>
            <a:r>
              <a:rPr lang="fr-FR" dirty="0" smtClean="0"/>
              <a:t>La formation du cône de fécondation</a:t>
            </a:r>
            <a:r>
              <a:rPr lang="fr-FR" dirty="0" smtClean="0">
                <a:solidFill>
                  <a:srgbClr val="FF0000"/>
                </a:solidFill>
              </a:rPr>
              <a:t>( permet la fusion des 2 membrane </a:t>
            </a:r>
            <a:r>
              <a:rPr lang="fr-FR" dirty="0" err="1" smtClean="0">
                <a:solidFill>
                  <a:srgbClr val="FF0000"/>
                </a:solidFill>
              </a:rPr>
              <a:t>pr</a:t>
            </a:r>
            <a:r>
              <a:rPr lang="fr-FR" dirty="0" smtClean="0">
                <a:solidFill>
                  <a:srgbClr val="FF0000"/>
                </a:solidFill>
              </a:rPr>
              <a:t> que la </a:t>
            </a:r>
            <a:r>
              <a:rPr lang="fr-FR" dirty="0" err="1" smtClean="0">
                <a:solidFill>
                  <a:srgbClr val="FF0000"/>
                </a:solidFill>
              </a:rPr>
              <a:t>téte</a:t>
            </a:r>
            <a:r>
              <a:rPr lang="fr-FR" dirty="0" smtClean="0">
                <a:solidFill>
                  <a:srgbClr val="FF0000"/>
                </a:solidFill>
              </a:rPr>
              <a:t> du </a:t>
            </a:r>
            <a:r>
              <a:rPr lang="fr-FR" dirty="0" err="1" smtClean="0">
                <a:solidFill>
                  <a:srgbClr val="FF0000"/>
                </a:solidFill>
              </a:rPr>
              <a:t>spz</a:t>
            </a:r>
            <a:r>
              <a:rPr lang="fr-FR" dirty="0" smtClean="0">
                <a:solidFill>
                  <a:srgbClr val="FF0000"/>
                </a:solidFill>
              </a:rPr>
              <a:t> puisse entrer) en </a:t>
            </a:r>
            <a:r>
              <a:rPr lang="fr-FR" dirty="0" err="1" smtClean="0">
                <a:solidFill>
                  <a:srgbClr val="FF0000"/>
                </a:solidFill>
              </a:rPr>
              <a:t>méme</a:t>
            </a:r>
            <a:r>
              <a:rPr lang="fr-FR" dirty="0" smtClean="0">
                <a:solidFill>
                  <a:srgbClr val="FF0000"/>
                </a:solidFill>
              </a:rPr>
              <a:t> temps l’entré d’un 2ieme </a:t>
            </a:r>
            <a:r>
              <a:rPr lang="fr-FR" dirty="0" err="1" smtClean="0">
                <a:solidFill>
                  <a:srgbClr val="FF0000"/>
                </a:solidFill>
              </a:rPr>
              <a:t>spz</a:t>
            </a:r>
            <a:r>
              <a:rPr lang="fr-FR" dirty="0" smtClean="0">
                <a:solidFill>
                  <a:srgbClr val="FF0000"/>
                </a:solidFill>
              </a:rPr>
              <a:t> est évité </a:t>
            </a:r>
            <a:r>
              <a:rPr lang="fr-FR" dirty="0" err="1" smtClean="0">
                <a:solidFill>
                  <a:srgbClr val="FF0000"/>
                </a:solidFill>
              </a:rPr>
              <a:t>grace</a:t>
            </a:r>
            <a:r>
              <a:rPr lang="fr-FR" dirty="0" smtClean="0">
                <a:solidFill>
                  <a:srgbClr val="FF0000"/>
                </a:solidFill>
              </a:rPr>
              <a:t>  la </a:t>
            </a:r>
            <a:r>
              <a:rPr lang="fr-FR" dirty="0" err="1" smtClean="0">
                <a:solidFill>
                  <a:srgbClr val="FF0000"/>
                </a:solidFill>
              </a:rPr>
              <a:t>déplorisation</a:t>
            </a:r>
            <a:r>
              <a:rPr lang="fr-FR" dirty="0" smtClean="0">
                <a:solidFill>
                  <a:srgbClr val="FF0000"/>
                </a:solidFill>
              </a:rPr>
              <a:t> de la membrane de l’ovule et à la libération de granules corticaux   </a:t>
            </a:r>
          </a:p>
          <a:p>
            <a:r>
              <a:rPr lang="fr-FR" dirty="0" smtClean="0"/>
              <a:t>La dépolarisation instantanée de sa membrane</a:t>
            </a:r>
          </a:p>
          <a:p>
            <a:r>
              <a:rPr lang="fr-FR" dirty="0" smtClean="0"/>
              <a:t>La libération de granules corticaux dans l’</a:t>
            </a:r>
            <a:r>
              <a:rPr lang="fr-FR" dirty="0" err="1" smtClean="0"/>
              <a:t>éspace</a:t>
            </a:r>
            <a:r>
              <a:rPr lang="fr-FR" dirty="0" smtClean="0"/>
              <a:t> </a:t>
            </a:r>
            <a:r>
              <a:rPr lang="fr-FR" dirty="0" err="1" smtClean="0"/>
              <a:t>périvitellin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fusion-des-membranes-570x2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072362" cy="4015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4. Fusion du noyaux et formation du zygote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Avec l’entrée du </a:t>
            </a:r>
            <a:r>
              <a:rPr lang="fr-FR" dirty="0" err="1" smtClean="0"/>
              <a:t>spz</a:t>
            </a:r>
            <a:r>
              <a:rPr lang="fr-FR" dirty="0" smtClean="0"/>
              <a:t>, l’ovule s’active pour terminer la méiose, </a:t>
            </a:r>
            <a:r>
              <a:rPr lang="fr-FR" dirty="0" err="1" smtClean="0"/>
              <a:t>phénoméne</a:t>
            </a:r>
            <a:r>
              <a:rPr lang="fr-FR" dirty="0" smtClean="0"/>
              <a:t> qui permet la réduction du nombre de </a:t>
            </a:r>
            <a:r>
              <a:rPr lang="fr-FR" dirty="0" err="1" smtClean="0"/>
              <a:t>chr</a:t>
            </a:r>
            <a:r>
              <a:rPr lang="fr-FR" dirty="0" smtClean="0"/>
              <a:t>, ainsi le 2iéme GP est expulsé et les </a:t>
            </a:r>
            <a:r>
              <a:rPr lang="fr-FR" dirty="0" err="1" smtClean="0"/>
              <a:t>chr</a:t>
            </a:r>
            <a:r>
              <a:rPr lang="fr-FR" dirty="0" smtClean="0"/>
              <a:t> se disposent </a:t>
            </a:r>
            <a:r>
              <a:rPr lang="fr-FR" dirty="0" err="1" smtClean="0"/>
              <a:t>pr</a:t>
            </a:r>
            <a:r>
              <a:rPr lang="fr-FR" dirty="0" smtClean="0"/>
              <a:t> former une </a:t>
            </a:r>
            <a:r>
              <a:rPr lang="fr-FR" dirty="0" err="1" smtClean="0"/>
              <a:t>strcture</a:t>
            </a:r>
            <a:r>
              <a:rPr lang="fr-FR" dirty="0" smtClean="0"/>
              <a:t> appelée le </a:t>
            </a:r>
            <a:r>
              <a:rPr lang="fr-FR" dirty="0" err="1" smtClean="0"/>
              <a:t>pronucleus</a:t>
            </a:r>
            <a:r>
              <a:rPr lang="fr-FR" dirty="0" smtClean="0"/>
              <a:t> </a:t>
            </a:r>
            <a:r>
              <a:rPr lang="fr-FR" dirty="0" err="1" smtClean="0"/>
              <a:t>femlle</a:t>
            </a:r>
            <a:r>
              <a:rPr lang="fr-FR" dirty="0" smtClean="0"/>
              <a:t> ( les </a:t>
            </a:r>
            <a:r>
              <a:rPr lang="fr-FR" dirty="0" err="1" smtClean="0"/>
              <a:t>pronuclei</a:t>
            </a:r>
            <a:r>
              <a:rPr lang="fr-FR" dirty="0" smtClean="0"/>
              <a:t> des noyaux des </a:t>
            </a:r>
            <a:r>
              <a:rPr lang="fr-FR" dirty="0" err="1" smtClean="0"/>
              <a:t>gamétes</a:t>
            </a:r>
            <a:r>
              <a:rPr lang="fr-FR" dirty="0" smtClean="0"/>
              <a:t> ils disposent la moitié des </a:t>
            </a:r>
            <a:r>
              <a:rPr lang="fr-FR" dirty="0" err="1" smtClean="0"/>
              <a:t>chr</a:t>
            </a:r>
            <a:r>
              <a:rPr lang="fr-FR" dirty="0" smtClean="0"/>
              <a:t> 23chr par rapport au autre cellules du corps </a:t>
            </a:r>
          </a:p>
          <a:p>
            <a:r>
              <a:rPr lang="fr-FR" dirty="0" smtClean="0"/>
              <a:t>Le </a:t>
            </a:r>
            <a:r>
              <a:rPr lang="fr-FR" dirty="0" err="1" smtClean="0"/>
              <a:t>spz</a:t>
            </a:r>
            <a:r>
              <a:rPr lang="fr-FR" dirty="0" smtClean="0"/>
              <a:t> avance           sa </a:t>
            </a:r>
            <a:r>
              <a:rPr lang="fr-FR" dirty="0" err="1" smtClean="0"/>
              <a:t>téte</a:t>
            </a:r>
            <a:r>
              <a:rPr lang="fr-FR" dirty="0" smtClean="0"/>
              <a:t> qui contient le noyau se retrouve à coté du </a:t>
            </a:r>
            <a:r>
              <a:rPr lang="fr-FR" dirty="0" err="1" smtClean="0"/>
              <a:t>pronucleus</a:t>
            </a:r>
            <a:r>
              <a:rPr lang="fr-FR" dirty="0" smtClean="0"/>
              <a:t> </a:t>
            </a:r>
            <a:r>
              <a:rPr lang="fr-FR" dirty="0" err="1" smtClean="0"/>
              <a:t>femlle</a:t>
            </a:r>
            <a:r>
              <a:rPr lang="fr-FR" dirty="0" smtClean="0"/>
              <a:t> le flagelle se détache et finit par dégénérer et le noyau gonfle </a:t>
            </a:r>
            <a:r>
              <a:rPr lang="fr-FR" dirty="0" err="1" smtClean="0"/>
              <a:t>pr</a:t>
            </a:r>
            <a:r>
              <a:rPr lang="fr-FR" dirty="0" smtClean="0"/>
              <a:t> former le </a:t>
            </a:r>
            <a:r>
              <a:rPr lang="fr-FR" dirty="0" err="1" smtClean="0"/>
              <a:t>pronucleus</a:t>
            </a:r>
            <a:r>
              <a:rPr lang="fr-FR" dirty="0" smtClean="0"/>
              <a:t> male a ce moment la fusion des 2 se produit 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643174" y="3714752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Tout se processus de fécondation s’achève par la formation du </a:t>
            </a:r>
            <a:r>
              <a:rPr lang="fr-FR" b="1" dirty="0" smtClean="0">
                <a:solidFill>
                  <a:srgbClr val="FF0000"/>
                </a:solidFill>
              </a:rPr>
              <a:t>zygote humain : la </a:t>
            </a:r>
            <a:r>
              <a:rPr lang="fr-FR" b="1" dirty="0" err="1" smtClean="0">
                <a:solidFill>
                  <a:srgbClr val="FF0000"/>
                </a:solidFill>
              </a:rPr>
              <a:t>premiére</a:t>
            </a:r>
            <a:r>
              <a:rPr lang="fr-FR" b="1" dirty="0" smtClean="0">
                <a:solidFill>
                  <a:srgbClr val="FF0000"/>
                </a:solidFill>
              </a:rPr>
              <a:t> cellule de l’organisme fruit de l’union entre l’ovocyte et le </a:t>
            </a:r>
            <a:r>
              <a:rPr lang="fr-FR" b="1" dirty="0" err="1" smtClean="0">
                <a:solidFill>
                  <a:srgbClr val="FF0000"/>
                </a:solidFill>
              </a:rPr>
              <a:t>spz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D:\fusion-des-noyaux-570x2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0607" y="2143116"/>
            <a:ext cx="7408979" cy="2872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fr-FR" dirty="0" smtClean="0"/>
              <a:t>C’est au moment de la fécondation que se décide le sexe du futur bébé en fonction de ses </a:t>
            </a:r>
            <a:r>
              <a:rPr lang="fr-FR" dirty="0" err="1" smtClean="0"/>
              <a:t>chr</a:t>
            </a:r>
            <a:r>
              <a:rPr lang="fr-FR" dirty="0" smtClean="0"/>
              <a:t> sexuels: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Zygote masculin: </a:t>
            </a:r>
            <a:r>
              <a:rPr lang="fr-FR" dirty="0" smtClean="0"/>
              <a:t>ses </a:t>
            </a:r>
            <a:r>
              <a:rPr lang="fr-FR" dirty="0" err="1" smtClean="0"/>
              <a:t>chr</a:t>
            </a:r>
            <a:r>
              <a:rPr lang="fr-FR" dirty="0" smtClean="0"/>
              <a:t> sexuels sont XY et le futur bébé sera un garçon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Zygote féminin : </a:t>
            </a:r>
            <a:r>
              <a:rPr lang="fr-FR" dirty="0" smtClean="0"/>
              <a:t>ses </a:t>
            </a:r>
            <a:r>
              <a:rPr lang="fr-FR" dirty="0" err="1" smtClean="0"/>
              <a:t>chr</a:t>
            </a:r>
            <a:r>
              <a:rPr lang="fr-FR" dirty="0" smtClean="0"/>
              <a:t> sexuels sont XX  et le futur bébé sera une fille </a:t>
            </a:r>
          </a:p>
          <a:p>
            <a:r>
              <a:rPr lang="fr-FR" dirty="0" smtClean="0"/>
              <a:t>L’ovule est </a:t>
            </a:r>
            <a:r>
              <a:rPr lang="fr-FR" dirty="0" err="1" smtClean="0"/>
              <a:t>tjr</a:t>
            </a:r>
            <a:r>
              <a:rPr lang="fr-FR" dirty="0" smtClean="0"/>
              <a:t> porteur du </a:t>
            </a:r>
            <a:r>
              <a:rPr lang="fr-FR" dirty="0" err="1" smtClean="0"/>
              <a:t>chr</a:t>
            </a:r>
            <a:r>
              <a:rPr lang="fr-FR" dirty="0" smtClean="0"/>
              <a:t> X </a:t>
            </a:r>
            <a:r>
              <a:rPr lang="fr-FR" dirty="0" err="1" smtClean="0"/>
              <a:t>cest</a:t>
            </a:r>
            <a:r>
              <a:rPr lang="fr-FR" dirty="0" smtClean="0"/>
              <a:t> pk le sexe de l’embryon sera défini par le </a:t>
            </a:r>
            <a:r>
              <a:rPr lang="fr-FR" dirty="0" err="1" smtClean="0"/>
              <a:t>spz</a:t>
            </a:r>
            <a:r>
              <a:rPr lang="fr-FR" dirty="0" smtClean="0"/>
              <a:t>, selon qu’il sera porteur d’un </a:t>
            </a:r>
            <a:r>
              <a:rPr lang="fr-FR" dirty="0" err="1" smtClean="0"/>
              <a:t>chr</a:t>
            </a:r>
            <a:r>
              <a:rPr lang="fr-FR" dirty="0" smtClean="0"/>
              <a:t> X ou 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processus-de-fecondation-de-lovule-570x2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286676" cy="3372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Que se passe-t-il après la fécondation?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L’ovule fécondé par les </a:t>
            </a:r>
            <a:r>
              <a:rPr lang="fr-FR" dirty="0" err="1" smtClean="0"/>
              <a:t>spz</a:t>
            </a:r>
            <a:r>
              <a:rPr lang="fr-FR" dirty="0" smtClean="0"/>
              <a:t> devient une nouvelle cellule appelée zygote qui commence à descendre par la trompe de Fallope jusqu’à l’utérus et il continue à se diviser et c’est ce que nous allons voir dans nos prochain cours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Pr que la fécondation puisse se reproduire de manière naturelle             H éjaculer dans le vagin de F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Ainsi les </a:t>
            </a:r>
            <a:r>
              <a:rPr lang="fr-FR" dirty="0" err="1" smtClean="0"/>
              <a:t>spz</a:t>
            </a:r>
            <a:r>
              <a:rPr lang="fr-FR" dirty="0" smtClean="0"/>
              <a:t> pourront progresser à l’intérieur de l’appareil génital féminin et arriver dans les trompes de Fallope ou ils vont rencontrer l’ovule. </a:t>
            </a:r>
          </a:p>
          <a:p>
            <a:r>
              <a:rPr lang="fr-FR" dirty="0" smtClean="0"/>
              <a:t>NB: parmi les millions des </a:t>
            </a:r>
            <a:r>
              <a:rPr lang="fr-FR" dirty="0" err="1" smtClean="0"/>
              <a:t>spz</a:t>
            </a:r>
            <a:r>
              <a:rPr lang="fr-FR" dirty="0" smtClean="0"/>
              <a:t> libérés lors de l’éjaculation </a:t>
            </a:r>
            <a:r>
              <a:rPr lang="fr-FR" dirty="0" smtClean="0">
                <a:sym typeface="Symbol"/>
              </a:rPr>
              <a:t> 200 atteint la trompe, au final seul 1 </a:t>
            </a:r>
            <a:r>
              <a:rPr lang="fr-FR" dirty="0" err="1" smtClean="0">
                <a:sym typeface="Symbol"/>
              </a:rPr>
              <a:t>spz</a:t>
            </a:r>
            <a:r>
              <a:rPr lang="fr-FR" dirty="0" smtClean="0">
                <a:sym typeface="Symbol"/>
              </a:rPr>
              <a:t> atteindra l’ovule pour le féconder.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286116" y="1071546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200" dirty="0" smtClean="0"/>
              <a:t>Les </a:t>
            </a:r>
            <a:r>
              <a:rPr lang="fr-FR" sz="3200" dirty="0" err="1" smtClean="0"/>
              <a:t>spz</a:t>
            </a:r>
            <a:r>
              <a:rPr lang="fr-FR" sz="3200" dirty="0" smtClean="0"/>
              <a:t> arrivés aux trompes ne rencontrent un ovule que si une ovulation est produite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143116"/>
            <a:ext cx="8229600" cy="4525963"/>
          </a:xfrm>
        </p:spPr>
        <p:txBody>
          <a:bodyPr/>
          <a:lstStyle/>
          <a:p>
            <a:r>
              <a:rPr lang="fr-FR" dirty="0" smtClean="0"/>
              <a:t>Si c’est la cas             les </a:t>
            </a:r>
            <a:r>
              <a:rPr lang="fr-FR" dirty="0" err="1" smtClean="0"/>
              <a:t>spz</a:t>
            </a:r>
            <a:r>
              <a:rPr lang="fr-FR" dirty="0" smtClean="0"/>
              <a:t> vont se situer autour de l’ovule et tenteront de le féconder  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286116" y="2500306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143932" cy="4220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La période féconde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Si l’ovulation dure 24H la période féconde s’étale de 5jours , 3jr avant la date de l’ovulation , le jr de l’ovulation et le jr d’après cela correspond à une période comprise entre le 11éme et le 15éme jour </a:t>
            </a:r>
          </a:p>
          <a:p>
            <a:r>
              <a:rPr lang="fr-FR" dirty="0" smtClean="0"/>
              <a:t>la durée de vie des </a:t>
            </a:r>
            <a:r>
              <a:rPr lang="fr-FR" dirty="0" err="1" smtClean="0"/>
              <a:t>spz</a:t>
            </a:r>
            <a:r>
              <a:rPr lang="fr-FR" dirty="0" smtClean="0"/>
              <a:t> dans l’organisme féminin et de 72h (3jr)</a:t>
            </a:r>
          </a:p>
          <a:p>
            <a:r>
              <a:rPr lang="fr-FR" dirty="0" smtClean="0"/>
              <a:t>Faire un rapport le lendemain de l’ovulation possible de tomber enceinte la durée de vie de l’ovule étant de 24H il a </a:t>
            </a:r>
            <a:r>
              <a:rPr lang="fr-FR" dirty="0" err="1" smtClean="0"/>
              <a:t>encors</a:t>
            </a:r>
            <a:r>
              <a:rPr lang="fr-FR" dirty="0" smtClean="0"/>
              <a:t> ses chances d’</a:t>
            </a:r>
            <a:r>
              <a:rPr lang="fr-FR" dirty="0" err="1" smtClean="0"/>
              <a:t>étre</a:t>
            </a:r>
            <a:r>
              <a:rPr lang="fr-FR" dirty="0" smtClean="0"/>
              <a:t> fécondé par un </a:t>
            </a:r>
            <a:r>
              <a:rPr lang="fr-FR" dirty="0" err="1" smtClean="0"/>
              <a:t>spz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445-SrVQlwAQYbpo7LxD-s-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57430"/>
            <a:ext cx="7959915" cy="2429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2.Etapes de la fécondation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1. Pénétration de la corona </a:t>
            </a:r>
            <a:r>
              <a:rPr lang="fr-FR" dirty="0" err="1" smtClean="0">
                <a:solidFill>
                  <a:srgbClr val="FF0000"/>
                </a:solidFill>
              </a:rPr>
              <a:t>radiata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dirty="0" smtClean="0"/>
              <a:t>La fécondation commence par la pénétration des </a:t>
            </a:r>
            <a:r>
              <a:rPr lang="fr-FR" dirty="0" err="1" smtClean="0"/>
              <a:t>spz</a:t>
            </a:r>
            <a:r>
              <a:rPr lang="fr-FR" dirty="0" smtClean="0"/>
              <a:t> dans la couche de cellules folliculaires qui entoure l’ovocyte : </a:t>
            </a:r>
            <a:r>
              <a:rPr lang="fr-FR" b="1" dirty="0" smtClean="0">
                <a:solidFill>
                  <a:srgbClr val="FF0000"/>
                </a:solidFill>
              </a:rPr>
              <a:t>la corona </a:t>
            </a:r>
            <a:r>
              <a:rPr lang="fr-FR" b="1" dirty="0" err="1" smtClean="0">
                <a:solidFill>
                  <a:srgbClr val="FF0000"/>
                </a:solidFill>
              </a:rPr>
              <a:t>radiata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Les </a:t>
            </a:r>
            <a:r>
              <a:rPr lang="fr-FR" dirty="0" err="1" smtClean="0"/>
              <a:t>spz</a:t>
            </a:r>
            <a:r>
              <a:rPr lang="fr-FR" dirty="0" smtClean="0"/>
              <a:t> traversent cet ensemble de c </a:t>
            </a:r>
            <a:r>
              <a:rPr lang="fr-FR" dirty="0" err="1" smtClean="0"/>
              <a:t>grace</a:t>
            </a:r>
            <a:r>
              <a:rPr lang="fr-FR" dirty="0" smtClean="0"/>
              <a:t>  à la libération d’</a:t>
            </a:r>
            <a:r>
              <a:rPr lang="fr-FR" dirty="0" err="1" smtClean="0"/>
              <a:t>enzym</a:t>
            </a:r>
            <a:r>
              <a:rPr lang="fr-FR" dirty="0" smtClean="0"/>
              <a:t> et aux mouvements de leur flagelle.</a:t>
            </a:r>
          </a:p>
          <a:p>
            <a:pPr>
              <a:buNone/>
            </a:pPr>
            <a:r>
              <a:rPr lang="fr-FR" dirty="0" smtClean="0"/>
              <a:t>Une fois passée la corona </a:t>
            </a:r>
            <a:r>
              <a:rPr lang="fr-FR" dirty="0" err="1" smtClean="0"/>
              <a:t>radiata</a:t>
            </a:r>
            <a:r>
              <a:rPr lang="fr-FR" dirty="0" smtClean="0"/>
              <a:t>, les </a:t>
            </a:r>
            <a:r>
              <a:rPr lang="fr-FR" dirty="0" err="1" smtClean="0"/>
              <a:t>spz</a:t>
            </a:r>
            <a:r>
              <a:rPr lang="fr-FR" dirty="0" smtClean="0"/>
              <a:t> rencontrent une 2éme </a:t>
            </a:r>
            <a:r>
              <a:rPr lang="fr-FR" dirty="0" err="1" smtClean="0"/>
              <a:t>barriére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rgbClr val="FF0000"/>
                </a:solidFill>
              </a:rPr>
              <a:t>la zone pellucide</a:t>
            </a:r>
            <a:r>
              <a:rPr lang="fr-FR" dirty="0" smtClean="0"/>
              <a:t>, la couche externe qui entoure l’ovule.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enetration-de-la-corona-radiata-570x2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7143800" cy="3515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2.Pénétration de la zone pellucide </a:t>
            </a:r>
          </a:p>
          <a:p>
            <a:pPr>
              <a:buNone/>
            </a:pPr>
            <a:r>
              <a:rPr lang="fr-FR" dirty="0" smtClean="0"/>
              <a:t>Il faut + d’1 </a:t>
            </a:r>
            <a:r>
              <a:rPr lang="fr-FR" dirty="0" err="1" smtClean="0"/>
              <a:t>spz</a:t>
            </a:r>
            <a:r>
              <a:rPr lang="fr-FR" dirty="0" smtClean="0"/>
              <a:t> </a:t>
            </a:r>
            <a:r>
              <a:rPr lang="fr-FR" dirty="0" err="1" smtClean="0"/>
              <a:t>pr</a:t>
            </a:r>
            <a:r>
              <a:rPr lang="fr-FR" dirty="0" smtClean="0"/>
              <a:t> la pénétrer même si au final un 1 </a:t>
            </a:r>
            <a:r>
              <a:rPr lang="fr-FR" dirty="0" err="1" smtClean="0"/>
              <a:t>spz</a:t>
            </a:r>
            <a:r>
              <a:rPr lang="fr-FR" dirty="0" smtClean="0"/>
              <a:t> pourra pénétrer dans l’ovocyte</a:t>
            </a:r>
          </a:p>
          <a:p>
            <a:pPr>
              <a:buNone/>
            </a:pPr>
            <a:r>
              <a:rPr lang="fr-FR" dirty="0" smtClean="0"/>
              <a:t>Pr la traverser la tète du </a:t>
            </a:r>
            <a:r>
              <a:rPr lang="fr-FR" dirty="0" err="1" smtClean="0"/>
              <a:t>spz</a:t>
            </a:r>
            <a:r>
              <a:rPr lang="fr-FR" dirty="0" smtClean="0"/>
              <a:t> établit un contacte avec le récepteur ZP3 (zona </a:t>
            </a:r>
            <a:r>
              <a:rPr lang="fr-FR" dirty="0" err="1" smtClean="0"/>
              <a:t>pellucida</a:t>
            </a:r>
            <a:r>
              <a:rPr lang="fr-FR" dirty="0" smtClean="0"/>
              <a:t> </a:t>
            </a:r>
            <a:r>
              <a:rPr lang="fr-FR" dirty="0" err="1" smtClean="0"/>
              <a:t>glycoprotein</a:t>
            </a:r>
            <a:r>
              <a:rPr lang="fr-FR" dirty="0" smtClean="0"/>
              <a:t> 3) ce qui déclenche une réaction </a:t>
            </a:r>
            <a:r>
              <a:rPr lang="fr-FR" dirty="0" err="1" smtClean="0"/>
              <a:t>acrosomique</a:t>
            </a:r>
            <a:r>
              <a:rPr lang="fr-FR" dirty="0" smtClean="0"/>
              <a:t> qui libère des </a:t>
            </a:r>
            <a:r>
              <a:rPr lang="fr-FR" dirty="0" err="1" smtClean="0"/>
              <a:t>enzym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/>
              <a:t>Les </a:t>
            </a:r>
            <a:r>
              <a:rPr lang="fr-FR" dirty="0" err="1" smtClean="0"/>
              <a:t>hyaluronidases</a:t>
            </a:r>
            <a:r>
              <a:rPr lang="fr-FR" dirty="0" smtClean="0"/>
              <a:t> et l’</a:t>
            </a:r>
            <a:r>
              <a:rPr lang="fr-FR" dirty="0" err="1" smtClean="0"/>
              <a:t>acrosine</a:t>
            </a:r>
            <a:r>
              <a:rPr lang="fr-FR" dirty="0" smtClean="0"/>
              <a:t>             dissolvent la ZP et permettre le passage des </a:t>
            </a:r>
            <a:r>
              <a:rPr lang="fr-FR" dirty="0" err="1" smtClean="0"/>
              <a:t>spz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Cette réaction </a:t>
            </a:r>
            <a:r>
              <a:rPr lang="fr-FR" dirty="0" err="1" smtClean="0"/>
              <a:t>acrosomique</a:t>
            </a:r>
            <a:r>
              <a:rPr lang="fr-FR" dirty="0" smtClean="0"/>
              <a:t>            une série e changement </a:t>
            </a:r>
            <a:r>
              <a:rPr lang="fr-FR" dirty="0" err="1" smtClean="0"/>
              <a:t>ds</a:t>
            </a:r>
            <a:r>
              <a:rPr lang="fr-FR" dirty="0" smtClean="0"/>
              <a:t> le </a:t>
            </a:r>
            <a:r>
              <a:rPr lang="fr-FR" dirty="0" err="1" smtClean="0"/>
              <a:t>spz</a:t>
            </a:r>
            <a:r>
              <a:rPr lang="fr-FR" dirty="0" smtClean="0"/>
              <a:t> qui permet sa </a:t>
            </a:r>
            <a:r>
              <a:rPr lang="fr-FR" dirty="0" smtClean="0">
                <a:solidFill>
                  <a:srgbClr val="FF0000"/>
                </a:solidFill>
              </a:rPr>
              <a:t>capacitation</a:t>
            </a:r>
            <a:r>
              <a:rPr lang="fr-FR" dirty="0" smtClean="0"/>
              <a:t> finale ou maturation fonctionnelle </a:t>
            </a:r>
            <a:r>
              <a:rPr lang="fr-FR" dirty="0" err="1" smtClean="0"/>
              <a:t>pr</a:t>
            </a:r>
            <a:r>
              <a:rPr lang="fr-FR" dirty="0" smtClean="0"/>
              <a:t> pouvoir pénétrer à l’intérieur de l’ovule par fusion des membranes   </a:t>
            </a:r>
          </a:p>
          <a:p>
            <a:pPr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0" y="2500306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4071934" y="3214686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749</Words>
  <Application>Microsoft Office PowerPoint</Application>
  <PresentationFormat>Affichage à l'écran (4:3)</PresentationFormat>
  <Paragraphs>45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Fusion de deux cellules haploïdes (issues de la méiose) </vt:lpstr>
      <vt:lpstr>Pr que la fécondation puisse se reproduire de manière naturelle             H éjaculer dans le vagin de F </vt:lpstr>
      <vt:lpstr>Les spz arrivés aux trompes ne rencontrent un ovule que si une ovulation est produite </vt:lpstr>
      <vt:lpstr>Diapositive 4</vt:lpstr>
      <vt:lpstr>La période féconde</vt:lpstr>
      <vt:lpstr>Diapositive 6</vt:lpstr>
      <vt:lpstr>2.Etapes de la fécondation </vt:lpstr>
      <vt:lpstr>Diapositive 8</vt:lpstr>
      <vt:lpstr>Diapositive 9</vt:lpstr>
      <vt:lpstr>Diapositive 10</vt:lpstr>
      <vt:lpstr>3. Fusion des membranes</vt:lpstr>
      <vt:lpstr>Diapositive 12</vt:lpstr>
      <vt:lpstr>4. Fusion du noyaux et formation du zygote </vt:lpstr>
      <vt:lpstr>Diapositive 14</vt:lpstr>
      <vt:lpstr>Diapositive 15</vt:lpstr>
      <vt:lpstr>Diapositive 16</vt:lpstr>
      <vt:lpstr>Diapositive 17</vt:lpstr>
      <vt:lpstr>Que se passe-t-il après la fécondation?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Fusion de deux cellules haploïdes (issues de la méiose) </dc:title>
  <dc:creator>SBI</dc:creator>
  <cp:lastModifiedBy>SBI</cp:lastModifiedBy>
  <cp:revision>17</cp:revision>
  <dcterms:created xsi:type="dcterms:W3CDTF">2018-02-24T00:41:11Z</dcterms:created>
  <dcterms:modified xsi:type="dcterms:W3CDTF">2018-02-24T22:14:59Z</dcterms:modified>
</cp:coreProperties>
</file>