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85" r:id="rId3"/>
    <p:sldId id="273" r:id="rId4"/>
    <p:sldId id="270" r:id="rId5"/>
    <p:sldId id="271" r:id="rId6"/>
    <p:sldId id="272" r:id="rId7"/>
    <p:sldId id="258" r:id="rId8"/>
    <p:sldId id="259" r:id="rId9"/>
    <p:sldId id="274" r:id="rId10"/>
    <p:sldId id="260" r:id="rId11"/>
    <p:sldId id="275" r:id="rId12"/>
    <p:sldId id="261" r:id="rId13"/>
    <p:sldId id="262" r:id="rId14"/>
    <p:sldId id="276" r:id="rId15"/>
    <p:sldId id="263" r:id="rId16"/>
    <p:sldId id="264" r:id="rId17"/>
    <p:sldId id="277" r:id="rId18"/>
    <p:sldId id="266" r:id="rId19"/>
    <p:sldId id="267" r:id="rId20"/>
    <p:sldId id="278" r:id="rId21"/>
    <p:sldId id="268" r:id="rId22"/>
    <p:sldId id="269" r:id="rId23"/>
    <p:sldId id="279" r:id="rId24"/>
    <p:sldId id="280" r:id="rId25"/>
    <p:sldId id="281" r:id="rId26"/>
    <p:sldId id="282" r:id="rId27"/>
    <p:sldId id="283" r:id="rId28"/>
    <p:sldId id="284" r:id="rId29"/>
    <p:sldId id="286" r:id="rId3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07439-0731-4544-84C0-6FB79CBF7978}" type="datetimeFigureOut">
              <a:rPr lang="fr-FR" smtClean="0"/>
              <a:pPr/>
              <a:t>18/03/2020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253B-2B6A-4A96-9E43-CA330C65B6F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5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C253B-2B6A-4A96-9E43-CA330C65B6F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899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23071-C264-494D-9164-A6CFA4541FB6}" type="datetimeFigureOut">
              <a:rPr lang="fr-FR" smtClean="0"/>
              <a:pPr/>
              <a:t>18/03/2020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0200C-70DB-48D2-B480-AA857CDA375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2960" y="1574800"/>
            <a:ext cx="7543800" cy="275031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Structure Machine 2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4455620"/>
            <a:ext cx="8358246" cy="1716580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Chapitre </a:t>
            </a:r>
            <a:r>
              <a:rPr lang="fr-FR" b="1" dirty="0" smtClean="0">
                <a:solidFill>
                  <a:schemeClr val="tx1"/>
                </a:solidFill>
              </a:rPr>
              <a:t>01            Introduction</a:t>
            </a:r>
            <a:endParaRPr lang="fr-FR" b="1" dirty="0">
              <a:solidFill>
                <a:schemeClr val="tx1"/>
              </a:solidFill>
            </a:endParaRPr>
          </a:p>
          <a:p>
            <a:pPr algn="r"/>
            <a:endParaRPr lang="fr-FR" sz="1400" b="1" dirty="0" smtClean="0">
              <a:solidFill>
                <a:schemeClr val="tx1"/>
              </a:solidFill>
            </a:endParaRPr>
          </a:p>
          <a:p>
            <a:endParaRPr lang="fr-FR" b="1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23926" y="787400"/>
            <a:ext cx="7444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CENTRE UNIVERSITAIRE DE MILA</a:t>
            </a:r>
            <a:endParaRPr lang="fr-FR" dirty="0"/>
          </a:p>
          <a:p>
            <a:r>
              <a:rPr lang="fr-FR" b="1" dirty="0"/>
              <a:t>INSTITUT DES SCIENCES ET DE LA </a:t>
            </a:r>
            <a:r>
              <a:rPr lang="fr-FR" b="1" dirty="0" smtClean="0"/>
              <a:t>TECHNOLOGIE</a:t>
            </a:r>
          </a:p>
          <a:p>
            <a:r>
              <a:rPr lang="fr-FR" b="1" dirty="0" smtClean="0"/>
              <a:t>1ere année MI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243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684530" y="1412240"/>
            <a:ext cx="7956550" cy="45008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8484870" y="6312606"/>
            <a:ext cx="150953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endParaRPr sz="140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642918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70C0"/>
                </a:solidFill>
              </a:rPr>
              <a:t>La conjonction ET(AND)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285728"/>
            <a:ext cx="76438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70C0"/>
                </a:solidFill>
              </a:rPr>
              <a:t>La Disjonction OU(OR)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428737"/>
            <a:ext cx="821537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just"/>
            <a:r>
              <a:rPr lang="en-US" sz="2800" b="1" dirty="0" err="1" smtClean="0"/>
              <a:t>Disjonction</a:t>
            </a:r>
            <a:r>
              <a:rPr lang="en-US" sz="2800" b="1" dirty="0" smtClean="0"/>
              <a:t> </a:t>
            </a:r>
            <a:r>
              <a:rPr lang="en-US" sz="2800" b="1" dirty="0"/>
              <a:t>Elle est </a:t>
            </a:r>
            <a:r>
              <a:rPr lang="en-US" sz="2800" b="1" dirty="0" err="1"/>
              <a:t>définie</a:t>
            </a:r>
            <a:r>
              <a:rPr lang="en-US" sz="2800" b="1" dirty="0"/>
              <a:t> de la </a:t>
            </a:r>
            <a:r>
              <a:rPr lang="en-US" sz="2800" b="1" dirty="0" err="1"/>
              <a:t>manière</a:t>
            </a:r>
            <a:r>
              <a:rPr lang="en-US" sz="2800" b="1" dirty="0"/>
              <a:t> </a:t>
            </a:r>
            <a:r>
              <a:rPr lang="en-US" sz="2800" b="1" dirty="0" err="1"/>
              <a:t>suivante</a:t>
            </a:r>
            <a:r>
              <a:rPr lang="en-US" sz="2800" b="1" dirty="0"/>
              <a:t> : </a:t>
            </a:r>
            <a:r>
              <a:rPr lang="en-US" sz="2800" b="1" i="1" dirty="0"/>
              <a:t>a </a:t>
            </a:r>
            <a:r>
              <a:rPr lang="en-US" sz="2800" b="1" dirty="0"/>
              <a:t>OU </a:t>
            </a:r>
            <a:r>
              <a:rPr lang="en-US" sz="2800" b="1" i="1" dirty="0"/>
              <a:t>b </a:t>
            </a:r>
            <a:r>
              <a:rPr lang="en-US" sz="2800" b="1" dirty="0"/>
              <a:t>est VRAI </a:t>
            </a:r>
            <a:r>
              <a:rPr lang="en-US" sz="2800" b="1" dirty="0" err="1"/>
              <a:t>si</a:t>
            </a:r>
            <a:r>
              <a:rPr lang="en-US" sz="2800" b="1" dirty="0"/>
              <a:t> et </a:t>
            </a:r>
            <a:r>
              <a:rPr lang="en-US" sz="2800" b="1" dirty="0" err="1"/>
              <a:t>seulement</a:t>
            </a:r>
            <a:r>
              <a:rPr lang="en-US" sz="2800" b="1" dirty="0"/>
              <a:t> </a:t>
            </a:r>
            <a:r>
              <a:rPr lang="en-US" sz="2800" b="1" dirty="0" err="1"/>
              <a:t>si</a:t>
            </a:r>
            <a:r>
              <a:rPr lang="en-US" sz="2800" b="1" dirty="0"/>
              <a:t> </a:t>
            </a:r>
            <a:r>
              <a:rPr lang="en-US" sz="2800" b="1" i="1" dirty="0"/>
              <a:t>a </a:t>
            </a:r>
            <a:r>
              <a:rPr lang="en-US" sz="2800" b="1" dirty="0"/>
              <a:t>est VRAI </a:t>
            </a:r>
            <a:r>
              <a:rPr lang="en-US" sz="2800" b="1" dirty="0" err="1"/>
              <a:t>ou</a:t>
            </a:r>
            <a:r>
              <a:rPr lang="en-US" sz="2800" b="1" dirty="0"/>
              <a:t> </a:t>
            </a:r>
            <a:r>
              <a:rPr lang="en-US" sz="2800" b="1" i="1" dirty="0"/>
              <a:t>b</a:t>
            </a:r>
            <a:endParaRPr lang="fr-FR" sz="2800" b="1" dirty="0"/>
          </a:p>
          <a:p>
            <a:pPr algn="just"/>
            <a:r>
              <a:rPr lang="en-US" sz="2800" b="1" dirty="0"/>
              <a:t>est VRAI. (En </a:t>
            </a:r>
            <a:r>
              <a:rPr lang="en-US" sz="2800" b="1" dirty="0" err="1"/>
              <a:t>particulier</a:t>
            </a:r>
            <a:r>
              <a:rPr lang="en-US" sz="2800" b="1" dirty="0"/>
              <a:t>, </a:t>
            </a:r>
            <a:r>
              <a:rPr lang="en-US" sz="2800" b="1" dirty="0" err="1"/>
              <a:t>si</a:t>
            </a:r>
            <a:r>
              <a:rPr lang="en-US" sz="2800" b="1" dirty="0"/>
              <a:t> </a:t>
            </a:r>
            <a:r>
              <a:rPr lang="en-US" sz="2800" b="1" i="1" dirty="0"/>
              <a:t>a </a:t>
            </a:r>
            <a:r>
              <a:rPr lang="en-US" sz="2800" b="1" dirty="0"/>
              <a:t>est </a:t>
            </a:r>
            <a:r>
              <a:rPr lang="en-US" sz="2800" b="1" dirty="0" err="1"/>
              <a:t>vrai</a:t>
            </a:r>
            <a:r>
              <a:rPr lang="en-US" sz="2800" b="1" dirty="0"/>
              <a:t> et que </a:t>
            </a:r>
            <a:r>
              <a:rPr lang="en-US" sz="2800" b="1" i="1" dirty="0"/>
              <a:t>b </a:t>
            </a:r>
            <a:r>
              <a:rPr lang="en-US" sz="2800" b="1" dirty="0"/>
              <a:t>est </a:t>
            </a:r>
            <a:r>
              <a:rPr lang="en-US" sz="2800" b="1" dirty="0" err="1"/>
              <a:t>vrai</a:t>
            </a:r>
            <a:r>
              <a:rPr lang="en-US" sz="2800" b="1" dirty="0"/>
              <a:t> </a:t>
            </a:r>
            <a:r>
              <a:rPr lang="en-US" sz="2800" b="1" dirty="0" err="1"/>
              <a:t>aussi</a:t>
            </a:r>
            <a:r>
              <a:rPr lang="en-US" sz="2800" b="1" dirty="0"/>
              <a:t>, </a:t>
            </a:r>
            <a:r>
              <a:rPr lang="en-US" sz="2800" b="1" dirty="0" err="1"/>
              <a:t>alors</a:t>
            </a:r>
            <a:r>
              <a:rPr lang="en-US" sz="2800" b="1" dirty="0"/>
              <a:t> </a:t>
            </a:r>
            <a:r>
              <a:rPr lang="en-US" sz="2800" b="1" i="1" dirty="0"/>
              <a:t>a </a:t>
            </a:r>
            <a:r>
              <a:rPr lang="en-US" sz="2800" b="1" dirty="0"/>
              <a:t>OU </a:t>
            </a:r>
            <a:r>
              <a:rPr lang="en-US" sz="2800" b="1" i="1" dirty="0"/>
              <a:t>b </a:t>
            </a:r>
            <a:r>
              <a:rPr lang="en-US" sz="2800" b="1" dirty="0"/>
              <a:t>est </a:t>
            </a:r>
            <a:r>
              <a:rPr lang="en-US" sz="2800" b="1" dirty="0" err="1"/>
              <a:t>vrai</a:t>
            </a:r>
            <a:r>
              <a:rPr lang="en-US" sz="2800" b="1" dirty="0"/>
              <a:t>.) Cette </a:t>
            </a:r>
            <a:r>
              <a:rPr lang="en-US" sz="2800" b="1" dirty="0" err="1"/>
              <a:t>loi</a:t>
            </a:r>
            <a:r>
              <a:rPr lang="en-US" sz="2800" b="1" dirty="0"/>
              <a:t> est </a:t>
            </a:r>
            <a:r>
              <a:rPr lang="en-US" sz="2800" b="1" dirty="0" err="1"/>
              <a:t>aussi</a:t>
            </a:r>
            <a:r>
              <a:rPr lang="en-US" sz="2800" b="1" dirty="0"/>
              <a:t> note</a:t>
            </a:r>
            <a:endParaRPr lang="fr-FR" sz="2800" b="1" dirty="0"/>
          </a:p>
          <a:p>
            <a:pPr algn="just"/>
            <a:r>
              <a:rPr lang="en-US" sz="2800" b="1" dirty="0"/>
              <a:t>+</a:t>
            </a:r>
            <a:endParaRPr lang="en-US" b="1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042669" y="1196339"/>
            <a:ext cx="7128509" cy="5327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8484870" y="6312606"/>
            <a:ext cx="150953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endParaRPr sz="140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00100" y="500042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70C0"/>
                </a:solidFill>
              </a:rPr>
              <a:t>La Disjonction OU(OR)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928794" y="2623136"/>
            <a:ext cx="2214578" cy="584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Circu</a:t>
            </a:r>
            <a:r>
              <a:rPr sz="4400" b="1" spc="4" dirty="0" smtClean="0">
                <a:solidFill>
                  <a:srgbClr val="0070C0"/>
                </a:solidFill>
                <a:latin typeface="Arial"/>
                <a:cs typeface="Arial"/>
              </a:rPr>
              <a:t>i</a:t>
            </a: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ts</a:t>
            </a:r>
            <a:endParaRPr sz="4400" b="1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71934" y="2623136"/>
            <a:ext cx="3143271" cy="584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b="1" spc="4" dirty="0" smtClean="0">
                <a:solidFill>
                  <a:srgbClr val="0070C0"/>
                </a:solidFill>
                <a:latin typeface="Arial"/>
                <a:cs typeface="Arial"/>
              </a:rPr>
              <a:t>c</a:t>
            </a: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ombinés</a:t>
            </a:r>
            <a:endParaRPr sz="4400" b="1">
              <a:solidFill>
                <a:srgbClr val="0070C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285728"/>
            <a:ext cx="764386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NON-OU (</a:t>
            </a:r>
            <a:r>
              <a:rPr lang="en-US" sz="4000" b="1" i="1" dirty="0" smtClean="0">
                <a:solidFill>
                  <a:srgbClr val="0070C0"/>
                </a:solidFill>
              </a:rPr>
              <a:t>NOR)</a:t>
            </a:r>
            <a:endParaRPr lang="fr-FR" b="1" dirty="0">
              <a:solidFill>
                <a:srgbClr val="0070C0"/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643051"/>
            <a:ext cx="821537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just"/>
            <a:r>
              <a:rPr lang="en-US" sz="2800" b="1" dirty="0"/>
              <a:t>La </a:t>
            </a:r>
            <a:r>
              <a:rPr lang="en-US" sz="2800" b="1" dirty="0" err="1"/>
              <a:t>fonction</a:t>
            </a:r>
            <a:r>
              <a:rPr lang="en-US" sz="2800" b="1" dirty="0"/>
              <a:t> NON-OU (</a:t>
            </a:r>
            <a:r>
              <a:rPr lang="en-US" sz="2800" b="1" i="1" dirty="0"/>
              <a:t>NOR </a:t>
            </a:r>
            <a:r>
              <a:rPr lang="en-US" sz="2800" b="1" dirty="0"/>
              <a:t>en </a:t>
            </a:r>
            <a:r>
              <a:rPr lang="en-US" sz="2800" b="1" dirty="0" err="1"/>
              <a:t>anglais</a:t>
            </a:r>
            <a:r>
              <a:rPr lang="en-US" sz="2800" b="1" dirty="0"/>
              <a:t>) </a:t>
            </a:r>
            <a:r>
              <a:rPr lang="en-US" sz="2800" b="1" dirty="0" err="1"/>
              <a:t>associe</a:t>
            </a:r>
            <a:r>
              <a:rPr lang="en-US" sz="2800" b="1" dirty="0"/>
              <a:t> un </a:t>
            </a:r>
            <a:r>
              <a:rPr lang="en-US" sz="2800" b="1" dirty="0" err="1"/>
              <a:t>résultat</a:t>
            </a:r>
            <a:r>
              <a:rPr lang="en-US" sz="2800" b="1" dirty="0"/>
              <a:t> qui a </a:t>
            </a:r>
            <a:r>
              <a:rPr lang="en-US" sz="2800" b="1" dirty="0" err="1"/>
              <a:t>lui-même</a:t>
            </a:r>
            <a:r>
              <a:rPr lang="en-US" sz="2800" b="1" dirty="0"/>
              <a:t> la </a:t>
            </a:r>
            <a:r>
              <a:rPr lang="en-US" sz="2800" b="1" dirty="0" err="1"/>
              <a:t>valeur</a:t>
            </a:r>
            <a:r>
              <a:rPr lang="en-US" sz="2800" b="1" dirty="0"/>
              <a:t> VRAI </a:t>
            </a:r>
            <a:r>
              <a:rPr lang="en-US" sz="2800" b="1" dirty="0" err="1"/>
              <a:t>seulement</a:t>
            </a:r>
            <a:r>
              <a:rPr lang="en-US" sz="2800" b="1" dirty="0"/>
              <a:t> </a:t>
            </a:r>
            <a:r>
              <a:rPr lang="en-US" sz="2800" b="1" dirty="0" err="1"/>
              <a:t>si</a:t>
            </a:r>
            <a:r>
              <a:rPr lang="en-US" sz="2800" b="1" dirty="0"/>
              <a:t> les</a:t>
            </a:r>
            <a:endParaRPr lang="fr-FR" sz="2800" b="1" dirty="0"/>
          </a:p>
          <a:p>
            <a:pPr algn="just"/>
            <a:r>
              <a:rPr lang="en-US" sz="2800" b="1" dirty="0" smtClean="0"/>
              <a:t>deux </a:t>
            </a:r>
            <a:r>
              <a:rPr lang="en-US" sz="2800" b="1" dirty="0" err="1"/>
              <a:t>opérandes</a:t>
            </a:r>
            <a:r>
              <a:rPr lang="en-US" sz="2800" b="1" dirty="0"/>
              <a:t> </a:t>
            </a:r>
            <a:r>
              <a:rPr lang="en-US" sz="2800" b="1" dirty="0" err="1"/>
              <a:t>ont</a:t>
            </a:r>
            <a:r>
              <a:rPr lang="en-US" sz="2800" b="1" dirty="0"/>
              <a:t> la </a:t>
            </a:r>
            <a:r>
              <a:rPr lang="en-US" sz="2800" b="1" dirty="0" err="1"/>
              <a:t>valeur</a:t>
            </a:r>
            <a:r>
              <a:rPr lang="en-US" sz="2800" b="1" dirty="0"/>
              <a:t> FAUX.</a:t>
            </a:r>
            <a:endParaRPr lang="fr-FR" sz="2800" b="1" dirty="0"/>
          </a:p>
          <a:p>
            <a:pPr algn="just"/>
            <a:r>
              <a:rPr lang="en-US" sz="2800" dirty="0"/>
              <a:t> </a:t>
            </a:r>
            <a:endParaRPr lang="fr-FR" sz="2800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4716780" y="2133600"/>
            <a:ext cx="3458210" cy="3644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5770" y="2350358"/>
            <a:ext cx="1310000" cy="439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25"/>
              </a:lnSpc>
              <a:spcBef>
                <a:spcPts val="171"/>
              </a:spcBef>
            </a:pPr>
            <a:endParaRPr sz="32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63140" y="2350358"/>
            <a:ext cx="385846" cy="439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25"/>
              </a:lnSpc>
              <a:spcBef>
                <a:spcPts val="171"/>
              </a:spcBef>
            </a:pPr>
            <a:endParaRPr sz="32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55290" y="2350358"/>
            <a:ext cx="363051" cy="439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25"/>
              </a:lnSpc>
              <a:spcBef>
                <a:spcPts val="171"/>
              </a:spcBef>
            </a:pPr>
            <a:endParaRPr sz="32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8470" y="3024728"/>
            <a:ext cx="3970654" cy="1547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25"/>
              </a:lnSpc>
              <a:spcBef>
                <a:spcPts val="171"/>
              </a:spcBef>
            </a:pPr>
            <a:r>
              <a:rPr sz="3250" b="1" smtClean="0">
                <a:latin typeface="Times New Roman"/>
                <a:cs typeface="Times New Roman"/>
              </a:rPr>
              <a:t>F</a:t>
            </a:r>
            <a:r>
              <a:rPr lang="fr-FR" sz="3250" b="1" dirty="0" smtClean="0">
                <a:latin typeface="Times New Roman"/>
                <a:cs typeface="Times New Roman"/>
              </a:rPr>
              <a:t>(A, B)= A + B</a:t>
            </a:r>
          </a:p>
          <a:p>
            <a:pPr marL="12700">
              <a:lnSpc>
                <a:spcPts val="3425"/>
              </a:lnSpc>
              <a:spcBef>
                <a:spcPts val="171"/>
              </a:spcBef>
            </a:pPr>
            <a:r>
              <a:rPr lang="fr-FR" sz="3250" i="1" dirty="0" smtClean="0">
                <a:latin typeface="Times New Roman"/>
                <a:cs typeface="Times New Roman"/>
              </a:rPr>
              <a:t>            </a:t>
            </a:r>
            <a:r>
              <a:rPr lang="fr-FR" sz="3250" b="1" dirty="0" smtClean="0">
                <a:latin typeface="Times New Roman"/>
                <a:cs typeface="Times New Roman"/>
              </a:rPr>
              <a:t>= A . B</a:t>
            </a:r>
          </a:p>
          <a:p>
            <a:pPr marL="12700">
              <a:lnSpc>
                <a:spcPts val="3425"/>
              </a:lnSpc>
              <a:spcBef>
                <a:spcPts val="171"/>
              </a:spcBef>
            </a:pPr>
            <a:endParaRPr sz="32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4930" y="3024728"/>
            <a:ext cx="490505" cy="439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25"/>
              </a:lnSpc>
              <a:spcBef>
                <a:spcPts val="171"/>
              </a:spcBef>
            </a:pPr>
            <a:endParaRPr sz="32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8370" y="3024728"/>
            <a:ext cx="339854" cy="439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25"/>
              </a:lnSpc>
              <a:spcBef>
                <a:spcPts val="171"/>
              </a:spcBef>
            </a:pPr>
            <a:endParaRPr sz="32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77820" y="3024728"/>
            <a:ext cx="339854" cy="439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25"/>
              </a:lnSpc>
              <a:spcBef>
                <a:spcPts val="171"/>
              </a:spcBef>
            </a:pPr>
            <a:endParaRPr sz="32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84870" y="6312606"/>
            <a:ext cx="150953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endParaRPr sz="1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282190" y="2235384"/>
            <a:ext cx="938530" cy="152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Rectangle 17"/>
          <p:cNvSpPr/>
          <p:nvPr/>
        </p:nvSpPr>
        <p:spPr>
          <a:xfrm>
            <a:off x="285720" y="285728"/>
            <a:ext cx="821537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NON-OU (</a:t>
            </a:r>
            <a:r>
              <a:rPr lang="en-US" sz="4000" b="1" i="1" dirty="0" smtClean="0">
                <a:solidFill>
                  <a:srgbClr val="0070C0"/>
                </a:solidFill>
              </a:rPr>
              <a:t>NOR)</a:t>
            </a:r>
          </a:p>
          <a:p>
            <a:pPr algn="ctr"/>
            <a:endParaRPr lang="fr-FR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Connecteur droit 14"/>
          <p:cNvCxnSpPr/>
          <p:nvPr/>
        </p:nvCxnSpPr>
        <p:spPr>
          <a:xfrm>
            <a:off x="2143108" y="2857496"/>
            <a:ext cx="85725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2071670" y="3500438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643174" y="3500438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187450" y="1737360"/>
            <a:ext cx="6337300" cy="45453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8484870" y="6312606"/>
            <a:ext cx="150953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endParaRPr sz="140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2976" y="571480"/>
            <a:ext cx="657229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NON-OU (</a:t>
            </a:r>
            <a:r>
              <a:rPr lang="en-US" sz="4000" b="1" i="1" dirty="0" smtClean="0">
                <a:solidFill>
                  <a:srgbClr val="0070C0"/>
                </a:solidFill>
              </a:rPr>
              <a:t>NOR)</a:t>
            </a:r>
          </a:p>
          <a:p>
            <a:pPr algn="ctr"/>
            <a:endParaRPr lang="en-US" b="1" i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285728"/>
            <a:ext cx="764386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NON-ET (</a:t>
            </a:r>
            <a:r>
              <a:rPr lang="en-US" sz="4000" b="1" i="1" dirty="0" smtClean="0">
                <a:solidFill>
                  <a:srgbClr val="0070C0"/>
                </a:solidFill>
              </a:rPr>
              <a:t>NAND)</a:t>
            </a:r>
            <a:endParaRPr lang="fr-FR" b="1" dirty="0">
              <a:solidFill>
                <a:srgbClr val="0070C0"/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71613"/>
            <a:ext cx="821537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just"/>
            <a:r>
              <a:rPr lang="en-US" sz="2800" b="1" dirty="0"/>
              <a:t>La </a:t>
            </a:r>
            <a:r>
              <a:rPr lang="en-US" sz="2800" b="1" dirty="0" err="1"/>
              <a:t>fonction</a:t>
            </a:r>
            <a:r>
              <a:rPr lang="en-US" sz="2800" b="1" dirty="0"/>
              <a:t> NON-ET (</a:t>
            </a:r>
            <a:r>
              <a:rPr lang="en-US" sz="2800" b="1" i="1" dirty="0"/>
              <a:t>NAND </a:t>
            </a:r>
            <a:r>
              <a:rPr lang="en-US" sz="2800" b="1" dirty="0"/>
              <a:t>en </a:t>
            </a:r>
            <a:r>
              <a:rPr lang="en-US" sz="2800" b="1" dirty="0" err="1"/>
              <a:t>anglais</a:t>
            </a:r>
            <a:r>
              <a:rPr lang="en-US" sz="2800" b="1" dirty="0"/>
              <a:t>) </a:t>
            </a:r>
            <a:r>
              <a:rPr lang="en-US" sz="2800" b="1" dirty="0" err="1"/>
              <a:t>associe</a:t>
            </a:r>
            <a:r>
              <a:rPr lang="en-US" sz="2800" b="1" dirty="0"/>
              <a:t> un </a:t>
            </a:r>
            <a:r>
              <a:rPr lang="en-US" sz="2800" b="1" dirty="0" err="1"/>
              <a:t>résultat</a:t>
            </a:r>
            <a:r>
              <a:rPr lang="en-US" sz="2800" b="1" dirty="0"/>
              <a:t> qui a </a:t>
            </a:r>
            <a:r>
              <a:rPr lang="en-US" sz="2800" b="1" dirty="0" err="1"/>
              <a:t>lui-même</a:t>
            </a:r>
            <a:r>
              <a:rPr lang="en-US" sz="2800" b="1" dirty="0"/>
              <a:t> la </a:t>
            </a:r>
            <a:r>
              <a:rPr lang="en-US" sz="2800" b="1" dirty="0" err="1"/>
              <a:t>valeur</a:t>
            </a:r>
            <a:r>
              <a:rPr lang="en-US" sz="2800" b="1" dirty="0"/>
              <a:t> VRAI </a:t>
            </a:r>
            <a:r>
              <a:rPr lang="en-US" sz="2800" b="1" dirty="0" err="1"/>
              <a:t>seulement</a:t>
            </a:r>
            <a:r>
              <a:rPr lang="en-US" sz="2800" b="1" dirty="0"/>
              <a:t> </a:t>
            </a:r>
            <a:r>
              <a:rPr lang="en-US" sz="2800" b="1" dirty="0" err="1"/>
              <a:t>si</a:t>
            </a:r>
            <a:r>
              <a:rPr lang="en-US" sz="2800" b="1" dirty="0"/>
              <a:t> au </a:t>
            </a:r>
            <a:r>
              <a:rPr lang="en-US" sz="2800" b="1" dirty="0" err="1"/>
              <a:t>moins</a:t>
            </a:r>
            <a:r>
              <a:rPr lang="en-US" sz="2800" b="1" dirty="0"/>
              <a:t> </a:t>
            </a:r>
            <a:r>
              <a:rPr lang="en-US" sz="2800" b="1" dirty="0" err="1"/>
              <a:t>l'un</a:t>
            </a:r>
            <a:r>
              <a:rPr lang="en-US" sz="2800" b="1" dirty="0"/>
              <a:t> des deux </a:t>
            </a:r>
            <a:r>
              <a:rPr lang="en-US" sz="2800" b="1" dirty="0" err="1"/>
              <a:t>opérandes</a:t>
            </a:r>
            <a:r>
              <a:rPr lang="en-US" sz="2800" b="1" dirty="0"/>
              <a:t> a la </a:t>
            </a:r>
            <a:r>
              <a:rPr lang="en-US" sz="2800" b="1" dirty="0" err="1"/>
              <a:t>valeur</a:t>
            </a:r>
            <a:r>
              <a:rPr lang="en-US" sz="2800" b="1" dirty="0"/>
              <a:t> FAUX.</a:t>
            </a:r>
            <a:endParaRPr lang="fr-FR" sz="2800" b="1" dirty="0"/>
          </a:p>
          <a:p>
            <a:pPr algn="just"/>
            <a:r>
              <a:rPr lang="en-US" sz="2800" dirty="0"/>
              <a:t> </a:t>
            </a:r>
            <a:endParaRPr lang="fr-FR" sz="2800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4643120" y="2059939"/>
            <a:ext cx="3227070" cy="38011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20040" y="2374210"/>
            <a:ext cx="3894770" cy="12691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0"/>
              </a:lnSpc>
              <a:spcBef>
                <a:spcPts val="173"/>
              </a:spcBef>
            </a:pPr>
            <a:r>
              <a:rPr sz="3300" b="1" spc="4" dirty="0" smtClean="0">
                <a:latin typeface="Times New Roman"/>
                <a:cs typeface="Times New Roman"/>
              </a:rPr>
              <a:t>F</a:t>
            </a:r>
            <a:r>
              <a:rPr sz="3300" b="1" spc="0" dirty="0" smtClean="0">
                <a:latin typeface="Times New Roman"/>
                <a:cs typeface="Times New Roman"/>
              </a:rPr>
              <a:t>(</a:t>
            </a:r>
            <a:r>
              <a:rPr sz="3300" b="1" spc="-4" dirty="0" smtClean="0">
                <a:latin typeface="Times New Roman"/>
                <a:cs typeface="Times New Roman"/>
              </a:rPr>
              <a:t>A</a:t>
            </a:r>
            <a:r>
              <a:rPr sz="3300" b="1" spc="0" dirty="0" smtClean="0">
                <a:latin typeface="Times New Roman"/>
                <a:cs typeface="Times New Roman"/>
              </a:rPr>
              <a:t>,</a:t>
            </a:r>
            <a:r>
              <a:rPr sz="3300" b="1" spc="-514" dirty="0" smtClean="0">
                <a:latin typeface="Times New Roman"/>
                <a:cs typeface="Times New Roman"/>
              </a:rPr>
              <a:t> </a:t>
            </a:r>
            <a:r>
              <a:rPr sz="3300" b="1" spc="-9" smtClean="0">
                <a:latin typeface="Times New Roman"/>
                <a:cs typeface="Times New Roman"/>
              </a:rPr>
              <a:t>B</a:t>
            </a:r>
            <a:r>
              <a:rPr sz="3300" b="1" spc="0" smtClean="0">
                <a:latin typeface="Times New Roman"/>
                <a:cs typeface="Times New Roman"/>
              </a:rPr>
              <a:t>)</a:t>
            </a:r>
            <a:r>
              <a:rPr lang="fr-FR" sz="3300" b="1" spc="0" dirty="0" smtClean="0">
                <a:latin typeface="Times New Roman"/>
                <a:cs typeface="Times New Roman"/>
              </a:rPr>
              <a:t> = A . B</a:t>
            </a:r>
          </a:p>
          <a:p>
            <a:pPr marL="12700">
              <a:lnSpc>
                <a:spcPts val="3470"/>
              </a:lnSpc>
              <a:spcBef>
                <a:spcPts val="173"/>
              </a:spcBef>
            </a:pPr>
            <a:r>
              <a:rPr lang="fr-FR" sz="3300" b="1" dirty="0" smtClean="0">
                <a:latin typeface="Times New Roman"/>
                <a:cs typeface="Times New Roman"/>
              </a:rPr>
              <a:t>             = A + B</a:t>
            </a:r>
            <a:endParaRPr sz="3300" b="1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76120" y="2374211"/>
            <a:ext cx="897391" cy="444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0"/>
              </a:lnSpc>
              <a:spcBef>
                <a:spcPts val="173"/>
              </a:spcBef>
            </a:pPr>
            <a:endParaRPr sz="33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4010" y="3054931"/>
            <a:ext cx="3880800" cy="444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0"/>
              </a:lnSpc>
              <a:spcBef>
                <a:spcPts val="173"/>
              </a:spcBef>
            </a:pPr>
            <a:endParaRPr sz="33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0630" y="3054931"/>
            <a:ext cx="495798" cy="444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0"/>
              </a:lnSpc>
              <a:spcBef>
                <a:spcPts val="173"/>
              </a:spcBef>
            </a:pPr>
            <a:endParaRPr sz="3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230" y="3054931"/>
            <a:ext cx="342629" cy="444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70"/>
              </a:lnSpc>
              <a:spcBef>
                <a:spcPts val="173"/>
              </a:spcBef>
            </a:pPr>
            <a:endParaRPr sz="3300">
              <a:latin typeface="Times New Roman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57224" y="714356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NON-ET (</a:t>
            </a:r>
            <a:r>
              <a:rPr lang="en-US" sz="4000" b="1" i="1" dirty="0" smtClean="0">
                <a:solidFill>
                  <a:srgbClr val="0070C0"/>
                </a:solidFill>
              </a:rPr>
              <a:t>NAND)</a:t>
            </a:r>
            <a:endParaRPr lang="fr-FR" sz="4000" b="1" dirty="0">
              <a:solidFill>
                <a:srgbClr val="0070C0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071670" y="2285992"/>
            <a:ext cx="71438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071670" y="2857496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2714612" y="2857496"/>
            <a:ext cx="35719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2000232" y="1214422"/>
            <a:ext cx="5760720" cy="48882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785786" y="428604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NON-ET (</a:t>
            </a:r>
            <a:r>
              <a:rPr lang="en-US" sz="4000" b="1" i="1" dirty="0" smtClean="0">
                <a:solidFill>
                  <a:srgbClr val="0070C0"/>
                </a:solidFill>
              </a:rPr>
              <a:t>NAND)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Contenu de la matière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b="1" dirty="0" smtClean="0"/>
              <a:t>Chapitre 01: Introduction</a:t>
            </a:r>
          </a:p>
          <a:p>
            <a:r>
              <a:rPr lang="fr-FR" b="1" dirty="0" smtClean="0"/>
              <a:t>Chapitre 02: La logique combinatoire</a:t>
            </a:r>
          </a:p>
          <a:p>
            <a:r>
              <a:rPr lang="fr-FR" b="1" dirty="0" smtClean="0"/>
              <a:t>Chapitre 03: La logique séquentielle</a:t>
            </a:r>
          </a:p>
          <a:p>
            <a:r>
              <a:rPr lang="fr-FR" b="1" dirty="0" smtClean="0"/>
              <a:t>Chapitre 04: Les circuits intégrés</a:t>
            </a:r>
            <a:endParaRPr lang="fr-FR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285728"/>
            <a:ext cx="764386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OU </a:t>
            </a:r>
            <a:r>
              <a:rPr lang="en-US" sz="4000" b="1" dirty="0" err="1" smtClean="0">
                <a:solidFill>
                  <a:srgbClr val="0070C0"/>
                </a:solidFill>
              </a:rPr>
              <a:t>exclusif</a:t>
            </a:r>
            <a:r>
              <a:rPr lang="en-US" sz="4000" b="1" dirty="0" smtClean="0">
                <a:solidFill>
                  <a:srgbClr val="0070C0"/>
                </a:solidFill>
              </a:rPr>
              <a:t> (</a:t>
            </a:r>
            <a:r>
              <a:rPr lang="en-US" sz="4000" b="1" i="1" dirty="0" smtClean="0">
                <a:solidFill>
                  <a:srgbClr val="0070C0"/>
                </a:solidFill>
              </a:rPr>
              <a:t>XOR)</a:t>
            </a:r>
            <a:endParaRPr lang="fr-FR" b="1" dirty="0">
              <a:solidFill>
                <a:srgbClr val="0070C0"/>
              </a:solidFill>
            </a:endParaRPr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571613"/>
            <a:ext cx="821537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just"/>
            <a:r>
              <a:rPr lang="en-US" sz="2800" b="1" dirty="0"/>
              <a:t>La </a:t>
            </a:r>
            <a:r>
              <a:rPr lang="en-US" sz="2800" b="1" dirty="0" err="1"/>
              <a:t>fonction</a:t>
            </a:r>
            <a:r>
              <a:rPr lang="en-US" sz="2800" b="1" dirty="0"/>
              <a:t> OU </a:t>
            </a:r>
            <a:r>
              <a:rPr lang="en-US" sz="2800" b="1" dirty="0" err="1"/>
              <a:t>exclusif</a:t>
            </a:r>
            <a:r>
              <a:rPr lang="en-US" sz="2800" b="1" dirty="0"/>
              <a:t>, </a:t>
            </a:r>
            <a:r>
              <a:rPr lang="en-US" sz="2800" b="1" dirty="0" err="1"/>
              <a:t>souvent</a:t>
            </a:r>
            <a:r>
              <a:rPr lang="en-US" sz="2800" b="1" dirty="0"/>
              <a:t> </a:t>
            </a:r>
            <a:r>
              <a:rPr lang="en-US" sz="2800" b="1" dirty="0" err="1"/>
              <a:t>appelée</a:t>
            </a:r>
            <a:r>
              <a:rPr lang="en-US" sz="2800" b="1" dirty="0"/>
              <a:t> XOR (</a:t>
            </a:r>
            <a:r>
              <a:rPr lang="en-US" sz="2800" b="1" dirty="0" err="1"/>
              <a:t>eXclusive</a:t>
            </a:r>
            <a:r>
              <a:rPr lang="en-US" sz="2800" b="1" dirty="0"/>
              <a:t> OR), </a:t>
            </a:r>
            <a:r>
              <a:rPr lang="en-US" sz="2800" b="1" dirty="0" err="1"/>
              <a:t>associe</a:t>
            </a:r>
            <a:r>
              <a:rPr lang="en-US" sz="2800" b="1" dirty="0"/>
              <a:t> un </a:t>
            </a:r>
            <a:r>
              <a:rPr lang="en-US" sz="2800" b="1" dirty="0" err="1"/>
              <a:t>résultat</a:t>
            </a:r>
            <a:r>
              <a:rPr lang="en-US" sz="2800" b="1" dirty="0"/>
              <a:t> qui a </a:t>
            </a:r>
            <a:r>
              <a:rPr lang="en-US" sz="2800" b="1" dirty="0" err="1"/>
              <a:t>lui-même</a:t>
            </a:r>
            <a:r>
              <a:rPr lang="en-US" sz="2800" b="1" dirty="0"/>
              <a:t> la </a:t>
            </a:r>
            <a:r>
              <a:rPr lang="en-US" sz="2800" b="1" dirty="0" err="1"/>
              <a:t>valeur</a:t>
            </a:r>
            <a:r>
              <a:rPr lang="en-US" sz="2800" b="1" dirty="0"/>
              <a:t> VRAI </a:t>
            </a:r>
            <a:r>
              <a:rPr lang="en-US" sz="2800" b="1" dirty="0" err="1"/>
              <a:t>seulement</a:t>
            </a:r>
            <a:r>
              <a:rPr lang="en-US" sz="2800" b="1" dirty="0"/>
              <a:t> </a:t>
            </a:r>
            <a:r>
              <a:rPr lang="en-US" sz="2800" b="1" dirty="0" err="1"/>
              <a:t>si</a:t>
            </a:r>
            <a:r>
              <a:rPr lang="en-US" sz="2800" b="1" dirty="0"/>
              <a:t> les deux </a:t>
            </a:r>
            <a:r>
              <a:rPr lang="en-US" sz="2800" b="1" dirty="0" err="1"/>
              <a:t>opérandes</a:t>
            </a:r>
            <a:r>
              <a:rPr lang="en-US" sz="2800" b="1" dirty="0"/>
              <a:t> </a:t>
            </a:r>
            <a:r>
              <a:rPr lang="en-US" sz="2800" b="1" dirty="0" err="1"/>
              <a:t>ont</a:t>
            </a:r>
            <a:r>
              <a:rPr lang="en-US" sz="2800" b="1" dirty="0"/>
              <a:t> des valeurs </a:t>
            </a:r>
            <a:r>
              <a:rPr lang="en-US" sz="2800" b="1" dirty="0" err="1"/>
              <a:t>distinctes</a:t>
            </a:r>
            <a:r>
              <a:rPr lang="en-US" sz="2800" b="1" dirty="0"/>
              <a:t>.</a:t>
            </a:r>
            <a:endParaRPr lang="fr-FR" sz="2800" b="1" dirty="0"/>
          </a:p>
          <a:p>
            <a:pPr algn="just"/>
            <a:r>
              <a:rPr lang="en-US" sz="2800" dirty="0"/>
              <a:t> </a:t>
            </a:r>
            <a:endParaRPr lang="fr-FR" sz="2800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5003800" y="2275840"/>
            <a:ext cx="3097529" cy="3313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59740" y="2241079"/>
            <a:ext cx="937768" cy="452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r>
              <a:rPr sz="3350" b="1" i="1" dirty="0" smtClean="0">
                <a:latin typeface="Times New Roman"/>
                <a:cs typeface="Times New Roman"/>
              </a:rPr>
              <a:t>F</a:t>
            </a:r>
            <a:r>
              <a:rPr sz="3350" b="1" i="1" spc="-469" dirty="0" smtClean="0">
                <a:latin typeface="Times New Roman"/>
                <a:cs typeface="Times New Roman"/>
              </a:rPr>
              <a:t> </a:t>
            </a:r>
            <a:r>
              <a:rPr sz="3350" b="1" spc="0" dirty="0" smtClean="0">
                <a:latin typeface="Times New Roman"/>
                <a:cs typeface="Times New Roman"/>
              </a:rPr>
              <a:t>(</a:t>
            </a:r>
            <a:r>
              <a:rPr sz="3350" b="1" spc="-484" dirty="0" smtClean="0">
                <a:latin typeface="Times New Roman"/>
                <a:cs typeface="Times New Roman"/>
              </a:rPr>
              <a:t> </a:t>
            </a:r>
            <a:r>
              <a:rPr sz="3350" b="1" i="1" spc="-100" dirty="0" smtClean="0">
                <a:latin typeface="Times New Roman"/>
                <a:cs typeface="Times New Roman"/>
              </a:rPr>
              <a:t>A</a:t>
            </a:r>
            <a:r>
              <a:rPr sz="3350" b="1" spc="0" dirty="0" smtClean="0">
                <a:latin typeface="Times New Roman"/>
                <a:cs typeface="Times New Roman"/>
              </a:rPr>
              <a:t>,</a:t>
            </a:r>
            <a:endParaRPr sz="3350" b="1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74140" y="2241078"/>
            <a:ext cx="3197860" cy="2188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r>
              <a:rPr sz="3350" b="1" i="1" spc="100" smtClean="0">
                <a:latin typeface="Times New Roman"/>
                <a:cs typeface="Times New Roman"/>
              </a:rPr>
              <a:t>B</a:t>
            </a:r>
            <a:r>
              <a:rPr sz="3350" b="1" spc="0" smtClean="0">
                <a:latin typeface="Times New Roman"/>
                <a:cs typeface="Times New Roman"/>
              </a:rPr>
              <a:t>)</a:t>
            </a:r>
            <a:r>
              <a:rPr lang="fr-FR" sz="3350" b="1" spc="0" dirty="0" smtClean="0">
                <a:latin typeface="Times New Roman"/>
                <a:cs typeface="Times New Roman"/>
              </a:rPr>
              <a:t>= A </a:t>
            </a:r>
            <a:r>
              <a:rPr lang="fr-FR" sz="3350" b="1" spc="0" dirty="0" smtClean="0">
                <a:latin typeface="Times New Roman"/>
                <a:cs typeface="Times New Roman"/>
                <a:sym typeface="Symbol"/>
              </a:rPr>
              <a:t> B</a:t>
            </a:r>
          </a:p>
          <a:p>
            <a:pPr marL="12700">
              <a:lnSpc>
                <a:spcPts val="3529"/>
              </a:lnSpc>
              <a:spcBef>
                <a:spcPts val="176"/>
              </a:spcBef>
            </a:pPr>
            <a:r>
              <a:rPr lang="fr-FR" sz="3350" b="1" dirty="0" smtClean="0">
                <a:latin typeface="Times New Roman"/>
                <a:cs typeface="Times New Roman"/>
                <a:sym typeface="Symbol"/>
              </a:rPr>
              <a:t>    = A . B + A . B</a:t>
            </a:r>
            <a:endParaRPr sz="3350" b="1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54250" y="2241079"/>
            <a:ext cx="350065" cy="452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endParaRPr sz="33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81960" y="2241079"/>
            <a:ext cx="350065" cy="452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9"/>
              </a:lnSpc>
              <a:spcBef>
                <a:spcPts val="176"/>
              </a:spcBef>
            </a:pPr>
            <a:endParaRPr sz="33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960" y="3139217"/>
            <a:ext cx="351580" cy="453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35"/>
              </a:lnSpc>
              <a:spcBef>
                <a:spcPts val="176"/>
              </a:spcBef>
            </a:pPr>
            <a:endParaRPr sz="33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4940" y="3139217"/>
            <a:ext cx="351580" cy="453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35"/>
              </a:lnSpc>
              <a:spcBef>
                <a:spcPts val="176"/>
              </a:spcBef>
            </a:pPr>
            <a:endParaRPr sz="33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61540" y="3139217"/>
            <a:ext cx="691940" cy="453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35"/>
              </a:lnSpc>
              <a:spcBef>
                <a:spcPts val="176"/>
              </a:spcBef>
            </a:pPr>
            <a:endParaRPr sz="33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1510" y="3139217"/>
            <a:ext cx="691940" cy="453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35"/>
              </a:lnSpc>
              <a:spcBef>
                <a:spcPts val="176"/>
              </a:spcBef>
            </a:pPr>
            <a:endParaRPr sz="33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38220" y="3021514"/>
            <a:ext cx="260350" cy="152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147570" y="3021514"/>
            <a:ext cx="260350" cy="1520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Rectangle 18"/>
          <p:cNvSpPr/>
          <p:nvPr/>
        </p:nvSpPr>
        <p:spPr>
          <a:xfrm>
            <a:off x="785786" y="642918"/>
            <a:ext cx="70723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OU </a:t>
            </a:r>
            <a:r>
              <a:rPr lang="en-US" sz="4000" b="1" dirty="0" err="1" smtClean="0">
                <a:solidFill>
                  <a:srgbClr val="0070C0"/>
                </a:solidFill>
              </a:rPr>
              <a:t>exclusif</a:t>
            </a:r>
            <a:r>
              <a:rPr lang="en-US" sz="4000" b="1" dirty="0" smtClean="0">
                <a:solidFill>
                  <a:srgbClr val="0070C0"/>
                </a:solidFill>
              </a:rPr>
              <a:t> (</a:t>
            </a:r>
            <a:r>
              <a:rPr lang="en-US" sz="4000" b="1" i="1" dirty="0" smtClean="0">
                <a:solidFill>
                  <a:srgbClr val="0070C0"/>
                </a:solidFill>
              </a:rPr>
              <a:t>XOR)</a:t>
            </a:r>
            <a:endParaRPr lang="fr-FR" sz="4000" b="1" dirty="0">
              <a:solidFill>
                <a:srgbClr val="0070C0"/>
              </a:solidFill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4000496" y="2643182"/>
            <a:ext cx="28575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endCxn id="10" idx="2"/>
          </p:cNvCxnSpPr>
          <p:nvPr/>
        </p:nvCxnSpPr>
        <p:spPr>
          <a:xfrm flipV="1">
            <a:off x="2143108" y="2693199"/>
            <a:ext cx="286175" cy="2142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475740" y="1125220"/>
            <a:ext cx="6047740" cy="5421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571472" y="500042"/>
            <a:ext cx="79296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La </a:t>
            </a:r>
            <a:r>
              <a:rPr lang="en-US" sz="4000" b="1" dirty="0" err="1" smtClean="0">
                <a:solidFill>
                  <a:srgbClr val="0070C0"/>
                </a:solidFill>
              </a:rPr>
              <a:t>fonction</a:t>
            </a:r>
            <a:r>
              <a:rPr lang="en-US" sz="4000" b="1" dirty="0" smtClean="0">
                <a:solidFill>
                  <a:srgbClr val="0070C0"/>
                </a:solidFill>
              </a:rPr>
              <a:t> OU </a:t>
            </a:r>
            <a:r>
              <a:rPr lang="en-US" sz="4000" b="1" dirty="0" err="1" smtClean="0">
                <a:solidFill>
                  <a:srgbClr val="0070C0"/>
                </a:solidFill>
              </a:rPr>
              <a:t>exclusif</a:t>
            </a:r>
            <a:r>
              <a:rPr lang="en-US" sz="4000" b="1" dirty="0" smtClean="0">
                <a:solidFill>
                  <a:srgbClr val="0070C0"/>
                </a:solidFill>
              </a:rPr>
              <a:t> (</a:t>
            </a:r>
            <a:r>
              <a:rPr lang="en-US" sz="4000" b="1" i="1" dirty="0" smtClean="0">
                <a:solidFill>
                  <a:srgbClr val="0070C0"/>
                </a:solidFill>
              </a:rPr>
              <a:t>XOR)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857224" y="714356"/>
            <a:ext cx="71438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Propriété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de la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somme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+ 1 = 1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+ 0 = a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+ a = a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+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ā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1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857224" y="714356"/>
            <a:ext cx="71438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Propriété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de </a:t>
            </a:r>
            <a:r>
              <a:rPr lang="en-US" sz="2800" b="1" dirty="0">
                <a:solidFill>
                  <a:srgbClr val="0070C0"/>
                </a:solidFill>
              </a:rPr>
              <a:t>la </a:t>
            </a:r>
            <a:r>
              <a:rPr lang="en-US" sz="2800" b="1" dirty="0" err="1">
                <a:solidFill>
                  <a:srgbClr val="0070C0"/>
                </a:solidFill>
              </a:rPr>
              <a:t>commutativité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3600" dirty="0"/>
              <a:t>a + b = b + a </a:t>
            </a:r>
            <a:endParaRPr lang="en-US" sz="3600" dirty="0" smtClean="0"/>
          </a:p>
          <a:p>
            <a:r>
              <a:rPr lang="en-US" sz="3600" dirty="0" smtClean="0"/>
              <a:t>a </a:t>
            </a:r>
            <a:r>
              <a:rPr lang="en-US" sz="3600" dirty="0"/>
              <a:t>. b = b . a</a:t>
            </a:r>
            <a:endParaRPr lang="en-US" sz="3600" dirty="0" smtClean="0"/>
          </a:p>
          <a:p>
            <a:endParaRPr lang="en-US" sz="3600" dirty="0"/>
          </a:p>
          <a:p>
            <a:endParaRPr lang="fr-FR" sz="3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42910" y="714356"/>
            <a:ext cx="757242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Propriété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ea typeface="Times New Roman" pitchFamily="18" charset="0"/>
                <a:cs typeface="Arial" pitchFamily="34" charset="0"/>
              </a:rPr>
              <a:t> de </a:t>
            </a:r>
            <a:r>
              <a:rPr lang="en-US" sz="2800" b="1" dirty="0" err="1">
                <a:solidFill>
                  <a:srgbClr val="0070C0"/>
                </a:solidFill>
              </a:rPr>
              <a:t>l'associativité</a:t>
            </a:r>
            <a:endParaRPr lang="fr-FR" sz="2800" dirty="0">
              <a:solidFill>
                <a:srgbClr val="0070C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3600" dirty="0"/>
              <a:t>a + b + c = ( a + b ) + c = a + ( b + c </a:t>
            </a:r>
            <a:r>
              <a:rPr lang="en-US" sz="3600" dirty="0" smtClean="0"/>
              <a:t>)</a:t>
            </a:r>
          </a:p>
          <a:p>
            <a:r>
              <a:rPr lang="en-US" sz="3600" dirty="0"/>
              <a:t>a . b . c = ( a . b ) . c = a . ( b . c )</a:t>
            </a:r>
            <a:endParaRPr lang="fr-FR" sz="3600" dirty="0"/>
          </a:p>
          <a:p>
            <a:endParaRPr lang="en-US" sz="3600" dirty="0" smtClean="0"/>
          </a:p>
          <a:p>
            <a:endParaRPr lang="fr-FR" sz="3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42910" y="714356"/>
            <a:ext cx="7572428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Propriété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+mj-lt"/>
              </a:rPr>
              <a:t>du </a:t>
            </a:r>
            <a:r>
              <a:rPr lang="en-US" sz="2800" b="1" dirty="0" err="1">
                <a:solidFill>
                  <a:srgbClr val="0070C0"/>
                </a:solidFill>
                <a:latin typeface="+mj-lt"/>
              </a:rPr>
              <a:t>produit</a:t>
            </a:r>
            <a:endParaRPr lang="fr-FR" sz="2800" dirty="0">
              <a:solidFill>
                <a:srgbClr val="0070C0"/>
              </a:solidFill>
              <a:latin typeface="+mj-lt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3600" dirty="0"/>
              <a:t>a . 1 = </a:t>
            </a:r>
            <a:r>
              <a:rPr lang="en-US" sz="3600" dirty="0" smtClean="0"/>
              <a:t>a</a:t>
            </a:r>
          </a:p>
          <a:p>
            <a:r>
              <a:rPr lang="en-US" sz="3600" dirty="0" smtClean="0"/>
              <a:t>a </a:t>
            </a:r>
            <a:r>
              <a:rPr lang="en-US" sz="3600" dirty="0"/>
              <a:t>. 0 = </a:t>
            </a:r>
            <a:r>
              <a:rPr lang="en-US" sz="3600" dirty="0" smtClean="0"/>
              <a:t>0</a:t>
            </a:r>
            <a:endParaRPr lang="fr-FR" sz="3600" dirty="0"/>
          </a:p>
          <a:p>
            <a:r>
              <a:rPr lang="en-US" sz="3600" dirty="0"/>
              <a:t>a . a = a </a:t>
            </a:r>
            <a:endParaRPr lang="en-US" sz="3600" dirty="0" smtClean="0"/>
          </a:p>
          <a:p>
            <a:r>
              <a:rPr lang="en-US" sz="3600" dirty="0" smtClean="0"/>
              <a:t>a </a:t>
            </a:r>
            <a:r>
              <a:rPr lang="en-US" sz="3600" dirty="0"/>
              <a:t>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ā </a:t>
            </a:r>
            <a:r>
              <a:rPr lang="en-US" sz="3600" dirty="0" smtClean="0"/>
              <a:t>= 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642910" y="714356"/>
            <a:ext cx="7572428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Propriété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+mj-lt"/>
              </a:rPr>
              <a:t>de la </a:t>
            </a:r>
            <a:r>
              <a:rPr lang="en-US" sz="2800" b="1" dirty="0" err="1">
                <a:solidFill>
                  <a:srgbClr val="0070C0"/>
                </a:solidFill>
                <a:latin typeface="+mj-lt"/>
              </a:rPr>
              <a:t>distributivité</a:t>
            </a:r>
            <a:endParaRPr lang="fr-FR" sz="2800" b="1" dirty="0">
              <a:solidFill>
                <a:srgbClr val="0070C0"/>
              </a:solidFill>
              <a:latin typeface="+mj-lt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sz="3600" dirty="0"/>
              <a:t>a . ( b + c ) = </a:t>
            </a:r>
            <a:r>
              <a:rPr lang="en-US" sz="3600" dirty="0" err="1"/>
              <a:t>a.b</a:t>
            </a:r>
            <a:r>
              <a:rPr lang="en-US" sz="3600" dirty="0"/>
              <a:t> + </a:t>
            </a:r>
            <a:r>
              <a:rPr lang="en-US" sz="3600" dirty="0" err="1"/>
              <a:t>a.c</a:t>
            </a:r>
            <a:endParaRPr lang="fr-FR" sz="3600" dirty="0"/>
          </a:p>
          <a:p>
            <a:r>
              <a:rPr lang="en-US" sz="3600" dirty="0"/>
              <a:t>( a + b ) . ( c + d ) = </a:t>
            </a:r>
            <a:r>
              <a:rPr lang="en-US" sz="3600" dirty="0" err="1"/>
              <a:t>a.c</a:t>
            </a:r>
            <a:r>
              <a:rPr lang="en-US" sz="3600" dirty="0"/>
              <a:t> + </a:t>
            </a:r>
            <a:r>
              <a:rPr lang="en-US" sz="3600" dirty="0" err="1"/>
              <a:t>a.d</a:t>
            </a:r>
            <a:r>
              <a:rPr lang="en-US" sz="3600" dirty="0"/>
              <a:t> + </a:t>
            </a:r>
            <a:r>
              <a:rPr lang="en-US" sz="3600" dirty="0" err="1"/>
              <a:t>b.c</a:t>
            </a:r>
            <a:r>
              <a:rPr lang="en-US" sz="3600" dirty="0"/>
              <a:t> + </a:t>
            </a:r>
            <a:r>
              <a:rPr lang="en-US" sz="3600" dirty="0" err="1"/>
              <a:t>b.d</a:t>
            </a:r>
            <a:r>
              <a:rPr lang="en-US" sz="3600" dirty="0"/>
              <a:t> </a:t>
            </a:r>
            <a:endParaRPr lang="en-US" sz="3600" dirty="0" smtClean="0"/>
          </a:p>
          <a:p>
            <a:r>
              <a:rPr lang="en-US" sz="3600" dirty="0" smtClean="0"/>
              <a:t>a </a:t>
            </a:r>
            <a:r>
              <a:rPr lang="en-US" sz="3600" dirty="0"/>
              <a:t>+ ( b . c ) = (</a:t>
            </a:r>
            <a:r>
              <a:rPr lang="en-US" sz="3600" dirty="0" err="1"/>
              <a:t>a+b</a:t>
            </a:r>
            <a:r>
              <a:rPr lang="en-US" sz="3600" dirty="0"/>
              <a:t>) . (</a:t>
            </a:r>
            <a:r>
              <a:rPr lang="en-US" sz="3600" dirty="0" err="1"/>
              <a:t>a+c</a:t>
            </a:r>
            <a:r>
              <a:rPr lang="en-US" sz="3600" dirty="0"/>
              <a:t>)</a:t>
            </a:r>
            <a:endParaRPr lang="fr-FR" sz="36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500034" y="642918"/>
            <a:ext cx="757242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70C0"/>
                </a:solidFill>
                <a:latin typeface="+mj-lt"/>
              </a:rPr>
              <a:t>Théorème</a:t>
            </a:r>
            <a:r>
              <a:rPr lang="en-US" sz="2800" b="1" dirty="0">
                <a:solidFill>
                  <a:srgbClr val="0070C0"/>
                </a:solidFill>
                <a:latin typeface="+mj-lt"/>
              </a:rPr>
              <a:t> de </a:t>
            </a:r>
            <a:r>
              <a:rPr lang="en-US" sz="2800" b="1" dirty="0" err="1">
                <a:solidFill>
                  <a:srgbClr val="0070C0"/>
                </a:solidFill>
                <a:latin typeface="+mj-lt"/>
              </a:rPr>
              <a:t>De</a:t>
            </a:r>
            <a:r>
              <a:rPr lang="en-US" sz="2800" b="1" dirty="0">
                <a:solidFill>
                  <a:srgbClr val="0070C0"/>
                </a:solidFill>
                <a:latin typeface="+mj-lt"/>
              </a:rPr>
              <a:t> Morgan</a:t>
            </a:r>
            <a:endParaRPr lang="fr-FR" sz="2800" dirty="0">
              <a:solidFill>
                <a:srgbClr val="0070C0"/>
              </a:solidFill>
              <a:latin typeface="+mj-lt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40000"/>
                  <a:lumOff val="6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/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1357290" y="2357430"/>
            <a:ext cx="4352947" cy="1857388"/>
            <a:chOff x="6634" y="602"/>
            <a:chExt cx="2098" cy="652"/>
          </a:xfrm>
        </p:grpSpPr>
        <p:pic>
          <p:nvPicPr>
            <p:cNvPr id="4096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634" y="602"/>
              <a:ext cx="2100" cy="300"/>
            </a:xfrm>
            <a:prstGeom prst="rect">
              <a:avLst/>
            </a:prstGeom>
            <a:noFill/>
          </p:spPr>
        </p:pic>
        <p:pic>
          <p:nvPicPr>
            <p:cNvPr id="40964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634" y="954"/>
              <a:ext cx="2100" cy="3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00100" y="857232"/>
            <a:ext cx="628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>
                <a:solidFill>
                  <a:schemeClr val="tx2"/>
                </a:solidFill>
              </a:rPr>
              <a:t>Conclusion</a:t>
            </a:r>
            <a:endParaRPr lang="fr-FR" sz="4400" b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14414" y="2214554"/>
            <a:ext cx="67151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Ce chapitre est considéré comme révision </a:t>
            </a:r>
          </a:p>
          <a:p>
            <a:pPr>
              <a:buFont typeface="Wingdings" pitchFamily="2" charset="2"/>
              <a:buChar char="Ø"/>
            </a:pPr>
            <a:r>
              <a:rPr lang="fr-FR" sz="2800" b="1" dirty="0" smtClean="0"/>
              <a:t>Le chapitre suivant concerne la logique combinatoire</a:t>
            </a:r>
            <a:endParaRPr lang="fr-FR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57356" y="2643182"/>
            <a:ext cx="5072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0070C0"/>
                </a:solidFill>
              </a:rPr>
              <a:t>Rappel</a:t>
            </a:r>
            <a:endParaRPr lang="fr-FR" sz="4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/>
              <a:t/>
            </a:r>
            <a:br>
              <a:rPr lang="en-US" b="1" i="1" dirty="0"/>
            </a:br>
            <a:r>
              <a:rPr lang="en-US" b="1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>L'algèbre de Boole</a:t>
            </a:r>
            <a:r>
              <a:rPr lang="fr-FR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  <a:t/>
            </a:r>
            <a:br>
              <a:rPr lang="fr-FR" dirty="0" smtClean="0">
                <a:solidFill>
                  <a:srgbClr val="0070C0"/>
                </a:solidFill>
                <a:latin typeface="+mn-lt"/>
                <a:cs typeface="Times New Roman" pitchFamily="18" charset="0"/>
              </a:rPr>
            </a:br>
            <a:r>
              <a:rPr lang="en-US" dirty="0" smtClean="0"/>
              <a:t> 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829196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fr-FR" sz="7000" b="1" noProof="1" smtClean="0">
                <a:cs typeface="Times New Roman" pitchFamily="18" charset="0"/>
              </a:rPr>
              <a:t>Dérivée</a:t>
            </a:r>
            <a:r>
              <a:rPr lang="en-US" sz="7000" b="1" dirty="0" smtClean="0">
                <a:cs typeface="Times New Roman" pitchFamily="18" charset="0"/>
              </a:rPr>
              <a:t> </a:t>
            </a:r>
            <a:r>
              <a:rPr lang="en-US" sz="7000" b="1" dirty="0">
                <a:cs typeface="Times New Roman" pitchFamily="18" charset="0"/>
              </a:rPr>
              <a:t>des </a:t>
            </a:r>
            <a:r>
              <a:rPr lang="fr-FR" sz="7000" b="1" dirty="0" smtClean="0">
                <a:cs typeface="Times New Roman" pitchFamily="18" charset="0"/>
              </a:rPr>
              <a:t>mathématiques</a:t>
            </a:r>
            <a:r>
              <a:rPr lang="en-US" sz="7000" b="1" dirty="0" smtClean="0">
                <a:cs typeface="Times New Roman" pitchFamily="18" charset="0"/>
              </a:rPr>
              <a:t>, </a:t>
            </a:r>
            <a:r>
              <a:rPr lang="en-US" sz="7000" b="1" dirty="0">
                <a:cs typeface="Times New Roman" pitchFamily="18" charset="0"/>
              </a:rPr>
              <a:t>l'algèbre de Boole est utilisée par les automaticiens </a:t>
            </a:r>
            <a:r>
              <a:rPr lang="en-US" sz="7000" b="1" dirty="0" smtClean="0">
                <a:cs typeface="Times New Roman" pitchFamily="18" charset="0"/>
              </a:rPr>
              <a:t> afin </a:t>
            </a:r>
            <a:r>
              <a:rPr lang="en-US" sz="7000" b="1" dirty="0">
                <a:cs typeface="Times New Roman" pitchFamily="18" charset="0"/>
              </a:rPr>
              <a:t>de réduire les équations logiques pour éviter de prendre trop de place dans les mémoires d'automates programmables. </a:t>
            </a:r>
            <a:endParaRPr lang="en-US" sz="7000" b="1" dirty="0" smtClean="0">
              <a:cs typeface="Times New Roman" pitchFamily="18" charset="0"/>
            </a:endParaRPr>
          </a:p>
          <a:p>
            <a:pPr algn="just"/>
            <a:r>
              <a:rPr lang="en-US" sz="7000" b="1" dirty="0" smtClean="0">
                <a:cs typeface="Times New Roman" pitchFamily="18" charset="0"/>
              </a:rPr>
              <a:t>À </a:t>
            </a:r>
            <a:r>
              <a:rPr lang="en-US" sz="7000" b="1" dirty="0">
                <a:cs typeface="Times New Roman" pitchFamily="18" charset="0"/>
              </a:rPr>
              <a:t>l'époque, et pour les automatismes assez importants, la mémoire était un critère important : Il fallait par tous les moyens possibles réduire au minimum cette prise de place</a:t>
            </a:r>
            <a:r>
              <a:rPr lang="en-US" sz="7000" b="1" dirty="0" smtClean="0">
                <a:cs typeface="Times New Roman" pitchFamily="18" charset="0"/>
              </a:rPr>
              <a:t>.</a:t>
            </a:r>
            <a:endParaRPr lang="fr-FR" sz="7000" b="1" dirty="0">
              <a:cs typeface="Times New Roman" pitchFamily="18" charset="0"/>
            </a:endParaRPr>
          </a:p>
          <a:p>
            <a:pPr algn="just"/>
            <a:r>
              <a:rPr lang="en-US" sz="7000" b="1" dirty="0">
                <a:cs typeface="Times New Roman" pitchFamily="18" charset="0"/>
              </a:rPr>
              <a:t>L'algèbre de Boole est un très bon outil utilisant des règles relativement simples. En algèbre de Boole les variables (a, b, c ....) ne peuvent prendre que deux valeurs : 0 et 1</a:t>
            </a:r>
            <a:endParaRPr lang="fr-FR" sz="7000" b="1" dirty="0">
              <a:cs typeface="Times New Roman" pitchFamily="18" charset="0"/>
            </a:endParaRPr>
          </a:p>
          <a:p>
            <a:pPr algn="just">
              <a:buNone/>
            </a:pPr>
            <a:r>
              <a:rPr lang="en-US" sz="59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fr-FR" sz="5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cs typeface="Times New Roman" pitchFamily="18" charset="0"/>
              </a:rPr>
              <a:t>Les </a:t>
            </a:r>
            <a:r>
              <a:rPr lang="en-US" b="1" dirty="0" err="1" smtClean="0">
                <a:solidFill>
                  <a:schemeClr val="accent1"/>
                </a:solidFill>
                <a:cs typeface="Times New Roman" pitchFamily="18" charset="0"/>
              </a:rPr>
              <a:t>propriétés</a:t>
            </a:r>
            <a:endParaRPr lang="fr-FR" dirty="0">
              <a:solidFill>
                <a:schemeClr val="accent1"/>
              </a:solidFill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86874" cy="504351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sz="6500" b="1" dirty="0"/>
              <a:t>Tout </a:t>
            </a:r>
            <a:r>
              <a:rPr lang="en-US" sz="6500" b="1" dirty="0" err="1"/>
              <a:t>d'abord</a:t>
            </a:r>
            <a:r>
              <a:rPr lang="en-US" sz="6500" b="1" dirty="0"/>
              <a:t> les </a:t>
            </a:r>
            <a:r>
              <a:rPr lang="en-US" sz="6500" b="1" dirty="0" err="1"/>
              <a:t>symboles</a:t>
            </a:r>
            <a:r>
              <a:rPr lang="en-US" sz="6500" b="1" dirty="0"/>
              <a:t> </a:t>
            </a:r>
            <a:r>
              <a:rPr lang="en-US" sz="6500" b="1" dirty="0" err="1"/>
              <a:t>utilisés</a:t>
            </a:r>
            <a:r>
              <a:rPr lang="en-US" sz="6500" b="1" dirty="0"/>
              <a:t> en algèbre de Boole </a:t>
            </a:r>
            <a:r>
              <a:rPr lang="en-US" sz="6500" b="1" dirty="0" err="1"/>
              <a:t>bien</a:t>
            </a:r>
            <a:r>
              <a:rPr lang="en-US" sz="6500" b="1" dirty="0"/>
              <a:t> </a:t>
            </a:r>
            <a:r>
              <a:rPr lang="en-US" sz="6500" b="1" dirty="0" err="1"/>
              <a:t>qu'en</a:t>
            </a:r>
            <a:r>
              <a:rPr lang="en-US" sz="6500" b="1" dirty="0"/>
              <a:t> </a:t>
            </a:r>
            <a:r>
              <a:rPr lang="en-US" sz="6500" b="1" dirty="0" err="1"/>
              <a:t>apparence</a:t>
            </a:r>
            <a:r>
              <a:rPr lang="en-US" sz="6500" b="1" dirty="0"/>
              <a:t> </a:t>
            </a:r>
            <a:r>
              <a:rPr lang="en-US" sz="6500" b="1" dirty="0" err="1"/>
              <a:t>similaire</a:t>
            </a:r>
            <a:r>
              <a:rPr lang="en-US" sz="6500" b="1" dirty="0"/>
              <a:t> à </a:t>
            </a:r>
            <a:r>
              <a:rPr lang="en-US" sz="6500" b="1" dirty="0" err="1"/>
              <a:t>ceux</a:t>
            </a:r>
            <a:r>
              <a:rPr lang="en-US" sz="6500" b="1" dirty="0"/>
              <a:t> des </a:t>
            </a:r>
            <a:r>
              <a:rPr lang="en-US" sz="6500" b="1" dirty="0" err="1"/>
              <a:t>mathématiques</a:t>
            </a:r>
            <a:r>
              <a:rPr lang="en-US" sz="6500" b="1" dirty="0"/>
              <a:t> </a:t>
            </a:r>
            <a:r>
              <a:rPr lang="en-US" sz="6500" b="1" dirty="0" err="1"/>
              <a:t>diffèrent</a:t>
            </a:r>
            <a:r>
              <a:rPr lang="en-US" sz="6500" b="1" dirty="0"/>
              <a:t> </a:t>
            </a:r>
            <a:r>
              <a:rPr lang="en-US" sz="6500" b="1" dirty="0" err="1"/>
              <a:t>dans</a:t>
            </a:r>
            <a:r>
              <a:rPr lang="en-US" sz="6500" b="1" dirty="0"/>
              <a:t> </a:t>
            </a:r>
            <a:r>
              <a:rPr lang="en-US" sz="6500" b="1" dirty="0" err="1"/>
              <a:t>leurs</a:t>
            </a:r>
            <a:r>
              <a:rPr lang="en-US" sz="6500" b="1" dirty="0"/>
              <a:t> significations. </a:t>
            </a:r>
            <a:endParaRPr lang="fr-FR" sz="6500" b="1" dirty="0"/>
          </a:p>
          <a:p>
            <a:r>
              <a:rPr lang="en-US" sz="6500" b="1" dirty="0"/>
              <a:t>le </a:t>
            </a:r>
            <a:r>
              <a:rPr lang="en-US" sz="6500" b="1" dirty="0" err="1"/>
              <a:t>symbole</a:t>
            </a:r>
            <a:r>
              <a:rPr lang="en-US" sz="6500" b="1" dirty="0"/>
              <a:t> " + " se lit " </a:t>
            </a:r>
            <a:r>
              <a:rPr lang="en-US" sz="6500" b="1" dirty="0" err="1"/>
              <a:t>ou</a:t>
            </a:r>
            <a:r>
              <a:rPr lang="en-US" sz="6500" b="1" dirty="0"/>
              <a:t> ". En </a:t>
            </a:r>
            <a:r>
              <a:rPr lang="en-US" sz="6500" b="1" dirty="0" err="1"/>
              <a:t>effet</a:t>
            </a:r>
            <a:r>
              <a:rPr lang="en-US" sz="6500" b="1" dirty="0"/>
              <a:t> </a:t>
            </a:r>
            <a:r>
              <a:rPr lang="en-US" sz="6500" b="1" dirty="0" err="1"/>
              <a:t>l'expression</a:t>
            </a:r>
            <a:r>
              <a:rPr lang="en-US" sz="6500" b="1" dirty="0"/>
              <a:t> " a + b = 1 " se lit " a </a:t>
            </a:r>
            <a:r>
              <a:rPr lang="en-US" sz="6500" b="1" dirty="0" err="1"/>
              <a:t>ou</a:t>
            </a:r>
            <a:r>
              <a:rPr lang="en-US" sz="6500" b="1" dirty="0"/>
              <a:t> b </a:t>
            </a:r>
            <a:r>
              <a:rPr lang="en-US" sz="6500" b="1" dirty="0" err="1"/>
              <a:t>égal</a:t>
            </a:r>
            <a:r>
              <a:rPr lang="en-US" sz="6500" b="1" dirty="0"/>
              <a:t> à 1 </a:t>
            </a:r>
            <a:r>
              <a:rPr lang="en-US" sz="6500" b="1" dirty="0" smtClean="0"/>
              <a:t>" </a:t>
            </a:r>
            <a:r>
              <a:rPr lang="en-US" sz="6500" b="1" dirty="0"/>
              <a:t>Cette condition est </a:t>
            </a:r>
            <a:r>
              <a:rPr lang="en-US" sz="6500" b="1" dirty="0" err="1"/>
              <a:t>vérifiée</a:t>
            </a:r>
            <a:r>
              <a:rPr lang="en-US" sz="6500" b="1" dirty="0"/>
              <a:t> pour a </a:t>
            </a:r>
            <a:r>
              <a:rPr lang="en-US" sz="6500" b="1" dirty="0" err="1"/>
              <a:t>ou</a:t>
            </a:r>
            <a:r>
              <a:rPr lang="en-US" sz="6500" b="1" dirty="0"/>
              <a:t> pour b (</a:t>
            </a:r>
            <a:r>
              <a:rPr lang="en-US" sz="6500" b="1" dirty="0" err="1"/>
              <a:t>ou</a:t>
            </a:r>
            <a:r>
              <a:rPr lang="en-US" sz="6500" b="1" dirty="0"/>
              <a:t> pour les deux en </a:t>
            </a:r>
            <a:r>
              <a:rPr lang="en-US" sz="6500" b="1" dirty="0" err="1"/>
              <a:t>même</a:t>
            </a:r>
            <a:r>
              <a:rPr lang="en-US" sz="6500" b="1" dirty="0"/>
              <a:t> temps) </a:t>
            </a:r>
            <a:r>
              <a:rPr lang="en-US" sz="6500" b="1" dirty="0" err="1"/>
              <a:t>égale</a:t>
            </a:r>
            <a:r>
              <a:rPr lang="en-US" sz="6500" b="1" dirty="0"/>
              <a:t> à </a:t>
            </a:r>
            <a:r>
              <a:rPr lang="en-US" sz="6500" b="1" dirty="0" smtClean="0"/>
              <a:t>1</a:t>
            </a:r>
            <a:endParaRPr lang="fr-FR" sz="6500" b="1" dirty="0"/>
          </a:p>
          <a:p>
            <a:r>
              <a:rPr lang="en-US" sz="6500" b="1" dirty="0"/>
              <a:t>le </a:t>
            </a:r>
            <a:r>
              <a:rPr lang="en-US" sz="6500" b="1" dirty="0" err="1"/>
              <a:t>symbole</a:t>
            </a:r>
            <a:r>
              <a:rPr lang="en-US" sz="6500" b="1" dirty="0"/>
              <a:t> " . " se lit " et ". En </a:t>
            </a:r>
            <a:r>
              <a:rPr lang="en-US" sz="6500" b="1" dirty="0" err="1"/>
              <a:t>effet</a:t>
            </a:r>
            <a:r>
              <a:rPr lang="en-US" sz="6500" b="1" dirty="0"/>
              <a:t> </a:t>
            </a:r>
            <a:r>
              <a:rPr lang="en-US" sz="6500" b="1" dirty="0" err="1"/>
              <a:t>l'expression</a:t>
            </a:r>
            <a:r>
              <a:rPr lang="en-US" sz="6500" b="1" dirty="0"/>
              <a:t> " a . b = 1 " se lit " a et b </a:t>
            </a:r>
            <a:r>
              <a:rPr lang="en-US" sz="6500" b="1" dirty="0" err="1"/>
              <a:t>égal</a:t>
            </a:r>
            <a:r>
              <a:rPr lang="en-US" sz="6500" b="1" dirty="0"/>
              <a:t> à 1 ". Cette condition est </a:t>
            </a:r>
            <a:r>
              <a:rPr lang="en-US" sz="6500" b="1" dirty="0" err="1"/>
              <a:t>vérifiée</a:t>
            </a:r>
            <a:r>
              <a:rPr lang="en-US" sz="6500" b="1" dirty="0"/>
              <a:t> pour a et b </a:t>
            </a:r>
            <a:r>
              <a:rPr lang="en-US" sz="6500" b="1" dirty="0" err="1"/>
              <a:t>égal</a:t>
            </a:r>
            <a:r>
              <a:rPr lang="en-US" sz="6500" b="1" dirty="0"/>
              <a:t> à </a:t>
            </a:r>
            <a:r>
              <a:rPr lang="en-US" sz="6500" b="1" dirty="0" smtClean="0"/>
              <a:t>1 </a:t>
            </a:r>
            <a:r>
              <a:rPr lang="en-US" sz="6500" b="1" dirty="0"/>
              <a:t>(Si </a:t>
            </a:r>
            <a:r>
              <a:rPr lang="en-US" sz="6500" b="1" dirty="0" err="1"/>
              <a:t>l'un</a:t>
            </a:r>
            <a:r>
              <a:rPr lang="en-US" sz="6500" b="1" dirty="0"/>
              <a:t> des deux </a:t>
            </a:r>
            <a:r>
              <a:rPr lang="en-US" sz="6500" b="1" dirty="0" err="1"/>
              <a:t>vaut</a:t>
            </a:r>
            <a:r>
              <a:rPr lang="en-US" sz="6500" b="1" dirty="0"/>
              <a:t> 0, </a:t>
            </a:r>
            <a:r>
              <a:rPr lang="en-US" sz="6500" b="1" dirty="0" err="1"/>
              <a:t>l'équation</a:t>
            </a:r>
            <a:r>
              <a:rPr lang="en-US" sz="6500" b="1" dirty="0"/>
              <a:t> </a:t>
            </a:r>
            <a:r>
              <a:rPr lang="en-US" sz="6500" b="1" dirty="0" err="1"/>
              <a:t>n'est</a:t>
            </a:r>
            <a:r>
              <a:rPr lang="en-US" sz="6500" b="1" dirty="0"/>
              <a:t> pas </a:t>
            </a:r>
            <a:r>
              <a:rPr lang="en-US" sz="6500" b="1" dirty="0" err="1"/>
              <a:t>vérifiée</a:t>
            </a:r>
            <a:r>
              <a:rPr lang="en-US" sz="6500" b="1" dirty="0" smtClean="0"/>
              <a:t>)</a:t>
            </a:r>
            <a:endParaRPr lang="fr-FR" sz="6500" b="1" dirty="0"/>
          </a:p>
          <a:p>
            <a:r>
              <a:rPr lang="en-US" sz="6500" b="1" dirty="0"/>
              <a:t>la variable </a:t>
            </a:r>
            <a:r>
              <a:rPr lang="en-US" sz="6500" b="1" dirty="0" smtClean="0"/>
              <a:t>“a </a:t>
            </a:r>
            <a:r>
              <a:rPr lang="en-US" sz="6500" b="1" dirty="0"/>
              <a:t>" se lit " a </a:t>
            </a:r>
            <a:r>
              <a:rPr lang="en-US" sz="6500" b="1" dirty="0" err="1"/>
              <a:t>barre</a:t>
            </a:r>
            <a:r>
              <a:rPr lang="en-US" sz="6500" b="1" dirty="0"/>
              <a:t>". Elle </a:t>
            </a:r>
            <a:r>
              <a:rPr lang="en-US" sz="6500" b="1" dirty="0" err="1"/>
              <a:t>prend</a:t>
            </a:r>
            <a:r>
              <a:rPr lang="en-US" sz="6500" b="1" dirty="0"/>
              <a:t> la </a:t>
            </a:r>
            <a:r>
              <a:rPr lang="en-US" sz="6500" b="1" dirty="0" err="1"/>
              <a:t>valeur</a:t>
            </a:r>
            <a:r>
              <a:rPr lang="en-US" sz="6500" b="1" dirty="0"/>
              <a:t> </a:t>
            </a:r>
            <a:r>
              <a:rPr lang="en-US" sz="6500" b="1" dirty="0" err="1"/>
              <a:t>opposé</a:t>
            </a:r>
            <a:r>
              <a:rPr lang="en-US" sz="6500" b="1" dirty="0"/>
              <a:t> de </a:t>
            </a:r>
            <a:r>
              <a:rPr lang="en-US" sz="6500" b="1" dirty="0" smtClean="0"/>
              <a:t>a </a:t>
            </a:r>
            <a:r>
              <a:rPr lang="en-US" sz="6500" b="1" dirty="0"/>
              <a:t>Si a = 1 </a:t>
            </a:r>
            <a:r>
              <a:rPr lang="en-US" sz="6500" b="1" dirty="0" err="1"/>
              <a:t>alors</a:t>
            </a:r>
            <a:r>
              <a:rPr lang="en-US" sz="6500" b="1" dirty="0"/>
              <a:t> = 0 et </a:t>
            </a:r>
            <a:r>
              <a:rPr lang="en-US" sz="6500" b="1" dirty="0" err="1"/>
              <a:t>inversement</a:t>
            </a:r>
            <a:r>
              <a:rPr lang="en-US" sz="6500" b="1" dirty="0"/>
              <a:t>.</a:t>
            </a:r>
            <a:endParaRPr lang="fr-FR" sz="6500" b="1" dirty="0"/>
          </a:p>
          <a:p>
            <a:pPr>
              <a:buNone/>
            </a:pPr>
            <a:r>
              <a:rPr lang="en-US" sz="6500" b="1" dirty="0"/>
              <a:t> </a:t>
            </a:r>
            <a:endParaRPr lang="fr-FR" sz="6500" b="1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2285984" y="5286388"/>
            <a:ext cx="2143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  <a:cs typeface="Times New Roman" pitchFamily="18" charset="0"/>
              </a:rPr>
              <a:t>Algèbre de Boole des valeurs de </a:t>
            </a:r>
            <a:r>
              <a:rPr lang="en-US" b="1" dirty="0" err="1" smtClean="0">
                <a:solidFill>
                  <a:schemeClr val="accent1"/>
                </a:solidFill>
                <a:cs typeface="Times New Roman" pitchFamily="18" charset="0"/>
              </a:rPr>
              <a:t>vérité</a:t>
            </a:r>
            <a:endParaRPr lang="fr-FR" dirty="0">
              <a:solidFill>
                <a:schemeClr val="accent1"/>
              </a:solidFill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 </a:t>
            </a:r>
            <a:endParaRPr lang="fr-FR" dirty="0"/>
          </a:p>
          <a:p>
            <a:pPr algn="just"/>
            <a:r>
              <a:rPr lang="en-US" b="1" dirty="0">
                <a:cs typeface="Times New Roman" pitchFamily="18" charset="0"/>
              </a:rPr>
              <a:t>On </a:t>
            </a:r>
            <a:r>
              <a:rPr lang="en-US" b="1" dirty="0" err="1">
                <a:cs typeface="Times New Roman" pitchFamily="18" charset="0"/>
              </a:rPr>
              <a:t>appelle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i="1" dirty="0">
                <a:cs typeface="Times New Roman" pitchFamily="18" charset="0"/>
              </a:rPr>
              <a:t>B </a:t>
            </a:r>
            <a:r>
              <a:rPr lang="en-US" b="1" dirty="0" err="1">
                <a:cs typeface="Times New Roman" pitchFamily="18" charset="0"/>
              </a:rPr>
              <a:t>l'ensemble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constitué</a:t>
            </a:r>
            <a:r>
              <a:rPr lang="en-US" b="1" dirty="0">
                <a:cs typeface="Times New Roman" pitchFamily="18" charset="0"/>
              </a:rPr>
              <a:t> de deux </a:t>
            </a:r>
            <a:r>
              <a:rPr lang="en-US" b="1" dirty="0" err="1">
                <a:cs typeface="Times New Roman" pitchFamily="18" charset="0"/>
              </a:rPr>
              <a:t>éléments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appelés</a:t>
            </a:r>
            <a:r>
              <a:rPr lang="en-US" b="1" dirty="0">
                <a:cs typeface="Times New Roman" pitchFamily="18" charset="0"/>
              </a:rPr>
              <a:t> valeurs de </a:t>
            </a:r>
            <a:r>
              <a:rPr lang="en-US" b="1" dirty="0" err="1">
                <a:cs typeface="Times New Roman" pitchFamily="18" charset="0"/>
              </a:rPr>
              <a:t>vérité</a:t>
            </a:r>
            <a:r>
              <a:rPr lang="en-US" b="1" dirty="0">
                <a:cs typeface="Times New Roman" pitchFamily="18" charset="0"/>
              </a:rPr>
              <a:t> {VRAI, FAUX}. </a:t>
            </a:r>
            <a:r>
              <a:rPr lang="en-US" b="1" dirty="0" err="1">
                <a:cs typeface="Times New Roman" pitchFamily="18" charset="0"/>
              </a:rPr>
              <a:t>Cet</a:t>
            </a:r>
            <a:r>
              <a:rPr lang="en-US" b="1" dirty="0">
                <a:cs typeface="Times New Roman" pitchFamily="18" charset="0"/>
              </a:rPr>
              <a:t> ensemble est </a:t>
            </a:r>
            <a:r>
              <a:rPr lang="en-US" b="1" dirty="0" err="1">
                <a:cs typeface="Times New Roman" pitchFamily="18" charset="0"/>
              </a:rPr>
              <a:t>aussi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noté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i="1" dirty="0">
                <a:cs typeface="Times New Roman" pitchFamily="18" charset="0"/>
              </a:rPr>
              <a:t>B </a:t>
            </a:r>
            <a:r>
              <a:rPr lang="en-US" b="1" dirty="0">
                <a:cs typeface="Times New Roman" pitchFamily="18" charset="0"/>
              </a:rPr>
              <a:t>= {1, 0</a:t>
            </a:r>
            <a:r>
              <a:rPr lang="en-US" b="1" dirty="0" smtClean="0">
                <a:cs typeface="Times New Roman" pitchFamily="18" charset="0"/>
              </a:rPr>
              <a:t>}</a:t>
            </a:r>
            <a:endParaRPr lang="fr-FR" b="1" dirty="0">
              <a:cs typeface="Times New Roman" pitchFamily="18" charset="0"/>
            </a:endParaRPr>
          </a:p>
          <a:p>
            <a:pPr algn="just"/>
            <a:r>
              <a:rPr lang="en-US" b="1" dirty="0">
                <a:cs typeface="Times New Roman" pitchFamily="18" charset="0"/>
              </a:rPr>
              <a:t>Sur </a:t>
            </a:r>
            <a:r>
              <a:rPr lang="en-US" b="1" dirty="0" err="1">
                <a:cs typeface="Times New Roman" pitchFamily="18" charset="0"/>
              </a:rPr>
              <a:t>cet</a:t>
            </a:r>
            <a:r>
              <a:rPr lang="en-US" b="1" dirty="0">
                <a:cs typeface="Times New Roman" pitchFamily="18" charset="0"/>
              </a:rPr>
              <a:t> ensemble on </a:t>
            </a:r>
            <a:r>
              <a:rPr lang="en-US" b="1" dirty="0" err="1">
                <a:cs typeface="Times New Roman" pitchFamily="18" charset="0"/>
              </a:rPr>
              <a:t>peut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définir</a:t>
            </a:r>
            <a:r>
              <a:rPr lang="en-US" b="1" dirty="0">
                <a:cs typeface="Times New Roman" pitchFamily="18" charset="0"/>
              </a:rPr>
              <a:t> deux </a:t>
            </a:r>
            <a:r>
              <a:rPr lang="en-US" b="1" dirty="0" err="1">
                <a:cs typeface="Times New Roman" pitchFamily="18" charset="0"/>
              </a:rPr>
              <a:t>lois</a:t>
            </a:r>
            <a:r>
              <a:rPr lang="en-US" b="1" dirty="0">
                <a:cs typeface="Times New Roman" pitchFamily="18" charset="0"/>
              </a:rPr>
              <a:t> (</a:t>
            </a:r>
            <a:r>
              <a:rPr lang="en-US" b="1" dirty="0" err="1">
                <a:cs typeface="Times New Roman" pitchFamily="18" charset="0"/>
              </a:rPr>
              <a:t>ou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opérations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ou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foncteurs</a:t>
            </a:r>
            <a:r>
              <a:rPr lang="en-US" b="1" dirty="0">
                <a:cs typeface="Times New Roman" pitchFamily="18" charset="0"/>
              </a:rPr>
              <a:t>), les </a:t>
            </a:r>
            <a:r>
              <a:rPr lang="en-US" b="1" dirty="0" err="1">
                <a:cs typeface="Times New Roman" pitchFamily="18" charset="0"/>
              </a:rPr>
              <a:t>lois</a:t>
            </a:r>
            <a:r>
              <a:rPr lang="en-US" b="1" dirty="0">
                <a:cs typeface="Times New Roman" pitchFamily="18" charset="0"/>
              </a:rPr>
              <a:t> ET </a:t>
            </a:r>
            <a:r>
              <a:rPr lang="en-US" b="1" dirty="0" err="1">
                <a:cs typeface="Times New Roman" pitchFamily="18" charset="0"/>
              </a:rPr>
              <a:t>et</a:t>
            </a:r>
            <a:r>
              <a:rPr lang="en-US" b="1" dirty="0">
                <a:cs typeface="Times New Roman" pitchFamily="18" charset="0"/>
              </a:rPr>
              <a:t> OU et </a:t>
            </a:r>
            <a:r>
              <a:rPr lang="en-US" b="1" dirty="0" err="1">
                <a:cs typeface="Times New Roman" pitchFamily="18" charset="0"/>
              </a:rPr>
              <a:t>une</a:t>
            </a:r>
            <a:r>
              <a:rPr lang="en-US" b="1" dirty="0">
                <a:cs typeface="Times New Roman" pitchFamily="18" charset="0"/>
              </a:rPr>
              <a:t> transformation </a:t>
            </a:r>
            <a:r>
              <a:rPr lang="en-US" b="1" dirty="0" err="1">
                <a:cs typeface="Times New Roman" pitchFamily="18" charset="0"/>
              </a:rPr>
              <a:t>appelée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complémentaire</a:t>
            </a:r>
            <a:r>
              <a:rPr lang="en-US" b="1" dirty="0">
                <a:cs typeface="Times New Roman" pitchFamily="18" charset="0"/>
              </a:rPr>
              <a:t>, inversion </a:t>
            </a:r>
            <a:r>
              <a:rPr lang="en-US" b="1" dirty="0" err="1">
                <a:cs typeface="Times New Roman" pitchFamily="18" charset="0"/>
              </a:rPr>
              <a:t>ou</a:t>
            </a:r>
            <a:r>
              <a:rPr lang="en-US" b="1" dirty="0">
                <a:cs typeface="Times New Roman" pitchFamily="18" charset="0"/>
              </a:rPr>
              <a:t> contraire</a:t>
            </a:r>
            <a:r>
              <a:rPr lang="en-US" b="1" dirty="0" smtClean="0">
                <a:cs typeface="Times New Roman" pitchFamily="18" charset="0"/>
              </a:rPr>
              <a:t>.</a:t>
            </a:r>
            <a:r>
              <a:rPr lang="en-US" b="1" dirty="0">
                <a:cs typeface="Times New Roman" pitchFamily="18" charset="0"/>
              </a:rPr>
              <a:t> </a:t>
            </a:r>
            <a:endParaRPr lang="fr-FR" b="1" dirty="0">
              <a:cs typeface="Times New Roman" pitchFamily="18" charset="0"/>
            </a:endParaRPr>
          </a:p>
          <a:p>
            <a:pPr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2285984" y="2623136"/>
            <a:ext cx="2208960" cy="584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Circu</a:t>
            </a:r>
            <a:r>
              <a:rPr sz="4400" b="1" spc="4" dirty="0" smtClean="0">
                <a:solidFill>
                  <a:srgbClr val="0070C0"/>
                </a:solidFill>
                <a:latin typeface="Arial"/>
                <a:cs typeface="Arial"/>
              </a:rPr>
              <a:t>i</a:t>
            </a: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ts</a:t>
            </a:r>
            <a:endParaRPr sz="4400" b="1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00562" y="2623136"/>
            <a:ext cx="714380" cy="584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de</a:t>
            </a:r>
            <a:endParaRPr sz="4400" b="1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6778" y="2623136"/>
            <a:ext cx="1383369" cy="584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0"/>
              </a:lnSpc>
              <a:spcBef>
                <a:spcPts val="230"/>
              </a:spcBef>
            </a:pP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Ba</a:t>
            </a:r>
            <a:r>
              <a:rPr sz="4400" b="1" spc="4" dirty="0" smtClean="0">
                <a:solidFill>
                  <a:srgbClr val="0070C0"/>
                </a:solidFill>
                <a:latin typeface="Arial"/>
                <a:cs typeface="Arial"/>
              </a:rPr>
              <a:t>s</a:t>
            </a:r>
            <a:r>
              <a:rPr sz="4400" b="1" spc="0" dirty="0" smtClean="0">
                <a:solidFill>
                  <a:srgbClr val="0070C0"/>
                </a:solidFill>
                <a:latin typeface="Arial"/>
                <a:cs typeface="Arial"/>
              </a:rPr>
              <a:t>e</a:t>
            </a:r>
            <a:endParaRPr sz="4400" b="1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484870" y="6312606"/>
            <a:ext cx="150953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539750" y="3429000"/>
            <a:ext cx="7974330" cy="3071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8484870" y="6312606"/>
            <a:ext cx="150953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30"/>
              </a:lnSpc>
              <a:spcBef>
                <a:spcPts val="76"/>
              </a:spcBef>
            </a:pPr>
            <a:endParaRPr sz="1400">
              <a:latin typeface="Arial"/>
              <a:cs typeface="Arial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1571612"/>
            <a:ext cx="864399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Négation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Le contraire de "a" est VRAI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seulement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est FAUX. Le contraire de a est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noté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ā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71472" y="571480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70C0"/>
                </a:solidFill>
              </a:rPr>
              <a:t>Inverseur  NON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8596" y="285728"/>
            <a:ext cx="764386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rgbClr val="0070C0"/>
                </a:solidFill>
              </a:rPr>
              <a:t>La conjonction ET(AND)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28596" y="1785927"/>
            <a:ext cx="821537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pPr algn="just"/>
            <a:r>
              <a:rPr lang="en-US" sz="2800" b="1" dirty="0" err="1" smtClean="0"/>
              <a:t>Conjonction</a:t>
            </a:r>
            <a:r>
              <a:rPr lang="en-US" sz="2800" b="1" dirty="0" smtClean="0"/>
              <a:t> </a:t>
            </a:r>
            <a:r>
              <a:rPr lang="en-US" sz="2800" b="1" dirty="0"/>
              <a:t>Elle est </a:t>
            </a:r>
            <a:r>
              <a:rPr lang="en-US" sz="2800" b="1" dirty="0" err="1"/>
              <a:t>définie</a:t>
            </a:r>
            <a:r>
              <a:rPr lang="en-US" sz="2800" b="1" dirty="0"/>
              <a:t> de la </a:t>
            </a:r>
            <a:r>
              <a:rPr lang="en-US" sz="2800" b="1" dirty="0" err="1"/>
              <a:t>manière</a:t>
            </a:r>
            <a:r>
              <a:rPr lang="en-US" sz="2800" b="1" dirty="0"/>
              <a:t> </a:t>
            </a:r>
            <a:r>
              <a:rPr lang="en-US" sz="2800" b="1" dirty="0" err="1"/>
              <a:t>suivante</a:t>
            </a:r>
            <a:r>
              <a:rPr lang="en-US" sz="2800" b="1" dirty="0"/>
              <a:t> : </a:t>
            </a:r>
            <a:r>
              <a:rPr lang="en-US" sz="2800" b="1" i="1" dirty="0"/>
              <a:t>a </a:t>
            </a:r>
            <a:r>
              <a:rPr lang="en-US" sz="2800" b="1" dirty="0"/>
              <a:t>ET </a:t>
            </a:r>
            <a:r>
              <a:rPr lang="en-US" sz="2800" b="1" i="1" dirty="0"/>
              <a:t>b </a:t>
            </a:r>
            <a:r>
              <a:rPr lang="en-US" sz="2800" b="1" dirty="0"/>
              <a:t>est VRAI </a:t>
            </a:r>
            <a:r>
              <a:rPr lang="en-US" sz="2800" b="1" dirty="0" err="1"/>
              <a:t>si</a:t>
            </a:r>
            <a:r>
              <a:rPr lang="en-US" sz="2800" b="1" dirty="0"/>
              <a:t> et </a:t>
            </a:r>
            <a:r>
              <a:rPr lang="en-US" sz="2800" b="1" dirty="0" err="1"/>
              <a:t>seulement</a:t>
            </a:r>
            <a:r>
              <a:rPr lang="en-US" sz="2800" b="1" dirty="0"/>
              <a:t> </a:t>
            </a:r>
            <a:r>
              <a:rPr lang="en-US" sz="2800" b="1" dirty="0" err="1"/>
              <a:t>si</a:t>
            </a:r>
            <a:r>
              <a:rPr lang="en-US" sz="2800" b="1" dirty="0"/>
              <a:t> </a:t>
            </a:r>
            <a:r>
              <a:rPr lang="en-US" sz="2800" b="1" i="1" dirty="0"/>
              <a:t>a </a:t>
            </a:r>
            <a:r>
              <a:rPr lang="en-US" sz="2800" b="1" dirty="0"/>
              <a:t>est VRAI et </a:t>
            </a:r>
            <a:r>
              <a:rPr lang="en-US" sz="2800" b="1" i="1" dirty="0"/>
              <a:t>b </a:t>
            </a:r>
            <a:r>
              <a:rPr lang="en-US" sz="2800" b="1" dirty="0"/>
              <a:t>est</a:t>
            </a:r>
            <a:endParaRPr lang="fr-FR" sz="2800" b="1" dirty="0"/>
          </a:p>
          <a:p>
            <a:pPr algn="just"/>
            <a:r>
              <a:rPr lang="en-US" sz="2800" b="1" dirty="0"/>
              <a:t>VRAI. Cette </a:t>
            </a:r>
            <a:r>
              <a:rPr lang="en-US" sz="2800" b="1" dirty="0" err="1"/>
              <a:t>loi</a:t>
            </a:r>
            <a:r>
              <a:rPr lang="en-US" sz="2800" b="1" dirty="0"/>
              <a:t> est </a:t>
            </a:r>
            <a:r>
              <a:rPr lang="en-US" sz="2800" b="1" dirty="0" err="1"/>
              <a:t>aussi</a:t>
            </a:r>
            <a:r>
              <a:rPr lang="en-US" sz="2800" b="1" dirty="0"/>
              <a:t> note  </a:t>
            </a:r>
            <a:r>
              <a:rPr lang="en-US" sz="2800" b="1" dirty="0" smtClean="0"/>
              <a:t>'.‘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657</Words>
  <Application>Microsoft Office PowerPoint</Application>
  <PresentationFormat>Affichage à l'écran (4:3)</PresentationFormat>
  <Paragraphs>169</Paragraphs>
  <Slides>29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Symbol</vt:lpstr>
      <vt:lpstr>Times New Roman</vt:lpstr>
      <vt:lpstr>Wingdings</vt:lpstr>
      <vt:lpstr>Thème Office</vt:lpstr>
      <vt:lpstr>Structure Machine 2</vt:lpstr>
      <vt:lpstr>Contenu de la matière</vt:lpstr>
      <vt:lpstr>Présentation PowerPoint</vt:lpstr>
      <vt:lpstr>  L'algèbre de Boole   </vt:lpstr>
      <vt:lpstr>Les propriétés</vt:lpstr>
      <vt:lpstr>Algèbre de Boole des valeurs de vérité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des ordinateurs</dc:title>
  <dc:creator>Pc</dc:creator>
  <cp:lastModifiedBy>Pc</cp:lastModifiedBy>
  <cp:revision>26</cp:revision>
  <dcterms:created xsi:type="dcterms:W3CDTF">2018-02-04T19:33:36Z</dcterms:created>
  <dcterms:modified xsi:type="dcterms:W3CDTF">2020-03-18T21:15:50Z</dcterms:modified>
</cp:coreProperties>
</file>