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2" r:id="rId1"/>
  </p:sldMasterIdLst>
  <p:sldIdLst>
    <p:sldId id="256" r:id="rId2"/>
    <p:sldId id="429" r:id="rId3"/>
    <p:sldId id="436" r:id="rId4"/>
    <p:sldId id="437" r:id="rId5"/>
    <p:sldId id="430" r:id="rId6"/>
    <p:sldId id="433" r:id="rId7"/>
    <p:sldId id="434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>
        <p:scale>
          <a:sx n="70" d="100"/>
          <a:sy n="70" d="100"/>
        </p:scale>
        <p:origin x="-684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3"/>
          <p:cNvSpPr>
            <a:spLocks noGrp="1"/>
          </p:cNvSpPr>
          <p:nvPr>
            <p:ph type="ctrTitle"/>
          </p:nvPr>
        </p:nvSpPr>
        <p:spPr>
          <a:xfrm>
            <a:off x="1910080" y="359898"/>
            <a:ext cx="987552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22" name="Sous-titre 21"/>
          <p:cNvSpPr>
            <a:spLocks noGrp="1"/>
          </p:cNvSpPr>
          <p:nvPr>
            <p:ph type="subTitle" idx="1"/>
          </p:nvPr>
        </p:nvSpPr>
        <p:spPr>
          <a:xfrm>
            <a:off x="1910080" y="1850064"/>
            <a:ext cx="987552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20" name="Espace réservé du pied de page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10" name="Espace réservé du numéro de diapositive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llipse 7"/>
          <p:cNvSpPr/>
          <p:nvPr/>
        </p:nvSpPr>
        <p:spPr>
          <a:xfrm>
            <a:off x="1228577" y="1413802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1542901" y="1345016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9144000" y="274640"/>
            <a:ext cx="2438400" cy="5851525"/>
          </a:xfrm>
        </p:spPr>
        <p:txBody>
          <a:bodyPr vert="eaVert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524000" y="274641"/>
            <a:ext cx="7416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043853" y="-54"/>
            <a:ext cx="9144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437856" y="2600325"/>
            <a:ext cx="85344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37856" y="1066800"/>
            <a:ext cx="85344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0" name="Rectangle 9"/>
          <p:cNvSpPr/>
          <p:nvPr/>
        </p:nvSpPr>
        <p:spPr bwMode="invGray">
          <a:xfrm>
            <a:off x="3048000" y="0"/>
            <a:ext cx="1016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896428" y="2814656"/>
            <a:ext cx="280416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Ellipse 8"/>
          <p:cNvSpPr/>
          <p:nvPr/>
        </p:nvSpPr>
        <p:spPr>
          <a:xfrm>
            <a:off x="3210752" y="2745870"/>
            <a:ext cx="85344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91414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7034784" y="1524000"/>
            <a:ext cx="48768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5160336"/>
            <a:ext cx="109728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60960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6217920" y="328278"/>
            <a:ext cx="536448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60960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217920" y="969336"/>
            <a:ext cx="536448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14144" y="274320"/>
            <a:ext cx="9997440" cy="1143000"/>
          </a:xfrm>
        </p:spPr>
        <p:txBody>
          <a:bodyPr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353312" y="0"/>
            <a:ext cx="10838688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6" name="Rectangle 5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09600" y="216778"/>
            <a:ext cx="508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09600" y="1406964"/>
            <a:ext cx="508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609600" y="2133601"/>
            <a:ext cx="108712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49195" y="1066800"/>
            <a:ext cx="36576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Rectangle 7"/>
          <p:cNvSpPr/>
          <p:nvPr/>
        </p:nvSpPr>
        <p:spPr>
          <a:xfrm>
            <a:off x="1016000" y="1066800"/>
            <a:ext cx="6096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117600" y="1143004"/>
            <a:ext cx="58928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9" name="Organigramme : Processus 8"/>
          <p:cNvSpPr/>
          <p:nvPr/>
        </p:nvSpPr>
        <p:spPr>
          <a:xfrm rot="19468671">
            <a:off x="528967" y="954341"/>
            <a:ext cx="9144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Organigramme : Processus 9"/>
          <p:cNvSpPr/>
          <p:nvPr/>
        </p:nvSpPr>
        <p:spPr>
          <a:xfrm rot="2103354" flipH="1">
            <a:off x="6671556" y="936786"/>
            <a:ext cx="865632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117600" y="4800600"/>
            <a:ext cx="58928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ecteurs 6"/>
          <p:cNvSpPr/>
          <p:nvPr/>
        </p:nvSpPr>
        <p:spPr>
          <a:xfrm>
            <a:off x="-1087902" y="-815922"/>
            <a:ext cx="2185183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Ellipse 7"/>
          <p:cNvSpPr/>
          <p:nvPr/>
        </p:nvSpPr>
        <p:spPr>
          <a:xfrm>
            <a:off x="225089" y="21103"/>
            <a:ext cx="2269588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Bouée 10"/>
          <p:cNvSpPr/>
          <p:nvPr/>
        </p:nvSpPr>
        <p:spPr>
          <a:xfrm rot="2315675">
            <a:off x="243842" y="1055077"/>
            <a:ext cx="1500956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350498" y="-54"/>
            <a:ext cx="10841503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Espace réservé du titre 4"/>
          <p:cNvSpPr>
            <a:spLocks noGrp="1"/>
          </p:cNvSpPr>
          <p:nvPr>
            <p:ph type="title"/>
          </p:nvPr>
        </p:nvSpPr>
        <p:spPr>
          <a:xfrm>
            <a:off x="1914144" y="274638"/>
            <a:ext cx="999744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Espace réservé du texte 8"/>
          <p:cNvSpPr>
            <a:spLocks noGrp="1"/>
          </p:cNvSpPr>
          <p:nvPr>
            <p:ph type="body" idx="1"/>
          </p:nvPr>
        </p:nvSpPr>
        <p:spPr>
          <a:xfrm>
            <a:off x="1914144" y="1447800"/>
            <a:ext cx="999744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24" name="Espace réservé de la date 23"/>
          <p:cNvSpPr>
            <a:spLocks noGrp="1"/>
          </p:cNvSpPr>
          <p:nvPr>
            <p:ph type="dt" sz="half" idx="2"/>
          </p:nvPr>
        </p:nvSpPr>
        <p:spPr>
          <a:xfrm>
            <a:off x="4775200" y="6305550"/>
            <a:ext cx="28448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4830B33-64EF-41BF-826C-B5610A73E9F5}" type="datetimeFigureOut">
              <a:rPr lang="fr-FR" smtClean="0"/>
              <a:pPr/>
              <a:t>15/10/2019</a:t>
            </a:fld>
            <a:endParaRPr lang="fr-FR"/>
          </a:p>
        </p:txBody>
      </p:sp>
      <p:sp>
        <p:nvSpPr>
          <p:cNvPr id="10" name="Espace réservé du pied de page 9"/>
          <p:cNvSpPr>
            <a:spLocks noGrp="1"/>
          </p:cNvSpPr>
          <p:nvPr>
            <p:ph type="ftr" sz="quarter" idx="3"/>
          </p:nvPr>
        </p:nvSpPr>
        <p:spPr>
          <a:xfrm>
            <a:off x="7620000" y="6305550"/>
            <a:ext cx="38608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fr-FR"/>
          </a:p>
        </p:txBody>
      </p:sp>
      <p:sp>
        <p:nvSpPr>
          <p:cNvPr id="22" name="Espace réservé du numéro de diapositive 21"/>
          <p:cNvSpPr>
            <a:spLocks noGrp="1"/>
          </p:cNvSpPr>
          <p:nvPr>
            <p:ph type="sldNum" sz="quarter" idx="4"/>
          </p:nvPr>
        </p:nvSpPr>
        <p:spPr>
          <a:xfrm>
            <a:off x="11484864" y="6305550"/>
            <a:ext cx="6096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546B99A3-7479-424F-96B1-E0ED45887CA9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5" name="Rectangle 14"/>
          <p:cNvSpPr/>
          <p:nvPr/>
        </p:nvSpPr>
        <p:spPr bwMode="invGray">
          <a:xfrm>
            <a:off x="1353312" y="-54"/>
            <a:ext cx="97536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4" r:id="rId2"/>
    <p:sldLayoutId id="2147483745" r:id="rId3"/>
    <p:sldLayoutId id="2147483746" r:id="rId4"/>
    <p:sldLayoutId id="2147483747" r:id="rId5"/>
    <p:sldLayoutId id="2147483748" r:id="rId6"/>
    <p:sldLayoutId id="2147483749" r:id="rId7"/>
    <p:sldLayoutId id="2147483750" r:id="rId8"/>
    <p:sldLayoutId id="2147483751" r:id="rId9"/>
    <p:sldLayoutId id="2147483752" r:id="rId10"/>
    <p:sldLayoutId id="214748375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="" xmlns:a16="http://schemas.microsoft.com/office/drawing/2014/main" id="{03C09D69-9707-4113-A090-8973271CDD69}"/>
              </a:ext>
            </a:extLst>
          </p:cNvPr>
          <p:cNvSpPr/>
          <p:nvPr/>
        </p:nvSpPr>
        <p:spPr>
          <a:xfrm>
            <a:off x="2504049" y="1702190"/>
            <a:ext cx="746994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altLang="fr-FR" sz="4000" dirty="0"/>
              <a:t>Paradigmes de programmation</a:t>
            </a:r>
            <a:endParaRPr lang="fr-FR" sz="4000" dirty="0"/>
          </a:p>
        </p:txBody>
      </p:sp>
      <p:sp>
        <p:nvSpPr>
          <p:cNvPr id="7" name="ZoneTexte 6">
            <a:extLst>
              <a:ext uri="{FF2B5EF4-FFF2-40B4-BE49-F238E27FC236}">
                <a16:creationId xmlns="" xmlns:a16="http://schemas.microsoft.com/office/drawing/2014/main" id="{2D084695-0031-477B-A1F5-A5D3616FAF2C}"/>
              </a:ext>
            </a:extLst>
          </p:cNvPr>
          <p:cNvSpPr txBox="1"/>
          <p:nvPr/>
        </p:nvSpPr>
        <p:spPr>
          <a:xfrm>
            <a:off x="3999913" y="2785403"/>
            <a:ext cx="31242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Par Mr. Ali. LALOUCI</a:t>
            </a:r>
          </a:p>
          <a:p>
            <a:pPr algn="ctr"/>
            <a:r>
              <a:rPr lang="fr-FR" sz="2000" b="1" dirty="0"/>
              <a:t>ali.lalouci@gmail.com</a:t>
            </a:r>
          </a:p>
        </p:txBody>
      </p:sp>
      <p:sp>
        <p:nvSpPr>
          <p:cNvPr id="10" name="ZoneTexte 9">
            <a:extLst>
              <a:ext uri="{FF2B5EF4-FFF2-40B4-BE49-F238E27FC236}">
                <a16:creationId xmlns="" xmlns:a16="http://schemas.microsoft.com/office/drawing/2014/main" id="{760B0A53-18EA-417D-9046-41EB8752F780}"/>
              </a:ext>
            </a:extLst>
          </p:cNvPr>
          <p:cNvSpPr txBox="1"/>
          <p:nvPr/>
        </p:nvSpPr>
        <p:spPr>
          <a:xfrm>
            <a:off x="7188589" y="5373858"/>
            <a:ext cx="27854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/>
              <a:t>Centre universitaire de Mila</a:t>
            </a:r>
          </a:p>
        </p:txBody>
      </p:sp>
      <p:pic>
        <p:nvPicPr>
          <p:cNvPr id="12" name="Image 11">
            <a:extLst>
              <a:ext uri="{FF2B5EF4-FFF2-40B4-BE49-F238E27FC236}">
                <a16:creationId xmlns="" xmlns:a16="http://schemas.microsoft.com/office/drawing/2014/main" id="{D1A3576F-271C-43DB-8DDB-C47B421AFC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99283" y="4912163"/>
            <a:ext cx="864000" cy="792988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5560674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A61418D9-1020-4A30-93B2-CA65A96831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381001"/>
            <a:ext cx="7772400" cy="1470025"/>
          </a:xfrm>
        </p:spPr>
        <p:txBody>
          <a:bodyPr/>
          <a:lstStyle/>
          <a:p>
            <a:pPr algn="l" eaLnBrk="1" hangingPunct="1"/>
            <a:r>
              <a:rPr lang="fr-FR" altLang="fr-FR" dirty="0"/>
              <a:t>Organisation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AA826ED3-4B99-408C-BD90-BC1F28DEF81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76600" y="2209800"/>
            <a:ext cx="7010400" cy="3051517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fr-FR" altLang="fr-FR" dirty="0"/>
              <a:t>cours: 1 Séance /semaine.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fr-FR" altLang="fr-FR" dirty="0"/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fr-FR" altLang="fr-FR" dirty="0"/>
              <a:t>TP: 1 Séance /semaine .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fr-FR" altLang="fr-FR" dirty="0"/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fr-FR" altLang="fr-FR" dirty="0"/>
              <a:t>Nombre total de séances de cours: 12.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fr-FR" altLang="fr-FR" dirty="0"/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fr-FR" altLang="fr-FR" dirty="0"/>
              <a:t>Nombre total de séances de TP: 11.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fr-FR" altLang="fr-FR" dirty="0"/>
          </a:p>
          <a:p>
            <a:pPr lvl="1" algn="l">
              <a:lnSpc>
                <a:spcPct val="80000"/>
              </a:lnSpc>
            </a:pPr>
            <a:endParaRPr lang="fr-FR" altLang="fr-FR" sz="2400" dirty="0"/>
          </a:p>
        </p:txBody>
      </p:sp>
    </p:spTree>
    <p:extLst>
      <p:ext uri="{BB962C8B-B14F-4D97-AF65-F5344CB8AC3E}">
        <p14:creationId xmlns="" xmlns:p14="http://schemas.microsoft.com/office/powerpoint/2010/main" val="291707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A61418D9-1020-4A30-93B2-CA65A96831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381001"/>
            <a:ext cx="7772400" cy="1470025"/>
          </a:xfrm>
        </p:spPr>
        <p:txBody>
          <a:bodyPr/>
          <a:lstStyle/>
          <a:p>
            <a:pPr algn="l" eaLnBrk="1" hangingPunct="1"/>
            <a:r>
              <a:rPr lang="fr-FR" altLang="fr-FR" dirty="0"/>
              <a:t>Description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AA826ED3-4B99-408C-BD90-BC1F28DEF81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76600" y="2209800"/>
            <a:ext cx="7010400" cy="2376268"/>
          </a:xfrm>
        </p:spPr>
        <p:txBody>
          <a:bodyPr>
            <a:normAutofit/>
          </a:bodyPr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fr-FR" altLang="fr-FR" dirty="0"/>
              <a:t>Unité : </a:t>
            </a:r>
            <a:r>
              <a:rPr lang="fr-FR" dirty="0"/>
              <a:t>UM1</a:t>
            </a:r>
            <a:r>
              <a:rPr lang="fr-FR" altLang="fr-FR" dirty="0"/>
              <a:t>.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fr-FR" altLang="fr-FR" dirty="0"/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fr-FR" altLang="fr-FR" dirty="0"/>
              <a:t>Coefficient : 2.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fr-FR" altLang="fr-FR" dirty="0"/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fr-FR" altLang="fr-FR" dirty="0"/>
              <a:t>Crédit : 4.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fr-FR" altLang="fr-FR" dirty="0"/>
          </a:p>
          <a:p>
            <a:pPr algn="l">
              <a:lnSpc>
                <a:spcPct val="80000"/>
              </a:lnSpc>
            </a:pPr>
            <a:endParaRPr lang="fr-FR" altLang="fr-FR" dirty="0"/>
          </a:p>
          <a:p>
            <a:pPr lvl="1" algn="l">
              <a:lnSpc>
                <a:spcPct val="80000"/>
              </a:lnSpc>
            </a:pPr>
            <a:endParaRPr lang="fr-FR" altLang="fr-FR" sz="2400" dirty="0"/>
          </a:p>
        </p:txBody>
      </p:sp>
    </p:spTree>
    <p:extLst>
      <p:ext uri="{BB962C8B-B14F-4D97-AF65-F5344CB8AC3E}">
        <p14:creationId xmlns="" xmlns:p14="http://schemas.microsoft.com/office/powerpoint/2010/main" val="9363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="" xmlns:a16="http://schemas.microsoft.com/office/drawing/2014/main" id="{A61418D9-1020-4A30-93B2-CA65A9683110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209800" y="381001"/>
            <a:ext cx="7772400" cy="1470025"/>
          </a:xfrm>
        </p:spPr>
        <p:txBody>
          <a:bodyPr/>
          <a:lstStyle/>
          <a:p>
            <a:pPr algn="l" eaLnBrk="1" hangingPunct="1"/>
            <a:r>
              <a:rPr lang="fr-FR" altLang="fr-FR" dirty="0"/>
              <a:t>Evaluation 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="" xmlns:a16="http://schemas.microsoft.com/office/drawing/2014/main" id="{AA826ED3-4B99-408C-BD90-BC1F28DEF817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3220329" y="2209800"/>
            <a:ext cx="7010400" cy="1194582"/>
          </a:xfrm>
        </p:spPr>
        <p:txBody>
          <a:bodyPr>
            <a:noAutofit/>
          </a:bodyPr>
          <a:lstStyle/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fr-FR" altLang="fr-FR" dirty="0"/>
              <a:t>Note : </a:t>
            </a:r>
            <a:r>
              <a:rPr lang="fr-FR" dirty="0"/>
              <a:t>Examen*0,6 + TP*0,4 </a:t>
            </a:r>
            <a:r>
              <a:rPr lang="fr-FR" altLang="fr-FR" dirty="0" smtClean="0"/>
              <a:t>.</a:t>
            </a:r>
          </a:p>
          <a:p>
            <a:pPr marL="609600" indent="-609600" algn="l">
              <a:lnSpc>
                <a:spcPct val="80000"/>
              </a:lnSpc>
            </a:pPr>
            <a:endParaRPr lang="fr-FR" altLang="fr-FR" dirty="0"/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r>
              <a:rPr lang="fr-FR" altLang="fr-FR" dirty="0"/>
              <a:t>TP: Présence + préparation+ mini projet </a:t>
            </a:r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fr-FR" altLang="fr-FR" dirty="0"/>
          </a:p>
          <a:p>
            <a:pPr marL="609600" indent="-609600" algn="l">
              <a:lnSpc>
                <a:spcPct val="80000"/>
              </a:lnSpc>
              <a:buFont typeface="Wingdings" panose="05000000000000000000" pitchFamily="2" charset="2"/>
              <a:buChar char="q"/>
            </a:pPr>
            <a:endParaRPr lang="fr-FR" altLang="fr-FR" dirty="0"/>
          </a:p>
          <a:p>
            <a:pPr algn="l">
              <a:lnSpc>
                <a:spcPct val="80000"/>
              </a:lnSpc>
            </a:pPr>
            <a:endParaRPr lang="fr-FR" altLang="fr-FR" dirty="0"/>
          </a:p>
          <a:p>
            <a:pPr lvl="1" algn="l">
              <a:lnSpc>
                <a:spcPct val="80000"/>
              </a:lnSpc>
            </a:pPr>
            <a:endParaRPr lang="fr-FR" altLang="fr-FR" sz="2400" dirty="0"/>
          </a:p>
        </p:txBody>
      </p:sp>
    </p:spTree>
    <p:extLst>
      <p:ext uri="{BB962C8B-B14F-4D97-AF65-F5344CB8AC3E}">
        <p14:creationId xmlns="" xmlns:p14="http://schemas.microsoft.com/office/powerpoint/2010/main" val="316041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="" xmlns:a16="http://schemas.microsoft.com/office/drawing/2014/main" id="{08B14934-7F06-4B31-89DA-A8F53B85FBD8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38065" y="354843"/>
            <a:ext cx="7924800" cy="725890"/>
          </a:xfrm>
        </p:spPr>
        <p:txBody>
          <a:bodyPr>
            <a:normAutofit fontScale="90000"/>
          </a:bodyPr>
          <a:lstStyle/>
          <a:p>
            <a:pPr algn="l"/>
            <a:r>
              <a:rPr lang="fr-FR" b="1" dirty="0"/>
              <a:t>Contenu</a:t>
            </a:r>
            <a:endParaRPr lang="fr-FR" dirty="0"/>
          </a:p>
        </p:txBody>
      </p:sp>
      <p:sp>
        <p:nvSpPr>
          <p:cNvPr id="5123" name="Rectangle 3">
            <a:extLst>
              <a:ext uri="{FF2B5EF4-FFF2-40B4-BE49-F238E27FC236}">
                <a16:creationId xmlns="" xmlns:a16="http://schemas.microsoft.com/office/drawing/2014/main" id="{C68A33B7-4EEB-40E7-BCCE-717FDE8132FE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733907" y="1333844"/>
            <a:ext cx="8511847" cy="4466455"/>
          </a:xfrm>
        </p:spPr>
        <p:txBody>
          <a:bodyPr>
            <a:noAutofit/>
          </a:bodyPr>
          <a:lstStyle/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sz="3200" dirty="0" smtClean="0"/>
              <a:t>Paradigme de Programmation Objet (Rappel</a:t>
            </a:r>
            <a:r>
              <a:rPr lang="fr-FR" sz="3200" dirty="0" smtClean="0"/>
              <a:t>)</a:t>
            </a:r>
          </a:p>
          <a:p>
            <a:pPr marL="342900" indent="-342900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altLang="fr-FR" sz="3200" dirty="0" smtClean="0"/>
              <a:t>Les </a:t>
            </a:r>
            <a:r>
              <a:rPr lang="fr-FR" altLang="fr-FR" sz="3200" dirty="0"/>
              <a:t>entrées /sorties en Java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altLang="fr-FR" sz="3200" dirty="0"/>
              <a:t> Sérialisation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altLang="fr-FR" sz="3200" dirty="0"/>
              <a:t> Le mécanisme d’exception du langage Java</a:t>
            </a:r>
          </a:p>
          <a:p>
            <a:pPr marL="342900" indent="-342900" algn="l">
              <a:lnSpc>
                <a:spcPct val="150000"/>
              </a:lnSpc>
              <a:spcBef>
                <a:spcPts val="0"/>
              </a:spcBef>
              <a:buFont typeface="Wingdings" panose="05000000000000000000" pitchFamily="2" charset="2"/>
              <a:buChar char="q"/>
            </a:pPr>
            <a:r>
              <a:rPr lang="fr-FR" altLang="fr-FR" sz="3200" dirty="0" smtClean="0"/>
              <a:t>Connexion </a:t>
            </a:r>
            <a:r>
              <a:rPr lang="fr-FR" altLang="fr-FR" sz="3200" dirty="0"/>
              <a:t>à une base de données avec JDBC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fr-FR" altLang="fr-FR" sz="3200" dirty="0"/>
          </a:p>
        </p:txBody>
      </p:sp>
    </p:spTree>
    <p:extLst>
      <p:ext uri="{BB962C8B-B14F-4D97-AF65-F5344CB8AC3E}">
        <p14:creationId xmlns="" xmlns:p14="http://schemas.microsoft.com/office/powerpoint/2010/main" val="1578463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>
            <a:extLst>
              <a:ext uri="{FF2B5EF4-FFF2-40B4-BE49-F238E27FC236}">
                <a16:creationId xmlns="" xmlns:a16="http://schemas.microsoft.com/office/drawing/2014/main" id="{4126CB16-B5FA-4BEC-A5C6-B18B555F35A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9" y="2128839"/>
            <a:ext cx="8066087" cy="3387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fr-FR" altLang="fr-FR" sz="1800"/>
              <a:t>  Programmer en Java, 7e Edition, Claude Delannoy, Eyrolles, 2011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fr-FR" altLang="fr-FR" sz="1800"/>
              <a:t>  </a:t>
            </a:r>
            <a:r>
              <a:rPr lang="en-US" altLang="fr-FR" sz="1800"/>
              <a:t>The Java Tutorial : A Short Course on the Basics, 4th Edition, Collectif, Prentice Hall, 2006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/>
              <a:t>  </a:t>
            </a:r>
            <a:r>
              <a:rPr lang="ar-SA" altLang="fr-FR" sz="1800"/>
              <a:t> </a:t>
            </a:r>
            <a:r>
              <a:rPr lang="en-US" altLang="fr-FR" sz="1800"/>
              <a:t>Effective Java, 2nd Edition, Joshua Bloch, Prentice Hall, 2008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/>
              <a:t>  </a:t>
            </a:r>
            <a:r>
              <a:rPr lang="ar-SA" altLang="fr-FR" sz="1800"/>
              <a:t> </a:t>
            </a:r>
            <a:r>
              <a:rPr lang="en-US" altLang="fr-FR" sz="1800"/>
              <a:t>Java in a nutshell, 5th edition, David Flanagan, O’Reilly, 2005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/>
              <a:t>  </a:t>
            </a:r>
            <a:r>
              <a:rPr lang="fr-FR" altLang="fr-FR" sz="1800"/>
              <a:t>Programmer en Java, C. Delannoy, Eyrolles, juin 2014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fr-FR" altLang="fr-FR" sz="1800"/>
              <a:t>  Architecture Réparties en JAVA-Internet des objets avec SOAP, RMI, CORBA, JMS, sockets et services web, A. Fron, Dunod, septembre 2012.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fr-FR" altLang="fr-FR" sz="1800"/>
              <a:t>  Swing la synthèse-Développement des interfaces graphiques en Java, Swing la synthèse, V. Berthié et J-B. Briaud, Dunod, novembre 2005</a:t>
            </a: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fr-FR" altLang="fr-FR" sz="1800"/>
              <a:t>  Java en concentré-Manuel de référence pour Java, O'REILLY, D. Flanagan et A. Gachet février 2006.</a:t>
            </a:r>
          </a:p>
        </p:txBody>
      </p:sp>
      <p:sp>
        <p:nvSpPr>
          <p:cNvPr id="12291" name="Text Box 3">
            <a:extLst>
              <a:ext uri="{FF2B5EF4-FFF2-40B4-BE49-F238E27FC236}">
                <a16:creationId xmlns="" xmlns:a16="http://schemas.microsoft.com/office/drawing/2014/main" id="{C67EA42D-5005-4A45-87BD-5CAACF6AF5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625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dirty="0" smtClean="0"/>
              <a:t>Références </a:t>
            </a:r>
            <a:endParaRPr lang="en-US" altLang="fr-FR" sz="3600" dirty="0"/>
          </a:p>
        </p:txBody>
      </p:sp>
      <p:sp>
        <p:nvSpPr>
          <p:cNvPr id="12292" name="Rectangle 4">
            <a:extLst>
              <a:ext uri="{FF2B5EF4-FFF2-40B4-BE49-F238E27FC236}">
                <a16:creationId xmlns="" xmlns:a16="http://schemas.microsoft.com/office/drawing/2014/main" id="{E4FA69EC-DEA4-4899-B7A9-A5A302B13E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4" y="1289051"/>
            <a:ext cx="1233487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b="1" dirty="0"/>
              <a:t>Livres</a:t>
            </a:r>
            <a:endParaRPr lang="en-US" altLang="fr-FR" sz="2800" b="1" dirty="0"/>
          </a:p>
        </p:txBody>
      </p:sp>
    </p:spTree>
    <p:extLst>
      <p:ext uri="{BB962C8B-B14F-4D97-AF65-F5344CB8AC3E}">
        <p14:creationId xmlns="" xmlns:p14="http://schemas.microsoft.com/office/powerpoint/2010/main" val="12955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="" xmlns:a16="http://schemas.microsoft.com/office/drawing/2014/main" id="{5557A816-0AB9-4755-9936-811CFDD61A4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9" y="1819276"/>
            <a:ext cx="8066087" cy="1465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/>
              <a:t>  </a:t>
            </a:r>
            <a:r>
              <a:rPr lang="fr-FR" altLang="fr-FR" sz="1800"/>
              <a:t>Le site officiel Java, </a:t>
            </a:r>
            <a:r>
              <a:rPr lang="fr-FR" altLang="fr-FR" sz="1800">
                <a:solidFill>
                  <a:srgbClr val="0066CC"/>
                </a:solidFill>
              </a:rPr>
              <a:t>http://www.oracle.com/technetwork/java/index.html</a:t>
            </a:r>
            <a:endParaRPr lang="en-US" altLang="fr-FR" sz="1800">
              <a:solidFill>
                <a:srgbClr val="0066CC"/>
              </a:solidFill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/>
              <a:t>  </a:t>
            </a:r>
            <a:r>
              <a:rPr lang="fr-FR" altLang="fr-FR" sz="1800"/>
              <a:t>Le tutorial Java, </a:t>
            </a:r>
            <a:r>
              <a:rPr lang="fr-FR" altLang="fr-FR" sz="1800">
                <a:solidFill>
                  <a:srgbClr val="0066CC"/>
                </a:solidFill>
              </a:rPr>
              <a:t>http://docs.oracle.com/javase/tutorial/</a:t>
            </a:r>
            <a:endParaRPr lang="en-US" altLang="fr-FR" sz="1800">
              <a:solidFill>
                <a:srgbClr val="0066CC"/>
              </a:solidFill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/>
              <a:t>  L</a:t>
            </a:r>
            <a:r>
              <a:rPr lang="fr-FR" altLang="fr-FR" sz="1800"/>
              <a:t>’API du JDK 1.7, </a:t>
            </a:r>
            <a:r>
              <a:rPr lang="fr-FR" altLang="fr-FR" sz="1800">
                <a:solidFill>
                  <a:srgbClr val="0066CC"/>
                </a:solidFill>
              </a:rPr>
              <a:t>http://docs.oracle.com/javase/7/docs/api/</a:t>
            </a:r>
            <a:endParaRPr lang="en-US" altLang="fr-FR" sz="1800">
              <a:solidFill>
                <a:srgbClr val="0066CC"/>
              </a:solidFill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/>
              <a:t>  </a:t>
            </a:r>
            <a:r>
              <a:rPr lang="fr-FR" altLang="fr-FR" sz="1800"/>
              <a:t>Un site (français) de développeurs, </a:t>
            </a:r>
            <a:r>
              <a:rPr lang="fr-FR" altLang="fr-FR" sz="1800">
                <a:solidFill>
                  <a:srgbClr val="0066CC"/>
                </a:solidFill>
              </a:rPr>
              <a:t>http://www.javafr.com/</a:t>
            </a:r>
            <a:endParaRPr lang="en-US" altLang="fr-FR" sz="1800">
              <a:solidFill>
                <a:srgbClr val="0066CC"/>
              </a:solidFill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/>
              <a:t>  </a:t>
            </a:r>
            <a:r>
              <a:rPr lang="fr-FR" altLang="fr-FR" sz="1800"/>
              <a:t>Le site JavaWorld, </a:t>
            </a:r>
            <a:r>
              <a:rPr lang="fr-FR" altLang="fr-FR" sz="1800">
                <a:solidFill>
                  <a:srgbClr val="0066CC"/>
                </a:solidFill>
              </a:rPr>
              <a:t>http://www.javaworld.com</a:t>
            </a:r>
            <a:endParaRPr lang="en-US" altLang="fr-FR" sz="1800">
              <a:solidFill>
                <a:srgbClr val="0066CC"/>
              </a:solidFill>
            </a:endParaRPr>
          </a:p>
        </p:txBody>
      </p:sp>
      <p:sp>
        <p:nvSpPr>
          <p:cNvPr id="13315" name="Text Box 3">
            <a:extLst>
              <a:ext uri="{FF2B5EF4-FFF2-40B4-BE49-F238E27FC236}">
                <a16:creationId xmlns="" xmlns:a16="http://schemas.microsoft.com/office/drawing/2014/main" id="{26E9F2E6-59C8-409B-93B7-833831024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476250"/>
            <a:ext cx="914400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fr-FR" altLang="fr-FR" sz="3600" dirty="0"/>
              <a:t>Références </a:t>
            </a:r>
            <a:endParaRPr lang="en-US" altLang="fr-FR" sz="3600" dirty="0"/>
          </a:p>
        </p:txBody>
      </p:sp>
      <p:sp>
        <p:nvSpPr>
          <p:cNvPr id="13316" name="Rectangle 4">
            <a:extLst>
              <a:ext uri="{FF2B5EF4-FFF2-40B4-BE49-F238E27FC236}">
                <a16:creationId xmlns="" xmlns:a16="http://schemas.microsoft.com/office/drawing/2014/main" id="{F66A5D5F-C6F8-48A5-9A14-6264DFF43494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1289050"/>
            <a:ext cx="1924050" cy="946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b="1"/>
              <a:t>Sites web </a:t>
            </a:r>
            <a:endParaRPr lang="en-US" altLang="fr-FR" sz="2800" b="1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fr-FR" sz="2800" b="1"/>
          </a:p>
        </p:txBody>
      </p:sp>
      <p:sp>
        <p:nvSpPr>
          <p:cNvPr id="13317" name="Rectangle 5">
            <a:extLst>
              <a:ext uri="{FF2B5EF4-FFF2-40B4-BE49-F238E27FC236}">
                <a16:creationId xmlns="" xmlns:a16="http://schemas.microsoft.com/office/drawing/2014/main" id="{90F90C78-A686-435E-BEC1-D97ADAA8E6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351089" y="4187826"/>
            <a:ext cx="8066087" cy="1190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marL="342900" indent="-342900">
              <a:spcBef>
                <a:spcPct val="20000"/>
              </a:spcBef>
              <a:buChar char="•"/>
              <a:tabLst>
                <a:tab pos="4572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tabLst>
                <a:tab pos="4572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tabLst>
                <a:tab pos="4572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 dirty="0"/>
              <a:t>  </a:t>
            </a:r>
            <a:r>
              <a:rPr lang="fr-FR" altLang="fr-FR" sz="1800" dirty="0"/>
              <a:t>des liens en rapport avec Java, </a:t>
            </a:r>
            <a:r>
              <a:rPr lang="fr-FR" altLang="fr-FR" sz="1800" dirty="0">
                <a:solidFill>
                  <a:srgbClr val="0066CC"/>
                </a:solidFill>
              </a:rPr>
              <a:t>http://www.javamug.org/mainpages/Java.html</a:t>
            </a:r>
            <a:endParaRPr lang="en-US" altLang="fr-FR" sz="1800" dirty="0">
              <a:solidFill>
                <a:srgbClr val="0066CC"/>
              </a:solidFill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en-US" altLang="fr-FR" sz="1800" dirty="0"/>
              <a:t>  </a:t>
            </a:r>
            <a:r>
              <a:rPr lang="fr-FR" altLang="fr-FR" sz="1800" dirty="0"/>
              <a:t>Tutoriaux </a:t>
            </a:r>
            <a:r>
              <a:rPr lang="fr-FR" altLang="fr-FR" sz="1800" dirty="0" err="1"/>
              <a:t>jGuru</a:t>
            </a:r>
            <a:r>
              <a:rPr lang="fr-FR" altLang="fr-FR" sz="1800" dirty="0"/>
              <a:t>, </a:t>
            </a:r>
            <a:r>
              <a:rPr lang="fr-FR" altLang="fr-FR" sz="1800" dirty="0">
                <a:solidFill>
                  <a:srgbClr val="0066CC"/>
                </a:solidFill>
              </a:rPr>
              <a:t>http://java.sun.com/developer/onlineTraining/</a:t>
            </a:r>
            <a:endParaRPr lang="en-US" altLang="fr-FR" sz="1800" dirty="0">
              <a:solidFill>
                <a:srgbClr val="0066CC"/>
              </a:solidFill>
            </a:endParaRPr>
          </a:p>
          <a:p>
            <a:pPr eaLnBrk="1" hangingPunct="1">
              <a:spcBef>
                <a:spcPct val="0"/>
              </a:spcBef>
              <a:buFont typeface="Wingdings" panose="05000000000000000000" pitchFamily="2" charset="2"/>
              <a:buAutoNum type="arabicParenR"/>
            </a:pPr>
            <a:r>
              <a:rPr lang="fr-FR" altLang="fr-FR" sz="1800" b="1" dirty="0"/>
              <a:t>Club des </a:t>
            </a:r>
            <a:r>
              <a:rPr lang="fr-FR" altLang="fr-FR" sz="1800" b="1" dirty="0" err="1"/>
              <a:t>developpeurs</a:t>
            </a:r>
            <a:r>
              <a:rPr lang="fr-FR" altLang="fr-FR" sz="1800" b="1" dirty="0"/>
              <a:t>, </a:t>
            </a:r>
            <a:r>
              <a:rPr lang="fr-FR" altLang="fr-FR" sz="1800" b="1" dirty="0">
                <a:solidFill>
                  <a:srgbClr val="0066CC"/>
                </a:solidFill>
              </a:rPr>
              <a:t>http://www.developpez.com/</a:t>
            </a:r>
            <a:endParaRPr lang="en-US" altLang="fr-FR" sz="1800" b="1" dirty="0">
              <a:solidFill>
                <a:srgbClr val="0066CC"/>
              </a:solidFill>
            </a:endParaRPr>
          </a:p>
        </p:txBody>
      </p:sp>
      <p:sp>
        <p:nvSpPr>
          <p:cNvPr id="13318" name="Rectangle 6">
            <a:extLst>
              <a:ext uri="{FF2B5EF4-FFF2-40B4-BE49-F238E27FC236}">
                <a16:creationId xmlns="" xmlns:a16="http://schemas.microsoft.com/office/drawing/2014/main" id="{5719A8A3-C506-4B4D-89AF-363AB8C346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08213" y="3521076"/>
            <a:ext cx="408146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fr-FR" altLang="fr-FR" sz="2800" b="1"/>
              <a:t>Quelques autres liens </a:t>
            </a:r>
            <a:r>
              <a:rPr lang="en-US" altLang="fr-FR" sz="2800"/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65504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171</TotalTime>
  <Words>345</Words>
  <Application>Microsoft Office PowerPoint</Application>
  <PresentationFormat>Personnalisé</PresentationFormat>
  <Paragraphs>52</Paragraphs>
  <Slides>7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7</vt:i4>
      </vt:variant>
    </vt:vector>
  </HeadingPairs>
  <TitlesOfParts>
    <vt:vector size="8" baseType="lpstr">
      <vt:lpstr>Solstice</vt:lpstr>
      <vt:lpstr>Diapositive 1</vt:lpstr>
      <vt:lpstr>Organisation</vt:lpstr>
      <vt:lpstr>Description</vt:lpstr>
      <vt:lpstr>Evaluation </vt:lpstr>
      <vt:lpstr>Contenu</vt:lpstr>
      <vt:lpstr>Diapositive 6</vt:lpstr>
      <vt:lpstr>Diapositive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Ali</dc:creator>
  <cp:lastModifiedBy>Ali</cp:lastModifiedBy>
  <cp:revision>15</cp:revision>
  <dcterms:created xsi:type="dcterms:W3CDTF">2019-07-21T17:35:46Z</dcterms:created>
  <dcterms:modified xsi:type="dcterms:W3CDTF">2019-10-15T09:35:51Z</dcterms:modified>
</cp:coreProperties>
</file>