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12/02/2018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2/12/2018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872197" y="128368"/>
            <a:ext cx="7433603" cy="131943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800" b="1" dirty="0">
                <a:latin typeface="Sakkal Majalla" pitchFamily="2" charset="-78"/>
                <a:cs typeface="Sakkal Majalla" pitchFamily="2" charset="-78"/>
              </a:rPr>
              <a:t>عبارة عن انتقال لرؤوس الأموال من أصحاب الفائض إلى أصحاب العجز المالي بغرض تطوير مشروع عام أو خاص أو توسيع في استثمارات جديدة .</a:t>
            </a:r>
            <a:endParaRPr lang="fr-FR" sz="28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7" name="Rectangle à coins arrondis 14"/>
          <p:cNvSpPr>
            <a:spLocks noChangeArrowheads="1"/>
          </p:cNvSpPr>
          <p:nvPr/>
        </p:nvSpPr>
        <p:spPr bwMode="auto">
          <a:xfrm>
            <a:off x="6412707" y="2371578"/>
            <a:ext cx="27312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الوساطة المالية المباشرة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Rectangle à coins arrondis 14"/>
          <p:cNvSpPr>
            <a:spLocks noChangeArrowheads="1"/>
          </p:cNvSpPr>
          <p:nvPr/>
        </p:nvSpPr>
        <p:spPr bwMode="auto">
          <a:xfrm>
            <a:off x="6405673" y="5334000"/>
            <a:ext cx="27312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الوساطة غير  المباشرة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Striped Right Arrow 10"/>
          <p:cNvSpPr/>
          <p:nvPr/>
        </p:nvSpPr>
        <p:spPr>
          <a:xfrm rot="10800000">
            <a:off x="5034072" y="2295378"/>
            <a:ext cx="1371601" cy="762000"/>
          </a:xfrm>
          <a:prstGeom prst="striped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ounded Rectangle 11"/>
          <p:cNvSpPr/>
          <p:nvPr/>
        </p:nvSpPr>
        <p:spPr>
          <a:xfrm>
            <a:off x="33997" y="3048000"/>
            <a:ext cx="16764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أصحاب العجز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663504" y="1828800"/>
            <a:ext cx="19050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أصحاب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الفائض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5" name="Étoile à 8 branches 17"/>
          <p:cNvSpPr/>
          <p:nvPr/>
        </p:nvSpPr>
        <p:spPr bwMode="auto">
          <a:xfrm>
            <a:off x="3593792" y="1870075"/>
            <a:ext cx="420688" cy="450850"/>
          </a:xfrm>
          <a:prstGeom prst="star8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rtlCol="1" anchor="ctr"/>
          <a:lstStyle/>
          <a:p>
            <a:pPr algn="ctr">
              <a:defRPr/>
            </a:pPr>
            <a:r>
              <a:rPr lang="fr-LU" sz="2200" b="1" dirty="0">
                <a:solidFill>
                  <a:srgbClr val="C00000"/>
                </a:solidFill>
                <a:latin typeface="+mj-lt"/>
                <a:cs typeface="+mn-cs"/>
              </a:rPr>
              <a:t>1</a:t>
            </a:r>
            <a:endParaRPr lang="ar-SA" sz="2200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16" name="Étoile à 8 branches 18"/>
          <p:cNvSpPr/>
          <p:nvPr/>
        </p:nvSpPr>
        <p:spPr bwMode="auto">
          <a:xfrm>
            <a:off x="1710397" y="3116482"/>
            <a:ext cx="422275" cy="450850"/>
          </a:xfrm>
          <a:prstGeom prst="star8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rtlCol="1" anchor="ctr"/>
          <a:lstStyle/>
          <a:p>
            <a:pPr algn="ctr">
              <a:defRPr/>
            </a:pPr>
            <a:r>
              <a:rPr lang="fr-LU" sz="2200" b="1" dirty="0">
                <a:solidFill>
                  <a:srgbClr val="C00000"/>
                </a:solidFill>
                <a:latin typeface="+mj-lt"/>
                <a:cs typeface="+mn-cs"/>
              </a:rPr>
              <a:t>2</a:t>
            </a:r>
            <a:endParaRPr lang="ar-SA" sz="2200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17" name="Curved Down Arrow 16"/>
          <p:cNvSpPr/>
          <p:nvPr/>
        </p:nvSpPr>
        <p:spPr>
          <a:xfrm rot="8284117" flipV="1">
            <a:off x="-432845" y="1744206"/>
            <a:ext cx="2283333" cy="926161"/>
          </a:xfrm>
          <a:prstGeom prst="curvedDownArrow">
            <a:avLst>
              <a:gd name="adj1" fmla="val 25000"/>
              <a:gd name="adj2" fmla="val 92196"/>
              <a:gd name="adj3" fmla="val 5594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8" name="Striped Right Arrow 17"/>
          <p:cNvSpPr/>
          <p:nvPr/>
        </p:nvSpPr>
        <p:spPr>
          <a:xfrm rot="10800000">
            <a:off x="5032900" y="5257800"/>
            <a:ext cx="1371601" cy="762000"/>
          </a:xfrm>
          <a:prstGeom prst="stripedRight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ounded Rectangle 18"/>
          <p:cNvSpPr/>
          <p:nvPr/>
        </p:nvSpPr>
        <p:spPr>
          <a:xfrm>
            <a:off x="194847" y="6210300"/>
            <a:ext cx="16764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أصحاب العجز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3384136" y="4244929"/>
            <a:ext cx="19050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latin typeface="Sakkal Majalla" pitchFamily="2" charset="-78"/>
                <a:cs typeface="Sakkal Majalla" pitchFamily="2" charset="-78"/>
              </a:rPr>
              <a:t>أصحاب </a:t>
            </a:r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الفائض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Étoile à 8 branches 17"/>
          <p:cNvSpPr/>
          <p:nvPr/>
        </p:nvSpPr>
        <p:spPr bwMode="auto">
          <a:xfrm>
            <a:off x="5314424" y="4286204"/>
            <a:ext cx="420688" cy="450850"/>
          </a:xfrm>
          <a:prstGeom prst="star8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rtlCol="1" anchor="ctr"/>
          <a:lstStyle/>
          <a:p>
            <a:pPr algn="ctr">
              <a:defRPr/>
            </a:pPr>
            <a:r>
              <a:rPr lang="fr-LU" sz="2200" b="1" dirty="0">
                <a:solidFill>
                  <a:srgbClr val="C00000"/>
                </a:solidFill>
                <a:latin typeface="+mj-lt"/>
                <a:cs typeface="+mn-cs"/>
              </a:rPr>
              <a:t>1</a:t>
            </a:r>
            <a:endParaRPr lang="ar-SA" sz="2200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22" name="Étoile à 8 branches 18"/>
          <p:cNvSpPr/>
          <p:nvPr/>
        </p:nvSpPr>
        <p:spPr bwMode="auto">
          <a:xfrm>
            <a:off x="1871247" y="6278782"/>
            <a:ext cx="422275" cy="450850"/>
          </a:xfrm>
          <a:prstGeom prst="star8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rtlCol="1" anchor="ctr"/>
          <a:lstStyle/>
          <a:p>
            <a:pPr algn="ctr">
              <a:defRPr/>
            </a:pPr>
            <a:r>
              <a:rPr lang="fr-LU" sz="2200" b="1" dirty="0">
                <a:solidFill>
                  <a:srgbClr val="C00000"/>
                </a:solidFill>
                <a:latin typeface="+mj-lt"/>
                <a:cs typeface="+mn-cs"/>
              </a:rPr>
              <a:t>2</a:t>
            </a:r>
            <a:endParaRPr lang="ar-SA" sz="2200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23" name="Curved Down Arrow 22"/>
          <p:cNvSpPr/>
          <p:nvPr/>
        </p:nvSpPr>
        <p:spPr>
          <a:xfrm rot="8804134" flipV="1">
            <a:off x="1973597" y="4089331"/>
            <a:ext cx="1268146" cy="844596"/>
          </a:xfrm>
          <a:prstGeom prst="curvedDownArrow">
            <a:avLst>
              <a:gd name="adj1" fmla="val 25000"/>
              <a:gd name="adj2" fmla="val 94035"/>
              <a:gd name="adj3" fmla="val 5236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1464481" y="5040881"/>
            <a:ext cx="1905000" cy="5334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latin typeface="Sakkal Majalla" pitchFamily="2" charset="-78"/>
                <a:cs typeface="Sakkal Majalla" pitchFamily="2" charset="-78"/>
              </a:rPr>
              <a:t>البنوك</a:t>
            </a:r>
            <a:endParaRPr lang="fr-FR" sz="2400" b="1" dirty="0"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5" name="Curved Down Arrow 24"/>
          <p:cNvSpPr/>
          <p:nvPr/>
        </p:nvSpPr>
        <p:spPr>
          <a:xfrm rot="7989536" flipV="1">
            <a:off x="-158281" y="5136008"/>
            <a:ext cx="1523180" cy="932817"/>
          </a:xfrm>
          <a:prstGeom prst="curvedDownArrow">
            <a:avLst>
              <a:gd name="adj1" fmla="val 25000"/>
              <a:gd name="adj2" fmla="val 77482"/>
              <a:gd name="adj3" fmla="val 5236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7" name="Étoile à 8 branches 19"/>
          <p:cNvSpPr/>
          <p:nvPr/>
        </p:nvSpPr>
        <p:spPr bwMode="auto">
          <a:xfrm>
            <a:off x="3384136" y="5078984"/>
            <a:ext cx="422275" cy="449262"/>
          </a:xfrm>
          <a:prstGeom prst="star8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rtlCol="1" anchor="ctr"/>
          <a:lstStyle/>
          <a:p>
            <a:pPr algn="ctr">
              <a:defRPr/>
            </a:pPr>
            <a:r>
              <a:rPr lang="fr-LU" sz="2200" b="1" dirty="0">
                <a:solidFill>
                  <a:srgbClr val="C00000"/>
                </a:solidFill>
                <a:latin typeface="+mj-lt"/>
                <a:cs typeface="+mn-cs"/>
              </a:rPr>
              <a:t>3</a:t>
            </a:r>
            <a:endParaRPr lang="ar-SA" sz="2200" b="1" dirty="0">
              <a:solidFill>
                <a:srgbClr val="C00000"/>
              </a:solidFill>
              <a:latin typeface="+mj-lt"/>
              <a:cs typeface="+mn-cs"/>
            </a:endParaRPr>
          </a:p>
        </p:txBody>
      </p:sp>
      <p:sp>
        <p:nvSpPr>
          <p:cNvPr id="28" name="Rectangle à coins arrondis 14"/>
          <p:cNvSpPr>
            <a:spLocks noChangeArrowheads="1"/>
          </p:cNvSpPr>
          <p:nvPr/>
        </p:nvSpPr>
        <p:spPr bwMode="auto">
          <a:xfrm rot="16200000">
            <a:off x="8006943" y="493039"/>
            <a:ext cx="1365648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التمويل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30329"/>
      </p:ext>
    </p:extLst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rrondir un rectangle avec un coin diagonal 16"/>
          <p:cNvSpPr/>
          <p:nvPr/>
        </p:nvSpPr>
        <p:spPr>
          <a:xfrm>
            <a:off x="288702" y="1447800"/>
            <a:ext cx="8610600" cy="1524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هي سوق العمليات الائتمانية </a:t>
            </a:r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قصيرة الأجل 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غالبا، والتي تسمح بتدخل مختلف المؤسسات النقدية ممثلة في </a:t>
            </a:r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البنك المركزي والبنوك التجارية</a:t>
            </a:r>
            <a:r>
              <a:rPr lang="ar-DZ" sz="2400" b="1" dirty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، إلى جانب بعض المؤسسات المالية غير البنكية كذلك مثل: </a:t>
            </a:r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كشركات التأمين، الخزينة العمومية، مؤسسات التوفير </a:t>
            </a:r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والاحتياط</a:t>
            </a:r>
            <a:endParaRPr lang="fr-FR" sz="24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Arrondir un rectangle avec un coin diagonal 16"/>
          <p:cNvSpPr/>
          <p:nvPr/>
        </p:nvSpPr>
        <p:spPr>
          <a:xfrm>
            <a:off x="3352800" y="533400"/>
            <a:ext cx="2133600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السوق النقدي</a:t>
            </a:r>
            <a:endParaRPr lang="fr-FR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07664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862" y="1371600"/>
            <a:ext cx="9121726" cy="838200"/>
          </a:xfrm>
          <a:prstGeom prst="rect">
            <a:avLst/>
          </a:prstGeom>
          <a:ln w="38100">
            <a:solidFill>
              <a:srgbClr val="00B0F0"/>
            </a:solidFill>
            <a:prstDash val="lgDashDot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just" rtl="1"/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تؤمن هذه السوق سرعة حصول المقترض على الأموال التي يحتاجها، كما </a:t>
            </a:r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تؤمن </a:t>
            </a:r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للمقرض إمكانية تحويل أصوله المالية قصيرة الأجل بسرعة إلى أرصدة نقدية سائلة </a:t>
            </a:r>
          </a:p>
        </p:txBody>
      </p:sp>
      <p:sp>
        <p:nvSpPr>
          <p:cNvPr id="9" name="Arrondir un rectangle avec un coin diagonal 16"/>
          <p:cNvSpPr/>
          <p:nvPr/>
        </p:nvSpPr>
        <p:spPr>
          <a:xfrm>
            <a:off x="5410200" y="513471"/>
            <a:ext cx="3505200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من وجهة نظر الاقتصاد القومي </a:t>
            </a:r>
          </a:p>
        </p:txBody>
      </p:sp>
      <p:sp>
        <p:nvSpPr>
          <p:cNvPr id="10" name="Arrondir un rectangle avec un coin diagonal 16"/>
          <p:cNvSpPr/>
          <p:nvPr/>
        </p:nvSpPr>
        <p:spPr>
          <a:xfrm>
            <a:off x="5428957" y="2414516"/>
            <a:ext cx="3505200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من وجهة نظر </a:t>
            </a:r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البنوك المركزية 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2274" y="3200400"/>
            <a:ext cx="9121726" cy="838200"/>
          </a:xfrm>
          <a:prstGeom prst="rect">
            <a:avLst/>
          </a:prstGeom>
          <a:ln w="38100">
            <a:solidFill>
              <a:srgbClr val="00B0F0"/>
            </a:solidFill>
            <a:prstDash val="lgDashDotDot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just" rtl="1"/>
            <a:r>
              <a:rPr lang="ar-DZ" sz="2400" b="1" dirty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وسيلة مهمة في التأثير على حجم الاحتياطات النقدية للمصارف التجارية وبالتالي في التأثير على مستويات الفائدة </a:t>
            </a:r>
            <a:r>
              <a:rPr lang="ar-DZ" sz="2400" b="1" dirty="0" smtClean="0">
                <a:solidFill>
                  <a:srgbClr val="FFFF00"/>
                </a:solidFill>
                <a:latin typeface="Sakkal Majalla" pitchFamily="2" charset="-78"/>
                <a:cs typeface="Sakkal Majalla" pitchFamily="2" charset="-78"/>
              </a:rPr>
              <a:t>، أي توظيف السياسات النقدية المناسبة.</a:t>
            </a:r>
            <a:endParaRPr lang="ar-DZ" sz="2400" b="1" dirty="0">
              <a:solidFill>
                <a:srgbClr val="FFFF00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68965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2624613" y="201636"/>
            <a:ext cx="3962400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أركان الوساطة المالية 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Arrondir un rectangle avec un coin diagonal 16"/>
          <p:cNvSpPr/>
          <p:nvPr/>
        </p:nvSpPr>
        <p:spPr>
          <a:xfrm>
            <a:off x="7216726" y="1557996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البنك المركزي 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Rectangle à coins arrondis 14"/>
          <p:cNvSpPr>
            <a:spLocks noChangeArrowheads="1"/>
          </p:cNvSpPr>
          <p:nvPr/>
        </p:nvSpPr>
        <p:spPr bwMode="auto">
          <a:xfrm>
            <a:off x="1967902" y="942534"/>
            <a:ext cx="27312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سياسة السوق المفتوحة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1" name="Rectangle à coins arrondis 14"/>
          <p:cNvSpPr>
            <a:spLocks noChangeArrowheads="1"/>
          </p:cNvSpPr>
          <p:nvPr/>
        </p:nvSpPr>
        <p:spPr bwMode="auto">
          <a:xfrm>
            <a:off x="1947387" y="1634195"/>
            <a:ext cx="27312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سياسة الاحتياطي الاجباري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1978453" y="2344614"/>
            <a:ext cx="27312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سياسة إعادة الخصم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ounded Rectangular Callout 12"/>
          <p:cNvSpPr/>
          <p:nvPr/>
        </p:nvSpPr>
        <p:spPr>
          <a:xfrm rot="16200000">
            <a:off x="314635" y="3891613"/>
            <a:ext cx="853172" cy="1454728"/>
          </a:xfrm>
          <a:prstGeom prst="wedgeRoundRectCallout">
            <a:avLst>
              <a:gd name="adj1" fmla="val 1655"/>
              <a:gd name="adj2" fmla="val 95109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خلق النقود</a:t>
            </a:r>
            <a:endParaRPr lang="fr-FR" sz="2400" b="1" dirty="0">
              <a:cs typeface="AGA Dimnah Regular" pitchFamily="2" charset="-78"/>
            </a:endParaRPr>
          </a:p>
        </p:txBody>
      </p:sp>
      <p:sp>
        <p:nvSpPr>
          <p:cNvPr id="14" name="Rectangle à coins arrondis 14"/>
          <p:cNvSpPr>
            <a:spLocks noChangeArrowheads="1"/>
          </p:cNvSpPr>
          <p:nvPr/>
        </p:nvSpPr>
        <p:spPr bwMode="auto">
          <a:xfrm>
            <a:off x="9379" y="942534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عمليات المقاصة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6" name="Rectangle à coins arrondis 14"/>
          <p:cNvSpPr>
            <a:spLocks noChangeArrowheads="1"/>
          </p:cNvSpPr>
          <p:nvPr/>
        </p:nvSpPr>
        <p:spPr bwMode="auto">
          <a:xfrm>
            <a:off x="7035" y="1648264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إصدار النقود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7" name="Rectangle à coins arrondis 14"/>
          <p:cNvSpPr>
            <a:spLocks noChangeArrowheads="1"/>
          </p:cNvSpPr>
          <p:nvPr/>
        </p:nvSpPr>
        <p:spPr bwMode="auto">
          <a:xfrm>
            <a:off x="7034" y="2344614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بنك البنوك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8" name="Rectangle à coins arrondis 14"/>
          <p:cNvSpPr>
            <a:spLocks noChangeArrowheads="1"/>
          </p:cNvSpPr>
          <p:nvPr/>
        </p:nvSpPr>
        <p:spPr bwMode="auto">
          <a:xfrm>
            <a:off x="4767776" y="908539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بنك الدّولة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9" name="Rectangle à coins arrondis 14"/>
          <p:cNvSpPr>
            <a:spLocks noChangeArrowheads="1"/>
          </p:cNvSpPr>
          <p:nvPr/>
        </p:nvSpPr>
        <p:spPr bwMode="auto">
          <a:xfrm>
            <a:off x="4778327" y="1609578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المموّل الأخير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1" name="Arrondir un rectangle avec un coin diagonal 16"/>
          <p:cNvSpPr/>
          <p:nvPr/>
        </p:nvSpPr>
        <p:spPr>
          <a:xfrm>
            <a:off x="7285680" y="4539265"/>
            <a:ext cx="1872175" cy="560519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البنوك التجارية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6561043" y="4249706"/>
            <a:ext cx="838200" cy="1424824"/>
          </a:xfrm>
          <a:prstGeom prst="rightBrace">
            <a:avLst>
              <a:gd name="adj1" fmla="val 28388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3" name="Rectangle à coins arrondis 14"/>
          <p:cNvSpPr>
            <a:spLocks noChangeArrowheads="1"/>
          </p:cNvSpPr>
          <p:nvPr/>
        </p:nvSpPr>
        <p:spPr bwMode="auto">
          <a:xfrm>
            <a:off x="4773424" y="4249706"/>
            <a:ext cx="1816893" cy="560519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تلقّي الودائع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4" name="Rectangle à coins arrondis 14"/>
          <p:cNvSpPr>
            <a:spLocks noChangeArrowheads="1"/>
          </p:cNvSpPr>
          <p:nvPr/>
        </p:nvSpPr>
        <p:spPr bwMode="auto">
          <a:xfrm>
            <a:off x="4783975" y="4950745"/>
            <a:ext cx="1816893" cy="560519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منح القروض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5" name="Striped Right Arrow 24"/>
          <p:cNvSpPr/>
          <p:nvPr/>
        </p:nvSpPr>
        <p:spPr>
          <a:xfrm rot="10800000">
            <a:off x="3798244" y="4629479"/>
            <a:ext cx="900828" cy="546506"/>
          </a:xfrm>
          <a:prstGeom prst="stripedRightArrow">
            <a:avLst>
              <a:gd name="adj1" fmla="val 54734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à coins arrondis 14"/>
          <p:cNvSpPr>
            <a:spLocks noChangeArrowheads="1"/>
          </p:cNvSpPr>
          <p:nvPr/>
        </p:nvSpPr>
        <p:spPr bwMode="auto">
          <a:xfrm>
            <a:off x="2372553" y="3960986"/>
            <a:ext cx="1816893" cy="560519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تعبئة المدّخرات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7" name="Rectangle à coins arrondis 14"/>
          <p:cNvSpPr>
            <a:spLocks noChangeArrowheads="1"/>
          </p:cNvSpPr>
          <p:nvPr/>
        </p:nvSpPr>
        <p:spPr bwMode="auto">
          <a:xfrm>
            <a:off x="2056291" y="5045563"/>
            <a:ext cx="1816893" cy="560519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تمويل المستثمرات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8" name="Arrondir un rectangle avec un coin diagonal 16"/>
          <p:cNvSpPr/>
          <p:nvPr/>
        </p:nvSpPr>
        <p:spPr>
          <a:xfrm>
            <a:off x="7271824" y="5708073"/>
            <a:ext cx="1872175" cy="762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المؤسسات غير النقدية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29" name="Right Brace 28"/>
          <p:cNvSpPr/>
          <p:nvPr/>
        </p:nvSpPr>
        <p:spPr>
          <a:xfrm>
            <a:off x="6691617" y="5826184"/>
            <a:ext cx="580207" cy="872490"/>
          </a:xfrm>
          <a:prstGeom prst="rightBrace">
            <a:avLst>
              <a:gd name="adj1" fmla="val 35000"/>
              <a:gd name="adj2" fmla="val 48412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30" name="Rectangle à coins arrondis 14"/>
          <p:cNvSpPr>
            <a:spLocks noChangeArrowheads="1"/>
          </p:cNvSpPr>
          <p:nvPr/>
        </p:nvSpPr>
        <p:spPr bwMode="auto">
          <a:xfrm>
            <a:off x="4821022" y="5860473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ش التأمين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1" name="Rectangle à coins arrondis 14"/>
          <p:cNvSpPr>
            <a:spLocks noChangeArrowheads="1"/>
          </p:cNvSpPr>
          <p:nvPr/>
        </p:nvSpPr>
        <p:spPr bwMode="auto">
          <a:xfrm>
            <a:off x="2950883" y="5840038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الضمان الاجتماعي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2" name="Rectangle à coins arrondis 14"/>
          <p:cNvSpPr>
            <a:spLocks noChangeArrowheads="1"/>
          </p:cNvSpPr>
          <p:nvPr/>
        </p:nvSpPr>
        <p:spPr bwMode="auto">
          <a:xfrm>
            <a:off x="228600" y="5853546"/>
            <a:ext cx="262723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صناديق التوفير والمعاشات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33" name="Rounded Rectangular Callout 32"/>
          <p:cNvSpPr/>
          <p:nvPr/>
        </p:nvSpPr>
        <p:spPr>
          <a:xfrm rot="16200000">
            <a:off x="3394322" y="716486"/>
            <a:ext cx="732878" cy="5574599"/>
          </a:xfrm>
          <a:prstGeom prst="wedgeRoundRectCallout">
            <a:avLst>
              <a:gd name="adj1" fmla="val 175761"/>
              <a:gd name="adj2" fmla="val 76468"/>
              <a:gd name="adj3" fmla="val 16667"/>
            </a:avLst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ar-DZ" sz="2400" b="1" dirty="0" smtClean="0">
                <a:cs typeface="AGA Dimnah Regular" pitchFamily="2" charset="-78"/>
              </a:rPr>
              <a:t>هناك سياسات غير تقليدية تستخد مها البنوك المركزية في الدنمارك، اليابان و الو.م.أ حاليا</a:t>
            </a:r>
            <a:endParaRPr lang="fr-FR" sz="2400" b="1" dirty="0">
              <a:cs typeface="AGA Dimnah Regular" pitchFamily="2" charset="-78"/>
            </a:endParaRPr>
          </a:p>
        </p:txBody>
      </p:sp>
      <p:sp>
        <p:nvSpPr>
          <p:cNvPr id="9" name="Right Brace 8"/>
          <p:cNvSpPr/>
          <p:nvPr/>
        </p:nvSpPr>
        <p:spPr>
          <a:xfrm>
            <a:off x="6568842" y="942534"/>
            <a:ext cx="838200" cy="1981200"/>
          </a:xfrm>
          <a:prstGeom prst="rightBrace">
            <a:avLst>
              <a:gd name="adj1" fmla="val 35000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20" name="Rectangle à coins arrondis 14"/>
          <p:cNvSpPr>
            <a:spLocks noChangeArrowheads="1"/>
          </p:cNvSpPr>
          <p:nvPr/>
        </p:nvSpPr>
        <p:spPr bwMode="auto">
          <a:xfrm>
            <a:off x="4778327" y="2344614"/>
            <a:ext cx="1816893" cy="609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التقارير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70799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0"/>
                            </p:stCondLst>
                            <p:childTnLst>
                              <p:par>
                                <p:cTn id="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6000"/>
                            </p:stCondLst>
                            <p:childTnLst>
                              <p:par>
                                <p:cTn id="6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2500"/>
                            </p:stCondLst>
                            <p:childTnLst>
                              <p:par>
                                <p:cTn id="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000"/>
                            </p:stCondLst>
                            <p:childTnLst>
                              <p:par>
                                <p:cTn id="9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500"/>
                            </p:stCondLst>
                            <p:childTnLst>
                              <p:par>
                                <p:cTn id="9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500"/>
                            </p:stCondLst>
                            <p:childTnLst>
                              <p:par>
                                <p:cTn id="1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3000"/>
                            </p:stCondLst>
                            <p:childTnLst>
                              <p:par>
                                <p:cTn id="1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16"/>
          <p:cNvSpPr/>
          <p:nvPr/>
        </p:nvSpPr>
        <p:spPr>
          <a:xfrm>
            <a:off x="2057400" y="497058"/>
            <a:ext cx="44564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200" b="1" dirty="0" smtClean="0"/>
              <a:t>الوساطة المالية وتفعيل النقود</a:t>
            </a:r>
            <a:endParaRPr lang="ar-DZ" sz="32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8" name="Arrondir un rectangle avec un coin diagonal 16"/>
          <p:cNvSpPr/>
          <p:nvPr/>
        </p:nvSpPr>
        <p:spPr>
          <a:xfrm>
            <a:off x="7282278" y="1588476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تلقي الودائع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9" name="Arrondir un rectangle avec un coin diagonal 16"/>
          <p:cNvSpPr/>
          <p:nvPr/>
        </p:nvSpPr>
        <p:spPr>
          <a:xfrm>
            <a:off x="7255412" y="3486548"/>
            <a:ext cx="1872175" cy="6096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منح القروض</a:t>
            </a:r>
            <a:endParaRPr lang="ar-DZ" sz="2400" b="1" dirty="0">
              <a:solidFill>
                <a:schemeClr val="bg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0" name="Arrondir un rectangle avec un coin diagonal 16"/>
          <p:cNvSpPr/>
          <p:nvPr/>
        </p:nvSpPr>
        <p:spPr>
          <a:xfrm>
            <a:off x="7187845" y="5417127"/>
            <a:ext cx="1872175" cy="762000"/>
          </a:xfrm>
          <a:prstGeom prst="round2DiagRect">
            <a:avLst>
              <a:gd name="adj1" fmla="val 50000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إنشاء النقود</a:t>
            </a:r>
          </a:p>
          <a:p>
            <a:pPr algn="ctr"/>
            <a:r>
              <a:rPr lang="ar-DZ" sz="2400" b="1" dirty="0" smtClean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(نقود الودائع</a:t>
            </a:r>
            <a:r>
              <a:rPr lang="ar-DZ" sz="2400" b="1" dirty="0">
                <a:solidFill>
                  <a:schemeClr val="bg1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</p:txBody>
      </p:sp>
      <p:sp>
        <p:nvSpPr>
          <p:cNvPr id="11" name="Rectangle à coins arrondis 14"/>
          <p:cNvSpPr>
            <a:spLocks noChangeArrowheads="1"/>
          </p:cNvSpPr>
          <p:nvPr/>
        </p:nvSpPr>
        <p:spPr bwMode="auto">
          <a:xfrm>
            <a:off x="152399" y="1436076"/>
            <a:ext cx="7021591" cy="9144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الاحتفاظ بأموال الجمهور لفترات حسب نوع الوديعة، تتحوّل فيها النقود من 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قوة شرائية فائضة لدى قطاع العائلات إلى فرصة لخلق القروض.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2" name="Rectangle à coins arrondis 14"/>
          <p:cNvSpPr>
            <a:spLocks noChangeArrowheads="1"/>
          </p:cNvSpPr>
          <p:nvPr/>
        </p:nvSpPr>
        <p:spPr bwMode="auto">
          <a:xfrm>
            <a:off x="94084" y="3334148"/>
            <a:ext cx="7021591" cy="9144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انطلاقا من الودائع تقوم الوساطة المالية بمنح القروض للمؤسسات والعائلات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على اختلاف حاجاتهم من المبالغ، المدّة والمقابل.</a:t>
            </a:r>
            <a:endParaRPr lang="ar-DZ" sz="24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3" name="Rectangle à coins arrondis 14"/>
          <p:cNvSpPr>
            <a:spLocks noChangeArrowheads="1"/>
          </p:cNvSpPr>
          <p:nvPr/>
        </p:nvSpPr>
        <p:spPr bwMode="auto">
          <a:xfrm>
            <a:off x="114866" y="5112327"/>
            <a:ext cx="7021591" cy="1371600"/>
          </a:xfrm>
          <a:prstGeom prst="roundRect">
            <a:avLst>
              <a:gd name="adj" fmla="val 16667"/>
            </a:avLst>
          </a:prstGeom>
          <a:solidFill>
            <a:srgbClr val="DC9E1F"/>
          </a:solidFill>
          <a:ln w="9525" algn="ctr">
            <a:solidFill>
              <a:srgbClr val="FFFFFF"/>
            </a:solidFill>
            <a:round/>
            <a:headEnd/>
            <a:tailEnd/>
          </a:ln>
        </p:spPr>
        <p:txBody>
          <a:bodyPr wrap="none" anchor="ctr"/>
          <a:lstStyle/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تمنح البنوك قروضا تفوق ما لديها من نقود، وهي بالأساس قروض إئتمانية </a:t>
            </a:r>
          </a:p>
          <a:p>
            <a:pPr lvl="0" algn="ctr" rtl="1"/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(</a:t>
            </a:r>
            <a:r>
              <a:rPr lang="ar-DZ" sz="24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عبارة عن تسجيلات محاسبيةلعمليات الإيداع والقرض</a:t>
            </a:r>
            <a:r>
              <a:rPr lang="ar-DZ" sz="24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)</a:t>
            </a:r>
          </a:p>
          <a:p>
            <a:pPr lvl="0" rtl="1"/>
            <a:r>
              <a:rPr lang="ar-DZ" sz="1600" b="1" dirty="0" smtClean="0">
                <a:solidFill>
                  <a:schemeClr val="dk1"/>
                </a:solidFill>
                <a:latin typeface="Sakkal Majalla" pitchFamily="2" charset="-78"/>
                <a:cs typeface="Sakkal Majalla" pitchFamily="2" charset="-78"/>
              </a:rPr>
              <a:t>سوف نتفصّل فيها في فصل إنشاء النقود</a:t>
            </a:r>
            <a:endParaRPr lang="ar-DZ" sz="1600" b="1" dirty="0">
              <a:solidFill>
                <a:schemeClr val="dk1"/>
              </a:solidFill>
              <a:latin typeface="Sakkal Majalla" pitchFamily="2" charset="-78"/>
              <a:cs typeface="Sakkal Majalla" pitchFamily="2" charset="-78"/>
            </a:endParaRPr>
          </a:p>
        </p:txBody>
      </p:sp>
      <p:sp>
        <p:nvSpPr>
          <p:cNvPr id="14" name="Striped Right Arrow 13"/>
          <p:cNvSpPr/>
          <p:nvPr/>
        </p:nvSpPr>
        <p:spPr>
          <a:xfrm rot="5400000">
            <a:off x="3484025" y="2519553"/>
            <a:ext cx="849924" cy="594360"/>
          </a:xfrm>
          <a:prstGeom prst="stripedRightArrow">
            <a:avLst>
              <a:gd name="adj1" fmla="val 54734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Striped Right Arrow 14"/>
          <p:cNvSpPr/>
          <p:nvPr/>
        </p:nvSpPr>
        <p:spPr>
          <a:xfrm rot="5400000">
            <a:off x="3551646" y="4390185"/>
            <a:ext cx="849924" cy="594360"/>
          </a:xfrm>
          <a:prstGeom prst="stripedRightArrow">
            <a:avLst>
              <a:gd name="adj1" fmla="val 54734"/>
              <a:gd name="adj2" fmla="val 50000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32338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</Words>
  <PresentationFormat>Affichage à l'écran (4:3)</PresentationFormat>
  <Paragraphs>54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7" baseType="lpstr">
      <vt:lpstr>Thème Office</vt:lpstr>
      <vt:lpstr>NewsPrint</vt:lpstr>
      <vt:lpstr>Diapositive 1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HP</cp:lastModifiedBy>
  <cp:revision>1</cp:revision>
  <dcterms:created xsi:type="dcterms:W3CDTF">2018-02-12T09:46:28Z</dcterms:created>
  <dcterms:modified xsi:type="dcterms:W3CDTF">2018-02-12T09:47:05Z</dcterms:modified>
</cp:coreProperties>
</file>