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8" r:id="rId3"/>
    <p:sldId id="257" r:id="rId4"/>
    <p:sldId id="260" r:id="rId5"/>
    <p:sldId id="261" r:id="rId6"/>
    <p:sldId id="262" r:id="rId7"/>
    <p:sldId id="263" r:id="rId8"/>
    <p:sldId id="264" r:id="rId9"/>
    <p:sldId id="267" r:id="rId10"/>
    <p:sldId id="265" r:id="rId11"/>
    <p:sldId id="266" r:id="rId12"/>
    <p:sldId id="271" r:id="rId13"/>
    <p:sldId id="268" r:id="rId14"/>
    <p:sldId id="269" r:id="rId15"/>
    <p:sldId id="272"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6" r:id="rId30"/>
    <p:sldId id="285" r:id="rId31"/>
    <p:sldId id="287"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4C51A-741A-4739-8B47-48438C365582}" type="datetimeFigureOut">
              <a:rPr lang="fr-FR" smtClean="0"/>
              <a:pPr/>
              <a:t>18/03/2025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1733D-4890-4CC2-A889-E9FE56A0DAB8}" type="slidenum">
              <a:rPr lang="fr-FR" smtClean="0"/>
              <a:pPr/>
              <a:t>‹#›</a:t>
            </a:fld>
            <a:endParaRPr lang="fr-FR"/>
          </a:p>
        </p:txBody>
      </p:sp>
    </p:spTree>
    <p:extLst>
      <p:ext uri="{BB962C8B-B14F-4D97-AF65-F5344CB8AC3E}">
        <p14:creationId xmlns:p14="http://schemas.microsoft.com/office/powerpoint/2010/main" val="316302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40C1733D-4890-4CC2-A889-E9FE56A0DAB8}"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D6542BA1-45B6-4B71-8B5F-830ADAC6108B}" type="slidenum">
              <a:rPr lang="fr-FR" smtClean="0"/>
              <a:pPr/>
              <a:t>‹#›</a:t>
            </a:fld>
            <a:endParaRPr lang="fr-F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542BA1-45B6-4B71-8B5F-830ADAC6108B}"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1"/>
            <a:ext cx="201168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914400" y="274640"/>
            <a:ext cx="55626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542BA1-45B6-4B71-8B5F-830ADAC6108B}"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6542BA1-45B6-4B71-8B5F-830ADAC6108B}" type="slidenum">
              <a:rPr lang="fr-FR" smtClean="0"/>
              <a:pPr/>
              <a:t>‹#›</a:t>
            </a:fld>
            <a:endParaRPr lang="fr-FR"/>
          </a:p>
        </p:txBody>
      </p:sp>
      <p:sp>
        <p:nvSpPr>
          <p:cNvPr id="8" name="Espace réservé du contenu 7"/>
          <p:cNvSpPr>
            <a:spLocks noGrp="1"/>
          </p:cNvSpPr>
          <p:nvPr>
            <p:ph sz="quarter" idx="1"/>
          </p:nvPr>
        </p:nvSpPr>
        <p:spPr>
          <a:xfrm>
            <a:off x="914400" y="1447800"/>
            <a:ext cx="77724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5" name="Espace réservé du pied de page 4"/>
          <p:cNvSpPr>
            <a:spLocks noGrp="1"/>
          </p:cNvSpPr>
          <p:nvPr>
            <p:ph type="ftr" sz="quarter" idx="11"/>
          </p:nvPr>
        </p:nvSpPr>
        <p:spPr>
          <a:xfrm>
            <a:off x="800100" y="6172200"/>
            <a:ext cx="4000500" cy="457200"/>
          </a:xfrm>
        </p:spPr>
        <p:txBody>
          <a:bodyPr/>
          <a:lstStyle/>
          <a:p>
            <a:endParaRPr lang="fr-F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46304" y="6208776"/>
            <a:ext cx="457200" cy="457200"/>
          </a:xfrm>
        </p:spPr>
        <p:txBody>
          <a:bodyPr/>
          <a:lstStyle/>
          <a:p>
            <a:fld id="{D6542BA1-45B6-4B71-8B5F-830ADAC6108B}" type="slidenum">
              <a:rPr lang="fr-FR" smtClean="0"/>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542BA1-45B6-4B71-8B5F-830ADAC6108B}" type="slidenum">
              <a:rPr lang="fr-FR" smtClean="0"/>
              <a:pPr/>
              <a:t>‹#›</a:t>
            </a:fld>
            <a:endParaRPr lang="fr-FR"/>
          </a:p>
        </p:txBody>
      </p:sp>
      <p:sp>
        <p:nvSpPr>
          <p:cNvPr id="9" name="Espace réservé du contenu 8"/>
          <p:cNvSpPr>
            <a:spLocks noGrp="1"/>
          </p:cNvSpPr>
          <p:nvPr>
            <p:ph sz="quarter" idx="1"/>
          </p:nvPr>
        </p:nvSpPr>
        <p:spPr>
          <a:xfrm>
            <a:off x="91440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933950" y="1447800"/>
            <a:ext cx="374904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914400" y="273050"/>
            <a:ext cx="77724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6542BA1-45B6-4B71-8B5F-830ADAC6108B}" type="slidenum">
              <a:rPr lang="fr-FR" smtClean="0"/>
              <a:pPr/>
              <a:t>‹#›</a:t>
            </a:fld>
            <a:endParaRPr lang="fr-FR"/>
          </a:p>
        </p:txBody>
      </p:sp>
      <p:sp>
        <p:nvSpPr>
          <p:cNvPr id="11" name="Espace réservé du contenu 10"/>
          <p:cNvSpPr>
            <a:spLocks noGrp="1"/>
          </p:cNvSpPr>
          <p:nvPr>
            <p:ph sz="half" idx="2"/>
          </p:nvPr>
        </p:nvSpPr>
        <p:spPr>
          <a:xfrm>
            <a:off x="9144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4953000" y="2247900"/>
            <a:ext cx="37338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6542BA1-45B6-4B71-8B5F-830ADAC6108B}"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6542BA1-45B6-4B71-8B5F-830ADAC6108B}"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14400" y="273050"/>
            <a:ext cx="77724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6542BA1-45B6-4B71-8B5F-830ADAC6108B}" type="slidenum">
              <a:rPr lang="fr-FR" smtClean="0"/>
              <a:pPr/>
              <a:t>‹#›</a:t>
            </a:fld>
            <a:endParaRPr lang="fr-FR"/>
          </a:p>
        </p:txBody>
      </p:sp>
      <p:sp>
        <p:nvSpPr>
          <p:cNvPr id="11" name="Espace réservé du contenu 10"/>
          <p:cNvSpPr>
            <a:spLocks noGrp="1"/>
          </p:cNvSpPr>
          <p:nvPr>
            <p:ph sz="quarter" idx="1"/>
          </p:nvPr>
        </p:nvSpPr>
        <p:spPr>
          <a:xfrm>
            <a:off x="2971800" y="1600200"/>
            <a:ext cx="5715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ED2BB0FC-120E-4B9A-90EC-3F2F46AE2DD7}" type="datetimeFigureOut">
              <a:rPr lang="fr-FR" smtClean="0"/>
              <a:pPr/>
              <a:t>18/03/2025</a:t>
            </a:fld>
            <a:endParaRPr lang="fr-FR"/>
          </a:p>
        </p:txBody>
      </p:sp>
      <p:sp>
        <p:nvSpPr>
          <p:cNvPr id="6" name="Espace réservé du pied de page 5"/>
          <p:cNvSpPr>
            <a:spLocks noGrp="1"/>
          </p:cNvSpPr>
          <p:nvPr>
            <p:ph type="ftr" sz="quarter" idx="11"/>
          </p:nvPr>
        </p:nvSpPr>
        <p:spPr>
          <a:xfrm>
            <a:off x="914400" y="6172200"/>
            <a:ext cx="3886200" cy="457200"/>
          </a:xfrm>
        </p:spPr>
        <p:txBody>
          <a:bodyPr/>
          <a:lstStyle/>
          <a:p>
            <a:endParaRPr lang="fr-FR"/>
          </a:p>
        </p:txBody>
      </p:sp>
      <p:sp>
        <p:nvSpPr>
          <p:cNvPr id="7" name="Espace réservé du numéro de diapositive 6"/>
          <p:cNvSpPr>
            <a:spLocks noGrp="1"/>
          </p:cNvSpPr>
          <p:nvPr>
            <p:ph type="sldNum" sz="quarter" idx="12"/>
          </p:nvPr>
        </p:nvSpPr>
        <p:spPr>
          <a:xfrm>
            <a:off x="146304" y="6208776"/>
            <a:ext cx="457200" cy="457200"/>
          </a:xfrm>
        </p:spPr>
        <p:txBody>
          <a:bodyPr/>
          <a:lstStyle/>
          <a:p>
            <a:fld id="{D6542BA1-45B6-4B71-8B5F-830ADAC6108B}" type="slidenum">
              <a:rPr lang="fr-FR" smtClean="0"/>
              <a:pPr/>
              <a:t>‹#›</a:t>
            </a:fld>
            <a:endParaRPr lang="fr-F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914400" y="274638"/>
            <a:ext cx="77724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D2BB0FC-120E-4B9A-90EC-3F2F46AE2DD7}" type="datetimeFigureOut">
              <a:rPr lang="fr-FR" smtClean="0"/>
              <a:pPr/>
              <a:t>18/03/2025</a:t>
            </a:fld>
            <a:endParaRPr lang="fr-FR"/>
          </a:p>
        </p:txBody>
      </p:sp>
      <p:sp>
        <p:nvSpPr>
          <p:cNvPr id="3" name="Espace réservé du pied de page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6542BA1-45B6-4B71-8B5F-830ADAC6108B}"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0" y="0"/>
            <a:ext cx="9144000" cy="6866448"/>
          </a:xfrm>
          <a:prstGeom prst="rect">
            <a:avLst/>
          </a:prstGeom>
          <a:noFill/>
          <a:ln w="9525">
            <a:noFill/>
            <a:miter lim="800000"/>
            <a:headEnd/>
            <a:tailEnd/>
          </a:ln>
          <a:effectLst/>
        </p:spPr>
      </p:pic>
      <p:sp>
        <p:nvSpPr>
          <p:cNvPr id="6" name="Sous-titre 5"/>
          <p:cNvSpPr>
            <a:spLocks noGrp="1"/>
          </p:cNvSpPr>
          <p:nvPr>
            <p:ph type="subTitle" idx="1"/>
          </p:nvPr>
        </p:nvSpPr>
        <p:spPr/>
        <p:txBody>
          <a:bodyPr/>
          <a:lstStyle/>
          <a:p>
            <a:endParaRPr lang="fr-FR" dirty="0"/>
          </a:p>
        </p:txBody>
      </p:sp>
      <p:sp>
        <p:nvSpPr>
          <p:cNvPr id="5" name="Titre 4"/>
          <p:cNvSpPr>
            <a:spLocks noGrp="1"/>
          </p:cNvSpPr>
          <p:nvPr>
            <p:ph type="ctrTitle"/>
          </p:nvPr>
        </p:nvSpPr>
        <p:spPr>
          <a:xfrm>
            <a:off x="357158" y="714356"/>
            <a:ext cx="8229600" cy="1470025"/>
          </a:xfrm>
        </p:spPr>
        <p:txBody>
          <a:bodyPr>
            <a:noAutofit/>
          </a:bodyPr>
          <a:lstStyle/>
          <a:p>
            <a:r>
              <a:rPr lang="fr-FR" sz="2000" b="1" dirty="0" smtClean="0">
                <a:solidFill>
                  <a:schemeClr val="tx1"/>
                </a:solidFill>
              </a:rPr>
              <a:t>La République Algérienne Démocratique et Populaire </a:t>
            </a:r>
            <a:br>
              <a:rPr lang="fr-FR" sz="2000" b="1" dirty="0" smtClean="0">
                <a:solidFill>
                  <a:schemeClr val="tx1"/>
                </a:solidFill>
              </a:rPr>
            </a:br>
            <a:r>
              <a:rPr lang="fr-FR" sz="2000" b="1" dirty="0" smtClean="0">
                <a:solidFill>
                  <a:schemeClr val="tx1"/>
                </a:solidFill>
              </a:rPr>
              <a:t/>
            </a:r>
            <a:br>
              <a:rPr lang="fr-FR" sz="2000" b="1" dirty="0" smtClean="0">
                <a:solidFill>
                  <a:schemeClr val="tx1"/>
                </a:solidFill>
              </a:rPr>
            </a:br>
            <a:r>
              <a:rPr lang="fr-FR" sz="2000" b="1" dirty="0" smtClean="0">
                <a:solidFill>
                  <a:schemeClr val="tx1"/>
                </a:solidFill>
              </a:rPr>
              <a:t>Ministère de l’enseignement supérieure et recherche scientifique</a:t>
            </a:r>
            <a:br>
              <a:rPr lang="fr-FR" sz="2000" b="1" dirty="0" smtClean="0">
                <a:solidFill>
                  <a:schemeClr val="tx1"/>
                </a:solidFill>
              </a:rPr>
            </a:br>
            <a:r>
              <a:rPr lang="fr-FR" sz="2000" b="1" dirty="0" smtClean="0">
                <a:solidFill>
                  <a:schemeClr val="tx1"/>
                </a:solidFill>
              </a:rPr>
              <a:t>Centre Universitaire  de Mila.</a:t>
            </a:r>
            <a:br>
              <a:rPr lang="fr-FR" sz="2000" b="1" dirty="0" smtClean="0">
                <a:solidFill>
                  <a:schemeClr val="tx1"/>
                </a:solidFill>
              </a:rPr>
            </a:br>
            <a:r>
              <a:rPr lang="fr-FR" sz="2000" b="1" dirty="0" smtClean="0">
                <a:solidFill>
                  <a:schemeClr val="tx1"/>
                </a:solidFill>
              </a:rPr>
              <a:t>Institut  des Sciences et des  Technologies</a:t>
            </a:r>
            <a:br>
              <a:rPr lang="fr-FR" sz="2000" b="1" dirty="0" smtClean="0">
                <a:solidFill>
                  <a:schemeClr val="tx1"/>
                </a:solidFill>
              </a:rPr>
            </a:br>
            <a:r>
              <a:rPr lang="fr-FR" sz="2000" b="1" dirty="0" smtClean="0">
                <a:solidFill>
                  <a:schemeClr val="tx1"/>
                </a:solidFill>
              </a:rPr>
              <a:t>Département des sciences de la nature et de la vie</a:t>
            </a:r>
            <a:br>
              <a:rPr lang="fr-FR" sz="2000" b="1" dirty="0" smtClean="0">
                <a:solidFill>
                  <a:schemeClr val="tx1"/>
                </a:solidFill>
              </a:rPr>
            </a:br>
            <a:endParaRPr lang="fr-FR" sz="2000" b="1" dirty="0">
              <a:solidFill>
                <a:schemeClr val="tx1"/>
              </a:solidFill>
            </a:endParaRPr>
          </a:p>
        </p:txBody>
      </p:sp>
      <p:sp>
        <p:nvSpPr>
          <p:cNvPr id="7" name="ZoneTexte 6"/>
          <p:cNvSpPr txBox="1"/>
          <p:nvPr/>
        </p:nvSpPr>
        <p:spPr>
          <a:xfrm>
            <a:off x="214282" y="3578370"/>
            <a:ext cx="8929718" cy="707886"/>
          </a:xfrm>
          <a:prstGeom prst="rect">
            <a:avLst/>
          </a:prstGeom>
          <a:noFill/>
        </p:spPr>
        <p:txBody>
          <a:bodyPr wrap="square" rtlCol="0">
            <a:spAutoFit/>
          </a:bodyPr>
          <a:lstStyle/>
          <a:p>
            <a:r>
              <a:rPr lang="fr-FR" sz="4000" b="1" dirty="0" smtClean="0">
                <a:latin typeface="Times New Roman" pitchFamily="18" charset="0"/>
                <a:cs typeface="Times New Roman" pitchFamily="18" charset="0"/>
              </a:rPr>
              <a:t>Les techniques de la culture cellulaire </a:t>
            </a:r>
            <a:endParaRPr lang="fr-FR" sz="4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000108"/>
            <a:ext cx="8472518" cy="5019692"/>
          </a:xfrm>
        </p:spPr>
        <p:txBody>
          <a:bodyPr/>
          <a:lstStyle/>
          <a:p>
            <a:r>
              <a:rPr lang="fr-FR" b="1" dirty="0" smtClean="0">
                <a:solidFill>
                  <a:srgbClr val="C00000"/>
                </a:solidFill>
              </a:rPr>
              <a:t>La Culture secondaire (repiquage)</a:t>
            </a:r>
          </a:p>
          <a:p>
            <a:pPr algn="just">
              <a:buNone/>
            </a:pPr>
            <a:r>
              <a:rPr lang="fr-FR" sz="2400" dirty="0" smtClean="0"/>
              <a:t>      Ce sont les cellules de la culture primaire qui sont   utilisées pour ensemencer d’autres cultures et ainsi de suite : ce sont donc les cultures secondaires. Ces cellules ainsi obtenues conservent les caractéristiques du tissu d’origine mais leur nombre de divisions est limité comme dans l’organisme</a:t>
            </a:r>
            <a:endParaRPr lang="fr-FR" sz="2400" dirty="0"/>
          </a:p>
        </p:txBody>
      </p:sp>
      <p:sp>
        <p:nvSpPr>
          <p:cNvPr id="4" name="Titre 1"/>
          <p:cNvSpPr>
            <a:spLocks noGrp="1"/>
          </p:cNvSpPr>
          <p:nvPr>
            <p:ph type="title"/>
          </p:nvPr>
        </p:nvSpPr>
        <p:spPr>
          <a:xfrm>
            <a:off x="914400" y="-214338"/>
            <a:ext cx="7772400" cy="1143000"/>
          </a:xfrm>
        </p:spPr>
        <p:txBody>
          <a:bodyPr/>
          <a:lstStyle/>
          <a:p>
            <a:r>
              <a:rPr lang="fr-FR" b="1" dirty="0" smtClean="0">
                <a:latin typeface="Times New Roman" pitchFamily="18" charset="0"/>
                <a:cs typeface="Times New Roman" pitchFamily="18" charset="0"/>
              </a:rPr>
              <a:t>Les types de culture cellulaire</a:t>
            </a:r>
            <a:endParaRPr lang="fr-FR" b="1"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2"/>
          <a:srcRect/>
          <a:stretch>
            <a:fillRect/>
          </a:stretch>
        </p:blipFill>
        <p:spPr bwMode="auto">
          <a:xfrm>
            <a:off x="500034" y="3714752"/>
            <a:ext cx="7786710" cy="22580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7170" name="Picture 2"/>
          <p:cNvPicPr>
            <a:picLocks noGrp="1" noChangeAspect="1" noChangeArrowheads="1"/>
          </p:cNvPicPr>
          <p:nvPr>
            <p:ph sz="quarter" idx="1"/>
          </p:nvPr>
        </p:nvPicPr>
        <p:blipFill>
          <a:blip r:embed="rId2"/>
          <a:srcRect/>
          <a:stretch>
            <a:fillRect/>
          </a:stretch>
        </p:blipFill>
        <p:spPr bwMode="auto">
          <a:xfrm>
            <a:off x="571472" y="357166"/>
            <a:ext cx="8001056" cy="5505471"/>
          </a:xfrm>
          <a:prstGeom prst="rect">
            <a:avLst/>
          </a:prstGeom>
          <a:noFill/>
          <a:ln w="9525">
            <a:noFill/>
            <a:miter lim="800000"/>
            <a:headEnd/>
            <a:tailEnd/>
          </a:ln>
          <a:effectLst/>
        </p:spPr>
      </p:pic>
      <p:sp>
        <p:nvSpPr>
          <p:cNvPr id="5" name="Rectangle 4"/>
          <p:cNvSpPr/>
          <p:nvPr/>
        </p:nvSpPr>
        <p:spPr>
          <a:xfrm>
            <a:off x="285720" y="5857891"/>
            <a:ext cx="8001056" cy="369332"/>
          </a:xfrm>
          <a:prstGeom prst="rect">
            <a:avLst/>
          </a:prstGeom>
        </p:spPr>
        <p:txBody>
          <a:bodyPr wrap="square">
            <a:spAutoFit/>
          </a:bodyPr>
          <a:lstStyle/>
          <a:p>
            <a:r>
              <a:rPr lang="fr-FR" dirty="0" smtClean="0"/>
              <a:t>   </a:t>
            </a:r>
            <a:r>
              <a:rPr lang="fr-FR" b="1" dirty="0" smtClean="0"/>
              <a:t>Schéma simplifié des étapes de la réalisation d’une culture de cellule  animale</a:t>
            </a:r>
            <a:endParaRPr lang="fr-FR"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8194" name="Picture 2"/>
          <p:cNvPicPr>
            <a:picLocks noGrp="1" noChangeAspect="1" noChangeArrowheads="1"/>
          </p:cNvPicPr>
          <p:nvPr>
            <p:ph sz="quarter" idx="1"/>
          </p:nvPr>
        </p:nvPicPr>
        <p:blipFill>
          <a:blip r:embed="rId2"/>
          <a:srcRect/>
          <a:stretch>
            <a:fillRect/>
          </a:stretch>
        </p:blipFill>
        <p:spPr bwMode="auto">
          <a:xfrm>
            <a:off x="428596" y="357166"/>
            <a:ext cx="8258204" cy="62151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000108"/>
            <a:ext cx="8472518" cy="5019692"/>
          </a:xfrm>
        </p:spPr>
        <p:txBody>
          <a:bodyPr>
            <a:normAutofit fontScale="92500" lnSpcReduction="10000"/>
          </a:bodyPr>
          <a:lstStyle/>
          <a:p>
            <a:r>
              <a:rPr lang="fr-FR" b="1" dirty="0" smtClean="0">
                <a:solidFill>
                  <a:srgbClr val="C00000"/>
                </a:solidFill>
              </a:rPr>
              <a:t>Les lignées cellulaires </a:t>
            </a:r>
          </a:p>
          <a:p>
            <a:pPr algn="just">
              <a:buNone/>
            </a:pPr>
            <a:r>
              <a:rPr lang="en-GB" sz="2400" dirty="0" smtClean="0"/>
              <a:t>        L</a:t>
            </a:r>
            <a:r>
              <a:rPr lang="fr-FR" sz="2400" dirty="0" smtClean="0"/>
              <a:t>es lignées cellulaires dérivent des cultures secondaires suite à l’acquisition des cellules la propriété de se multiplier indéfiniment. Ces cellules immortelles sont devenues ainsi à des mutations spontanées (ponctuelles ou réarrangements chromosomiques).</a:t>
            </a:r>
          </a:p>
          <a:p>
            <a:pPr algn="just">
              <a:buFont typeface="Wingdings" pitchFamily="2" charset="2"/>
              <a:buChar char="ü"/>
            </a:pPr>
            <a:r>
              <a:rPr lang="fr-FR" sz="2400" b="1" dirty="0" smtClean="0">
                <a:solidFill>
                  <a:srgbClr val="0070C0"/>
                </a:solidFill>
              </a:rPr>
              <a:t>les lignées finies : </a:t>
            </a:r>
            <a:r>
              <a:rPr lang="fr-FR" sz="2400" dirty="0" smtClean="0"/>
              <a:t>qui se prolifèrent pendant un certains nombres de passages puis cessent de se diviser. Ils sont sensibles au phénomène de sénescence cellulaire qui se manifeste par une </a:t>
            </a:r>
            <a:r>
              <a:rPr lang="fr-FR" sz="2400" dirty="0" err="1" smtClean="0"/>
              <a:t>apoptose</a:t>
            </a:r>
            <a:r>
              <a:rPr lang="fr-FR" sz="2400" dirty="0" smtClean="0"/>
              <a:t> des cellules.</a:t>
            </a:r>
          </a:p>
          <a:p>
            <a:pPr algn="just">
              <a:buFont typeface="Wingdings" pitchFamily="2" charset="2"/>
              <a:buChar char="ü"/>
            </a:pPr>
            <a:r>
              <a:rPr lang="fr-FR" sz="2400" b="1" dirty="0" smtClean="0">
                <a:solidFill>
                  <a:srgbClr val="0070C0"/>
                </a:solidFill>
              </a:rPr>
              <a:t> les lignées continues : </a:t>
            </a:r>
            <a:r>
              <a:rPr lang="fr-FR" sz="2400" dirty="0" smtClean="0"/>
              <a:t>Ces lignées prolifèrent sans arrêt, et sont donc immortelles; car elles ont perdu quelques maillons du contrôle du cycle cellulaire </a:t>
            </a:r>
            <a:r>
              <a:rPr lang="fr-FR" sz="2400" b="1" dirty="0" smtClean="0">
                <a:solidFill>
                  <a:srgbClr val="C00000"/>
                </a:solidFill>
              </a:rPr>
              <a:t>.</a:t>
            </a:r>
          </a:p>
          <a:p>
            <a:pPr algn="just">
              <a:buFont typeface="Wingdings" pitchFamily="2" charset="2"/>
              <a:buChar char="ü"/>
            </a:pPr>
            <a:r>
              <a:rPr lang="fr-FR" sz="2400" b="1" dirty="0" smtClean="0">
                <a:solidFill>
                  <a:srgbClr val="C00000"/>
                </a:solidFill>
              </a:rPr>
              <a:t> </a:t>
            </a:r>
            <a:r>
              <a:rPr lang="fr-FR" sz="2400" b="1" dirty="0" smtClean="0">
                <a:solidFill>
                  <a:srgbClr val="0070C0"/>
                </a:solidFill>
              </a:rPr>
              <a:t>les lignées transformées : </a:t>
            </a:r>
            <a:r>
              <a:rPr lang="fr-FR" sz="2400" dirty="0" smtClean="0"/>
              <a:t>Certaines lignées continues peuvent perdre leur propriété d'adhérence et sont capables de donner des tumeurs lorsqu’elles sont injectées chez un animal. Elles sont dites des lignées transformées ou des lignées de cellules cancéreuse</a:t>
            </a:r>
            <a:r>
              <a:rPr lang="fr-FR" sz="2400" b="1" dirty="0" smtClean="0">
                <a:solidFill>
                  <a:srgbClr val="C00000"/>
                </a:solidFill>
              </a:rPr>
              <a:t>s </a:t>
            </a:r>
          </a:p>
          <a:p>
            <a:pPr algn="just">
              <a:buNone/>
            </a:pPr>
            <a:endParaRPr lang="fr-FR" sz="2400" b="1" dirty="0">
              <a:solidFill>
                <a:srgbClr val="C00000"/>
              </a:solidFill>
            </a:endParaRPr>
          </a:p>
        </p:txBody>
      </p:sp>
      <p:sp>
        <p:nvSpPr>
          <p:cNvPr id="4" name="Titre 1"/>
          <p:cNvSpPr>
            <a:spLocks noGrp="1"/>
          </p:cNvSpPr>
          <p:nvPr>
            <p:ph type="title"/>
          </p:nvPr>
        </p:nvSpPr>
        <p:spPr>
          <a:xfrm>
            <a:off x="857224" y="-214338"/>
            <a:ext cx="7772400" cy="1143000"/>
          </a:xfrm>
        </p:spPr>
        <p:txBody>
          <a:bodyPr/>
          <a:lstStyle/>
          <a:p>
            <a:r>
              <a:rPr lang="fr-FR" b="1" dirty="0" smtClean="0">
                <a:latin typeface="Times New Roman" pitchFamily="18" charset="0"/>
                <a:cs typeface="Times New Roman" pitchFamily="18" charset="0"/>
              </a:rPr>
              <a:t>Les types de culture cellulaire</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14338"/>
            <a:ext cx="7772400" cy="1143000"/>
          </a:xfrm>
        </p:spPr>
        <p:txBody>
          <a:bodyPr/>
          <a:lstStyle/>
          <a:p>
            <a:r>
              <a:rPr lang="fr-FR" b="1" dirty="0" smtClean="0">
                <a:latin typeface="Times New Roman" pitchFamily="18" charset="0"/>
                <a:cs typeface="Times New Roman" pitchFamily="18" charset="0"/>
              </a:rPr>
              <a:t>Les Milieux de culture</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1000108"/>
            <a:ext cx="8643998" cy="5572164"/>
          </a:xfrm>
        </p:spPr>
        <p:txBody>
          <a:bodyPr/>
          <a:lstStyle/>
          <a:p>
            <a:r>
              <a:rPr lang="fr-FR" b="1" dirty="0" smtClean="0">
                <a:solidFill>
                  <a:srgbClr val="C00000"/>
                </a:solidFill>
              </a:rPr>
              <a:t> Définition</a:t>
            </a:r>
          </a:p>
          <a:p>
            <a:pPr>
              <a:buNone/>
            </a:pPr>
            <a:r>
              <a:rPr lang="fr-FR" dirty="0" smtClean="0"/>
              <a:t>        Préparations qui contiennent toutes les substances nutritives (sels minéraux, acides aminés, lipides, glucides, vitamines) nécessaires aux cellules, en quantités suffisantes et dans des conditions de vie favorables. Cela implique une composition qui répond aux besoins nutritifs des cellules étudiées, mais également de présenter des conditions optimales de croissance (pH, Température et  force ionique…).</a:t>
            </a:r>
          </a:p>
          <a:p>
            <a:pPr>
              <a:buNone/>
            </a:pPr>
            <a:endParaRPr lang="fr-FR" dirty="0" smtClean="0"/>
          </a:p>
          <a:p>
            <a:pPr>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357158" y="1000108"/>
            <a:ext cx="8329642" cy="5019692"/>
          </a:xfrm>
        </p:spPr>
        <p:txBody>
          <a:bodyPr>
            <a:normAutofit/>
          </a:bodyPr>
          <a:lstStyle/>
          <a:p>
            <a:r>
              <a:rPr lang="fr-FR" dirty="0" smtClean="0">
                <a:solidFill>
                  <a:srgbClr val="C00000"/>
                </a:solidFill>
              </a:rPr>
              <a:t>LES BESOINS NUTRITIFS</a:t>
            </a:r>
          </a:p>
          <a:p>
            <a:pPr>
              <a:buNone/>
            </a:pPr>
            <a:r>
              <a:rPr lang="fr-FR" dirty="0" smtClean="0"/>
              <a:t>Composition d’un milieu de base nécessaire à toutes les cellules eucaryotes : </a:t>
            </a:r>
          </a:p>
          <a:p>
            <a:pPr>
              <a:buNone/>
            </a:pPr>
            <a:r>
              <a:rPr lang="fr-FR" dirty="0" smtClean="0">
                <a:solidFill>
                  <a:srgbClr val="0070C0"/>
                </a:solidFill>
              </a:rPr>
              <a:t>- Sels </a:t>
            </a:r>
            <a:r>
              <a:rPr lang="fr-FR" dirty="0" smtClean="0"/>
              <a:t>: Na, Cl, K, P, Mg, mais à des concentrations différentes, adaptées en fonction des cellules</a:t>
            </a:r>
          </a:p>
          <a:p>
            <a:pPr>
              <a:buNone/>
            </a:pPr>
            <a:r>
              <a:rPr lang="fr-FR" dirty="0" smtClean="0"/>
              <a:t>-</a:t>
            </a:r>
            <a:r>
              <a:rPr lang="fr-FR" dirty="0" smtClean="0">
                <a:solidFill>
                  <a:srgbClr val="0070C0"/>
                </a:solidFill>
              </a:rPr>
              <a:t> Oligo-éléments </a:t>
            </a:r>
            <a:r>
              <a:rPr lang="fr-FR" dirty="0" smtClean="0"/>
              <a:t>: fer, zinc...</a:t>
            </a:r>
          </a:p>
          <a:p>
            <a:pPr>
              <a:buNone/>
            </a:pPr>
            <a:r>
              <a:rPr lang="fr-FR" dirty="0" smtClean="0">
                <a:solidFill>
                  <a:srgbClr val="0070C0"/>
                </a:solidFill>
              </a:rPr>
              <a:t>- Sucres </a:t>
            </a:r>
            <a:r>
              <a:rPr lang="fr-FR" dirty="0" smtClean="0"/>
              <a:t>: sucres en C6 → source d’énergie</a:t>
            </a:r>
          </a:p>
          <a:p>
            <a:pPr>
              <a:buNone/>
            </a:pPr>
            <a:r>
              <a:rPr lang="fr-FR" dirty="0" smtClean="0">
                <a:solidFill>
                  <a:srgbClr val="0070C0"/>
                </a:solidFill>
              </a:rPr>
              <a:t>- Acides aminés </a:t>
            </a:r>
            <a:r>
              <a:rPr lang="fr-FR" dirty="0" smtClean="0"/>
              <a:t>: acides aminés </a:t>
            </a:r>
            <a:r>
              <a:rPr lang="fr-FR" dirty="0" err="1" smtClean="0"/>
              <a:t>Arg</a:t>
            </a:r>
            <a:r>
              <a:rPr lang="fr-FR" dirty="0" smtClean="0"/>
              <a:t>, </a:t>
            </a:r>
            <a:r>
              <a:rPr lang="fr-FR" dirty="0" err="1" smtClean="0"/>
              <a:t>Cys</a:t>
            </a:r>
            <a:r>
              <a:rPr lang="fr-FR" dirty="0" smtClean="0"/>
              <a:t>, Glu, </a:t>
            </a:r>
            <a:r>
              <a:rPr lang="fr-FR" dirty="0" err="1" smtClean="0"/>
              <a:t>Hist</a:t>
            </a:r>
            <a:r>
              <a:rPr lang="fr-FR" dirty="0" smtClean="0"/>
              <a:t> … → essentiels à la croissance cellulaire</a:t>
            </a:r>
          </a:p>
          <a:p>
            <a:pPr>
              <a:buNone/>
            </a:pPr>
            <a:r>
              <a:rPr lang="fr-FR" dirty="0" smtClean="0">
                <a:solidFill>
                  <a:srgbClr val="0070C0"/>
                </a:solidFill>
              </a:rPr>
              <a:t>- Vitamines </a:t>
            </a:r>
            <a:r>
              <a:rPr lang="fr-FR" dirty="0" smtClean="0"/>
              <a:t>: </a:t>
            </a:r>
            <a:r>
              <a:rPr lang="fr-FR" dirty="0" err="1" smtClean="0"/>
              <a:t>VitB</a:t>
            </a:r>
            <a:r>
              <a:rPr lang="fr-FR" dirty="0" smtClean="0"/>
              <a:t>, Biotine, Acide folique, </a:t>
            </a:r>
            <a:r>
              <a:rPr lang="fr-FR" dirty="0" err="1" smtClean="0"/>
              <a:t>Nicotinamine</a:t>
            </a:r>
            <a:r>
              <a:rPr lang="fr-FR" dirty="0" smtClean="0"/>
              <a:t>, Choline et </a:t>
            </a:r>
            <a:r>
              <a:rPr lang="fr-FR" dirty="0" err="1" smtClean="0"/>
              <a:t>Inositol</a:t>
            </a:r>
            <a:r>
              <a:rPr lang="fr-FR" dirty="0" smtClean="0"/>
              <a:t> → cofacteurs d’enzymes, synthèse de molécules</a:t>
            </a:r>
          </a:p>
          <a:p>
            <a:pPr>
              <a:buNone/>
            </a:pPr>
            <a:endParaRPr lang="fr-FR" dirty="0"/>
          </a:p>
        </p:txBody>
      </p:sp>
      <p:sp>
        <p:nvSpPr>
          <p:cNvPr id="4" name="Titre 1"/>
          <p:cNvSpPr>
            <a:spLocks noGrp="1"/>
          </p:cNvSpPr>
          <p:nvPr>
            <p:ph type="title"/>
          </p:nvPr>
        </p:nvSpPr>
        <p:spPr>
          <a:xfrm>
            <a:off x="857224" y="-214338"/>
            <a:ext cx="7772400" cy="1143000"/>
          </a:xfrm>
        </p:spPr>
        <p:txBody>
          <a:bodyPr/>
          <a:lstStyle/>
          <a:p>
            <a:r>
              <a:rPr lang="fr-FR" b="1" dirty="0" smtClean="0">
                <a:latin typeface="Times New Roman" pitchFamily="18" charset="0"/>
                <a:cs typeface="Times New Roman" pitchFamily="18" charset="0"/>
              </a:rPr>
              <a:t>Les Milieux de culture</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785794"/>
            <a:ext cx="9144000" cy="5857916"/>
          </a:xfrm>
        </p:spPr>
        <p:txBody>
          <a:bodyPr>
            <a:normAutofit lnSpcReduction="10000"/>
          </a:bodyPr>
          <a:lstStyle/>
          <a:p>
            <a:r>
              <a:rPr lang="fr-FR" dirty="0" smtClean="0">
                <a:solidFill>
                  <a:srgbClr val="C00000"/>
                </a:solidFill>
              </a:rPr>
              <a:t>LES BESOINS EN SERUM</a:t>
            </a:r>
          </a:p>
          <a:p>
            <a:pPr>
              <a:buNone/>
            </a:pPr>
            <a:r>
              <a:rPr lang="fr-FR" dirty="0" smtClean="0">
                <a:solidFill>
                  <a:srgbClr val="C00000"/>
                </a:solidFill>
              </a:rPr>
              <a:t>     </a:t>
            </a:r>
            <a:r>
              <a:rPr lang="fr-FR" dirty="0" smtClean="0"/>
              <a:t>Le milieu de base assure la survie à court terme des cellules en culture. Mais il est nécessaire d’ajouter un  complément à ces cellules → sérum de veau fœtal. Il permet aux cellules de survivre longtemps. </a:t>
            </a:r>
          </a:p>
          <a:p>
            <a:pPr>
              <a:buNone/>
            </a:pPr>
            <a:endParaRPr lang="fr-FR" sz="2400" dirty="0" smtClean="0"/>
          </a:p>
          <a:p>
            <a:pPr>
              <a:buNone/>
            </a:pPr>
            <a:r>
              <a:rPr lang="fr-FR" sz="2800" dirty="0" smtClean="0">
                <a:solidFill>
                  <a:srgbClr val="0070C0"/>
                </a:solidFill>
              </a:rPr>
              <a:t>   Rôles d’apport d’éléments du sérum :</a:t>
            </a:r>
          </a:p>
          <a:p>
            <a:pPr>
              <a:buNone/>
            </a:pPr>
            <a:r>
              <a:rPr lang="fr-FR" dirty="0" smtClean="0">
                <a:solidFill>
                  <a:srgbClr val="C00000"/>
                </a:solidFill>
              </a:rPr>
              <a:t>- </a:t>
            </a:r>
            <a:r>
              <a:rPr lang="fr-FR" dirty="0" smtClean="0"/>
              <a:t>Sels minéraux, nutriments, oligo-éléments, vitamines, cholestérol, acides gras</a:t>
            </a:r>
          </a:p>
          <a:p>
            <a:pPr>
              <a:buNone/>
            </a:pPr>
            <a:r>
              <a:rPr lang="fr-FR" dirty="0" smtClean="0"/>
              <a:t>- Facteurs d’attachement : </a:t>
            </a:r>
            <a:r>
              <a:rPr lang="fr-FR" dirty="0" err="1" smtClean="0"/>
              <a:t>fibronectine</a:t>
            </a:r>
            <a:r>
              <a:rPr lang="fr-FR" dirty="0" smtClean="0"/>
              <a:t>, </a:t>
            </a:r>
            <a:r>
              <a:rPr lang="fr-FR" dirty="0" err="1" smtClean="0"/>
              <a:t>laminine</a:t>
            </a:r>
            <a:r>
              <a:rPr lang="fr-FR" dirty="0" smtClean="0"/>
              <a:t> → les cellules </a:t>
            </a:r>
            <a:r>
              <a:rPr lang="fr-FR" smtClean="0"/>
              <a:t>ont besoin d’avoir </a:t>
            </a:r>
            <a:r>
              <a:rPr lang="fr-FR" dirty="0" smtClean="0"/>
              <a:t>un contact entre cellules ou avec la matrice</a:t>
            </a:r>
          </a:p>
          <a:p>
            <a:pPr>
              <a:buNone/>
            </a:pPr>
            <a:r>
              <a:rPr lang="fr-FR" dirty="0" smtClean="0"/>
              <a:t>- Hormones et facteurs de croissance : insuline, PDGF, EGF, </a:t>
            </a:r>
            <a:r>
              <a:rPr lang="fr-FR" smtClean="0"/>
              <a:t>FGF →prolifération </a:t>
            </a:r>
            <a:r>
              <a:rPr lang="fr-FR" dirty="0" smtClean="0"/>
              <a:t>de certains types cellulaires</a:t>
            </a:r>
          </a:p>
          <a:p>
            <a:pPr>
              <a:buNone/>
            </a:pPr>
            <a:r>
              <a:rPr lang="fr-FR" dirty="0" smtClean="0"/>
              <a:t>- Protéines diverses permettant le transport des minéraux, de lipides ou d’hormones à travers la membrane plasmique</a:t>
            </a:r>
          </a:p>
          <a:p>
            <a:pPr>
              <a:buNone/>
            </a:pPr>
            <a:endParaRPr lang="fr-FR" dirty="0">
              <a:solidFill>
                <a:srgbClr val="C00000"/>
              </a:solidFill>
            </a:endParaRPr>
          </a:p>
        </p:txBody>
      </p:sp>
      <p:sp>
        <p:nvSpPr>
          <p:cNvPr id="4" name="Titre 1"/>
          <p:cNvSpPr>
            <a:spLocks noGrp="1"/>
          </p:cNvSpPr>
          <p:nvPr>
            <p:ph type="title"/>
          </p:nvPr>
        </p:nvSpPr>
        <p:spPr>
          <a:xfrm>
            <a:off x="857224" y="-357214"/>
            <a:ext cx="7772400" cy="1143000"/>
          </a:xfrm>
        </p:spPr>
        <p:txBody>
          <a:bodyPr/>
          <a:lstStyle/>
          <a:p>
            <a:r>
              <a:rPr lang="fr-FR" b="1" dirty="0" smtClean="0">
                <a:latin typeface="Times New Roman" pitchFamily="18" charset="0"/>
                <a:cs typeface="Times New Roman" pitchFamily="18" charset="0"/>
              </a:rPr>
              <a:t>Les Milieux de culture</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928670"/>
            <a:ext cx="8401080" cy="5643602"/>
          </a:xfrm>
        </p:spPr>
        <p:txBody>
          <a:bodyPr>
            <a:normAutofit lnSpcReduction="10000"/>
          </a:bodyPr>
          <a:lstStyle/>
          <a:p>
            <a:r>
              <a:rPr lang="fr-FR" dirty="0" smtClean="0">
                <a:solidFill>
                  <a:srgbClr val="C00000"/>
                </a:solidFill>
              </a:rPr>
              <a:t>LES BESOINS CELLULAIRES PHYSIOLOGIQUES</a:t>
            </a:r>
          </a:p>
          <a:p>
            <a:pPr>
              <a:buNone/>
            </a:pPr>
            <a:r>
              <a:rPr lang="fr-FR" dirty="0" smtClean="0">
                <a:solidFill>
                  <a:srgbClr val="C00000"/>
                </a:solidFill>
              </a:rPr>
              <a:t> </a:t>
            </a:r>
          </a:p>
          <a:p>
            <a:pPr>
              <a:buNone/>
            </a:pPr>
            <a:r>
              <a:rPr lang="fr-FR" dirty="0" smtClean="0">
                <a:solidFill>
                  <a:srgbClr val="0070C0"/>
                </a:solidFill>
              </a:rPr>
              <a:t>✓ Température : </a:t>
            </a:r>
            <a:r>
              <a:rPr lang="fr-FR" dirty="0" smtClean="0"/>
              <a:t>Le nombre de division cellulaire augmente avec la température avec une valeur supérieure  limite où elle devient inhibitrice → cellules humaines : 37°C</a:t>
            </a:r>
          </a:p>
          <a:p>
            <a:pPr>
              <a:buNone/>
            </a:pPr>
            <a:r>
              <a:rPr lang="fr-FR" dirty="0" smtClean="0">
                <a:solidFill>
                  <a:srgbClr val="0070C0"/>
                </a:solidFill>
              </a:rPr>
              <a:t>✓ pH : </a:t>
            </a:r>
            <a:r>
              <a:rPr lang="fr-FR" dirty="0" smtClean="0"/>
              <a:t>La limite de pH pour laquelle la cellule présente une croissance optimale est étroite (variation délétère pour les cellules : pH trop acide ou trop basique empêche les cellules de proliférer et elles meurent) →cellules humaines : pH 7.2-7.4</a:t>
            </a:r>
          </a:p>
          <a:p>
            <a:pPr>
              <a:buNone/>
            </a:pPr>
            <a:r>
              <a:rPr lang="fr-FR" dirty="0" smtClean="0">
                <a:solidFill>
                  <a:srgbClr val="0070C0"/>
                </a:solidFill>
              </a:rPr>
              <a:t>✓ CO</a:t>
            </a:r>
            <a:r>
              <a:rPr lang="fr-FR" sz="1400" dirty="0" smtClean="0">
                <a:solidFill>
                  <a:srgbClr val="0070C0"/>
                </a:solidFill>
              </a:rPr>
              <a:t>2</a:t>
            </a:r>
            <a:r>
              <a:rPr lang="fr-FR" dirty="0" smtClean="0">
                <a:solidFill>
                  <a:srgbClr val="0070C0"/>
                </a:solidFill>
              </a:rPr>
              <a:t> : </a:t>
            </a:r>
            <a:r>
              <a:rPr lang="fr-FR" dirty="0" smtClean="0"/>
              <a:t>Le CO2 et le bicarbonate sont nécessaires à la croissance cellulaire. L’équilibre bicarbonate/acide carbonique est obtenu avec du CO2 en phase gazeuse. On cultive les cellules dans une atmosphère ouverte et contrôlée en permanence → cellules humaines : présence de 5% de CO2.</a:t>
            </a:r>
          </a:p>
        </p:txBody>
      </p:sp>
      <p:sp>
        <p:nvSpPr>
          <p:cNvPr id="4" name="Titre 1"/>
          <p:cNvSpPr>
            <a:spLocks noGrp="1"/>
          </p:cNvSpPr>
          <p:nvPr>
            <p:ph type="title"/>
          </p:nvPr>
        </p:nvSpPr>
        <p:spPr>
          <a:xfrm>
            <a:off x="928662" y="-214338"/>
            <a:ext cx="7772400" cy="1143000"/>
          </a:xfrm>
        </p:spPr>
        <p:txBody>
          <a:bodyPr/>
          <a:lstStyle/>
          <a:p>
            <a:r>
              <a:rPr lang="fr-FR" b="1" dirty="0" smtClean="0">
                <a:latin typeface="Times New Roman" pitchFamily="18" charset="0"/>
                <a:cs typeface="Times New Roman" pitchFamily="18" charset="0"/>
              </a:rPr>
              <a:t>Les Milieux de culture</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857232"/>
            <a:ext cx="8643998" cy="5429288"/>
          </a:xfrm>
        </p:spPr>
        <p:txBody>
          <a:bodyPr>
            <a:normAutofit/>
          </a:bodyPr>
          <a:lstStyle/>
          <a:p>
            <a:pPr>
              <a:buNone/>
            </a:pPr>
            <a:r>
              <a:rPr lang="fr-FR" dirty="0" smtClean="0">
                <a:solidFill>
                  <a:srgbClr val="C00000"/>
                </a:solidFill>
              </a:rPr>
              <a:t>LES BESOINS CELLULAIRES PHYSIOLOGIQUES</a:t>
            </a:r>
            <a:endParaRPr lang="fr-FR" dirty="0" smtClean="0">
              <a:solidFill>
                <a:schemeClr val="tx1">
                  <a:lumMod val="65000"/>
                  <a:lumOff val="35000"/>
                </a:schemeClr>
              </a:solidFill>
            </a:endParaRPr>
          </a:p>
          <a:p>
            <a:pPr>
              <a:buNone/>
            </a:pPr>
            <a:r>
              <a:rPr lang="fr-FR" dirty="0" smtClean="0">
                <a:solidFill>
                  <a:srgbClr val="0070C0"/>
                </a:solidFill>
              </a:rPr>
              <a:t>✓ Tampon : </a:t>
            </a:r>
            <a:r>
              <a:rPr lang="fr-FR" dirty="0" smtClean="0"/>
              <a:t>Le milieu doit être tamponné, car les cellules sont sensibles aux variations de pH → présence d’une </a:t>
            </a:r>
          </a:p>
          <a:p>
            <a:pPr>
              <a:buNone/>
            </a:pPr>
            <a:r>
              <a:rPr lang="fr-FR" dirty="0" smtClean="0"/>
              <a:t>molécule tampon dans le milieu de culture, l’HEPES, permet d’éviter les variations de pH brutales. Sécrétion d’éléments qui vont acidifier le pH tampon permettant ainsi de le réguler.</a:t>
            </a:r>
          </a:p>
          <a:p>
            <a:pPr>
              <a:buNone/>
            </a:pPr>
            <a:r>
              <a:rPr lang="fr-FR" dirty="0" smtClean="0">
                <a:solidFill>
                  <a:srgbClr val="0070C0"/>
                </a:solidFill>
              </a:rPr>
              <a:t>✓ </a:t>
            </a:r>
            <a:r>
              <a:rPr lang="fr-FR" dirty="0" err="1" smtClean="0">
                <a:solidFill>
                  <a:srgbClr val="0070C0"/>
                </a:solidFill>
              </a:rPr>
              <a:t>Osmolarité</a:t>
            </a:r>
            <a:r>
              <a:rPr lang="fr-FR" dirty="0" smtClean="0">
                <a:solidFill>
                  <a:srgbClr val="0070C0"/>
                </a:solidFill>
              </a:rPr>
              <a:t> : </a:t>
            </a:r>
            <a:r>
              <a:rPr lang="fr-FR" dirty="0" smtClean="0"/>
              <a:t>Ajustée avec du </a:t>
            </a:r>
            <a:r>
              <a:rPr lang="fr-FR" dirty="0" err="1" smtClean="0"/>
              <a:t>NaCl</a:t>
            </a:r>
            <a:r>
              <a:rPr lang="fr-FR" dirty="0" smtClean="0"/>
              <a:t> et une atmosphère humide.</a:t>
            </a:r>
          </a:p>
          <a:p>
            <a:pPr>
              <a:buNone/>
            </a:pPr>
            <a:r>
              <a:rPr lang="fr-FR" dirty="0" smtClean="0">
                <a:solidFill>
                  <a:srgbClr val="0070C0"/>
                </a:solidFill>
              </a:rPr>
              <a:t>✓ Humidité : </a:t>
            </a:r>
            <a:r>
              <a:rPr lang="fr-FR" dirty="0" smtClean="0"/>
              <a:t>Proche de la saturation, évite les variations de pression osmotique dues à des évaporations du milieu de culture → à 37°C le milieu va s’évaporer</a:t>
            </a:r>
          </a:p>
          <a:p>
            <a:pPr>
              <a:buNone/>
            </a:pPr>
            <a:endParaRPr lang="fr-FR" dirty="0" smtClean="0">
              <a:solidFill>
                <a:srgbClr val="C00000"/>
              </a:solidFill>
            </a:endParaRPr>
          </a:p>
          <a:p>
            <a:endParaRPr lang="fr-FR" dirty="0"/>
          </a:p>
        </p:txBody>
      </p:sp>
      <p:sp>
        <p:nvSpPr>
          <p:cNvPr id="4" name="Titre 1"/>
          <p:cNvSpPr>
            <a:spLocks noGrp="1"/>
          </p:cNvSpPr>
          <p:nvPr>
            <p:ph type="title"/>
          </p:nvPr>
        </p:nvSpPr>
        <p:spPr>
          <a:xfrm>
            <a:off x="928662" y="-285776"/>
            <a:ext cx="7772400" cy="1143000"/>
          </a:xfrm>
        </p:spPr>
        <p:txBody>
          <a:bodyPr/>
          <a:lstStyle/>
          <a:p>
            <a:r>
              <a:rPr lang="fr-FR" b="1" dirty="0" smtClean="0">
                <a:latin typeface="Times New Roman" pitchFamily="18" charset="0"/>
                <a:cs typeface="Times New Roman" pitchFamily="18" charset="0"/>
              </a:rPr>
              <a:t>Les Milieux de culture</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14338"/>
            <a:ext cx="7772400" cy="1143000"/>
          </a:xfrm>
        </p:spPr>
        <p:txBody>
          <a:bodyPr/>
          <a:lstStyle/>
          <a:p>
            <a:r>
              <a:rPr lang="fr-FR" b="1" dirty="0" smtClean="0">
                <a:latin typeface="Times New Roman" pitchFamily="18" charset="0"/>
                <a:cs typeface="Times New Roman" pitchFamily="18" charset="0"/>
              </a:rPr>
              <a:t>Matériel et équipements	</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1071546"/>
            <a:ext cx="8715436" cy="5572164"/>
          </a:xfrm>
        </p:spPr>
        <p:txBody>
          <a:bodyPr>
            <a:normAutofit lnSpcReduction="10000"/>
          </a:bodyPr>
          <a:lstStyle/>
          <a:p>
            <a:pPr>
              <a:buNone/>
            </a:pPr>
            <a:r>
              <a:rPr lang="fr-FR" b="1" dirty="0" smtClean="0">
                <a:solidFill>
                  <a:srgbClr val="C00000"/>
                </a:solidFill>
              </a:rPr>
              <a:t>1) Les locaux (PSM ou Poste de Sécurité Microbiologique</a:t>
            </a:r>
            <a:r>
              <a:rPr lang="fr-FR" dirty="0" smtClean="0"/>
              <a:t>)</a:t>
            </a:r>
          </a:p>
          <a:p>
            <a:pPr algn="just">
              <a:buNone/>
            </a:pPr>
            <a:r>
              <a:rPr lang="fr-FR" dirty="0" smtClean="0"/>
              <a:t>La culture cellulaire nécessite des</a:t>
            </a:r>
          </a:p>
          <a:p>
            <a:pPr algn="just">
              <a:buNone/>
            </a:pPr>
            <a:r>
              <a:rPr lang="fr-FR" dirty="0" smtClean="0"/>
              <a:t>conditions de stérilité absolues,</a:t>
            </a:r>
          </a:p>
          <a:p>
            <a:pPr algn="just">
              <a:buNone/>
            </a:pPr>
            <a:r>
              <a:rPr lang="fr-FR" dirty="0" smtClean="0"/>
              <a:t>toute contamination microbienne</a:t>
            </a:r>
          </a:p>
          <a:p>
            <a:pPr algn="just">
              <a:buNone/>
            </a:pPr>
            <a:r>
              <a:rPr lang="fr-FR" dirty="0" smtClean="0"/>
              <a:t>100% entraîne la lyse des cellules. De</a:t>
            </a:r>
          </a:p>
          <a:p>
            <a:pPr algn="just">
              <a:buNone/>
            </a:pPr>
            <a:r>
              <a:rPr lang="fr-FR" dirty="0" smtClean="0"/>
              <a:t>plus lorsque l'on fait de la production, </a:t>
            </a:r>
          </a:p>
          <a:p>
            <a:pPr algn="just">
              <a:buNone/>
            </a:pPr>
            <a:r>
              <a:rPr lang="fr-FR" dirty="0" smtClean="0"/>
              <a:t>le produit obtenu doit être stérile. C'est</a:t>
            </a:r>
          </a:p>
          <a:p>
            <a:pPr algn="just">
              <a:buNone/>
            </a:pPr>
            <a:r>
              <a:rPr lang="fr-FR" dirty="0" smtClean="0"/>
              <a:t> pourquoi On manipule dans des sales </a:t>
            </a:r>
          </a:p>
          <a:p>
            <a:pPr algn="just">
              <a:buNone/>
            </a:pPr>
            <a:r>
              <a:rPr lang="fr-FR" dirty="0" smtClean="0"/>
              <a:t>réservées à cet effet, On utilise de hottes à</a:t>
            </a:r>
          </a:p>
          <a:p>
            <a:pPr algn="just">
              <a:buNone/>
            </a:pPr>
            <a:r>
              <a:rPr lang="fr-FR" dirty="0" smtClean="0"/>
              <a:t> flux laminaires équipées de système de</a:t>
            </a:r>
          </a:p>
          <a:p>
            <a:pPr algn="just">
              <a:buNone/>
            </a:pPr>
            <a:r>
              <a:rPr lang="fr-FR" dirty="0" smtClean="0"/>
              <a:t> filtration d'air (PSM) et permet d'obtenir </a:t>
            </a:r>
          </a:p>
          <a:p>
            <a:pPr algn="just">
              <a:buNone/>
            </a:pPr>
            <a:r>
              <a:rPr lang="fr-FR" dirty="0" smtClean="0"/>
              <a:t>une zone de manipulation stérile 65%</a:t>
            </a:r>
          </a:p>
          <a:p>
            <a:endParaRPr lang="fr-FR" dirty="0"/>
          </a:p>
        </p:txBody>
      </p:sp>
      <p:pic>
        <p:nvPicPr>
          <p:cNvPr id="4" name="Picture 4" descr="DSCN0154"/>
          <p:cNvPicPr>
            <a:picLocks noChangeAspect="1" noChangeArrowheads="1"/>
          </p:cNvPicPr>
          <p:nvPr/>
        </p:nvPicPr>
        <p:blipFill>
          <a:blip r:embed="rId2" cstate="print"/>
          <a:srcRect/>
          <a:stretch>
            <a:fillRect/>
          </a:stretch>
        </p:blipFill>
        <p:spPr>
          <a:xfrm>
            <a:off x="5191150" y="1571612"/>
            <a:ext cx="3810006" cy="3857652"/>
          </a:xfrm>
          <a:prstGeom prst="rect">
            <a:avLst/>
          </a:prstGeom>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à coins arrondis 4"/>
          <p:cNvSpPr/>
          <p:nvPr/>
        </p:nvSpPr>
        <p:spPr>
          <a:xfrm>
            <a:off x="142844" y="142852"/>
            <a:ext cx="8786874" cy="65008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lstStyle/>
          <a:p>
            <a:r>
              <a:rPr lang="fr-FR" b="1" dirty="0" smtClean="0">
                <a:latin typeface="Times New Roman" pitchFamily="18" charset="0"/>
                <a:cs typeface="Times New Roman" pitchFamily="18" charset="0"/>
              </a:rPr>
              <a:t>INTRODUCTION</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57158" y="2071678"/>
            <a:ext cx="8343904" cy="4572000"/>
          </a:xfrm>
        </p:spPr>
        <p:txBody>
          <a:bodyPr/>
          <a:lstStyle/>
          <a:p>
            <a:r>
              <a:rPr lang="en-GB" dirty="0" smtClean="0"/>
              <a:t>La Culture </a:t>
            </a:r>
            <a:r>
              <a:rPr lang="en-GB" dirty="0" err="1" smtClean="0"/>
              <a:t>cellulaire</a:t>
            </a:r>
            <a:r>
              <a:rPr lang="en-GB" dirty="0" smtClean="0"/>
              <a:t> </a:t>
            </a:r>
            <a:r>
              <a:rPr lang="en-GB" dirty="0" err="1" smtClean="0"/>
              <a:t>ou</a:t>
            </a:r>
            <a:r>
              <a:rPr lang="en-GB" dirty="0" smtClean="0"/>
              <a:t> culture in vitro </a:t>
            </a:r>
            <a:r>
              <a:rPr lang="en-GB" dirty="0" err="1" smtClean="0"/>
              <a:t>est</a:t>
            </a:r>
            <a:r>
              <a:rPr lang="en-GB" dirty="0" smtClean="0"/>
              <a:t> un ensemble de techniques qui </a:t>
            </a:r>
            <a:r>
              <a:rPr lang="en-GB" dirty="0" err="1" smtClean="0"/>
              <a:t>combinent</a:t>
            </a:r>
            <a:r>
              <a:rPr lang="en-GB" dirty="0" smtClean="0"/>
              <a:t> </a:t>
            </a:r>
            <a:r>
              <a:rPr lang="en-GB" dirty="0" err="1" smtClean="0"/>
              <a:t>l’asepsie</a:t>
            </a:r>
            <a:r>
              <a:rPr lang="en-GB" dirty="0" smtClean="0"/>
              <a:t> à un </a:t>
            </a:r>
            <a:r>
              <a:rPr lang="en-GB" dirty="0" err="1" smtClean="0"/>
              <a:t>environnement</a:t>
            </a:r>
            <a:r>
              <a:rPr lang="en-GB" dirty="0" smtClean="0"/>
              <a:t> </a:t>
            </a:r>
            <a:r>
              <a:rPr lang="en-GB" dirty="0" err="1" smtClean="0"/>
              <a:t>parfaitement</a:t>
            </a:r>
            <a:r>
              <a:rPr lang="en-GB" dirty="0" smtClean="0"/>
              <a:t> </a:t>
            </a:r>
            <a:r>
              <a:rPr lang="en-GB" dirty="0" err="1" smtClean="0"/>
              <a:t>contrôlé</a:t>
            </a:r>
            <a:r>
              <a:rPr lang="en-GB" dirty="0" smtClean="0"/>
              <a:t>  (milieu </a:t>
            </a:r>
            <a:r>
              <a:rPr lang="en-GB" dirty="0" err="1" smtClean="0"/>
              <a:t>défini</a:t>
            </a:r>
            <a:r>
              <a:rPr lang="en-GB" dirty="0" smtClean="0"/>
              <a:t> ).</a:t>
            </a:r>
          </a:p>
          <a:p>
            <a:pPr>
              <a:buNone/>
            </a:pPr>
            <a:endParaRPr lang="en-GB" dirty="0" smtClean="0"/>
          </a:p>
          <a:p>
            <a:r>
              <a:rPr lang="en-GB" dirty="0" smtClean="0"/>
              <a:t> </a:t>
            </a:r>
            <a:r>
              <a:rPr lang="en-GB" dirty="0" err="1" smtClean="0"/>
              <a:t>Ces</a:t>
            </a:r>
            <a:r>
              <a:rPr lang="en-GB" dirty="0" smtClean="0"/>
              <a:t> </a:t>
            </a:r>
            <a:r>
              <a:rPr lang="en-GB" dirty="0" err="1" smtClean="0"/>
              <a:t>méthodes</a:t>
            </a:r>
            <a:r>
              <a:rPr lang="en-GB" dirty="0" smtClean="0"/>
              <a:t> </a:t>
            </a:r>
            <a:r>
              <a:rPr lang="en-GB" dirty="0" err="1" smtClean="0"/>
              <a:t>s’appliquent</a:t>
            </a:r>
            <a:r>
              <a:rPr lang="en-GB" dirty="0" smtClean="0"/>
              <a:t> aux </a:t>
            </a:r>
            <a:r>
              <a:rPr lang="en-GB" dirty="0" err="1" smtClean="0"/>
              <a:t>plantes</a:t>
            </a:r>
            <a:r>
              <a:rPr lang="en-GB" dirty="0" smtClean="0"/>
              <a:t>, aux cellules </a:t>
            </a:r>
            <a:r>
              <a:rPr lang="en-GB" dirty="0" err="1" smtClean="0"/>
              <a:t>animales</a:t>
            </a:r>
            <a:r>
              <a:rPr lang="en-GB" dirty="0" smtClean="0"/>
              <a:t> </a:t>
            </a:r>
            <a:r>
              <a:rPr lang="en-GB" dirty="0" err="1" smtClean="0"/>
              <a:t>mais</a:t>
            </a:r>
            <a:r>
              <a:rPr lang="en-GB" dirty="0" smtClean="0"/>
              <a:t> </a:t>
            </a:r>
            <a:r>
              <a:rPr lang="en-GB" dirty="0" err="1" smtClean="0"/>
              <a:t>aussi</a:t>
            </a:r>
            <a:r>
              <a:rPr lang="en-GB" dirty="0" smtClean="0"/>
              <a:t> aux </a:t>
            </a:r>
            <a:r>
              <a:rPr lang="en-GB" dirty="0" err="1" smtClean="0"/>
              <a:t>tissus</a:t>
            </a:r>
            <a:r>
              <a:rPr lang="en-GB" dirty="0" smtClean="0"/>
              <a:t> et </a:t>
            </a:r>
            <a:r>
              <a:rPr lang="en-GB" dirty="0" err="1" smtClean="0"/>
              <a:t>bien</a:t>
            </a:r>
            <a:r>
              <a:rPr lang="en-GB" dirty="0" smtClean="0"/>
              <a:t> </a:t>
            </a:r>
            <a:r>
              <a:rPr lang="en-GB" dirty="0" err="1" smtClean="0"/>
              <a:t>entendu</a:t>
            </a:r>
            <a:r>
              <a:rPr lang="en-GB" dirty="0" smtClean="0"/>
              <a:t> à des cellules plus </a:t>
            </a:r>
            <a:r>
              <a:rPr lang="en-GB" dirty="0" err="1" smtClean="0"/>
              <a:t>ou</a:t>
            </a:r>
            <a:r>
              <a:rPr lang="en-GB" dirty="0" smtClean="0"/>
              <a:t> </a:t>
            </a:r>
            <a:r>
              <a:rPr lang="en-GB" dirty="0" err="1" smtClean="0"/>
              <a:t>moins</a:t>
            </a:r>
            <a:r>
              <a:rPr lang="en-GB" dirty="0" smtClean="0"/>
              <a:t> </a:t>
            </a:r>
            <a:r>
              <a:rPr lang="en-GB" dirty="0" err="1" smtClean="0"/>
              <a:t>isolées</a:t>
            </a:r>
            <a:r>
              <a:rPr lang="en-GB" dirty="0" smtClean="0"/>
              <a:t> </a:t>
            </a:r>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142844" y="928670"/>
            <a:ext cx="8786874" cy="5643602"/>
          </a:xfrm>
        </p:spPr>
        <p:txBody>
          <a:bodyPr>
            <a:normAutofit fontScale="92500" lnSpcReduction="20000"/>
          </a:bodyPr>
          <a:lstStyle/>
          <a:p>
            <a:pPr>
              <a:buNone/>
            </a:pPr>
            <a:r>
              <a:rPr lang="fr-FR" b="1" dirty="0" smtClean="0">
                <a:solidFill>
                  <a:srgbClr val="C00000"/>
                </a:solidFill>
              </a:rPr>
              <a:t> 2) Flacons</a:t>
            </a:r>
          </a:p>
          <a:p>
            <a:pPr>
              <a:buNone/>
            </a:pPr>
            <a:r>
              <a:rPr lang="fr-FR" dirty="0" smtClean="0"/>
              <a:t> -</a:t>
            </a:r>
            <a:r>
              <a:rPr lang="fr-FR" sz="2400" dirty="0" smtClean="0"/>
              <a:t>En polystyrène optiquement clair</a:t>
            </a:r>
          </a:p>
          <a:p>
            <a:pPr>
              <a:buNone/>
            </a:pPr>
            <a:r>
              <a:rPr lang="fr-FR" sz="2400" dirty="0" smtClean="0"/>
              <a:t>- Stérile</a:t>
            </a:r>
          </a:p>
          <a:p>
            <a:pPr>
              <a:buNone/>
            </a:pPr>
            <a:r>
              <a:rPr lang="fr-FR" sz="2400" dirty="0" smtClean="0"/>
              <a:t>-Traités ou non pour adhérence</a:t>
            </a:r>
          </a:p>
          <a:p>
            <a:pPr>
              <a:buNone/>
            </a:pPr>
            <a:r>
              <a:rPr lang="fr-FR" sz="2400" dirty="0" smtClean="0"/>
              <a:t>- De contenance et surface variable par</a:t>
            </a:r>
          </a:p>
          <a:p>
            <a:pPr>
              <a:buNone/>
            </a:pPr>
            <a:r>
              <a:rPr lang="fr-FR" sz="2400" dirty="0" smtClean="0"/>
              <a:t>ex : 25 cm2 75 cm2 150 cm2</a:t>
            </a:r>
          </a:p>
          <a:p>
            <a:pPr>
              <a:buNone/>
            </a:pPr>
            <a:r>
              <a:rPr lang="fr-FR" b="1" dirty="0" smtClean="0">
                <a:solidFill>
                  <a:srgbClr val="C00000"/>
                </a:solidFill>
              </a:rPr>
              <a:t>3) Plaques </a:t>
            </a:r>
            <a:r>
              <a:rPr lang="fr-FR" b="1" dirty="0" err="1" smtClean="0">
                <a:solidFill>
                  <a:srgbClr val="C00000"/>
                </a:solidFill>
              </a:rPr>
              <a:t>multipuits</a:t>
            </a:r>
            <a:endParaRPr lang="fr-FR" b="1" dirty="0" smtClean="0">
              <a:solidFill>
                <a:srgbClr val="C00000"/>
              </a:solidFill>
            </a:endParaRPr>
          </a:p>
          <a:p>
            <a:pPr>
              <a:buNone/>
            </a:pPr>
            <a:r>
              <a:rPr lang="fr-FR" sz="2400" dirty="0" smtClean="0"/>
              <a:t>-En polystyrène optiquement clair stérile</a:t>
            </a:r>
          </a:p>
          <a:p>
            <a:pPr>
              <a:buNone/>
            </a:pPr>
            <a:r>
              <a:rPr lang="fr-FR" sz="2400" dirty="0" smtClean="0"/>
              <a:t>-Traités ou non pour adhérence</a:t>
            </a:r>
          </a:p>
          <a:p>
            <a:pPr>
              <a:buNone/>
            </a:pPr>
            <a:r>
              <a:rPr lang="fr-FR" sz="2400" dirty="0" smtClean="0"/>
              <a:t>-À fond plat et couvercle</a:t>
            </a:r>
          </a:p>
          <a:p>
            <a:pPr>
              <a:buNone/>
            </a:pPr>
            <a:r>
              <a:rPr lang="fr-FR" sz="2400" dirty="0" smtClean="0"/>
              <a:t>-Nombre de puits et contenance variable 6, 12, 24, 48, 96</a:t>
            </a:r>
          </a:p>
          <a:p>
            <a:pPr>
              <a:buNone/>
            </a:pPr>
            <a:r>
              <a:rPr lang="fr-FR" b="1" dirty="0" smtClean="0">
                <a:solidFill>
                  <a:srgbClr val="C00000"/>
                </a:solidFill>
              </a:rPr>
              <a:t>4) Boites</a:t>
            </a:r>
          </a:p>
          <a:p>
            <a:pPr>
              <a:buNone/>
            </a:pPr>
            <a:r>
              <a:rPr lang="fr-FR" dirty="0" smtClean="0"/>
              <a:t>- En polystyrène optiquement clair stérile</a:t>
            </a:r>
          </a:p>
          <a:p>
            <a:pPr>
              <a:buNone/>
            </a:pPr>
            <a:r>
              <a:rPr lang="fr-FR" dirty="0" smtClean="0"/>
              <a:t>-Traités ou non pour adhérence</a:t>
            </a:r>
          </a:p>
          <a:p>
            <a:pPr>
              <a:buNone/>
            </a:pPr>
            <a:r>
              <a:rPr lang="fr-FR" dirty="0" smtClean="0"/>
              <a:t>- Diamètre allant de 35 à 150 mm</a:t>
            </a:r>
            <a:endParaRPr lang="fr-FR" dirty="0"/>
          </a:p>
        </p:txBody>
      </p:sp>
      <p:sp>
        <p:nvSpPr>
          <p:cNvPr id="4" name="Titre 1"/>
          <p:cNvSpPr>
            <a:spLocks noGrp="1"/>
          </p:cNvSpPr>
          <p:nvPr>
            <p:ph type="title"/>
          </p:nvPr>
        </p:nvSpPr>
        <p:spPr>
          <a:xfrm>
            <a:off x="928662" y="-214338"/>
            <a:ext cx="7772400" cy="1143000"/>
          </a:xfrm>
        </p:spPr>
        <p:txBody>
          <a:bodyPr/>
          <a:lstStyle/>
          <a:p>
            <a:r>
              <a:rPr lang="fr-FR" b="1" dirty="0" smtClean="0">
                <a:latin typeface="Times New Roman" pitchFamily="18" charset="0"/>
                <a:cs typeface="Times New Roman" pitchFamily="18" charset="0"/>
              </a:rPr>
              <a:t>Matériel et équipements	</a:t>
            </a:r>
            <a:endParaRPr lang="fr-FR" b="1" dirty="0">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6286512" y="2857496"/>
            <a:ext cx="2695573" cy="1838325"/>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6286512" y="1000108"/>
            <a:ext cx="2643206" cy="1714512"/>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6286512" y="4786322"/>
            <a:ext cx="2643206" cy="183549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214422"/>
            <a:ext cx="8472518" cy="3286148"/>
          </a:xfrm>
        </p:spPr>
        <p:txBody>
          <a:bodyPr/>
          <a:lstStyle/>
          <a:p>
            <a:pPr>
              <a:buNone/>
            </a:pPr>
            <a:r>
              <a:rPr lang="fr-FR" b="1" dirty="0" smtClean="0">
                <a:solidFill>
                  <a:srgbClr val="C00000"/>
                </a:solidFill>
              </a:rPr>
              <a:t>5) Les étuves d’incubation</a:t>
            </a:r>
          </a:p>
          <a:p>
            <a:pPr>
              <a:buNone/>
            </a:pPr>
            <a:r>
              <a:rPr lang="fr-FR" dirty="0" smtClean="0"/>
              <a:t> </a:t>
            </a:r>
            <a:endParaRPr lang="fr-FR" dirty="0"/>
          </a:p>
        </p:txBody>
      </p:sp>
      <p:pic>
        <p:nvPicPr>
          <p:cNvPr id="9219" name="Picture 3"/>
          <p:cNvPicPr>
            <a:picLocks noChangeAspect="1" noChangeArrowheads="1"/>
          </p:cNvPicPr>
          <p:nvPr/>
        </p:nvPicPr>
        <p:blipFill>
          <a:blip r:embed="rId2"/>
          <a:srcRect/>
          <a:stretch>
            <a:fillRect/>
          </a:stretch>
        </p:blipFill>
        <p:spPr bwMode="auto">
          <a:xfrm>
            <a:off x="5929322" y="1000108"/>
            <a:ext cx="3071834" cy="2643206"/>
          </a:xfrm>
          <a:prstGeom prst="rect">
            <a:avLst/>
          </a:prstGeom>
          <a:noFill/>
          <a:ln w="9525">
            <a:noFill/>
            <a:miter lim="800000"/>
            <a:headEnd/>
            <a:tailEnd/>
          </a:ln>
          <a:effectLst/>
        </p:spPr>
      </p:pic>
      <p:sp>
        <p:nvSpPr>
          <p:cNvPr id="6" name="Rectangle 5"/>
          <p:cNvSpPr/>
          <p:nvPr/>
        </p:nvSpPr>
        <p:spPr>
          <a:xfrm>
            <a:off x="357158" y="1785926"/>
            <a:ext cx="5786462" cy="830997"/>
          </a:xfrm>
          <a:prstGeom prst="rect">
            <a:avLst/>
          </a:prstGeom>
        </p:spPr>
        <p:txBody>
          <a:bodyPr wrap="square">
            <a:spAutoFit/>
          </a:bodyPr>
          <a:lstStyle/>
          <a:p>
            <a:r>
              <a:rPr lang="fr-FR" sz="2400" dirty="0"/>
              <a:t>U</a:t>
            </a:r>
            <a:r>
              <a:rPr lang="fr-FR" sz="2400" dirty="0" smtClean="0"/>
              <a:t>n incubateur humidifié réglé  à 37 ° C avec 5% de CO</a:t>
            </a:r>
            <a:r>
              <a:rPr lang="fr-FR" sz="1400" dirty="0" smtClean="0"/>
              <a:t>2</a:t>
            </a:r>
            <a:r>
              <a:rPr lang="fr-FR" sz="2400" dirty="0" smtClean="0"/>
              <a:t>  dans l'air</a:t>
            </a:r>
            <a:endParaRPr lang="fr-FR" sz="2400" dirty="0"/>
          </a:p>
        </p:txBody>
      </p:sp>
      <p:sp>
        <p:nvSpPr>
          <p:cNvPr id="7" name="Titre 1"/>
          <p:cNvSpPr>
            <a:spLocks noGrp="1"/>
          </p:cNvSpPr>
          <p:nvPr>
            <p:ph type="title"/>
          </p:nvPr>
        </p:nvSpPr>
        <p:spPr>
          <a:xfrm>
            <a:off x="785786" y="0"/>
            <a:ext cx="7772400" cy="1143000"/>
          </a:xfrm>
        </p:spPr>
        <p:txBody>
          <a:bodyPr/>
          <a:lstStyle/>
          <a:p>
            <a:r>
              <a:rPr lang="fr-FR" b="1" dirty="0" smtClean="0">
                <a:latin typeface="Times New Roman" pitchFamily="18" charset="0"/>
                <a:cs typeface="Times New Roman" pitchFamily="18" charset="0"/>
              </a:rPr>
              <a:t>Matériel et équipements	</a:t>
            </a:r>
            <a:endParaRPr lang="fr-FR" b="1" dirty="0">
              <a:latin typeface="Times New Roman" pitchFamily="18" charset="0"/>
              <a:cs typeface="Times New Roman" pitchFamily="18" charset="0"/>
            </a:endParaRPr>
          </a:p>
        </p:txBody>
      </p:sp>
      <p:sp>
        <p:nvSpPr>
          <p:cNvPr id="8" name="Rectangle 7"/>
          <p:cNvSpPr/>
          <p:nvPr/>
        </p:nvSpPr>
        <p:spPr>
          <a:xfrm>
            <a:off x="357158" y="3429000"/>
            <a:ext cx="3052887" cy="461665"/>
          </a:xfrm>
          <a:prstGeom prst="rect">
            <a:avLst/>
          </a:prstGeom>
        </p:spPr>
        <p:txBody>
          <a:bodyPr wrap="none">
            <a:spAutoFit/>
          </a:bodyPr>
          <a:lstStyle/>
          <a:p>
            <a:r>
              <a:rPr lang="fr-FR" sz="2400" b="1" dirty="0" smtClean="0">
                <a:solidFill>
                  <a:srgbClr val="C00000"/>
                </a:solidFill>
              </a:rPr>
              <a:t>6) Microscope inversé</a:t>
            </a:r>
            <a:endParaRPr lang="fr-FR" sz="2400" b="1" dirty="0">
              <a:solidFill>
                <a:srgbClr val="C00000"/>
              </a:solidFill>
            </a:endParaRPr>
          </a:p>
        </p:txBody>
      </p:sp>
      <p:pic>
        <p:nvPicPr>
          <p:cNvPr id="9220" name="Picture 4"/>
          <p:cNvPicPr>
            <a:picLocks noChangeAspect="1" noChangeArrowheads="1"/>
          </p:cNvPicPr>
          <p:nvPr/>
        </p:nvPicPr>
        <p:blipFill>
          <a:blip r:embed="rId3"/>
          <a:srcRect/>
          <a:stretch>
            <a:fillRect/>
          </a:stretch>
        </p:blipFill>
        <p:spPr bwMode="auto">
          <a:xfrm>
            <a:off x="4929190" y="3571876"/>
            <a:ext cx="3786214" cy="3000397"/>
          </a:xfrm>
          <a:prstGeom prst="rect">
            <a:avLst/>
          </a:prstGeom>
          <a:noFill/>
          <a:ln w="9525">
            <a:noFill/>
            <a:miter lim="800000"/>
            <a:headEnd/>
            <a:tailEnd/>
          </a:ln>
          <a:effectLst/>
        </p:spPr>
      </p:pic>
      <p:sp>
        <p:nvSpPr>
          <p:cNvPr id="10" name="Rectangle 9"/>
          <p:cNvSpPr/>
          <p:nvPr/>
        </p:nvSpPr>
        <p:spPr>
          <a:xfrm>
            <a:off x="285720" y="4071942"/>
            <a:ext cx="4572000" cy="1200329"/>
          </a:xfrm>
          <a:prstGeom prst="rect">
            <a:avLst/>
          </a:prstGeom>
        </p:spPr>
        <p:txBody>
          <a:bodyPr>
            <a:spAutoFit/>
          </a:bodyPr>
          <a:lstStyle/>
          <a:p>
            <a:r>
              <a:rPr lang="fr-FR" sz="2400" dirty="0" smtClean="0"/>
              <a:t>Un microscope pour l'examen des cultures cellulaires et le comptage des cellules</a:t>
            </a:r>
            <a:endParaRPr lang="fr-FR"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14338"/>
            <a:ext cx="7772400" cy="1143000"/>
          </a:xfrm>
        </p:spPr>
        <p:txBody>
          <a:bodyPr/>
          <a:lstStyle/>
          <a:p>
            <a:r>
              <a:rPr lang="fr-FR" b="1" dirty="0" smtClean="0">
                <a:latin typeface="Times New Roman" pitchFamily="18" charset="0"/>
                <a:cs typeface="Times New Roman" pitchFamily="18" charset="0"/>
              </a:rPr>
              <a:t>La conservation des cellules</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928670"/>
            <a:ext cx="8715436" cy="5643602"/>
          </a:xfrm>
        </p:spPr>
        <p:txBody>
          <a:bodyPr/>
          <a:lstStyle/>
          <a:p>
            <a:pPr>
              <a:buNone/>
            </a:pPr>
            <a:r>
              <a:rPr lang="fr-FR" b="1" dirty="0" smtClean="0">
                <a:solidFill>
                  <a:srgbClr val="C00000"/>
                </a:solidFill>
              </a:rPr>
              <a:t>1) Cryoconservation : congélation d’une suspension cellulaire</a:t>
            </a:r>
          </a:p>
          <a:p>
            <a:r>
              <a:rPr lang="fr-FR" dirty="0" smtClean="0"/>
              <a:t>Sous hotte, conditions aseptiques</a:t>
            </a:r>
          </a:p>
          <a:p>
            <a:r>
              <a:rPr lang="fr-FR" dirty="0" smtClean="0"/>
              <a:t>Après dissociation à la </a:t>
            </a:r>
            <a:r>
              <a:rPr lang="fr-FR" dirty="0" err="1" smtClean="0"/>
              <a:t>collagénase</a:t>
            </a:r>
            <a:r>
              <a:rPr lang="fr-FR" dirty="0" smtClean="0"/>
              <a:t>, ou après culture cellulaire et passage</a:t>
            </a:r>
          </a:p>
          <a:p>
            <a:r>
              <a:rPr lang="fr-FR" dirty="0" smtClean="0"/>
              <a:t>En présence d’un </a:t>
            </a:r>
            <a:r>
              <a:rPr lang="fr-FR" dirty="0" err="1" smtClean="0"/>
              <a:t>cryoprotecteur</a:t>
            </a:r>
            <a:r>
              <a:rPr lang="fr-FR" dirty="0" smtClean="0"/>
              <a:t> (</a:t>
            </a:r>
            <a:r>
              <a:rPr lang="fr-FR" dirty="0" err="1" smtClean="0"/>
              <a:t>diméthylsulfoxyde</a:t>
            </a:r>
            <a:r>
              <a:rPr lang="fr-FR" dirty="0" smtClean="0"/>
              <a:t> (DMSO) ou glycérol) et de </a:t>
            </a:r>
            <a:r>
              <a:rPr lang="fr-FR" dirty="0" err="1" smtClean="0"/>
              <a:t>serum</a:t>
            </a:r>
            <a:r>
              <a:rPr lang="fr-FR" dirty="0" smtClean="0"/>
              <a:t> de veau fœtal</a:t>
            </a:r>
          </a:p>
          <a:p>
            <a:r>
              <a:rPr lang="fr-FR" dirty="0" smtClean="0"/>
              <a:t>Refroidissement progressif (4°C, puis -20°C, puis -80°C) pour éviter la formation de cristaux </a:t>
            </a:r>
            <a:r>
              <a:rPr lang="fr-FR" dirty="0" err="1" smtClean="0"/>
              <a:t>intra-cellulaires</a:t>
            </a:r>
            <a:r>
              <a:rPr lang="fr-FR" dirty="0" smtClean="0"/>
              <a:t> et conservation en azote liquide (-195°C)</a:t>
            </a:r>
          </a:p>
          <a:p>
            <a:r>
              <a:rPr lang="fr-FR" dirty="0" smtClean="0"/>
              <a:t>Traçabilité: annotation des données concernant la congélation</a:t>
            </a:r>
            <a:endParaRPr lang="fr-F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14282" y="1071546"/>
            <a:ext cx="8472518" cy="5429288"/>
          </a:xfrm>
        </p:spPr>
        <p:txBody>
          <a:bodyPr/>
          <a:lstStyle/>
          <a:p>
            <a:pPr>
              <a:buNone/>
            </a:pPr>
            <a:r>
              <a:rPr lang="fr-FR" b="1" dirty="0" smtClean="0">
                <a:solidFill>
                  <a:srgbClr val="C00000"/>
                </a:solidFill>
              </a:rPr>
              <a:t>2) Décongélation d’une suspension cellulaire</a:t>
            </a:r>
          </a:p>
          <a:p>
            <a:r>
              <a:rPr lang="fr-FR" dirty="0" smtClean="0"/>
              <a:t>Sous hotte, conditions aseptiques</a:t>
            </a:r>
          </a:p>
          <a:p>
            <a:r>
              <a:rPr lang="fr-FR" dirty="0" smtClean="0"/>
              <a:t>A 37°C dans milieu de culture</a:t>
            </a:r>
          </a:p>
          <a:p>
            <a:r>
              <a:rPr lang="fr-FR" dirty="0" smtClean="0"/>
              <a:t>Rinçage pour éliminer DMSO</a:t>
            </a:r>
          </a:p>
          <a:p>
            <a:r>
              <a:rPr lang="fr-FR" dirty="0" smtClean="0"/>
              <a:t>Poursuite de la culture en conditions habituelles</a:t>
            </a:r>
          </a:p>
          <a:p>
            <a:r>
              <a:rPr lang="fr-FR" dirty="0" smtClean="0"/>
              <a:t>Vérification du caryotype importante</a:t>
            </a:r>
            <a:endParaRPr lang="fr-FR" dirty="0"/>
          </a:p>
        </p:txBody>
      </p:sp>
      <p:sp>
        <p:nvSpPr>
          <p:cNvPr id="4" name="Titre 1"/>
          <p:cNvSpPr>
            <a:spLocks noGrp="1"/>
          </p:cNvSpPr>
          <p:nvPr>
            <p:ph type="title"/>
          </p:nvPr>
        </p:nvSpPr>
        <p:spPr>
          <a:xfrm>
            <a:off x="857224" y="-285776"/>
            <a:ext cx="7772400" cy="1143000"/>
          </a:xfrm>
        </p:spPr>
        <p:txBody>
          <a:bodyPr/>
          <a:lstStyle/>
          <a:p>
            <a:r>
              <a:rPr lang="fr-FR" b="1" dirty="0" smtClean="0">
                <a:latin typeface="Times New Roman" pitchFamily="18" charset="0"/>
                <a:cs typeface="Times New Roman" pitchFamily="18" charset="0"/>
              </a:rPr>
              <a:t>La conservation des cellules</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43042" y="285728"/>
            <a:ext cx="6851650" cy="960438"/>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L’entretien</a:t>
            </a:r>
            <a:endParaRPr kumimoji="0" lang="fr-FR" sz="4000" b="1" i="0" u="none" strike="noStrike" kern="1200" cap="none" spc="0" normalizeH="0" baseline="-25000" noProof="0" dirty="0">
              <a:ln>
                <a:noFill/>
              </a:ln>
              <a:solidFill>
                <a:schemeClr val="tx2"/>
              </a:solidFill>
              <a:effectLst/>
              <a:uLnTx/>
              <a:uFillTx/>
              <a:latin typeface="Times New Roman" pitchFamily="18" charset="0"/>
              <a:ea typeface="+mj-ea"/>
              <a:cs typeface="Times New Roman" pitchFamily="18" charset="0"/>
            </a:endParaRPr>
          </a:p>
        </p:txBody>
      </p:sp>
      <p:pic>
        <p:nvPicPr>
          <p:cNvPr id="5" name="Picture 3" descr="Photo 025"/>
          <p:cNvPicPr>
            <a:picLocks noChangeAspect="1" noChangeArrowheads="1"/>
          </p:cNvPicPr>
          <p:nvPr/>
        </p:nvPicPr>
        <p:blipFill>
          <a:blip r:embed="rId2"/>
          <a:srcRect/>
          <a:stretch>
            <a:fillRect/>
          </a:stretch>
        </p:blipFill>
        <p:spPr>
          <a:xfrm>
            <a:off x="347643" y="1533504"/>
            <a:ext cx="2641600" cy="1981200"/>
          </a:xfrm>
          <a:prstGeom prst="rect">
            <a:avLst/>
          </a:prstGeom>
          <a:noFill/>
          <a:ln/>
        </p:spPr>
      </p:pic>
      <p:pic>
        <p:nvPicPr>
          <p:cNvPr id="6" name="Picture 4" descr="Photo 008"/>
          <p:cNvPicPr>
            <a:picLocks noChangeAspect="1" noChangeArrowheads="1"/>
          </p:cNvPicPr>
          <p:nvPr/>
        </p:nvPicPr>
        <p:blipFill>
          <a:blip r:embed="rId3"/>
          <a:srcRect/>
          <a:stretch>
            <a:fillRect/>
          </a:stretch>
        </p:blipFill>
        <p:spPr>
          <a:xfrm>
            <a:off x="5819755" y="3476604"/>
            <a:ext cx="2641600" cy="1981200"/>
          </a:xfrm>
          <a:prstGeom prst="rect">
            <a:avLst/>
          </a:prstGeom>
          <a:noFill/>
          <a:ln/>
        </p:spPr>
      </p:pic>
      <p:pic>
        <p:nvPicPr>
          <p:cNvPr id="7" name="Picture 5" descr="Photo 004"/>
          <p:cNvPicPr>
            <a:picLocks noChangeAspect="1" noChangeArrowheads="1"/>
          </p:cNvPicPr>
          <p:nvPr/>
        </p:nvPicPr>
        <p:blipFill>
          <a:blip r:embed="rId4"/>
          <a:srcRect/>
          <a:stretch>
            <a:fillRect/>
          </a:stretch>
        </p:blipFill>
        <p:spPr>
          <a:xfrm>
            <a:off x="3082905" y="2541566"/>
            <a:ext cx="2641600" cy="1981200"/>
          </a:xfrm>
          <a:prstGeom prst="rect">
            <a:avLst/>
          </a:prstGeom>
          <a:noFill/>
          <a:ln/>
        </p:spPr>
      </p:pic>
      <p:sp>
        <p:nvSpPr>
          <p:cNvPr id="8" name="Text Box 8"/>
          <p:cNvSpPr txBox="1">
            <a:spLocks noChangeArrowheads="1"/>
          </p:cNvSpPr>
          <p:nvPr/>
        </p:nvSpPr>
        <p:spPr bwMode="auto">
          <a:xfrm>
            <a:off x="347643" y="3476604"/>
            <a:ext cx="2592387" cy="707886"/>
          </a:xfrm>
          <a:prstGeom prst="rect">
            <a:avLst/>
          </a:prstGeom>
          <a:noFill/>
          <a:ln w="9525">
            <a:noFill/>
            <a:miter lim="800000"/>
            <a:headEnd/>
            <a:tailEnd/>
          </a:ln>
          <a:effectLst/>
        </p:spPr>
        <p:txBody>
          <a:bodyPr>
            <a:spAutoFit/>
          </a:bodyPr>
          <a:lstStyle/>
          <a:p>
            <a:pPr algn="ctr">
              <a:spcBef>
                <a:spcPct val="50000"/>
              </a:spcBef>
            </a:pPr>
            <a:r>
              <a:rPr lang="fr-FR" sz="2000" b="1" dirty="0"/>
              <a:t>Lavage des mains et des avant-bras</a:t>
            </a:r>
          </a:p>
        </p:txBody>
      </p:sp>
      <p:sp>
        <p:nvSpPr>
          <p:cNvPr id="9" name="Text Box 9"/>
          <p:cNvSpPr txBox="1">
            <a:spLocks noChangeArrowheads="1"/>
          </p:cNvSpPr>
          <p:nvPr/>
        </p:nvSpPr>
        <p:spPr bwMode="auto">
          <a:xfrm>
            <a:off x="3011468" y="4557691"/>
            <a:ext cx="2735262" cy="707886"/>
          </a:xfrm>
          <a:prstGeom prst="rect">
            <a:avLst/>
          </a:prstGeom>
          <a:noFill/>
          <a:ln w="9525">
            <a:noFill/>
            <a:miter lim="800000"/>
            <a:headEnd/>
            <a:tailEnd/>
          </a:ln>
          <a:effectLst/>
        </p:spPr>
        <p:txBody>
          <a:bodyPr>
            <a:spAutoFit/>
          </a:bodyPr>
          <a:lstStyle/>
          <a:p>
            <a:pPr algn="ctr">
              <a:spcBef>
                <a:spcPct val="50000"/>
              </a:spcBef>
            </a:pPr>
            <a:r>
              <a:rPr lang="fr-FR" sz="2000" b="1" dirty="0"/>
              <a:t>Désinfection du matériel</a:t>
            </a:r>
          </a:p>
        </p:txBody>
      </p:sp>
      <p:sp>
        <p:nvSpPr>
          <p:cNvPr id="10" name="Text Box 10"/>
          <p:cNvSpPr txBox="1">
            <a:spLocks noChangeArrowheads="1"/>
          </p:cNvSpPr>
          <p:nvPr/>
        </p:nvSpPr>
        <p:spPr bwMode="auto">
          <a:xfrm>
            <a:off x="5530830" y="5492729"/>
            <a:ext cx="3024188" cy="1015663"/>
          </a:xfrm>
          <a:prstGeom prst="rect">
            <a:avLst/>
          </a:prstGeom>
          <a:noFill/>
          <a:ln w="9525">
            <a:noFill/>
            <a:miter lim="800000"/>
            <a:headEnd/>
            <a:tailEnd/>
          </a:ln>
          <a:effectLst/>
        </p:spPr>
        <p:txBody>
          <a:bodyPr>
            <a:spAutoFit/>
          </a:bodyPr>
          <a:lstStyle/>
          <a:p>
            <a:pPr algn="ctr">
              <a:spcBef>
                <a:spcPct val="50000"/>
              </a:spcBef>
            </a:pPr>
            <a:r>
              <a:rPr lang="fr-FR" sz="2000" b="1" dirty="0"/>
              <a:t>Installation sous PSM après désinfection du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2500"/>
                            </p:stCondLst>
                            <p:childTnLst>
                              <p:par>
                                <p:cTn id="34" presetID="53" presetClass="entr" presetSubtype="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000"/>
                            </p:stCondLst>
                            <p:childTnLst>
                              <p:par>
                                <p:cTn id="40" presetID="53"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Photo 013"/>
          <p:cNvPicPr>
            <a:picLocks noChangeAspect="1" noChangeArrowheads="1"/>
          </p:cNvPicPr>
          <p:nvPr/>
        </p:nvPicPr>
        <p:blipFill>
          <a:blip r:embed="rId2"/>
          <a:srcRect/>
          <a:stretch>
            <a:fillRect/>
          </a:stretch>
        </p:blipFill>
        <p:spPr>
          <a:xfrm>
            <a:off x="6227763" y="3716338"/>
            <a:ext cx="2641600" cy="1981200"/>
          </a:xfrm>
          <a:prstGeom prst="rect">
            <a:avLst/>
          </a:prstGeom>
          <a:noFill/>
          <a:ln/>
        </p:spPr>
      </p:pic>
      <p:pic>
        <p:nvPicPr>
          <p:cNvPr id="5" name="Picture 17" descr="Photo 021"/>
          <p:cNvPicPr>
            <a:picLocks noChangeAspect="1" noChangeArrowheads="1"/>
          </p:cNvPicPr>
          <p:nvPr/>
        </p:nvPicPr>
        <p:blipFill>
          <a:blip r:embed="rId3"/>
          <a:srcRect/>
          <a:stretch>
            <a:fillRect/>
          </a:stretch>
        </p:blipFill>
        <p:spPr>
          <a:xfrm>
            <a:off x="3348038" y="2420938"/>
            <a:ext cx="2641600" cy="1981200"/>
          </a:xfrm>
          <a:prstGeom prst="rect">
            <a:avLst/>
          </a:prstGeom>
          <a:noFill/>
          <a:ln/>
        </p:spPr>
      </p:pic>
      <p:pic>
        <p:nvPicPr>
          <p:cNvPr id="6" name="Picture 21" descr="Photo 020"/>
          <p:cNvPicPr>
            <a:picLocks noChangeAspect="1" noChangeArrowheads="1"/>
          </p:cNvPicPr>
          <p:nvPr/>
        </p:nvPicPr>
        <p:blipFill>
          <a:blip r:embed="rId4"/>
          <a:srcRect/>
          <a:stretch>
            <a:fillRect/>
          </a:stretch>
        </p:blipFill>
        <p:spPr>
          <a:xfrm>
            <a:off x="611188" y="1557338"/>
            <a:ext cx="2641600" cy="1981200"/>
          </a:xfrm>
          <a:prstGeom prst="rect">
            <a:avLst/>
          </a:prstGeom>
          <a:noFill/>
          <a:ln/>
        </p:spPr>
      </p:pic>
      <p:sp>
        <p:nvSpPr>
          <p:cNvPr id="7" name="Text Box 24"/>
          <p:cNvSpPr txBox="1">
            <a:spLocks noChangeArrowheads="1"/>
          </p:cNvSpPr>
          <p:nvPr/>
        </p:nvSpPr>
        <p:spPr bwMode="auto">
          <a:xfrm>
            <a:off x="179388" y="3573463"/>
            <a:ext cx="3095625" cy="366712"/>
          </a:xfrm>
          <a:prstGeom prst="rect">
            <a:avLst/>
          </a:prstGeom>
          <a:noFill/>
          <a:ln w="9525">
            <a:noFill/>
            <a:miter lim="800000"/>
            <a:headEnd/>
            <a:tailEnd/>
          </a:ln>
          <a:effectLst/>
        </p:spPr>
        <p:txBody>
          <a:bodyPr>
            <a:spAutoFit/>
          </a:bodyPr>
          <a:lstStyle/>
          <a:p>
            <a:pPr algn="ctr">
              <a:spcBef>
                <a:spcPct val="50000"/>
              </a:spcBef>
            </a:pPr>
            <a:r>
              <a:rPr lang="fr-FR" b="1" dirty="0"/>
              <a:t>Élimination du milieu ancien</a:t>
            </a:r>
          </a:p>
        </p:txBody>
      </p:sp>
      <p:sp>
        <p:nvSpPr>
          <p:cNvPr id="8" name="Text Box 25"/>
          <p:cNvSpPr txBox="1">
            <a:spLocks noChangeArrowheads="1"/>
          </p:cNvSpPr>
          <p:nvPr/>
        </p:nvSpPr>
        <p:spPr bwMode="auto">
          <a:xfrm>
            <a:off x="2987675" y="4437063"/>
            <a:ext cx="3311525" cy="366712"/>
          </a:xfrm>
          <a:prstGeom prst="rect">
            <a:avLst/>
          </a:prstGeom>
          <a:noFill/>
          <a:ln w="9525">
            <a:noFill/>
            <a:miter lim="800000"/>
            <a:headEnd/>
            <a:tailEnd/>
          </a:ln>
          <a:effectLst/>
        </p:spPr>
        <p:txBody>
          <a:bodyPr>
            <a:spAutoFit/>
          </a:bodyPr>
          <a:lstStyle/>
          <a:p>
            <a:pPr algn="ctr">
              <a:spcBef>
                <a:spcPct val="50000"/>
              </a:spcBef>
            </a:pPr>
            <a:r>
              <a:rPr lang="fr-FR" b="1" dirty="0"/>
              <a:t>Rinçage en tampon sans Ca</a:t>
            </a:r>
            <a:r>
              <a:rPr lang="fr-FR" b="1" baseline="30000" dirty="0"/>
              <a:t>2+</a:t>
            </a:r>
          </a:p>
        </p:txBody>
      </p:sp>
      <p:sp>
        <p:nvSpPr>
          <p:cNvPr id="9" name="Text Box 26"/>
          <p:cNvSpPr txBox="1">
            <a:spLocks noChangeArrowheads="1"/>
          </p:cNvSpPr>
          <p:nvPr/>
        </p:nvSpPr>
        <p:spPr bwMode="auto">
          <a:xfrm>
            <a:off x="5832475" y="5734050"/>
            <a:ext cx="3311525" cy="366713"/>
          </a:xfrm>
          <a:prstGeom prst="rect">
            <a:avLst/>
          </a:prstGeom>
          <a:noFill/>
          <a:ln w="9525">
            <a:noFill/>
            <a:miter lim="800000"/>
            <a:headEnd/>
            <a:tailEnd/>
          </a:ln>
          <a:effectLst/>
        </p:spPr>
        <p:txBody>
          <a:bodyPr>
            <a:spAutoFit/>
          </a:bodyPr>
          <a:lstStyle/>
          <a:p>
            <a:pPr algn="ctr">
              <a:spcBef>
                <a:spcPct val="50000"/>
              </a:spcBef>
            </a:pPr>
            <a:r>
              <a:rPr lang="fr-FR" b="1" dirty="0"/>
              <a:t>Ajout de trypsine</a:t>
            </a:r>
            <a:endParaRPr lang="fr-FR" b="1" baseline="30000" dirty="0"/>
          </a:p>
        </p:txBody>
      </p:sp>
      <p:sp>
        <p:nvSpPr>
          <p:cNvPr id="10" name="Rectangle 2"/>
          <p:cNvSpPr txBox="1">
            <a:spLocks noChangeArrowheads="1"/>
          </p:cNvSpPr>
          <p:nvPr/>
        </p:nvSpPr>
        <p:spPr>
          <a:xfrm>
            <a:off x="1643042" y="285728"/>
            <a:ext cx="6851650" cy="960438"/>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L’entretien</a:t>
            </a:r>
            <a:endParaRPr kumimoji="0" lang="fr-FR" sz="4000" b="1" i="0" u="none" strike="noStrike" kern="1200" cap="none" spc="0" normalizeH="0" baseline="-2500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2" presetClass="entr" presetSubtype="1"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643042" y="285728"/>
            <a:ext cx="6851650" cy="960438"/>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L’entretien</a:t>
            </a:r>
            <a:endParaRPr kumimoji="0" lang="fr-FR" sz="4000" b="1" i="0" u="none" strike="noStrike" kern="1200" cap="none" spc="0" normalizeH="0" baseline="-25000" noProof="0" dirty="0">
              <a:ln>
                <a:noFill/>
              </a:ln>
              <a:solidFill>
                <a:schemeClr val="tx2"/>
              </a:solidFill>
              <a:effectLst/>
              <a:uLnTx/>
              <a:uFillTx/>
              <a:latin typeface="Times New Roman" pitchFamily="18" charset="0"/>
              <a:ea typeface="+mj-ea"/>
              <a:cs typeface="Times New Roman" pitchFamily="18" charset="0"/>
            </a:endParaRPr>
          </a:p>
        </p:txBody>
      </p:sp>
      <p:pic>
        <p:nvPicPr>
          <p:cNvPr id="5" name="Picture 9" descr="Photo 015"/>
          <p:cNvPicPr>
            <a:picLocks noGrp="1" noChangeAspect="1" noChangeArrowheads="1"/>
          </p:cNvPicPr>
          <p:nvPr>
            <p:ph sz="half" idx="1"/>
          </p:nvPr>
        </p:nvPicPr>
        <p:blipFill>
          <a:blip r:embed="rId2"/>
          <a:srcRect/>
          <a:stretch>
            <a:fillRect/>
          </a:stretch>
        </p:blipFill>
        <p:spPr>
          <a:xfrm>
            <a:off x="323850" y="1700213"/>
            <a:ext cx="4038600" cy="3028950"/>
          </a:xfrm>
          <a:noFill/>
          <a:ln/>
        </p:spPr>
      </p:pic>
      <p:pic>
        <p:nvPicPr>
          <p:cNvPr id="6" name="Picture 11" descr="Photo 016"/>
          <p:cNvPicPr>
            <a:picLocks noChangeAspect="1" noChangeArrowheads="1"/>
          </p:cNvPicPr>
          <p:nvPr/>
        </p:nvPicPr>
        <p:blipFill>
          <a:blip r:embed="rId3"/>
          <a:srcRect/>
          <a:stretch>
            <a:fillRect/>
          </a:stretch>
        </p:blipFill>
        <p:spPr>
          <a:xfrm>
            <a:off x="4716463" y="2636838"/>
            <a:ext cx="3811587" cy="2555875"/>
          </a:xfrm>
          <a:prstGeom prst="rect">
            <a:avLst/>
          </a:prstGeom>
          <a:noFill/>
          <a:ln/>
        </p:spPr>
      </p:pic>
      <p:sp>
        <p:nvSpPr>
          <p:cNvPr id="7" name="Text Box 13"/>
          <p:cNvSpPr txBox="1">
            <a:spLocks noChangeArrowheads="1"/>
          </p:cNvSpPr>
          <p:nvPr/>
        </p:nvSpPr>
        <p:spPr bwMode="auto">
          <a:xfrm>
            <a:off x="684213" y="4797425"/>
            <a:ext cx="3311525" cy="400110"/>
          </a:xfrm>
          <a:prstGeom prst="rect">
            <a:avLst/>
          </a:prstGeom>
          <a:noFill/>
          <a:ln w="9525">
            <a:noFill/>
            <a:miter lim="800000"/>
            <a:headEnd/>
            <a:tailEnd/>
          </a:ln>
          <a:effectLst/>
        </p:spPr>
        <p:txBody>
          <a:bodyPr>
            <a:spAutoFit/>
          </a:bodyPr>
          <a:lstStyle/>
          <a:p>
            <a:pPr algn="ctr">
              <a:spcBef>
                <a:spcPct val="50000"/>
              </a:spcBef>
            </a:pPr>
            <a:r>
              <a:rPr lang="fr-FR" sz="2000" b="1" dirty="0"/>
              <a:t>Action de la trypsine </a:t>
            </a:r>
            <a:endParaRPr lang="fr-FR" sz="2000" b="1" baseline="30000" dirty="0"/>
          </a:p>
        </p:txBody>
      </p:sp>
      <p:sp>
        <p:nvSpPr>
          <p:cNvPr id="8" name="Text Box 14"/>
          <p:cNvSpPr txBox="1">
            <a:spLocks noChangeArrowheads="1"/>
          </p:cNvSpPr>
          <p:nvPr/>
        </p:nvSpPr>
        <p:spPr bwMode="auto">
          <a:xfrm>
            <a:off x="4932363" y="5300663"/>
            <a:ext cx="3311525" cy="400110"/>
          </a:xfrm>
          <a:prstGeom prst="rect">
            <a:avLst/>
          </a:prstGeom>
          <a:noFill/>
          <a:ln w="9525">
            <a:noFill/>
            <a:miter lim="800000"/>
            <a:headEnd/>
            <a:tailEnd/>
          </a:ln>
          <a:effectLst/>
        </p:spPr>
        <p:txBody>
          <a:bodyPr>
            <a:spAutoFit/>
          </a:bodyPr>
          <a:lstStyle/>
          <a:p>
            <a:pPr algn="ctr">
              <a:spcBef>
                <a:spcPct val="50000"/>
              </a:spcBef>
            </a:pPr>
            <a:r>
              <a:rPr lang="fr-FR" sz="2000" b="1" dirty="0" smtClean="0"/>
              <a:t>Surveillée </a:t>
            </a:r>
            <a:r>
              <a:rPr lang="fr-FR" sz="2000" b="1" dirty="0"/>
              <a:t>au microscope</a:t>
            </a:r>
            <a:endParaRPr lang="fr-FR" sz="2000" b="1"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par>
                          <p:cTn id="27" fill="hold">
                            <p:stCondLst>
                              <p:cond delay="2000"/>
                            </p:stCondLst>
                            <p:childTnLst>
                              <p:par>
                                <p:cTn id="28" presetID="53"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857224" y="0"/>
            <a:ext cx="7772400" cy="1143000"/>
          </a:xfrm>
          <a:prstGeom prst="rect">
            <a:avLst/>
          </a:prstGeom>
        </p:spPr>
        <p:txBody>
          <a:bodyPr bIns="9144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tx2"/>
                </a:solidFill>
                <a:effectLst/>
                <a:uLnTx/>
                <a:uFillTx/>
                <a:latin typeface="Times New Roman" pitchFamily="18" charset="0"/>
                <a:ea typeface="+mj-ea"/>
                <a:cs typeface="Times New Roman" pitchFamily="18" charset="0"/>
              </a:rPr>
              <a:t>L’entretien</a:t>
            </a:r>
            <a:endParaRPr kumimoji="0" lang="fr-FR" sz="4000" b="1" i="0" u="none" strike="noStrike" kern="1200" cap="none" spc="0" normalizeH="0" baseline="-25000" noProof="0" dirty="0">
              <a:ln>
                <a:noFill/>
              </a:ln>
              <a:solidFill>
                <a:schemeClr val="tx2"/>
              </a:solidFill>
              <a:effectLst/>
              <a:uLnTx/>
              <a:uFillTx/>
              <a:latin typeface="Times New Roman" pitchFamily="18" charset="0"/>
              <a:ea typeface="+mj-ea"/>
              <a:cs typeface="Times New Roman" pitchFamily="18" charset="0"/>
            </a:endParaRPr>
          </a:p>
        </p:txBody>
      </p:sp>
      <p:pic>
        <p:nvPicPr>
          <p:cNvPr id="6" name="Picture 9" descr="Photo 019"/>
          <p:cNvPicPr>
            <a:picLocks noGrp="1" noChangeAspect="1" noChangeArrowheads="1"/>
          </p:cNvPicPr>
          <p:nvPr>
            <p:ph sz="half" idx="1"/>
          </p:nvPr>
        </p:nvPicPr>
        <p:blipFill>
          <a:blip r:embed="rId2"/>
          <a:srcRect/>
          <a:stretch>
            <a:fillRect/>
          </a:stretch>
        </p:blipFill>
        <p:spPr>
          <a:xfrm>
            <a:off x="1979612" y="2328876"/>
            <a:ext cx="4735527" cy="3028950"/>
          </a:xfrm>
          <a:noFill/>
          <a:ln/>
        </p:spPr>
      </p:pic>
      <p:sp>
        <p:nvSpPr>
          <p:cNvPr id="7" name="Text Box 6"/>
          <p:cNvSpPr txBox="1">
            <a:spLocks noChangeArrowheads="1"/>
          </p:cNvSpPr>
          <p:nvPr/>
        </p:nvSpPr>
        <p:spPr bwMode="auto">
          <a:xfrm>
            <a:off x="179388" y="1357298"/>
            <a:ext cx="8964612" cy="707886"/>
          </a:xfrm>
          <a:prstGeom prst="rect">
            <a:avLst/>
          </a:prstGeom>
          <a:noFill/>
          <a:ln w="9525">
            <a:noFill/>
            <a:miter lim="800000"/>
            <a:headEnd/>
            <a:tailEnd/>
          </a:ln>
          <a:effectLst/>
        </p:spPr>
        <p:txBody>
          <a:bodyPr wrap="square">
            <a:spAutoFit/>
          </a:bodyPr>
          <a:lstStyle/>
          <a:p>
            <a:pPr algn="ctr">
              <a:spcBef>
                <a:spcPct val="50000"/>
              </a:spcBef>
            </a:pPr>
            <a:r>
              <a:rPr lang="fr-FR" sz="2000" b="1" dirty="0"/>
              <a:t>Inaction de l’activité enzymatique de ta trypsine par ajout de milieu complémenté</a:t>
            </a:r>
          </a:p>
        </p:txBody>
      </p:sp>
      <p:sp>
        <p:nvSpPr>
          <p:cNvPr id="8" name="Text Box 7"/>
          <p:cNvSpPr txBox="1">
            <a:spLocks noChangeArrowheads="1"/>
          </p:cNvSpPr>
          <p:nvPr/>
        </p:nvSpPr>
        <p:spPr bwMode="auto">
          <a:xfrm>
            <a:off x="250825" y="5578634"/>
            <a:ext cx="8497888" cy="707886"/>
          </a:xfrm>
          <a:prstGeom prst="rect">
            <a:avLst/>
          </a:prstGeom>
          <a:noFill/>
          <a:ln w="9525">
            <a:noFill/>
            <a:miter lim="800000"/>
            <a:headEnd/>
            <a:tailEnd/>
          </a:ln>
          <a:effectLst/>
        </p:spPr>
        <p:txBody>
          <a:bodyPr>
            <a:spAutoFit/>
          </a:bodyPr>
          <a:lstStyle/>
          <a:p>
            <a:pPr algn="r">
              <a:spcBef>
                <a:spcPct val="50000"/>
              </a:spcBef>
            </a:pPr>
            <a:r>
              <a:rPr lang="fr-FR" sz="2000" b="1" dirty="0"/>
              <a:t>Prélèvement d’une fraction de la suspension  pour dénombrement après une série d’aspirations refoulements prolongée pour détacher les cellules</a:t>
            </a:r>
            <a:endParaRPr lang="fr-FR" sz="2000" b="1" baseline="3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44" y="642918"/>
            <a:ext cx="8858312" cy="1846659"/>
          </a:xfrm>
          <a:prstGeom prst="rect">
            <a:avLst/>
          </a:prstGeom>
        </p:spPr>
        <p:txBody>
          <a:bodyPr wrap="square">
            <a:spAutoFit/>
          </a:bodyPr>
          <a:lstStyle/>
          <a:p>
            <a:endParaRPr lang="fr-FR" dirty="0" smtClean="0"/>
          </a:p>
          <a:p>
            <a:r>
              <a:rPr lang="fr-FR" sz="2400" dirty="0" smtClean="0"/>
              <a:t>Dénombrement en présence d’un colorant pour estimation de la viabilité cellulaire : </a:t>
            </a:r>
          </a:p>
          <a:p>
            <a:r>
              <a:rPr lang="fr-FR" sz="2400" dirty="0" smtClean="0"/>
              <a:t>Par exemple, Bleu de Funk (ou </a:t>
            </a:r>
            <a:r>
              <a:rPr lang="fr-FR" sz="2400" dirty="0" err="1" smtClean="0"/>
              <a:t>Trypan</a:t>
            </a:r>
            <a:r>
              <a:rPr lang="fr-FR" sz="2400" dirty="0" smtClean="0"/>
              <a:t>) exclus des cellules vivantes et pénétrant dans les cellules mortes</a:t>
            </a:r>
            <a:endParaRPr lang="fr-FR" sz="2400" dirty="0"/>
          </a:p>
        </p:txBody>
      </p:sp>
      <p:sp>
        <p:nvSpPr>
          <p:cNvPr id="5" name="Rectangle 2"/>
          <p:cNvSpPr txBox="1">
            <a:spLocks noGrp="1" noChangeArrowheads="1"/>
          </p:cNvSpPr>
          <p:nvPr>
            <p:ph type="title"/>
          </p:nvPr>
        </p:nvSpPr>
        <p:spPr>
          <a:xfrm>
            <a:off x="857224" y="-71462"/>
            <a:ext cx="7772400" cy="1143000"/>
          </a:xfrm>
          <a:prstGeom prst="rect">
            <a:avLst/>
          </a:prstGeom>
        </p:spPr>
        <p:txBody>
          <a:bodyPr bIns="91440" anchor="b" anchorCtr="0">
            <a:normAutofit/>
          </a:bodyPr>
          <a:lstStyle/>
          <a:p>
            <a:pPr algn="ctr"/>
            <a:r>
              <a:rPr lang="fr-FR" b="1" dirty="0" smtClean="0">
                <a:latin typeface="Times New Roman" pitchFamily="18" charset="0"/>
                <a:cs typeface="Times New Roman" pitchFamily="18" charset="0"/>
              </a:rPr>
              <a:t>Contrôle de viabilité</a:t>
            </a:r>
            <a:endParaRPr kumimoji="0" lang="fr-FR" sz="4000" b="1" i="0" u="none" strike="noStrike" kern="1200" cap="none" spc="0" normalizeH="0" baseline="-25000" noProof="0" dirty="0">
              <a:ln>
                <a:noFill/>
              </a:ln>
              <a:solidFill>
                <a:schemeClr val="tx2"/>
              </a:solidFill>
              <a:effectLst/>
              <a:uLnTx/>
              <a:uFillTx/>
              <a:latin typeface="Times New Roman" pitchFamily="18" charset="0"/>
              <a:ea typeface="+mj-ea"/>
              <a:cs typeface="Times New Roman" pitchFamily="18" charset="0"/>
            </a:endParaRPr>
          </a:p>
        </p:txBody>
      </p:sp>
      <p:pic>
        <p:nvPicPr>
          <p:cNvPr id="6" name="Picture 7" descr="Photo 040"/>
          <p:cNvPicPr>
            <a:picLocks noGrp="1" noChangeAspect="1" noChangeArrowheads="1"/>
          </p:cNvPicPr>
          <p:nvPr>
            <p:ph sz="half" idx="1"/>
          </p:nvPr>
        </p:nvPicPr>
        <p:blipFill>
          <a:blip r:embed="rId2"/>
          <a:srcRect/>
          <a:stretch>
            <a:fillRect/>
          </a:stretch>
        </p:blipFill>
        <p:spPr>
          <a:xfrm>
            <a:off x="468313" y="2468577"/>
            <a:ext cx="4038600" cy="3028950"/>
          </a:xfrm>
          <a:noFill/>
          <a:ln/>
        </p:spPr>
      </p:pic>
      <p:pic>
        <p:nvPicPr>
          <p:cNvPr id="7" name="Picture 12" descr="Photo 041"/>
          <p:cNvPicPr>
            <a:picLocks noChangeAspect="1" noChangeArrowheads="1"/>
          </p:cNvPicPr>
          <p:nvPr/>
        </p:nvPicPr>
        <p:blipFill>
          <a:blip r:embed="rId3"/>
          <a:srcRect/>
          <a:stretch>
            <a:fillRect/>
          </a:stretch>
        </p:blipFill>
        <p:spPr>
          <a:xfrm>
            <a:off x="4787900" y="2468577"/>
            <a:ext cx="3816350" cy="3032125"/>
          </a:xfrm>
          <a:prstGeom prst="rect">
            <a:avLst/>
          </a:prstGeom>
          <a:noFill/>
          <a:ln/>
        </p:spPr>
      </p:pic>
      <p:sp>
        <p:nvSpPr>
          <p:cNvPr id="8" name="Text Box 13"/>
          <p:cNvSpPr txBox="1">
            <a:spLocks noChangeArrowheads="1"/>
          </p:cNvSpPr>
          <p:nvPr/>
        </p:nvSpPr>
        <p:spPr bwMode="auto">
          <a:xfrm>
            <a:off x="395288" y="5578634"/>
            <a:ext cx="8353425" cy="707886"/>
          </a:xfrm>
          <a:prstGeom prst="rect">
            <a:avLst/>
          </a:prstGeom>
          <a:noFill/>
          <a:ln w="9525">
            <a:noFill/>
            <a:miter lim="800000"/>
            <a:headEnd/>
            <a:tailEnd/>
          </a:ln>
          <a:effectLst/>
        </p:spPr>
        <p:txBody>
          <a:bodyPr wrap="square">
            <a:spAutoFit/>
          </a:bodyPr>
          <a:lstStyle/>
          <a:p>
            <a:pPr>
              <a:spcBef>
                <a:spcPct val="50000"/>
              </a:spcBef>
            </a:pPr>
            <a:r>
              <a:rPr lang="fr-FR" sz="2000" b="1" dirty="0"/>
              <a:t>Calcul du volume de suspension cellulaire (cellules viables) à introduire dans le milieu neuf pour une nouvelle incubation de 2 à 3 jours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14338"/>
            <a:ext cx="7772400" cy="1143000"/>
          </a:xfrm>
        </p:spPr>
        <p:txBody>
          <a:bodyPr>
            <a:normAutofit fontScale="90000"/>
          </a:bodyPr>
          <a:lstStyle/>
          <a:p>
            <a:r>
              <a:rPr lang="fr-FR" b="1" dirty="0" smtClean="0">
                <a:latin typeface="Times New Roman" pitchFamily="18" charset="0"/>
                <a:cs typeface="Times New Roman" pitchFamily="18" charset="0"/>
              </a:rPr>
              <a:t>Les avantages de la culture cellulaire</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85720" y="1000108"/>
            <a:ext cx="8572560" cy="5643602"/>
          </a:xfrm>
        </p:spPr>
        <p:txBody>
          <a:bodyPr/>
          <a:lstStyle/>
          <a:p>
            <a:endParaRPr lang="fr-FR" dirty="0" smtClean="0"/>
          </a:p>
          <a:p>
            <a:pPr algn="just"/>
            <a:r>
              <a:rPr lang="fr-FR" dirty="0" smtClean="0"/>
              <a:t>Les conditions expérimentales, peuvent être nettement mieux contrôlées en culture que dans un organisme intacts.</a:t>
            </a:r>
          </a:p>
          <a:p>
            <a:pPr algn="just"/>
            <a:r>
              <a:rPr lang="fr-FR" dirty="0" smtClean="0"/>
              <a:t>Dans de nombreux cas, une cellule unique peut rapidement se</a:t>
            </a:r>
          </a:p>
          <a:p>
            <a:pPr algn="just">
              <a:buNone/>
            </a:pPr>
            <a:r>
              <a:rPr lang="fr-FR" dirty="0" smtClean="0"/>
              <a:t>développer en une colonie constituée de nombreuses cellules identiques, un processus appelé clonage cellulaire. Cette technique simple, permet d’isolé facilement des clones distincts de cellules</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2844" y="142852"/>
            <a:ext cx="8786874" cy="650085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2" name="Titre 1"/>
          <p:cNvSpPr>
            <a:spLocks noGrp="1"/>
          </p:cNvSpPr>
          <p:nvPr>
            <p:ph type="title"/>
          </p:nvPr>
        </p:nvSpPr>
        <p:spPr/>
        <p:txBody>
          <a:bodyPr>
            <a:normAutofit/>
          </a:bodyPr>
          <a:lstStyle/>
          <a:p>
            <a:r>
              <a:rPr lang="fr-FR" sz="3600" b="1" dirty="0" smtClean="0">
                <a:latin typeface="Times New Roman" pitchFamily="18" charset="0"/>
                <a:cs typeface="Times New Roman" pitchFamily="18" charset="0"/>
              </a:rPr>
              <a:t>La culture cellulaire</a:t>
            </a:r>
            <a:endParaRPr lang="fr-FR" sz="3600"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357158" y="1447800"/>
            <a:ext cx="8501122" cy="4572000"/>
          </a:xfrm>
        </p:spPr>
        <p:txBody>
          <a:bodyPr>
            <a:normAutofit lnSpcReduction="10000"/>
          </a:bodyPr>
          <a:lstStyle/>
          <a:p>
            <a:r>
              <a:rPr lang="fr-FR" dirty="0" smtClean="0"/>
              <a:t>La culture cellulaire est un ensemble de techniques de biologie utilisées pour faire croître des cellules hors de leur organisme (ex-vivo) ou de leur milieu d'origine.</a:t>
            </a:r>
          </a:p>
          <a:p>
            <a:pPr>
              <a:buNone/>
            </a:pPr>
            <a:endParaRPr lang="fr-FR" dirty="0" smtClean="0"/>
          </a:p>
          <a:p>
            <a:r>
              <a:rPr lang="fr-FR" dirty="0" smtClean="0"/>
              <a:t>Conditions : Créer un environnement proche de l’environnement naturel. </a:t>
            </a:r>
          </a:p>
          <a:p>
            <a:pPr>
              <a:buNone/>
            </a:pPr>
            <a:endParaRPr lang="fr-FR" dirty="0" smtClean="0"/>
          </a:p>
          <a:p>
            <a:r>
              <a:rPr lang="fr-FR" dirty="0" smtClean="0"/>
              <a:t>Pour chaque type cellulaire, il faut connaître son environnement afin d’identifier : </a:t>
            </a:r>
          </a:p>
          <a:p>
            <a:pPr>
              <a:buNone/>
            </a:pPr>
            <a:r>
              <a:rPr lang="fr-FR" dirty="0" smtClean="0"/>
              <a:t>-  Les besoins nutritifs (pouvoir se multiplier) </a:t>
            </a:r>
          </a:p>
          <a:p>
            <a:pPr>
              <a:buNone/>
            </a:pPr>
            <a:r>
              <a:rPr lang="fr-FR" dirty="0" smtClean="0"/>
              <a:t> - Les contraintes physiologiques</a:t>
            </a:r>
          </a:p>
          <a:p>
            <a:endParaRPr lang="fr-FR" dirty="0" smtClean="0"/>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214330"/>
            <a:ext cx="8329642" cy="1143000"/>
          </a:xfrm>
        </p:spPr>
        <p:txBody>
          <a:bodyPr>
            <a:normAutofit fontScale="90000"/>
          </a:bodyPr>
          <a:lstStyle/>
          <a:p>
            <a:r>
              <a:rPr lang="fr-FR" b="1" dirty="0" smtClean="0">
                <a:latin typeface="Times New Roman" pitchFamily="18" charset="0"/>
                <a:cs typeface="Times New Roman" pitchFamily="18" charset="0"/>
              </a:rPr>
              <a:t>Les inconvénients de la culture cellulaire</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1071546"/>
            <a:ext cx="8786874" cy="5572164"/>
          </a:xfrm>
        </p:spPr>
        <p:txBody>
          <a:bodyPr/>
          <a:lstStyle/>
          <a:p>
            <a:endParaRPr lang="fr-FR" dirty="0" smtClean="0"/>
          </a:p>
          <a:p>
            <a:r>
              <a:rPr lang="fr-FR" dirty="0" smtClean="0"/>
              <a:t>Un des principaux inconvénients des cellules en culture est le fait qu’elles ne sont pas dans leur environnement normal et que, par conséquent, leurs activités ne sont pas régulées par les autres cellules comme dans le cas d’un organisme intact.</a:t>
            </a:r>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14338"/>
            <a:ext cx="7772400" cy="1143000"/>
          </a:xfrm>
        </p:spPr>
        <p:txBody>
          <a:bodyPr/>
          <a:lstStyle/>
          <a:p>
            <a:r>
              <a:rPr lang="fr-FR" b="1" dirty="0" smtClean="0">
                <a:latin typeface="Times New Roman" pitchFamily="18" charset="0"/>
                <a:cs typeface="Times New Roman" pitchFamily="18" charset="0"/>
              </a:rPr>
              <a:t>L’utilisation des cellules en culture</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1000108"/>
            <a:ext cx="8929718" cy="5572164"/>
          </a:xfrm>
        </p:spPr>
        <p:txBody>
          <a:bodyPr>
            <a:normAutofit fontScale="85000" lnSpcReduction="20000"/>
          </a:bodyPr>
          <a:lstStyle/>
          <a:p>
            <a:pPr>
              <a:buNone/>
            </a:pPr>
            <a:r>
              <a:rPr lang="fr-FR" sz="2800" b="1" dirty="0" smtClean="0">
                <a:solidFill>
                  <a:srgbClr val="C00000"/>
                </a:solidFill>
              </a:rPr>
              <a:t>1) L’étude des mécanismes de la physiologie cellulaire : </a:t>
            </a:r>
          </a:p>
          <a:p>
            <a:pPr>
              <a:buNone/>
            </a:pPr>
            <a:endParaRPr lang="fr-FR" dirty="0" smtClean="0"/>
          </a:p>
          <a:p>
            <a:pPr>
              <a:buFont typeface="Wingdings" pitchFamily="2" charset="2"/>
              <a:buChar char="Ø"/>
            </a:pPr>
            <a:r>
              <a:rPr lang="fr-FR" dirty="0" smtClean="0"/>
              <a:t>  </a:t>
            </a:r>
            <a:r>
              <a:rPr lang="fr-FR" sz="2800" dirty="0" smtClean="0"/>
              <a:t>Contrôle de cycle cellulaire, métabolisme, régulation de l’expression du gènes, études des mouvements et des jonctions cellulaires.</a:t>
            </a:r>
          </a:p>
          <a:p>
            <a:r>
              <a:rPr lang="fr-FR" sz="2800" dirty="0" smtClean="0"/>
              <a:t>La culture cellulaire permet d’étudier la cellule eucaryote et ses relations  avec son environnement</a:t>
            </a:r>
            <a:r>
              <a:rPr lang="fr-FR" dirty="0" smtClean="0"/>
              <a:t>.</a:t>
            </a:r>
          </a:p>
          <a:p>
            <a:endParaRPr lang="fr-FR" dirty="0" smtClean="0"/>
          </a:p>
          <a:p>
            <a:pPr>
              <a:buNone/>
            </a:pPr>
            <a:r>
              <a:rPr lang="fr-FR" sz="2800" b="1" dirty="0" smtClean="0">
                <a:solidFill>
                  <a:srgbClr val="C00000"/>
                </a:solidFill>
              </a:rPr>
              <a:t>2) La médecine humaine: </a:t>
            </a:r>
            <a:r>
              <a:rPr lang="fr-FR" sz="2800" dirty="0" smtClean="0"/>
              <a:t>la culture cellulaire est utilisée pour la réalisation de greffes et d’autogreffes (cellules souches sanguines), le dépistage des maladies génétiques (caryotype), la thérapie génique.</a:t>
            </a:r>
          </a:p>
          <a:p>
            <a:endParaRPr lang="fr-FR" dirty="0" smtClean="0"/>
          </a:p>
          <a:p>
            <a:pPr>
              <a:buNone/>
            </a:pPr>
            <a:r>
              <a:rPr lang="fr-FR" sz="2800" b="1" dirty="0" smtClean="0">
                <a:solidFill>
                  <a:srgbClr val="C00000"/>
                </a:solidFill>
              </a:rPr>
              <a:t>3) L’industrie pharmaceutique</a:t>
            </a:r>
            <a:r>
              <a:rPr lang="fr-FR" dirty="0" smtClean="0"/>
              <a:t>: </a:t>
            </a:r>
            <a:r>
              <a:rPr lang="fr-FR" sz="2800" dirty="0" smtClean="0"/>
              <a:t>est une grande utilisatrice de ces culture : étude pharmacologique et toxicologique de nouvelles molécules médicamenteuses, production des substances a usage thérapeutique (hormones de croissance, insuline, interférons et cytokines, anticorps monoclonaux) et production de vaccins.</a:t>
            </a:r>
            <a:endParaRPr lang="fr-FR"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0"/>
            <a:ext cx="7772400" cy="857232"/>
          </a:xfrm>
        </p:spPr>
        <p:txBody>
          <a:bodyPr/>
          <a:lstStyle/>
          <a:p>
            <a:r>
              <a:rPr lang="fr-FR" b="1" dirty="0" smtClean="0">
                <a:latin typeface="Times New Roman" pitchFamily="18" charset="0"/>
                <a:cs typeface="Times New Roman" pitchFamily="18" charset="0"/>
              </a:rPr>
              <a:t>Types de cellules </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0" y="714356"/>
            <a:ext cx="8929718" cy="928694"/>
          </a:xfrm>
        </p:spPr>
        <p:txBody>
          <a:bodyPr>
            <a:normAutofit lnSpcReduction="10000"/>
          </a:bodyPr>
          <a:lstStyle/>
          <a:p>
            <a:r>
              <a:rPr lang="fr-FR" dirty="0" smtClean="0"/>
              <a:t>Les cellules cultivées sont généralement décrites d'après leur :</a:t>
            </a:r>
          </a:p>
          <a:p>
            <a:pPr>
              <a:buNone/>
            </a:pPr>
            <a:r>
              <a:rPr lang="fr-FR" dirty="0" smtClean="0"/>
              <a:t>.  </a:t>
            </a:r>
          </a:p>
          <a:p>
            <a:endParaRPr lang="fr-FR" dirty="0"/>
          </a:p>
        </p:txBody>
      </p:sp>
      <p:sp>
        <p:nvSpPr>
          <p:cNvPr id="4" name="Rectangle 3"/>
          <p:cNvSpPr/>
          <p:nvPr/>
        </p:nvSpPr>
        <p:spPr>
          <a:xfrm>
            <a:off x="285720" y="1243862"/>
            <a:ext cx="4286280"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smtClean="0"/>
              <a:t>Morphologie (forme et apparence) </a:t>
            </a:r>
            <a:endParaRPr lang="fr-FR" sz="2400" dirty="0"/>
          </a:p>
        </p:txBody>
      </p:sp>
      <p:sp>
        <p:nvSpPr>
          <p:cNvPr id="5" name="Rectangle 4"/>
          <p:cNvSpPr/>
          <p:nvPr/>
        </p:nvSpPr>
        <p:spPr>
          <a:xfrm>
            <a:off x="5072066" y="1243862"/>
            <a:ext cx="3857684" cy="7143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dirty="0"/>
              <a:t>C</a:t>
            </a:r>
            <a:r>
              <a:rPr lang="fr-FR" sz="2400" dirty="0" smtClean="0"/>
              <a:t>aractéristiques fonctionnelles</a:t>
            </a:r>
            <a:endParaRPr lang="fr-FR" sz="2400" dirty="0"/>
          </a:p>
        </p:txBody>
      </p:sp>
      <p:sp>
        <p:nvSpPr>
          <p:cNvPr id="6" name="ZoneTexte 5"/>
          <p:cNvSpPr txBox="1"/>
          <p:nvPr/>
        </p:nvSpPr>
        <p:spPr>
          <a:xfrm>
            <a:off x="4572000" y="1458176"/>
            <a:ext cx="642942" cy="369332"/>
          </a:xfrm>
          <a:prstGeom prst="rect">
            <a:avLst/>
          </a:prstGeom>
          <a:noFill/>
        </p:spPr>
        <p:txBody>
          <a:bodyPr wrap="square" rtlCol="0">
            <a:spAutoFit/>
          </a:bodyPr>
          <a:lstStyle/>
          <a:p>
            <a:r>
              <a:rPr lang="fr-FR" dirty="0" smtClean="0"/>
              <a:t>OU</a:t>
            </a:r>
            <a:endParaRPr lang="fr-FR" dirty="0"/>
          </a:p>
        </p:txBody>
      </p:sp>
      <p:sp>
        <p:nvSpPr>
          <p:cNvPr id="10" name="ZoneTexte 9"/>
          <p:cNvSpPr txBox="1"/>
          <p:nvPr/>
        </p:nvSpPr>
        <p:spPr>
          <a:xfrm>
            <a:off x="428596" y="2143116"/>
            <a:ext cx="2786082" cy="461665"/>
          </a:xfrm>
          <a:prstGeom prst="rect">
            <a:avLst/>
          </a:prstGeom>
          <a:noFill/>
        </p:spPr>
        <p:txBody>
          <a:bodyPr wrap="square" rtlCol="0">
            <a:spAutoFit/>
          </a:bodyPr>
          <a:lstStyle/>
          <a:p>
            <a:r>
              <a:rPr lang="fr-FR" sz="2400" b="1" dirty="0" smtClean="0">
                <a:solidFill>
                  <a:srgbClr val="0070C0"/>
                </a:solidFill>
                <a:latin typeface="Times New Roman" pitchFamily="18" charset="0"/>
                <a:cs typeface="Times New Roman" pitchFamily="18" charset="0"/>
              </a:rPr>
              <a:t>1) La  morphologie</a:t>
            </a:r>
            <a:endParaRPr lang="fr-FR" sz="2400" b="1" dirty="0">
              <a:solidFill>
                <a:srgbClr val="0070C0"/>
              </a:solidFill>
              <a:latin typeface="Times New Roman" pitchFamily="18" charset="0"/>
              <a:cs typeface="Times New Roman" pitchFamily="18" charset="0"/>
            </a:endParaRPr>
          </a:p>
        </p:txBody>
      </p:sp>
      <p:sp>
        <p:nvSpPr>
          <p:cNvPr id="11" name="Rectangle 10"/>
          <p:cNvSpPr/>
          <p:nvPr/>
        </p:nvSpPr>
        <p:spPr>
          <a:xfrm>
            <a:off x="214282" y="2714620"/>
            <a:ext cx="8715436" cy="3908762"/>
          </a:xfrm>
          <a:prstGeom prst="rect">
            <a:avLst/>
          </a:prstGeom>
        </p:spPr>
        <p:txBody>
          <a:bodyPr wrap="square">
            <a:spAutoFit/>
          </a:bodyPr>
          <a:lstStyle/>
          <a:p>
            <a:r>
              <a:rPr lang="fr-FR" dirty="0" smtClean="0"/>
              <a:t> </a:t>
            </a:r>
            <a:r>
              <a:rPr lang="fr-FR" dirty="0"/>
              <a:t> </a:t>
            </a:r>
            <a:r>
              <a:rPr lang="fr-FR" dirty="0" smtClean="0"/>
              <a:t>        </a:t>
            </a:r>
            <a:endParaRPr lang="fr-FR" dirty="0"/>
          </a:p>
          <a:p>
            <a:r>
              <a:rPr lang="fr-FR" dirty="0" smtClean="0"/>
              <a:t>         </a:t>
            </a:r>
            <a:r>
              <a:rPr lang="fr-FR" sz="2800" b="1" dirty="0" smtClean="0">
                <a:solidFill>
                  <a:srgbClr val="C00000"/>
                </a:solidFill>
              </a:rPr>
              <a:t>Type épithélial </a:t>
            </a:r>
            <a:r>
              <a:rPr lang="fr-FR" sz="2800" dirty="0" smtClean="0"/>
              <a:t>: </a:t>
            </a:r>
            <a:r>
              <a:rPr lang="fr-FR" sz="2400" dirty="0" smtClean="0"/>
              <a:t>Ces cellules sont attachées </a:t>
            </a:r>
          </a:p>
          <a:p>
            <a:r>
              <a:rPr lang="fr-FR" sz="2400" dirty="0" smtClean="0"/>
              <a:t>à un substrat et apparaissent plates et de forme</a:t>
            </a:r>
          </a:p>
          <a:p>
            <a:r>
              <a:rPr lang="fr-FR" sz="2400" dirty="0" smtClean="0"/>
              <a:t> polygonale</a:t>
            </a:r>
          </a:p>
          <a:p>
            <a:endParaRPr lang="fr-FR" sz="2400" dirty="0"/>
          </a:p>
          <a:p>
            <a:endParaRPr lang="fr-FR" dirty="0" smtClean="0"/>
          </a:p>
          <a:p>
            <a:endParaRPr lang="fr-FR" dirty="0" smtClean="0"/>
          </a:p>
          <a:p>
            <a:r>
              <a:rPr lang="fr-FR" dirty="0" smtClean="0"/>
              <a:t>            </a:t>
            </a:r>
            <a:r>
              <a:rPr lang="fr-FR" sz="2800" b="1" dirty="0" smtClean="0">
                <a:solidFill>
                  <a:srgbClr val="C00000"/>
                </a:solidFill>
              </a:rPr>
              <a:t>Type lymphoblaste </a:t>
            </a:r>
            <a:r>
              <a:rPr lang="fr-FR" sz="2400" dirty="0" smtClean="0"/>
              <a:t>: Ces cellules ne se </a:t>
            </a:r>
          </a:p>
          <a:p>
            <a:r>
              <a:rPr lang="fr-FR" sz="2400" dirty="0" smtClean="0"/>
              <a:t>fixent pas normalement à un substrat mais restent </a:t>
            </a:r>
          </a:p>
          <a:p>
            <a:r>
              <a:rPr lang="fr-FR" sz="2400" dirty="0" smtClean="0"/>
              <a:t> en suspension avec une forme sphérique. </a:t>
            </a:r>
          </a:p>
          <a:p>
            <a:r>
              <a:rPr lang="fr-FR" dirty="0" smtClean="0"/>
              <a:t> </a:t>
            </a:r>
            <a:endParaRPr lang="fr-FR" dirty="0"/>
          </a:p>
        </p:txBody>
      </p:sp>
      <p:sp>
        <p:nvSpPr>
          <p:cNvPr id="14" name="Flèche droite 13"/>
          <p:cNvSpPr/>
          <p:nvPr/>
        </p:nvSpPr>
        <p:spPr>
          <a:xfrm>
            <a:off x="214282" y="3143248"/>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a:blip r:embed="rId2"/>
          <a:srcRect/>
          <a:stretch>
            <a:fillRect/>
          </a:stretch>
        </p:blipFill>
        <p:spPr bwMode="auto">
          <a:xfrm>
            <a:off x="6215074" y="2786058"/>
            <a:ext cx="2714644" cy="1857375"/>
          </a:xfrm>
          <a:prstGeom prst="rect">
            <a:avLst/>
          </a:prstGeom>
          <a:noFill/>
          <a:ln w="9525">
            <a:noFill/>
            <a:miter lim="800000"/>
            <a:headEnd/>
            <a:tailEnd/>
          </a:ln>
          <a:effectLst/>
        </p:spPr>
      </p:pic>
      <p:sp>
        <p:nvSpPr>
          <p:cNvPr id="16" name="Flèche droite 15"/>
          <p:cNvSpPr/>
          <p:nvPr/>
        </p:nvSpPr>
        <p:spPr>
          <a:xfrm>
            <a:off x="285720" y="5214950"/>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1" name="Picture 3"/>
          <p:cNvPicPr>
            <a:picLocks noChangeAspect="1" noChangeArrowheads="1"/>
          </p:cNvPicPr>
          <p:nvPr/>
        </p:nvPicPr>
        <p:blipFill>
          <a:blip r:embed="rId3"/>
          <a:srcRect/>
          <a:stretch>
            <a:fillRect/>
          </a:stretch>
        </p:blipFill>
        <p:spPr bwMode="auto">
          <a:xfrm>
            <a:off x="6143636" y="4857760"/>
            <a:ext cx="2762249"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0" y="500042"/>
            <a:ext cx="8686800" cy="6000768"/>
          </a:xfrm>
        </p:spPr>
        <p:txBody>
          <a:bodyPr>
            <a:normAutofit lnSpcReduction="10000"/>
          </a:bodyPr>
          <a:lstStyle/>
          <a:p>
            <a:pPr>
              <a:buNone/>
            </a:pPr>
            <a:r>
              <a:rPr lang="fr-FR" dirty="0" smtClean="0"/>
              <a:t>                 </a:t>
            </a:r>
          </a:p>
          <a:p>
            <a:pPr>
              <a:buNone/>
            </a:pPr>
            <a:r>
              <a:rPr lang="fr-FR" b="1" dirty="0" smtClean="0">
                <a:solidFill>
                  <a:srgbClr val="C00000"/>
                </a:solidFill>
              </a:rPr>
              <a:t>           </a:t>
            </a:r>
            <a:r>
              <a:rPr lang="fr-FR" sz="3000" b="1" dirty="0" smtClean="0">
                <a:solidFill>
                  <a:srgbClr val="C00000"/>
                </a:solidFill>
              </a:rPr>
              <a:t>Type fibroblaste </a:t>
            </a:r>
            <a:r>
              <a:rPr lang="fr-FR" sz="3000" dirty="0" smtClean="0"/>
              <a:t>: ces cellules sont</a:t>
            </a:r>
          </a:p>
          <a:p>
            <a:pPr>
              <a:buNone/>
            </a:pPr>
            <a:r>
              <a:rPr lang="fr-FR" sz="3000" dirty="0" smtClean="0"/>
              <a:t>      attachées à un substrat et apparaissent </a:t>
            </a:r>
          </a:p>
          <a:p>
            <a:pPr>
              <a:buNone/>
            </a:pPr>
            <a:r>
              <a:rPr lang="fr-FR" sz="3000" dirty="0" smtClean="0"/>
              <a:t>       allongées et bipolaires</a:t>
            </a:r>
          </a:p>
          <a:p>
            <a:pPr>
              <a:buNone/>
            </a:pPr>
            <a:endParaRPr lang="fr-FR" dirty="0" smtClean="0"/>
          </a:p>
          <a:p>
            <a:pPr>
              <a:buNone/>
            </a:pPr>
            <a:endParaRPr lang="fr-FR" dirty="0" smtClean="0"/>
          </a:p>
          <a:p>
            <a:pPr>
              <a:buNone/>
            </a:pPr>
            <a:r>
              <a:rPr lang="fr-FR" sz="2400" b="1" dirty="0" smtClean="0">
                <a:solidFill>
                  <a:srgbClr val="C00000"/>
                </a:solidFill>
              </a:rPr>
              <a:t>         A) Cellules normales</a:t>
            </a:r>
            <a:r>
              <a:rPr lang="fr-FR" sz="2400" dirty="0" smtClean="0"/>
              <a:t>  </a:t>
            </a:r>
          </a:p>
          <a:p>
            <a:pPr>
              <a:buFont typeface="Wingdings" pitchFamily="2" charset="2"/>
              <a:buChar char="Ø"/>
            </a:pPr>
            <a:r>
              <a:rPr lang="fr-FR" dirty="0" smtClean="0"/>
              <a:t> </a:t>
            </a:r>
            <a:r>
              <a:rPr lang="fr-FR" b="1" dirty="0" smtClean="0"/>
              <a:t>Les cellules circulantes ou libres</a:t>
            </a:r>
            <a:r>
              <a:rPr lang="fr-FR" dirty="0" smtClean="0"/>
              <a:t>: telles que les cellules </a:t>
            </a:r>
          </a:p>
          <a:p>
            <a:pPr>
              <a:buNone/>
            </a:pPr>
            <a:r>
              <a:rPr lang="fr-FR" dirty="0" smtClean="0"/>
              <a:t>sanguines, sont récupérées facilement par </a:t>
            </a:r>
            <a:r>
              <a:rPr lang="fr-FR" dirty="0" smtClean="0">
                <a:solidFill>
                  <a:schemeClr val="accent2">
                    <a:lumMod val="75000"/>
                  </a:schemeClr>
                </a:solidFill>
              </a:rPr>
              <a:t>centrifugation différentielle</a:t>
            </a:r>
          </a:p>
          <a:p>
            <a:pPr>
              <a:buFont typeface="Wingdings" pitchFamily="2" charset="2"/>
              <a:buChar char="Ø"/>
            </a:pPr>
            <a:r>
              <a:rPr lang="fr-FR" dirty="0" smtClean="0"/>
              <a:t>  </a:t>
            </a:r>
            <a:r>
              <a:rPr lang="fr-FR" b="1" dirty="0" smtClean="0"/>
              <a:t>Les cellules des tissus solides</a:t>
            </a:r>
            <a:r>
              <a:rPr lang="fr-FR" dirty="0" smtClean="0"/>
              <a:t>: peuvent être récupérées selon 2</a:t>
            </a:r>
          </a:p>
          <a:p>
            <a:pPr>
              <a:buNone/>
            </a:pPr>
            <a:r>
              <a:rPr lang="fr-FR" dirty="0" smtClean="0"/>
              <a:t>méthodes :</a:t>
            </a:r>
          </a:p>
          <a:p>
            <a:pPr>
              <a:buNone/>
            </a:pPr>
            <a:r>
              <a:rPr lang="fr-FR" dirty="0" smtClean="0"/>
              <a:t>- </a:t>
            </a:r>
            <a:r>
              <a:rPr lang="fr-FR" dirty="0" smtClean="0">
                <a:solidFill>
                  <a:schemeClr val="accent2">
                    <a:lumMod val="75000"/>
                  </a:schemeClr>
                </a:solidFill>
              </a:rPr>
              <a:t>Mécanique : broyage, </a:t>
            </a:r>
            <a:r>
              <a:rPr lang="fr-FR" dirty="0" err="1" smtClean="0">
                <a:solidFill>
                  <a:schemeClr val="accent2">
                    <a:lumMod val="75000"/>
                  </a:schemeClr>
                </a:solidFill>
              </a:rPr>
              <a:t>vortexage</a:t>
            </a:r>
            <a:r>
              <a:rPr lang="fr-FR" dirty="0" smtClean="0">
                <a:solidFill>
                  <a:schemeClr val="accent2">
                    <a:lumMod val="75000"/>
                  </a:schemeClr>
                </a:solidFill>
              </a:rPr>
              <a:t> </a:t>
            </a:r>
            <a:r>
              <a:rPr lang="fr-FR" dirty="0" smtClean="0"/>
              <a:t>…</a:t>
            </a:r>
          </a:p>
          <a:p>
            <a:pPr>
              <a:buNone/>
            </a:pPr>
            <a:r>
              <a:rPr lang="fr-FR" dirty="0" smtClean="0"/>
              <a:t>- </a:t>
            </a:r>
            <a:r>
              <a:rPr lang="fr-FR" dirty="0" smtClean="0">
                <a:solidFill>
                  <a:schemeClr val="accent2">
                    <a:lumMod val="75000"/>
                  </a:schemeClr>
                </a:solidFill>
              </a:rPr>
              <a:t>Enzymatique: Trypsine bipolaires</a:t>
            </a:r>
            <a:endParaRPr lang="fr-FR" dirty="0">
              <a:solidFill>
                <a:schemeClr val="accent2">
                  <a:lumMod val="75000"/>
                </a:schemeClr>
              </a:solidFill>
            </a:endParaRPr>
          </a:p>
        </p:txBody>
      </p:sp>
      <p:pic>
        <p:nvPicPr>
          <p:cNvPr id="3075" name="Picture 3"/>
          <p:cNvPicPr>
            <a:picLocks noChangeAspect="1" noChangeArrowheads="1"/>
          </p:cNvPicPr>
          <p:nvPr/>
        </p:nvPicPr>
        <p:blipFill>
          <a:blip r:embed="rId2"/>
          <a:srcRect/>
          <a:stretch>
            <a:fillRect/>
          </a:stretch>
        </p:blipFill>
        <p:spPr bwMode="auto">
          <a:xfrm>
            <a:off x="5857884" y="928670"/>
            <a:ext cx="2657475" cy="1952625"/>
          </a:xfrm>
          <a:prstGeom prst="rect">
            <a:avLst/>
          </a:prstGeom>
          <a:noFill/>
          <a:ln w="9525">
            <a:noFill/>
            <a:miter lim="800000"/>
            <a:headEnd/>
            <a:tailEnd/>
          </a:ln>
          <a:effectLst/>
        </p:spPr>
      </p:pic>
      <p:sp>
        <p:nvSpPr>
          <p:cNvPr id="9" name="Titre 1"/>
          <p:cNvSpPr>
            <a:spLocks noGrp="1"/>
          </p:cNvSpPr>
          <p:nvPr>
            <p:ph type="title"/>
          </p:nvPr>
        </p:nvSpPr>
        <p:spPr>
          <a:xfrm>
            <a:off x="642910" y="-357214"/>
            <a:ext cx="7772400" cy="1143000"/>
          </a:xfrm>
        </p:spPr>
        <p:txBody>
          <a:bodyPr/>
          <a:lstStyle/>
          <a:p>
            <a:r>
              <a:rPr lang="fr-FR" b="1" dirty="0" smtClean="0">
                <a:latin typeface="Times New Roman" pitchFamily="18" charset="0"/>
                <a:cs typeface="Times New Roman" pitchFamily="18" charset="0"/>
              </a:rPr>
              <a:t>Types de cellules </a:t>
            </a:r>
            <a:endParaRPr lang="fr-FR" b="1" dirty="0">
              <a:latin typeface="Times New Roman" pitchFamily="18" charset="0"/>
              <a:cs typeface="Times New Roman" pitchFamily="18" charset="0"/>
            </a:endParaRPr>
          </a:p>
        </p:txBody>
      </p:sp>
      <p:sp>
        <p:nvSpPr>
          <p:cNvPr id="10" name="Rectangle 9"/>
          <p:cNvSpPr/>
          <p:nvPr/>
        </p:nvSpPr>
        <p:spPr>
          <a:xfrm>
            <a:off x="357158" y="2643182"/>
            <a:ext cx="4570225" cy="461665"/>
          </a:xfrm>
          <a:prstGeom prst="rect">
            <a:avLst/>
          </a:prstGeom>
        </p:spPr>
        <p:txBody>
          <a:bodyPr wrap="none">
            <a:spAutoFit/>
          </a:bodyPr>
          <a:lstStyle/>
          <a:p>
            <a:r>
              <a:rPr lang="fr-FR" sz="2400" b="1" dirty="0" smtClean="0">
                <a:solidFill>
                  <a:srgbClr val="0070C0"/>
                </a:solidFill>
              </a:rPr>
              <a:t>2) Caractéristiques fonctionnelles</a:t>
            </a:r>
            <a:endParaRPr lang="fr-FR" sz="2400" b="1" dirty="0">
              <a:solidFill>
                <a:srgbClr val="0070C0"/>
              </a:solidFill>
            </a:endParaRPr>
          </a:p>
        </p:txBody>
      </p:sp>
      <p:sp>
        <p:nvSpPr>
          <p:cNvPr id="11" name="Flèche droite 10"/>
          <p:cNvSpPr/>
          <p:nvPr/>
        </p:nvSpPr>
        <p:spPr>
          <a:xfrm>
            <a:off x="357158" y="1071546"/>
            <a:ext cx="500066"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a:xfrm>
            <a:off x="285720" y="1000108"/>
            <a:ext cx="8415342" cy="5715040"/>
          </a:xfrm>
        </p:spPr>
        <p:txBody>
          <a:bodyPr>
            <a:normAutofit lnSpcReduction="10000"/>
          </a:bodyPr>
          <a:lstStyle/>
          <a:p>
            <a:pPr>
              <a:buNone/>
            </a:pPr>
            <a:r>
              <a:rPr lang="fr-FR" b="1" dirty="0" smtClean="0">
                <a:solidFill>
                  <a:srgbClr val="C00000"/>
                </a:solidFill>
              </a:rPr>
              <a:t>B) Cellules transformées</a:t>
            </a:r>
            <a:endParaRPr lang="fr-FR" sz="2800" dirty="0" smtClean="0"/>
          </a:p>
          <a:p>
            <a:pPr>
              <a:lnSpc>
                <a:spcPct val="120000"/>
              </a:lnSpc>
              <a:buNone/>
            </a:pPr>
            <a:r>
              <a:rPr lang="fr-FR" sz="2800" dirty="0" smtClean="0"/>
              <a:t> </a:t>
            </a:r>
            <a:r>
              <a:rPr lang="fr-FR" sz="2400" dirty="0" smtClean="0"/>
              <a:t>Les plus utilisées en culture cellulaire et virologie médicale:     </a:t>
            </a:r>
          </a:p>
          <a:p>
            <a:pPr>
              <a:lnSpc>
                <a:spcPct val="120000"/>
              </a:lnSpc>
              <a:buNone/>
            </a:pPr>
            <a:r>
              <a:rPr lang="fr-FR" sz="2400" dirty="0" smtClean="0"/>
              <a:t>               Adhérant rapidement au support de verre ou plastique grâce aux ions Ca2+ ou Mg2+</a:t>
            </a:r>
          </a:p>
          <a:p>
            <a:pPr marL="274320" lvl="1" indent="-274320">
              <a:lnSpc>
                <a:spcPct val="120000"/>
              </a:lnSpc>
              <a:spcBef>
                <a:spcPts val="580"/>
              </a:spcBef>
              <a:buClr>
                <a:schemeClr val="accent1"/>
              </a:buClr>
              <a:buNone/>
            </a:pPr>
            <a:r>
              <a:rPr lang="fr-FR" dirty="0" smtClean="0"/>
              <a:t>               Aspect de fibroblaste : fusiforme</a:t>
            </a:r>
          </a:p>
          <a:p>
            <a:pPr>
              <a:lnSpc>
                <a:spcPct val="120000"/>
              </a:lnSpc>
              <a:buNone/>
            </a:pPr>
            <a:r>
              <a:rPr lang="fr-FR" b="1" dirty="0" smtClean="0">
                <a:solidFill>
                  <a:srgbClr val="C00000"/>
                </a:solidFill>
              </a:rPr>
              <a:t>C) Autres cellules</a:t>
            </a:r>
          </a:p>
          <a:p>
            <a:pPr>
              <a:buFont typeface="Wingdings" pitchFamily="2" charset="2"/>
              <a:buChar char="Ø"/>
            </a:pPr>
            <a:r>
              <a:rPr lang="fr-FR" dirty="0" smtClean="0"/>
              <a:t>  Cellules tumorales :</a:t>
            </a:r>
          </a:p>
          <a:p>
            <a:pPr>
              <a:buNone/>
            </a:pPr>
            <a:r>
              <a:rPr lang="fr-FR" dirty="0" smtClean="0"/>
              <a:t>       • </a:t>
            </a:r>
            <a:r>
              <a:rPr lang="fr-FR" dirty="0" err="1" smtClean="0"/>
              <a:t>HeLa</a:t>
            </a:r>
            <a:r>
              <a:rPr lang="fr-FR" dirty="0" smtClean="0"/>
              <a:t> (tumeur utérine) ;</a:t>
            </a:r>
          </a:p>
          <a:p>
            <a:pPr>
              <a:buNone/>
            </a:pPr>
            <a:r>
              <a:rPr lang="fr-FR" dirty="0" smtClean="0"/>
              <a:t>       • KB (carcinome oral humain)</a:t>
            </a:r>
          </a:p>
          <a:p>
            <a:pPr>
              <a:buFont typeface="Wingdings" pitchFamily="2" charset="2"/>
              <a:buChar char="Ø"/>
            </a:pPr>
            <a:r>
              <a:rPr lang="fr-FR" dirty="0" smtClean="0"/>
              <a:t>  Cellules embryonnaires :</a:t>
            </a:r>
          </a:p>
          <a:p>
            <a:pPr>
              <a:buNone/>
            </a:pPr>
            <a:r>
              <a:rPr lang="fr-FR" dirty="0" smtClean="0"/>
              <a:t>       • MRC-5 (poumon de </a:t>
            </a:r>
            <a:r>
              <a:rPr lang="fr-FR" dirty="0" err="1" smtClean="0"/>
              <a:t>foetus</a:t>
            </a:r>
            <a:r>
              <a:rPr lang="fr-FR" dirty="0" smtClean="0"/>
              <a:t> humain) ;</a:t>
            </a:r>
          </a:p>
          <a:p>
            <a:pPr>
              <a:buNone/>
            </a:pPr>
            <a:r>
              <a:rPr lang="fr-FR" dirty="0" smtClean="0"/>
              <a:t>        • 3T3 (embryon de souris)</a:t>
            </a:r>
            <a:endParaRPr lang="fr-FR" dirty="0"/>
          </a:p>
        </p:txBody>
      </p:sp>
      <p:sp>
        <p:nvSpPr>
          <p:cNvPr id="4" name="Titre 1"/>
          <p:cNvSpPr>
            <a:spLocks noGrp="1"/>
          </p:cNvSpPr>
          <p:nvPr>
            <p:ph type="title"/>
          </p:nvPr>
        </p:nvSpPr>
        <p:spPr>
          <a:xfrm>
            <a:off x="857224" y="-285776"/>
            <a:ext cx="7772400" cy="1143000"/>
          </a:xfrm>
        </p:spPr>
        <p:txBody>
          <a:bodyPr/>
          <a:lstStyle/>
          <a:p>
            <a:r>
              <a:rPr lang="fr-FR" b="1" dirty="0" smtClean="0">
                <a:latin typeface="Times New Roman" pitchFamily="18" charset="0"/>
                <a:cs typeface="Times New Roman" pitchFamily="18" charset="0"/>
              </a:rPr>
              <a:t>Types de cellules </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0"/>
            <a:ext cx="7772400" cy="1143000"/>
          </a:xfrm>
        </p:spPr>
        <p:txBody>
          <a:bodyPr/>
          <a:lstStyle/>
          <a:p>
            <a:r>
              <a:rPr lang="fr-FR" b="1" dirty="0" smtClean="0">
                <a:latin typeface="Times New Roman" pitchFamily="18" charset="0"/>
                <a:cs typeface="Times New Roman" pitchFamily="18" charset="0"/>
              </a:rPr>
              <a:t>Méthodes de culture des cellules</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14282" y="1071546"/>
            <a:ext cx="8786874" cy="2357454"/>
          </a:xfrm>
        </p:spPr>
        <p:txBody>
          <a:bodyPr/>
          <a:lstStyle/>
          <a:p>
            <a:r>
              <a:rPr lang="fr-FR" dirty="0" smtClean="0"/>
              <a:t>Il existe deux méthodes de cultures selon l’adhérence des cellules:</a:t>
            </a:r>
          </a:p>
          <a:p>
            <a:pPr>
              <a:buNone/>
            </a:pPr>
            <a:r>
              <a:rPr lang="fr-FR" sz="2400" b="1" dirty="0" smtClean="0">
                <a:solidFill>
                  <a:srgbClr val="C00000"/>
                </a:solidFill>
              </a:rPr>
              <a:t>1) Culture en suspension</a:t>
            </a:r>
          </a:p>
          <a:p>
            <a:pPr>
              <a:buNone/>
            </a:pPr>
            <a:r>
              <a:rPr lang="fr-FR" dirty="0" smtClean="0"/>
              <a:t>(</a:t>
            </a:r>
            <a:r>
              <a:rPr lang="fr-FR" sz="2400" dirty="0" smtClean="0"/>
              <a:t>lymphocytes, moelle osseuse, certains types de tumeurs comme les tumeurs à petites cellules rondes…) : les cellules flottent dans le milieu et prolifèrent en suspension</a:t>
            </a:r>
            <a:endParaRPr lang="fr-FR" sz="2400" dirty="0"/>
          </a:p>
        </p:txBody>
      </p:sp>
      <p:pic>
        <p:nvPicPr>
          <p:cNvPr id="4099" name="Picture 3"/>
          <p:cNvPicPr>
            <a:picLocks noChangeAspect="1" noChangeArrowheads="1"/>
          </p:cNvPicPr>
          <p:nvPr/>
        </p:nvPicPr>
        <p:blipFill>
          <a:blip r:embed="rId2"/>
          <a:srcRect/>
          <a:stretch>
            <a:fillRect/>
          </a:stretch>
        </p:blipFill>
        <p:spPr bwMode="auto">
          <a:xfrm>
            <a:off x="1285852" y="3286124"/>
            <a:ext cx="6500858" cy="1214446"/>
          </a:xfrm>
          <a:prstGeom prst="rect">
            <a:avLst/>
          </a:prstGeom>
          <a:noFill/>
          <a:ln w="9525">
            <a:noFill/>
            <a:miter lim="800000"/>
            <a:headEnd/>
            <a:tailEnd/>
          </a:ln>
          <a:effectLst/>
        </p:spPr>
      </p:pic>
      <p:sp>
        <p:nvSpPr>
          <p:cNvPr id="6" name="Rectangle 5"/>
          <p:cNvSpPr/>
          <p:nvPr/>
        </p:nvSpPr>
        <p:spPr>
          <a:xfrm>
            <a:off x="142844" y="4429132"/>
            <a:ext cx="9001156" cy="830997"/>
          </a:xfrm>
          <a:prstGeom prst="rect">
            <a:avLst/>
          </a:prstGeom>
        </p:spPr>
        <p:txBody>
          <a:bodyPr wrap="square">
            <a:spAutoFit/>
          </a:bodyPr>
          <a:lstStyle/>
          <a:p>
            <a:r>
              <a:rPr lang="fr-FR" sz="2400" b="1" dirty="0" smtClean="0">
                <a:solidFill>
                  <a:srgbClr val="C00000"/>
                </a:solidFill>
              </a:rPr>
              <a:t>2) La culture des cellules adhérentes (Culture sur support)</a:t>
            </a:r>
          </a:p>
          <a:p>
            <a:r>
              <a:rPr lang="fr-FR" sz="2400" dirty="0"/>
              <a:t>A</a:t>
            </a:r>
            <a:r>
              <a:rPr lang="fr-FR" sz="2400" dirty="0" smtClean="0"/>
              <a:t>dhésion des cellules sur la paroi au fond du flacon ou de la boîte de culture</a:t>
            </a:r>
            <a:endParaRPr lang="fr-FR" sz="2400" dirty="0"/>
          </a:p>
        </p:txBody>
      </p:sp>
      <p:pic>
        <p:nvPicPr>
          <p:cNvPr id="4100" name="Picture 4"/>
          <p:cNvPicPr>
            <a:picLocks noChangeAspect="1" noChangeArrowheads="1"/>
          </p:cNvPicPr>
          <p:nvPr/>
        </p:nvPicPr>
        <p:blipFill>
          <a:blip r:embed="rId3"/>
          <a:srcRect/>
          <a:stretch>
            <a:fillRect/>
          </a:stretch>
        </p:blipFill>
        <p:spPr bwMode="auto">
          <a:xfrm>
            <a:off x="785786" y="5429264"/>
            <a:ext cx="7786742" cy="11430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214338"/>
            <a:ext cx="7772400" cy="1143000"/>
          </a:xfrm>
        </p:spPr>
        <p:txBody>
          <a:bodyPr/>
          <a:lstStyle/>
          <a:p>
            <a:r>
              <a:rPr lang="fr-FR" b="1" dirty="0" smtClean="0">
                <a:latin typeface="Times New Roman" pitchFamily="18" charset="0"/>
                <a:cs typeface="Times New Roman" pitchFamily="18" charset="0"/>
              </a:rPr>
              <a:t>Les types de culture cellulaire</a:t>
            </a:r>
            <a:endParaRPr lang="fr-FR" b="1" dirty="0">
              <a:latin typeface="Times New Roman" pitchFamily="18" charset="0"/>
              <a:cs typeface="Times New Roman" pitchFamily="18" charset="0"/>
            </a:endParaRPr>
          </a:p>
        </p:txBody>
      </p:sp>
      <p:sp>
        <p:nvSpPr>
          <p:cNvPr id="3" name="Espace réservé du contenu 2"/>
          <p:cNvSpPr>
            <a:spLocks noGrp="1"/>
          </p:cNvSpPr>
          <p:nvPr>
            <p:ph sz="quarter" idx="1"/>
          </p:nvPr>
        </p:nvSpPr>
        <p:spPr>
          <a:xfrm>
            <a:off x="285720" y="928670"/>
            <a:ext cx="8643998" cy="5643602"/>
          </a:xfrm>
        </p:spPr>
        <p:txBody>
          <a:bodyPr>
            <a:normAutofit/>
          </a:bodyPr>
          <a:lstStyle/>
          <a:p>
            <a:r>
              <a:rPr lang="fr-FR" sz="2800" b="1" dirty="0" smtClean="0">
                <a:solidFill>
                  <a:srgbClr val="C00000"/>
                </a:solidFill>
              </a:rPr>
              <a:t>La culture primaire</a:t>
            </a:r>
          </a:p>
          <a:p>
            <a:pPr>
              <a:buNone/>
            </a:pPr>
            <a:r>
              <a:rPr lang="fr-FR" sz="2400" dirty="0" smtClean="0"/>
              <a:t>     Une culture primaire est établie par inoculation aseptique de cellules prélevées  directement à partir de tissu animal ou végétal. Sa réalisation peut suivre deux chemins différents</a:t>
            </a:r>
            <a:r>
              <a:rPr lang="fr-FR" sz="2000" b="1" dirty="0" smtClean="0"/>
              <a:t>: </a:t>
            </a:r>
            <a:endParaRPr lang="fr-FR" sz="2000" b="1" dirty="0"/>
          </a:p>
        </p:txBody>
      </p:sp>
      <p:sp>
        <p:nvSpPr>
          <p:cNvPr id="4" name="Rectangle à coins arrondis 3"/>
          <p:cNvSpPr/>
          <p:nvPr/>
        </p:nvSpPr>
        <p:spPr>
          <a:xfrm>
            <a:off x="785786" y="2643182"/>
            <a:ext cx="2571768"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 </a:t>
            </a:r>
            <a:r>
              <a:rPr lang="fr-FR" sz="2000" b="1" dirty="0" smtClean="0"/>
              <a:t>Culture d'explant</a:t>
            </a:r>
            <a:endParaRPr lang="fr-FR" sz="2000" b="1" dirty="0"/>
          </a:p>
        </p:txBody>
      </p:sp>
      <p:sp>
        <p:nvSpPr>
          <p:cNvPr id="5" name="Rectangle à coins arrondis 4"/>
          <p:cNvSpPr/>
          <p:nvPr/>
        </p:nvSpPr>
        <p:spPr>
          <a:xfrm>
            <a:off x="4786314" y="2643182"/>
            <a:ext cx="3786214"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t> Culture par digestion enzymatique</a:t>
            </a:r>
            <a:endParaRPr lang="fr-FR" sz="2000" dirty="0"/>
          </a:p>
        </p:txBody>
      </p:sp>
      <p:pic>
        <p:nvPicPr>
          <p:cNvPr id="5122" name="Picture 2"/>
          <p:cNvPicPr>
            <a:picLocks noChangeAspect="1" noChangeArrowheads="1"/>
          </p:cNvPicPr>
          <p:nvPr/>
        </p:nvPicPr>
        <p:blipFill>
          <a:blip r:embed="rId2"/>
          <a:srcRect/>
          <a:stretch>
            <a:fillRect/>
          </a:stretch>
        </p:blipFill>
        <p:spPr bwMode="auto">
          <a:xfrm>
            <a:off x="142844" y="3500438"/>
            <a:ext cx="3929090" cy="257176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357686" y="3571876"/>
            <a:ext cx="4572032" cy="2428892"/>
          </a:xfrm>
          <a:prstGeom prst="rect">
            <a:avLst/>
          </a:prstGeom>
          <a:noFill/>
          <a:ln w="9525">
            <a:noFill/>
            <a:miter lim="800000"/>
            <a:headEnd/>
            <a:tailEnd/>
          </a:ln>
          <a:effectLst/>
        </p:spPr>
      </p:pic>
      <p:sp>
        <p:nvSpPr>
          <p:cNvPr id="8" name="Rectangle 7"/>
          <p:cNvSpPr/>
          <p:nvPr/>
        </p:nvSpPr>
        <p:spPr>
          <a:xfrm>
            <a:off x="4357686" y="5854503"/>
            <a:ext cx="4572000" cy="646331"/>
          </a:xfrm>
          <a:prstGeom prst="rect">
            <a:avLst/>
          </a:prstGeom>
        </p:spPr>
        <p:txBody>
          <a:bodyPr>
            <a:spAutoFit/>
          </a:bodyPr>
          <a:lstStyle/>
          <a:p>
            <a:r>
              <a:rPr lang="fr-FR" dirty="0" smtClean="0"/>
              <a:t> </a:t>
            </a:r>
          </a:p>
          <a:p>
            <a:r>
              <a:rPr lang="fr-FR" b="1" dirty="0" smtClean="0"/>
              <a:t>Dissociation mécanique et enzymatique</a:t>
            </a:r>
            <a:endParaRPr lang="fr-FR" b="1" dirty="0"/>
          </a:p>
        </p:txBody>
      </p:sp>
      <p:sp>
        <p:nvSpPr>
          <p:cNvPr id="9" name="Rectangle 8"/>
          <p:cNvSpPr/>
          <p:nvPr/>
        </p:nvSpPr>
        <p:spPr>
          <a:xfrm>
            <a:off x="1000100" y="6143644"/>
            <a:ext cx="2291012" cy="369332"/>
          </a:xfrm>
          <a:prstGeom prst="rect">
            <a:avLst/>
          </a:prstGeom>
        </p:spPr>
        <p:txBody>
          <a:bodyPr wrap="none">
            <a:spAutoFit/>
          </a:bodyPr>
          <a:lstStyle/>
          <a:p>
            <a:r>
              <a:rPr lang="fr-FR" b="1" dirty="0" smtClean="0"/>
              <a:t> Culture d’un explant</a:t>
            </a:r>
            <a:endParaRPr lang="fr-F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
          </p:nvPr>
        </p:nvSpPr>
        <p:spPr/>
        <p:txBody>
          <a:bodyPr>
            <a:normAutofit/>
          </a:bodyPr>
          <a:lstStyle/>
          <a:p>
            <a:r>
              <a:rPr lang="fr-FR" sz="2800" b="1" dirty="0" smtClean="0">
                <a:solidFill>
                  <a:srgbClr val="C00000"/>
                </a:solidFill>
              </a:rPr>
              <a:t>La culture primaire</a:t>
            </a:r>
            <a:endParaRPr lang="fr-FR" sz="2800" dirty="0" smtClean="0"/>
          </a:p>
          <a:p>
            <a:pPr>
              <a:buNone/>
            </a:pPr>
            <a:r>
              <a:rPr lang="fr-FR" dirty="0" smtClean="0"/>
              <a:t>- Pour la Culture en suspension les La multiplication des cellules s’arrête quand un élément du milieu nutritif est épuisé.</a:t>
            </a:r>
          </a:p>
          <a:p>
            <a:pPr>
              <a:buNone/>
            </a:pPr>
            <a:r>
              <a:rPr lang="fr-FR" dirty="0" smtClean="0"/>
              <a:t>- Quand les cellules sont cultivées sur support, leur croissance s’arrête par inhibition de contact. (c.à.d. quand elles forment un tapis confluent de monocouche cellulaire.) c’est l’état de confluence</a:t>
            </a:r>
            <a:endParaRPr lang="fr-FR" dirty="0"/>
          </a:p>
        </p:txBody>
      </p:sp>
      <p:sp>
        <p:nvSpPr>
          <p:cNvPr id="4" name="Titre 1"/>
          <p:cNvSpPr>
            <a:spLocks noGrp="1"/>
          </p:cNvSpPr>
          <p:nvPr>
            <p:ph type="title"/>
          </p:nvPr>
        </p:nvSpPr>
        <p:spPr>
          <a:xfrm>
            <a:off x="857224" y="0"/>
            <a:ext cx="7772400" cy="1143000"/>
          </a:xfrm>
        </p:spPr>
        <p:txBody>
          <a:bodyPr/>
          <a:lstStyle/>
          <a:p>
            <a:r>
              <a:rPr lang="fr-FR" b="1" dirty="0" smtClean="0">
                <a:latin typeface="Times New Roman" pitchFamily="18" charset="0"/>
                <a:cs typeface="Times New Roman" pitchFamily="18" charset="0"/>
              </a:rPr>
              <a:t>Les types de culture cellulaire</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9120</TotalTime>
  <Words>2037</Words>
  <Application>Microsoft Office PowerPoint</Application>
  <PresentationFormat>On-screen Show (4:3)</PresentationFormat>
  <Paragraphs>205</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Capitaux</vt:lpstr>
      <vt:lpstr>La République Algérienne Démocratique et Populaire   Ministère de l’enseignement supérieure et recherche scientifique Centre Universitaire  de Mila. Institut  des Sciences et des  Technologies Département des sciences de la nature et de la vie </vt:lpstr>
      <vt:lpstr>INTRODUCTION</vt:lpstr>
      <vt:lpstr>La culture cellulaire</vt:lpstr>
      <vt:lpstr>Types de cellules </vt:lpstr>
      <vt:lpstr>Types de cellules </vt:lpstr>
      <vt:lpstr>Types de cellules </vt:lpstr>
      <vt:lpstr>Méthodes de culture des cellules</vt:lpstr>
      <vt:lpstr>Les types de culture cellulaire</vt:lpstr>
      <vt:lpstr>Les types de culture cellulaire</vt:lpstr>
      <vt:lpstr>Les types de culture cellulaire</vt:lpstr>
      <vt:lpstr>PowerPoint Presentation</vt:lpstr>
      <vt:lpstr>PowerPoint Presentation</vt:lpstr>
      <vt:lpstr>Les types de culture cellulaire</vt:lpstr>
      <vt:lpstr>Les Milieux de culture</vt:lpstr>
      <vt:lpstr>Les Milieux de culture</vt:lpstr>
      <vt:lpstr>Les Milieux de culture</vt:lpstr>
      <vt:lpstr>Les Milieux de culture</vt:lpstr>
      <vt:lpstr>Les Milieux de culture</vt:lpstr>
      <vt:lpstr>Matériel et équipements </vt:lpstr>
      <vt:lpstr>Matériel et équipements </vt:lpstr>
      <vt:lpstr>Matériel et équipements </vt:lpstr>
      <vt:lpstr>La conservation des cellules</vt:lpstr>
      <vt:lpstr>La conservation des cellules</vt:lpstr>
      <vt:lpstr>PowerPoint Presentation</vt:lpstr>
      <vt:lpstr>PowerPoint Presentation</vt:lpstr>
      <vt:lpstr>PowerPoint Presentation</vt:lpstr>
      <vt:lpstr>L’entretien</vt:lpstr>
      <vt:lpstr>Contrôle de viabilité</vt:lpstr>
      <vt:lpstr>Les avantages de la culture cellulaire</vt:lpstr>
      <vt:lpstr>Les inconvénients de la culture cellulaire</vt:lpstr>
      <vt:lpstr>L’utilisation des cellules en culture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DELL</dc:creator>
  <cp:lastModifiedBy>acer</cp:lastModifiedBy>
  <cp:revision>94</cp:revision>
  <dcterms:created xsi:type="dcterms:W3CDTF">2021-10-28T20:06:50Z</dcterms:created>
  <dcterms:modified xsi:type="dcterms:W3CDTF">2025-03-18T16:11:53Z</dcterms:modified>
</cp:coreProperties>
</file>