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48895-2F7A-48DA-9547-1B21EBFB4CF4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006DC-94AA-46C5-B78A-C3AA7C9D83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son_(physique)" TargetMode="External"/><Relationship Id="rId2" Type="http://schemas.openxmlformats.org/officeDocument/2006/relationships/hyperlink" Target="https://fr.wikipedia.org/wiki/transcription_phon%C3%A9tiqu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r.wikipedia.org/wiki/Association_phon%C3%A9tique_internationale" TargetMode="External"/><Relationship Id="rId5" Type="http://schemas.openxmlformats.org/officeDocument/2006/relationships/hyperlink" Target="https://fr.wikipedia.org/wiki/phon%C3%A9tique" TargetMode="External"/><Relationship Id="rId4" Type="http://schemas.openxmlformats.org/officeDocument/2006/relationships/hyperlink" Target="https://fr.wikipedia.org/wiki/langage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bilingueanglais.com/blog/1539/alphabet-anglais-prononciatio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3.uohprod.univ-tlse2.fr/UOH-PHONETIQUE-FLE/DOCS/DOC01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pacefrancais.com/langues-du-mond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406" y="1430712"/>
            <a:ext cx="89297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L'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alphabet phonétique international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API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) est un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système de signes/symboles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utilisé pour la </a:t>
            </a:r>
            <a:r>
              <a:rPr lang="fr-FR" sz="2400" u="sng" dirty="0" smtClean="0">
                <a:latin typeface="Times New Roman" pitchFamily="18" charset="0"/>
                <a:cs typeface="Times New Roman" pitchFamily="18" charset="0"/>
                <a:hlinkClick r:id="rId2" tooltip="w:transcription phonétique"/>
              </a:rPr>
              <a:t>transcription phonétique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des </a:t>
            </a:r>
            <a:r>
              <a:rPr lang="fr-FR" sz="2400" u="sng" dirty="0">
                <a:latin typeface="Times New Roman" pitchFamily="18" charset="0"/>
                <a:cs typeface="Times New Roman" pitchFamily="18" charset="0"/>
                <a:hlinkClick r:id="rId3" tooltip="w:son (physique)"/>
              </a:rPr>
              <a:t>sons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du </a:t>
            </a:r>
            <a:r>
              <a:rPr lang="fr-FR" sz="2400" u="sng" dirty="0">
                <a:latin typeface="Times New Roman" pitchFamily="18" charset="0"/>
                <a:cs typeface="Times New Roman" pitchFamily="18" charset="0"/>
                <a:hlinkClick r:id="rId4" tooltip="w:langage"/>
              </a:rPr>
              <a:t>langage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parlé.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 a était créé pour couvrir l</a:t>
            </a:r>
            <a:r>
              <a:rPr lang="fr-FR" sz="2400" dirty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ensemble des langues du monde.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268334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Développé par des </a:t>
            </a:r>
            <a:r>
              <a:rPr lang="fr-FR" sz="2400" dirty="0">
                <a:solidFill>
                  <a:srgbClr val="6633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  <a:hlinkClick r:id="rId5" tooltip="w:phonétique"/>
              </a:rPr>
              <a:t>phonéticiens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</a:t>
            </a:r>
            <a:r>
              <a:rPr lang="fr-FR" sz="2400" dirty="0">
                <a:solidFill>
                  <a:srgbClr val="6633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  <a:hlinkClick r:id="rId5" tooltip="w:phonétique"/>
              </a:rPr>
              <a:t>linguistes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britanniques et français dans le cadre de l’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6" tooltip="w:Association phonétique internationale"/>
              </a:rPr>
              <a:t>Association phonétique internationale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il a été publié en 1888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 connu cinq révisions en 1900, 1932, 1989 et 1993.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 dernière révision date de 2005.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507405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 nombre de caractères principaux de l'API est de </a:t>
            </a:r>
            <a:r>
              <a:rPr kumimoji="0" lang="fr-FR" sz="2400" b="1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118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ce qui permet de couvrir les sons les plus fréquents. Ces caractères sont notés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entre des crochets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 sont  pour la plupart des lettres grecques ou latines ou des modifications de celles-ci comme le son [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ǝ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tiré de de la lettre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e.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7224" y="214290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L'alphabet phonétique international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fr-FR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API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 Description et objectif  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25" grpId="0"/>
      <p:bldP spid="10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7434"/>
            <a:ext cx="8858280" cy="6230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143240" y="4143381"/>
            <a:ext cx="221457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Sauf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la conjon</a:t>
            </a:r>
            <a:r>
              <a:rPr lang="fr-FR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ction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de coordination «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 »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9001156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357554" y="4214818"/>
            <a:ext cx="857256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et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 » (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Conjo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coor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1"/>
            <a:ext cx="9144000" cy="303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[ɑ]  postérieur Vs [a] antérieur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NewRomanPSMT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[ɑ]</a:t>
            </a: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« â »  correspond toujours à un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[ɑ]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postérieur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ex :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âne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ɑn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 Anne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[an]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,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tâche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tɑʃ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 tache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taʃ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/>
                <a:cs typeface="Times New Roman" pitchFamily="18" charset="0"/>
              </a:rPr>
              <a:t>pâte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pɑt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patte 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taʃ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mâle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mɑl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mal [mal]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428868"/>
            <a:ext cx="91440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Lorsqu’il y a une présence d'un « s »  muet après le « a », cela renvoie à un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[ɑ]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(postérieur) à l’oral :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Cas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kɑ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lang="fr-FR" sz="11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Pas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pɑ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lang="fr-FR" sz="11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Bas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bɑ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lang="fr-FR" sz="11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Ras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rɑ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rat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[ra]</a:t>
            </a:r>
            <a:r>
              <a:rPr lang="fr-FR" sz="11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Las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lɑ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la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[la]</a:t>
            </a:r>
            <a:r>
              <a:rPr lang="fr-FR" sz="11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Tas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tɑ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ta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[ta]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     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Amas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amɑ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mais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NewRomanPSMT" charset="-128"/>
                <a:cs typeface="Times New Roman" pitchFamily="18" charset="0"/>
              </a:rPr>
              <a:t> ma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[ma]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4703564"/>
            <a:ext cx="91440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85863" algn="l"/>
              </a:tabLst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[a] antérieur</a:t>
            </a:r>
            <a:endParaRPr kumimoji="0" lang="fr-FR" sz="11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85863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1. « à » à l’écrit  renvoie souvent à un [a] antérieur à l’oral :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[la]</a:t>
            </a:r>
            <a:endParaRPr kumimoji="0" lang="fr-FR" sz="11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85863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Le « a » placé à l’initial renvoie souvent à un [a] antérieur à l’oral : </a:t>
            </a:r>
            <a:endParaRPr kumimoji="0" lang="fr-FR" sz="11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85863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Anéantir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aneɑ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̃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tiʀ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lang="fr-FR" sz="11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Année 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 </a:t>
            </a:r>
            <a:r>
              <a:rPr lang="fr-FR" sz="11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Arriver 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aʀive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Appartement </a:t>
            </a:r>
            <a:r>
              <a:rPr kumimoji="0" lang="en-US" sz="24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en-US" sz="2400" b="0" i="0" u="sng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apaʀtəmɑ</a:t>
            </a:r>
            <a:r>
              <a:rPr kumimoji="0" lang="en-US" sz="24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̃]</a:t>
            </a:r>
            <a:endParaRPr kumimoji="0" lang="fr-FR" sz="11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85863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071678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kumimoji="0" lang="fr-FR" sz="4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lə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mə</a:t>
            </a:r>
            <a:r>
              <a:rPr kumimoji="0" lang="fr-FR" sz="4800" b="1" i="0" u="none" strike="noStrike" cap="none" normalizeH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sjø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</a:t>
            </a:r>
            <a:r>
              <a:rPr kumimoji="0" lang="fr-FR" sz="4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</a:t>
            </a:r>
            <a:r>
              <a:rPr kumimoji="0" lang="fr-FR" sz="4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</a:t>
            </a:r>
            <a:r>
              <a:rPr kumimoji="0" lang="fr-FR" sz="4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  </a:t>
            </a:r>
            <a:r>
              <a:rPr kumimoji="0" lang="fr-FR" sz="4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lə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</a:t>
            </a:r>
            <a:r>
              <a:rPr kumimoji="0" lang="fr-FR" sz="4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vi-VN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ɛ̃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endParaRPr kumimoji="0" lang="fr-FR" sz="7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71472" y="2928934"/>
            <a:ext cx="744466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54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kumimoji="0" lang="fr-FR" sz="5400" b="1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ləməsjøetarivétoləmat</a:t>
            </a:r>
            <a:r>
              <a:rPr kumimoji="0" lang="vi-VN" sz="54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ɛ̃</a:t>
            </a:r>
            <a:r>
              <a:rPr kumimoji="0" lang="fr-FR" sz="54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endParaRPr kumimoji="0" lang="fr-FR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214422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44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Le monsieur est arrivé tôt le matin. </a:t>
            </a:r>
            <a:endParaRPr kumimoji="0" lang="fr-F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91202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Exercice n°1.</a:t>
            </a:r>
            <a:r>
              <a:rPr lang="fr-FR" sz="28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Transcrivez phonétiquement la phrase suivante:  </a:t>
            </a: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406" y="3988362"/>
            <a:ext cx="8836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Exercice n°2. </a:t>
            </a:r>
            <a:r>
              <a:rPr lang="fr-FR" sz="2400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Remettez en orthographe normative la phrase suivante: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71472" y="4720248"/>
            <a:ext cx="73228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54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kumimoji="0" lang="fr-FR" sz="540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ladamaf</a:t>
            </a:r>
            <a:r>
              <a:rPr lang="fr-FR" sz="5400" dirty="0" err="1" smtClean="0">
                <a:latin typeface="Times New Roman" pitchFamily="18" charset="0"/>
                <a:cs typeface="Times New Roman" pitchFamily="18" charset="0"/>
              </a:rPr>
              <a:t>ɛ</a:t>
            </a:r>
            <a:r>
              <a:rPr lang="vi-VN" sz="5400" dirty="0" smtClean="0">
                <a:latin typeface="Times New Roman" pitchFamily="18" charset="0"/>
                <a:cs typeface="Times New Roman" pitchFamily="18" charset="0"/>
              </a:rPr>
              <a:t>œ̃</a:t>
            </a:r>
            <a:r>
              <a:rPr lang="fr-FR" sz="5400" dirty="0" err="1" smtClean="0">
                <a:latin typeface="Times New Roman" pitchFamily="18" charset="0"/>
                <a:cs typeface="Times New Roman" pitchFamily="18" charset="0"/>
              </a:rPr>
              <a:t>nenɔrmtrava</a:t>
            </a:r>
            <a:r>
              <a:rPr lang="fr-FR" sz="5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</a:t>
            </a:r>
            <a:r>
              <a:rPr kumimoji="0" lang="fr-FR" sz="54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endParaRPr kumimoji="0" lang="fr-FR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5715016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dame a fait un énorme travail.</a:t>
            </a:r>
            <a:endParaRPr kumimoji="0" lang="fr-FR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2400" y="-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b="1" dirty="0" smtClean="0">
                <a:solidFill>
                  <a:srgbClr val="202124"/>
                </a:solidFill>
                <a:latin typeface="Times New Roman" pitchFamily="18" charset="0"/>
                <a:cs typeface="Times New Roman" pitchFamily="18" charset="0"/>
              </a:rPr>
              <a:t>Activités</a:t>
            </a: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284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Cela signifie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Alphabet Phonétique International.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Sa raison d'être est de nous fournir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une liste de symboles pour représenter les sons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dans toutes les langues vivantes.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977218"/>
            <a:ext cx="89297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L'alphabet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« ordinaire »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 fait la même chose,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non?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00977" y="2819401"/>
            <a:ext cx="8286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5357" y="2819401"/>
            <a:ext cx="8286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1142976" y="2262838"/>
            <a:ext cx="6352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Mais pourquoi est-ce si important ?????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406" y="3768400"/>
            <a:ext cx="88583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différence importante est que, 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en API, chaque symbole correspond à un seul son 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488" y="71414"/>
            <a:ext cx="32688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32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C'est quoi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l'API ?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507405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sz="3200" dirty="0" smtClean="0">
                <a:latin typeface="Times New Roman" pitchFamily="18" charset="0"/>
                <a:cs typeface="+mj-cs"/>
              </a:rPr>
              <a:t>C'est-à-dire qu'une fois que vous connaissez un symbole comme le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+mj-cs"/>
              </a:rPr>
              <a:t>[</a:t>
            </a:r>
            <a:r>
              <a:rPr lang="fr-FR" sz="3200" b="1" dirty="0" smtClean="0">
                <a:cs typeface="+mj-cs"/>
              </a:rPr>
              <a:t>ʒ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+mj-cs"/>
              </a:rPr>
              <a:t>]</a:t>
            </a:r>
            <a:r>
              <a:rPr lang="fr-FR" sz="3200" dirty="0" smtClean="0">
                <a:latin typeface="Times New Roman" pitchFamily="18" charset="0"/>
                <a:cs typeface="+mj-cs"/>
              </a:rPr>
              <a:t>, vous saurez toujours comment le prononcer, quel que soit la langue  (</a:t>
            </a:r>
            <a:r>
              <a:rPr lang="ja-JP" altLang="fr-FR" sz="3200" dirty="0" smtClean="0">
                <a:cs typeface="+mj-cs"/>
              </a:rPr>
              <a:t> 鸡</a:t>
            </a:r>
            <a:r>
              <a:rPr lang="fr-FR" altLang="ja-JP" sz="3200" dirty="0" smtClean="0">
                <a:cs typeface="+mj-cs"/>
              </a:rPr>
              <a:t>, </a:t>
            </a:r>
            <a:r>
              <a:rPr lang="ar-DZ" altLang="ja-JP" sz="3200" dirty="0" smtClean="0">
                <a:cs typeface="+mj-cs"/>
              </a:rPr>
              <a:t>ج</a:t>
            </a:r>
            <a:r>
              <a:rPr lang="fr-FR" altLang="ja-JP" sz="3200" dirty="0" smtClean="0">
                <a:cs typeface="+mj-cs"/>
              </a:rPr>
              <a:t>, j/g…)</a:t>
            </a:r>
            <a:endParaRPr lang="fr-FR" sz="3200" dirty="0">
              <a:latin typeface="Times New Roman" pitchFamily="18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6" grpId="0"/>
      <p:bldP spid="9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" y="0"/>
            <a:ext cx="8929718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Pour vous donner une meilleure idée, comparons cela au français ! Prenez la lettre  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6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 »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dans ces mots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n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insi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lphabet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036098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dirty="0" smtClean="0"/>
              <a:t>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Elle correspond à 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trois sons différents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!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572008"/>
            <a:ext cx="91440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Imaginez un étranger étudiant le français. À première vue, il pourrait croire que les mots «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sang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«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et «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s'en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ont des prononciations complètement différentes.</a:t>
            </a:r>
            <a:r>
              <a:rPr kumimoji="0" lang="fr-FR" sz="22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Grâce à l'alphabet phonétique international, cet étudiant va voir que les trois mots sont transcrits comme cela:</a:t>
            </a:r>
            <a:r>
              <a:rPr kumimoji="0" lang="fr-FR" sz="22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[s</a:t>
            </a:r>
            <a:r>
              <a:rPr lang="vi-VN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ɑ̃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],</a:t>
            </a:r>
            <a:r>
              <a:rPr kumimoji="0" lang="fr-FR" sz="2600" b="1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ce qui signifie qu'ils se prononcent de la même manière ! Eh oui, l'API permet d'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enfin écrire les mots de manière phonétique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2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921027"/>
            <a:ext cx="9144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Tandis qu'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en API,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vous auriez à la place </a:t>
            </a:r>
            <a:r>
              <a:rPr lang="fr-FR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trois symboles différents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: un pour chaque son, afin de transcrire sa véritable</a:t>
            </a:r>
            <a:r>
              <a:rPr lang="fr-FR" sz="2200" dirty="0" smtClean="0"/>
              <a:t> 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vi-VN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ɑ̃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insi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vi-VN" sz="2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ɛ̃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si]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lphabet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l.fa.bɛ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</a:t>
            </a:r>
            <a:endParaRPr lang="fr-FR" sz="2200" dirty="0"/>
          </a:p>
        </p:txBody>
      </p:sp>
      <p:sp>
        <p:nvSpPr>
          <p:cNvPr id="8" name="Rectangle 7"/>
          <p:cNvSpPr/>
          <p:nvPr/>
        </p:nvSpPr>
        <p:spPr>
          <a:xfrm>
            <a:off x="1500166" y="2500306"/>
            <a:ext cx="62801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 lettre pour trois sons ?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Pas très pratique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38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2857488" cy="45243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3366FF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VOYELLES ORALES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[i]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pire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piʁ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[e]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thé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lang="fr-FR" sz="2200" b="1" dirty="0">
                <a:solidFill>
                  <a:srgbClr val="000000"/>
                </a:solidFill>
                <a:latin typeface="Times New Roman" pitchFamily="18" charset="0"/>
                <a:ea typeface="ArialUnicodeMS"/>
                <a:cs typeface="Times New Roman" pitchFamily="18" charset="0"/>
              </a:rPr>
              <a:t>t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e]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[ɛ]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père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pɛʁ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[a]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mal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[mal]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[y]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vu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vy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peu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</a:t>
            </a:r>
            <a:r>
              <a:rPr lang="fr-FR" sz="2200" b="1" dirty="0" err="1" smtClean="0">
                <a:solidFill>
                  <a:srgbClr val="000000"/>
                </a:solidFill>
                <a:latin typeface="Times New Roman" pitchFamily="18" charset="0"/>
                <a:ea typeface="ArialUnicodeMS"/>
                <a:cs typeface="Times New Roman" pitchFamily="18" charset="0"/>
              </a:rPr>
              <a:t>ø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[ə]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je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ʒə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oe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peur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poeʁ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[u]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mou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[mu]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[o] </a:t>
            </a:r>
            <a:r>
              <a:rPr kumimoji="0" lang="fr-FR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zero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zeʁo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[ɔ]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sort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sɔʁ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[ɑ]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pale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pɑl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4714884"/>
            <a:ext cx="3071802" cy="206210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3366FF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VOYELLES NASALES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[ɛ̃]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pain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pɛ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̃]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oe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̃]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un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oe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̃]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[ɔ̃]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bon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bɔ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̃]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[ɑ̃]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blanc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blɑ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̃]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143240" y="-24"/>
            <a:ext cx="3071834" cy="544764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3366FF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CONSONNES ORALES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[p]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pile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pil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[b] </a:t>
            </a:r>
            <a:r>
              <a:rPr kumimoji="0" lang="fr-FR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bete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bɛt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[t]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fr-FR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tete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tɛt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[d]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dame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[dam]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[f]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flamme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flam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[v]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ville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[vil]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[k]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calme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kalm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[g]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galop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galo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[s]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site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[sit]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[z]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zut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zyt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[ʃ]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chocolat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ʃokola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[ʒ]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journal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ʒuʁnal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[ʁ] [R]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rousse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ʁus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[l]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loup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[lu]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429388" y="-24"/>
            <a:ext cx="2571768" cy="212365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3366FF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CONSONNES NASALES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[m]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matou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matu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[n]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nul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nyl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[ɲ]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agneau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aɲo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[ŋ]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parking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paʁkiŋ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/>
                <a:cs typeface="Times New Roman" pitchFamily="18" charset="0"/>
              </a:rPr>
              <a:t>]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286512" y="3111057"/>
            <a:ext cx="2786082" cy="224676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3366FF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SEMI-CONSONNES SEMI-VOYELLES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[j]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bille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bij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[w]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ouate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wat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[ɥ]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huile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[</a:t>
            </a:r>
            <a:r>
              <a:rPr kumimoji="0" lang="fr-FR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ɥil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UnicodeMS" charset="-128"/>
                <a:cs typeface="Times New Roman" pitchFamily="18" charset="0"/>
              </a:rPr>
              <a:t>]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71802" y="6078700"/>
            <a:ext cx="60925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b="1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SYMBOLES PHONÉTIQUES DES SONS DU FRANÇAIS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 animBg="1"/>
      <p:bldP spid="17410" grpId="0" animBg="1"/>
      <p:bldP spid="17411" grpId="0" animBg="1"/>
      <p:bldP spid="17412" grpId="0" animBg="1"/>
      <p:bldP spid="174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17814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 but de l’alphabet phonétique international est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 fournir un répertoire de signes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correspondant aux principaux phonèmes réalisés dans les principales 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langues du monde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Le principe sur lequel repose  l’A.P.I. est : 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 un seul signe pour un seul son, un seul son pour un seul signe ». </a:t>
            </a:r>
            <a:endParaRPr kumimoji="0" lang="fr-FR" sz="2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428712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transcription phonétique en API consiste à découper la parole en segments sonores c'est-à-dire en petites unités, et à employer un symbole unique pour chaque son, en évitant les </a:t>
            </a:r>
            <a:r>
              <a:rPr kumimoji="0" lang="fr-FR" sz="22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multigrammes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(combinaisons de lettres, comme le son </a:t>
            </a:r>
            <a:r>
              <a:rPr kumimoji="0" lang="fr-FR" sz="2200" b="0" i="1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du français, noté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ʃ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]).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3214662"/>
            <a:ext cx="14927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travail</a:t>
            </a:r>
            <a:endParaRPr kumimoji="0" lang="fr-FR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14612" y="3214662"/>
            <a:ext cx="4924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00386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28728" y="3214662"/>
            <a:ext cx="9893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00386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kumimoji="0" lang="fr-FR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tʀa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14546" y="3214686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95536" y="3214686"/>
            <a:ext cx="23775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impossible 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91027" y="3214686"/>
            <a:ext cx="8386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] 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29454" y="3214686"/>
            <a:ext cx="5357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ɛ̃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03397" y="3201415"/>
            <a:ext cx="7617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pɔ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56558" y="3214686"/>
            <a:ext cx="4924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32" y="3929066"/>
            <a:ext cx="19287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pingouin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46171" y="3925677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excessivement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4282" y="4786322"/>
            <a:ext cx="237276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Tâche</a:t>
            </a:r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fr-FR" sz="3600" dirty="0">
              <a:latin typeface="Times New Roman" pitchFamily="18" charset="0"/>
              <a:cs typeface="Times New Roman" pitchFamily="18" charset="0"/>
            </a:endParaRPr>
          </a:p>
          <a:p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29256" y="4714884"/>
            <a:ext cx="14414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tâchée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54550" cy="717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6979" tIns="45720" rIns="26979" bIns="11585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4550" cy="717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6979" tIns="45720" rIns="26979" bIns="11585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54550" cy="127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6979" tIns="45720" rIns="26979" bIns="11585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0" i="0" u="none" strike="noStrike" cap="none" normalizeH="0" baseline="0" smtClean="0">
                <a:ln>
                  <a:noFill/>
                </a:ln>
                <a:solidFill>
                  <a:srgbClr val="1C1E2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fr-FR" sz="3600" b="0" i="0" u="none" strike="noStrike" cap="none" normalizeH="0" baseline="0" smtClean="0">
                <a:ln>
                  <a:noFill/>
                </a:ln>
                <a:solidFill>
                  <a:srgbClr val="1C1E2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fr-FR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86116" y="6211693"/>
            <a:ext cx="29258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dɑ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ʒʁøzmɑ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] 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02137" y="5572140"/>
            <a:ext cx="19543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dɑ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ʒʁø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] 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406" y="6211693"/>
            <a:ext cx="34849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Dangereusement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-32" y="5572140"/>
            <a:ext cx="23307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Dangereux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57356" y="3929066"/>
            <a:ext cx="20537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pɛ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g 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wɛ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] </a:t>
            </a:r>
            <a:endParaRPr lang="fr-FR" sz="3600" dirty="0"/>
          </a:p>
        </p:txBody>
      </p:sp>
      <p:sp>
        <p:nvSpPr>
          <p:cNvPr id="31" name="Rectangle 30"/>
          <p:cNvSpPr/>
          <p:nvPr/>
        </p:nvSpPr>
        <p:spPr>
          <a:xfrm>
            <a:off x="6286512" y="3929066"/>
            <a:ext cx="29819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ɛk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 si v 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mɑ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858016" y="4714884"/>
            <a:ext cx="14879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tɑ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ʃe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] </a:t>
            </a:r>
            <a:endParaRPr lang="fr-FR" sz="3600" dirty="0"/>
          </a:p>
        </p:txBody>
      </p:sp>
      <p:sp>
        <p:nvSpPr>
          <p:cNvPr id="33" name="Rectangle 32"/>
          <p:cNvSpPr/>
          <p:nvPr/>
        </p:nvSpPr>
        <p:spPr>
          <a:xfrm>
            <a:off x="1643042" y="4786322"/>
            <a:ext cx="10518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tɑʃ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00386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endParaRPr lang="fr-FR" sz="3600" dirty="0"/>
          </a:p>
        </p:txBody>
      </p: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4419151" y="5643578"/>
            <a:ext cx="251030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C'est-à-di</a:t>
            </a:r>
            <a:r>
              <a:rPr kumimoji="0" lang="fr-FR" sz="36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endParaRPr kumimoji="0" lang="fr-FR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937073" y="5643578"/>
            <a:ext cx="21355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kumimoji="0" lang="fr-FR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sɛ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ta </a:t>
            </a:r>
            <a:r>
              <a:rPr kumimoji="0" lang="fr-FR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diʀ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361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71604" y="0"/>
            <a:ext cx="5643602" cy="571480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Transcription phonétique (suite) 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500042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NB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 : Il importe de signaler que les points, cités ci-après,  ne constituent pas des règles absolues de transcription phonétique. En effet, ils  ne sont que des appuis ou  des points de repérage à l’écrit qui peuvent éventuellement aider l’apprenant lors de la transcription phonétique  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357298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[o]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vs </a:t>
            </a: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[ɔ]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Contextes phonologiques 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utilisation de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[o]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mi-ferm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un o final est mi-ferm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bravo, m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tro, domino, num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ro,...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643182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En finale, un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»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suivi d'une consonne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non articul</a:t>
            </a:r>
            <a:r>
              <a:rPr kumimoji="0" lang="fr-FR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 mi-ferm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(en particulier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»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ou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»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): 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repos, dos, propos, chaos, idiot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idjo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(mais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idiote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idjɔt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mi-ouvert car le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»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est prononc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complot </a:t>
            </a:r>
            <a:r>
              <a:rPr kumimoji="0" lang="fr-F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kɔ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̃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plo</a:t>
            </a:r>
            <a:r>
              <a:rPr kumimoji="0" lang="fr-F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(mais comploter </a:t>
            </a:r>
            <a:r>
              <a:rPr kumimoji="0" lang="fr-F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kɔ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̃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pl</a:t>
            </a:r>
            <a:r>
              <a:rPr kumimoji="0" lang="fr-FR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ɔ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te</a:t>
            </a:r>
            <a:r>
              <a:rPr kumimoji="0" lang="fr-FR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364331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»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devant le son [z] est mi-ferm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chose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ʃoz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 rose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roz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arrosoir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aʀozwaʀ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repos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ʀəpoze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cellulose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selyloz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 compositeur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kɔ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̃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pozitœʀ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4357694"/>
            <a:ext cx="7956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»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suivi de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tion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»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est mi-ferm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promotion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 [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pʀɔmosjɔ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̃]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Arial Unicode MS" pitchFamily="34" charset="-128"/>
                <a:cs typeface="Times New Roman" pitchFamily="18" charset="0"/>
              </a:rPr>
              <a:t>notion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nosjɔ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̃]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485776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5)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souvent, le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ô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»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(avec  accent circonflexe) est mi-ferm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fr-FR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allô,                                              drôle, nôtre, vôtre, diplôme, fantôme, impôt, tôt, côte...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5500703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6) « au » et « eau » renvoient à un  « o » mi-fermé lors de la transcription phonétique :  </a:t>
            </a:r>
            <a:r>
              <a:rPr lang="fr-FR" sz="2000" i="1" dirty="0"/>
              <a:t>chaud</a:t>
            </a:r>
            <a:r>
              <a:rPr lang="fr-FR" sz="2000" b="1" u="sng" dirty="0"/>
              <a:t> </a:t>
            </a:r>
            <a:r>
              <a:rPr lang="fr-FR" sz="2000" u="sng" dirty="0"/>
              <a:t>[</a:t>
            </a:r>
            <a:r>
              <a:rPr lang="fr-FR" sz="2000" u="sng" dirty="0" err="1"/>
              <a:t>ʃo</a:t>
            </a:r>
            <a:r>
              <a:rPr lang="fr-FR" sz="2000" dirty="0"/>
              <a:t>]</a:t>
            </a:r>
            <a:r>
              <a:rPr lang="fr-FR" sz="2000" i="1" dirty="0"/>
              <a:t>, beauté</a:t>
            </a:r>
            <a:r>
              <a:rPr lang="fr-FR" sz="2000" u="sng" dirty="0"/>
              <a:t>[bote</a:t>
            </a:r>
            <a:r>
              <a:rPr lang="fr-FR" sz="2000" dirty="0"/>
              <a:t>]</a:t>
            </a:r>
            <a:r>
              <a:rPr lang="fr-FR" sz="2000" i="1" dirty="0"/>
              <a:t>,beau</a:t>
            </a:r>
            <a:r>
              <a:rPr lang="fr-FR" sz="2000" u="sng" dirty="0"/>
              <a:t>[</a:t>
            </a:r>
            <a:r>
              <a:rPr lang="fr-FR" sz="2000" u="sng" dirty="0" err="1"/>
              <a:t>bo</a:t>
            </a:r>
            <a:r>
              <a:rPr lang="fr-FR" sz="2000" dirty="0"/>
              <a:t>]</a:t>
            </a:r>
            <a:r>
              <a:rPr lang="fr-FR" sz="2000" i="1" dirty="0"/>
              <a:t>,   </a:t>
            </a:r>
            <a:r>
              <a:rPr lang="fr-FR" sz="2000" b="1" i="1" dirty="0"/>
              <a:t>à l’exception </a:t>
            </a:r>
            <a:r>
              <a:rPr lang="fr-FR" sz="2000" i="1" dirty="0"/>
              <a:t>de  </a:t>
            </a:r>
            <a:r>
              <a:rPr lang="fr-FR" sz="2000" i="1" dirty="0">
                <a:solidFill>
                  <a:srgbClr val="FF0000"/>
                </a:solidFill>
              </a:rPr>
              <a:t>« </a:t>
            </a:r>
            <a:r>
              <a:rPr lang="fr-FR" sz="2000" dirty="0" err="1">
                <a:solidFill>
                  <a:srgbClr val="FF0000"/>
                </a:solidFill>
              </a:rPr>
              <a:t>aur</a:t>
            </a:r>
            <a:r>
              <a:rPr lang="fr-FR" sz="2000" dirty="0">
                <a:solidFill>
                  <a:srgbClr val="FF0000"/>
                </a:solidFill>
              </a:rPr>
              <a:t> » </a:t>
            </a:r>
            <a:r>
              <a:rPr lang="fr-FR" sz="2000" dirty="0"/>
              <a:t>qui se prononce presque toujours avec un </a:t>
            </a:r>
            <a:r>
              <a:rPr lang="fr-FR" sz="2000" dirty="0">
                <a:solidFill>
                  <a:srgbClr val="FF0000"/>
                </a:solidFill>
              </a:rPr>
              <a:t>« o » mi-ouvert </a:t>
            </a:r>
            <a:r>
              <a:rPr lang="fr-FR" sz="2000" b="1" dirty="0"/>
              <a:t>[ɔ]</a:t>
            </a:r>
            <a:r>
              <a:rPr lang="fr-FR" sz="2000" dirty="0"/>
              <a:t>: Laure [</a:t>
            </a:r>
            <a:r>
              <a:rPr lang="fr-FR" sz="2000" dirty="0" err="1"/>
              <a:t>lɔʀ</a:t>
            </a:r>
            <a:r>
              <a:rPr lang="fr-FR" sz="2000" dirty="0"/>
              <a:t>], Laurent, </a:t>
            </a:r>
            <a:r>
              <a:rPr lang="fr-FR" sz="2000" u="sng" dirty="0"/>
              <a:t>[</a:t>
            </a:r>
            <a:r>
              <a:rPr lang="fr-FR" sz="2000" dirty="0" err="1"/>
              <a:t>lɔʀ</a:t>
            </a:r>
            <a:r>
              <a:rPr lang="fr-FR" sz="2000" u="sng" dirty="0" err="1"/>
              <a:t>ɑ</a:t>
            </a:r>
            <a:r>
              <a:rPr lang="fr-FR" sz="2000" u="sng" dirty="0"/>
              <a:t>̃</a:t>
            </a:r>
            <a:r>
              <a:rPr lang="fr-FR" sz="2000" dirty="0"/>
              <a:t>] j'aurai</a:t>
            </a:r>
            <a:r>
              <a:rPr lang="fr-FR" sz="2000" b="1" dirty="0"/>
              <a:t>[</a:t>
            </a:r>
            <a:r>
              <a:rPr lang="fr-FR" sz="2000" u="sng" dirty="0" err="1"/>
              <a:t>ʒ</a:t>
            </a:r>
            <a:r>
              <a:rPr lang="fr-FR" sz="2000" dirty="0" err="1"/>
              <a:t>ɔʀ</a:t>
            </a:r>
            <a:r>
              <a:rPr lang="fr-FR" sz="2000" u="sng" dirty="0" err="1"/>
              <a:t>ɛ</a:t>
            </a:r>
            <a:r>
              <a:rPr lang="fr-FR" sz="2000" b="1" dirty="0"/>
              <a:t>]</a:t>
            </a:r>
            <a:r>
              <a:rPr lang="fr-FR" sz="2000" dirty="0"/>
              <a:t> , restaurer</a:t>
            </a:r>
            <a:r>
              <a:rPr lang="fr-FR" sz="2000" b="1" dirty="0"/>
              <a:t> </a:t>
            </a:r>
            <a:r>
              <a:rPr lang="fr-FR" sz="2000" dirty="0"/>
              <a:t>[</a:t>
            </a:r>
            <a:r>
              <a:rPr lang="fr-FR" sz="2000" dirty="0" err="1"/>
              <a:t>ʀɛstɔʀe</a:t>
            </a:r>
            <a:r>
              <a:rPr lang="fr-FR" sz="2000" dirty="0"/>
              <a:t>], Mauritanie</a:t>
            </a:r>
            <a:r>
              <a:rPr lang="fr-FR" sz="2000" b="1" dirty="0"/>
              <a:t> </a:t>
            </a:r>
            <a:r>
              <a:rPr lang="fr-FR" sz="2000" dirty="0"/>
              <a:t>[</a:t>
            </a:r>
            <a:r>
              <a:rPr lang="fr-FR" sz="2000" dirty="0" err="1"/>
              <a:t>mɔʀɑitani</a:t>
            </a:r>
            <a:r>
              <a:rPr lang="fr-FR" sz="2000" dirty="0"/>
              <a:t>], restaurant [</a:t>
            </a:r>
            <a:r>
              <a:rPr lang="fr-FR" sz="2000" dirty="0" err="1"/>
              <a:t>ʀɛstɔʀɑ</a:t>
            </a:r>
            <a:r>
              <a:rPr lang="fr-FR" sz="2000" dirty="0"/>
              <a:t>̃</a:t>
            </a:r>
            <a:r>
              <a:rPr lang="fr-FR" dirty="0"/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6" grpId="1"/>
      <p:bldP spid="1027" grpId="0"/>
      <p:bldP spid="1028" grpId="0"/>
      <p:bldP spid="1029" grpId="0"/>
      <p:bldP spid="1030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/>
              <a:t>Contextes phonologiques d’utilisation de </a:t>
            </a:r>
            <a:r>
              <a:rPr lang="fr-FR" sz="2400" dirty="0"/>
              <a:t>[ɔ] mi-ouvert</a:t>
            </a:r>
            <a:br>
              <a:rPr lang="fr-FR" sz="2400" dirty="0"/>
            </a:br>
            <a:r>
              <a:rPr lang="fr-FR" sz="2400" dirty="0"/>
              <a:t>1. Un « o » suivi de 2 consonnes est mi-ouvert:</a:t>
            </a:r>
            <a:br>
              <a:rPr lang="fr-FR" sz="2400" dirty="0"/>
            </a:br>
            <a:r>
              <a:rPr lang="fr-FR" sz="2400" i="1" dirty="0"/>
              <a:t>poste </a:t>
            </a:r>
            <a:r>
              <a:rPr lang="fr-FR" sz="2400" dirty="0"/>
              <a:t>[</a:t>
            </a:r>
            <a:r>
              <a:rPr lang="fr-FR" sz="2400" dirty="0" err="1"/>
              <a:t>pɔst</a:t>
            </a:r>
            <a:r>
              <a:rPr lang="fr-FR" sz="2400" dirty="0"/>
              <a:t>]</a:t>
            </a:r>
            <a:r>
              <a:rPr lang="fr-FR" sz="2400" i="1" dirty="0"/>
              <a:t>, pomme </a:t>
            </a:r>
            <a:r>
              <a:rPr lang="fr-FR" sz="2400" dirty="0"/>
              <a:t>[</a:t>
            </a:r>
            <a:r>
              <a:rPr lang="fr-FR" sz="2400" dirty="0" err="1"/>
              <a:t>pɔm</a:t>
            </a:r>
            <a:r>
              <a:rPr lang="fr-FR" sz="2400" dirty="0"/>
              <a:t>]</a:t>
            </a:r>
            <a:r>
              <a:rPr lang="fr-FR" sz="2400" i="1" dirty="0"/>
              <a:t>, carrosse </a:t>
            </a:r>
            <a:r>
              <a:rPr lang="fr-FR" sz="2400" u="sng" dirty="0"/>
              <a:t>[</a:t>
            </a:r>
            <a:r>
              <a:rPr lang="fr-FR" sz="2400" u="sng" dirty="0" err="1"/>
              <a:t>kaʀɔs</a:t>
            </a:r>
            <a:r>
              <a:rPr lang="fr-FR" sz="2400" u="sng" dirty="0"/>
              <a:t>]</a:t>
            </a:r>
            <a:r>
              <a:rPr lang="fr-FR" sz="2400" i="1" dirty="0"/>
              <a:t>, organe </a:t>
            </a:r>
            <a:r>
              <a:rPr lang="fr-FR" sz="2400" dirty="0"/>
              <a:t>[</a:t>
            </a:r>
            <a:r>
              <a:rPr lang="fr-FR" sz="2400" dirty="0" err="1"/>
              <a:t>ɔʀgan</a:t>
            </a:r>
            <a:r>
              <a:rPr lang="fr-FR" sz="2400" dirty="0"/>
              <a:t>]</a:t>
            </a:r>
            <a:r>
              <a:rPr lang="fr-FR" sz="2400" i="1" dirty="0"/>
              <a:t>, option </a:t>
            </a:r>
            <a:r>
              <a:rPr lang="fr-FR" sz="2400" u="sng" dirty="0"/>
              <a:t>[</a:t>
            </a:r>
            <a:r>
              <a:rPr lang="fr-FR" sz="2400" u="sng" dirty="0" err="1"/>
              <a:t>ɔpsjɔ</a:t>
            </a:r>
            <a:r>
              <a:rPr lang="fr-FR" sz="2400" u="sng" dirty="0"/>
              <a:t>̃]</a:t>
            </a:r>
            <a:r>
              <a:rPr lang="fr-FR" sz="2400" i="1" dirty="0"/>
              <a:t>, botte </a:t>
            </a:r>
            <a:r>
              <a:rPr lang="fr-FR" sz="2400" u="sng" dirty="0"/>
              <a:t>[</a:t>
            </a:r>
            <a:r>
              <a:rPr lang="fr-FR" sz="2400" u="sng" dirty="0" err="1"/>
              <a:t>bɔt</a:t>
            </a:r>
            <a:r>
              <a:rPr lang="fr-FR" sz="2400" u="sng" dirty="0"/>
              <a:t>]</a:t>
            </a:r>
            <a:r>
              <a:rPr lang="fr-FR" sz="2400" i="1" dirty="0"/>
              <a:t>, ocre </a:t>
            </a:r>
            <a:r>
              <a:rPr lang="fr-FR" sz="2400" u="sng" dirty="0"/>
              <a:t>[</a:t>
            </a:r>
            <a:r>
              <a:rPr lang="fr-FR" sz="2400" u="sng" dirty="0" err="1"/>
              <a:t>ɔkʀ</a:t>
            </a:r>
            <a:r>
              <a:rPr lang="fr-FR" sz="2400" u="sng" dirty="0"/>
              <a:t>]</a:t>
            </a:r>
            <a:r>
              <a:rPr lang="fr-FR" sz="2400" i="1" dirty="0"/>
              <a:t>, docteur </a:t>
            </a:r>
            <a:r>
              <a:rPr lang="fr-FR" sz="2400" dirty="0"/>
              <a:t>[</a:t>
            </a:r>
            <a:r>
              <a:rPr lang="fr-FR" sz="2400" dirty="0" err="1"/>
              <a:t>dɔktœʀ</a:t>
            </a:r>
            <a:r>
              <a:rPr lang="fr-FR" sz="2400" dirty="0"/>
              <a:t>]</a:t>
            </a:r>
            <a:br>
              <a:rPr lang="fr-FR" sz="2400" dirty="0"/>
            </a:b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1785926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2. Un « o » devant </a:t>
            </a:r>
            <a:r>
              <a:rPr lang="fr-FR" sz="2400" b="1" dirty="0"/>
              <a:t>[r] </a:t>
            </a:r>
            <a:r>
              <a:rPr lang="fr-FR" sz="2400" dirty="0"/>
              <a:t>ou </a:t>
            </a:r>
            <a:r>
              <a:rPr lang="fr-FR" sz="2400" b="1" dirty="0"/>
              <a:t>[l] </a:t>
            </a:r>
            <a:r>
              <a:rPr lang="fr-FR" sz="2400" dirty="0"/>
              <a:t> est m-ouvert:</a:t>
            </a:r>
            <a:br>
              <a:rPr lang="fr-FR" sz="2400" dirty="0"/>
            </a:br>
            <a:r>
              <a:rPr lang="fr-FR" sz="2400" i="1" dirty="0"/>
              <a:t>absolu </a:t>
            </a:r>
            <a:r>
              <a:rPr lang="fr-FR" sz="2400" dirty="0"/>
              <a:t>[</a:t>
            </a:r>
            <a:r>
              <a:rPr lang="fr-FR" sz="2400" dirty="0" err="1"/>
              <a:t>apsɔly</a:t>
            </a:r>
            <a:r>
              <a:rPr lang="fr-FR" sz="2400" dirty="0"/>
              <a:t>]</a:t>
            </a:r>
            <a:r>
              <a:rPr lang="fr-FR" sz="2400" i="1" dirty="0"/>
              <a:t>, adolescent </a:t>
            </a:r>
            <a:r>
              <a:rPr lang="fr-FR" sz="2400" dirty="0"/>
              <a:t>[</a:t>
            </a:r>
            <a:r>
              <a:rPr lang="fr-FR" sz="2400" dirty="0" err="1"/>
              <a:t>adɔlesɑ</a:t>
            </a:r>
            <a:r>
              <a:rPr lang="fr-FR" sz="2400" dirty="0"/>
              <a:t>̃]</a:t>
            </a:r>
            <a:r>
              <a:rPr lang="fr-FR" sz="2400" i="1" dirty="0"/>
              <a:t>, bénévole </a:t>
            </a:r>
            <a:r>
              <a:rPr lang="fr-FR" sz="2400" dirty="0"/>
              <a:t>[</a:t>
            </a:r>
            <a:r>
              <a:rPr lang="fr-FR" sz="2400" dirty="0" err="1"/>
              <a:t>benevɔl</a:t>
            </a:r>
            <a:r>
              <a:rPr lang="fr-FR" sz="2400" dirty="0"/>
              <a:t>]</a:t>
            </a:r>
            <a:r>
              <a:rPr lang="fr-FR" sz="2400" i="1" dirty="0"/>
              <a:t>, école </a:t>
            </a:r>
            <a:r>
              <a:rPr lang="fr-FR" sz="2400" dirty="0"/>
              <a:t>[</a:t>
            </a:r>
            <a:r>
              <a:rPr lang="fr-FR" sz="2400" dirty="0" err="1"/>
              <a:t>ekɔl</a:t>
            </a:r>
            <a:r>
              <a:rPr lang="fr-FR" sz="2400" dirty="0"/>
              <a:t>]</a:t>
            </a:r>
            <a:r>
              <a:rPr lang="fr-FR" sz="2400" i="1" dirty="0"/>
              <a:t>, parole </a:t>
            </a:r>
            <a:r>
              <a:rPr lang="fr-FR" sz="2400" dirty="0"/>
              <a:t>[</a:t>
            </a:r>
            <a:r>
              <a:rPr lang="fr-FR" sz="2400" dirty="0" err="1"/>
              <a:t>paʀɔl</a:t>
            </a:r>
            <a:r>
              <a:rPr lang="fr-FR" sz="2400" dirty="0"/>
              <a:t>]</a:t>
            </a:r>
            <a:r>
              <a:rPr lang="fr-FR" sz="2400" i="1" dirty="0"/>
              <a:t>, soleil </a:t>
            </a:r>
            <a:r>
              <a:rPr lang="fr-FR" sz="2400" dirty="0"/>
              <a:t>[</a:t>
            </a:r>
            <a:r>
              <a:rPr lang="fr-FR" sz="2400" dirty="0" err="1"/>
              <a:t>sɔlɛj</a:t>
            </a:r>
            <a:r>
              <a:rPr lang="fr-FR" sz="2400" dirty="0"/>
              <a:t>] </a:t>
            </a:r>
            <a:r>
              <a:rPr lang="fr-FR" sz="2400" i="1" dirty="0"/>
              <a:t>, port </a:t>
            </a:r>
            <a:r>
              <a:rPr lang="fr-FR" sz="2400" dirty="0"/>
              <a:t>[</a:t>
            </a:r>
            <a:r>
              <a:rPr lang="fr-FR" sz="2400" dirty="0" err="1"/>
              <a:t>pɔʀ</a:t>
            </a:r>
            <a:r>
              <a:rPr lang="fr-FR" sz="2400" dirty="0"/>
              <a:t>]</a:t>
            </a:r>
            <a:r>
              <a:rPr lang="fr-FR" sz="2400" i="1" dirty="0"/>
              <a:t>,porte </a:t>
            </a:r>
            <a:r>
              <a:rPr lang="fr-FR" sz="2400" dirty="0"/>
              <a:t>[</a:t>
            </a:r>
            <a:r>
              <a:rPr lang="fr-FR" sz="2400" dirty="0" err="1"/>
              <a:t>pɔʀt</a:t>
            </a:r>
            <a:r>
              <a:rPr lang="fr-FR" sz="2400" dirty="0"/>
              <a:t>]</a:t>
            </a:r>
            <a:r>
              <a:rPr lang="fr-FR" sz="2400" i="1" dirty="0"/>
              <a:t> dormir </a:t>
            </a:r>
            <a:r>
              <a:rPr lang="fr-FR" sz="2400" dirty="0"/>
              <a:t>[</a:t>
            </a:r>
            <a:r>
              <a:rPr lang="fr-FR" sz="2400" dirty="0" err="1"/>
              <a:t>dɔʀmir</a:t>
            </a:r>
            <a:r>
              <a:rPr lang="fr-FR" sz="2400" dirty="0"/>
              <a:t>]</a:t>
            </a:r>
            <a:r>
              <a:rPr lang="fr-FR" sz="2400" i="1" dirty="0"/>
              <a:t>, accord</a:t>
            </a:r>
            <a:r>
              <a:rPr lang="fr-FR" sz="2400" dirty="0"/>
              <a:t>[</a:t>
            </a:r>
            <a:r>
              <a:rPr lang="fr-FR" sz="2400" dirty="0" err="1"/>
              <a:t>akɔʀ</a:t>
            </a:r>
            <a:r>
              <a:rPr lang="fr-FR" sz="2400" dirty="0"/>
              <a:t>]</a:t>
            </a:r>
            <a:r>
              <a:rPr lang="fr-FR" sz="2400" i="1" dirty="0"/>
              <a:t>, moral </a:t>
            </a:r>
            <a:r>
              <a:rPr lang="fr-FR" sz="2400" dirty="0"/>
              <a:t>[</a:t>
            </a:r>
            <a:r>
              <a:rPr lang="fr-FR" sz="2400" dirty="0" err="1"/>
              <a:t>mɔʀal</a:t>
            </a:r>
            <a:r>
              <a:rPr lang="fr-FR" sz="2400" dirty="0"/>
              <a:t>]</a:t>
            </a: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3500438"/>
            <a:ext cx="8340938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24338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Lorsqu’il est suivi d’un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ʒ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: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loge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lɔ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ʒ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éloge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elɔ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ʒ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horloge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ɔrlɔ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ʒ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4143380"/>
            <a:ext cx="8343631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24338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Lorsqu’il est suivi d’un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[v]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: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innove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inɔv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ovale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ɔval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]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ovin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kumimoji="0" lang="fr-FR" sz="24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ɔvɛ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Arial Unicode MS" pitchFamily="34" charset="-128"/>
                <a:cs typeface="Times New Roman" pitchFamily="18" charset="0"/>
              </a:rPr>
              <a:t>̃]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714884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/>
              <a:t>5. Un « o » placé après un « h » muet est mi-ouvert : horizontal </a:t>
            </a:r>
            <a:r>
              <a:rPr lang="fr-FR" sz="2400" dirty="0"/>
              <a:t>[</a:t>
            </a:r>
            <a:r>
              <a:rPr lang="fr-FR" sz="2400" dirty="0" err="1"/>
              <a:t>ɔʀizɔ</a:t>
            </a:r>
            <a:r>
              <a:rPr lang="fr-FR" sz="2400" dirty="0"/>
              <a:t>̃</a:t>
            </a:r>
            <a:r>
              <a:rPr lang="fr-FR" sz="2400" dirty="0" err="1"/>
              <a:t>tal</a:t>
            </a:r>
            <a:r>
              <a:rPr lang="fr-FR" sz="2400" dirty="0"/>
              <a:t>]</a:t>
            </a:r>
            <a:r>
              <a:rPr lang="fr-FR" sz="2400" i="1" dirty="0"/>
              <a:t>, hôpital </a:t>
            </a:r>
            <a:r>
              <a:rPr lang="fr-FR" sz="2400" dirty="0"/>
              <a:t>[</a:t>
            </a:r>
            <a:r>
              <a:rPr lang="fr-FR" sz="2400" dirty="0" err="1"/>
              <a:t>ɔpital</a:t>
            </a:r>
            <a:r>
              <a:rPr lang="fr-FR" sz="2400" dirty="0"/>
              <a:t>] </a:t>
            </a:r>
            <a:r>
              <a:rPr lang="fr-FR" sz="2400" i="1" dirty="0"/>
              <a:t>, hors</a:t>
            </a:r>
            <a:r>
              <a:rPr lang="fr-FR" sz="2400" dirty="0"/>
              <a:t>[</a:t>
            </a:r>
            <a:r>
              <a:rPr lang="fr-FR" sz="2400" dirty="0" err="1"/>
              <a:t>ɔʀ</a:t>
            </a:r>
            <a:r>
              <a:rPr lang="fr-FR" sz="2400" dirty="0"/>
              <a:t>]</a:t>
            </a:r>
            <a:r>
              <a:rPr lang="fr-FR" sz="2400" i="1" dirty="0"/>
              <a:t>, horizon</a:t>
            </a:r>
            <a:r>
              <a:rPr lang="fr-FR" sz="2400" u="sng" dirty="0"/>
              <a:t>[</a:t>
            </a:r>
            <a:r>
              <a:rPr lang="fr-FR" sz="2400" u="sng" dirty="0" err="1"/>
              <a:t>ɔʀizɔ</a:t>
            </a:r>
            <a:r>
              <a:rPr lang="fr-FR" sz="2400" u="sng" dirty="0"/>
              <a:t>̃]</a:t>
            </a:r>
            <a:r>
              <a:rPr lang="fr-FR" sz="2400" i="1" dirty="0"/>
              <a:t>, horaire </a:t>
            </a:r>
            <a:r>
              <a:rPr lang="fr-FR" sz="2400" u="sng" dirty="0"/>
              <a:t>[</a:t>
            </a:r>
            <a:r>
              <a:rPr lang="fr-FR" sz="2400" u="sng" dirty="0" err="1"/>
              <a:t>ɔʀɛʀ</a:t>
            </a:r>
            <a:r>
              <a:rPr lang="fr-FR" sz="2400" u="sng" dirty="0"/>
              <a:t>] </a:t>
            </a:r>
            <a:r>
              <a:rPr lang="fr-FR" sz="2400" b="1" i="1" dirty="0">
                <a:solidFill>
                  <a:srgbClr val="FF0000"/>
                </a:solidFill>
              </a:rPr>
              <a:t>sauf</a:t>
            </a:r>
            <a:r>
              <a:rPr lang="fr-FR" sz="2400" i="1" dirty="0"/>
              <a:t> </a:t>
            </a:r>
            <a:r>
              <a:rPr lang="fr-FR" sz="2400" i="1" dirty="0" smtClean="0"/>
              <a:t>: </a:t>
            </a:r>
            <a:r>
              <a:rPr lang="fr-FR" sz="2400" b="1" i="1" dirty="0" smtClean="0"/>
              <a:t>hôte</a:t>
            </a:r>
            <a:r>
              <a:rPr lang="fr-FR" sz="2400" i="1" dirty="0" smtClean="0"/>
              <a:t> </a:t>
            </a:r>
            <a:r>
              <a:rPr lang="fr-FR" sz="2400" dirty="0" smtClean="0"/>
              <a:t>[</a:t>
            </a:r>
            <a:r>
              <a:rPr lang="fr-FR" sz="2400" dirty="0" err="1" smtClean="0"/>
              <a:t>ot</a:t>
            </a:r>
            <a:r>
              <a:rPr lang="fr-FR" sz="2400" dirty="0" smtClean="0"/>
              <a:t>] </a:t>
            </a:r>
            <a:r>
              <a:rPr lang="fr-FR" sz="2400" b="1" i="1" dirty="0" smtClean="0"/>
              <a:t>hôtesse</a:t>
            </a:r>
            <a:r>
              <a:rPr lang="fr-FR" sz="2400" i="1" dirty="0" smtClean="0"/>
              <a:t> </a:t>
            </a:r>
            <a:r>
              <a:rPr lang="fr-FR" sz="2400" dirty="0" smtClean="0"/>
              <a:t>[</a:t>
            </a:r>
            <a:r>
              <a:rPr lang="fr-FR" sz="2400" dirty="0" err="1" smtClean="0"/>
              <a:t>otɛs</a:t>
            </a:r>
            <a:r>
              <a:rPr lang="fr-FR" sz="2400" dirty="0" smtClean="0"/>
              <a:t>] .</a:t>
            </a:r>
            <a:r>
              <a:rPr lang="fr-FR" sz="2400" i="1" dirty="0" smtClean="0"/>
              <a:t> </a:t>
            </a:r>
          </a:p>
          <a:p>
            <a:r>
              <a:rPr lang="fr-FR" sz="2000" dirty="0"/>
              <a:t/>
            </a:r>
            <a:br>
              <a:rPr lang="fr-FR" sz="2000" dirty="0"/>
            </a:br>
            <a:endParaRPr lang="fr-FR" sz="2000" dirty="0"/>
          </a:p>
        </p:txBody>
      </p:sp>
      <p:sp>
        <p:nvSpPr>
          <p:cNvPr id="9" name="Rectangle 8"/>
          <p:cNvSpPr/>
          <p:nvPr/>
        </p:nvSpPr>
        <p:spPr>
          <a:xfrm>
            <a:off x="0" y="6027003"/>
            <a:ext cx="93583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6. Dans la finale -</a:t>
            </a:r>
            <a:r>
              <a:rPr lang="fr-FR" sz="2400" dirty="0" err="1"/>
              <a:t>um</a:t>
            </a:r>
            <a:r>
              <a:rPr lang="fr-FR" sz="2400" dirty="0"/>
              <a:t>: </a:t>
            </a:r>
            <a:r>
              <a:rPr lang="fr-FR" sz="2400" i="1" dirty="0"/>
              <a:t>aluminium </a:t>
            </a:r>
            <a:r>
              <a:rPr lang="fr-FR" sz="2400" dirty="0"/>
              <a:t>[</a:t>
            </a:r>
            <a:r>
              <a:rPr lang="fr-FR" sz="2400" dirty="0" err="1"/>
              <a:t>alyminjɔm</a:t>
            </a:r>
            <a:r>
              <a:rPr lang="fr-FR" sz="2400" dirty="0"/>
              <a:t>]</a:t>
            </a:r>
            <a:r>
              <a:rPr lang="fr-FR" sz="2400" i="1" dirty="0"/>
              <a:t>, album, aquarium, maximum,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145" grpId="0" animBg="1"/>
      <p:bldP spid="6146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647950" y="1443038"/>
            <a:ext cx="450850" cy="31591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eux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69" name="Imag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8858280" cy="500066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0"/>
            <a:ext cx="91440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[ø]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VS [œ]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428596" y="5357826"/>
            <a:ext cx="7858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/>
              <a:t>Exemple en</a:t>
            </a:r>
            <a:r>
              <a:rPr lang="fr-FR" sz="2400" b="1" dirty="0"/>
              <a:t> « eux » merveilleux [</a:t>
            </a:r>
            <a:r>
              <a:rPr lang="fr-FR" sz="2400" b="1" dirty="0" err="1"/>
              <a:t>mɛʀvɛjø</a:t>
            </a:r>
            <a:r>
              <a:rPr lang="fr-FR" sz="2400" b="1" dirty="0"/>
              <a:t>] ennuyeux [ɑ̃</a:t>
            </a:r>
            <a:r>
              <a:rPr lang="fr-FR" sz="2400" b="1" dirty="0" err="1"/>
              <a:t>nɥijø</a:t>
            </a:r>
            <a:r>
              <a:rPr lang="fr-FR" sz="2400" b="1" dirty="0"/>
              <a:t>] </a:t>
            </a:r>
            <a:endParaRPr lang="fr-FR" sz="2400" dirty="0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546474" y="2200274"/>
            <a:ext cx="1597029" cy="37147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eux</a:t>
            </a:r>
            <a:endParaRPr kumimoji="0" lang="fr-F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1"/>
            <a:ext cx="8643998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733</Words>
  <Application>Microsoft Office PowerPoint</Application>
  <PresentationFormat>Affichage à l'écran (4:3)</PresentationFormat>
  <Paragraphs>134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Transcription phonétique (suite) 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mr</dc:creator>
  <cp:lastModifiedBy>mr</cp:lastModifiedBy>
  <cp:revision>21</cp:revision>
  <dcterms:created xsi:type="dcterms:W3CDTF">2021-05-19T11:38:22Z</dcterms:created>
  <dcterms:modified xsi:type="dcterms:W3CDTF">2021-05-24T09:53:46Z</dcterms:modified>
</cp:coreProperties>
</file>