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06/06/2023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06/06/2023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06/06/2023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06/06/2023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06/06/2023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الحادية عشر</a:t>
            </a:r>
            <a:endParaRPr lang="fr-FR" sz="3600" dirty="0"/>
          </a:p>
        </p:txBody>
      </p:sp>
      <p:sp>
        <p:nvSpPr>
          <p:cNvPr id="3" name="Espace réservé du contenu 2"/>
          <p:cNvSpPr>
            <a:spLocks noGrp="1"/>
          </p:cNvSpPr>
          <p:nvPr>
            <p:ph idx="1"/>
          </p:nvPr>
        </p:nvSpPr>
        <p:spPr>
          <a:xfrm>
            <a:off x="457200" y="1965824"/>
            <a:ext cx="8229600" cy="599080"/>
          </a:xfrm>
          <a:solidFill>
            <a:schemeClr val="bg1">
              <a:lumMod val="95000"/>
            </a:schemeClr>
          </a:solidFill>
          <a:ln>
            <a:solidFill>
              <a:schemeClr val="bg1">
                <a:lumMod val="50000"/>
              </a:schemeClr>
            </a:solidFill>
          </a:ln>
        </p:spPr>
        <p:txBody>
          <a:bodyPr>
            <a:normAutofit lnSpcReduction="10000"/>
          </a:body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تعريف إدارة المعرفة.</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lvl="0" indent="0" algn="just" rtl="1">
              <a:spcBef>
                <a:spcPts val="0"/>
              </a:spcBef>
              <a:buNone/>
            </a:pPr>
            <a:endParaRPr lang="fr-FR" dirty="0"/>
          </a:p>
          <a:p>
            <a:pPr marL="0" indent="0">
              <a:buNone/>
            </a:pPr>
            <a:endParaRPr lang="fr-FR" dirty="0"/>
          </a:p>
        </p:txBody>
      </p:sp>
      <p:sp>
        <p:nvSpPr>
          <p:cNvPr id="4" name="Espace réservé du contenu 2"/>
          <p:cNvSpPr txBox="1">
            <a:spLocks/>
          </p:cNvSpPr>
          <p:nvPr/>
        </p:nvSpPr>
        <p:spPr>
          <a:xfrm>
            <a:off x="457200" y="3356992"/>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توضيح عناصر وعمليات إدارة المعرفة.</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Espace réservé du contenu 2"/>
          <p:cNvSpPr txBox="1">
            <a:spLocks/>
          </p:cNvSpPr>
          <p:nvPr/>
        </p:nvSpPr>
        <p:spPr>
          <a:xfrm>
            <a:off x="480452" y="4797152"/>
            <a:ext cx="8206348"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spcBef>
                <a:spcPts val="600"/>
              </a:spcBef>
              <a:buClr>
                <a:srgbClr val="000000"/>
              </a:buClr>
              <a:buNone/>
              <a:tabLst>
                <a:tab pos="117475" algn="r"/>
              </a:tabLst>
            </a:pPr>
            <a:r>
              <a:rPr lang="ar-SA"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تبيان مقومات ومعوقات تطبيق إدارة المعرفة.</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Simplified Arabic" panose="02020603050405020304" pitchFamily="18" charset="-78"/>
              <a:ea typeface="+mn-ea"/>
              <a:cs typeface="Simplified Arabic" panose="02020603050405020304" pitchFamily="18" charset="-78"/>
            </a:endParaRPr>
          </a:p>
          <a:p>
            <a:pPr marL="0" marR="0" lvl="0" indent="0" algn="just" defTabSz="914400" rtl="1"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09698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10146"/>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تعريف </a:t>
            </a:r>
            <a:r>
              <a:rPr lang="ar-DZ" sz="3600" b="1" dirty="0" smtClean="0"/>
              <a:t>إدارة </a:t>
            </a:r>
            <a:r>
              <a:rPr lang="ar-DZ" sz="3600" b="1" dirty="0" smtClean="0"/>
              <a:t>المعرفة</a:t>
            </a:r>
            <a:endParaRPr lang="fr-FR" sz="3600" dirty="0"/>
          </a:p>
        </p:txBody>
      </p:sp>
      <p:sp>
        <p:nvSpPr>
          <p:cNvPr id="3" name="Espace réservé du contenu 2"/>
          <p:cNvSpPr>
            <a:spLocks noGrp="1"/>
          </p:cNvSpPr>
          <p:nvPr>
            <p:ph idx="1"/>
          </p:nvPr>
        </p:nvSpPr>
        <p:spPr>
          <a:xfrm>
            <a:off x="457200" y="1772816"/>
            <a:ext cx="8229600" cy="2016224"/>
          </a:xfrm>
          <a:solidFill>
            <a:schemeClr val="bg1">
              <a:lumMod val="95000"/>
            </a:schemeClr>
          </a:solidFill>
          <a:ln>
            <a:solidFill>
              <a:schemeClr val="bg1">
                <a:lumMod val="50000"/>
              </a:schemeClr>
            </a:solidFill>
          </a:ln>
        </p:spPr>
        <p:txBody>
          <a:bodyPr>
            <a:noAutofit/>
          </a:bodyPr>
          <a:lstStyle/>
          <a:p>
            <a:pPr marL="0" lvl="0" indent="0" algn="just" rtl="1">
              <a:lnSpc>
                <a:spcPct val="120000"/>
              </a:lnSpc>
              <a:spcBef>
                <a:spcPts val="0"/>
              </a:spcBef>
              <a:buNone/>
            </a:pPr>
            <a:r>
              <a:rPr lang="ar-SA" sz="2800" b="1" dirty="0" smtClean="0">
                <a:latin typeface="Simplified Arabic" panose="02020603050405020304" pitchFamily="18" charset="-78"/>
                <a:cs typeface="Simplified Arabic" panose="02020603050405020304" pitchFamily="18" charset="-78"/>
              </a:rPr>
              <a:t>إدارة </a:t>
            </a:r>
            <a:r>
              <a:rPr lang="ar-DZ" sz="2800" b="1" dirty="0" smtClean="0">
                <a:latin typeface="Simplified Arabic" panose="02020603050405020304" pitchFamily="18" charset="-78"/>
                <a:cs typeface="Simplified Arabic" panose="02020603050405020304" pitchFamily="18" charset="-78"/>
              </a:rPr>
              <a:t>المعرفة</a:t>
            </a:r>
            <a:r>
              <a:rPr lang="ar-SA" sz="2800" dirty="0" smtClean="0">
                <a:latin typeface="Simplified Arabic" panose="02020603050405020304" pitchFamily="18" charset="-78"/>
                <a:cs typeface="Simplified Arabic" panose="02020603050405020304" pitchFamily="18" charset="-78"/>
              </a:rPr>
              <a:t>:</a:t>
            </a:r>
            <a:r>
              <a:rPr lang="ar-DZ" sz="2800" dirty="0" smtClean="0">
                <a:latin typeface="Simplified Arabic" panose="02020603050405020304" pitchFamily="18" charset="-78"/>
                <a:cs typeface="Simplified Arabic" panose="02020603050405020304" pitchFamily="18" charset="-78"/>
              </a:rPr>
              <a:t> هي </a:t>
            </a:r>
            <a:r>
              <a:rPr lang="ar-SA" sz="2800" dirty="0" smtClean="0">
                <a:ea typeface="Calibri" panose="020F0502020204030204" pitchFamily="34" charset="0"/>
                <a:cs typeface="Simplified Arabic" panose="02020603050405020304" pitchFamily="18" charset="-78"/>
              </a:rPr>
              <a:t>منظومة </a:t>
            </a:r>
            <a:r>
              <a:rPr lang="ar-SA" sz="2800" dirty="0">
                <a:ea typeface="Calibri" panose="020F0502020204030204" pitchFamily="34" charset="0"/>
                <a:cs typeface="Simplified Arabic" panose="02020603050405020304" pitchFamily="18" charset="-78"/>
              </a:rPr>
              <a:t>الأنشطة الإدارية القائمة على احتواء وتجميع وصياغة كل ما يتعلق بالأنشطة الحرجة والمهمة بالمؤسسة بهدف رفع كفاءة الأداء وضمان استمرارية تطور المنظمة في مواجهة المتغيرات المحيطة </a:t>
            </a:r>
            <a:r>
              <a:rPr lang="ar-SA" sz="2800" dirty="0" smtClean="0">
                <a:ea typeface="Calibri" panose="020F0502020204030204" pitchFamily="34" charset="0"/>
                <a:cs typeface="Simplified Arabic" panose="02020603050405020304" pitchFamily="18" charset="-78"/>
              </a:rPr>
              <a:t>به</a:t>
            </a:r>
            <a:r>
              <a:rPr lang="ar-SA" sz="2800" dirty="0">
                <a:solidFill>
                  <a:prstClr val="black"/>
                </a:solidFill>
                <a:latin typeface="Simplified Arabic" panose="02020603050405020304" pitchFamily="18" charset="-78"/>
                <a:cs typeface="Simplified Arabic" panose="02020603050405020304" pitchFamily="18" charset="-78"/>
              </a:rPr>
              <a:t>.</a:t>
            </a:r>
            <a:endParaRPr lang="fr-FR" sz="2800" dirty="0">
              <a:solidFill>
                <a:prstClr val="black"/>
              </a:solidFill>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None/>
            </a:pPr>
            <a:endParaRPr lang="fr-FR" sz="2000" dirty="0">
              <a:solidFill>
                <a:prstClr val="black"/>
              </a:solidFill>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57200" y="4149080"/>
            <a:ext cx="8229600" cy="194421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lnSpc>
                <a:spcPct val="107000"/>
              </a:lnSpc>
              <a:spcAft>
                <a:spcPts val="0"/>
              </a:spcAft>
              <a:buNone/>
            </a:pPr>
            <a:r>
              <a:rPr lang="ar-SA" sz="2800" b="1" dirty="0"/>
              <a:t>إدارة </a:t>
            </a:r>
            <a:r>
              <a:rPr lang="ar-DZ" sz="2800" b="1" dirty="0" smtClean="0"/>
              <a:t>المعرفة</a:t>
            </a:r>
            <a:r>
              <a:rPr kumimoji="0" lang="ar-SA" sz="2800" b="1" i="0" u="none" strike="noStrike" kern="1200" cap="none" spc="0" normalizeH="0" baseline="0" noProof="0" dirty="0" smtClean="0">
                <a:ln>
                  <a:noFill/>
                </a:ln>
                <a:solidFill>
                  <a:prstClr val="black"/>
                </a:solidFill>
                <a:effectLst/>
                <a:uLnTx/>
                <a:uFillTx/>
                <a:latin typeface="Simplified Arabic" panose="02020603050405020304" pitchFamily="18" charset="-78"/>
                <a:cs typeface="Simplified Arabic" panose="02020603050405020304" pitchFamily="18" charset="-78"/>
              </a:rPr>
              <a:t>:</a:t>
            </a:r>
            <a:r>
              <a:rPr kumimoji="0" lang="ar-SA" sz="2800" b="0" i="0" u="none" strike="noStrike" kern="1200" cap="none" spc="0" normalizeH="0" baseline="0" noProof="0" dirty="0" smtClean="0">
                <a:ln>
                  <a:noFill/>
                </a:ln>
                <a:solidFill>
                  <a:prstClr val="black"/>
                </a:solidFill>
                <a:effectLst/>
                <a:uLnTx/>
                <a:uFillTx/>
                <a:latin typeface="Simplified Arabic" panose="02020603050405020304" pitchFamily="18" charset="-78"/>
                <a:cs typeface="Simplified Arabic" panose="02020603050405020304" pitchFamily="18" charset="-78"/>
              </a:rPr>
              <a:t> </a:t>
            </a:r>
            <a:r>
              <a:rPr kumimoji="0" lang="ar-DZ" sz="2800" b="0" i="0" u="none" strike="noStrike" kern="1200" cap="none" spc="0" normalizeH="0" baseline="0" noProof="0" dirty="0" smtClean="0">
                <a:ln>
                  <a:noFill/>
                </a:ln>
                <a:solidFill>
                  <a:prstClr val="black"/>
                </a:solidFill>
                <a:effectLst/>
                <a:uLnTx/>
                <a:uFillTx/>
                <a:latin typeface="Simplified Arabic" panose="02020603050405020304" pitchFamily="18" charset="-78"/>
                <a:cs typeface="Simplified Arabic" panose="02020603050405020304" pitchFamily="18" charset="-78"/>
              </a:rPr>
              <a:t>هي </a:t>
            </a:r>
            <a:r>
              <a:rPr lang="ar-SA" sz="2800" dirty="0" smtClean="0">
                <a:latin typeface="Calibri" panose="020F0502020204030204" pitchFamily="34" charset="0"/>
                <a:ea typeface="Calibri" panose="020F0502020204030204" pitchFamily="34" charset="0"/>
                <a:cs typeface="Simplified Arabic" panose="02020603050405020304" pitchFamily="18" charset="-78"/>
              </a:rPr>
              <a:t>العملية </a:t>
            </a:r>
            <a:r>
              <a:rPr lang="ar-SA" sz="2800" dirty="0">
                <a:latin typeface="Calibri" panose="020F0502020204030204" pitchFamily="34" charset="0"/>
                <a:ea typeface="Calibri" panose="020F0502020204030204" pitchFamily="34" charset="0"/>
                <a:cs typeface="Simplified Arabic" panose="02020603050405020304" pitchFamily="18" charset="-78"/>
              </a:rPr>
              <a:t>المنهجية لتوجيه رصيد المعرفة وتحقيق رافعتها في المنظمة، وعرفت أيضا إدارة المعرفة بأنها: مدخل لإضافة أو إنشاء القيمة من خلال المزج </a:t>
            </a:r>
            <a:r>
              <a:rPr lang="ar-SA" sz="2800" dirty="0" smtClean="0">
                <a:latin typeface="Calibri" panose="020F0502020204030204" pitchFamily="34" charset="0"/>
                <a:ea typeface="Calibri" panose="020F0502020204030204" pitchFamily="34" charset="0"/>
                <a:cs typeface="Simplified Arabic" panose="02020603050405020304" pitchFamily="18" charset="-78"/>
              </a:rPr>
              <a:t>أو </a:t>
            </a:r>
            <a:r>
              <a:rPr lang="ar-SA" sz="2800" dirty="0">
                <a:latin typeface="Calibri" panose="020F0502020204030204" pitchFamily="34" charset="0"/>
                <a:ea typeface="Calibri" panose="020F0502020204030204" pitchFamily="34" charset="0"/>
                <a:cs typeface="Simplified Arabic" panose="02020603050405020304" pitchFamily="18" charset="-78"/>
              </a:rPr>
              <a:t>التركيب أو </a:t>
            </a:r>
            <a:r>
              <a:rPr lang="ar-SA" sz="2800" dirty="0" err="1">
                <a:latin typeface="Calibri" panose="020F0502020204030204" pitchFamily="34" charset="0"/>
                <a:ea typeface="Calibri" panose="020F0502020204030204" pitchFamily="34" charset="0"/>
                <a:cs typeface="Simplified Arabic" panose="02020603050405020304" pitchFamily="18" charset="-78"/>
              </a:rPr>
              <a:t>التداؤب</a:t>
            </a:r>
            <a:r>
              <a:rPr lang="ar-SA" sz="2800" dirty="0">
                <a:latin typeface="Calibri" panose="020F0502020204030204" pitchFamily="34" charset="0"/>
                <a:ea typeface="Calibri" panose="020F0502020204030204" pitchFamily="34" charset="0"/>
                <a:cs typeface="Simplified Arabic" panose="02020603050405020304" pitchFamily="18" charset="-78"/>
              </a:rPr>
              <a:t> بين عناصر المعرفة لعمل توليفات معرفية أفضل مما هي عليه كالبيانات أو معلومات أو معارف منفردة</a:t>
            </a:r>
            <a:r>
              <a:rPr lang="ar-SA" sz="2800" dirty="0" smtClean="0">
                <a:latin typeface="Calibri" panose="020F0502020204030204" pitchFamily="34" charset="0"/>
                <a:ea typeface="Calibri" panose="020F0502020204030204" pitchFamily="34" charset="0"/>
                <a:cs typeface="Simplified Arabic" panose="02020603050405020304" pitchFamily="18" charset="-78"/>
              </a:rPr>
              <a:t>.</a:t>
            </a:r>
            <a:endParaRPr lang="fr-FR" sz="28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53612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عناصر </a:t>
            </a:r>
            <a:r>
              <a:rPr lang="ar-DZ" sz="3600" b="1" dirty="0" smtClean="0">
                <a:ea typeface="Calibri" panose="020F0502020204030204" pitchFamily="34" charset="0"/>
                <a:cs typeface="Simplified Arabic" panose="02020603050405020304" pitchFamily="18" charset="-78"/>
              </a:rPr>
              <a:t>إدارة </a:t>
            </a:r>
            <a:r>
              <a:rPr lang="ar-DZ" sz="3600" b="1" dirty="0" smtClean="0">
                <a:ea typeface="Calibri" panose="020F0502020204030204" pitchFamily="34" charset="0"/>
                <a:cs typeface="Simplified Arabic" panose="02020603050405020304" pitchFamily="18" charset="-78"/>
              </a:rPr>
              <a:t>المعرفة</a:t>
            </a:r>
            <a:endParaRPr lang="fr-FR" sz="3600" dirty="0"/>
          </a:p>
        </p:txBody>
      </p:sp>
      <p:sp>
        <p:nvSpPr>
          <p:cNvPr id="3" name="Espace réservé du contenu 2"/>
          <p:cNvSpPr>
            <a:spLocks noGrp="1"/>
          </p:cNvSpPr>
          <p:nvPr>
            <p:ph idx="1"/>
          </p:nvPr>
        </p:nvSpPr>
        <p:spPr>
          <a:xfrm>
            <a:off x="457200" y="1600201"/>
            <a:ext cx="8229600" cy="748679"/>
          </a:xfrm>
          <a:solidFill>
            <a:schemeClr val="bg1">
              <a:lumMod val="95000"/>
            </a:schemeClr>
          </a:solidFill>
          <a:ln>
            <a:solidFill>
              <a:schemeClr val="bg1">
                <a:lumMod val="50000"/>
              </a:schemeClr>
            </a:solidFill>
          </a:ln>
        </p:spPr>
        <p:txBody>
          <a:bodyPr>
            <a:normAutofit fontScale="55000" lnSpcReduction="20000"/>
          </a:bodyPr>
          <a:lstStyle/>
          <a:p>
            <a:pPr marL="0" lvl="0" indent="0" algn="just" rtl="1">
              <a:lnSpc>
                <a:spcPct val="107000"/>
              </a:lnSpc>
              <a:buSzPts val="1200"/>
              <a:buNone/>
              <a:tabLst>
                <a:tab pos="179705" algn="r"/>
              </a:tabLst>
            </a:pPr>
            <a:r>
              <a:rPr lang="ar-SA" b="1" dirty="0">
                <a:latin typeface="Calibri" panose="020F0502020204030204" pitchFamily="34" charset="0"/>
                <a:ea typeface="Calibri" panose="020F0502020204030204" pitchFamily="34" charset="0"/>
                <a:cs typeface="Simplified Arabic" panose="02020603050405020304" pitchFamily="18" charset="-78"/>
              </a:rPr>
              <a:t>التعاون: </a:t>
            </a:r>
            <a:r>
              <a:rPr lang="ar-SA" dirty="0">
                <a:latin typeface="Calibri" panose="020F0502020204030204" pitchFamily="34" charset="0"/>
                <a:ea typeface="Calibri" panose="020F0502020204030204" pitchFamily="34" charset="0"/>
                <a:cs typeface="Simplified Arabic" panose="02020603050405020304" pitchFamily="18" charset="-78"/>
              </a:rPr>
              <a:t>وهو المستوى الذي يستطيع فيه الأفراد (ضمن فريق عمل) مساعدة أحدهم الآخر في مجال عملهم، وتؤثر إشاعة ثقافة التعاون في عملية خلق المعرفة من خلال زيادة مستوى تبادلها بين الأفراد والأقسام</a:t>
            </a:r>
            <a:r>
              <a:rPr lang="ar-SA" dirty="0" smtClean="0">
                <a:latin typeface="Calibri" panose="020F0502020204030204" pitchFamily="34" charset="0"/>
                <a:ea typeface="Calibri" panose="020F0502020204030204" pitchFamily="34" charset="0"/>
                <a:cs typeface="Simplified Arabic" panose="02020603050405020304" pitchFamily="18" charset="-78"/>
              </a:rPr>
              <a:t>.</a:t>
            </a:r>
            <a:r>
              <a:rPr lang="fr-FR" dirty="0" smtClean="0"/>
              <a:t> </a:t>
            </a:r>
            <a:endParaRPr lang="fr-FR" dirty="0"/>
          </a:p>
          <a:p>
            <a:pPr marL="0" lvl="0" indent="0" algn="just" rtl="1">
              <a:buNone/>
            </a:pPr>
            <a:endParaRPr lang="fr-FR" dirty="0"/>
          </a:p>
        </p:txBody>
      </p:sp>
      <p:sp>
        <p:nvSpPr>
          <p:cNvPr id="4" name="Espace réservé du contenu 2"/>
          <p:cNvSpPr txBox="1">
            <a:spLocks/>
          </p:cNvSpPr>
          <p:nvPr/>
        </p:nvSpPr>
        <p:spPr>
          <a:xfrm>
            <a:off x="452099" y="2531443"/>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2000" b="1" dirty="0">
                <a:latin typeface="Calibri" panose="020F0502020204030204" pitchFamily="34" charset="0"/>
                <a:ea typeface="Calibri" panose="020F0502020204030204" pitchFamily="34" charset="0"/>
                <a:cs typeface="Simplified Arabic" panose="02020603050405020304" pitchFamily="18" charset="-78"/>
              </a:rPr>
              <a:t>الثقة: </a:t>
            </a:r>
            <a:r>
              <a:rPr lang="ar-SA" sz="2000" dirty="0">
                <a:latin typeface="Calibri" panose="020F0502020204030204" pitchFamily="34" charset="0"/>
                <a:ea typeface="Calibri" panose="020F0502020204030204" pitchFamily="34" charset="0"/>
                <a:cs typeface="Simplified Arabic" panose="02020603050405020304" pitchFamily="18" charset="-78"/>
              </a:rPr>
              <a:t>هي الحفاظ على مستوى مميز ومتبادل من الإيمان بقدرات بعضنا البعض على مستوى النوايا والسلوك، والثقة يمكن أن تسهل عملية التبادل المفتوح والحقيقي والمؤثر للمعرفة.</a:t>
            </a:r>
            <a:endParaRPr lang="fr-FR" sz="1600" dirty="0">
              <a:latin typeface="Calibri" panose="020F0502020204030204" pitchFamily="34" charset="0"/>
              <a:ea typeface="Calibri" panose="020F0502020204030204" pitchFamily="34" charset="0"/>
              <a:cs typeface="Arial" panose="020B0604020202020204" pitchFamily="34" charset="0"/>
            </a:endParaRPr>
          </a:p>
          <a:p>
            <a:pPr marL="0" lvl="0" indent="0" algn="just" rtl="1">
              <a:lnSpc>
                <a:spcPct val="107000"/>
              </a:lnSpc>
              <a:buClr>
                <a:srgbClr val="000000"/>
              </a:buClr>
              <a:buNone/>
              <a:tabLst>
                <a:tab pos="89535" algn="r"/>
              </a:tabLst>
            </a:pPr>
            <a:r>
              <a:rPr lang="fr-FR" sz="2000" dirty="0" smtClean="0">
                <a:latin typeface="Simplified Arabic" panose="02020603050405020304" pitchFamily="18" charset="-78"/>
                <a:ea typeface="Felix Titling" panose="04060505060202020A04" pitchFamily="82" charset="0"/>
                <a:cs typeface="Felix Titling" panose="04060505060202020A04" pitchFamily="82" charset="0"/>
              </a:rPr>
              <a:t>.</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462685"/>
            <a:ext cx="8229600" cy="86855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2000" b="1" dirty="0">
                <a:latin typeface="Calibri" panose="020F0502020204030204" pitchFamily="34" charset="0"/>
                <a:ea typeface="Calibri" panose="020F0502020204030204" pitchFamily="34" charset="0"/>
                <a:cs typeface="Simplified Arabic" panose="02020603050405020304" pitchFamily="18" charset="-78"/>
              </a:rPr>
              <a:t>التعلم: </a:t>
            </a:r>
            <a:r>
              <a:rPr lang="ar-SA" sz="2000" dirty="0">
                <a:latin typeface="Calibri" panose="020F0502020204030204" pitchFamily="34" charset="0"/>
                <a:ea typeface="Calibri" panose="020F0502020204030204" pitchFamily="34" charset="0"/>
                <a:cs typeface="Simplified Arabic" panose="02020603050405020304" pitchFamily="18" charset="-78"/>
              </a:rPr>
              <a:t>هو عملية اكتساب المعرفة الجديدة من قبل الأفراد القادرين لاستخدامها في اتخاذ القرارات         أو التأثير على الآخرين، فالتعلم يساعد المنظمات في تطوير الأفراد بما يؤهلهم لعملية خلق المعرفة.</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Espace réservé du contenu 2"/>
          <p:cNvSpPr txBox="1">
            <a:spLocks/>
          </p:cNvSpPr>
          <p:nvPr/>
        </p:nvSpPr>
        <p:spPr>
          <a:xfrm>
            <a:off x="452099" y="5226810"/>
            <a:ext cx="8229600" cy="122652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2000" b="1" dirty="0">
                <a:latin typeface="Calibri" panose="020F0502020204030204" pitchFamily="34" charset="0"/>
                <a:ea typeface="Calibri" panose="020F0502020204030204" pitchFamily="34" charset="0"/>
                <a:cs typeface="Simplified Arabic" panose="02020603050405020304" pitchFamily="18" charset="-78"/>
              </a:rPr>
              <a:t>الرسمية: </a:t>
            </a:r>
            <a:r>
              <a:rPr lang="ar-SA" sz="2000" dirty="0">
                <a:latin typeface="Calibri" panose="020F0502020204030204" pitchFamily="34" charset="0"/>
                <a:ea typeface="Calibri" panose="020F0502020204030204" pitchFamily="34" charset="0"/>
                <a:cs typeface="Simplified Arabic" panose="02020603050405020304" pitchFamily="18" charset="-78"/>
              </a:rPr>
              <a:t>هي المدى الذي تتحكم به القواعد الرسمية، السياسات والإجراءات القياسية بعملية اتخاذ القرارات، وخلق المعرفة يحتاج إلى مستوى عالي من المرونة في تطبيق الإجراءات مع تقليل التركيز على قواعد العمل.</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Espace réservé du contenu 2"/>
          <p:cNvSpPr txBox="1">
            <a:spLocks/>
          </p:cNvSpPr>
          <p:nvPr/>
        </p:nvSpPr>
        <p:spPr>
          <a:xfrm>
            <a:off x="452099" y="4508937"/>
            <a:ext cx="8229600" cy="50423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b="1" dirty="0">
                <a:latin typeface="Calibri" panose="020F0502020204030204" pitchFamily="34" charset="0"/>
                <a:ea typeface="Calibri" panose="020F0502020204030204" pitchFamily="34" charset="0"/>
                <a:cs typeface="Simplified Arabic" panose="02020603050405020304" pitchFamily="18" charset="-78"/>
              </a:rPr>
              <a:t>المركزية: </a:t>
            </a:r>
            <a:r>
              <a:rPr lang="ar-SA" dirty="0">
                <a:latin typeface="Calibri" panose="020F0502020204030204" pitchFamily="34" charset="0"/>
                <a:ea typeface="Calibri" panose="020F0502020204030204" pitchFamily="34" charset="0"/>
                <a:cs typeface="Simplified Arabic" panose="02020603050405020304" pitchFamily="18" charset="-78"/>
              </a:rPr>
              <a:t>تشير إلى تركيز صلاحيات اتخاذ القرار والرقابة بيد الهيئة التنظيمية العليا للمنظمة.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07863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عناصر إدارة المعرفة (تابع)</a:t>
            </a:r>
            <a:endParaRPr lang="fr-FR" sz="3600" dirty="0"/>
          </a:p>
        </p:txBody>
      </p:sp>
      <p:sp>
        <p:nvSpPr>
          <p:cNvPr id="4" name="Espace réservé du contenu 2"/>
          <p:cNvSpPr txBox="1">
            <a:spLocks/>
          </p:cNvSpPr>
          <p:nvPr/>
        </p:nvSpPr>
        <p:spPr>
          <a:xfrm>
            <a:off x="452099" y="1994050"/>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2000" b="1" dirty="0">
                <a:latin typeface="Calibri" panose="020F0502020204030204" pitchFamily="34" charset="0"/>
                <a:ea typeface="Calibri" panose="020F0502020204030204" pitchFamily="34" charset="0"/>
                <a:cs typeface="Simplified Arabic" panose="02020603050405020304" pitchFamily="18" charset="-78"/>
              </a:rPr>
              <a:t>الخبرة الواسعة والعميقة: </a:t>
            </a:r>
            <a:r>
              <a:rPr lang="ar-SA" sz="2000" dirty="0">
                <a:latin typeface="Calibri" panose="020F0502020204030204" pitchFamily="34" charset="0"/>
                <a:ea typeface="Calibri" panose="020F0502020204030204" pitchFamily="34" charset="0"/>
                <a:cs typeface="Simplified Arabic" panose="02020603050405020304" pitchFamily="18" charset="-78"/>
              </a:rPr>
              <a:t>ويعني ذلك أن خبرة الأفراد تكون واسعة أفقيا ومتنوعة وعميقة أي مركزة وتخصصية.</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Espace réservé du contenu 2"/>
          <p:cNvSpPr txBox="1">
            <a:spLocks/>
          </p:cNvSpPr>
          <p:nvPr/>
        </p:nvSpPr>
        <p:spPr>
          <a:xfrm>
            <a:off x="452099" y="3193988"/>
            <a:ext cx="8229600" cy="119045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2000" b="1" dirty="0">
                <a:latin typeface="Calibri" panose="020F0502020204030204" pitchFamily="34" charset="0"/>
                <a:ea typeface="Calibri" panose="020F0502020204030204" pitchFamily="34" charset="0"/>
                <a:cs typeface="Simplified Arabic" panose="02020603050405020304" pitchFamily="18" charset="-78"/>
              </a:rPr>
              <a:t>تسهيلات ودعم نظام تكنولوجيا المعلومات: </a:t>
            </a:r>
            <a:r>
              <a:rPr lang="ar-SA" sz="2000" dirty="0">
                <a:latin typeface="Calibri" panose="020F0502020204030204" pitchFamily="34" charset="0"/>
                <a:ea typeface="Calibri" panose="020F0502020204030204" pitchFamily="34" charset="0"/>
                <a:cs typeface="Simplified Arabic" panose="02020603050405020304" pitchFamily="18" charset="-78"/>
              </a:rPr>
              <a:t>أي مستوى التسهيلات التي يمكن أن توفرها تكنولوجيا المعلومات لدعم إدارة المعرفة، كما يرى البعض أن تكنولوجيا المعلومات عنصر حاسم في عملية خلق المعرفة.</a:t>
            </a:r>
            <a:endParaRPr lang="fr-FR" sz="1600" dirty="0">
              <a:latin typeface="Calibri" panose="020F0502020204030204" pitchFamily="34" charset="0"/>
              <a:ea typeface="Calibri" panose="020F0502020204030204" pitchFamily="34" charset="0"/>
              <a:cs typeface="Arial" panose="020B0604020202020204" pitchFamily="34" charset="0"/>
            </a:endParaRPr>
          </a:p>
          <a:p>
            <a:pPr marL="0" lvl="0" indent="0" algn="just" rtl="1">
              <a:lnSpc>
                <a:spcPct val="107000"/>
              </a:lnSpc>
              <a:buClr>
                <a:srgbClr val="000000"/>
              </a:buClr>
              <a:buNone/>
              <a:tabLst>
                <a:tab pos="89535" algn="r"/>
              </a:tabLst>
            </a:pP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52099" y="4830837"/>
            <a:ext cx="8229600" cy="614387"/>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2400" b="1" dirty="0">
                <a:latin typeface="Calibri" panose="020F0502020204030204" pitchFamily="34" charset="0"/>
                <a:ea typeface="Calibri" panose="020F0502020204030204" pitchFamily="34" charset="0"/>
                <a:cs typeface="Simplified Arabic" panose="02020603050405020304" pitchFamily="18" charset="-78"/>
              </a:rPr>
              <a:t>الابداع التنظيمي: </a:t>
            </a:r>
            <a:r>
              <a:rPr lang="ar-SA" sz="2400" dirty="0">
                <a:latin typeface="Calibri" panose="020F0502020204030204" pitchFamily="34" charset="0"/>
                <a:ea typeface="Calibri" panose="020F0502020204030204" pitchFamily="34" charset="0"/>
                <a:cs typeface="Simplified Arabic" panose="02020603050405020304" pitchFamily="18" charset="-78"/>
              </a:rPr>
              <a:t>هو القدرة على خلق القيمة، المنتجات، الخدمات والأفكار.</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1959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عمليات إدارة المعرفة</a:t>
            </a:r>
            <a:endParaRPr lang="fr-FR" sz="3600" dirty="0"/>
          </a:p>
        </p:txBody>
      </p:sp>
      <p:sp>
        <p:nvSpPr>
          <p:cNvPr id="4" name="Espace réservé du contenu 2"/>
          <p:cNvSpPr txBox="1">
            <a:spLocks/>
          </p:cNvSpPr>
          <p:nvPr/>
        </p:nvSpPr>
        <p:spPr>
          <a:xfrm>
            <a:off x="488403" y="1556792"/>
            <a:ext cx="8229600" cy="468051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08000" lvl="0" indent="-180000" algn="just" rtl="1">
              <a:lnSpc>
                <a:spcPct val="107000"/>
              </a:lnSpc>
              <a:buClr>
                <a:srgbClr val="000000"/>
              </a:buClr>
              <a:buFont typeface="Felix Titling" panose="04060505060202020A04" pitchFamily="82" charset="0"/>
              <a:buChar char="-"/>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تشخيص المعرفة: </a:t>
            </a:r>
            <a:r>
              <a:rPr lang="ar-SA" sz="2000" dirty="0">
                <a:latin typeface="Calibri" panose="020F0502020204030204" pitchFamily="34" charset="0"/>
                <a:ea typeface="Felix Titling" panose="04060505060202020A04" pitchFamily="82" charset="0"/>
                <a:cs typeface="Simplified Arabic" panose="02020603050405020304" pitchFamily="18" charset="-78"/>
              </a:rPr>
              <a:t>يعد التشخيص من الأمور المهمة في برنامج إدارة المعرفة، وفي ضوء التشخيص يتم وضع سياسات وبرامج العمليات الأخرى، ويتمثل الهدف من عملية التشخيص في اكتشاف معرفة المنظمة، وتحديد الأشخاص الحاملين لها ومواقعهم.</a:t>
            </a:r>
            <a:endParaRPr lang="fr-FR" sz="2000" dirty="0">
              <a:latin typeface="Calibri" panose="020F0502020204030204" pitchFamily="34" charset="0"/>
              <a:ea typeface="Felix Titling" panose="04060505060202020A04" pitchFamily="82" charset="0"/>
              <a:cs typeface="Felix Titling" panose="04060505060202020A04" pitchFamily="82" charset="0"/>
            </a:endParaRPr>
          </a:p>
          <a:p>
            <a:pPr marL="108000" lvl="0" indent="-180000" algn="just" rtl="1">
              <a:lnSpc>
                <a:spcPct val="107000"/>
              </a:lnSpc>
              <a:buClr>
                <a:srgbClr val="000000"/>
              </a:buClr>
              <a:buFont typeface="Felix Titling" panose="04060505060202020A04" pitchFamily="82" charset="0"/>
              <a:buChar char="-"/>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اكتساب المعرفة: </a:t>
            </a:r>
            <a:r>
              <a:rPr lang="ar-SA" sz="2000" dirty="0">
                <a:latin typeface="Calibri" panose="020F0502020204030204" pitchFamily="34" charset="0"/>
                <a:ea typeface="Felix Titling" panose="04060505060202020A04" pitchFamily="82" charset="0"/>
                <a:cs typeface="Simplified Arabic" panose="02020603050405020304" pitchFamily="18" charset="-78"/>
              </a:rPr>
              <a:t>ويقصد بها الحصول على المعرفة من المصادر المختلفة (الخبراء، والمتخصصون، والمنافسون والعملاء وقواعد البيانات، أو من خلال أرشيف المنظمة)، وذلك باستخدام وسائل المقارنة المرجعية، وحضور المؤتمرات وورشات العمل واستخدام الدوريات والمنشورات، ووسائل البريد الإلكتروني، والتعلم الفردي.</a:t>
            </a:r>
            <a:endParaRPr lang="fr-FR" sz="2000" dirty="0">
              <a:latin typeface="Calibri" panose="020F0502020204030204" pitchFamily="34" charset="0"/>
              <a:ea typeface="Felix Titling" panose="04060505060202020A04" pitchFamily="82" charset="0"/>
              <a:cs typeface="Felix Titling" panose="04060505060202020A04" pitchFamily="82" charset="0"/>
            </a:endParaRPr>
          </a:p>
          <a:p>
            <a:pPr marL="108000" lvl="0" indent="-180000" algn="just" rtl="1">
              <a:lnSpc>
                <a:spcPct val="107000"/>
              </a:lnSpc>
              <a:buClr>
                <a:srgbClr val="000000"/>
              </a:buClr>
              <a:buFont typeface="Felix Titling" panose="04060505060202020A04" pitchFamily="82" charset="0"/>
              <a:buChar char="-"/>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توليد المعرفة</a:t>
            </a:r>
            <a:r>
              <a:rPr lang="fr-FR" sz="2000" b="1" dirty="0">
                <a:latin typeface="Simplified Arabic" panose="02020603050405020304" pitchFamily="18" charset="-78"/>
                <a:ea typeface="Felix Titling" panose="04060505060202020A04" pitchFamily="82" charset="0"/>
                <a:cs typeface="Felix Titling" panose="04060505060202020A04" pitchFamily="82" charset="0"/>
              </a:rPr>
              <a:t>: </a:t>
            </a:r>
            <a:r>
              <a:rPr lang="ar-SA" sz="2000" dirty="0">
                <a:latin typeface="Calibri" panose="020F0502020204030204" pitchFamily="34" charset="0"/>
                <a:ea typeface="Felix Titling" panose="04060505060202020A04" pitchFamily="82" charset="0"/>
                <a:cs typeface="Simplified Arabic" panose="02020603050405020304" pitchFamily="18" charset="-78"/>
              </a:rPr>
              <a:t>هي تلك العمليات التي تعنى بتوليد والحصول على المعرفة بأساليب ومن مصادر مختلفة، عن طريق الشراء المباشر أو عن طريق عقود الاستخدام والتوظيف، والاستيعاب للمعرفة الظاهرة وغيرها.</a:t>
            </a:r>
            <a:endParaRPr lang="fr-FR" sz="2000" dirty="0">
              <a:latin typeface="Calibri" panose="020F0502020204030204" pitchFamily="34" charset="0"/>
              <a:ea typeface="Felix Titling" panose="04060505060202020A04" pitchFamily="82" charset="0"/>
              <a:cs typeface="Felix Titling" panose="04060505060202020A04" pitchFamily="82" charset="0"/>
            </a:endParaRPr>
          </a:p>
          <a:p>
            <a:pPr marL="108000" lvl="0" indent="-180000" algn="just" rtl="1">
              <a:lnSpc>
                <a:spcPct val="107000"/>
              </a:lnSpc>
              <a:buClr>
                <a:srgbClr val="000000"/>
              </a:buClr>
              <a:buFont typeface="Felix Titling" panose="04060505060202020A04" pitchFamily="82" charset="0"/>
              <a:buChar char="-"/>
              <a:tabLst>
                <a:tab pos="89535" algn="r"/>
              </a:tabLst>
            </a:pPr>
            <a:r>
              <a:rPr lang="ar-SA" sz="2000" b="1" dirty="0">
                <a:latin typeface="Calibri" panose="020F0502020204030204" pitchFamily="34" charset="0"/>
                <a:ea typeface="Felix Titling" panose="04060505060202020A04" pitchFamily="82" charset="0"/>
                <a:cs typeface="Simplified Arabic" panose="02020603050405020304" pitchFamily="18" charset="-78"/>
              </a:rPr>
              <a:t>تخزين المعرفة (الاحتفاظ بها)</a:t>
            </a:r>
            <a:r>
              <a:rPr lang="fr-FR" sz="2000" b="1" dirty="0">
                <a:latin typeface="Simplified Arabic" panose="02020603050405020304" pitchFamily="18" charset="-78"/>
                <a:ea typeface="Felix Titling" panose="04060505060202020A04" pitchFamily="82" charset="0"/>
                <a:cs typeface="Felix Titling" panose="04060505060202020A04" pitchFamily="82" charset="0"/>
              </a:rPr>
              <a:t>: </a:t>
            </a:r>
            <a:r>
              <a:rPr lang="ar-SA" sz="2000" dirty="0">
                <a:latin typeface="Calibri" panose="020F0502020204030204" pitchFamily="34" charset="0"/>
                <a:ea typeface="Felix Titling" panose="04060505060202020A04" pitchFamily="82" charset="0"/>
                <a:cs typeface="Simplified Arabic" panose="02020603050405020304" pitchFamily="18" charset="-78"/>
              </a:rPr>
              <a:t>عملية تخزين المعرفة تعود إلى الذاكرة التنظيمية والتي تحتوي على المعرفة الموجودة في أشكال مختلفة بما فيها الوثائق المكتوبة والمعلومات المخزنة في قواعد البيانات الإلكترونية، والمعرفة الضمنية المكتسبة من الأفراد وشبكات العمل.</a:t>
            </a:r>
            <a:endParaRPr lang="fr-FR" sz="20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1030197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عمليات إدارة المعرفة (تابع)</a:t>
            </a:r>
            <a:endParaRPr lang="fr-FR" sz="3600" dirty="0"/>
          </a:p>
        </p:txBody>
      </p:sp>
      <p:sp>
        <p:nvSpPr>
          <p:cNvPr id="3" name="Espace réservé du contenu 2"/>
          <p:cNvSpPr>
            <a:spLocks noGrp="1"/>
          </p:cNvSpPr>
          <p:nvPr>
            <p:ph idx="1"/>
          </p:nvPr>
        </p:nvSpPr>
        <p:spPr>
          <a:xfrm>
            <a:off x="457200" y="1600201"/>
            <a:ext cx="8229600" cy="3917031"/>
          </a:xfrm>
          <a:solidFill>
            <a:schemeClr val="bg1">
              <a:lumMod val="95000"/>
            </a:schemeClr>
          </a:solidFill>
          <a:ln>
            <a:solidFill>
              <a:schemeClr val="bg1">
                <a:lumMod val="50000"/>
              </a:schemeClr>
            </a:solidFill>
          </a:ln>
        </p:spPr>
        <p:txBody>
          <a:bodyPr>
            <a:normAutofit fontScale="77500" lnSpcReduction="20000"/>
          </a:bodyPr>
          <a:lstStyle/>
          <a:p>
            <a:pPr marL="180000" lvl="0" indent="-252000" algn="just" rtl="1">
              <a:lnSpc>
                <a:spcPct val="107000"/>
              </a:lnSpc>
              <a:buClr>
                <a:srgbClr val="000000"/>
              </a:buClr>
              <a:buFont typeface="Felix Titling" panose="04060505060202020A04" pitchFamily="82" charset="0"/>
              <a:buChar char="-"/>
              <a:tabLst>
                <a:tab pos="89535" algn="r"/>
              </a:tabLst>
            </a:pPr>
            <a:r>
              <a:rPr lang="ar-SA" b="1" dirty="0">
                <a:latin typeface="Calibri" panose="020F0502020204030204" pitchFamily="34" charset="0"/>
                <a:ea typeface="Felix Titling" panose="04060505060202020A04" pitchFamily="82" charset="0"/>
                <a:cs typeface="Simplified Arabic" panose="02020603050405020304" pitchFamily="18" charset="-78"/>
              </a:rPr>
              <a:t>تشارك (توزيع)المعرفة</a:t>
            </a:r>
            <a:r>
              <a:rPr lang="fr-FR" b="1" dirty="0">
                <a:latin typeface="Simplified Arabic" panose="02020603050405020304" pitchFamily="18" charset="-78"/>
                <a:ea typeface="Felix Titling" panose="04060505060202020A04" pitchFamily="82" charset="0"/>
                <a:cs typeface="Felix Titling" panose="04060505060202020A04" pitchFamily="82" charset="0"/>
              </a:rPr>
              <a:t>: </a:t>
            </a:r>
            <a:r>
              <a:rPr lang="ar-SA" dirty="0">
                <a:latin typeface="Calibri" panose="020F0502020204030204" pitchFamily="34" charset="0"/>
                <a:ea typeface="Felix Titling" panose="04060505060202020A04" pitchFamily="82" charset="0"/>
                <a:cs typeface="Simplified Arabic" panose="02020603050405020304" pitchFamily="18" charset="-78"/>
              </a:rPr>
              <a:t>لابد من القيام بتوزيع المعرفة ونشرها بشكل كاف، لتفادي تعطيل كل حركات النمو والتطور، وبالتالي الابتكار من خلال البحث الجاد عن كل ما هو جديد ومبدع.</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180000" lvl="0" indent="-252000" algn="just" rtl="1">
              <a:lnSpc>
                <a:spcPct val="107000"/>
              </a:lnSpc>
              <a:buClr>
                <a:srgbClr val="000000"/>
              </a:buClr>
              <a:buFont typeface="Felix Titling" panose="04060505060202020A04" pitchFamily="82" charset="0"/>
              <a:buChar char="-"/>
              <a:tabLst>
                <a:tab pos="89535" algn="r"/>
              </a:tabLst>
            </a:pPr>
            <a:r>
              <a:rPr lang="ar-SA" b="1" dirty="0">
                <a:latin typeface="Calibri" panose="020F0502020204030204" pitchFamily="34" charset="0"/>
                <a:ea typeface="Felix Titling" panose="04060505060202020A04" pitchFamily="82" charset="0"/>
                <a:cs typeface="Simplified Arabic" panose="02020603050405020304" pitchFamily="18" charset="-78"/>
              </a:rPr>
              <a:t>تطبيق المعرفة</a:t>
            </a:r>
            <a:r>
              <a:rPr lang="fr-FR" b="1" dirty="0">
                <a:latin typeface="Simplified Arabic" panose="02020603050405020304" pitchFamily="18" charset="-78"/>
                <a:ea typeface="Felix Titling" panose="04060505060202020A04" pitchFamily="82" charset="0"/>
                <a:cs typeface="Felix Titling" panose="04060505060202020A04" pitchFamily="82" charset="0"/>
              </a:rPr>
              <a:t>:</a:t>
            </a:r>
            <a:r>
              <a:rPr lang="ar-SA" dirty="0">
                <a:latin typeface="Calibri" panose="020F0502020204030204" pitchFamily="34" charset="0"/>
                <a:ea typeface="Felix Titling" panose="04060505060202020A04" pitchFamily="82" charset="0"/>
                <a:cs typeface="Simplified Arabic" panose="02020603050405020304" pitchFamily="18" charset="-78"/>
              </a:rPr>
              <a:t> إن المعرفة تأتي من العمل وكيفية تعليمها للآخرين، حيث تتطلب المعرفة التعلم والشرح، وعلى ضوء ذلك فإنه يجب أخذ تطبيق المعرفة في المقام الأول، فنظام المعرفة الكفء لا يكفي لضمان النجاح في المنظمة لكنه بمثابة خطوة ايجابية للتعلم والقوة فيه تكمن في استخدامه.</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180000" lvl="0" indent="-252000" algn="just" rtl="1">
              <a:lnSpc>
                <a:spcPct val="107000"/>
              </a:lnSpc>
              <a:buClr>
                <a:srgbClr val="000000"/>
              </a:buClr>
              <a:buFont typeface="Felix Titling" panose="04060505060202020A04" pitchFamily="82" charset="0"/>
              <a:buChar char="-"/>
              <a:tabLst>
                <a:tab pos="89535" algn="r"/>
              </a:tabLst>
            </a:pPr>
            <a:r>
              <a:rPr lang="ar-SA" b="1" dirty="0">
                <a:latin typeface="Calibri" panose="020F0502020204030204" pitchFamily="34" charset="0"/>
                <a:ea typeface="Felix Titling" panose="04060505060202020A04" pitchFamily="82" charset="0"/>
                <a:cs typeface="Simplified Arabic" panose="02020603050405020304" pitchFamily="18" charset="-78"/>
              </a:rPr>
              <a:t>استرجاع وصيانة المعرفة</a:t>
            </a:r>
            <a:r>
              <a:rPr lang="fr-FR" b="1" dirty="0">
                <a:latin typeface="Simplified Arabic" panose="02020603050405020304" pitchFamily="18" charset="-78"/>
                <a:ea typeface="Felix Titling" panose="04060505060202020A04" pitchFamily="82" charset="0"/>
                <a:cs typeface="Felix Titling" panose="04060505060202020A04" pitchFamily="82" charset="0"/>
              </a:rPr>
              <a:t>: </a:t>
            </a:r>
            <a:r>
              <a:rPr lang="ar-SA" dirty="0">
                <a:latin typeface="Calibri" panose="020F0502020204030204" pitchFamily="34" charset="0"/>
                <a:ea typeface="Felix Titling" panose="04060505060202020A04" pitchFamily="82" charset="0"/>
                <a:cs typeface="Simplified Arabic" panose="02020603050405020304" pitchFamily="18" charset="-78"/>
              </a:rPr>
              <a:t>يقصد باسترجاع المعرفة تلك العمليات التي تهدف إلى البحث والوصول بكل سهولة وبأقصى وقت إلى المعرفة بقصد استعادتها وتطبيقها في حل مشكلات العمل، واستخدامها في تغيير أو تطوير المهام والعمليات.</a:t>
            </a:r>
            <a:endParaRPr lang="fr-FR" sz="2400" dirty="0">
              <a:latin typeface="Calibri" panose="020F0502020204030204" pitchFamily="34" charset="0"/>
              <a:ea typeface="Felix Titling" panose="04060505060202020A04" pitchFamily="82" charset="0"/>
              <a:cs typeface="Felix Titling" panose="04060505060202020A04" pitchFamily="82" charset="0"/>
            </a:endParaRPr>
          </a:p>
          <a:p>
            <a:pPr marL="216000" lvl="0" indent="-180000" algn="just" rtl="1">
              <a:buNone/>
            </a:pPr>
            <a:endParaRPr lang="fr-FR" dirty="0"/>
          </a:p>
        </p:txBody>
      </p:sp>
    </p:spTree>
    <p:extLst>
      <p:ext uri="{BB962C8B-B14F-4D97-AF65-F5344CB8AC3E}">
        <p14:creationId xmlns:p14="http://schemas.microsoft.com/office/powerpoint/2010/main" val="1961946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مقومات </a:t>
            </a:r>
            <a:r>
              <a:rPr lang="ar-DZ" sz="3600" b="1" dirty="0" smtClean="0">
                <a:ea typeface="Calibri" panose="020F0502020204030204" pitchFamily="34" charset="0"/>
                <a:cs typeface="Simplified Arabic" panose="02020603050405020304" pitchFamily="18" charset="-78"/>
              </a:rPr>
              <a:t>إدارة </a:t>
            </a:r>
            <a:r>
              <a:rPr lang="ar-DZ" sz="3600" b="1" dirty="0" smtClean="0">
                <a:ea typeface="Calibri" panose="020F0502020204030204" pitchFamily="34" charset="0"/>
                <a:cs typeface="Simplified Arabic" panose="02020603050405020304" pitchFamily="18" charset="-78"/>
              </a:rPr>
              <a:t>المعرفة</a:t>
            </a:r>
            <a:endParaRPr lang="fr-FR" sz="3600" dirty="0"/>
          </a:p>
        </p:txBody>
      </p:sp>
      <p:sp>
        <p:nvSpPr>
          <p:cNvPr id="3" name="Espace réservé du contenu 2"/>
          <p:cNvSpPr>
            <a:spLocks noGrp="1"/>
          </p:cNvSpPr>
          <p:nvPr>
            <p:ph idx="1"/>
          </p:nvPr>
        </p:nvSpPr>
        <p:spPr>
          <a:xfrm>
            <a:off x="457200" y="1595339"/>
            <a:ext cx="8229600" cy="758403"/>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SzPts val="1200"/>
              <a:buNone/>
              <a:tabLst>
                <a:tab pos="89535" algn="r"/>
              </a:tabLst>
            </a:pPr>
            <a:r>
              <a:rPr lang="ar-DZ" sz="1700" b="1" dirty="0" smtClean="0">
                <a:latin typeface="Calibri" panose="020F0502020204030204" pitchFamily="34" charset="0"/>
                <a:ea typeface="Calibri" panose="020F0502020204030204" pitchFamily="34" charset="0"/>
                <a:cs typeface="Simplified Arabic" panose="02020603050405020304" pitchFamily="18" charset="-78"/>
              </a:rPr>
              <a:t>ا</a:t>
            </a:r>
            <a:r>
              <a:rPr lang="ar-SA" sz="1700" b="1" dirty="0" smtClean="0">
                <a:latin typeface="Calibri" panose="020F0502020204030204" pitchFamily="34" charset="0"/>
                <a:ea typeface="Calibri" panose="020F0502020204030204" pitchFamily="34" charset="0"/>
                <a:cs typeface="Simplified Arabic" panose="02020603050405020304" pitchFamily="18" charset="-78"/>
              </a:rPr>
              <a:t>لاستراتيجية</a:t>
            </a:r>
            <a:r>
              <a:rPr lang="ar-SA" sz="1700" b="1" dirty="0">
                <a:latin typeface="Calibri" panose="020F0502020204030204" pitchFamily="34" charset="0"/>
                <a:ea typeface="Calibri" panose="020F0502020204030204" pitchFamily="34" charset="0"/>
                <a:cs typeface="Simplified Arabic" panose="02020603050405020304" pitchFamily="18" charset="-78"/>
              </a:rPr>
              <a:t>: </a:t>
            </a:r>
            <a:r>
              <a:rPr lang="ar-SA" sz="1700" dirty="0">
                <a:latin typeface="Calibri" panose="020F0502020204030204" pitchFamily="34" charset="0"/>
                <a:ea typeface="Calibri" panose="020F0502020204030204" pitchFamily="34" charset="0"/>
                <a:cs typeface="Simplified Arabic" panose="02020603050405020304" pitchFamily="18" charset="-78"/>
              </a:rPr>
              <a:t>ينظر إلى الاستراتيجية على مستويين يبحث الأول في الأساليب والأدوار التنفيذية التي تقع مسؤوليتها على عاتق مسؤول إدارة المعرفة، ويبحث الثاني في ضمان تطوير تلك الاستراتيجية وتكاملها مع استراتيجية </a:t>
            </a:r>
            <a:r>
              <a:rPr lang="ar-SA" sz="1700" dirty="0" smtClean="0">
                <a:latin typeface="Calibri" panose="020F0502020204030204" pitchFamily="34" charset="0"/>
                <a:ea typeface="Calibri" panose="020F0502020204030204" pitchFamily="34" charset="0"/>
                <a:cs typeface="Simplified Arabic" panose="02020603050405020304" pitchFamily="18" charset="-78"/>
              </a:rPr>
              <a:t>المنظمة.</a:t>
            </a:r>
          </a:p>
          <a:p>
            <a:pPr marL="0" lvl="0" indent="0" algn="just" rtl="1">
              <a:buNone/>
            </a:pPr>
            <a:endParaRPr lang="fr-FR" sz="1700" dirty="0"/>
          </a:p>
        </p:txBody>
      </p:sp>
      <p:sp>
        <p:nvSpPr>
          <p:cNvPr id="4" name="Espace réservé du contenu 2"/>
          <p:cNvSpPr txBox="1">
            <a:spLocks/>
          </p:cNvSpPr>
          <p:nvPr/>
        </p:nvSpPr>
        <p:spPr>
          <a:xfrm>
            <a:off x="452099" y="2531443"/>
            <a:ext cx="8229600" cy="75354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89535" algn="r"/>
              </a:tabLst>
            </a:pPr>
            <a:r>
              <a:rPr lang="ar-SA" sz="1700" b="1" dirty="0">
                <a:latin typeface="Calibri" panose="020F0502020204030204" pitchFamily="34" charset="0"/>
                <a:ea typeface="Calibri" panose="020F0502020204030204" pitchFamily="34" charset="0"/>
                <a:cs typeface="Simplified Arabic" panose="02020603050405020304" pitchFamily="18" charset="-78"/>
              </a:rPr>
              <a:t>المورد البشري: </a:t>
            </a:r>
            <a:r>
              <a:rPr lang="ar-SA" sz="1700" dirty="0">
                <a:latin typeface="Calibri" panose="020F0502020204030204" pitchFamily="34" charset="0"/>
                <a:ea typeface="Calibri" panose="020F0502020204030204" pitchFamily="34" charset="0"/>
                <a:cs typeface="Simplified Arabic" panose="02020603050405020304" pitchFamily="18" charset="-78"/>
              </a:rPr>
              <a:t>يعتبر الجانب البشري الجزء الأساسي في إدارة المعرفة، وذلك لأنه من خلاله تنتقل المعرفة من المعرفة الفردية إلى المعرفة التنظيمية في المنظمة.</a:t>
            </a:r>
            <a:endParaRPr lang="fr-FR" sz="1700" dirty="0">
              <a:latin typeface="Calibri" panose="020F0502020204030204" pitchFamily="34" charset="0"/>
              <a:ea typeface="Calibri" panose="020F0502020204030204" pitchFamily="34" charset="0"/>
              <a:cs typeface="Arial" panose="020B0604020202020204" pitchFamily="34"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462685"/>
            <a:ext cx="8229600" cy="86855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179705" algn="r"/>
              </a:tabLst>
            </a:pPr>
            <a:r>
              <a:rPr lang="ar-SA" sz="1700" b="1" dirty="0">
                <a:ea typeface="Calibri" panose="020F0502020204030204" pitchFamily="34" charset="0"/>
                <a:cs typeface="Simplified Arabic" panose="02020603050405020304" pitchFamily="18" charset="-78"/>
              </a:rPr>
              <a:t>التكنولوجيا: </a:t>
            </a:r>
            <a:r>
              <a:rPr lang="ar-SA" sz="1700" dirty="0">
                <a:ea typeface="Calibri" panose="020F0502020204030204" pitchFamily="34" charset="0"/>
                <a:cs typeface="Simplified Arabic" panose="02020603050405020304" pitchFamily="18" charset="-78"/>
              </a:rPr>
              <a:t>للتكنولوجيا دور في إدارة المعرفة، وفي توليدها، أو في اكتسابها أو نشرها أو الاحتفاظ بها وتؤدي دورها بالتنسيق مع المصادر الأخرى وأهمها الموارد البشرية</a:t>
            </a:r>
            <a:endParaRPr kumimoji="0" lang="fr-FR" sz="17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6" name="Espace réservé du contenu 2"/>
          <p:cNvSpPr txBox="1">
            <a:spLocks/>
          </p:cNvSpPr>
          <p:nvPr/>
        </p:nvSpPr>
        <p:spPr>
          <a:xfrm>
            <a:off x="452099" y="4544870"/>
            <a:ext cx="8229600" cy="75633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SzPts val="1200"/>
              <a:buNone/>
              <a:tabLst>
                <a:tab pos="89535" algn="r"/>
              </a:tabLst>
            </a:pPr>
            <a:r>
              <a:rPr lang="ar-SA" sz="1700" b="1" dirty="0">
                <a:latin typeface="Calibri" panose="020F0502020204030204" pitchFamily="34" charset="0"/>
                <a:ea typeface="Calibri" panose="020F0502020204030204" pitchFamily="34" charset="0"/>
                <a:cs typeface="Simplified Arabic" panose="02020603050405020304" pitchFamily="18" charset="-78"/>
              </a:rPr>
              <a:t>العمليات: </a:t>
            </a:r>
            <a:r>
              <a:rPr lang="ar-SA" sz="1700" dirty="0">
                <a:latin typeface="Calibri" panose="020F0502020204030204" pitchFamily="34" charset="0"/>
                <a:ea typeface="Calibri" panose="020F0502020204030204" pitchFamily="34" charset="0"/>
                <a:cs typeface="Simplified Arabic" panose="02020603050405020304" pitchFamily="18" charset="-78"/>
              </a:rPr>
              <a:t>تنوط بالعديد من المهمات لتطوير ممارسات العمل الجديدة، وربط العمل المعرفي بنشاط صناع المعرفة مع تطوير البرامج الرسمية التي تبني المشاركة بالمعرفة والابداع من خلالها.</a:t>
            </a:r>
            <a:endParaRPr lang="fr-FR" sz="17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75208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ea typeface="Calibri" panose="020F0502020204030204" pitchFamily="34" charset="0"/>
                <a:cs typeface="Simplified Arabic" panose="02020603050405020304" pitchFamily="18" charset="-78"/>
              </a:rPr>
              <a:t>معيقات تطبيق </a:t>
            </a:r>
            <a:r>
              <a:rPr lang="ar-DZ" sz="3600" b="1" dirty="0" smtClean="0">
                <a:ea typeface="Calibri" panose="020F0502020204030204" pitchFamily="34" charset="0"/>
                <a:cs typeface="Simplified Arabic" panose="02020603050405020304" pitchFamily="18" charset="-78"/>
              </a:rPr>
              <a:t>إدارة </a:t>
            </a:r>
            <a:r>
              <a:rPr lang="ar-DZ" sz="3600" b="1" dirty="0" smtClean="0">
                <a:ea typeface="Calibri" panose="020F0502020204030204" pitchFamily="34" charset="0"/>
                <a:cs typeface="Simplified Arabic" panose="02020603050405020304" pitchFamily="18" charset="-78"/>
              </a:rPr>
              <a:t>المعرفة</a:t>
            </a:r>
            <a:endParaRPr lang="fr-FR" sz="3600" dirty="0"/>
          </a:p>
        </p:txBody>
      </p:sp>
      <p:sp>
        <p:nvSpPr>
          <p:cNvPr id="3" name="Espace réservé du contenu 2"/>
          <p:cNvSpPr>
            <a:spLocks noGrp="1"/>
          </p:cNvSpPr>
          <p:nvPr>
            <p:ph idx="1"/>
          </p:nvPr>
        </p:nvSpPr>
        <p:spPr>
          <a:xfrm>
            <a:off x="457200" y="1595339"/>
            <a:ext cx="8229600" cy="465509"/>
          </a:xfrm>
          <a:solidFill>
            <a:schemeClr val="bg1">
              <a:lumMod val="95000"/>
            </a:schemeClr>
          </a:solidFill>
          <a:ln>
            <a:solidFill>
              <a:schemeClr val="bg1">
                <a:lumMod val="50000"/>
              </a:schemeClr>
            </a:solidFill>
          </a:ln>
        </p:spPr>
        <p:txBody>
          <a:bodyPr>
            <a:normAutofit/>
          </a:bodyPr>
          <a:lstStyle/>
          <a:p>
            <a:pPr marL="0" lvl="0" indent="0" algn="just" rtl="1">
              <a:lnSpc>
                <a:spcPct val="107000"/>
              </a:lnSpc>
              <a:buClr>
                <a:srgbClr val="000000"/>
              </a:buClr>
              <a:buSzPts val="1100"/>
              <a:buNone/>
              <a:tabLst>
                <a:tab pos="89535" algn="r"/>
              </a:tabLst>
            </a:pPr>
            <a:r>
              <a:rPr lang="ar-SA" sz="1800" dirty="0">
                <a:latin typeface="Calibri" panose="020F0502020204030204" pitchFamily="34" charset="0"/>
                <a:ea typeface="Felix Titling" panose="04060505060202020A04" pitchFamily="82" charset="0"/>
                <a:cs typeface="Simplified Arabic" panose="02020603050405020304" pitchFamily="18" charset="-78"/>
              </a:rPr>
              <a:t>سيطرة الثقافة التي تكبح التشارك في المعرفة</a:t>
            </a:r>
            <a:r>
              <a:rPr lang="ar-SA" sz="1800" dirty="0" smtClean="0">
                <a:latin typeface="Calibri" panose="020F0502020204030204" pitchFamily="34" charset="0"/>
                <a:ea typeface="Felix Titling" panose="04060505060202020A04" pitchFamily="82" charset="0"/>
                <a:cs typeface="Simplified Arabic" panose="02020603050405020304" pitchFamily="18" charset="-78"/>
              </a:rPr>
              <a:t>.</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p:txBody>
      </p:sp>
      <p:sp>
        <p:nvSpPr>
          <p:cNvPr id="4" name="Espace réservé du contenu 2"/>
          <p:cNvSpPr txBox="1">
            <a:spLocks/>
          </p:cNvSpPr>
          <p:nvPr/>
        </p:nvSpPr>
        <p:spPr>
          <a:xfrm>
            <a:off x="452099" y="2531443"/>
            <a:ext cx="8229600" cy="46550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SzPts val="1100"/>
              <a:buNone/>
              <a:tabLst>
                <a:tab pos="89535" algn="r"/>
              </a:tabLst>
            </a:pPr>
            <a:r>
              <a:rPr lang="ar-SA" sz="1800" dirty="0">
                <a:latin typeface="Calibri" panose="020F0502020204030204" pitchFamily="34" charset="0"/>
                <a:ea typeface="Felix Titling" panose="04060505060202020A04" pitchFamily="82" charset="0"/>
                <a:cs typeface="Simplified Arabic" panose="02020603050405020304" pitchFamily="18" charset="-78"/>
              </a:rPr>
              <a:t>عدم دعم الإدارة العليا لإدارة المعرفة.</a:t>
            </a:r>
            <a:endParaRPr lang="fr-FR" sz="1400" dirty="0">
              <a:latin typeface="Calibri" panose="020F0502020204030204" pitchFamily="34" charset="0"/>
              <a:ea typeface="Felix Titling" panose="04060505060202020A04" pitchFamily="82" charset="0"/>
              <a:cs typeface="Felix Titling" panose="04060505060202020A04" pitchFamily="82" charset="0"/>
            </a:endParaRPr>
          </a:p>
          <a:p>
            <a:pPr marL="0" marR="0" lvl="0" indent="0" algn="just" defTabSz="914400" rtl="1" eaLnBrk="1" fontAlgn="auto" latinLnBrk="0" hangingPunct="1">
              <a:lnSpc>
                <a:spcPct val="107000"/>
              </a:lnSpc>
              <a:spcBef>
                <a:spcPct val="20000"/>
              </a:spcBef>
              <a:spcAft>
                <a:spcPts val="0"/>
              </a:spcAft>
              <a:buClr>
                <a:srgbClr val="000000"/>
              </a:buClr>
              <a:buSzTx/>
              <a:buFont typeface="Arial" pitchFamily="34" charset="0"/>
              <a:buNone/>
              <a:tabLst>
                <a:tab pos="89535" algn="r"/>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452099" y="3462685"/>
            <a:ext cx="8229600" cy="54237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SzPts val="1100"/>
              <a:buNone/>
              <a:tabLst>
                <a:tab pos="89535" algn="r"/>
              </a:tabLst>
            </a:pPr>
            <a:r>
              <a:rPr lang="ar-SA" sz="1800" dirty="0">
                <a:latin typeface="Calibri" panose="020F0502020204030204" pitchFamily="34" charset="0"/>
                <a:ea typeface="Felix Titling" panose="04060505060202020A04" pitchFamily="82" charset="0"/>
                <a:cs typeface="Simplified Arabic" panose="02020603050405020304" pitchFamily="18" charset="-78"/>
              </a:rPr>
              <a:t>الافتقار إلى التكامل بين أنشطة المنظمة المرتبطة بإدارة المعرفة وبتعزيز التعلم التنظيمي.</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6" name="Espace réservé du contenu 2"/>
          <p:cNvSpPr txBox="1">
            <a:spLocks/>
          </p:cNvSpPr>
          <p:nvPr/>
        </p:nvSpPr>
        <p:spPr>
          <a:xfrm>
            <a:off x="452099" y="4470797"/>
            <a:ext cx="8229600" cy="54031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SzPts val="1100"/>
              <a:buNone/>
              <a:tabLst>
                <a:tab pos="89535" algn="r"/>
              </a:tabLst>
            </a:pPr>
            <a:r>
              <a:rPr lang="ar-SA" sz="1800" dirty="0">
                <a:latin typeface="Calibri" panose="020F0502020204030204" pitchFamily="34" charset="0"/>
                <a:ea typeface="Felix Titling" panose="04060505060202020A04" pitchFamily="82" charset="0"/>
                <a:cs typeface="Simplified Arabic" panose="02020603050405020304" pitchFamily="18" charset="-78"/>
              </a:rPr>
              <a:t>التأكيد على تخزين المعرفة وليس على تدفقها. </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7" name="Espace réservé du contenu 2"/>
          <p:cNvSpPr txBox="1">
            <a:spLocks/>
          </p:cNvSpPr>
          <p:nvPr/>
        </p:nvSpPr>
        <p:spPr>
          <a:xfrm>
            <a:off x="458150" y="5514842"/>
            <a:ext cx="8229600" cy="50644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SzPts val="1100"/>
              <a:buNone/>
              <a:tabLst>
                <a:tab pos="89535" algn="r"/>
              </a:tabLst>
            </a:pPr>
            <a:r>
              <a:rPr lang="ar-SA" sz="1800" dirty="0">
                <a:latin typeface="Calibri" panose="020F0502020204030204" pitchFamily="34" charset="0"/>
                <a:ea typeface="Felix Titling" panose="04060505060202020A04" pitchFamily="82" charset="0"/>
                <a:cs typeface="Simplified Arabic" panose="02020603050405020304" pitchFamily="18" charset="-78"/>
              </a:rPr>
              <a:t>فصل المعرفة عن استخدامها.</a:t>
            </a:r>
            <a:endParaRPr lang="fr-FR" sz="1400" dirty="0">
              <a:effectLst/>
              <a:latin typeface="Calibri" panose="020F0502020204030204" pitchFamily="34" charset="0"/>
              <a:ea typeface="Felix Titling" panose="04060505060202020A04" pitchFamily="82" charset="0"/>
              <a:cs typeface="Felix Titling" panose="04060505060202020A04" pitchFamily="82" charset="0"/>
            </a:endParaRPr>
          </a:p>
        </p:txBody>
      </p:sp>
    </p:spTree>
    <p:extLst>
      <p:ext uri="{BB962C8B-B14F-4D97-AF65-F5344CB8AC3E}">
        <p14:creationId xmlns:p14="http://schemas.microsoft.com/office/powerpoint/2010/main" val="297348039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784</Words>
  <Application>Microsoft Office PowerPoint</Application>
  <PresentationFormat>Affichage à l'écran (4:3)</PresentationFormat>
  <Paragraphs>39</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Arial</vt:lpstr>
      <vt:lpstr>Calibri</vt:lpstr>
      <vt:lpstr>Felix Titling</vt:lpstr>
      <vt:lpstr>Simplified Arabic</vt:lpstr>
      <vt:lpstr>Times New Roman</vt:lpstr>
      <vt:lpstr>Thème Office</vt:lpstr>
      <vt:lpstr>أهداف المحاضرة الحادية عشر</vt:lpstr>
      <vt:lpstr>تعريف إدارة المعرفة</vt:lpstr>
      <vt:lpstr>عناصر إدارة المعرفة</vt:lpstr>
      <vt:lpstr>عناصر إدارة المعرفة (تابع)</vt:lpstr>
      <vt:lpstr>عمليات إدارة المعرفة</vt:lpstr>
      <vt:lpstr>عمليات إدارة المعرفة (تابع)</vt:lpstr>
      <vt:lpstr>مقومات إدارة المعرفة</vt:lpstr>
      <vt:lpstr>معيقات تطبيق إدارة المعرفة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الخامس:   الأساليب الإدارية المتبعة في الإدارة الاستراتيجية للموارد البشرية </dc:title>
  <dc:creator>PC</dc:creator>
  <cp:lastModifiedBy>PC</cp:lastModifiedBy>
  <cp:revision>23</cp:revision>
  <dcterms:created xsi:type="dcterms:W3CDTF">2023-06-06T05:41:24Z</dcterms:created>
  <dcterms:modified xsi:type="dcterms:W3CDTF">2023-06-06T06:28:30Z</dcterms:modified>
</cp:coreProperties>
</file>