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7"/>
  </p:notesMasterIdLst>
  <p:sldIdLst>
    <p:sldId id="256" r:id="rId2"/>
    <p:sldId id="258" r:id="rId3"/>
    <p:sldId id="299" r:id="rId4"/>
    <p:sldId id="300" r:id="rId5"/>
    <p:sldId id="323" r:id="rId6"/>
    <p:sldId id="324" r:id="rId7"/>
    <p:sldId id="301" r:id="rId8"/>
    <p:sldId id="325" r:id="rId9"/>
    <p:sldId id="302" r:id="rId10"/>
    <p:sldId id="303" r:id="rId11"/>
    <p:sldId id="259" r:id="rId12"/>
    <p:sldId id="304" r:id="rId13"/>
    <p:sldId id="260" r:id="rId14"/>
    <p:sldId id="261" r:id="rId15"/>
    <p:sldId id="280" r:id="rId16"/>
    <p:sldId id="262" r:id="rId17"/>
    <p:sldId id="263" r:id="rId18"/>
    <p:sldId id="266" r:id="rId19"/>
    <p:sldId id="264" r:id="rId20"/>
    <p:sldId id="265" r:id="rId21"/>
    <p:sldId id="279" r:id="rId22"/>
    <p:sldId id="267" r:id="rId23"/>
    <p:sldId id="268" r:id="rId24"/>
    <p:sldId id="269" r:id="rId25"/>
    <p:sldId id="271" r:id="rId26"/>
    <p:sldId id="270" r:id="rId27"/>
    <p:sldId id="272" r:id="rId28"/>
    <p:sldId id="273" r:id="rId29"/>
    <p:sldId id="274" r:id="rId30"/>
    <p:sldId id="288" r:id="rId31"/>
    <p:sldId id="289" r:id="rId32"/>
    <p:sldId id="278" r:id="rId33"/>
    <p:sldId id="275" r:id="rId34"/>
    <p:sldId id="281" r:id="rId35"/>
    <p:sldId id="282" r:id="rId36"/>
    <p:sldId id="276" r:id="rId37"/>
    <p:sldId id="316" r:id="rId38"/>
    <p:sldId id="318" r:id="rId39"/>
    <p:sldId id="319" r:id="rId40"/>
    <p:sldId id="317" r:id="rId41"/>
    <p:sldId id="320" r:id="rId42"/>
    <p:sldId id="321" r:id="rId43"/>
    <p:sldId id="322" r:id="rId44"/>
    <p:sldId id="283" r:id="rId45"/>
    <p:sldId id="287" r:id="rId46"/>
    <p:sldId id="284" r:id="rId47"/>
    <p:sldId id="290" r:id="rId48"/>
    <p:sldId id="291" r:id="rId49"/>
    <p:sldId id="292" r:id="rId50"/>
    <p:sldId id="293" r:id="rId51"/>
    <p:sldId id="294" r:id="rId52"/>
    <p:sldId id="295" r:id="rId53"/>
    <p:sldId id="296" r:id="rId54"/>
    <p:sldId id="297" r:id="rId55"/>
    <p:sldId id="298" r:id="rId56"/>
    <p:sldId id="305" r:id="rId57"/>
    <p:sldId id="306" r:id="rId58"/>
    <p:sldId id="307" r:id="rId59"/>
    <p:sldId id="308" r:id="rId60"/>
    <p:sldId id="310" r:id="rId61"/>
    <p:sldId id="311" r:id="rId62"/>
    <p:sldId id="312" r:id="rId63"/>
    <p:sldId id="313" r:id="rId64"/>
    <p:sldId id="314" r:id="rId65"/>
    <p:sldId id="315" r:id="rId6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593DA-3B94-44C5-BC80-704BE7E1237D}" type="datetimeFigureOut">
              <a:rPr lang="fr-FR" smtClean="0"/>
              <a:pPr/>
              <a:t>28/12/2020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99F561-2881-4C26-9F23-51C6E4D19CEA}" type="slidenum">
              <a:rPr lang="fr-FR" smtClean="0"/>
              <a:pPr/>
              <a:t>‹N°›</a:t>
            </a:fld>
            <a:endParaRPr lang="fr-FR"/>
          </a:p>
        </p:txBody>
      </p:sp>
    </p:spTree>
    <p:extLst>
      <p:ext uri="{BB962C8B-B14F-4D97-AF65-F5344CB8AC3E}">
        <p14:creationId xmlns:p14="http://schemas.microsoft.com/office/powerpoint/2010/main" xmlns="" val="3690697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smtClean="0"/>
              <a:t>Modifiez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9A5BB38-DFED-4ED5-8D47-9CD5CF989E54}" type="datetime1">
              <a:rPr lang="fr-FR" smtClean="0"/>
              <a:pPr/>
              <a:t>28/12/2020</a:t>
            </a:fld>
            <a:endParaRPr lang="fr-BE"/>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BE"/>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DAB70A8D-D548-4EE7-8B28-09867DBDC95B}" type="datetime1">
              <a:rPr lang="fr-FR" smtClean="0"/>
              <a:pPr/>
              <a:t>28/12/2020</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extLst/>
          </a:lstStyle>
          <a:p>
            <a:fld id="{0D30BE2C-94C7-417A-AA5D-9C5FBFA853A2}" type="datetime1">
              <a:rPr lang="fr-FR" smtClean="0"/>
              <a:pPr/>
              <a:t>28/12/2020</a:t>
            </a:fld>
            <a:endParaRPr lang="fr-BE"/>
          </a:p>
        </p:txBody>
      </p:sp>
      <p:sp>
        <p:nvSpPr>
          <p:cNvPr id="5" name="Espace réservé du pied de page 4"/>
          <p:cNvSpPr>
            <a:spLocks noGrp="1"/>
          </p:cNvSpPr>
          <p:nvPr>
            <p:ph type="ftr" sz="quarter" idx="11"/>
          </p:nvPr>
        </p:nvSpPr>
        <p:spPr>
          <a:xfrm>
            <a:off x="457200" y="6556248"/>
            <a:ext cx="3657600" cy="228600"/>
          </a:xfrm>
        </p:spPr>
        <p:txBody>
          <a:bodyPr/>
          <a:lstStyle>
            <a:extLst/>
          </a:lstStyle>
          <a:p>
            <a:endParaRPr lang="fr-BE"/>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4DB4DECE-E1D4-4565-A38D-D917F01E8075}" type="datetime1">
              <a:rPr lang="fr-FR" smtClean="0"/>
              <a:pPr/>
              <a:t>28/12/2020</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3B4085B-3CFF-4553-A0D8-02D0C87AF5CA}" type="datetime1">
              <a:rPr lang="fr-FR" smtClean="0"/>
              <a:pPr/>
              <a:t>28/12/2020</a:t>
            </a:fld>
            <a:endParaRPr lang="fr-BE"/>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BE"/>
          </a:p>
        </p:txBody>
      </p:sp>
      <p:sp>
        <p:nvSpPr>
          <p:cNvPr id="6" name="Espace réservé du numéro de diapositive 5"/>
          <p:cNvSpPr>
            <a:spLocks noGrp="1"/>
          </p:cNvSpPr>
          <p:nvPr>
            <p:ph type="sldNum" sz="quarter" idx="12"/>
          </p:nvPr>
        </p:nvSpPr>
        <p:spPr>
          <a:xfrm>
            <a:off x="6733952" y="6555112"/>
            <a:ext cx="588336" cy="228600"/>
          </a:xfrm>
        </p:spPr>
        <p:txBody>
          <a:bodyPr/>
          <a:lstStyle>
            <a:extLst/>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9F6876BC-FE78-4AAA-8C2A-B1180FFD24AE}" type="datetime1">
              <a:rPr lang="fr-FR" smtClean="0"/>
              <a:pPr/>
              <a:t>28/12/2020</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F44259B0-48EF-4805-B823-415FE1F1965D}" type="datetime1">
              <a:rPr lang="fr-FR" smtClean="0"/>
              <a:pPr/>
              <a:t>28/12/2020</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D2A97063-82DE-462F-BAA4-BC7E4E6338B5}" type="datetime1">
              <a:rPr lang="fr-FR" smtClean="0"/>
              <a:pPr/>
              <a:t>28/12/2020</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3A2DD1B4-CE2F-4517-822E-C77797A2A596}" type="datetime1">
              <a:rPr lang="fr-FR" smtClean="0"/>
              <a:pPr/>
              <a:t>28/12/2020</a:t>
            </a:fld>
            <a:endParaRPr lang="fr-BE"/>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D996DD0B-DEB7-4A53-B79D-5D156855C523}" type="datetime1">
              <a:rPr lang="fr-FR" smtClean="0"/>
              <a:pPr/>
              <a:t>28/12/2020</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smtClean="0"/>
              <a:t>Modifiez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smtClean="0"/>
              <a:t>Modifiez les styles du texte du masque</a:t>
            </a:r>
          </a:p>
        </p:txBody>
      </p:sp>
      <p:sp>
        <p:nvSpPr>
          <p:cNvPr id="5" name="Espace réservé de la date 4"/>
          <p:cNvSpPr>
            <a:spLocks noGrp="1"/>
          </p:cNvSpPr>
          <p:nvPr>
            <p:ph type="dt" sz="half" idx="10"/>
          </p:nvPr>
        </p:nvSpPr>
        <p:spPr/>
        <p:txBody>
          <a:bodyPr/>
          <a:lstStyle>
            <a:extLst/>
          </a:lstStyle>
          <a:p>
            <a:fld id="{5D53C048-61B6-468D-8C32-B97AD3DE6A22}" type="datetime1">
              <a:rPr lang="fr-FR" smtClean="0"/>
              <a:pPr/>
              <a:t>28/12/2020</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pPr/>
              <a:t>‹N°›</a:t>
            </a:fld>
            <a:endParaRPr lang="fr-BE"/>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smtClean="0"/>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fr-FR" smtClean="0"/>
              <a:t>Modifiez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68EB43A4-0EAE-4304-BF05-17986F913432}" type="datetime1">
              <a:rPr lang="fr-FR" smtClean="0"/>
              <a:pPr/>
              <a:t>28/12/2020</a:t>
            </a:fld>
            <a:endParaRPr lang="fr-BE"/>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BE"/>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08520" y="-27384"/>
            <a:ext cx="9266463" cy="688538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re 1"/>
          <p:cNvSpPr>
            <a:spLocks noGrp="1"/>
          </p:cNvSpPr>
          <p:nvPr>
            <p:ph type="ctrTitle"/>
          </p:nvPr>
        </p:nvSpPr>
        <p:spPr>
          <a:xfrm>
            <a:off x="2058888" y="1008160"/>
            <a:ext cx="5105400" cy="2348832"/>
          </a:xfrm>
        </p:spPr>
        <p:txBody>
          <a:bodyPr/>
          <a:lstStyle/>
          <a:p>
            <a:pPr algn="ctr"/>
            <a:r>
              <a:rPr lang="fr-FR" sz="4800" cap="none"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Résolution Distribuée des Problèmes</a:t>
            </a:r>
            <a:endParaRPr lang="fr-FR" sz="4800" cap="none"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3" name="Sous-titre 2"/>
          <p:cNvSpPr>
            <a:spLocks noGrp="1"/>
          </p:cNvSpPr>
          <p:nvPr>
            <p:ph type="subTitle" idx="1"/>
          </p:nvPr>
        </p:nvSpPr>
        <p:spPr>
          <a:xfrm>
            <a:off x="33286" y="6321344"/>
            <a:ext cx="5114778" cy="492032"/>
          </a:xfrm>
        </p:spPr>
        <p:txBody>
          <a:bodyPr/>
          <a:lstStyle/>
          <a:p>
            <a:pPr algn="l"/>
            <a:r>
              <a:rPr lang="fr-FR" b="1" smtClean="0">
                <a:solidFill>
                  <a:schemeClr val="tx2"/>
                </a:solidFill>
              </a:rPr>
              <a:t>Enseignante: Nardjes BOUCHEMAL</a:t>
            </a:r>
            <a:endParaRPr lang="fr-FR" b="1" dirty="0">
              <a:solidFill>
                <a:schemeClr val="tx2"/>
              </a:solidFill>
            </a:endParaRPr>
          </a:p>
        </p:txBody>
      </p:sp>
      <p:sp>
        <p:nvSpPr>
          <p:cNvPr id="4" name="Sous-titre 2"/>
          <p:cNvSpPr txBox="1">
            <a:spLocks/>
          </p:cNvSpPr>
          <p:nvPr/>
        </p:nvSpPr>
        <p:spPr>
          <a:xfrm>
            <a:off x="539552" y="344680"/>
            <a:ext cx="7920880" cy="390032"/>
          </a:xfrm>
          <a:prstGeom prst="rect">
            <a:avLst/>
          </a:prstGeom>
        </p:spPr>
        <p:txBody>
          <a:bodyPr vert="horz" lIns="45720" tIns="0" rIns="45720" bIns="0">
            <a:normAutofit/>
          </a:bodyPr>
          <a:lstStyle>
            <a:lvl1pPr marL="0" indent="0" algn="r" rtl="0" eaLnBrk="1" latinLnBrk="0" hangingPunct="1">
              <a:spcBef>
                <a:spcPts val="600"/>
              </a:spcBef>
              <a:buClr>
                <a:schemeClr val="tx2"/>
              </a:buClr>
              <a:buSzPct val="73000"/>
              <a:buFont typeface="Wingdings 2"/>
              <a:buNone/>
              <a:defRPr kumimoji="0" sz="2200" kern="1200" baseline="0">
                <a:solidFill>
                  <a:srgbClr val="FFFFFF"/>
                </a:solidFill>
                <a:effectLst/>
                <a:latin typeface="+mn-lt"/>
                <a:ea typeface="+mn-ea"/>
                <a:cs typeface="+mn-cs"/>
              </a:defRPr>
            </a:lvl1pPr>
            <a:lvl2pPr marL="457200" indent="0" algn="ctr" rtl="0" eaLnBrk="1" latinLnBrk="0" hangingPunct="1">
              <a:spcBef>
                <a:spcPts val="500"/>
              </a:spcBef>
              <a:buClr>
                <a:schemeClr val="accent4"/>
              </a:buClr>
              <a:buSzPct val="80000"/>
              <a:buFont typeface="Wingdings 2"/>
              <a:buNone/>
              <a:defRPr kumimoji="0" sz="2300" kern="1200">
                <a:solidFill>
                  <a:schemeClr val="tx1">
                    <a:tint val="85000"/>
                  </a:schemeClr>
                </a:solidFill>
                <a:latin typeface="+mn-lt"/>
                <a:ea typeface="+mn-ea"/>
                <a:cs typeface="+mn-cs"/>
              </a:defRPr>
            </a:lvl2pPr>
            <a:lvl3pPr marL="914400" indent="0" algn="ctr" rtl="0" eaLnBrk="1" latinLnBrk="0" hangingPunct="1">
              <a:spcBef>
                <a:spcPts val="400"/>
              </a:spcBef>
              <a:buClr>
                <a:schemeClr val="accent4"/>
              </a:buClr>
              <a:buSzPct val="60000"/>
              <a:buFont typeface="Wingdings"/>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80000"/>
              <a:buFont typeface="Wingdings 2"/>
              <a:buNone/>
              <a:defRPr kumimoji="0" sz="2000" kern="1200">
                <a:solidFill>
                  <a:schemeClr val="tx1">
                    <a:tint val="85000"/>
                  </a:schemeClr>
                </a:solidFill>
                <a:latin typeface="+mn-lt"/>
                <a:ea typeface="+mn-ea"/>
                <a:cs typeface="+mn-cs"/>
              </a:defRPr>
            </a:lvl4pPr>
            <a:lvl5pPr marL="1828800" indent="0" algn="ctr" rtl="0" eaLnBrk="1" latinLnBrk="0" hangingPunct="1">
              <a:spcBef>
                <a:spcPts val="400"/>
              </a:spcBef>
              <a:buClr>
                <a:schemeClr val="accent4"/>
              </a:buClr>
              <a:buSzPct val="70000"/>
              <a:buFont typeface="Wingdings"/>
              <a:buNone/>
              <a:defRPr kumimoji="0" sz="1800" kern="1200">
                <a:solidFill>
                  <a:schemeClr val="tx1"/>
                </a:solidFill>
                <a:latin typeface="+mn-lt"/>
                <a:ea typeface="+mn-ea"/>
                <a:cs typeface="+mn-cs"/>
              </a:defRPr>
            </a:lvl5pPr>
            <a:lvl6pPr marL="2286000" indent="0" algn="ctr" rtl="0" eaLnBrk="1" latinLnBrk="0" hangingPunct="1">
              <a:spcBef>
                <a:spcPts val="400"/>
              </a:spcBef>
              <a:buClr>
                <a:schemeClr val="accent4"/>
              </a:buClr>
              <a:buSzPct val="80000"/>
              <a:buFont typeface="Wingdings 2"/>
              <a:buNone/>
              <a:defRPr kumimoji="0" sz="1800" kern="1200">
                <a:solidFill>
                  <a:schemeClr val="tx1">
                    <a:tint val="85000"/>
                  </a:schemeClr>
                </a:solidFill>
                <a:latin typeface="+mn-lt"/>
                <a:ea typeface="+mn-ea"/>
                <a:cs typeface="+mn-cs"/>
              </a:defRPr>
            </a:lvl6pPr>
            <a:lvl7pPr marL="2743200" indent="0" algn="ctr" rtl="0" eaLnBrk="1" latinLnBrk="0" hangingPunct="1">
              <a:spcBef>
                <a:spcPct val="20000"/>
              </a:spcBef>
              <a:buClr>
                <a:schemeClr val="accent4"/>
              </a:buClr>
              <a:buSzPct val="80000"/>
              <a:buFont typeface="Wingdings 2"/>
              <a:buNone/>
              <a:defRPr kumimoji="0" sz="1600" kern="1200" baseline="0">
                <a:solidFill>
                  <a:schemeClr val="tx1"/>
                </a:solidFill>
                <a:latin typeface="+mn-lt"/>
                <a:ea typeface="+mn-ea"/>
                <a:cs typeface="+mn-cs"/>
              </a:defRPr>
            </a:lvl7pPr>
            <a:lvl8pPr marL="3200400" indent="0" algn="ctr" rtl="0" eaLnBrk="1" latinLnBrk="0" hangingPunct="1">
              <a:spcBef>
                <a:spcPts val="300"/>
              </a:spcBef>
              <a:buClr>
                <a:schemeClr val="accent4"/>
              </a:buClr>
              <a:buSzPct val="100000"/>
              <a:buNone/>
              <a:defRPr kumimoji="0" sz="1600" kern="1200" baseline="0">
                <a:solidFill>
                  <a:schemeClr val="tx1">
                    <a:tint val="85000"/>
                  </a:schemeClr>
                </a:solidFill>
                <a:latin typeface="+mn-lt"/>
                <a:ea typeface="+mn-ea"/>
                <a:cs typeface="+mn-cs"/>
              </a:defRPr>
            </a:lvl8pPr>
            <a:lvl9pPr marL="3657600" indent="0" algn="ctr" rtl="0" eaLnBrk="1" latinLnBrk="0" hangingPunct="1">
              <a:spcBef>
                <a:spcPct val="20000"/>
              </a:spcBef>
              <a:buClr>
                <a:schemeClr val="accent4"/>
              </a:buClr>
              <a:buSzPct val="100000"/>
              <a:buFont typeface="Wingdings"/>
              <a:buNone/>
              <a:defRPr kumimoji="0" sz="1400" kern="1200" baseline="0">
                <a:solidFill>
                  <a:schemeClr val="tx1"/>
                </a:solidFill>
                <a:latin typeface="+mn-lt"/>
                <a:ea typeface="+mn-ea"/>
                <a:cs typeface="+mn-cs"/>
              </a:defRPr>
            </a:lvl9pPr>
            <a:extLst/>
          </a:lstStyle>
          <a:p>
            <a:pPr algn="ctr"/>
            <a:r>
              <a:rPr lang="fr-FR" sz="1600" b="1" dirty="0" smtClean="0">
                <a:solidFill>
                  <a:schemeClr val="tx2"/>
                </a:solidFill>
              </a:rPr>
              <a:t>Centre  </a:t>
            </a:r>
            <a:r>
              <a:rPr lang="fr-FR" sz="1600" b="1" dirty="0" smtClean="0">
                <a:solidFill>
                  <a:schemeClr val="tx2"/>
                </a:solidFill>
              </a:rPr>
              <a:t>Universitaire  Mila      </a:t>
            </a:r>
            <a:r>
              <a:rPr lang="fr-FR" sz="1600" b="1" dirty="0" smtClean="0">
                <a:solidFill>
                  <a:schemeClr val="tx2"/>
                </a:solidFill>
              </a:rPr>
              <a:t>               </a:t>
            </a:r>
            <a:r>
              <a:rPr lang="fr-FR" sz="1600" b="1" dirty="0" smtClean="0">
                <a:solidFill>
                  <a:schemeClr val="tx2"/>
                </a:solidFill>
              </a:rPr>
              <a:t>Master 2 STIC </a:t>
            </a:r>
            <a:r>
              <a:rPr lang="fr-FR" sz="1600" b="1" dirty="0" smtClean="0">
                <a:solidFill>
                  <a:schemeClr val="tx2"/>
                </a:solidFill>
              </a:rPr>
              <a:t>2020/2021</a:t>
            </a:r>
            <a:endParaRPr lang="fr-FR" sz="1600" b="1" dirty="0">
              <a:solidFill>
                <a:schemeClr val="tx2"/>
              </a:solidFill>
            </a:endParaRPr>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1</a:t>
            </a:fld>
            <a:endParaRPr lang="fr-BE"/>
          </a:p>
        </p:txBody>
      </p:sp>
    </p:spTree>
    <p:extLst>
      <p:ext uri="{BB962C8B-B14F-4D97-AF65-F5344CB8AC3E}">
        <p14:creationId xmlns:p14="http://schemas.microsoft.com/office/powerpoint/2010/main" xmlns="" val="15637641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255088"/>
            <a:ext cx="7444680" cy="4846320"/>
          </a:xfrm>
        </p:spPr>
        <p:txBody>
          <a:bodyPr/>
          <a:lstStyle/>
          <a:p>
            <a:pPr algn="r" rtl="1"/>
            <a:r>
              <a:rPr lang="ar-DZ" dirty="0"/>
              <a:t>الجراد </a:t>
            </a:r>
            <a:r>
              <a:rPr lang="ar-DZ" dirty="0" smtClean="0"/>
              <a:t>و القمل</a:t>
            </a: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10</a:t>
            </a:fld>
            <a:endParaRPr lang="fr-BE"/>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771800" y="3284984"/>
            <a:ext cx="4696925" cy="196289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itre 6"/>
          <p:cNvSpPr>
            <a:spLocks noGrp="1"/>
          </p:cNvSpPr>
          <p:nvPr>
            <p:ph type="title"/>
          </p:nvPr>
        </p:nvSpPr>
        <p:spPr/>
        <p:txBody>
          <a:bodyPr/>
          <a:lstStyle/>
          <a:p>
            <a:r>
              <a:rPr lang="fr-FR" dirty="0" smtClean="0"/>
              <a:t> </a:t>
            </a:r>
            <a:endParaRPr lang="fr-FR" dirty="0"/>
          </a:p>
        </p:txBody>
      </p:sp>
      <p:sp>
        <p:nvSpPr>
          <p:cNvPr id="10" name="Titre 1"/>
          <p:cNvSpPr txBox="1">
            <a:spLocks/>
          </p:cNvSpPr>
          <p:nvPr/>
        </p:nvSpPr>
        <p:spPr>
          <a:xfrm>
            <a:off x="619148" y="1500174"/>
            <a:ext cx="7239000" cy="1143000"/>
          </a:xfrm>
          <a:prstGeom prst="rect">
            <a:avLst/>
          </a:prstGeom>
        </p:spPr>
        <p:txBody>
          <a:bodyPr vert="horz" lIns="45720" tIns="0" rIns="45720" bIns="0" anchor="b" anchorCtr="0">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800" b="1" i="0" u="none" strike="noStrike" kern="1200" cap="all" spc="0" normalizeH="0" baseline="0" noProof="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حشرات ذكرت في القرآن</a:t>
            </a:r>
            <a:br>
              <a:rPr kumimoji="0" lang="ar-DZ" sz="3800" b="1" i="0" u="none" strike="noStrike" kern="1200" cap="all" spc="0" normalizeH="0" baseline="0" noProof="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br>
            <a:r>
              <a:rPr kumimoji="0" lang="ar-DZ" sz="3800" b="1" i="0" u="none" strike="noStrike" kern="1200" cap="all" spc="0" normalizeH="0" baseline="0" noProof="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r>
            <a:br>
              <a:rPr kumimoji="0" lang="ar-DZ" sz="3800" b="1" i="0" u="none" strike="noStrike" kern="1200" cap="all" spc="0" normalizeH="0" baseline="0" noProof="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br>
            <a:endParaRPr kumimoji="0" lang="fr-FR"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
        <p:nvSpPr>
          <p:cNvPr id="11" name="Titre 1"/>
          <p:cNvSpPr txBox="1">
            <a:spLocks/>
          </p:cNvSpPr>
          <p:nvPr/>
        </p:nvSpPr>
        <p:spPr>
          <a:xfrm>
            <a:off x="642910" y="0"/>
            <a:ext cx="7239000" cy="114300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ar-DZ" sz="5400" dirty="0" smtClean="0">
                <a:latin typeface="Traditional Arabic" pitchFamily="18" charset="-78"/>
                <a:cs typeface="Traditional Arabic" pitchFamily="18" charset="-78"/>
              </a:rPr>
              <a:t>باسم الله الرحمن الرحيم</a:t>
            </a:r>
            <a:endParaRPr lang="fr-FR" sz="5400" dirty="0">
              <a:latin typeface="Traditional Arabic" pitchFamily="18" charset="-78"/>
              <a:cs typeface="Traditional Arabic" pitchFamily="18" charset="-78"/>
            </a:endParaRPr>
          </a:p>
        </p:txBody>
      </p:sp>
    </p:spTree>
    <p:extLst>
      <p:ext uri="{BB962C8B-B14F-4D97-AF65-F5344CB8AC3E}">
        <p14:creationId xmlns:p14="http://schemas.microsoft.com/office/powerpoint/2010/main" xmlns="" val="131409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512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ar-DZ" sz="6600" dirty="0" smtClean="0">
                <a:latin typeface="Traditional Arabic" pitchFamily="18" charset="-78"/>
                <a:cs typeface="Traditional Arabic" pitchFamily="18" charset="-78"/>
              </a:rPr>
              <a:t>باسم الله الرحمن الرحيم</a:t>
            </a:r>
            <a:endParaRPr lang="fr-FR" sz="6600" dirty="0">
              <a:latin typeface="Traditional Arabic" pitchFamily="18" charset="-78"/>
              <a:cs typeface="Traditional Arabic" pitchFamily="18" charset="-78"/>
            </a:endParaRPr>
          </a:p>
        </p:txBody>
      </p:sp>
      <p:sp>
        <p:nvSpPr>
          <p:cNvPr id="3" name="Espace réservé du contenu 2"/>
          <p:cNvSpPr>
            <a:spLocks noGrp="1"/>
          </p:cNvSpPr>
          <p:nvPr>
            <p:ph idx="1"/>
          </p:nvPr>
        </p:nvSpPr>
        <p:spPr/>
        <p:txBody>
          <a:bodyPr/>
          <a:lstStyle/>
          <a:p>
            <a:pPr algn="just" rtl="1"/>
            <a:r>
              <a:rPr lang="ar-DZ" dirty="0"/>
              <a:t>النمل </a:t>
            </a:r>
            <a:endParaRPr lang="ar-DZ" dirty="0" smtClean="0"/>
          </a:p>
          <a:p>
            <a:pPr algn="just" rtl="1"/>
            <a:endParaRPr lang="ar-DZ" dirty="0" smtClean="0"/>
          </a:p>
          <a:p>
            <a:pPr algn="just" rtl="1"/>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11</a:t>
            </a:fld>
            <a:endParaRPr lang="fr-BE"/>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713526" y="2132856"/>
            <a:ext cx="4612216" cy="242891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50119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614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just" rtl="1"/>
            <a:r>
              <a:rPr lang="ar-DZ" dirty="0"/>
              <a:t>النمل </a:t>
            </a:r>
            <a:endParaRPr lang="ar-DZ" dirty="0" smtClean="0"/>
          </a:p>
          <a:p>
            <a:pPr algn="just" rtl="1"/>
            <a:r>
              <a:rPr lang="ar-DZ" dirty="0" smtClean="0"/>
              <a:t>العبر المستخرجة من الآية:</a:t>
            </a:r>
          </a:p>
          <a:p>
            <a:pPr lvl="1" algn="just" rtl="1"/>
            <a:r>
              <a:rPr lang="ar-DZ" dirty="0" smtClean="0"/>
              <a:t>اهتمام الله عز و جل بأبسط المخلوقات</a:t>
            </a:r>
            <a:r>
              <a:rPr lang="fr-FR" dirty="0" smtClean="0"/>
              <a:t> </a:t>
            </a:r>
            <a:r>
              <a:rPr lang="ar-DZ" dirty="0" smtClean="0"/>
              <a:t>(وسع كل شيء رحمة و علما)</a:t>
            </a:r>
            <a:r>
              <a:rPr lang="fr-FR" dirty="0" smtClean="0"/>
              <a:t>,</a:t>
            </a:r>
            <a:endParaRPr lang="ar-DZ" dirty="0" smtClean="0"/>
          </a:p>
          <a:p>
            <a:pPr lvl="1" algn="just" rtl="1"/>
            <a:r>
              <a:rPr lang="ar-DZ" dirty="0" smtClean="0"/>
              <a:t>اهتمام عباد الله الصالحين بهذه المخلوقات و احترامها برغم ضعفها و صغرها و برغم ملكهم و عظمتهم,</a:t>
            </a:r>
            <a:endParaRPr lang="fr-FR" dirty="0" smtClean="0"/>
          </a:p>
          <a:p>
            <a:pPr lvl="1" algn="just" rtl="1"/>
            <a:r>
              <a:rPr lang="ar-DZ" dirty="0" smtClean="0"/>
              <a:t>اعتماد مجتمع النمل على مبدأ التعاون و </a:t>
            </a:r>
            <a:r>
              <a:rPr lang="ar-DZ" b="1" u="sng" dirty="0" smtClean="0"/>
              <a:t>تقسيم</a:t>
            </a:r>
            <a:r>
              <a:rPr lang="ar-DZ" u="sng" dirty="0" smtClean="0"/>
              <a:t> </a:t>
            </a:r>
            <a:r>
              <a:rPr lang="ar-DZ" b="1" u="sng" dirty="0" smtClean="0"/>
              <a:t>المهام المعقدة </a:t>
            </a:r>
            <a:r>
              <a:rPr lang="ar-DZ" dirty="0" smtClean="0"/>
              <a:t>إلى </a:t>
            </a:r>
            <a:r>
              <a:rPr lang="ar-DZ" b="1" u="sng" dirty="0" smtClean="0"/>
              <a:t>مهام بسيطة </a:t>
            </a:r>
            <a:r>
              <a:rPr lang="ar-DZ" dirty="0" smtClean="0"/>
              <a:t>و </a:t>
            </a:r>
            <a:r>
              <a:rPr lang="ar-DZ" b="1" u="sng" dirty="0" smtClean="0"/>
              <a:t>التعاون</a:t>
            </a:r>
            <a:r>
              <a:rPr lang="ar-DZ" dirty="0" smtClean="0"/>
              <a:t> على القيام بها,</a:t>
            </a:r>
          </a:p>
          <a:p>
            <a:pPr lvl="1" algn="just" rtl="1"/>
            <a:r>
              <a:rPr lang="ar-DZ" dirty="0" smtClean="0"/>
              <a:t>تدبر القرآن من أجل استخلاص العبر,</a:t>
            </a:r>
          </a:p>
          <a:p>
            <a:pPr algn="just" rtl="1"/>
            <a:endParaRPr lang="ar-DZ" dirty="0" smtClean="0"/>
          </a:p>
          <a:p>
            <a:pPr algn="just" rtl="1"/>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12</a:t>
            </a:fld>
            <a:endParaRPr lang="fr-BE"/>
          </a:p>
        </p:txBody>
      </p:sp>
      <p:sp>
        <p:nvSpPr>
          <p:cNvPr id="5" name="Titre 4"/>
          <p:cNvSpPr>
            <a:spLocks noGrp="1"/>
          </p:cNvSpPr>
          <p:nvPr>
            <p:ph type="title"/>
          </p:nvPr>
        </p:nvSpPr>
        <p:spPr/>
        <p:txBody>
          <a:bodyPr/>
          <a:lstStyle/>
          <a:p>
            <a:pPr algn="ctr"/>
            <a:r>
              <a:rPr lang="ar-DZ" dirty="0"/>
              <a:t>حشرات ذكرت في القرآن</a:t>
            </a:r>
            <a:endParaRPr lang="en-US" dirty="0"/>
          </a:p>
        </p:txBody>
      </p:sp>
    </p:spTree>
    <p:extLst>
      <p:ext uri="{BB962C8B-B14F-4D97-AF65-F5344CB8AC3E}">
        <p14:creationId xmlns:p14="http://schemas.microsoft.com/office/powerpoint/2010/main" xmlns="" val="361930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804704"/>
          </a:xfrm>
        </p:spPr>
        <p:txBody>
          <a:bodyPr>
            <a:normAutofit fontScale="90000"/>
          </a:bodyPr>
          <a:lstStyle/>
          <a:p>
            <a:r>
              <a:rPr lang="fr-FR" dirty="0" smtClean="0"/>
              <a:t>Plan du module (Partie Cours)</a:t>
            </a:r>
            <a:endParaRPr lang="fr-FR" dirty="0"/>
          </a:p>
        </p:txBody>
      </p:sp>
      <p:sp>
        <p:nvSpPr>
          <p:cNvPr id="3" name="Espace réservé du contenu 2"/>
          <p:cNvSpPr>
            <a:spLocks noGrp="1"/>
          </p:cNvSpPr>
          <p:nvPr>
            <p:ph idx="1"/>
          </p:nvPr>
        </p:nvSpPr>
        <p:spPr>
          <a:xfrm>
            <a:off x="457200" y="1268760"/>
            <a:ext cx="7239000" cy="5472608"/>
          </a:xfrm>
        </p:spPr>
        <p:txBody>
          <a:bodyPr>
            <a:normAutofit fontScale="25000" lnSpcReduction="20000"/>
          </a:bodyPr>
          <a:lstStyle/>
          <a:p>
            <a:r>
              <a:rPr lang="fr-FR" sz="9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Partie</a:t>
            </a:r>
            <a:r>
              <a:rPr lang="fr-FR" sz="7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fr-FR" sz="7200" b="1" dirty="0"/>
              <a:t>1 : Intelligence artificielle et Intelligence collective</a:t>
            </a:r>
          </a:p>
          <a:p>
            <a:r>
              <a:rPr lang="fr-FR" sz="7200" b="1" u="sng" dirty="0" smtClean="0"/>
              <a:t>Notions générales</a:t>
            </a:r>
            <a:endParaRPr lang="fr-FR" sz="7200" b="1" u="sng" dirty="0"/>
          </a:p>
          <a:p>
            <a:pPr lvl="1"/>
            <a:r>
              <a:rPr lang="fr-FR" sz="6900" b="1" dirty="0" smtClean="0"/>
              <a:t>Repères</a:t>
            </a:r>
            <a:endParaRPr lang="fr-FR" sz="6900" b="1" dirty="0"/>
          </a:p>
          <a:p>
            <a:pPr lvl="1"/>
            <a:r>
              <a:rPr lang="fr-FR" sz="6900" b="1" dirty="0" smtClean="0"/>
              <a:t>Intelligence</a:t>
            </a:r>
            <a:endParaRPr lang="fr-FR" sz="6900" b="1" dirty="0"/>
          </a:p>
          <a:p>
            <a:pPr lvl="1"/>
            <a:r>
              <a:rPr lang="fr-FR" sz="6900" b="1" dirty="0" smtClean="0"/>
              <a:t>Intelligence </a:t>
            </a:r>
            <a:r>
              <a:rPr lang="fr-FR" sz="6900" b="1" dirty="0"/>
              <a:t>artificielle</a:t>
            </a:r>
          </a:p>
          <a:p>
            <a:r>
              <a:rPr lang="fr-FR" sz="7200" b="1" u="sng" dirty="0" smtClean="0"/>
              <a:t>L’Intelligence </a:t>
            </a:r>
            <a:r>
              <a:rPr lang="fr-FR" sz="7200" b="1" u="sng" dirty="0"/>
              <a:t>Artificielle </a:t>
            </a:r>
            <a:endParaRPr lang="fr-FR" sz="7200" b="1" u="sng" dirty="0" smtClean="0"/>
          </a:p>
          <a:p>
            <a:pPr lvl="1"/>
            <a:r>
              <a:rPr lang="fr-FR" sz="6600" b="1" dirty="0" smtClean="0"/>
              <a:t>Les </a:t>
            </a:r>
            <a:r>
              <a:rPr lang="fr-FR" sz="6600" b="1" dirty="0"/>
              <a:t>années 50, </a:t>
            </a:r>
            <a:r>
              <a:rPr lang="fr-FR" sz="6600" b="1" dirty="0" smtClean="0"/>
              <a:t>Les années </a:t>
            </a:r>
            <a:r>
              <a:rPr lang="fr-FR" sz="6600" b="1" dirty="0"/>
              <a:t>60, </a:t>
            </a:r>
            <a:r>
              <a:rPr lang="fr-FR" sz="6600" b="1" dirty="0" smtClean="0"/>
              <a:t>Les années 70</a:t>
            </a:r>
            <a:r>
              <a:rPr lang="fr-FR" sz="6600" b="1" dirty="0"/>
              <a:t>, </a:t>
            </a:r>
            <a:r>
              <a:rPr lang="fr-FR" sz="6600" b="1" dirty="0" smtClean="0"/>
              <a:t>Les </a:t>
            </a:r>
            <a:r>
              <a:rPr lang="fr-FR" sz="6600" b="1" dirty="0"/>
              <a:t>années </a:t>
            </a:r>
            <a:r>
              <a:rPr lang="fr-FR" sz="6600" b="1" dirty="0" smtClean="0"/>
              <a:t>80,</a:t>
            </a:r>
            <a:endParaRPr lang="fr-FR" sz="6600" b="1" dirty="0"/>
          </a:p>
          <a:p>
            <a:pPr lvl="1"/>
            <a:r>
              <a:rPr lang="fr-FR" sz="6900" b="1" dirty="0" smtClean="0"/>
              <a:t>Les Systèmes </a:t>
            </a:r>
            <a:r>
              <a:rPr lang="fr-FR" sz="6900" b="1" dirty="0"/>
              <a:t>Experts</a:t>
            </a:r>
          </a:p>
          <a:p>
            <a:pPr lvl="1"/>
            <a:r>
              <a:rPr lang="fr-FR" sz="6900" b="1" dirty="0" smtClean="0"/>
              <a:t>Intelligence Artificielle…Discussion</a:t>
            </a:r>
          </a:p>
          <a:p>
            <a:r>
              <a:rPr lang="fr-FR" sz="7200" b="1" u="sng" dirty="0" smtClean="0"/>
              <a:t>L’Intelligence </a:t>
            </a:r>
            <a:r>
              <a:rPr lang="fr-FR" sz="7200" b="1" u="sng" dirty="0"/>
              <a:t>artificielle </a:t>
            </a:r>
            <a:r>
              <a:rPr lang="fr-FR" sz="7200" b="1" u="sng" dirty="0" smtClean="0"/>
              <a:t>distribuée</a:t>
            </a:r>
            <a:endParaRPr lang="fr-FR" sz="7200" b="1" u="sng" dirty="0"/>
          </a:p>
          <a:p>
            <a:pPr lvl="1"/>
            <a:r>
              <a:rPr lang="fr-FR" sz="6900" b="1" dirty="0" smtClean="0"/>
              <a:t>Les </a:t>
            </a:r>
            <a:r>
              <a:rPr lang="fr-FR" sz="6900" b="1" dirty="0"/>
              <a:t>années 90, </a:t>
            </a:r>
            <a:r>
              <a:rPr lang="fr-FR" sz="6900" b="1" dirty="0" smtClean="0"/>
              <a:t>Définition </a:t>
            </a:r>
            <a:r>
              <a:rPr lang="fr-FR" sz="6900" b="1" dirty="0"/>
              <a:t>de </a:t>
            </a:r>
            <a:r>
              <a:rPr lang="fr-FR" sz="6900" b="1" dirty="0" smtClean="0"/>
              <a:t>l’IAD</a:t>
            </a:r>
            <a:endParaRPr lang="fr-FR" sz="6900" b="1" dirty="0"/>
          </a:p>
          <a:p>
            <a:pPr lvl="1"/>
            <a:r>
              <a:rPr lang="fr-FR" sz="6900" b="1" dirty="0" smtClean="0"/>
              <a:t>L’intelligence </a:t>
            </a:r>
            <a:r>
              <a:rPr lang="fr-FR" sz="6900" b="1" dirty="0"/>
              <a:t>Artificielle Parallèle</a:t>
            </a:r>
          </a:p>
          <a:p>
            <a:pPr lvl="1"/>
            <a:r>
              <a:rPr lang="fr-FR" sz="6900" b="1" dirty="0" smtClean="0"/>
              <a:t>La résolution Distribué </a:t>
            </a:r>
            <a:r>
              <a:rPr lang="fr-FR" sz="6900" b="1" dirty="0"/>
              <a:t>de </a:t>
            </a:r>
            <a:r>
              <a:rPr lang="fr-FR" sz="6900" b="1" dirty="0" smtClean="0"/>
              <a:t>Problèmes</a:t>
            </a:r>
            <a:endParaRPr lang="fr-FR" sz="6900" b="1" dirty="0"/>
          </a:p>
          <a:p>
            <a:pPr lvl="1"/>
            <a:r>
              <a:rPr lang="fr-FR" sz="6900" b="1" dirty="0" smtClean="0"/>
              <a:t>Les Systèmes Multi-Agents</a:t>
            </a:r>
            <a:endParaRPr lang="fr-FR" sz="6900" b="1" dirty="0"/>
          </a:p>
          <a:p>
            <a:r>
              <a:rPr lang="fr-FR" sz="7200" b="1" u="sng" dirty="0" smtClean="0"/>
              <a:t>L’Intelligence </a:t>
            </a:r>
            <a:r>
              <a:rPr lang="fr-FR" sz="7200" b="1" u="sng" dirty="0"/>
              <a:t>collective en perspective </a:t>
            </a:r>
            <a:endParaRPr lang="fr-FR" sz="7200" b="1" u="sng" dirty="0" smtClean="0"/>
          </a:p>
          <a:p>
            <a:pPr lvl="1"/>
            <a:r>
              <a:rPr lang="fr-FR" sz="6900" b="1" dirty="0" smtClean="0"/>
              <a:t>Systèmes </a:t>
            </a:r>
            <a:r>
              <a:rPr lang="fr-FR" sz="6900" b="1" dirty="0"/>
              <a:t>naturels et sociaux</a:t>
            </a:r>
          </a:p>
          <a:p>
            <a:pPr lvl="1"/>
            <a:r>
              <a:rPr lang="fr-FR" sz="6900" b="1" dirty="0" smtClean="0"/>
              <a:t>Auto-organisation</a:t>
            </a:r>
          </a:p>
          <a:p>
            <a:r>
              <a:rPr lang="fr-FR" sz="9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Partie</a:t>
            </a:r>
            <a:r>
              <a:rPr lang="fr-FR" sz="6900" b="1" dirty="0"/>
              <a:t> </a:t>
            </a:r>
            <a:r>
              <a:rPr lang="fr-FR" sz="6900" b="1" dirty="0" smtClean="0"/>
              <a:t>2 :Systèmes Multi Agents</a:t>
            </a:r>
            <a:endParaRPr lang="fr-FR" sz="6900" b="1" dirty="0"/>
          </a:p>
          <a:p>
            <a:pPr lvl="1"/>
            <a:endParaRPr lang="fr-FR" sz="69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13</a:t>
            </a:fld>
            <a:endParaRPr lang="fr-BE"/>
          </a:p>
        </p:txBody>
      </p:sp>
    </p:spTree>
    <p:extLst>
      <p:ext uri="{BB962C8B-B14F-4D97-AF65-F5344CB8AC3E}">
        <p14:creationId xmlns:p14="http://schemas.microsoft.com/office/powerpoint/2010/main" xmlns="" val="333478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5" end="15"/>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16" end="16"/>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 du module(partie TP)</a:t>
            </a:r>
            <a:endParaRPr lang="fr-FR" dirty="0"/>
          </a:p>
        </p:txBody>
      </p:sp>
      <p:sp>
        <p:nvSpPr>
          <p:cNvPr id="3" name="Espace réservé du contenu 2"/>
          <p:cNvSpPr>
            <a:spLocks noGrp="1"/>
          </p:cNvSpPr>
          <p:nvPr>
            <p:ph idx="1"/>
          </p:nvPr>
        </p:nvSpPr>
        <p:spPr>
          <a:xfrm>
            <a:off x="457200" y="1609416"/>
            <a:ext cx="7239000" cy="5131952"/>
          </a:xfrm>
        </p:spPr>
        <p:txBody>
          <a:bodyPr>
            <a:normAutofit fontScale="32500" lnSpcReduction="20000"/>
          </a:bodyPr>
          <a:lstStyle/>
          <a:p>
            <a:r>
              <a:rPr lang="fr-FR" sz="7200" b="1" dirty="0" smtClean="0"/>
              <a:t>Rappels sur JAVA </a:t>
            </a:r>
          </a:p>
          <a:p>
            <a:pPr lvl="1"/>
            <a:r>
              <a:rPr lang="fr-FR" sz="6900" b="1" dirty="0" smtClean="0"/>
              <a:t>Installation, </a:t>
            </a:r>
          </a:p>
          <a:p>
            <a:pPr lvl="1"/>
            <a:r>
              <a:rPr lang="fr-FR" sz="6900" b="1" dirty="0" smtClean="0"/>
              <a:t>Concepts de base, </a:t>
            </a:r>
          </a:p>
          <a:p>
            <a:pPr lvl="1"/>
            <a:r>
              <a:rPr lang="fr-FR" sz="6900" b="1" dirty="0" smtClean="0"/>
              <a:t>Premier Programme,</a:t>
            </a:r>
          </a:p>
          <a:p>
            <a:pPr marL="292608" lvl="1" indent="0">
              <a:buNone/>
            </a:pPr>
            <a:r>
              <a:rPr lang="fr-FR" sz="6900" b="1" dirty="0" smtClean="0"/>
              <a:t> </a:t>
            </a:r>
          </a:p>
          <a:p>
            <a:r>
              <a:rPr lang="fr-FR" sz="7200" b="1" dirty="0" smtClean="0"/>
              <a:t>JADE(</a:t>
            </a:r>
            <a:r>
              <a:rPr lang="fr-FR" sz="8000" b="1" dirty="0" smtClean="0">
                <a:solidFill>
                  <a:srgbClr val="FF0000"/>
                </a:solidFill>
              </a:rPr>
              <a:t>J</a:t>
            </a:r>
            <a:r>
              <a:rPr lang="fr-FR" sz="7200" b="1" dirty="0" smtClean="0"/>
              <a:t>ava </a:t>
            </a:r>
            <a:r>
              <a:rPr lang="fr-FR" sz="7200" b="1" dirty="0" smtClean="0">
                <a:solidFill>
                  <a:srgbClr val="FF0000"/>
                </a:solidFill>
              </a:rPr>
              <a:t>A</a:t>
            </a:r>
            <a:r>
              <a:rPr lang="fr-FR" sz="7200" b="1" dirty="0" smtClean="0"/>
              <a:t>gent </a:t>
            </a:r>
            <a:r>
              <a:rPr lang="fr-FR" sz="7200" b="1" dirty="0" err="1" smtClean="0">
                <a:solidFill>
                  <a:srgbClr val="FF0000"/>
                </a:solidFill>
              </a:rPr>
              <a:t>DE</a:t>
            </a:r>
            <a:r>
              <a:rPr lang="fr-FR" sz="7200" b="1" dirty="0" err="1" smtClean="0"/>
              <a:t>vlopment</a:t>
            </a:r>
            <a:r>
              <a:rPr lang="fr-FR" sz="7200" b="1" dirty="0" smtClean="0"/>
              <a:t>  </a:t>
            </a:r>
            <a:r>
              <a:rPr lang="fr-FR" sz="7200" b="1" dirty="0" err="1" smtClean="0"/>
              <a:t>Framwork</a:t>
            </a:r>
            <a:r>
              <a:rPr lang="fr-FR" sz="7200" b="1" dirty="0" smtClean="0"/>
              <a:t>)</a:t>
            </a:r>
            <a:endParaRPr lang="fr-FR" sz="7200" b="1" dirty="0"/>
          </a:p>
          <a:p>
            <a:pPr lvl="1"/>
            <a:r>
              <a:rPr lang="fr-FR" sz="6900" b="1" dirty="0" smtClean="0"/>
              <a:t>Installation,</a:t>
            </a:r>
            <a:endParaRPr lang="fr-FR" sz="6900" b="1" dirty="0"/>
          </a:p>
          <a:p>
            <a:pPr lvl="1"/>
            <a:r>
              <a:rPr lang="fr-FR" sz="6900" b="1" dirty="0" smtClean="0"/>
              <a:t>Concepts de base,</a:t>
            </a:r>
          </a:p>
          <a:p>
            <a:pPr lvl="1"/>
            <a:r>
              <a:rPr lang="fr-FR" sz="6900" b="1" dirty="0" smtClean="0"/>
              <a:t>Premier Agent,</a:t>
            </a:r>
            <a:endParaRPr lang="fr-FR" sz="6900" b="1" dirty="0"/>
          </a:p>
          <a:p>
            <a:pPr lvl="1"/>
            <a:r>
              <a:rPr lang="fr-FR" sz="6900" b="1" dirty="0" smtClean="0"/>
              <a:t>Système Multi Agents</a:t>
            </a:r>
          </a:p>
          <a:p>
            <a:pPr marL="292608" lvl="1" indent="0">
              <a:buNone/>
            </a:pPr>
            <a:endParaRPr lang="fr-FR" sz="6900" b="1" dirty="0"/>
          </a:p>
          <a:p>
            <a:r>
              <a:rPr lang="fr-FR" sz="7200" b="1" dirty="0" err="1" smtClean="0"/>
              <a:t>NetLogo</a:t>
            </a:r>
            <a:endParaRPr lang="fr-FR" sz="7200" b="1" dirty="0" smtClean="0"/>
          </a:p>
          <a:p>
            <a:pPr lvl="1"/>
            <a:r>
              <a:rPr lang="fr-FR" sz="6900" b="1" dirty="0" smtClean="0"/>
              <a:t>Pour la simulation de phénomènes biologiques (Comportements de fourmis, d’abeilles des cellules vivantes),</a:t>
            </a:r>
            <a:endParaRPr lang="fr-FR" sz="66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14</a:t>
            </a:fld>
            <a:endParaRPr lang="fr-BE"/>
          </a:p>
        </p:txBody>
      </p:sp>
    </p:spTree>
    <p:extLst>
      <p:ext uri="{BB962C8B-B14F-4D97-AF65-F5344CB8AC3E}">
        <p14:creationId xmlns:p14="http://schemas.microsoft.com/office/powerpoint/2010/main" xmlns="" val="244826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2420888"/>
            <a:ext cx="7239000" cy="1143000"/>
          </a:xfrm>
        </p:spPr>
        <p:txBody>
          <a:bodyPr>
            <a:noAutofit/>
          </a:bodyPr>
          <a:lstStyle/>
          <a:p>
            <a:r>
              <a:rPr lang="fr-FR" sz="7200" dirty="0" smtClean="0"/>
              <a:t>L’intelligence</a:t>
            </a:r>
            <a:endParaRPr lang="fr-FR" sz="7200"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15</a:t>
            </a:fld>
            <a:endParaRPr lang="fr-BE"/>
          </a:p>
        </p:txBody>
      </p:sp>
    </p:spTree>
    <p:extLst>
      <p:ext uri="{BB962C8B-B14F-4D97-AF65-F5344CB8AC3E}">
        <p14:creationId xmlns:p14="http://schemas.microsoft.com/office/powerpoint/2010/main" xmlns="" val="2576323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smtClean="0"/>
              <a:t>Intelligence</a:t>
            </a:r>
            <a:endParaRPr lang="fr-FR" dirty="0"/>
          </a:p>
        </p:txBody>
      </p:sp>
      <p:sp>
        <p:nvSpPr>
          <p:cNvPr id="3" name="Espace réservé du contenu 2"/>
          <p:cNvSpPr>
            <a:spLocks noGrp="1"/>
          </p:cNvSpPr>
          <p:nvPr>
            <p:ph idx="1"/>
          </p:nvPr>
        </p:nvSpPr>
        <p:spPr/>
        <p:txBody>
          <a:bodyPr>
            <a:normAutofit/>
          </a:bodyPr>
          <a:lstStyle/>
          <a:p>
            <a:r>
              <a:rPr lang="fr-FR" sz="2800" b="1" dirty="0" smtClean="0"/>
              <a:t>Notions générales</a:t>
            </a:r>
          </a:p>
          <a:p>
            <a:pPr marL="0" indent="0">
              <a:buNone/>
            </a:pPr>
            <a:endParaRPr lang="fr-FR" sz="2800" b="1" dirty="0" smtClean="0"/>
          </a:p>
          <a:p>
            <a:r>
              <a:rPr lang="fr-FR" b="1" dirty="0" smtClean="0"/>
              <a:t>1. Intelligence: </a:t>
            </a:r>
            <a:r>
              <a:rPr lang="fr-FR" dirty="0" smtClean="0"/>
              <a:t>ce mot </a:t>
            </a:r>
            <a:r>
              <a:rPr lang="fr-FR" sz="2800" dirty="0" smtClean="0"/>
              <a:t>vient </a:t>
            </a:r>
            <a:r>
              <a:rPr lang="fr-FR" sz="2800" dirty="0"/>
              <a:t>du latin </a:t>
            </a:r>
            <a:r>
              <a:rPr lang="fr-FR" sz="2800" b="1" i="1" dirty="0" err="1" smtClean="0"/>
              <a:t>intellegere</a:t>
            </a:r>
            <a:r>
              <a:rPr lang="fr-FR" sz="2800" dirty="0" smtClean="0"/>
              <a:t>, dont </a:t>
            </a:r>
            <a:r>
              <a:rPr lang="fr-FR" sz="2800" dirty="0"/>
              <a:t>le préfixe inter (entre), </a:t>
            </a:r>
            <a:r>
              <a:rPr lang="fr-FR" sz="2800" dirty="0" smtClean="0"/>
              <a:t>et le radical </a:t>
            </a:r>
            <a:r>
              <a:rPr lang="fr-FR" sz="2800" b="1" i="1" dirty="0" err="1" smtClean="0"/>
              <a:t>legere</a:t>
            </a:r>
            <a:r>
              <a:rPr lang="fr-FR" sz="2800" dirty="0" smtClean="0"/>
              <a:t> (lier), suggèrent </a:t>
            </a:r>
            <a:r>
              <a:rPr lang="fr-FR" sz="2800" dirty="0"/>
              <a:t>essentiellement l'aptitude </a:t>
            </a:r>
            <a:r>
              <a:rPr lang="fr-FR" sz="2800" dirty="0" smtClean="0"/>
              <a:t>à relier </a:t>
            </a:r>
            <a:r>
              <a:rPr lang="fr-FR" sz="2800" dirty="0"/>
              <a:t>des </a:t>
            </a:r>
            <a:r>
              <a:rPr lang="fr-FR" sz="2800" dirty="0" smtClean="0"/>
              <a:t>éléments </a:t>
            </a:r>
            <a:r>
              <a:rPr lang="fr-FR" sz="2800" dirty="0"/>
              <a:t>qui sans </a:t>
            </a:r>
            <a:r>
              <a:rPr lang="fr-FR" sz="2800" dirty="0" smtClean="0"/>
              <a:t>elles resteraient séparés</a:t>
            </a:r>
            <a:r>
              <a:rPr lang="fr-FR" sz="2800" dirty="0"/>
              <a:t>.</a:t>
            </a:r>
            <a:endParaRPr lang="fr-FR" sz="1800" dirty="0"/>
          </a:p>
          <a:p>
            <a:pPr marL="246888" lvl="1" indent="0">
              <a:buNone/>
            </a:pPr>
            <a:endParaRPr lang="fr-FR" dirty="0"/>
          </a:p>
          <a:p>
            <a:pPr marL="0" indent="0">
              <a:buNone/>
            </a:pPr>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16</a:t>
            </a:fld>
            <a:endParaRPr lang="fr-BE"/>
          </a:p>
        </p:txBody>
      </p:sp>
    </p:spTree>
    <p:extLst>
      <p:ext uri="{BB962C8B-B14F-4D97-AF65-F5344CB8AC3E}">
        <p14:creationId xmlns:p14="http://schemas.microsoft.com/office/powerpoint/2010/main" xmlns="" val="530575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Intelligence</a:t>
            </a:r>
            <a:endParaRPr lang="fr-FR" dirty="0"/>
          </a:p>
        </p:txBody>
      </p:sp>
      <p:sp>
        <p:nvSpPr>
          <p:cNvPr id="3" name="Espace réservé du contenu 2"/>
          <p:cNvSpPr>
            <a:spLocks noGrp="1"/>
          </p:cNvSpPr>
          <p:nvPr>
            <p:ph idx="1"/>
          </p:nvPr>
        </p:nvSpPr>
        <p:spPr/>
        <p:txBody>
          <a:bodyPr>
            <a:normAutofit/>
          </a:bodyPr>
          <a:lstStyle/>
          <a:p>
            <a:pPr algn="just"/>
            <a:r>
              <a:rPr lang="fr-FR" b="1" dirty="0"/>
              <a:t>C'est donc la capacité à saisir (et savoir utiliser) des liens entre </a:t>
            </a:r>
            <a:r>
              <a:rPr lang="fr-FR" b="1" dirty="0" smtClean="0"/>
              <a:t>des éléments diverses, </a:t>
            </a:r>
            <a:r>
              <a:rPr lang="fr-FR" b="1" dirty="0"/>
              <a:t>c'est savoir lire au sens le plus large : </a:t>
            </a:r>
            <a:r>
              <a:rPr lang="fr-FR" b="1" dirty="0" smtClean="0"/>
              <a:t>lire </a:t>
            </a:r>
            <a:r>
              <a:rPr lang="fr-FR" b="1" dirty="0"/>
              <a:t>les signes </a:t>
            </a:r>
            <a:r>
              <a:rPr lang="fr-FR" b="1" dirty="0" smtClean="0"/>
              <a:t>écrits par l'homme </a:t>
            </a:r>
            <a:r>
              <a:rPr lang="fr-FR" b="1" dirty="0"/>
              <a:t>(sur le papier ou sur </a:t>
            </a:r>
            <a:r>
              <a:rPr lang="fr-FR" b="1" dirty="0" smtClean="0"/>
              <a:t>un </a:t>
            </a:r>
            <a:r>
              <a:rPr lang="fr-FR" b="1" dirty="0"/>
              <a:t>écran d'ordinateur), </a:t>
            </a:r>
            <a:r>
              <a:rPr lang="fr-FR" b="1" dirty="0" smtClean="0"/>
              <a:t>mais </a:t>
            </a:r>
            <a:r>
              <a:rPr lang="fr-FR" b="1" dirty="0"/>
              <a:t>aussi les </a:t>
            </a:r>
            <a:r>
              <a:rPr lang="fr-FR" b="1" dirty="0" smtClean="0"/>
              <a:t>signes inscrits </a:t>
            </a:r>
            <a:r>
              <a:rPr lang="fr-FR" b="1" dirty="0"/>
              <a:t>dans la nature, voire même des signes </a:t>
            </a:r>
            <a:r>
              <a:rPr lang="fr-FR" b="1" dirty="0" smtClean="0"/>
              <a:t>au-delà de </a:t>
            </a:r>
            <a:r>
              <a:rPr lang="fr-FR" b="1" dirty="0"/>
              <a:t>la </a:t>
            </a:r>
            <a:r>
              <a:rPr lang="fr-FR" b="1" dirty="0" smtClean="0"/>
              <a:t>nature (intelligence métaphysique), </a:t>
            </a:r>
            <a:r>
              <a:rPr lang="fr-FR" b="1" dirty="0"/>
              <a:t>qui sont les </a:t>
            </a:r>
            <a:r>
              <a:rPr lang="fr-FR" b="1" dirty="0" smtClean="0"/>
              <a:t>éléments </a:t>
            </a:r>
            <a:r>
              <a:rPr lang="fr-FR" b="1" dirty="0"/>
              <a:t>constitutifs du langage.</a:t>
            </a:r>
            <a:endParaRPr lang="fr-FR" dirty="0"/>
          </a:p>
          <a:p>
            <a:pPr algn="just"/>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17</a:t>
            </a:fld>
            <a:endParaRPr lang="fr-BE"/>
          </a:p>
        </p:txBody>
      </p:sp>
    </p:spTree>
    <p:extLst>
      <p:ext uri="{BB962C8B-B14F-4D97-AF65-F5344CB8AC3E}">
        <p14:creationId xmlns:p14="http://schemas.microsoft.com/office/powerpoint/2010/main" xmlns="" val="1444760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Intelligence</a:t>
            </a:r>
            <a:endParaRPr lang="fr-FR" dirty="0"/>
          </a:p>
        </p:txBody>
      </p:sp>
      <p:sp>
        <p:nvSpPr>
          <p:cNvPr id="3" name="Espace réservé du contenu 2"/>
          <p:cNvSpPr>
            <a:spLocks noGrp="1"/>
          </p:cNvSpPr>
          <p:nvPr>
            <p:ph idx="1"/>
          </p:nvPr>
        </p:nvSpPr>
        <p:spPr>
          <a:xfrm>
            <a:off x="457200" y="1609416"/>
            <a:ext cx="7239000" cy="4555888"/>
          </a:xfrm>
        </p:spPr>
        <p:style>
          <a:lnRef idx="1">
            <a:schemeClr val="accent5"/>
          </a:lnRef>
          <a:fillRef idx="3">
            <a:schemeClr val="accent5"/>
          </a:fillRef>
          <a:effectRef idx="2">
            <a:schemeClr val="accent5"/>
          </a:effectRef>
          <a:fontRef idx="minor">
            <a:schemeClr val="lt1"/>
          </a:fontRef>
        </p:style>
        <p:txBody>
          <a:bodyPr>
            <a:normAutofit/>
          </a:bodyPr>
          <a:lstStyle/>
          <a:p>
            <a:pPr algn="ctr"/>
            <a:endParaRPr lang="fr-FR" sz="4000" b="1" dirty="0"/>
          </a:p>
          <a:p>
            <a:pPr marL="0" indent="0" algn="ctr">
              <a:buNone/>
            </a:pPr>
            <a:r>
              <a:rPr lang="fr-FR" sz="4000" b="1" dirty="0" smtClean="0"/>
              <a:t>”Résoudre </a:t>
            </a:r>
            <a:r>
              <a:rPr lang="fr-FR" sz="4000" b="1" dirty="0"/>
              <a:t>des </a:t>
            </a:r>
            <a:r>
              <a:rPr lang="fr-FR" sz="4000" b="1" dirty="0" smtClean="0"/>
              <a:t>tâches </a:t>
            </a:r>
            <a:r>
              <a:rPr lang="fr-FR" sz="4000" b="1" dirty="0"/>
              <a:t>qui </a:t>
            </a:r>
            <a:r>
              <a:rPr lang="fr-FR" sz="4000" b="1" dirty="0" smtClean="0"/>
              <a:t>nécessiteraient </a:t>
            </a:r>
            <a:r>
              <a:rPr lang="fr-FR" sz="4000" b="1" dirty="0"/>
              <a:t>de l’intelligence </a:t>
            </a:r>
            <a:r>
              <a:rPr lang="fr-FR" sz="4000" b="1" dirty="0" smtClean="0"/>
              <a:t>si elles étaient faites par un êtres </a:t>
            </a:r>
            <a:r>
              <a:rPr lang="fr-FR" sz="4000" b="1" dirty="0"/>
              <a:t>humains.”</a:t>
            </a:r>
          </a:p>
          <a:p>
            <a:pPr algn="ctr"/>
            <a:endParaRPr lang="fr-FR" sz="4000"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18</a:t>
            </a:fld>
            <a:endParaRPr lang="fr-BE"/>
          </a:p>
        </p:txBody>
      </p:sp>
    </p:spTree>
    <p:extLst>
      <p:ext uri="{BB962C8B-B14F-4D97-AF65-F5344CB8AC3E}">
        <p14:creationId xmlns:p14="http://schemas.microsoft.com/office/powerpoint/2010/main" xmlns="" val="5401376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Intelligence</a:t>
            </a:r>
            <a:endParaRPr lang="fr-FR" dirty="0"/>
          </a:p>
        </p:txBody>
      </p:sp>
      <p:sp>
        <p:nvSpPr>
          <p:cNvPr id="3" name="Espace réservé du contenu 2"/>
          <p:cNvSpPr>
            <a:spLocks noGrp="1"/>
          </p:cNvSpPr>
          <p:nvPr>
            <p:ph idx="1"/>
          </p:nvPr>
        </p:nvSpPr>
        <p:spPr/>
        <p:txBody>
          <a:bodyPr>
            <a:normAutofit/>
          </a:bodyPr>
          <a:lstStyle/>
          <a:p>
            <a:pPr marL="0" indent="0">
              <a:buNone/>
            </a:pPr>
            <a:r>
              <a:rPr lang="fr-FR" b="1" dirty="0"/>
              <a:t>L'intelligence est la capacité </a:t>
            </a:r>
            <a:r>
              <a:rPr lang="fr-FR" b="1" dirty="0" smtClean="0"/>
              <a:t>de:</a:t>
            </a:r>
          </a:p>
          <a:p>
            <a:r>
              <a:rPr lang="fr-FR" b="1" dirty="0" smtClean="0"/>
              <a:t>Réagir </a:t>
            </a:r>
            <a:r>
              <a:rPr lang="fr-FR" b="1" dirty="0"/>
              <a:t>avec souplesse aux situations qui se </a:t>
            </a:r>
            <a:r>
              <a:rPr lang="fr-FR" b="1" dirty="0" smtClean="0"/>
              <a:t>présentent ,</a:t>
            </a:r>
          </a:p>
          <a:p>
            <a:r>
              <a:rPr lang="fr-FR" b="1" dirty="0" smtClean="0"/>
              <a:t>Distinguer </a:t>
            </a:r>
            <a:r>
              <a:rPr lang="fr-FR" b="1" dirty="0"/>
              <a:t>le sens de messages ambigus ou </a:t>
            </a:r>
            <a:r>
              <a:rPr lang="fr-FR" b="1" dirty="0" smtClean="0"/>
              <a:t>contradictoires,</a:t>
            </a:r>
          </a:p>
          <a:p>
            <a:r>
              <a:rPr lang="fr-FR" b="1" dirty="0" smtClean="0"/>
              <a:t>Juger </a:t>
            </a:r>
            <a:r>
              <a:rPr lang="fr-FR" b="1" dirty="0"/>
              <a:t>de l'importance relative de différents </a:t>
            </a:r>
            <a:r>
              <a:rPr lang="fr-FR" b="1" dirty="0" smtClean="0"/>
              <a:t>éléments </a:t>
            </a:r>
            <a:r>
              <a:rPr lang="fr-FR" b="1" dirty="0"/>
              <a:t>d'une </a:t>
            </a:r>
            <a:r>
              <a:rPr lang="fr-FR" b="1" dirty="0" smtClean="0"/>
              <a:t>situation</a:t>
            </a:r>
            <a:r>
              <a:rPr lang="fr-FR" b="1" dirty="0"/>
              <a:t>,</a:t>
            </a:r>
            <a:endParaRPr lang="fr-FR" b="1" dirty="0" smtClean="0"/>
          </a:p>
          <a:p>
            <a:r>
              <a:rPr lang="fr-FR" b="1" dirty="0"/>
              <a:t>T</a:t>
            </a:r>
            <a:r>
              <a:rPr lang="fr-FR" b="1" dirty="0" smtClean="0"/>
              <a:t>rouver </a:t>
            </a:r>
            <a:r>
              <a:rPr lang="fr-FR" b="1" dirty="0"/>
              <a:t>des similitudes entre des situations malgré les </a:t>
            </a:r>
            <a:r>
              <a:rPr lang="fr-FR" b="1" dirty="0" smtClean="0"/>
              <a:t>différences </a:t>
            </a:r>
            <a:r>
              <a:rPr lang="fr-FR" b="1" dirty="0"/>
              <a:t>qui </a:t>
            </a:r>
            <a:r>
              <a:rPr lang="fr-FR" b="1" dirty="0" smtClean="0"/>
              <a:t>peuvent séparer,</a:t>
            </a:r>
          </a:p>
          <a:p>
            <a:r>
              <a:rPr lang="fr-FR" b="1" dirty="0" smtClean="0"/>
              <a:t>Etablir </a:t>
            </a:r>
            <a:r>
              <a:rPr lang="fr-FR" b="1" dirty="0"/>
              <a:t>des distinctions entre des situations </a:t>
            </a:r>
            <a:r>
              <a:rPr lang="fr-FR" b="1" dirty="0" smtClean="0"/>
              <a:t>malgré </a:t>
            </a:r>
            <a:r>
              <a:rPr lang="fr-FR" b="1" dirty="0"/>
              <a:t>les similitudes qui les </a:t>
            </a:r>
            <a:r>
              <a:rPr lang="fr-FR" b="1" dirty="0" smtClean="0"/>
              <a:t>rapprochent</a:t>
            </a:r>
            <a:endParaRPr lang="fr-FR" dirty="0"/>
          </a:p>
          <a:p>
            <a:endParaRPr lang="fr-FR" dirty="0"/>
          </a:p>
          <a:p>
            <a:endParaRPr lang="fr-FR" dirty="0"/>
          </a:p>
          <a:p>
            <a:endParaRPr lang="fr-FR" dirty="0"/>
          </a:p>
          <a:p>
            <a:endParaRPr lang="fr-FR" dirty="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19</a:t>
            </a:fld>
            <a:endParaRPr lang="fr-BE"/>
          </a:p>
        </p:txBody>
      </p:sp>
    </p:spTree>
    <p:extLst>
      <p:ext uri="{BB962C8B-B14F-4D97-AF65-F5344CB8AC3E}">
        <p14:creationId xmlns:p14="http://schemas.microsoft.com/office/powerpoint/2010/main" xmlns="" val="2624183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wipe(down)">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circle(in)">
                                      <p:cBhvr>
                                        <p:cTn id="30"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845840"/>
            <a:ext cx="7239000" cy="1143000"/>
          </a:xfrm>
        </p:spPr>
        <p:txBody>
          <a:bodyPr>
            <a:normAutofit fontScale="90000"/>
          </a:bodyPr>
          <a:lstStyle/>
          <a:p>
            <a:pPr algn="ctr"/>
            <a:r>
              <a:rPr lang="ar-DZ" dirty="0" smtClean="0"/>
              <a:t>حشرات </a:t>
            </a:r>
            <a:r>
              <a:rPr lang="ar-DZ" dirty="0"/>
              <a:t>ذ</a:t>
            </a:r>
            <a:r>
              <a:rPr lang="ar-DZ" dirty="0" smtClean="0"/>
              <a:t>كرت </a:t>
            </a:r>
            <a:r>
              <a:rPr lang="ar-DZ" dirty="0"/>
              <a:t>في </a:t>
            </a:r>
            <a:r>
              <a:rPr lang="ar-DZ" dirty="0" smtClean="0"/>
              <a:t>القرآن</a:t>
            </a:r>
            <a:br>
              <a:rPr lang="ar-DZ" dirty="0" smtClean="0"/>
            </a:br>
            <a:r>
              <a:rPr lang="ar-DZ" dirty="0"/>
              <a:t/>
            </a:r>
            <a:br>
              <a:rPr lang="ar-DZ" dirty="0"/>
            </a:br>
            <a:endParaRPr lang="fr-FR" dirty="0"/>
          </a:p>
        </p:txBody>
      </p:sp>
      <p:sp>
        <p:nvSpPr>
          <p:cNvPr id="3" name="Espace réservé du contenu 2"/>
          <p:cNvSpPr>
            <a:spLocks noGrp="1"/>
          </p:cNvSpPr>
          <p:nvPr>
            <p:ph idx="1"/>
          </p:nvPr>
        </p:nvSpPr>
        <p:spPr>
          <a:xfrm>
            <a:off x="251520" y="2255088"/>
            <a:ext cx="7444680" cy="4846320"/>
          </a:xfrm>
        </p:spPr>
        <p:txBody>
          <a:bodyPr/>
          <a:lstStyle/>
          <a:p>
            <a:pPr algn="r" rtl="1"/>
            <a:r>
              <a:rPr lang="ar-DZ" dirty="0" smtClean="0"/>
              <a:t>البعوض</a:t>
            </a:r>
          </a:p>
          <a:p>
            <a:pPr algn="r" rtl="1"/>
            <a:r>
              <a:rPr lang="ar-DZ" dirty="0" smtClean="0"/>
              <a:t>الذباب</a:t>
            </a:r>
          </a:p>
          <a:p>
            <a:pPr algn="r" rtl="1"/>
            <a:r>
              <a:rPr lang="ar-DZ" dirty="0" smtClean="0"/>
              <a:t>النمل</a:t>
            </a:r>
          </a:p>
          <a:p>
            <a:pPr algn="r" rtl="1"/>
            <a:r>
              <a:rPr lang="ar-DZ" dirty="0" smtClean="0"/>
              <a:t>النحل</a:t>
            </a:r>
          </a:p>
          <a:p>
            <a:pPr algn="r" rtl="1"/>
            <a:r>
              <a:rPr lang="ar-DZ" dirty="0" smtClean="0"/>
              <a:t>العنكبوت</a:t>
            </a:r>
          </a:p>
          <a:p>
            <a:pPr algn="r" rtl="1"/>
            <a:r>
              <a:rPr lang="ar-DZ" dirty="0" smtClean="0"/>
              <a:t>القمل</a:t>
            </a:r>
          </a:p>
          <a:p>
            <a:pPr algn="r" rtl="1"/>
            <a:r>
              <a:rPr lang="ar-DZ" dirty="0" smtClean="0"/>
              <a:t>الجراد</a:t>
            </a:r>
            <a:endParaRPr lang="fr-FR" dirty="0"/>
          </a:p>
        </p:txBody>
      </p:sp>
      <p:grpSp>
        <p:nvGrpSpPr>
          <p:cNvPr id="10" name="Groupe 9"/>
          <p:cNvGrpSpPr/>
          <p:nvPr/>
        </p:nvGrpSpPr>
        <p:grpSpPr>
          <a:xfrm>
            <a:off x="6012160" y="2348880"/>
            <a:ext cx="504056" cy="3096344"/>
            <a:chOff x="5796136" y="2996952"/>
            <a:chExt cx="504056" cy="3096344"/>
          </a:xfrm>
        </p:grpSpPr>
        <p:sp>
          <p:nvSpPr>
            <p:cNvPr id="4" name="Accolade ouvrante 3"/>
            <p:cNvSpPr/>
            <p:nvPr/>
          </p:nvSpPr>
          <p:spPr>
            <a:xfrm>
              <a:off x="5868144" y="2996952"/>
              <a:ext cx="216024" cy="7920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 name="Accolade ouvrante 4"/>
            <p:cNvSpPr/>
            <p:nvPr/>
          </p:nvSpPr>
          <p:spPr>
            <a:xfrm>
              <a:off x="6084168" y="3861048"/>
              <a:ext cx="216024" cy="7920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6" name="Accolade ouvrante 5"/>
            <p:cNvSpPr/>
            <p:nvPr/>
          </p:nvSpPr>
          <p:spPr>
            <a:xfrm>
              <a:off x="6084168" y="5301208"/>
              <a:ext cx="216024" cy="792088"/>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 name="Accolade ouvrante 6"/>
            <p:cNvSpPr/>
            <p:nvPr/>
          </p:nvSpPr>
          <p:spPr>
            <a:xfrm>
              <a:off x="5796136" y="4725144"/>
              <a:ext cx="216024" cy="57606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grpSp>
      <p:sp>
        <p:nvSpPr>
          <p:cNvPr id="8" name="Titre 1"/>
          <p:cNvSpPr txBox="1">
            <a:spLocks/>
          </p:cNvSpPr>
          <p:nvPr/>
        </p:nvSpPr>
        <p:spPr>
          <a:xfrm>
            <a:off x="609600" y="989856"/>
            <a:ext cx="7239000" cy="114300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fr-FR" sz="5400" dirty="0" smtClean="0">
                <a:latin typeface="Traditional Arabic" pitchFamily="18" charset="-78"/>
                <a:cs typeface="Traditional Arabic" pitchFamily="18" charset="-78"/>
              </a:rPr>
              <a:t> </a:t>
            </a:r>
            <a:endParaRPr lang="fr-FR" sz="5400" dirty="0">
              <a:latin typeface="Traditional Arabic" pitchFamily="18" charset="-78"/>
              <a:cs typeface="Traditional Arabic" pitchFamily="18" charset="-78"/>
            </a:endParaRP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2</a:t>
            </a:fld>
            <a:endParaRPr lang="fr-BE"/>
          </a:p>
        </p:txBody>
      </p:sp>
    </p:spTree>
    <p:extLst>
      <p:ext uri="{BB962C8B-B14F-4D97-AF65-F5344CB8AC3E}">
        <p14:creationId xmlns:p14="http://schemas.microsoft.com/office/powerpoint/2010/main" xmlns="" val="2089598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smtClean="0"/>
              <a:t>Intelligence</a:t>
            </a:r>
            <a:endParaRPr lang="fr-FR" dirty="0"/>
          </a:p>
        </p:txBody>
      </p:sp>
      <p:sp>
        <p:nvSpPr>
          <p:cNvPr id="3" name="Espace réservé du contenu 2"/>
          <p:cNvSpPr>
            <a:spLocks noGrp="1"/>
          </p:cNvSpPr>
          <p:nvPr>
            <p:ph idx="1"/>
          </p:nvPr>
        </p:nvSpPr>
        <p:spPr/>
        <p:txBody>
          <a:bodyPr>
            <a:normAutofit/>
          </a:bodyPr>
          <a:lstStyle/>
          <a:p>
            <a:r>
              <a:rPr lang="fr-FR" b="1" dirty="0" smtClean="0"/>
              <a:t>Réunir </a:t>
            </a:r>
            <a:r>
              <a:rPr lang="fr-FR" b="1" dirty="0"/>
              <a:t>de nouveaux concepts </a:t>
            </a:r>
            <a:r>
              <a:rPr lang="fr-FR" b="1" dirty="0" smtClean="0"/>
              <a:t>à </a:t>
            </a:r>
            <a:r>
              <a:rPr lang="fr-FR" b="1" dirty="0"/>
              <a:t>partir d'anciens concepts </a:t>
            </a:r>
            <a:r>
              <a:rPr lang="fr-FR" b="1" dirty="0" smtClean="0"/>
              <a:t>assemblés différemment,</a:t>
            </a:r>
          </a:p>
          <a:p>
            <a:r>
              <a:rPr lang="fr-FR" b="1" dirty="0" smtClean="0"/>
              <a:t>Trouver des idées nouvelles,</a:t>
            </a:r>
            <a:endParaRPr lang="fr-FR" dirty="0"/>
          </a:p>
          <a:p>
            <a:pPr marL="0" indent="0" algn="ctr">
              <a:buNone/>
            </a:pPr>
            <a:endParaRPr lang="fr-FR" dirty="0" smtClean="0"/>
          </a:p>
          <a:p>
            <a:pPr marL="0" indent="0" algn="ctr">
              <a:buNone/>
            </a:pPr>
            <a:r>
              <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Définir l'intelligence est un défi…Une simple</a:t>
            </a:r>
          </a:p>
          <a:p>
            <a:pPr marL="0" indent="0" algn="ctr">
              <a:buNone/>
            </a:pPr>
            <a:r>
              <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recherche dans des dictionnaires et des</a:t>
            </a:r>
          </a:p>
          <a:p>
            <a:pPr marL="0" indent="0" algn="ctr">
              <a:buNone/>
            </a:pPr>
            <a:r>
              <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Encyclopédies permet de découvrir plusieurs dizaines de variantes de définitions</a:t>
            </a:r>
          </a:p>
          <a:p>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20</a:t>
            </a:fld>
            <a:endParaRPr lang="fr-BE"/>
          </a:p>
        </p:txBody>
      </p:sp>
    </p:spTree>
    <p:extLst>
      <p:ext uri="{BB962C8B-B14F-4D97-AF65-F5344CB8AC3E}">
        <p14:creationId xmlns:p14="http://schemas.microsoft.com/office/powerpoint/2010/main" xmlns="" val="23221171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2780928"/>
            <a:ext cx="7239000" cy="1143000"/>
          </a:xfrm>
        </p:spPr>
        <p:txBody>
          <a:bodyPr>
            <a:noAutofit/>
          </a:bodyPr>
          <a:lstStyle/>
          <a:p>
            <a:r>
              <a:rPr lang="fr-FR" sz="8000" dirty="0"/>
              <a:t>Intelligence artificielle</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21</a:t>
            </a:fld>
            <a:endParaRPr lang="fr-BE"/>
          </a:p>
        </p:txBody>
      </p:sp>
    </p:spTree>
    <p:extLst>
      <p:ext uri="{BB962C8B-B14F-4D97-AF65-F5344CB8AC3E}">
        <p14:creationId xmlns:p14="http://schemas.microsoft.com/office/powerpoint/2010/main" xmlns="" val="12774020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smtClean="0"/>
              <a:t>Intelligence artificielle</a:t>
            </a:r>
            <a:endParaRPr lang="fr-FR" dirty="0"/>
          </a:p>
        </p:txBody>
      </p:sp>
      <p:sp>
        <p:nvSpPr>
          <p:cNvPr id="3" name="Espace réservé du contenu 2"/>
          <p:cNvSpPr>
            <a:spLocks noGrp="1"/>
          </p:cNvSpPr>
          <p:nvPr>
            <p:ph idx="1"/>
          </p:nvPr>
        </p:nvSpPr>
        <p:spPr>
          <a:xfrm>
            <a:off x="179512" y="1556792"/>
            <a:ext cx="7931224" cy="5112568"/>
          </a:xfrm>
        </p:spPr>
        <p:txBody>
          <a:bodyPr>
            <a:normAutofit fontScale="70000" lnSpcReduction="20000"/>
          </a:bodyPr>
          <a:lstStyle/>
          <a:p>
            <a:pPr>
              <a:lnSpc>
                <a:spcPct val="120000"/>
              </a:lnSpc>
            </a:pPr>
            <a:r>
              <a:rPr lang="fr-FR" b="1" dirty="0"/>
              <a:t>Terme Souvent abrégée avec le sigle IA, </a:t>
            </a:r>
            <a:r>
              <a:rPr lang="fr-FR" b="1" dirty="0" smtClean="0"/>
              <a:t>ou </a:t>
            </a:r>
            <a:r>
              <a:rPr lang="fr-FR" b="1" dirty="0"/>
              <a:t>AI pour </a:t>
            </a:r>
            <a:r>
              <a:rPr lang="fr-FR" b="1" dirty="0" err="1"/>
              <a:t>Artificial</a:t>
            </a:r>
            <a:r>
              <a:rPr lang="fr-FR" b="1" dirty="0"/>
              <a:t> Intelligence,</a:t>
            </a:r>
          </a:p>
          <a:p>
            <a:pPr>
              <a:lnSpc>
                <a:spcPct val="120000"/>
              </a:lnSpc>
            </a:pPr>
            <a:r>
              <a:rPr lang="fr-FR" b="1" dirty="0"/>
              <a:t>Créé </a:t>
            </a:r>
            <a:r>
              <a:rPr lang="fr-FR" b="1" dirty="0" smtClean="0"/>
              <a:t>par </a:t>
            </a:r>
            <a:r>
              <a:rPr lang="fr-FR" sz="2800" b="1" dirty="0">
                <a:solidFill>
                  <a:schemeClr val="tx2"/>
                </a:solidFill>
              </a:rPr>
              <a:t>John McCarthy</a:t>
            </a:r>
            <a:r>
              <a:rPr lang="fr-FR" b="1" dirty="0"/>
              <a:t> </a:t>
            </a:r>
            <a:r>
              <a:rPr lang="fr-FR" b="1" dirty="0" smtClean="0"/>
              <a:t>en collaboration </a:t>
            </a:r>
            <a:r>
              <a:rPr lang="fr-FR" b="1" dirty="0"/>
              <a:t>avec </a:t>
            </a:r>
            <a:r>
              <a:rPr lang="fr-FR" sz="2800" b="1" dirty="0" smtClean="0">
                <a:solidFill>
                  <a:schemeClr val="tx2"/>
                </a:solidFill>
              </a:rPr>
              <a:t>Marvin </a:t>
            </a:r>
            <a:r>
              <a:rPr lang="fr-FR" sz="2800" b="1" dirty="0" err="1" smtClean="0">
                <a:solidFill>
                  <a:schemeClr val="tx2"/>
                </a:solidFill>
              </a:rPr>
              <a:t>Minsky</a:t>
            </a:r>
            <a:r>
              <a:rPr lang="fr-FR" b="1" dirty="0" smtClean="0"/>
              <a:t> </a:t>
            </a:r>
            <a:r>
              <a:rPr lang="fr-FR" b="1" dirty="0"/>
              <a:t>Du Groupe </a:t>
            </a:r>
            <a:r>
              <a:rPr lang="fr-FR" b="1" dirty="0" smtClean="0"/>
              <a:t>d'intelligence </a:t>
            </a:r>
            <a:r>
              <a:rPr lang="fr-FR" b="1" dirty="0"/>
              <a:t>artificielle </a:t>
            </a:r>
            <a:r>
              <a:rPr lang="fr-FR" b="1" dirty="0" smtClean="0"/>
              <a:t>MIT (Boston),</a:t>
            </a:r>
          </a:p>
          <a:p>
            <a:pPr marL="0" indent="0" algn="ctr">
              <a:lnSpc>
                <a:spcPct val="160000"/>
              </a:lnSpc>
              <a:buNone/>
            </a:pPr>
            <a:r>
              <a:rPr lang="fr-FR" sz="3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La construction de programmes informatiques qui se destinent à des tâches qui sont, pour l’instant accomplies de façon plus satisfaisante par des êtres humains car elles demandent des processus mentaux de haut niveau tels que : l’apprentissage perceptuel, l’organisation de la mémoire et le raisonnement».</a:t>
            </a:r>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22</a:t>
            </a:fld>
            <a:endParaRPr lang="fr-BE"/>
          </a:p>
        </p:txBody>
      </p:sp>
    </p:spTree>
    <p:extLst>
      <p:ext uri="{BB962C8B-B14F-4D97-AF65-F5344CB8AC3E}">
        <p14:creationId xmlns:p14="http://schemas.microsoft.com/office/powerpoint/2010/main" xmlns="" val="37335360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a:t>Intelligence artificielle</a:t>
            </a:r>
            <a:endParaRPr lang="fr-FR" dirty="0"/>
          </a:p>
        </p:txBody>
      </p:sp>
      <p:sp>
        <p:nvSpPr>
          <p:cNvPr id="3" name="Espace réservé du contenu 2"/>
          <p:cNvSpPr>
            <a:spLocks noGrp="1"/>
          </p:cNvSpPr>
          <p:nvPr>
            <p:ph idx="1"/>
          </p:nvPr>
        </p:nvSpPr>
        <p:spPr>
          <a:xfrm>
            <a:off x="457200" y="1609416"/>
            <a:ext cx="7643192" cy="4987936"/>
          </a:xfrm>
        </p:spPr>
        <p:txBody>
          <a:bodyPr>
            <a:normAutofit/>
          </a:bodyPr>
          <a:lstStyle/>
          <a:p>
            <a:r>
              <a:rPr lang="fr-FR" b="1" dirty="0" smtClean="0"/>
              <a:t>1943</a:t>
            </a:r>
            <a:r>
              <a:rPr lang="fr-FR" dirty="0" smtClean="0"/>
              <a:t>: Les premiers Ordinateurs….</a:t>
            </a:r>
          </a:p>
          <a:p>
            <a:r>
              <a:rPr lang="fr-FR" b="1" dirty="0" smtClean="0"/>
              <a:t>1950</a:t>
            </a:r>
            <a:r>
              <a:rPr lang="fr-FR" dirty="0" smtClean="0"/>
              <a:t>: </a:t>
            </a:r>
          </a:p>
          <a:p>
            <a:pPr lvl="1"/>
            <a:r>
              <a:rPr lang="fr-FR" dirty="0" smtClean="0"/>
              <a:t>Espoir </a:t>
            </a:r>
            <a:r>
              <a:rPr lang="fr-FR" dirty="0"/>
              <a:t>de mettre </a:t>
            </a:r>
            <a:r>
              <a:rPr lang="fr-FR" dirty="0" smtClean="0"/>
              <a:t>au </a:t>
            </a:r>
            <a:r>
              <a:rPr lang="fr-FR" dirty="0"/>
              <a:t>point des sortes de </a:t>
            </a:r>
            <a:r>
              <a:rPr lang="fr-FR" dirty="0" smtClean="0"/>
              <a:t>cerveaux électroniques,  </a:t>
            </a:r>
            <a:r>
              <a:rPr lang="fr-FR" b="1" i="1" dirty="0" smtClean="0">
                <a:solidFill>
                  <a:schemeClr val="tx2"/>
                </a:solidFill>
              </a:rPr>
              <a:t>John McCarthy</a:t>
            </a:r>
            <a:endParaRPr lang="fr-FR" b="1" i="1" dirty="0">
              <a:solidFill>
                <a:schemeClr val="tx2"/>
              </a:solidFill>
            </a:endParaRPr>
          </a:p>
          <a:p>
            <a:pPr lvl="1"/>
            <a:r>
              <a:rPr lang="fr-FR" sz="2400" dirty="0" smtClean="0">
                <a:solidFill>
                  <a:schemeClr val="tx1">
                    <a:tint val="85000"/>
                  </a:schemeClr>
                </a:solidFill>
              </a:rPr>
              <a:t>Test </a:t>
            </a:r>
            <a:r>
              <a:rPr lang="fr-FR" sz="2400" dirty="0">
                <a:solidFill>
                  <a:schemeClr val="tx1">
                    <a:tint val="85000"/>
                  </a:schemeClr>
                </a:solidFill>
              </a:rPr>
              <a:t>de Turing, permettant de qualifier un système </a:t>
            </a:r>
            <a:r>
              <a:rPr lang="fr-FR" sz="2400" dirty="0" smtClean="0">
                <a:solidFill>
                  <a:schemeClr val="tx1">
                    <a:tint val="85000"/>
                  </a:schemeClr>
                </a:solidFill>
              </a:rPr>
              <a:t>d’intelligent, </a:t>
            </a:r>
            <a:r>
              <a:rPr lang="fr-FR" sz="2400" b="1" i="1" dirty="0" smtClean="0">
                <a:solidFill>
                  <a:schemeClr val="tx2"/>
                </a:solidFill>
              </a:rPr>
              <a:t>Alain Turing</a:t>
            </a:r>
          </a:p>
          <a:p>
            <a:pPr lvl="1"/>
            <a:r>
              <a:rPr lang="fr-FR" sz="2500" dirty="0"/>
              <a:t>USA, GB, FR : </a:t>
            </a:r>
            <a:r>
              <a:rPr lang="fr-FR" sz="2500" dirty="0" smtClean="0"/>
              <a:t>véritable défi </a:t>
            </a:r>
            <a:r>
              <a:rPr lang="fr-FR" sz="2500" dirty="0"/>
              <a:t>pris </a:t>
            </a:r>
            <a:r>
              <a:rPr lang="fr-FR" sz="2500" dirty="0" smtClean="0"/>
              <a:t>par les équipes </a:t>
            </a:r>
            <a:r>
              <a:rPr lang="fr-FR" sz="2500" dirty="0"/>
              <a:t>de </a:t>
            </a:r>
            <a:r>
              <a:rPr lang="fr-FR" sz="2500" dirty="0" smtClean="0"/>
              <a:t>recherche,</a:t>
            </a:r>
          </a:p>
          <a:p>
            <a:pPr lvl="1"/>
            <a:r>
              <a:rPr lang="fr-FR" sz="2500" dirty="0"/>
              <a:t>Naissance du langage </a:t>
            </a:r>
            <a:r>
              <a:rPr lang="fr-FR" sz="2500" dirty="0" smtClean="0"/>
              <a:t>LISP,</a:t>
            </a:r>
            <a:endParaRPr lang="fr-FR" sz="2500" dirty="0"/>
          </a:p>
          <a:p>
            <a:pPr lvl="1"/>
            <a:r>
              <a:rPr lang="fr-FR" sz="2400" dirty="0"/>
              <a:t>Proposition</a:t>
            </a:r>
            <a:r>
              <a:rPr lang="fr-FR" sz="2100" b="1" dirty="0"/>
              <a:t> </a:t>
            </a:r>
            <a:r>
              <a:rPr lang="fr-FR" sz="2100" b="1" dirty="0" smtClean="0"/>
              <a:t>d</a:t>
            </a:r>
            <a:r>
              <a:rPr lang="fr-FR" sz="2500" dirty="0" smtClean="0"/>
              <a:t>’un </a:t>
            </a:r>
            <a:r>
              <a:rPr lang="fr-FR" sz="2500" dirty="0"/>
              <a:t>programme </a:t>
            </a:r>
            <a:r>
              <a:rPr lang="fr-FR" sz="2500" dirty="0" smtClean="0"/>
              <a:t>général pour la résolution de problèmes</a:t>
            </a:r>
            <a:endParaRPr lang="fr-FR" sz="2500" dirty="0"/>
          </a:p>
          <a:p>
            <a:endParaRPr lang="fr-FR" sz="1100" dirty="0"/>
          </a:p>
          <a:p>
            <a:pPr marL="530352" lvl="2" indent="0">
              <a:buNone/>
            </a:pPr>
            <a:endParaRPr lang="fr-FR" sz="2400" dirty="0"/>
          </a:p>
          <a:p>
            <a:pPr marL="530352" lvl="2" indent="0">
              <a:buNone/>
            </a:pPr>
            <a:endParaRPr lang="fr-FR" sz="2100" dirty="0" smtClean="0">
              <a:solidFill>
                <a:schemeClr val="tx1">
                  <a:tint val="85000"/>
                </a:schemeClr>
              </a:solidFill>
            </a:endParaRPr>
          </a:p>
          <a:p>
            <a:pPr lvl="2"/>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23</a:t>
            </a:fld>
            <a:endParaRPr lang="fr-BE"/>
          </a:p>
        </p:txBody>
      </p:sp>
    </p:spTree>
    <p:extLst>
      <p:ext uri="{BB962C8B-B14F-4D97-AF65-F5344CB8AC3E}">
        <p14:creationId xmlns:p14="http://schemas.microsoft.com/office/powerpoint/2010/main" xmlns="" val="3332017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a:t>Intelligence artificielle</a:t>
            </a:r>
            <a:endParaRPr lang="fr-FR" dirty="0"/>
          </a:p>
        </p:txBody>
      </p:sp>
      <p:sp>
        <p:nvSpPr>
          <p:cNvPr id="3" name="Espace réservé du contenu 2"/>
          <p:cNvSpPr>
            <a:spLocks noGrp="1"/>
          </p:cNvSpPr>
          <p:nvPr>
            <p:ph idx="1"/>
          </p:nvPr>
        </p:nvSpPr>
        <p:spPr>
          <a:xfrm>
            <a:off x="457200" y="1609416"/>
            <a:ext cx="7643192" cy="4987936"/>
          </a:xfrm>
        </p:spPr>
        <p:txBody>
          <a:bodyPr>
            <a:normAutofit/>
          </a:bodyPr>
          <a:lstStyle/>
          <a:p>
            <a:r>
              <a:rPr lang="fr-FR" b="1" dirty="0" smtClean="0"/>
              <a:t>1943</a:t>
            </a:r>
            <a:r>
              <a:rPr lang="fr-FR" dirty="0" smtClean="0"/>
              <a:t>: Les premiers Ordinateurs….</a:t>
            </a:r>
          </a:p>
          <a:p>
            <a:r>
              <a:rPr lang="fr-FR" b="1" dirty="0" smtClean="0"/>
              <a:t>1950</a:t>
            </a:r>
            <a:r>
              <a:rPr lang="fr-FR" dirty="0" smtClean="0"/>
              <a:t>: </a:t>
            </a:r>
          </a:p>
          <a:p>
            <a:pPr lvl="1"/>
            <a:r>
              <a:rPr lang="fr-FR" dirty="0" smtClean="0"/>
              <a:t>Espoir </a:t>
            </a:r>
            <a:r>
              <a:rPr lang="fr-FR" dirty="0"/>
              <a:t>de mettre </a:t>
            </a:r>
            <a:r>
              <a:rPr lang="fr-FR" dirty="0" smtClean="0"/>
              <a:t>au </a:t>
            </a:r>
            <a:r>
              <a:rPr lang="fr-FR" dirty="0"/>
              <a:t>point des sortes de </a:t>
            </a:r>
            <a:r>
              <a:rPr lang="fr-FR" dirty="0" smtClean="0"/>
              <a:t>cerveaux électroniques,  </a:t>
            </a:r>
            <a:r>
              <a:rPr lang="fr-FR" b="1" i="1" dirty="0" smtClean="0">
                <a:solidFill>
                  <a:schemeClr val="tx2"/>
                </a:solidFill>
              </a:rPr>
              <a:t>John McCarthy</a:t>
            </a:r>
            <a:endParaRPr lang="fr-FR" b="1" i="1" dirty="0">
              <a:solidFill>
                <a:schemeClr val="tx2"/>
              </a:solidFill>
            </a:endParaRPr>
          </a:p>
          <a:p>
            <a:pPr lvl="1"/>
            <a:r>
              <a:rPr lang="fr-FR" sz="2400" dirty="0" smtClean="0">
                <a:solidFill>
                  <a:schemeClr val="tx1">
                    <a:tint val="85000"/>
                  </a:schemeClr>
                </a:solidFill>
              </a:rPr>
              <a:t>Test </a:t>
            </a:r>
            <a:r>
              <a:rPr lang="fr-FR" sz="2400" dirty="0">
                <a:solidFill>
                  <a:schemeClr val="tx1">
                    <a:tint val="85000"/>
                  </a:schemeClr>
                </a:solidFill>
              </a:rPr>
              <a:t>de Turing, permettant de qualifier un système </a:t>
            </a:r>
            <a:r>
              <a:rPr lang="fr-FR" sz="2400" dirty="0" smtClean="0">
                <a:solidFill>
                  <a:schemeClr val="tx1">
                    <a:tint val="85000"/>
                  </a:schemeClr>
                </a:solidFill>
              </a:rPr>
              <a:t>d’intelligent, </a:t>
            </a:r>
            <a:r>
              <a:rPr lang="fr-FR" sz="2400" b="1" i="1" dirty="0" smtClean="0">
                <a:solidFill>
                  <a:schemeClr val="tx2"/>
                </a:solidFill>
              </a:rPr>
              <a:t>Alain Turing</a:t>
            </a:r>
          </a:p>
          <a:p>
            <a:pPr lvl="1"/>
            <a:r>
              <a:rPr lang="fr-FR" sz="2500" dirty="0"/>
              <a:t>USA, GB, FR : </a:t>
            </a:r>
            <a:r>
              <a:rPr lang="fr-FR" sz="2500" dirty="0" smtClean="0"/>
              <a:t>véritable défi </a:t>
            </a:r>
            <a:r>
              <a:rPr lang="fr-FR" sz="2500" dirty="0"/>
              <a:t>pris </a:t>
            </a:r>
            <a:r>
              <a:rPr lang="fr-FR" sz="2500" dirty="0" smtClean="0"/>
              <a:t>par les équipes </a:t>
            </a:r>
            <a:r>
              <a:rPr lang="fr-FR" sz="2500" dirty="0"/>
              <a:t>de </a:t>
            </a:r>
            <a:r>
              <a:rPr lang="fr-FR" sz="2500" dirty="0" smtClean="0"/>
              <a:t>recherche,</a:t>
            </a:r>
          </a:p>
          <a:p>
            <a:pPr lvl="1"/>
            <a:r>
              <a:rPr lang="fr-FR" sz="2500" dirty="0"/>
              <a:t>Naissance du langage </a:t>
            </a:r>
            <a:r>
              <a:rPr lang="fr-FR" sz="2500" dirty="0" smtClean="0"/>
              <a:t>LISP,</a:t>
            </a:r>
            <a:endParaRPr lang="fr-FR" sz="2500" dirty="0"/>
          </a:p>
          <a:p>
            <a:pPr lvl="1"/>
            <a:r>
              <a:rPr lang="fr-FR" sz="2100" b="1" dirty="0"/>
              <a:t>Proposition </a:t>
            </a:r>
            <a:r>
              <a:rPr lang="fr-FR" sz="2100" b="1" dirty="0" smtClean="0"/>
              <a:t>d</a:t>
            </a:r>
            <a:r>
              <a:rPr lang="fr-FR" sz="2500" dirty="0" smtClean="0"/>
              <a:t>’un </a:t>
            </a:r>
            <a:r>
              <a:rPr lang="fr-FR" sz="2500" dirty="0"/>
              <a:t>programme </a:t>
            </a:r>
            <a:r>
              <a:rPr lang="fr-FR" sz="2500" dirty="0" smtClean="0"/>
              <a:t>général pour la résolution de problèmes</a:t>
            </a:r>
            <a:endParaRPr lang="fr-FR" sz="2500" dirty="0"/>
          </a:p>
          <a:p>
            <a:endParaRPr lang="fr-FR" sz="1100" dirty="0"/>
          </a:p>
          <a:p>
            <a:pPr marL="530352" lvl="2" indent="0">
              <a:buNone/>
            </a:pPr>
            <a:endParaRPr lang="fr-FR" sz="2400" dirty="0"/>
          </a:p>
          <a:p>
            <a:pPr marL="530352" lvl="2" indent="0">
              <a:buNone/>
            </a:pPr>
            <a:endParaRPr lang="fr-FR" sz="2100" dirty="0" smtClean="0">
              <a:solidFill>
                <a:schemeClr val="tx1">
                  <a:tint val="85000"/>
                </a:schemeClr>
              </a:solidFill>
            </a:endParaRPr>
          </a:p>
          <a:p>
            <a:pPr lvl="2"/>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24</a:t>
            </a:fld>
            <a:endParaRPr lang="fr-BE"/>
          </a:p>
        </p:txBody>
      </p:sp>
    </p:spTree>
    <p:extLst>
      <p:ext uri="{BB962C8B-B14F-4D97-AF65-F5344CB8AC3E}">
        <p14:creationId xmlns:p14="http://schemas.microsoft.com/office/powerpoint/2010/main" xmlns="" val="20270977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a:t>Intelligence artificielle</a:t>
            </a:r>
            <a:endParaRPr lang="fr-FR" dirty="0"/>
          </a:p>
        </p:txBody>
      </p:sp>
      <p:sp>
        <p:nvSpPr>
          <p:cNvPr id="3" name="Espace réservé du contenu 2"/>
          <p:cNvSpPr>
            <a:spLocks noGrp="1"/>
          </p:cNvSpPr>
          <p:nvPr>
            <p:ph idx="1"/>
          </p:nvPr>
        </p:nvSpPr>
        <p:spPr>
          <a:xfrm>
            <a:off x="457200" y="1609416"/>
            <a:ext cx="7643192" cy="4987936"/>
          </a:xfrm>
        </p:spPr>
        <p:txBody>
          <a:bodyPr>
            <a:normAutofit/>
          </a:bodyPr>
          <a:lstStyle/>
          <a:p>
            <a:r>
              <a:rPr lang="fr-FR" b="1" dirty="0" smtClean="0"/>
              <a:t>Les années 60</a:t>
            </a:r>
            <a:endParaRPr lang="fr-FR" dirty="0" smtClean="0"/>
          </a:p>
          <a:p>
            <a:pPr lvl="1"/>
            <a:r>
              <a:rPr lang="fr-FR" b="1" dirty="0"/>
              <a:t>Constat que la reproduction de la </a:t>
            </a:r>
            <a:r>
              <a:rPr lang="fr-FR" b="1" dirty="0" smtClean="0"/>
              <a:t>pensée générale sur ordinateur </a:t>
            </a:r>
            <a:r>
              <a:rPr lang="fr-FR" b="1" dirty="0"/>
              <a:t>est </a:t>
            </a:r>
            <a:r>
              <a:rPr lang="fr-FR" b="1" dirty="0" smtClean="0"/>
              <a:t>d’une </a:t>
            </a:r>
            <a:r>
              <a:rPr lang="fr-FR" b="1" dirty="0"/>
              <a:t>grande </a:t>
            </a:r>
            <a:r>
              <a:rPr lang="fr-FR" b="1" dirty="0" smtClean="0"/>
              <a:t>complexité,</a:t>
            </a:r>
          </a:p>
          <a:p>
            <a:pPr lvl="1"/>
            <a:endParaRPr lang="fr-FR" sz="2500" b="1" dirty="0" smtClean="0"/>
          </a:p>
          <a:p>
            <a:pPr lvl="1"/>
            <a:r>
              <a:rPr lang="fr-FR" sz="2500" b="1" dirty="0" smtClean="0"/>
              <a:t>Budgets </a:t>
            </a:r>
            <a:r>
              <a:rPr lang="fr-FR" sz="2500" b="1" dirty="0"/>
              <a:t>réduits </a:t>
            </a:r>
            <a:r>
              <a:rPr lang="fr-FR" sz="2500" b="1" dirty="0" smtClean="0"/>
              <a:t>: </a:t>
            </a:r>
            <a:r>
              <a:rPr lang="fr-FR" b="1" dirty="0" smtClean="0">
                <a:solidFill>
                  <a:schemeClr val="tx1">
                    <a:tint val="85000"/>
                  </a:schemeClr>
                </a:solidFill>
              </a:rPr>
              <a:t>relative </a:t>
            </a:r>
            <a:r>
              <a:rPr lang="fr-FR" b="1" dirty="0">
                <a:solidFill>
                  <a:schemeClr val="tx1">
                    <a:tint val="85000"/>
                  </a:schemeClr>
                </a:solidFill>
              </a:rPr>
              <a:t>échec des travaux de traduction </a:t>
            </a:r>
            <a:r>
              <a:rPr lang="fr-FR" b="1" dirty="0" smtClean="0">
                <a:solidFill>
                  <a:schemeClr val="tx1">
                    <a:tint val="85000"/>
                  </a:schemeClr>
                </a:solidFill>
              </a:rPr>
              <a:t>automatique,</a:t>
            </a:r>
          </a:p>
          <a:p>
            <a:pPr lvl="1"/>
            <a:endParaRPr lang="fr-FR" b="1" dirty="0" smtClean="0">
              <a:solidFill>
                <a:schemeClr val="tx1">
                  <a:tint val="85000"/>
                </a:schemeClr>
              </a:solidFill>
            </a:endParaRPr>
          </a:p>
          <a:p>
            <a:pPr lvl="1"/>
            <a:r>
              <a:rPr lang="fr-FR" sz="2400" b="1" dirty="0" smtClean="0"/>
              <a:t>Début </a:t>
            </a:r>
            <a:r>
              <a:rPr lang="fr-FR" sz="2400" b="1" dirty="0"/>
              <a:t>de fortes </a:t>
            </a:r>
            <a:r>
              <a:rPr lang="fr-FR" sz="2400" b="1" dirty="0" smtClean="0"/>
              <a:t>critiques,</a:t>
            </a:r>
            <a:endParaRPr lang="fr-FR" sz="2000" b="1" dirty="0">
              <a:solidFill>
                <a:schemeClr val="tx1">
                  <a:tint val="85000"/>
                </a:schemeClr>
              </a:solidFill>
            </a:endParaRPr>
          </a:p>
          <a:p>
            <a:endParaRPr lang="fr-FR" sz="2300" b="1" dirty="0">
              <a:solidFill>
                <a:schemeClr val="tx1">
                  <a:tint val="85000"/>
                </a:schemeClr>
              </a:solidFill>
            </a:endParaRPr>
          </a:p>
          <a:p>
            <a:pPr lvl="1"/>
            <a:endParaRPr lang="fr-FR" b="1" dirty="0"/>
          </a:p>
          <a:p>
            <a:endParaRPr lang="fr-FR" sz="1100" dirty="0"/>
          </a:p>
          <a:p>
            <a:pPr marL="530352" lvl="2" indent="0">
              <a:buNone/>
            </a:pPr>
            <a:endParaRPr lang="fr-FR" sz="2400" dirty="0"/>
          </a:p>
          <a:p>
            <a:pPr marL="530352" lvl="2" indent="0">
              <a:buNone/>
            </a:pPr>
            <a:endParaRPr lang="fr-FR" sz="2100" dirty="0" smtClean="0">
              <a:solidFill>
                <a:schemeClr val="tx1">
                  <a:tint val="85000"/>
                </a:schemeClr>
              </a:solidFill>
            </a:endParaRPr>
          </a:p>
          <a:p>
            <a:pPr lvl="2"/>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25</a:t>
            </a:fld>
            <a:endParaRPr lang="fr-BE"/>
          </a:p>
        </p:txBody>
      </p:sp>
    </p:spTree>
    <p:extLst>
      <p:ext uri="{BB962C8B-B14F-4D97-AF65-F5344CB8AC3E}">
        <p14:creationId xmlns:p14="http://schemas.microsoft.com/office/powerpoint/2010/main" xmlns="" val="15306895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a:t>Intelligence artificielle</a:t>
            </a:r>
            <a:endParaRPr lang="fr-FR" dirty="0"/>
          </a:p>
        </p:txBody>
      </p:sp>
      <p:sp>
        <p:nvSpPr>
          <p:cNvPr id="3" name="Espace réservé du contenu 2"/>
          <p:cNvSpPr>
            <a:spLocks noGrp="1"/>
          </p:cNvSpPr>
          <p:nvPr>
            <p:ph idx="1"/>
          </p:nvPr>
        </p:nvSpPr>
        <p:spPr>
          <a:xfrm>
            <a:off x="457199" y="1609416"/>
            <a:ext cx="7453745" cy="4846320"/>
          </a:xfrm>
        </p:spPr>
        <p:txBody>
          <a:bodyPr>
            <a:normAutofit/>
          </a:bodyPr>
          <a:lstStyle/>
          <a:p>
            <a:r>
              <a:rPr lang="fr-FR" sz="2800" dirty="0" err="1" smtClean="0"/>
              <a:t>D.Levy</a:t>
            </a:r>
            <a:r>
              <a:rPr lang="fr-FR" sz="2800" dirty="0" smtClean="0"/>
              <a:t>  </a:t>
            </a:r>
            <a:r>
              <a:rPr lang="fr-FR" sz="2800" dirty="0"/>
              <a:t>avait </a:t>
            </a:r>
            <a:r>
              <a:rPr lang="fr-FR" sz="2800" dirty="0" smtClean="0"/>
              <a:t>proposé, </a:t>
            </a:r>
            <a:r>
              <a:rPr lang="fr-FR" sz="2800" dirty="0"/>
              <a:t>en </a:t>
            </a:r>
            <a:r>
              <a:rPr lang="fr-FR" sz="2800" dirty="0" smtClean="0"/>
              <a:t>1968, </a:t>
            </a:r>
            <a:r>
              <a:rPr lang="fr-FR" sz="2800" dirty="0"/>
              <a:t>500 Livres Sterling </a:t>
            </a:r>
            <a:r>
              <a:rPr lang="fr-FR" sz="2800" dirty="0" smtClean="0"/>
              <a:t>à celui qui concevrait un </a:t>
            </a:r>
            <a:r>
              <a:rPr lang="fr-FR" sz="2800" dirty="0"/>
              <a:t>programme le battant </a:t>
            </a:r>
            <a:r>
              <a:rPr lang="fr-FR" sz="2800" dirty="0" smtClean="0"/>
              <a:t>aux Echec</a:t>
            </a:r>
            <a:r>
              <a:rPr lang="fr-FR" sz="2800" dirty="0"/>
              <a:t>. En 1977 CHESS 4.5 </a:t>
            </a:r>
            <a:r>
              <a:rPr lang="fr-FR" sz="2800" dirty="0" smtClean="0"/>
              <a:t>échoue </a:t>
            </a:r>
            <a:r>
              <a:rPr lang="fr-FR" sz="2800" dirty="0"/>
              <a:t>devant D. </a:t>
            </a:r>
            <a:r>
              <a:rPr lang="fr-FR" sz="2800" dirty="0" smtClean="0"/>
              <a:t>Levy,</a:t>
            </a:r>
          </a:p>
          <a:p>
            <a:endParaRPr lang="fr-FR" sz="2800" dirty="0"/>
          </a:p>
          <a:p>
            <a:r>
              <a:rPr lang="en-US" sz="2800" dirty="0" smtClean="0"/>
              <a:t>« </a:t>
            </a:r>
            <a:r>
              <a:rPr lang="en-US" sz="2800" dirty="0"/>
              <a:t>What </a:t>
            </a:r>
            <a:r>
              <a:rPr lang="en-US" sz="2800" dirty="0" smtClean="0"/>
              <a:t>Computers Can’t </a:t>
            </a:r>
            <a:r>
              <a:rPr lang="en-US" sz="2800" dirty="0"/>
              <a:t>Do </a:t>
            </a:r>
            <a:r>
              <a:rPr lang="en-US" sz="2800" dirty="0" smtClean="0"/>
              <a:t>?: </a:t>
            </a:r>
            <a:r>
              <a:rPr lang="en-US" sz="2800" dirty="0"/>
              <a:t>A critique of </a:t>
            </a:r>
            <a:r>
              <a:rPr lang="en-US" sz="2800" dirty="0" smtClean="0"/>
              <a:t>Artificial Reason». </a:t>
            </a:r>
            <a:r>
              <a:rPr lang="en-US" sz="2800" dirty="0"/>
              <a:t>Harper </a:t>
            </a:r>
            <a:r>
              <a:rPr lang="en-US" sz="2800" dirty="0" smtClean="0"/>
              <a:t>and Row, </a:t>
            </a:r>
            <a:r>
              <a:rPr lang="en-US" sz="2800" dirty="0"/>
              <a:t>New York, USA, </a:t>
            </a:r>
            <a:endParaRPr lang="en-US" sz="2800" dirty="0" smtClean="0"/>
          </a:p>
          <a:p>
            <a:endParaRPr lang="en-US" sz="2800" dirty="0"/>
          </a:p>
          <a:p>
            <a:r>
              <a:rPr lang="fr-FR" sz="2800" dirty="0" smtClean="0"/>
              <a:t>1972</a:t>
            </a:r>
            <a:r>
              <a:rPr lang="fr-FR" sz="2800" dirty="0"/>
              <a:t>. </a:t>
            </a:r>
            <a:r>
              <a:rPr lang="fr-FR" sz="2800" dirty="0" smtClean="0"/>
              <a:t>The </a:t>
            </a:r>
            <a:r>
              <a:rPr lang="fr-FR" sz="2800" dirty="0"/>
              <a:t>limites of </a:t>
            </a:r>
            <a:r>
              <a:rPr lang="fr-FR" sz="2800" dirty="0" err="1" smtClean="0"/>
              <a:t>Artificial</a:t>
            </a:r>
            <a:r>
              <a:rPr lang="fr-FR" sz="2800" dirty="0" smtClean="0"/>
              <a:t> Intelligence» </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26</a:t>
            </a:fld>
            <a:endParaRPr lang="fr-BE"/>
          </a:p>
        </p:txBody>
      </p:sp>
    </p:spTree>
    <p:extLst>
      <p:ext uri="{BB962C8B-B14F-4D97-AF65-F5344CB8AC3E}">
        <p14:creationId xmlns:p14="http://schemas.microsoft.com/office/powerpoint/2010/main" xmlns="" val="203253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a:t>Intelligence artificielle</a:t>
            </a:r>
            <a:endParaRPr lang="fr-FR" dirty="0"/>
          </a:p>
        </p:txBody>
      </p:sp>
      <p:sp>
        <p:nvSpPr>
          <p:cNvPr id="3" name="Espace réservé du contenu 2"/>
          <p:cNvSpPr>
            <a:spLocks noGrp="1"/>
          </p:cNvSpPr>
          <p:nvPr>
            <p:ph idx="1"/>
          </p:nvPr>
        </p:nvSpPr>
        <p:spPr>
          <a:xfrm>
            <a:off x="457200" y="1609416"/>
            <a:ext cx="7643192" cy="4987936"/>
          </a:xfrm>
        </p:spPr>
        <p:txBody>
          <a:bodyPr>
            <a:normAutofit/>
          </a:bodyPr>
          <a:lstStyle/>
          <a:p>
            <a:r>
              <a:rPr lang="fr-FR" b="1" dirty="0" smtClean="0"/>
              <a:t>Les années 70</a:t>
            </a:r>
            <a:endParaRPr lang="fr-FR" dirty="0" smtClean="0"/>
          </a:p>
          <a:p>
            <a:pPr lvl="1"/>
            <a:r>
              <a:rPr lang="fr-FR" sz="2500" b="1" dirty="0" smtClean="0"/>
              <a:t>Premiers Systèmes Experts,</a:t>
            </a:r>
          </a:p>
          <a:p>
            <a:pPr marL="292608" lvl="1" indent="0">
              <a:buNone/>
            </a:pPr>
            <a:endParaRPr lang="fr-FR" sz="2500" b="1" dirty="0" smtClean="0"/>
          </a:p>
          <a:p>
            <a:pPr lvl="1"/>
            <a:r>
              <a:rPr lang="fr-FR" sz="2500" b="1" dirty="0"/>
              <a:t>MYCIN (Interface quasi Lang. </a:t>
            </a:r>
            <a:r>
              <a:rPr lang="fr-FR" sz="2500" b="1" dirty="0" smtClean="0"/>
              <a:t>naturel, 1976: SE </a:t>
            </a:r>
            <a:r>
              <a:rPr lang="fr-FR" sz="2500" b="1" dirty="0"/>
              <a:t>de diagnostic des infections </a:t>
            </a:r>
            <a:r>
              <a:rPr lang="fr-FR" sz="2500" b="1" dirty="0" smtClean="0"/>
              <a:t>des </a:t>
            </a:r>
            <a:r>
              <a:rPr lang="fr-FR" sz="2500" b="1" dirty="0"/>
              <a:t>infections bactériennes du </a:t>
            </a:r>
            <a:r>
              <a:rPr lang="fr-FR" sz="2500" b="1" dirty="0" smtClean="0"/>
              <a:t>sang</a:t>
            </a:r>
          </a:p>
          <a:p>
            <a:pPr marL="292608" lvl="1" indent="0">
              <a:buNone/>
            </a:pPr>
            <a:endParaRPr lang="fr-FR" sz="2500" b="1" dirty="0"/>
          </a:p>
          <a:p>
            <a:pPr lvl="1"/>
            <a:r>
              <a:rPr lang="fr-FR" sz="2500" b="1" dirty="0"/>
              <a:t>DENDRAL de </a:t>
            </a:r>
            <a:r>
              <a:rPr lang="fr-FR" sz="2500" b="1" dirty="0" smtClean="0"/>
              <a:t>de </a:t>
            </a:r>
            <a:r>
              <a:rPr lang="fr-FR" sz="2500" b="1" dirty="0"/>
              <a:t>l’université Sandford (USA), </a:t>
            </a:r>
            <a:r>
              <a:rPr lang="fr-FR" sz="2500" b="1" dirty="0" smtClean="0"/>
              <a:t>1980: </a:t>
            </a:r>
            <a:r>
              <a:rPr lang="fr-FR" sz="2500" b="1" dirty="0" smtClean="0">
                <a:solidFill>
                  <a:schemeClr val="tx1">
                    <a:tint val="85000"/>
                  </a:schemeClr>
                </a:solidFill>
              </a:rPr>
              <a:t>SE </a:t>
            </a:r>
            <a:r>
              <a:rPr lang="fr-FR" sz="2500" b="1" dirty="0">
                <a:solidFill>
                  <a:schemeClr val="tx1">
                    <a:tint val="85000"/>
                  </a:schemeClr>
                </a:solidFill>
              </a:rPr>
              <a:t>de </a:t>
            </a:r>
            <a:r>
              <a:rPr lang="fr-FR" sz="2500" b="1" dirty="0" smtClean="0">
                <a:solidFill>
                  <a:schemeClr val="tx1">
                    <a:tint val="85000"/>
                  </a:schemeClr>
                </a:solidFill>
              </a:rPr>
              <a:t>réalisation </a:t>
            </a:r>
            <a:r>
              <a:rPr lang="fr-FR" sz="2500" b="1" dirty="0">
                <a:solidFill>
                  <a:schemeClr val="tx1">
                    <a:tint val="85000"/>
                  </a:schemeClr>
                </a:solidFill>
              </a:rPr>
              <a:t>de taches de </a:t>
            </a:r>
            <a:r>
              <a:rPr lang="fr-FR" sz="2500" b="1" dirty="0" smtClean="0">
                <a:solidFill>
                  <a:schemeClr val="tx1">
                    <a:tint val="85000"/>
                  </a:schemeClr>
                </a:solidFill>
              </a:rPr>
              <a:t>chimistes,</a:t>
            </a:r>
            <a:endParaRPr lang="fr-FR" sz="2500" b="1" dirty="0">
              <a:solidFill>
                <a:schemeClr val="tx1">
                  <a:tint val="85000"/>
                </a:schemeClr>
              </a:solidFill>
            </a:endParaRPr>
          </a:p>
          <a:p>
            <a:pPr lvl="1"/>
            <a:endParaRPr lang="fr-FR" sz="750" dirty="0"/>
          </a:p>
          <a:p>
            <a:endParaRPr lang="fr-FR" sz="2300" b="1" dirty="0">
              <a:solidFill>
                <a:schemeClr val="tx1">
                  <a:tint val="85000"/>
                </a:schemeClr>
              </a:solidFill>
            </a:endParaRPr>
          </a:p>
          <a:p>
            <a:pPr lvl="1"/>
            <a:endParaRPr lang="fr-FR" b="1" dirty="0"/>
          </a:p>
          <a:p>
            <a:endParaRPr lang="fr-FR" sz="1100" dirty="0"/>
          </a:p>
          <a:p>
            <a:pPr marL="530352" lvl="2" indent="0">
              <a:buNone/>
            </a:pPr>
            <a:endParaRPr lang="fr-FR" sz="2400" dirty="0"/>
          </a:p>
          <a:p>
            <a:pPr marL="530352" lvl="2" indent="0">
              <a:buNone/>
            </a:pPr>
            <a:endParaRPr lang="fr-FR" sz="2100" dirty="0" smtClean="0">
              <a:solidFill>
                <a:schemeClr val="tx1">
                  <a:tint val="85000"/>
                </a:schemeClr>
              </a:solidFill>
            </a:endParaRPr>
          </a:p>
          <a:p>
            <a:pPr lvl="2"/>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27</a:t>
            </a:fld>
            <a:endParaRPr lang="fr-BE"/>
          </a:p>
        </p:txBody>
      </p:sp>
    </p:spTree>
    <p:extLst>
      <p:ext uri="{BB962C8B-B14F-4D97-AF65-F5344CB8AC3E}">
        <p14:creationId xmlns:p14="http://schemas.microsoft.com/office/powerpoint/2010/main" xmlns="" val="11545840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4000" dirty="0"/>
              <a:t>Intelligence artificielle</a:t>
            </a:r>
            <a:endParaRPr lang="fr-FR" dirty="0"/>
          </a:p>
        </p:txBody>
      </p:sp>
      <p:sp>
        <p:nvSpPr>
          <p:cNvPr id="3" name="Espace réservé du contenu 2"/>
          <p:cNvSpPr>
            <a:spLocks noGrp="1"/>
          </p:cNvSpPr>
          <p:nvPr>
            <p:ph idx="1"/>
          </p:nvPr>
        </p:nvSpPr>
        <p:spPr/>
        <p:txBody>
          <a:bodyPr>
            <a:normAutofit/>
          </a:bodyPr>
          <a:lstStyle/>
          <a:p>
            <a:r>
              <a:rPr lang="fr-FR" b="1" dirty="0" smtClean="0"/>
              <a:t>Les années 80</a:t>
            </a:r>
          </a:p>
          <a:p>
            <a:pPr marL="0" indent="0">
              <a:buNone/>
            </a:pPr>
            <a:r>
              <a:rPr lang="fr-FR" b="1" dirty="0" smtClean="0"/>
              <a:t>      Reconnaissance </a:t>
            </a:r>
            <a:r>
              <a:rPr lang="fr-FR" b="1" dirty="0"/>
              <a:t>industrielle </a:t>
            </a:r>
          </a:p>
          <a:p>
            <a:pPr lvl="1"/>
            <a:r>
              <a:rPr lang="fr-FR" b="1" dirty="0" smtClean="0"/>
              <a:t>Une </a:t>
            </a:r>
            <a:r>
              <a:rPr lang="fr-FR" b="1" dirty="0"/>
              <a:t>base conceptuelle reconnue existe (moteur </a:t>
            </a:r>
            <a:r>
              <a:rPr lang="fr-FR" b="1" dirty="0" smtClean="0"/>
              <a:t>chainage avant, chainage arrière,</a:t>
            </a:r>
          </a:p>
          <a:p>
            <a:pPr marL="292608" lvl="1" indent="0">
              <a:buNone/>
            </a:pPr>
            <a:r>
              <a:rPr lang="fr-FR" b="1" dirty="0"/>
              <a:t> </a:t>
            </a:r>
            <a:r>
              <a:rPr lang="fr-FR" b="1" dirty="0" smtClean="0"/>
              <a:t>  règles </a:t>
            </a:r>
            <a:r>
              <a:rPr lang="fr-FR" b="1" dirty="0"/>
              <a:t>de production, base de faits) </a:t>
            </a:r>
            <a:endParaRPr lang="fr-FR" b="1" dirty="0" smtClean="0"/>
          </a:p>
          <a:p>
            <a:pPr marL="292608" lvl="1" indent="0">
              <a:buNone/>
            </a:pPr>
            <a:endParaRPr lang="fr-FR" b="1" dirty="0" smtClean="0"/>
          </a:p>
          <a:p>
            <a:pPr lvl="1"/>
            <a:r>
              <a:rPr lang="fr-FR" b="1" dirty="0" smtClean="0"/>
              <a:t>Mise </a:t>
            </a:r>
            <a:r>
              <a:rPr lang="fr-FR" b="1" dirty="0"/>
              <a:t>au point de </a:t>
            </a:r>
            <a:r>
              <a:rPr lang="fr-FR" b="1" dirty="0" smtClean="0"/>
              <a:t>générateur systèmes experts, </a:t>
            </a:r>
          </a:p>
          <a:p>
            <a:pPr marL="292608" lvl="1" indent="0">
              <a:buNone/>
            </a:pPr>
            <a:endParaRPr lang="fr-FR" b="1" dirty="0" smtClean="0"/>
          </a:p>
          <a:p>
            <a:pPr lvl="1"/>
            <a:r>
              <a:rPr lang="fr-FR" b="1" dirty="0" smtClean="0"/>
              <a:t>Développement </a:t>
            </a:r>
            <a:r>
              <a:rPr lang="fr-FR" b="1" dirty="0"/>
              <a:t>de </a:t>
            </a:r>
            <a:r>
              <a:rPr lang="fr-FR" b="1" dirty="0" smtClean="0"/>
              <a:t>systèmes </a:t>
            </a:r>
            <a:r>
              <a:rPr lang="fr-FR" b="1" dirty="0"/>
              <a:t>experts applicatifs, notamment dans </a:t>
            </a:r>
            <a:r>
              <a:rPr lang="fr-FR" b="1" dirty="0" smtClean="0"/>
              <a:t>le </a:t>
            </a:r>
            <a:r>
              <a:rPr lang="fr-FR" b="1" dirty="0"/>
              <a:t>domaine du </a:t>
            </a:r>
            <a:r>
              <a:rPr lang="fr-FR" b="1" dirty="0" smtClean="0"/>
              <a:t>diagnostic,</a:t>
            </a:r>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28</a:t>
            </a:fld>
            <a:endParaRPr lang="fr-BE"/>
          </a:p>
        </p:txBody>
      </p:sp>
      <p:sp>
        <p:nvSpPr>
          <p:cNvPr id="5" name="Flèche droite 4"/>
          <p:cNvSpPr/>
          <p:nvPr/>
        </p:nvSpPr>
        <p:spPr>
          <a:xfrm>
            <a:off x="611560" y="2132856"/>
            <a:ext cx="489204"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24837188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dirty="0"/>
              <a:t>Intelligence artificielle</a:t>
            </a:r>
            <a:endParaRPr lang="fr-FR" dirty="0"/>
          </a:p>
        </p:txBody>
      </p:sp>
      <p:sp>
        <p:nvSpPr>
          <p:cNvPr id="3" name="Espace réservé du contenu 2"/>
          <p:cNvSpPr>
            <a:spLocks noGrp="1"/>
          </p:cNvSpPr>
          <p:nvPr>
            <p:ph idx="1"/>
          </p:nvPr>
        </p:nvSpPr>
        <p:spPr/>
        <p:txBody>
          <a:bodyPr>
            <a:normAutofit/>
          </a:bodyPr>
          <a:lstStyle/>
          <a:p>
            <a:r>
              <a:rPr lang="fr-FR" b="1" dirty="0"/>
              <a:t>Projet </a:t>
            </a:r>
            <a:r>
              <a:rPr lang="fr-FR" b="1" dirty="0" smtClean="0"/>
              <a:t>cinquième génération </a:t>
            </a:r>
            <a:r>
              <a:rPr lang="fr-FR" b="1" dirty="0"/>
              <a:t>(FGCS)</a:t>
            </a:r>
            <a:endParaRPr lang="fr-FR" dirty="0"/>
          </a:p>
          <a:p>
            <a:pPr marL="246888" lvl="1" indent="0">
              <a:buNone/>
            </a:pPr>
            <a:r>
              <a:rPr lang="fr-FR" dirty="0" smtClean="0"/>
              <a:t>(</a:t>
            </a:r>
            <a:r>
              <a:rPr lang="fr-FR" dirty="0" err="1" smtClean="0"/>
              <a:t>Fifth</a:t>
            </a:r>
            <a:r>
              <a:rPr lang="fr-FR" dirty="0" smtClean="0"/>
              <a:t> </a:t>
            </a:r>
            <a:r>
              <a:rPr lang="fr-FR" dirty="0" err="1" smtClean="0"/>
              <a:t>Generation</a:t>
            </a:r>
            <a:r>
              <a:rPr lang="fr-FR" dirty="0" smtClean="0"/>
              <a:t> Computer </a:t>
            </a:r>
            <a:r>
              <a:rPr lang="fr-FR" dirty="0" err="1" smtClean="0"/>
              <a:t>Systems</a:t>
            </a:r>
            <a:r>
              <a:rPr lang="fr-FR" dirty="0" smtClean="0"/>
              <a:t>)</a:t>
            </a:r>
          </a:p>
          <a:p>
            <a:pPr marL="246888" lvl="1" indent="0">
              <a:buNone/>
            </a:pPr>
            <a:r>
              <a:rPr lang="fr-FR" dirty="0" smtClean="0"/>
              <a:t>Lancé par le Japon en début des années 80:</a:t>
            </a:r>
          </a:p>
          <a:p>
            <a:pPr lvl="1"/>
            <a:r>
              <a:rPr lang="fr-FR" sz="2400" dirty="0">
                <a:solidFill>
                  <a:schemeClr val="tx1">
                    <a:tint val="85000"/>
                  </a:schemeClr>
                </a:solidFill>
              </a:rPr>
              <a:t>Langage naturel, parole</a:t>
            </a:r>
            <a:r>
              <a:rPr lang="fr-FR" sz="2400" dirty="0" smtClean="0">
                <a:solidFill>
                  <a:schemeClr val="tx1">
                    <a:tint val="85000"/>
                  </a:schemeClr>
                </a:solidFill>
              </a:rPr>
              <a:t>, </a:t>
            </a:r>
            <a:r>
              <a:rPr lang="fr-FR" sz="2400" dirty="0">
                <a:solidFill>
                  <a:schemeClr val="tx1">
                    <a:tint val="85000"/>
                  </a:schemeClr>
                </a:solidFill>
              </a:rPr>
              <a:t>résolution de problèmes (raisonnement), architecture de </a:t>
            </a:r>
            <a:r>
              <a:rPr lang="fr-FR" sz="2400" dirty="0" smtClean="0">
                <a:solidFill>
                  <a:schemeClr val="tx1">
                    <a:tint val="85000"/>
                  </a:schemeClr>
                </a:solidFill>
              </a:rPr>
              <a:t>machines,</a:t>
            </a:r>
          </a:p>
          <a:p>
            <a:pPr marL="292608" lvl="1" indent="0">
              <a:buNone/>
            </a:pPr>
            <a:endParaRPr lang="fr-FR" sz="2400" dirty="0" smtClean="0">
              <a:solidFill>
                <a:schemeClr val="tx1">
                  <a:tint val="85000"/>
                </a:schemeClr>
              </a:solidFill>
            </a:endParaRPr>
          </a:p>
          <a:p>
            <a:pPr lvl="1"/>
            <a:r>
              <a:rPr lang="fr-FR" sz="2400" dirty="0">
                <a:solidFill>
                  <a:schemeClr val="tx1">
                    <a:tint val="85000"/>
                  </a:schemeClr>
                </a:solidFill>
              </a:rPr>
              <a:t>Dynamisation de la recherche en IA : efforts budgétaires par le </a:t>
            </a:r>
            <a:r>
              <a:rPr lang="fr-FR" sz="2400" dirty="0" smtClean="0">
                <a:solidFill>
                  <a:schemeClr val="tx1">
                    <a:tint val="85000"/>
                  </a:schemeClr>
                </a:solidFill>
              </a:rPr>
              <a:t>Japons mais </a:t>
            </a:r>
            <a:r>
              <a:rPr lang="fr-FR" sz="2400" dirty="0">
                <a:solidFill>
                  <a:schemeClr val="tx1">
                    <a:tint val="85000"/>
                  </a:schemeClr>
                </a:solidFill>
              </a:rPr>
              <a:t>également USA et Europe qui ne veulent pas se </a:t>
            </a:r>
            <a:r>
              <a:rPr lang="fr-FR" sz="2400" dirty="0" smtClean="0">
                <a:solidFill>
                  <a:schemeClr val="tx1">
                    <a:tint val="85000"/>
                  </a:schemeClr>
                </a:solidFill>
              </a:rPr>
              <a:t>faire distancer,</a:t>
            </a:r>
            <a:endParaRPr lang="fr-FR" sz="2400" dirty="0">
              <a:solidFill>
                <a:schemeClr val="tx1">
                  <a:tint val="85000"/>
                </a:schemeClr>
              </a:solidFill>
            </a:endParaRPr>
          </a:p>
          <a:p>
            <a:pPr lvl="1"/>
            <a:endParaRPr lang="fr-FR" sz="2800" dirty="0">
              <a:solidFill>
                <a:schemeClr val="tx1">
                  <a:tint val="85000"/>
                </a:schemeClr>
              </a:solidFill>
            </a:endParaRPr>
          </a:p>
          <a:p>
            <a:pPr marL="246888" lvl="1" indent="0">
              <a:buNone/>
            </a:pP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29</a:t>
            </a:fld>
            <a:endParaRPr lang="fr-BE"/>
          </a:p>
        </p:txBody>
      </p:sp>
    </p:spTree>
    <p:extLst>
      <p:ext uri="{BB962C8B-B14F-4D97-AF65-F5344CB8AC3E}">
        <p14:creationId xmlns:p14="http://schemas.microsoft.com/office/powerpoint/2010/main" xmlns="" val="32096458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9148" y="1500174"/>
            <a:ext cx="7239000" cy="1143000"/>
          </a:xfrm>
        </p:spPr>
        <p:txBody>
          <a:bodyPr>
            <a:normAutofit fontScale="90000"/>
          </a:bodyPr>
          <a:lstStyle/>
          <a:p>
            <a:pPr algn="ctr"/>
            <a:r>
              <a:rPr lang="ar-DZ" dirty="0" smtClean="0"/>
              <a:t>حشرات </a:t>
            </a:r>
            <a:r>
              <a:rPr lang="ar-DZ" dirty="0"/>
              <a:t>ذ</a:t>
            </a:r>
            <a:r>
              <a:rPr lang="ar-DZ" dirty="0" smtClean="0"/>
              <a:t>كرت </a:t>
            </a:r>
            <a:r>
              <a:rPr lang="ar-DZ" dirty="0"/>
              <a:t>في </a:t>
            </a:r>
            <a:r>
              <a:rPr lang="ar-DZ" dirty="0" smtClean="0"/>
              <a:t>القرآن</a:t>
            </a:r>
            <a:br>
              <a:rPr lang="ar-DZ" dirty="0" smtClean="0"/>
            </a:br>
            <a:r>
              <a:rPr lang="ar-DZ" dirty="0"/>
              <a:t/>
            </a:r>
            <a:br>
              <a:rPr lang="ar-DZ" dirty="0"/>
            </a:br>
            <a:endParaRPr lang="fr-FR" dirty="0"/>
          </a:p>
        </p:txBody>
      </p:sp>
      <p:sp>
        <p:nvSpPr>
          <p:cNvPr id="3" name="Espace réservé du contenu 2"/>
          <p:cNvSpPr>
            <a:spLocks noGrp="1"/>
          </p:cNvSpPr>
          <p:nvPr>
            <p:ph idx="1"/>
          </p:nvPr>
        </p:nvSpPr>
        <p:spPr>
          <a:xfrm>
            <a:off x="251520" y="2255088"/>
            <a:ext cx="7444680" cy="4846320"/>
          </a:xfrm>
        </p:spPr>
        <p:txBody>
          <a:bodyPr/>
          <a:lstStyle/>
          <a:p>
            <a:pPr algn="r" rtl="1"/>
            <a:r>
              <a:rPr lang="ar-DZ" dirty="0" smtClean="0"/>
              <a:t>البعوض</a:t>
            </a:r>
            <a:r>
              <a:rPr lang="fr-FR" dirty="0" smtClean="0"/>
              <a:t>:</a:t>
            </a:r>
          </a:p>
          <a:p>
            <a:pPr algn="r" rtl="1"/>
            <a:endParaRPr lang="ar-DZ" dirty="0" smtClean="0"/>
          </a:p>
        </p:txBody>
      </p:sp>
      <p:sp>
        <p:nvSpPr>
          <p:cNvPr id="8" name="Titre 1"/>
          <p:cNvSpPr txBox="1">
            <a:spLocks/>
          </p:cNvSpPr>
          <p:nvPr/>
        </p:nvSpPr>
        <p:spPr>
          <a:xfrm>
            <a:off x="642910" y="0"/>
            <a:ext cx="7239000" cy="114300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ar-DZ" sz="5400" dirty="0" smtClean="0">
                <a:latin typeface="Traditional Arabic" pitchFamily="18" charset="-78"/>
                <a:cs typeface="Traditional Arabic" pitchFamily="18" charset="-78"/>
              </a:rPr>
              <a:t>باسم الله الرحمن الرحيم</a:t>
            </a:r>
            <a:endParaRPr lang="fr-FR" sz="5400" dirty="0">
              <a:latin typeface="Traditional Arabic" pitchFamily="18" charset="-78"/>
              <a:cs typeface="Traditional Arabic" pitchFamily="18" charset="-78"/>
            </a:endParaRP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3</a:t>
            </a:fld>
            <a:endParaRPr lang="fr-BE"/>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123728" y="3212976"/>
            <a:ext cx="5422083" cy="280844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6895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102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Intelligence artificielle</a:t>
            </a:r>
          </a:p>
        </p:txBody>
      </p:sp>
      <p:sp>
        <p:nvSpPr>
          <p:cNvPr id="3" name="Espace réservé du contenu 2"/>
          <p:cNvSpPr>
            <a:spLocks noGrp="1"/>
          </p:cNvSpPr>
          <p:nvPr>
            <p:ph idx="1"/>
          </p:nvPr>
        </p:nvSpPr>
        <p:spPr/>
        <p:txBody>
          <a:bodyPr/>
          <a:lstStyle/>
          <a:p>
            <a:endParaRPr lang="fr-FR" dirty="0" smtClean="0"/>
          </a:p>
          <a:p>
            <a:r>
              <a:rPr lang="fr-FR" dirty="0" smtClean="0"/>
              <a:t>Techniques de l’IA</a:t>
            </a:r>
          </a:p>
          <a:p>
            <a:endParaRPr lang="fr-FR" sz="3200" dirty="0"/>
          </a:p>
          <a:p>
            <a:pPr lvl="1"/>
            <a:r>
              <a:rPr lang="fr-FR" sz="2800" dirty="0" smtClean="0"/>
              <a:t>Stocker</a:t>
            </a:r>
            <a:r>
              <a:rPr lang="fr-FR" sz="2800" dirty="0"/>
              <a:t>, </a:t>
            </a:r>
            <a:r>
              <a:rPr lang="fr-FR" sz="2800" dirty="0" smtClean="0"/>
              <a:t>représenter </a:t>
            </a:r>
            <a:r>
              <a:rPr lang="fr-FR" sz="2800" dirty="0"/>
              <a:t>des connaissances</a:t>
            </a:r>
          </a:p>
          <a:p>
            <a:pPr lvl="1"/>
            <a:r>
              <a:rPr lang="fr-FR" sz="2800" dirty="0"/>
              <a:t>+ Raisonner, traiter des connaissances</a:t>
            </a:r>
          </a:p>
          <a:p>
            <a:pPr lvl="1"/>
            <a:r>
              <a:rPr lang="fr-FR" sz="2800" dirty="0"/>
              <a:t> Intelligence</a:t>
            </a:r>
          </a:p>
          <a:p>
            <a:endParaRPr lang="fr-FR" sz="32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30</a:t>
            </a:fld>
            <a:endParaRPr lang="fr-BE"/>
          </a:p>
        </p:txBody>
      </p:sp>
    </p:spTree>
    <p:extLst>
      <p:ext uri="{BB962C8B-B14F-4D97-AF65-F5344CB8AC3E}">
        <p14:creationId xmlns:p14="http://schemas.microsoft.com/office/powerpoint/2010/main" xmlns="" val="24184699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Intelligence artificielle</a:t>
            </a:r>
          </a:p>
        </p:txBody>
      </p:sp>
      <p:sp>
        <p:nvSpPr>
          <p:cNvPr id="3" name="Espace réservé du contenu 2"/>
          <p:cNvSpPr>
            <a:spLocks noGrp="1"/>
          </p:cNvSpPr>
          <p:nvPr>
            <p:ph idx="1"/>
          </p:nvPr>
        </p:nvSpPr>
        <p:spPr/>
        <p:txBody>
          <a:bodyPr>
            <a:normAutofit lnSpcReduction="10000"/>
          </a:bodyPr>
          <a:lstStyle/>
          <a:p>
            <a:r>
              <a:rPr lang="fr-FR" dirty="0" smtClean="0"/>
              <a:t>Quelques domaines d’application</a:t>
            </a:r>
          </a:p>
          <a:p>
            <a:pPr lvl="1"/>
            <a:r>
              <a:rPr lang="fr-FR" dirty="0" smtClean="0"/>
              <a:t>Analyse </a:t>
            </a:r>
            <a:r>
              <a:rPr lang="fr-FR" dirty="0"/>
              <a:t>de textes,</a:t>
            </a:r>
          </a:p>
          <a:p>
            <a:pPr lvl="1"/>
            <a:r>
              <a:rPr lang="fr-FR" dirty="0"/>
              <a:t>Reconnaissance de formes,</a:t>
            </a:r>
          </a:p>
          <a:p>
            <a:pPr lvl="1"/>
            <a:r>
              <a:rPr lang="fr-FR" dirty="0" smtClean="0"/>
              <a:t>Démonstration </a:t>
            </a:r>
            <a:r>
              <a:rPr lang="fr-FR" dirty="0"/>
              <a:t>automatique,</a:t>
            </a:r>
          </a:p>
          <a:p>
            <a:pPr lvl="1"/>
            <a:r>
              <a:rPr lang="fr-FR" dirty="0" smtClean="0"/>
              <a:t>Représentation </a:t>
            </a:r>
            <a:r>
              <a:rPr lang="fr-FR" dirty="0"/>
              <a:t>des </a:t>
            </a:r>
            <a:r>
              <a:rPr lang="fr-FR" dirty="0" smtClean="0"/>
              <a:t>connaissances</a:t>
            </a:r>
          </a:p>
          <a:p>
            <a:pPr lvl="1"/>
            <a:r>
              <a:rPr lang="fr-FR" dirty="0" smtClean="0"/>
              <a:t>A rajouter</a:t>
            </a:r>
          </a:p>
          <a:p>
            <a:pPr lvl="1"/>
            <a:endParaRPr lang="fr-FR" dirty="0"/>
          </a:p>
          <a:p>
            <a:r>
              <a:rPr lang="fr-FR" dirty="0" smtClean="0"/>
              <a:t>Les deux écoles de l’IA</a:t>
            </a:r>
          </a:p>
          <a:p>
            <a:pPr lvl="1"/>
            <a:r>
              <a:rPr lang="fr-FR" dirty="0"/>
              <a:t>Symbolique (</a:t>
            </a:r>
            <a:r>
              <a:rPr lang="fr-FR" dirty="0" smtClean="0"/>
              <a:t>Système </a:t>
            </a:r>
            <a:r>
              <a:rPr lang="fr-FR" dirty="0"/>
              <a:t>Experts, </a:t>
            </a:r>
            <a:r>
              <a:rPr lang="fr-FR" dirty="0" smtClean="0"/>
              <a:t>Réseaux Sémantiques</a:t>
            </a:r>
            <a:r>
              <a:rPr lang="fr-FR" dirty="0"/>
              <a:t>, ...)</a:t>
            </a:r>
          </a:p>
          <a:p>
            <a:pPr lvl="1"/>
            <a:r>
              <a:rPr lang="fr-FR" dirty="0" err="1" smtClean="0"/>
              <a:t>Sub</a:t>
            </a:r>
            <a:r>
              <a:rPr lang="fr-FR" dirty="0" smtClean="0"/>
              <a:t>-symbolique </a:t>
            </a:r>
            <a:r>
              <a:rPr lang="fr-FR" dirty="0"/>
              <a:t>(</a:t>
            </a:r>
            <a:r>
              <a:rPr lang="fr-FR" dirty="0" smtClean="0"/>
              <a:t>Réseaux </a:t>
            </a:r>
            <a:r>
              <a:rPr lang="fr-FR" dirty="0"/>
              <a:t>de Neurones, Logique Floue, ...)</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31</a:t>
            </a:fld>
            <a:endParaRPr lang="fr-BE"/>
          </a:p>
        </p:txBody>
      </p:sp>
    </p:spTree>
    <p:extLst>
      <p:ext uri="{BB962C8B-B14F-4D97-AF65-F5344CB8AC3E}">
        <p14:creationId xmlns:p14="http://schemas.microsoft.com/office/powerpoint/2010/main" xmlns="" val="60576917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708920"/>
            <a:ext cx="7239000" cy="1143000"/>
          </a:xfrm>
        </p:spPr>
        <p:txBody>
          <a:bodyPr>
            <a:noAutofit/>
          </a:bodyPr>
          <a:lstStyle/>
          <a:p>
            <a:r>
              <a:rPr lang="fr-FR" sz="6600" dirty="0"/>
              <a:t>IA: Les systèmes experts</a:t>
            </a:r>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32</a:t>
            </a:fld>
            <a:endParaRPr lang="fr-BE"/>
          </a:p>
        </p:txBody>
      </p:sp>
    </p:spTree>
    <p:extLst>
      <p:ext uri="{BB962C8B-B14F-4D97-AF65-F5344CB8AC3E}">
        <p14:creationId xmlns:p14="http://schemas.microsoft.com/office/powerpoint/2010/main" xmlns="" val="34115928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IA: Les systèmes experts</a:t>
            </a:r>
            <a:endParaRPr lang="fr-FR" dirty="0"/>
          </a:p>
        </p:txBody>
      </p:sp>
      <p:sp>
        <p:nvSpPr>
          <p:cNvPr id="3" name="Espace réservé du contenu 2"/>
          <p:cNvSpPr>
            <a:spLocks noGrp="1"/>
          </p:cNvSpPr>
          <p:nvPr>
            <p:ph idx="1"/>
          </p:nvPr>
        </p:nvSpPr>
        <p:spPr/>
        <p:txBody>
          <a:bodyPr>
            <a:normAutofit lnSpcReduction="10000"/>
          </a:bodyPr>
          <a:lstStyle/>
          <a:p>
            <a:pPr marL="0" indent="0" algn="just">
              <a:buNone/>
            </a:pPr>
            <a:r>
              <a:rPr lang="fr-FR" sz="2800" b="1" dirty="0"/>
              <a:t>Notions de base </a:t>
            </a:r>
            <a:endParaRPr lang="fr-FR" b="1" dirty="0" smtClean="0"/>
          </a:p>
          <a:p>
            <a:pPr algn="just"/>
            <a:r>
              <a:rPr lang="fr-FR" b="1" dirty="0"/>
              <a:t>Outil capable de reproduire les </a:t>
            </a:r>
            <a:r>
              <a:rPr lang="fr-FR" b="1" dirty="0" smtClean="0"/>
              <a:t>mécanismes </a:t>
            </a:r>
            <a:r>
              <a:rPr lang="fr-FR" b="1" dirty="0"/>
              <a:t>cognitifs d'un expert, </a:t>
            </a:r>
            <a:r>
              <a:rPr lang="fr-FR" b="1" dirty="0" smtClean="0"/>
              <a:t>dans un domaine </a:t>
            </a:r>
            <a:r>
              <a:rPr lang="fr-FR" b="1" dirty="0"/>
              <a:t>particulier.</a:t>
            </a:r>
            <a:endParaRPr lang="fr-FR" dirty="0"/>
          </a:p>
          <a:p>
            <a:pPr algn="just"/>
            <a:r>
              <a:rPr lang="fr-FR" b="1" dirty="0"/>
              <a:t>Logiciel capable de </a:t>
            </a:r>
            <a:r>
              <a:rPr lang="fr-FR" b="1" dirty="0" smtClean="0"/>
              <a:t>répondre à des </a:t>
            </a:r>
            <a:r>
              <a:rPr lang="fr-FR" b="1" dirty="0"/>
              <a:t>questions, en effectuant </a:t>
            </a:r>
            <a:r>
              <a:rPr lang="fr-FR" b="1" dirty="0" smtClean="0"/>
              <a:t>un raisonnement à partir </a:t>
            </a:r>
            <a:r>
              <a:rPr lang="fr-FR" b="1" dirty="0"/>
              <a:t>de faits et de </a:t>
            </a:r>
            <a:r>
              <a:rPr lang="fr-FR" b="1" dirty="0" smtClean="0"/>
              <a:t>règles </a:t>
            </a:r>
            <a:r>
              <a:rPr lang="fr-FR" b="1" dirty="0"/>
              <a:t>connus.</a:t>
            </a:r>
          </a:p>
          <a:p>
            <a:pPr algn="just"/>
            <a:r>
              <a:rPr lang="fr-FR" b="1" dirty="0"/>
              <a:t>Un </a:t>
            </a:r>
            <a:r>
              <a:rPr lang="fr-FR" b="1" dirty="0" smtClean="0"/>
              <a:t>système </a:t>
            </a:r>
            <a:r>
              <a:rPr lang="fr-FR" b="1" dirty="0"/>
              <a:t>expert se compose de 3 </a:t>
            </a:r>
            <a:r>
              <a:rPr lang="fr-FR" b="1" dirty="0" smtClean="0"/>
              <a:t>parties:</a:t>
            </a:r>
          </a:p>
          <a:p>
            <a:pPr lvl="1"/>
            <a:r>
              <a:rPr lang="fr-FR" b="1" dirty="0" smtClean="0"/>
              <a:t>une </a:t>
            </a:r>
            <a:r>
              <a:rPr lang="fr-FR" b="1" dirty="0"/>
              <a:t>base de faits, </a:t>
            </a:r>
            <a:endParaRPr lang="fr-FR" b="1" dirty="0" smtClean="0"/>
          </a:p>
          <a:p>
            <a:pPr lvl="1"/>
            <a:r>
              <a:rPr lang="fr-FR" b="1" dirty="0" smtClean="0"/>
              <a:t>une </a:t>
            </a:r>
            <a:r>
              <a:rPr lang="fr-FR" b="1" dirty="0"/>
              <a:t>base de </a:t>
            </a:r>
            <a:r>
              <a:rPr lang="fr-FR" b="1" dirty="0" smtClean="0"/>
              <a:t>règles,</a:t>
            </a:r>
          </a:p>
          <a:p>
            <a:pPr lvl="1"/>
            <a:r>
              <a:rPr lang="fr-FR" b="1" dirty="0" smtClean="0"/>
              <a:t>un </a:t>
            </a:r>
            <a:r>
              <a:rPr lang="fr-FR" b="1" dirty="0"/>
              <a:t>moteur </a:t>
            </a:r>
            <a:r>
              <a:rPr lang="fr-FR" b="1" dirty="0" smtClean="0"/>
              <a:t>d'inférence</a:t>
            </a:r>
            <a:r>
              <a:rPr lang="fr-FR" b="1" dirty="0"/>
              <a:t>. </a:t>
            </a:r>
          </a:p>
          <a:p>
            <a:pPr lvl="1" algn="just"/>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33</a:t>
            </a:fld>
            <a:endParaRPr lang="fr-BE"/>
          </a:p>
        </p:txBody>
      </p:sp>
    </p:spTree>
    <p:extLst>
      <p:ext uri="{BB962C8B-B14F-4D97-AF65-F5344CB8AC3E}">
        <p14:creationId xmlns:p14="http://schemas.microsoft.com/office/powerpoint/2010/main" xmlns="" val="163606611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IA: Les systèmes experts</a:t>
            </a:r>
          </a:p>
        </p:txBody>
      </p:sp>
      <p:sp>
        <p:nvSpPr>
          <p:cNvPr id="3" name="Espace réservé du contenu 2"/>
          <p:cNvSpPr>
            <a:spLocks noGrp="1"/>
          </p:cNvSpPr>
          <p:nvPr>
            <p:ph idx="1"/>
          </p:nvPr>
        </p:nvSpPr>
        <p:spPr/>
        <p:txBody>
          <a:bodyPr/>
          <a:lstStyle/>
          <a:p>
            <a:pPr marL="0" indent="0">
              <a:buNone/>
            </a:pPr>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34</a:t>
            </a:fld>
            <a:endParaRPr lang="fr-BE"/>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27584" y="1898873"/>
            <a:ext cx="6424369" cy="419442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9408076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IA: Les systèmes experts</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35</a:t>
            </a:fld>
            <a:endParaRPr lang="fr-BE"/>
          </a:p>
        </p:txBody>
      </p:sp>
      <p:sp>
        <p:nvSpPr>
          <p:cNvPr id="5" name="Espace réservé du contenu 4"/>
          <p:cNvSpPr>
            <a:spLocks noGrp="1"/>
          </p:cNvSpPr>
          <p:nvPr>
            <p:ph idx="1"/>
          </p:nvPr>
        </p:nvSpPr>
        <p:spPr/>
        <p:txBody>
          <a:bodyPr/>
          <a:lstStyle/>
          <a:p>
            <a:endParaRPr lang="fr-F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2844" y="1500174"/>
            <a:ext cx="7929618" cy="4815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8561997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IA: Les systèmes experts</a:t>
            </a:r>
          </a:p>
        </p:txBody>
      </p:sp>
      <p:sp>
        <p:nvSpPr>
          <p:cNvPr id="3" name="Espace réservé du contenu 2"/>
          <p:cNvSpPr>
            <a:spLocks noGrp="1"/>
          </p:cNvSpPr>
          <p:nvPr>
            <p:ph idx="1"/>
          </p:nvPr>
        </p:nvSpPr>
        <p:spPr/>
        <p:txBody>
          <a:bodyPr>
            <a:normAutofit fontScale="92500" lnSpcReduction="20000"/>
          </a:bodyPr>
          <a:lstStyle/>
          <a:p>
            <a:r>
              <a:rPr lang="fr-FR" sz="2800" b="1" dirty="0"/>
              <a:t>Principe</a:t>
            </a:r>
            <a:endParaRPr lang="fr-FR" dirty="0"/>
          </a:p>
          <a:p>
            <a:r>
              <a:rPr lang="fr-FR" b="1" dirty="0"/>
              <a:t>Le moteur </a:t>
            </a:r>
            <a:r>
              <a:rPr lang="fr-FR" b="1" dirty="0" smtClean="0"/>
              <a:t>d'inférence </a:t>
            </a:r>
            <a:r>
              <a:rPr lang="fr-FR" b="1" dirty="0"/>
              <a:t>est capable d'utiliser faits </a:t>
            </a:r>
            <a:r>
              <a:rPr lang="fr-FR" b="1" dirty="0" smtClean="0"/>
              <a:t>et règles </a:t>
            </a:r>
            <a:r>
              <a:rPr lang="fr-FR" b="1" dirty="0"/>
              <a:t>pour produire </a:t>
            </a:r>
            <a:r>
              <a:rPr lang="fr-FR" b="1" dirty="0" smtClean="0"/>
              <a:t>de </a:t>
            </a:r>
            <a:r>
              <a:rPr lang="fr-FR" b="1" dirty="0"/>
              <a:t>nouveaux faits, </a:t>
            </a:r>
            <a:r>
              <a:rPr lang="fr-FR" b="1" dirty="0" smtClean="0"/>
              <a:t>jusqu'à parvenir à la réponse à la </a:t>
            </a:r>
            <a:r>
              <a:rPr lang="fr-FR" b="1" dirty="0"/>
              <a:t>question experte </a:t>
            </a:r>
            <a:r>
              <a:rPr lang="fr-FR" b="1" dirty="0" smtClean="0"/>
              <a:t>posée,</a:t>
            </a:r>
          </a:p>
          <a:p>
            <a:r>
              <a:rPr lang="fr-FR" b="1" dirty="0"/>
              <a:t>Il existe de nombreux types de moteurs :</a:t>
            </a:r>
            <a:endParaRPr lang="fr-FR" dirty="0"/>
          </a:p>
          <a:p>
            <a:pPr lvl="1"/>
            <a:r>
              <a:rPr lang="fr-FR" b="1" dirty="0"/>
              <a:t>à </a:t>
            </a:r>
            <a:r>
              <a:rPr lang="fr-FR" b="1" dirty="0" smtClean="0"/>
              <a:t>«chaînage avant» </a:t>
            </a:r>
            <a:r>
              <a:rPr lang="fr-FR" b="1" dirty="0"/>
              <a:t>- qui partent des faits et </a:t>
            </a:r>
            <a:r>
              <a:rPr lang="fr-FR" b="1" dirty="0" smtClean="0"/>
              <a:t>règles </a:t>
            </a:r>
            <a:r>
              <a:rPr lang="fr-FR" b="1" dirty="0"/>
              <a:t>de la base de connaissance, </a:t>
            </a:r>
            <a:r>
              <a:rPr lang="fr-FR" b="1" dirty="0" smtClean="0"/>
              <a:t>et </a:t>
            </a:r>
            <a:r>
              <a:rPr lang="fr-FR" b="1" dirty="0"/>
              <a:t>tentent de s'approcher des faits </a:t>
            </a:r>
            <a:r>
              <a:rPr lang="fr-FR" b="1" dirty="0" smtClean="0"/>
              <a:t>recherchés </a:t>
            </a:r>
            <a:r>
              <a:rPr lang="fr-FR" b="1" dirty="0"/>
              <a:t>par </a:t>
            </a:r>
            <a:r>
              <a:rPr lang="fr-FR" b="1" dirty="0" smtClean="0"/>
              <a:t>le </a:t>
            </a:r>
            <a:r>
              <a:rPr lang="fr-FR" b="1" dirty="0"/>
              <a:t>problème. </a:t>
            </a:r>
          </a:p>
          <a:p>
            <a:pPr lvl="1"/>
            <a:r>
              <a:rPr lang="fr-FR" b="1" dirty="0" smtClean="0"/>
              <a:t>à «chaînage arrière » </a:t>
            </a:r>
            <a:r>
              <a:rPr lang="fr-FR" b="1" dirty="0"/>
              <a:t>- qui partent des faits </a:t>
            </a:r>
            <a:r>
              <a:rPr lang="fr-FR" b="1" dirty="0" smtClean="0"/>
              <a:t>recherchés </a:t>
            </a:r>
            <a:r>
              <a:rPr lang="fr-FR" b="1" dirty="0"/>
              <a:t>par le </a:t>
            </a:r>
            <a:r>
              <a:rPr lang="fr-FR" b="1" dirty="0" smtClean="0"/>
              <a:t>problème</a:t>
            </a:r>
            <a:r>
              <a:rPr lang="fr-FR" b="1" dirty="0"/>
              <a:t>, et </a:t>
            </a:r>
            <a:r>
              <a:rPr lang="fr-FR" b="1" dirty="0" smtClean="0"/>
              <a:t>tentent par </a:t>
            </a:r>
            <a:r>
              <a:rPr lang="fr-FR" b="1" dirty="0"/>
              <a:t>l'intermédiaire des </a:t>
            </a:r>
            <a:r>
              <a:rPr lang="fr-FR" b="1" dirty="0" smtClean="0"/>
              <a:t>règles</a:t>
            </a:r>
            <a:r>
              <a:rPr lang="fr-FR" b="1" dirty="0"/>
              <a:t>, </a:t>
            </a:r>
            <a:r>
              <a:rPr lang="fr-FR" b="1" dirty="0" smtClean="0"/>
              <a:t>de </a:t>
            </a:r>
            <a:r>
              <a:rPr lang="fr-FR" b="1" dirty="0"/>
              <a:t>remonter </a:t>
            </a:r>
            <a:r>
              <a:rPr lang="fr-FR" b="1" dirty="0" smtClean="0"/>
              <a:t> </a:t>
            </a:r>
            <a:r>
              <a:rPr lang="fr-FR" b="1" dirty="0"/>
              <a:t>à des faits connus, </a:t>
            </a:r>
            <a:endParaRPr lang="fr-FR" b="1" dirty="0" smtClean="0"/>
          </a:p>
          <a:p>
            <a:pPr lvl="1"/>
            <a:r>
              <a:rPr lang="fr-FR" b="1" dirty="0" smtClean="0"/>
              <a:t>à «chaînage </a:t>
            </a:r>
            <a:r>
              <a:rPr lang="fr-FR" b="1" dirty="0"/>
              <a:t>mixte </a:t>
            </a:r>
            <a:r>
              <a:rPr lang="fr-FR" b="1" dirty="0" smtClean="0"/>
              <a:t>» </a:t>
            </a:r>
            <a:r>
              <a:rPr lang="fr-FR" b="1" dirty="0"/>
              <a:t>- qui utilisent une combinaison de ces deux approches </a:t>
            </a:r>
            <a:r>
              <a:rPr lang="fr-FR" b="1" dirty="0" smtClean="0"/>
              <a:t>chaînage </a:t>
            </a:r>
            <a:r>
              <a:rPr lang="fr-FR" b="1" dirty="0"/>
              <a:t>avant et </a:t>
            </a:r>
            <a:r>
              <a:rPr lang="fr-FR" b="1" dirty="0" smtClean="0"/>
              <a:t>chaînage arrière</a:t>
            </a:r>
            <a:r>
              <a:rPr lang="fr-FR" b="1" dirty="0"/>
              <a:t>.</a:t>
            </a:r>
            <a:endParaRPr lang="fr-FR" dirty="0"/>
          </a:p>
          <a:p>
            <a:endParaRPr lang="fr-FR"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36</a:t>
            </a:fld>
            <a:endParaRPr lang="fr-BE"/>
          </a:p>
        </p:txBody>
      </p:sp>
    </p:spTree>
    <p:extLst>
      <p:ext uri="{BB962C8B-B14F-4D97-AF65-F5344CB8AC3E}">
        <p14:creationId xmlns:p14="http://schemas.microsoft.com/office/powerpoint/2010/main" xmlns="" val="23107421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IA: Systèmes à base de connaissances</a:t>
            </a:r>
            <a:endParaRPr lang="fr-FR" dirty="0"/>
          </a:p>
        </p:txBody>
      </p:sp>
      <p:sp>
        <p:nvSpPr>
          <p:cNvPr id="3" name="Espace réservé du contenu 2"/>
          <p:cNvSpPr>
            <a:spLocks noGrp="1"/>
          </p:cNvSpPr>
          <p:nvPr>
            <p:ph idx="1"/>
          </p:nvPr>
        </p:nvSpPr>
        <p:spPr/>
        <p:txBody>
          <a:bodyPr/>
          <a:lstStyle/>
          <a:p>
            <a:r>
              <a:rPr lang="fr-FR" dirty="0" smtClean="0"/>
              <a:t>Le terme de système expert disparaîtra progressivement </a:t>
            </a:r>
            <a:r>
              <a:rPr lang="fr-FR" dirty="0" smtClean="0">
                <a:sym typeface="Wingdings" pitchFamily="2" charset="2"/>
              </a:rPr>
              <a:t> </a:t>
            </a:r>
            <a:r>
              <a:rPr lang="fr-FR" sz="3200" b="1" dirty="0" smtClean="0"/>
              <a:t>système à bases de connaissances.</a:t>
            </a:r>
            <a:endParaRPr lang="fr-FR" b="1" dirty="0" smtClean="0"/>
          </a:p>
          <a:p>
            <a:r>
              <a:rPr lang="fr-FR" dirty="0" smtClean="0"/>
              <a:t>Ce concept est fondé sur une séparation entre:</a:t>
            </a:r>
          </a:p>
          <a:p>
            <a:endParaRPr lang="fr-FR" dirty="0" smtClean="0"/>
          </a:p>
          <a:p>
            <a:pPr lvl="1"/>
            <a:r>
              <a:rPr lang="fr-FR" dirty="0" smtClean="0">
                <a:solidFill>
                  <a:schemeClr val="tx1"/>
                </a:solidFill>
              </a:rPr>
              <a:t>Les connaissances nécessaires pour résoudre un problème.</a:t>
            </a:r>
          </a:p>
          <a:p>
            <a:pPr lvl="1"/>
            <a:endParaRPr lang="fr-FR" dirty="0" smtClean="0">
              <a:solidFill>
                <a:schemeClr val="tx1"/>
              </a:solidFill>
            </a:endParaRPr>
          </a:p>
          <a:p>
            <a:pPr lvl="1"/>
            <a:r>
              <a:rPr lang="fr-FR" dirty="0" smtClean="0">
                <a:solidFill>
                  <a:schemeClr val="tx1"/>
                </a:solidFill>
              </a:rPr>
              <a:t>Les mécanismes de raisonnement exploitant ces connaissances</a:t>
            </a:r>
            <a:endParaRPr lang="fr-FR" dirty="0">
              <a:solidFill>
                <a:schemeClr val="tx1"/>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37</a:t>
            </a:fld>
            <a:endParaRPr lang="fr-BE"/>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IA: Systèmes à base de connaissances</a:t>
            </a:r>
            <a:endParaRPr lang="fr-FR" dirty="0"/>
          </a:p>
        </p:txBody>
      </p:sp>
      <p:sp>
        <p:nvSpPr>
          <p:cNvPr id="3" name="Espace réservé du contenu 2"/>
          <p:cNvSpPr>
            <a:spLocks noGrp="1"/>
          </p:cNvSpPr>
          <p:nvPr>
            <p:ph idx="1"/>
          </p:nvPr>
        </p:nvSpPr>
        <p:spPr/>
        <p:txBody>
          <a:bodyPr>
            <a:normAutofit lnSpcReduction="10000"/>
          </a:bodyPr>
          <a:lstStyle/>
          <a:p>
            <a:pPr algn="ctr"/>
            <a:r>
              <a:rPr lang="fr-FR" sz="3200" b="1" i="1" dirty="0" smtClean="0"/>
              <a:t>Il faut faire la distinction entre l'information, la donnée brute, la </a:t>
            </a:r>
            <a:r>
              <a:rPr lang="fr-FR" sz="3200" b="1" i="1" dirty="0" smtClean="0">
                <a:solidFill>
                  <a:srgbClr val="FF0000"/>
                </a:solidFill>
              </a:rPr>
              <a:t>connaissance</a:t>
            </a:r>
            <a:r>
              <a:rPr lang="fr-FR" sz="3200" b="1" i="1" dirty="0" smtClean="0"/>
              <a:t>, </a:t>
            </a:r>
          </a:p>
          <a:p>
            <a:pPr algn="ctr">
              <a:buNone/>
            </a:pPr>
            <a:r>
              <a:rPr lang="fr-FR" sz="3200" b="1" i="1" dirty="0" smtClean="0"/>
              <a:t>qui est la sélection, l'appropriation et l'interprétation des informations par les hommes, ainsi que « les savoirs », qui mettent en perspective les connaissances ponctuelles sur le long terme, </a:t>
            </a:r>
            <a:r>
              <a:rPr lang="fr-FR" dirty="0" smtClean="0"/>
              <a:t>(</a:t>
            </a:r>
            <a:r>
              <a:rPr lang="fr-FR" dirty="0" err="1" smtClean="0"/>
              <a:t>Prax</a:t>
            </a:r>
            <a:r>
              <a:rPr lang="fr-FR" dirty="0" smtClean="0"/>
              <a:t>, 2009)</a:t>
            </a:r>
            <a:endParaRPr lang="fr-FR" dirty="0">
              <a:solidFill>
                <a:schemeClr val="tx1"/>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38</a:t>
            </a:fld>
            <a:endParaRPr lang="fr-BE"/>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06" y="-285776"/>
            <a:ext cx="8472518" cy="1143000"/>
          </a:xfrm>
        </p:spPr>
        <p:txBody>
          <a:bodyPr>
            <a:normAutofit fontScale="90000"/>
          </a:bodyPr>
          <a:lstStyle/>
          <a:p>
            <a:r>
              <a:rPr lang="fr-FR" dirty="0" smtClean="0"/>
              <a:t>IA: Systèmes à base de connaissances</a:t>
            </a:r>
            <a:endParaRPr lang="fr-FR" dirty="0"/>
          </a:p>
        </p:txBody>
      </p:sp>
      <p:sp>
        <p:nvSpPr>
          <p:cNvPr id="3" name="Espace réservé du contenu 2"/>
          <p:cNvSpPr>
            <a:spLocks noGrp="1"/>
          </p:cNvSpPr>
          <p:nvPr>
            <p:ph idx="1"/>
          </p:nvPr>
        </p:nvSpPr>
        <p:spPr>
          <a:xfrm>
            <a:off x="-32" y="1071546"/>
            <a:ext cx="8215370" cy="5786454"/>
          </a:xfrm>
        </p:spPr>
        <p:txBody>
          <a:bodyPr>
            <a:normAutofit fontScale="77500" lnSpcReduction="20000"/>
          </a:bodyPr>
          <a:lstStyle/>
          <a:p>
            <a:pPr lvl="0"/>
            <a:r>
              <a:rPr lang="fr-FR" sz="2800" b="1" i="1" dirty="0" smtClean="0"/>
              <a:t>Les types des connaissances</a:t>
            </a:r>
            <a:endParaRPr lang="fr-FR" sz="2800" dirty="0" smtClean="0"/>
          </a:p>
          <a:p>
            <a:pPr lvl="1"/>
            <a:r>
              <a:rPr lang="fr-FR" sz="2400" dirty="0" smtClean="0"/>
              <a:t>Les objets du monde réel;</a:t>
            </a:r>
          </a:p>
          <a:p>
            <a:pPr lvl="1"/>
            <a:endParaRPr lang="fr-FR" sz="2400" dirty="0" smtClean="0"/>
          </a:p>
          <a:p>
            <a:pPr lvl="1"/>
            <a:r>
              <a:rPr lang="fr-FR" sz="2400" dirty="0" smtClean="0"/>
              <a:t>Les assertions et les définitions sur ces objets;</a:t>
            </a:r>
          </a:p>
          <a:p>
            <a:pPr lvl="1"/>
            <a:endParaRPr lang="fr-FR" sz="2400" dirty="0" smtClean="0"/>
          </a:p>
          <a:p>
            <a:pPr lvl="1"/>
            <a:r>
              <a:rPr lang="fr-FR" sz="2400" dirty="0" smtClean="0"/>
              <a:t>Les concepts qui sont des agrégations ou généralisations des objets;</a:t>
            </a:r>
          </a:p>
          <a:p>
            <a:pPr lvl="1"/>
            <a:endParaRPr lang="fr-FR" sz="2400" dirty="0" smtClean="0"/>
          </a:p>
          <a:p>
            <a:pPr lvl="1"/>
            <a:r>
              <a:rPr lang="fr-FR" sz="2400" dirty="0" smtClean="0"/>
              <a:t>Les relations entre les objets ou les concepts;</a:t>
            </a:r>
          </a:p>
          <a:p>
            <a:pPr lvl="1"/>
            <a:endParaRPr lang="fr-FR" sz="2400" dirty="0" smtClean="0"/>
          </a:p>
          <a:p>
            <a:pPr lvl="1"/>
            <a:r>
              <a:rPr lang="fr-FR" sz="2400" dirty="0" smtClean="0"/>
              <a:t>Les théorèmes et les règles de réécriture (qui possèdent la particularité d'être sûrs);</a:t>
            </a:r>
          </a:p>
          <a:p>
            <a:pPr lvl="1"/>
            <a:endParaRPr lang="fr-FR" sz="2400" dirty="0" smtClean="0"/>
          </a:p>
          <a:p>
            <a:pPr lvl="1"/>
            <a:r>
              <a:rPr lang="fr-FR" sz="2400" dirty="0" smtClean="0"/>
              <a:t>Les méthodes de résolution;</a:t>
            </a:r>
          </a:p>
          <a:p>
            <a:pPr lvl="1"/>
            <a:endParaRPr lang="fr-FR" sz="2400" dirty="0" smtClean="0"/>
          </a:p>
          <a:p>
            <a:pPr lvl="1"/>
            <a:r>
              <a:rPr lang="fr-FR" sz="2400" dirty="0" smtClean="0"/>
              <a:t>Les stratégies et les heuristiques: règles de comportement innées ou acquises;</a:t>
            </a:r>
          </a:p>
          <a:p>
            <a:pPr lvl="1"/>
            <a:endParaRPr lang="fr-FR" sz="2400" dirty="0" smtClean="0"/>
          </a:p>
          <a:p>
            <a:pPr lvl="1"/>
            <a:r>
              <a:rPr lang="fr-FR" sz="2400" dirty="0" smtClean="0"/>
              <a:t>La méta connaissance : la connaissance sur la connaissance d'un problème donné.</a:t>
            </a:r>
            <a:endParaRPr lang="fr-FR" sz="24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39</a:t>
            </a:fld>
            <a:endParaRPr lang="fr-B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255088"/>
            <a:ext cx="7444680" cy="4846320"/>
          </a:xfrm>
        </p:spPr>
        <p:txBody>
          <a:bodyPr/>
          <a:lstStyle/>
          <a:p>
            <a:pPr algn="r" rtl="1"/>
            <a:r>
              <a:rPr lang="ar-DZ" dirty="0" smtClean="0"/>
              <a:t>الذباب</a:t>
            </a: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4</a:t>
            </a:fld>
            <a:endParaRPr lang="fr-BE"/>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11760" y="2996952"/>
            <a:ext cx="5272608" cy="279322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itre 6"/>
          <p:cNvSpPr>
            <a:spLocks noGrp="1"/>
          </p:cNvSpPr>
          <p:nvPr>
            <p:ph type="title"/>
          </p:nvPr>
        </p:nvSpPr>
        <p:spPr/>
        <p:txBody>
          <a:bodyPr/>
          <a:lstStyle/>
          <a:p>
            <a:r>
              <a:rPr lang="fr-FR" dirty="0" smtClean="0"/>
              <a:t> </a:t>
            </a:r>
            <a:endParaRPr lang="fr-FR" dirty="0"/>
          </a:p>
        </p:txBody>
      </p:sp>
      <p:sp>
        <p:nvSpPr>
          <p:cNvPr id="10" name="Titre 1"/>
          <p:cNvSpPr txBox="1">
            <a:spLocks/>
          </p:cNvSpPr>
          <p:nvPr/>
        </p:nvSpPr>
        <p:spPr>
          <a:xfrm>
            <a:off x="619148" y="1500174"/>
            <a:ext cx="7239000" cy="1143000"/>
          </a:xfrm>
          <a:prstGeom prst="rect">
            <a:avLst/>
          </a:prstGeom>
        </p:spPr>
        <p:txBody>
          <a:bodyPr vert="horz" lIns="45720" tIns="0" rIns="45720" bIns="0" anchor="b" anchorCtr="0">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حشرات ذكرت في القرآن</a:t>
            </a:r>
            <a:br>
              <a:rPr kumimoji="0" lang="ar-DZ"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br>
            <a:r>
              <a:rPr kumimoji="0" lang="ar-DZ"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r>
            <a:br>
              <a:rPr kumimoji="0" lang="ar-DZ"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br>
            <a:endParaRPr kumimoji="0" lang="fr-FR"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
        <p:nvSpPr>
          <p:cNvPr id="11" name="Titre 1"/>
          <p:cNvSpPr txBox="1">
            <a:spLocks/>
          </p:cNvSpPr>
          <p:nvPr/>
        </p:nvSpPr>
        <p:spPr>
          <a:xfrm>
            <a:off x="642910" y="0"/>
            <a:ext cx="7239000" cy="114300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ar-DZ" sz="5400" dirty="0" smtClean="0">
                <a:latin typeface="Traditional Arabic" pitchFamily="18" charset="-78"/>
                <a:cs typeface="Traditional Arabic" pitchFamily="18" charset="-78"/>
              </a:rPr>
              <a:t>باسم الله الرحمن الرحيم</a:t>
            </a:r>
            <a:endParaRPr lang="fr-FR" sz="5400" dirty="0">
              <a:latin typeface="Traditional Arabic" pitchFamily="18" charset="-78"/>
              <a:cs typeface="Traditional Arabic" pitchFamily="18" charset="-78"/>
            </a:endParaRPr>
          </a:p>
        </p:txBody>
      </p:sp>
    </p:spTree>
    <p:extLst>
      <p:ext uri="{BB962C8B-B14F-4D97-AF65-F5344CB8AC3E}">
        <p14:creationId xmlns:p14="http://schemas.microsoft.com/office/powerpoint/2010/main" xmlns="" val="396895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205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357214"/>
            <a:ext cx="8572528" cy="1143000"/>
          </a:xfrm>
        </p:spPr>
        <p:txBody>
          <a:bodyPr>
            <a:normAutofit fontScale="90000"/>
          </a:bodyPr>
          <a:lstStyle/>
          <a:p>
            <a:r>
              <a:rPr lang="fr-FR" dirty="0" smtClean="0"/>
              <a:t>IA: Systèmes à base de connaissances</a:t>
            </a:r>
            <a:endParaRPr lang="fr-FR" dirty="0"/>
          </a:p>
        </p:txBody>
      </p:sp>
      <p:sp>
        <p:nvSpPr>
          <p:cNvPr id="3" name="Espace réservé du contenu 2"/>
          <p:cNvSpPr>
            <a:spLocks noGrp="1"/>
          </p:cNvSpPr>
          <p:nvPr>
            <p:ph idx="1"/>
          </p:nvPr>
        </p:nvSpPr>
        <p:spPr>
          <a:xfrm>
            <a:off x="0" y="928670"/>
            <a:ext cx="8286776" cy="5929330"/>
          </a:xfrm>
        </p:spPr>
        <p:txBody>
          <a:bodyPr>
            <a:noAutofit/>
          </a:bodyPr>
          <a:lstStyle/>
          <a:p>
            <a:pPr lvl="0">
              <a:buNone/>
            </a:pPr>
            <a:r>
              <a:rPr lang="fr-FR" sz="1400" b="1" i="1" dirty="0" smtClean="0"/>
              <a:t>Les catégories  des connaissances</a:t>
            </a:r>
            <a:endParaRPr lang="fr-FR" sz="1400" dirty="0" smtClean="0"/>
          </a:p>
          <a:p>
            <a:pPr>
              <a:buNone/>
            </a:pPr>
            <a:r>
              <a:rPr lang="fr-FR" sz="1400" dirty="0" smtClean="0"/>
              <a:t>D. </a:t>
            </a:r>
            <a:r>
              <a:rPr lang="fr-FR" sz="1400" dirty="0" err="1" smtClean="0"/>
              <a:t>Kayser</a:t>
            </a:r>
            <a:r>
              <a:rPr lang="fr-FR" sz="1400" dirty="0" smtClean="0"/>
              <a:t> propose de distinguer six catégories des connaissances qui sont, </a:t>
            </a:r>
            <a:r>
              <a:rPr lang="fr-FR" sz="1200" dirty="0" smtClean="0"/>
              <a:t>(</a:t>
            </a:r>
            <a:r>
              <a:rPr lang="fr-FR" sz="1200" dirty="0" err="1" smtClean="0"/>
              <a:t>Kayser</a:t>
            </a:r>
            <a:r>
              <a:rPr lang="fr-FR" sz="1200" dirty="0" smtClean="0"/>
              <a:t>, 1991</a:t>
            </a:r>
            <a:r>
              <a:rPr lang="fr-FR" sz="1400" dirty="0" smtClean="0"/>
              <a:t>) :</a:t>
            </a:r>
          </a:p>
          <a:p>
            <a:r>
              <a:rPr lang="en-US" sz="1400" b="1" dirty="0" err="1" smtClean="0"/>
              <a:t>Connaissances</a:t>
            </a:r>
            <a:r>
              <a:rPr lang="en-US" sz="1400" b="1" dirty="0" smtClean="0"/>
              <a:t> de </a:t>
            </a:r>
            <a:r>
              <a:rPr lang="en-US" sz="1400" b="1" dirty="0" err="1" smtClean="0"/>
              <a:t>définition</a:t>
            </a:r>
            <a:endParaRPr lang="fr-FR" sz="1400" b="1" dirty="0" smtClean="0"/>
          </a:p>
          <a:p>
            <a:pPr lvl="1"/>
            <a:r>
              <a:rPr lang="fr-FR" sz="1400" b="1" dirty="0" smtClean="0">
                <a:solidFill>
                  <a:schemeClr val="tx1"/>
                </a:solidFill>
              </a:rPr>
              <a:t>Exemple</a:t>
            </a:r>
            <a:r>
              <a:rPr lang="fr-FR" sz="1400" dirty="0" smtClean="0">
                <a:solidFill>
                  <a:schemeClr val="tx1"/>
                </a:solidFill>
              </a:rPr>
              <a:t> : "Un triangle est un polygone ayant exactement trois côtés ".</a:t>
            </a:r>
          </a:p>
          <a:p>
            <a:pPr lvl="1">
              <a:buNone/>
            </a:pPr>
            <a:endParaRPr lang="fr-FR" sz="1400" dirty="0" smtClean="0">
              <a:solidFill>
                <a:schemeClr val="tx1"/>
              </a:solidFill>
            </a:endParaRPr>
          </a:p>
          <a:p>
            <a:r>
              <a:rPr lang="en-US" sz="1400" dirty="0" err="1" smtClean="0"/>
              <a:t>Connaissances</a:t>
            </a:r>
            <a:r>
              <a:rPr lang="en-US" sz="1400" dirty="0" smtClean="0"/>
              <a:t> </a:t>
            </a:r>
            <a:r>
              <a:rPr lang="en-US" sz="1400" dirty="0" err="1" smtClean="0"/>
              <a:t>évolutives</a:t>
            </a:r>
            <a:endParaRPr lang="fr-FR" sz="1400" dirty="0" smtClean="0"/>
          </a:p>
          <a:p>
            <a:pPr lvl="1"/>
            <a:r>
              <a:rPr lang="fr-FR" sz="1400" b="1" dirty="0" smtClean="0">
                <a:solidFill>
                  <a:schemeClr val="tx1"/>
                </a:solidFill>
              </a:rPr>
              <a:t>Exemple</a:t>
            </a:r>
            <a:r>
              <a:rPr lang="fr-FR" sz="1400" dirty="0" smtClean="0">
                <a:solidFill>
                  <a:schemeClr val="tx1"/>
                </a:solidFill>
              </a:rPr>
              <a:t> : " Pierre Durand est élevé de 2° c3 " (aujourd'hui).</a:t>
            </a:r>
          </a:p>
          <a:p>
            <a:pPr lvl="1"/>
            <a:endParaRPr lang="fr-FR" sz="1400" dirty="0" smtClean="0">
              <a:solidFill>
                <a:schemeClr val="tx1"/>
              </a:solidFill>
            </a:endParaRPr>
          </a:p>
          <a:p>
            <a:r>
              <a:rPr lang="en-US" sz="1400" dirty="0" err="1" smtClean="0"/>
              <a:t>Connaissances</a:t>
            </a:r>
            <a:r>
              <a:rPr lang="en-US" sz="1400" dirty="0" smtClean="0"/>
              <a:t> </a:t>
            </a:r>
            <a:r>
              <a:rPr lang="en-US" sz="1400" dirty="0" err="1" smtClean="0"/>
              <a:t>incertaines</a:t>
            </a:r>
            <a:endParaRPr lang="fr-FR" sz="1400" dirty="0" smtClean="0"/>
          </a:p>
          <a:p>
            <a:pPr lvl="1"/>
            <a:r>
              <a:rPr lang="fr-FR" sz="1400" b="1" dirty="0" smtClean="0">
                <a:solidFill>
                  <a:schemeClr val="tx1"/>
                </a:solidFill>
              </a:rPr>
              <a:t>Exemple</a:t>
            </a:r>
            <a:r>
              <a:rPr lang="fr-FR" sz="1400" dirty="0" smtClean="0">
                <a:solidFill>
                  <a:schemeClr val="tx1"/>
                </a:solidFill>
              </a:rPr>
              <a:t> : " Clovis est né en 465 après J.C ".</a:t>
            </a:r>
          </a:p>
          <a:p>
            <a:pPr lvl="1"/>
            <a:endParaRPr lang="fr-FR" sz="1400" dirty="0" smtClean="0">
              <a:solidFill>
                <a:schemeClr val="tx1"/>
              </a:solidFill>
            </a:endParaRPr>
          </a:p>
          <a:p>
            <a:r>
              <a:rPr lang="en-US" sz="1400" dirty="0" err="1" smtClean="0"/>
              <a:t>Connaissances</a:t>
            </a:r>
            <a:r>
              <a:rPr lang="en-US" sz="1400" dirty="0" smtClean="0"/>
              <a:t> </a:t>
            </a:r>
            <a:r>
              <a:rPr lang="en-US" sz="1400" dirty="0" err="1" smtClean="0"/>
              <a:t>vagues</a:t>
            </a:r>
            <a:endParaRPr lang="fr-FR" sz="1400" dirty="0" smtClean="0"/>
          </a:p>
          <a:p>
            <a:pPr lvl="1"/>
            <a:r>
              <a:rPr lang="fr-FR" sz="1400" b="1" dirty="0" smtClean="0">
                <a:solidFill>
                  <a:schemeClr val="tx1"/>
                </a:solidFill>
              </a:rPr>
              <a:t>Exemple</a:t>
            </a:r>
            <a:r>
              <a:rPr lang="fr-FR" sz="1400" dirty="0" smtClean="0">
                <a:solidFill>
                  <a:schemeClr val="tx1"/>
                </a:solidFill>
              </a:rPr>
              <a:t> : " les jeunes élèves sont turbulents ". (Jeunes =? turbulents = ?).</a:t>
            </a:r>
          </a:p>
          <a:p>
            <a:pPr lvl="1"/>
            <a:endParaRPr lang="fr-FR" sz="1400" dirty="0" smtClean="0">
              <a:solidFill>
                <a:schemeClr val="tx1"/>
              </a:solidFill>
            </a:endParaRPr>
          </a:p>
          <a:p>
            <a:r>
              <a:rPr lang="en-US" sz="1400" dirty="0" err="1" smtClean="0"/>
              <a:t>Connaissances</a:t>
            </a:r>
            <a:r>
              <a:rPr lang="en-US" sz="1400" dirty="0" smtClean="0"/>
              <a:t> </a:t>
            </a:r>
            <a:r>
              <a:rPr lang="en-US" sz="1400" dirty="0" err="1" smtClean="0"/>
              <a:t>typiques</a:t>
            </a:r>
            <a:endParaRPr lang="fr-FR" sz="1400" dirty="0" smtClean="0"/>
          </a:p>
          <a:p>
            <a:pPr lvl="1"/>
            <a:r>
              <a:rPr lang="fr-FR" sz="1400" b="1" dirty="0" smtClean="0">
                <a:solidFill>
                  <a:schemeClr val="tx1"/>
                </a:solidFill>
              </a:rPr>
              <a:t>Exemple</a:t>
            </a:r>
            <a:r>
              <a:rPr lang="fr-FR" sz="1400" dirty="0" smtClean="0">
                <a:solidFill>
                  <a:schemeClr val="tx1"/>
                </a:solidFill>
              </a:rPr>
              <a:t> : " habituellement, chaque période d'enseignement est consacrée à une seule matière".</a:t>
            </a:r>
          </a:p>
          <a:p>
            <a:pPr lvl="1"/>
            <a:endParaRPr lang="fr-FR" sz="1400" dirty="0" smtClean="0">
              <a:solidFill>
                <a:schemeClr val="tx1"/>
              </a:solidFill>
            </a:endParaRPr>
          </a:p>
          <a:p>
            <a:r>
              <a:rPr lang="en-US" sz="1400" dirty="0" err="1" smtClean="0"/>
              <a:t>Connaissances</a:t>
            </a:r>
            <a:r>
              <a:rPr lang="en-US" sz="1400" dirty="0" smtClean="0"/>
              <a:t> </a:t>
            </a:r>
            <a:r>
              <a:rPr lang="en-US" sz="1400" dirty="0" err="1" smtClean="0"/>
              <a:t>ambiguës</a:t>
            </a:r>
            <a:endParaRPr lang="fr-FR" sz="1400" dirty="0" smtClean="0"/>
          </a:p>
          <a:p>
            <a:pPr lvl="1"/>
            <a:r>
              <a:rPr lang="fr-FR" sz="1400" b="1" dirty="0" smtClean="0">
                <a:solidFill>
                  <a:schemeClr val="tx1"/>
                </a:solidFill>
              </a:rPr>
              <a:t>Exemple</a:t>
            </a:r>
            <a:r>
              <a:rPr lang="fr-FR" sz="1400" dirty="0" smtClean="0">
                <a:solidFill>
                  <a:schemeClr val="tx1"/>
                </a:solidFill>
              </a:rPr>
              <a:t> : "Avant le conseil de classe, le professeur savait que trois élèves redoubleraient". Est-ce le nombre global, ou bien 3 cas particuliers connus individuellement ? </a:t>
            </a:r>
            <a:r>
              <a:rPr lang="en-US" sz="1400" dirty="0" err="1" smtClean="0">
                <a:solidFill>
                  <a:schemeClr val="tx1"/>
                </a:solidFill>
              </a:rPr>
              <a:t>Est-ce</a:t>
            </a:r>
            <a:r>
              <a:rPr lang="en-US" sz="1400" dirty="0" smtClean="0">
                <a:solidFill>
                  <a:schemeClr val="tx1"/>
                </a:solidFill>
              </a:rPr>
              <a:t> </a:t>
            </a:r>
            <a:r>
              <a:rPr lang="en-US" sz="1400" dirty="0" err="1" smtClean="0">
                <a:solidFill>
                  <a:schemeClr val="tx1"/>
                </a:solidFill>
              </a:rPr>
              <a:t>trois</a:t>
            </a:r>
            <a:r>
              <a:rPr lang="en-US" sz="1400" dirty="0" smtClean="0">
                <a:solidFill>
                  <a:schemeClr val="tx1"/>
                </a:solidFill>
              </a:rPr>
              <a:t> </a:t>
            </a:r>
            <a:r>
              <a:rPr lang="en-US" sz="1400" dirty="0" err="1" smtClean="0">
                <a:solidFill>
                  <a:schemeClr val="tx1"/>
                </a:solidFill>
              </a:rPr>
              <a:t>exactement</a:t>
            </a:r>
            <a:r>
              <a:rPr lang="en-US" sz="1400" dirty="0" smtClean="0">
                <a:solidFill>
                  <a:schemeClr val="tx1"/>
                </a:solidFill>
              </a:rPr>
              <a:t>, </a:t>
            </a:r>
            <a:r>
              <a:rPr lang="en-US" sz="1400" dirty="0" err="1" smtClean="0">
                <a:solidFill>
                  <a:schemeClr val="tx1"/>
                </a:solidFill>
              </a:rPr>
              <a:t>ou</a:t>
            </a:r>
            <a:r>
              <a:rPr lang="en-US" sz="1400" dirty="0" smtClean="0">
                <a:solidFill>
                  <a:schemeClr val="tx1"/>
                </a:solidFill>
              </a:rPr>
              <a:t> au </a:t>
            </a:r>
            <a:r>
              <a:rPr lang="en-US" sz="1400" dirty="0" err="1" smtClean="0">
                <a:solidFill>
                  <a:schemeClr val="tx1"/>
                </a:solidFill>
              </a:rPr>
              <a:t>moins</a:t>
            </a:r>
            <a:r>
              <a:rPr lang="en-US" sz="1400" dirty="0" smtClean="0">
                <a:solidFill>
                  <a:schemeClr val="tx1"/>
                </a:solidFill>
              </a:rPr>
              <a:t> </a:t>
            </a:r>
            <a:r>
              <a:rPr lang="en-US" sz="1400" dirty="0" err="1" smtClean="0">
                <a:solidFill>
                  <a:schemeClr val="tx1"/>
                </a:solidFill>
              </a:rPr>
              <a:t>trois</a:t>
            </a:r>
            <a:r>
              <a:rPr lang="en-US" sz="1400" dirty="0" smtClean="0">
                <a:solidFill>
                  <a:schemeClr val="tx1"/>
                </a:solidFill>
              </a:rPr>
              <a:t> ?</a:t>
            </a:r>
            <a:endParaRPr lang="fr-FR" sz="1400" dirty="0" smtClean="0">
              <a:solidFill>
                <a:schemeClr val="tx1"/>
              </a:solidFill>
            </a:endParaRPr>
          </a:p>
          <a:p>
            <a:endParaRPr lang="fr-FR" sz="14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40</a:t>
            </a:fld>
            <a:endParaRPr lang="fr-BE"/>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dirty="0" smtClean="0"/>
              <a:t>Le raisonnement en I.A</a:t>
            </a:r>
            <a:br>
              <a:rPr lang="fr-FR" dirty="0" smtClean="0"/>
            </a:br>
            <a:endParaRPr lang="fr-FR" dirty="0"/>
          </a:p>
        </p:txBody>
      </p:sp>
      <p:sp>
        <p:nvSpPr>
          <p:cNvPr id="3" name="Espace réservé du contenu 2"/>
          <p:cNvSpPr>
            <a:spLocks noGrp="1"/>
          </p:cNvSpPr>
          <p:nvPr>
            <p:ph idx="1"/>
          </p:nvPr>
        </p:nvSpPr>
        <p:spPr/>
        <p:txBody>
          <a:bodyPr>
            <a:normAutofit/>
          </a:bodyPr>
          <a:lstStyle/>
          <a:p>
            <a:pPr algn="just"/>
            <a:r>
              <a:rPr lang="fr-FR" dirty="0" smtClean="0"/>
              <a:t>Un raisonnement peut être défini comme un enchaînement d’énoncés ou de représentations symboliques conduit en fonction d’un but, ce but pouvant prendre des formes variées :</a:t>
            </a:r>
          </a:p>
          <a:p>
            <a:pPr lvl="1" algn="just"/>
            <a:r>
              <a:rPr lang="fr-FR" dirty="0" smtClean="0"/>
              <a:t>	Démontrer, convaincre, élucider, interpréter, décider, justifier,  expliquer, etc. Un tel enchaînement est  une caractéristique importante d’un raisonnement (</a:t>
            </a:r>
            <a:r>
              <a:rPr lang="fr-FR" dirty="0" err="1" smtClean="0"/>
              <a:t>Frécon</a:t>
            </a:r>
            <a:r>
              <a:rPr lang="fr-FR" dirty="0" smtClean="0"/>
              <a:t>, 2009). </a:t>
            </a:r>
          </a:p>
          <a:p>
            <a:pPr lvl="1" algn="just"/>
            <a:r>
              <a:rPr lang="fr-FR" dirty="0" smtClean="0"/>
              <a:t>	Il est en général non linéaire  et nécessite des retours  en arrière (back-</a:t>
            </a:r>
            <a:r>
              <a:rPr lang="fr-FR" dirty="0" err="1" smtClean="0"/>
              <a:t>tracks</a:t>
            </a:r>
            <a:r>
              <a:rPr lang="fr-FR" dirty="0" smtClean="0"/>
              <a:t>).</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41</a:t>
            </a:fld>
            <a:endParaRPr lang="fr-BE"/>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i="1" dirty="0" smtClean="0"/>
              <a:t>Les types de raisonnement  </a:t>
            </a:r>
            <a:endParaRPr lang="fr-FR" dirty="0"/>
          </a:p>
        </p:txBody>
      </p:sp>
      <p:sp>
        <p:nvSpPr>
          <p:cNvPr id="3" name="Espace réservé du contenu 2"/>
          <p:cNvSpPr>
            <a:spLocks noGrp="1"/>
          </p:cNvSpPr>
          <p:nvPr>
            <p:ph idx="1"/>
          </p:nvPr>
        </p:nvSpPr>
        <p:spPr/>
        <p:txBody>
          <a:bodyPr>
            <a:normAutofit fontScale="92500" lnSpcReduction="20000"/>
          </a:bodyPr>
          <a:lstStyle/>
          <a:p>
            <a:pPr lvl="1" algn="just"/>
            <a:r>
              <a:rPr lang="fr-FR" sz="2400" b="1" dirty="0" smtClean="0"/>
              <a:t>Le raisonnement formel</a:t>
            </a:r>
            <a:r>
              <a:rPr lang="fr-FR" sz="2400" dirty="0" smtClean="0"/>
              <a:t> : fondé sur la manipulation syntaxique de structures symboliques à l’aide des règles.</a:t>
            </a:r>
          </a:p>
          <a:p>
            <a:pPr lvl="1" algn="just"/>
            <a:endParaRPr lang="fr-FR" sz="2400" dirty="0" smtClean="0"/>
          </a:p>
          <a:p>
            <a:pPr lvl="1" algn="just"/>
            <a:r>
              <a:rPr lang="fr-FR" sz="2400" b="1" dirty="0" smtClean="0"/>
              <a:t>Le raisonnement procédural</a:t>
            </a:r>
            <a:r>
              <a:rPr lang="fr-FR" sz="2400" dirty="0" smtClean="0"/>
              <a:t> : dans lequel toutes les connaissances, la façon de les utiliser et la conduite du raisonnement sont figées sous forme d’algorithmes, ou d’automates  finis; l’attachement procédural et les démons  dont  sont munis les objets  structurés permettent de mettre en œuvre un tel raisonnement. </a:t>
            </a:r>
          </a:p>
          <a:p>
            <a:pPr lvl="1" algn="just"/>
            <a:endParaRPr lang="fr-FR" sz="2400" dirty="0" smtClean="0"/>
          </a:p>
          <a:p>
            <a:pPr lvl="1" algn="just"/>
            <a:r>
              <a:rPr lang="fr-FR" sz="2400" b="1" dirty="0" smtClean="0"/>
              <a:t>Le raisonnement par  analogie</a:t>
            </a:r>
            <a:r>
              <a:rPr lang="fr-FR" sz="2400" dirty="0" smtClean="0"/>
              <a:t>,  très  naturel  et  efficace  chez  l’être  humain  mais difficile à mettre en œuvre en pratique car mal connu .</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42</a:t>
            </a:fld>
            <a:endParaRPr lang="fr-BE"/>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r>
              <a:rPr lang="fr-FR" i="1" dirty="0" smtClean="0"/>
              <a:t>Les types de raisonnement  </a:t>
            </a:r>
            <a:endParaRPr lang="fr-FR" dirty="0"/>
          </a:p>
        </p:txBody>
      </p:sp>
      <p:sp>
        <p:nvSpPr>
          <p:cNvPr id="3" name="Espace réservé du contenu 2"/>
          <p:cNvSpPr>
            <a:spLocks noGrp="1"/>
          </p:cNvSpPr>
          <p:nvPr>
            <p:ph idx="1"/>
          </p:nvPr>
        </p:nvSpPr>
        <p:spPr/>
        <p:txBody>
          <a:bodyPr>
            <a:normAutofit fontScale="92500" lnSpcReduction="10000"/>
          </a:bodyPr>
          <a:lstStyle/>
          <a:p>
            <a:pPr lvl="1" algn="just"/>
            <a:r>
              <a:rPr lang="fr-FR" sz="2400" b="1" dirty="0" smtClean="0"/>
              <a:t>Le raisonnement par généralisation et abstraction</a:t>
            </a:r>
            <a:r>
              <a:rPr lang="fr-FR" sz="2400" dirty="0" smtClean="0"/>
              <a:t>, également largement répondu chez l’homme, mais encore mal connu. Il est lié à l’apprentissage par induction, d’une importance majeure. Ce raisonnement peut en particulier mettre en œuvre le mécanisme d’inférence par héritage déjà présenté.</a:t>
            </a:r>
          </a:p>
          <a:p>
            <a:pPr lvl="1" algn="just"/>
            <a:endParaRPr lang="fr-FR" sz="2400" dirty="0" smtClean="0"/>
          </a:p>
          <a:p>
            <a:pPr lvl="1" algn="just"/>
            <a:r>
              <a:rPr lang="fr-FR" sz="2400" b="1" dirty="0" smtClean="0"/>
              <a:t>Le raisonnement spatial</a:t>
            </a:r>
            <a:r>
              <a:rPr lang="fr-FR" sz="2400" dirty="0" smtClean="0"/>
              <a:t>, né de la nécessité de concevoir des systèmes recevant des informations visuelles sur le monde qui les entoure, prend des formes très diverses. Ce raisonnement repose sur les divers types de géométrie: algébrique, différentielle, algorithmique, etc. </a:t>
            </a:r>
            <a:endParaRPr lang="fr-FR" sz="24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43</a:t>
            </a:fld>
            <a:endParaRPr lang="fr-BE"/>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Intelligence artificielle</a:t>
            </a:r>
            <a:endParaRPr lang="fr-FR" dirty="0"/>
          </a:p>
        </p:txBody>
      </p:sp>
      <p:sp>
        <p:nvSpPr>
          <p:cNvPr id="3" name="Espace réservé du contenu 2"/>
          <p:cNvSpPr>
            <a:spLocks noGrp="1"/>
          </p:cNvSpPr>
          <p:nvPr>
            <p:ph idx="1"/>
          </p:nvPr>
        </p:nvSpPr>
        <p:spPr/>
        <p:txBody>
          <a:bodyPr>
            <a:normAutofit/>
          </a:bodyPr>
          <a:lstStyle/>
          <a:p>
            <a:r>
              <a:rPr lang="fr-FR" sz="2400" b="1" dirty="0" smtClean="0"/>
              <a:t>Année 90 les réseaux </a:t>
            </a:r>
            <a:r>
              <a:rPr lang="fr-FR" sz="2400" b="1" dirty="0"/>
              <a:t>et les multiprocesseurs ouvrent de </a:t>
            </a:r>
            <a:r>
              <a:rPr lang="fr-FR" sz="2400" b="1" dirty="0" smtClean="0"/>
              <a:t>nouvelles perspectives à l’IA</a:t>
            </a:r>
            <a:endParaRPr lang="fr-FR" sz="2400" dirty="0"/>
          </a:p>
          <a:p>
            <a:r>
              <a:rPr lang="fr-FR" b="1" dirty="0"/>
              <a:t>Limite de la conception centralisatrice de </a:t>
            </a:r>
            <a:r>
              <a:rPr lang="fr-FR" b="1" dirty="0" smtClean="0"/>
              <a:t>l’IA:</a:t>
            </a:r>
          </a:p>
          <a:p>
            <a:pPr lvl="1"/>
            <a:r>
              <a:rPr lang="fr-FR" dirty="0"/>
              <a:t>Machine </a:t>
            </a:r>
            <a:r>
              <a:rPr lang="fr-FR" dirty="0" smtClean="0"/>
              <a:t>s</a:t>
            </a:r>
            <a:r>
              <a:rPr lang="fr-FR" sz="2500" dirty="0" smtClean="0"/>
              <a:t>équentielle </a:t>
            </a:r>
            <a:r>
              <a:rPr lang="fr-FR" sz="2500" dirty="0" err="1" smtClean="0"/>
              <a:t>mono-processeur</a:t>
            </a:r>
            <a:endParaRPr lang="fr-FR" sz="750" dirty="0"/>
          </a:p>
          <a:p>
            <a:pPr lvl="1"/>
            <a:r>
              <a:rPr lang="fr-FR" dirty="0"/>
              <a:t>Limites de </a:t>
            </a:r>
            <a:r>
              <a:rPr lang="fr-FR" dirty="0" smtClean="0"/>
              <a:t>l’approche Système Expert</a:t>
            </a:r>
          </a:p>
          <a:p>
            <a:pPr lvl="1"/>
            <a:r>
              <a:rPr lang="fr-FR" sz="2500" dirty="0" smtClean="0"/>
              <a:t>Les </a:t>
            </a:r>
            <a:r>
              <a:rPr lang="fr-FR" sz="2500" dirty="0"/>
              <a:t>systèmes naturelles et sociaux sont </a:t>
            </a:r>
            <a:r>
              <a:rPr lang="fr-FR" sz="2500" dirty="0" smtClean="0"/>
              <a:t>extrêmement complexes</a:t>
            </a:r>
            <a:endParaRPr lang="fr-FR" sz="750" dirty="0"/>
          </a:p>
          <a:p>
            <a:pPr lvl="1"/>
            <a:r>
              <a:rPr lang="fr-FR" dirty="0" smtClean="0"/>
              <a:t>L’approche </a:t>
            </a:r>
            <a:r>
              <a:rPr lang="fr-FR" dirty="0"/>
              <a:t>objet a </a:t>
            </a:r>
            <a:r>
              <a:rPr lang="fr-FR" dirty="0" smtClean="0"/>
              <a:t>montré tout l’intérêt d’un découpage d’un système en entités conceptuelles en interaction,</a:t>
            </a:r>
          </a:p>
          <a:p>
            <a:pPr lvl="1"/>
            <a:endParaRPr lang="fr-FR" dirty="0"/>
          </a:p>
          <a:p>
            <a:pPr lvl="1"/>
            <a:endParaRPr lang="fr-FR" dirty="0"/>
          </a:p>
          <a:p>
            <a:pPr lvl="1"/>
            <a:endParaRPr lang="fr-FR" dirty="0" smtClean="0"/>
          </a:p>
          <a:p>
            <a:pPr lvl="1"/>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44</a:t>
            </a:fld>
            <a:endParaRPr lang="fr-BE"/>
          </a:p>
        </p:txBody>
      </p:sp>
    </p:spTree>
    <p:extLst>
      <p:ext uri="{BB962C8B-B14F-4D97-AF65-F5344CB8AC3E}">
        <p14:creationId xmlns:p14="http://schemas.microsoft.com/office/powerpoint/2010/main" xmlns="" val="24298076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077072"/>
            <a:ext cx="7239000" cy="1143000"/>
          </a:xfrm>
        </p:spPr>
        <p:txBody>
          <a:bodyPr>
            <a:noAutofit/>
          </a:bodyPr>
          <a:lstStyle/>
          <a:p>
            <a:r>
              <a:rPr lang="fr-FR" sz="6600" dirty="0" smtClean="0"/>
              <a:t>IAD: intelligence artificielle distribuée</a:t>
            </a:r>
            <a:endParaRPr lang="fr-FR" sz="6600"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45</a:t>
            </a:fld>
            <a:endParaRPr lang="fr-BE"/>
          </a:p>
        </p:txBody>
      </p:sp>
    </p:spTree>
    <p:extLst>
      <p:ext uri="{BB962C8B-B14F-4D97-AF65-F5344CB8AC3E}">
        <p14:creationId xmlns:p14="http://schemas.microsoft.com/office/powerpoint/2010/main" xmlns="" val="31369614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Intelligence artificielle distribuée</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Limites de l’IA:</a:t>
            </a:r>
          </a:p>
          <a:p>
            <a:pPr lvl="1"/>
            <a:r>
              <a:rPr lang="fr-FR" dirty="0"/>
              <a:t>Centralisation des faits,</a:t>
            </a:r>
          </a:p>
          <a:p>
            <a:pPr lvl="1"/>
            <a:r>
              <a:rPr lang="fr-FR" dirty="0"/>
              <a:t>Centralisation des </a:t>
            </a:r>
            <a:r>
              <a:rPr lang="fr-FR" dirty="0" smtClean="0"/>
              <a:t>règles</a:t>
            </a:r>
            <a:r>
              <a:rPr lang="fr-FR" dirty="0"/>
              <a:t>,</a:t>
            </a:r>
          </a:p>
          <a:p>
            <a:pPr lvl="1"/>
            <a:r>
              <a:rPr lang="fr-FR" dirty="0"/>
              <a:t>Centralisation du moteur </a:t>
            </a:r>
            <a:r>
              <a:rPr lang="fr-FR" dirty="0" smtClean="0"/>
              <a:t>d’inférences</a:t>
            </a:r>
            <a:r>
              <a:rPr lang="fr-FR" dirty="0"/>
              <a:t>,</a:t>
            </a:r>
          </a:p>
          <a:p>
            <a:pPr lvl="1"/>
            <a:r>
              <a:rPr lang="fr-FR" dirty="0" smtClean="0"/>
              <a:t>Système ”</a:t>
            </a:r>
            <a:r>
              <a:rPr lang="fr-FR" dirty="0" smtClean="0">
                <a:solidFill>
                  <a:srgbClr val="FF0000"/>
                </a:solidFill>
              </a:rPr>
              <a:t>F</a:t>
            </a:r>
            <a:r>
              <a:rPr lang="fr-FR" b="1" dirty="0" smtClean="0">
                <a:solidFill>
                  <a:srgbClr val="FF0000"/>
                </a:solidFill>
              </a:rPr>
              <a:t>ermé</a:t>
            </a:r>
            <a:r>
              <a:rPr lang="fr-FR" dirty="0" smtClean="0"/>
              <a:t>”,</a:t>
            </a:r>
          </a:p>
          <a:p>
            <a:r>
              <a:rPr lang="fr-FR" sz="2800" dirty="0"/>
              <a:t>Quelques </a:t>
            </a:r>
            <a:r>
              <a:rPr lang="fr-FR" sz="2800" dirty="0" smtClean="0"/>
              <a:t>caractéristiques attribuées </a:t>
            </a:r>
            <a:r>
              <a:rPr lang="fr-FR" sz="2800" dirty="0"/>
              <a:t>aux </a:t>
            </a:r>
            <a:r>
              <a:rPr lang="fr-FR" sz="2800" dirty="0" smtClean="0"/>
              <a:t>systèmes ”intelligents</a:t>
            </a:r>
            <a:r>
              <a:rPr lang="fr-FR" sz="2800" dirty="0"/>
              <a:t>”</a:t>
            </a:r>
            <a:endParaRPr lang="fr-FR" sz="1600" dirty="0"/>
          </a:p>
          <a:p>
            <a:pPr lvl="1"/>
            <a:r>
              <a:rPr lang="fr-FR" dirty="0" smtClean="0"/>
              <a:t>Evolutivité,</a:t>
            </a:r>
            <a:endParaRPr lang="fr-FR" dirty="0"/>
          </a:p>
          <a:p>
            <a:pPr lvl="1"/>
            <a:r>
              <a:rPr lang="fr-FR" dirty="0" smtClean="0"/>
              <a:t>Adaptabilité,</a:t>
            </a:r>
            <a:endParaRPr lang="fr-FR" dirty="0"/>
          </a:p>
          <a:p>
            <a:pPr lvl="1"/>
            <a:r>
              <a:rPr lang="fr-FR" b="1" dirty="0" smtClean="0">
                <a:solidFill>
                  <a:srgbClr val="FF0000"/>
                </a:solidFill>
              </a:rPr>
              <a:t>Ouverture</a:t>
            </a:r>
            <a:r>
              <a:rPr lang="fr-FR" dirty="0" smtClean="0"/>
              <a:t>.</a:t>
            </a:r>
          </a:p>
          <a:p>
            <a:r>
              <a:rPr lang="fr-FR" sz="2800" dirty="0">
                <a:solidFill>
                  <a:schemeClr val="tx1"/>
                </a:solidFill>
              </a:rPr>
              <a:t>Antithèse des systèmes ”intelligents” centralisés</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46</a:t>
            </a:fld>
            <a:endParaRPr lang="fr-BE"/>
          </a:p>
        </p:txBody>
      </p:sp>
    </p:spTree>
    <p:extLst>
      <p:ext uri="{BB962C8B-B14F-4D97-AF65-F5344CB8AC3E}">
        <p14:creationId xmlns:p14="http://schemas.microsoft.com/office/powerpoint/2010/main" xmlns="" val="23831742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Intelligence artificielle distribuée</a:t>
            </a:r>
          </a:p>
        </p:txBody>
      </p:sp>
      <p:sp>
        <p:nvSpPr>
          <p:cNvPr id="3" name="Espace réservé du contenu 2"/>
          <p:cNvSpPr>
            <a:spLocks noGrp="1"/>
          </p:cNvSpPr>
          <p:nvPr>
            <p:ph idx="1"/>
          </p:nvPr>
        </p:nvSpPr>
        <p:spPr/>
        <p:txBody>
          <a:bodyPr/>
          <a:lstStyle/>
          <a:p>
            <a:r>
              <a:rPr lang="fr-FR" dirty="0"/>
              <a:t>Dans IAD il y a un D pour </a:t>
            </a:r>
            <a:r>
              <a:rPr lang="fr-FR" dirty="0" smtClean="0"/>
              <a:t>Distribuée</a:t>
            </a:r>
            <a:r>
              <a:rPr lang="fr-FR" dirty="0"/>
              <a:t>.</a:t>
            </a:r>
          </a:p>
          <a:p>
            <a:r>
              <a:rPr lang="fr-FR" dirty="0"/>
              <a:t>Pourquoi distribuer </a:t>
            </a:r>
            <a:r>
              <a:rPr lang="fr-FR" dirty="0" smtClean="0"/>
              <a:t>l’intelligence</a:t>
            </a:r>
            <a:r>
              <a:rPr lang="fr-FR" dirty="0"/>
              <a:t>” ?</a:t>
            </a:r>
          </a:p>
          <a:p>
            <a:r>
              <a:rPr lang="fr-FR" dirty="0"/>
              <a:t>Que gagne-t-on par rapport aux </a:t>
            </a:r>
            <a:r>
              <a:rPr lang="fr-FR" dirty="0" smtClean="0"/>
              <a:t>systèmes d’IA </a:t>
            </a:r>
            <a:r>
              <a:rPr lang="fr-FR" dirty="0"/>
              <a:t>”classiques” ?</a:t>
            </a:r>
          </a:p>
          <a:p>
            <a:r>
              <a:rPr lang="fr-FR" dirty="0"/>
              <a:t>Quelles techniques sont mises en </a:t>
            </a:r>
            <a:r>
              <a:rPr lang="fr-FR" dirty="0" smtClean="0"/>
              <a:t>œuvre </a:t>
            </a:r>
            <a:r>
              <a:rPr lang="fr-FR" dirty="0"/>
              <a:t>pour distribuer l’IA ?</a:t>
            </a:r>
          </a:p>
          <a:p>
            <a:r>
              <a:rPr lang="fr-FR" dirty="0" smtClean="0"/>
              <a:t>À quelles </a:t>
            </a:r>
            <a:r>
              <a:rPr lang="fr-FR" dirty="0"/>
              <a:t>classes d’applications peut-on adapter des </a:t>
            </a:r>
            <a:r>
              <a:rPr lang="fr-FR" dirty="0" smtClean="0"/>
              <a:t>systèmes </a:t>
            </a:r>
            <a:r>
              <a:rPr lang="fr-FR" dirty="0"/>
              <a:t>d’IAD ?</a:t>
            </a: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47</a:t>
            </a:fld>
            <a:endParaRPr lang="fr-BE"/>
          </a:p>
        </p:txBody>
      </p:sp>
    </p:spTree>
    <p:extLst>
      <p:ext uri="{BB962C8B-B14F-4D97-AF65-F5344CB8AC3E}">
        <p14:creationId xmlns:p14="http://schemas.microsoft.com/office/powerpoint/2010/main" xmlns="" val="162257644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Intelligence artificielle distribuée</a:t>
            </a:r>
          </a:p>
        </p:txBody>
      </p:sp>
      <p:sp>
        <p:nvSpPr>
          <p:cNvPr id="3" name="Espace réservé du contenu 2"/>
          <p:cNvSpPr>
            <a:spLocks noGrp="1"/>
          </p:cNvSpPr>
          <p:nvPr>
            <p:ph idx="1"/>
          </p:nvPr>
        </p:nvSpPr>
        <p:spPr/>
        <p:txBody>
          <a:bodyPr/>
          <a:lstStyle/>
          <a:p>
            <a:r>
              <a:rPr lang="fr-FR" dirty="0" smtClean="0"/>
              <a:t>Comment distribuer l’intelligence?</a:t>
            </a:r>
          </a:p>
          <a:p>
            <a:pPr lvl="1"/>
            <a:r>
              <a:rPr lang="fr-FR" dirty="0"/>
              <a:t>Stocker, </a:t>
            </a:r>
            <a:r>
              <a:rPr lang="fr-FR" dirty="0" smtClean="0"/>
              <a:t>représenter </a:t>
            </a:r>
            <a:r>
              <a:rPr lang="fr-FR" dirty="0"/>
              <a:t>des connaissances</a:t>
            </a:r>
          </a:p>
          <a:p>
            <a:pPr lvl="1"/>
            <a:r>
              <a:rPr lang="fr-FR" dirty="0"/>
              <a:t>+ Raisonner, traiter des connaissances</a:t>
            </a:r>
          </a:p>
          <a:p>
            <a:pPr lvl="1"/>
            <a:r>
              <a:rPr lang="fr-FR" dirty="0"/>
              <a:t> </a:t>
            </a:r>
            <a:r>
              <a:rPr lang="fr-FR" dirty="0" smtClean="0"/>
              <a:t>Intelligence</a:t>
            </a:r>
          </a:p>
          <a:p>
            <a:pPr lvl="1"/>
            <a:endParaRPr lang="fr-FR" dirty="0"/>
          </a:p>
          <a:p>
            <a:pPr marL="0" indent="0" algn="ctr">
              <a:buNone/>
            </a:pPr>
            <a:r>
              <a:rPr lang="fr-FR" dirty="0"/>
              <a:t>On peut distribuer:</a:t>
            </a:r>
          </a:p>
          <a:p>
            <a:pPr marL="0" indent="0" algn="ctr">
              <a:buNone/>
            </a:pPr>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LES CONNAISSANCES</a:t>
            </a:r>
          </a:p>
          <a:p>
            <a:pPr marL="0" indent="0" algn="ctr">
              <a:buNone/>
            </a:pPr>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ou </a:t>
            </a:r>
          </a:p>
          <a:p>
            <a:pPr marL="0" indent="0" algn="ctr">
              <a:buNone/>
            </a:pPr>
            <a:r>
              <a:rPr lang="fr-FR"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LE RAISONNEMENT</a:t>
            </a: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48</a:t>
            </a:fld>
            <a:endParaRPr lang="fr-BE"/>
          </a:p>
        </p:txBody>
      </p:sp>
      <p:sp>
        <p:nvSpPr>
          <p:cNvPr id="5" name="Flèche droite 4"/>
          <p:cNvSpPr/>
          <p:nvPr/>
        </p:nvSpPr>
        <p:spPr>
          <a:xfrm>
            <a:off x="1259632" y="4653136"/>
            <a:ext cx="936104"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130644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arn(inVertical)">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Intelligence artificielle distribuée</a:t>
            </a:r>
          </a:p>
        </p:txBody>
      </p:sp>
      <p:sp>
        <p:nvSpPr>
          <p:cNvPr id="3" name="Espace réservé du contenu 2"/>
          <p:cNvSpPr>
            <a:spLocks noGrp="1"/>
          </p:cNvSpPr>
          <p:nvPr>
            <p:ph idx="1"/>
          </p:nvPr>
        </p:nvSpPr>
        <p:spPr/>
        <p:txBody>
          <a:bodyPr>
            <a:normAutofit fontScale="92500"/>
          </a:bodyPr>
          <a:lstStyle/>
          <a:p>
            <a:r>
              <a:rPr lang="fr-FR" b="1" dirty="0" smtClean="0"/>
              <a:t>L’IAD </a:t>
            </a:r>
            <a:r>
              <a:rPr lang="fr-FR" b="1" dirty="0"/>
              <a:t>Propose une distribution </a:t>
            </a:r>
            <a:r>
              <a:rPr lang="fr-FR" b="1" dirty="0" smtClean="0"/>
              <a:t>de </a:t>
            </a:r>
            <a:r>
              <a:rPr lang="fr-FR" b="1" dirty="0"/>
              <a:t>l’expertise sur </a:t>
            </a:r>
            <a:r>
              <a:rPr lang="fr-FR" b="1" dirty="0" smtClean="0"/>
              <a:t>un </a:t>
            </a:r>
            <a:r>
              <a:rPr lang="fr-FR" b="1" dirty="0"/>
              <a:t>ensemble de </a:t>
            </a:r>
            <a:r>
              <a:rPr lang="fr-FR" b="1" dirty="0" smtClean="0"/>
              <a:t>systèmes </a:t>
            </a:r>
            <a:r>
              <a:rPr lang="fr-FR" b="1" dirty="0"/>
              <a:t>capables </a:t>
            </a:r>
            <a:r>
              <a:rPr lang="fr-FR" b="1" dirty="0" smtClean="0"/>
              <a:t>d’interagir en coopération </a:t>
            </a:r>
            <a:r>
              <a:rPr lang="fr-FR" b="1" dirty="0"/>
              <a:t>dans un environnement commun </a:t>
            </a:r>
            <a:r>
              <a:rPr lang="fr-FR" b="1" dirty="0" smtClean="0"/>
              <a:t>et de résoudre </a:t>
            </a:r>
            <a:r>
              <a:rPr lang="fr-FR" b="1" dirty="0"/>
              <a:t>les </a:t>
            </a:r>
            <a:r>
              <a:rPr lang="fr-FR" b="1" dirty="0" smtClean="0"/>
              <a:t>éventuels </a:t>
            </a:r>
            <a:r>
              <a:rPr lang="fr-FR" b="1" dirty="0"/>
              <a:t>conflits pour mener </a:t>
            </a:r>
            <a:r>
              <a:rPr lang="fr-FR" b="1" dirty="0" smtClean="0"/>
              <a:t>à </a:t>
            </a:r>
            <a:r>
              <a:rPr lang="fr-FR" b="1" dirty="0"/>
              <a:t>bien une </a:t>
            </a:r>
            <a:r>
              <a:rPr lang="fr-FR" b="1" dirty="0" smtClean="0"/>
              <a:t>tache </a:t>
            </a:r>
            <a:r>
              <a:rPr lang="fr-FR" b="1" dirty="0"/>
              <a:t>complexe </a:t>
            </a:r>
            <a:r>
              <a:rPr lang="fr-FR" b="1" dirty="0" smtClean="0"/>
              <a:t>( </a:t>
            </a:r>
            <a:r>
              <a:rPr lang="fr-FR" b="1" dirty="0"/>
              <a:t>résolution </a:t>
            </a:r>
            <a:r>
              <a:rPr lang="fr-FR" b="1" dirty="0" smtClean="0"/>
              <a:t>de </a:t>
            </a:r>
            <a:r>
              <a:rPr lang="fr-FR" b="1" dirty="0"/>
              <a:t>problème, aide </a:t>
            </a:r>
            <a:r>
              <a:rPr lang="fr-FR" b="1" dirty="0" smtClean="0"/>
              <a:t>à </a:t>
            </a:r>
            <a:r>
              <a:rPr lang="fr-FR" b="1" dirty="0"/>
              <a:t>la décision, reconnaissance de formes, conduite de </a:t>
            </a:r>
            <a:r>
              <a:rPr lang="fr-FR" b="1" dirty="0" smtClean="0"/>
              <a:t>processus</a:t>
            </a:r>
            <a:r>
              <a:rPr lang="fr-FR" b="1" dirty="0"/>
              <a:t>, </a:t>
            </a:r>
            <a:r>
              <a:rPr lang="fr-FR" b="1" dirty="0" smtClean="0"/>
              <a:t>…),</a:t>
            </a:r>
          </a:p>
          <a:p>
            <a:r>
              <a:rPr lang="fr-FR" b="1" dirty="0" smtClean="0"/>
              <a:t>L’IAD s’organise autour de trois axes:</a:t>
            </a:r>
          </a:p>
          <a:p>
            <a:pPr lvl="1"/>
            <a:r>
              <a:rPr lang="fr-FR" b="1" dirty="0" smtClean="0"/>
              <a:t>L’intelligence artificielle parallèle,</a:t>
            </a:r>
          </a:p>
          <a:p>
            <a:pPr lvl="1"/>
            <a:r>
              <a:rPr lang="fr-FR" b="1" dirty="0" smtClean="0"/>
              <a:t>La résolution Distribuée des Problèmes</a:t>
            </a:r>
          </a:p>
          <a:p>
            <a:pPr lvl="1"/>
            <a:r>
              <a:rPr lang="fr-FR" b="1" dirty="0" smtClean="0"/>
              <a:t>Les systèmes multi-Agents</a:t>
            </a:r>
            <a:endParaRPr lang="fr-FR" dirty="0"/>
          </a:p>
          <a:p>
            <a:endParaRPr lang="fr-FR" dirty="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49</a:t>
            </a:fld>
            <a:endParaRPr lang="fr-BE"/>
          </a:p>
        </p:txBody>
      </p:sp>
    </p:spTree>
    <p:extLst>
      <p:ext uri="{BB962C8B-B14F-4D97-AF65-F5344CB8AC3E}">
        <p14:creationId xmlns:p14="http://schemas.microsoft.com/office/powerpoint/2010/main" xmlns="" val="439036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14364"/>
            <a:ext cx="7239000" cy="1143000"/>
          </a:xfrm>
        </p:spPr>
        <p:txBody>
          <a:bodyPr>
            <a:noAutofit/>
          </a:bodyPr>
          <a:lstStyle/>
          <a:p>
            <a:pPr algn="ctr"/>
            <a:r>
              <a:rPr lang="ar-DZ" sz="4000" dirty="0" smtClean="0">
                <a:latin typeface="Traditional Arabic" pitchFamily="18" charset="-78"/>
                <a:cs typeface="Traditional Arabic" pitchFamily="18" charset="-78"/>
              </a:rPr>
              <a:t>باسم الله الرحمن الرحيم</a:t>
            </a:r>
            <a:r>
              <a:rPr lang="fr-FR" sz="4000" dirty="0" smtClean="0">
                <a:latin typeface="Traditional Arabic" pitchFamily="18" charset="-78"/>
                <a:cs typeface="Traditional Arabic" pitchFamily="18" charset="-78"/>
              </a:rPr>
              <a:t/>
            </a:r>
            <a:br>
              <a:rPr lang="fr-FR" sz="4000" dirty="0" smtClean="0">
                <a:latin typeface="Traditional Arabic" pitchFamily="18" charset="-78"/>
                <a:cs typeface="Traditional Arabic" pitchFamily="18" charset="-78"/>
              </a:rPr>
            </a:br>
            <a:r>
              <a:rPr lang="ar-DZ" sz="4000" dirty="0" smtClean="0"/>
              <a:t> حشرات ذكرت في القرآن </a:t>
            </a:r>
            <a:r>
              <a:rPr lang="fr-FR" sz="4000" dirty="0" smtClean="0">
                <a:latin typeface="Traditional Arabic" pitchFamily="18" charset="-78"/>
                <a:cs typeface="Traditional Arabic" pitchFamily="18" charset="-78"/>
              </a:rPr>
              <a:t/>
            </a:r>
            <a:br>
              <a:rPr lang="fr-FR" sz="4000" dirty="0" smtClean="0">
                <a:latin typeface="Traditional Arabic" pitchFamily="18" charset="-78"/>
                <a:cs typeface="Traditional Arabic" pitchFamily="18" charset="-78"/>
              </a:rPr>
            </a:br>
            <a:endParaRPr lang="fr-FR" sz="3600" dirty="0"/>
          </a:p>
        </p:txBody>
      </p:sp>
      <p:sp>
        <p:nvSpPr>
          <p:cNvPr id="3" name="Espace réservé du contenu 2"/>
          <p:cNvSpPr>
            <a:spLocks noGrp="1"/>
          </p:cNvSpPr>
          <p:nvPr>
            <p:ph idx="1"/>
          </p:nvPr>
        </p:nvSpPr>
        <p:spPr>
          <a:xfrm>
            <a:off x="457200" y="1357298"/>
            <a:ext cx="7239000" cy="5098438"/>
          </a:xfrm>
        </p:spPr>
        <p:txBody>
          <a:bodyPr>
            <a:normAutofit fontScale="92500" lnSpcReduction="20000"/>
          </a:bodyPr>
          <a:lstStyle/>
          <a:p>
            <a:pPr algn="just" rtl="1"/>
            <a:r>
              <a:rPr lang="ar-DZ" u="sng" dirty="0" smtClean="0"/>
              <a:t>وللدكتور زغلول النجار بحث علمي طويل بديع في هذا الخصوص في "أسرار القرآن"، نوجزه فيما يلي:</a:t>
            </a:r>
            <a:endParaRPr lang="ar-DZ" dirty="0" smtClean="0"/>
          </a:p>
          <a:p>
            <a:pPr algn="just" rtl="1"/>
            <a:r>
              <a:rPr lang="ar-DZ" dirty="0" smtClean="0"/>
              <a:t>   "يسلبهم"، في استخدام التعبير ومضة معجزة لأن الذباب يختلس ما يأخذه من أشربة وأطعمة الناس اختلاسا‏،‏ وينزعها منهم نزعا علي القهر لعجزهم عن مقاومته في أغلب الأحوال‏.‏</a:t>
            </a:r>
          </a:p>
          <a:p>
            <a:pPr algn="just" rtl="1"/>
            <a:r>
              <a:rPr lang="ar-DZ" dirty="0" smtClean="0"/>
              <a:t>حركة الذبابة على درجة عالية من التعقيد، بدأ من الاستعداد للطيران والإقلاع والهبوط والطيران والمناورة البارعة، والعضلات المستخدمة: وتتم العملية في 01% من الثانية.</a:t>
            </a:r>
          </a:p>
          <a:p>
            <a:pPr algn="just" rtl="1"/>
            <a:r>
              <a:rPr lang="ar-DZ" dirty="0" smtClean="0"/>
              <a:t>سرعة الذبابة تصل إلى 10 كلم/س</a:t>
            </a:r>
          </a:p>
          <a:p>
            <a:pPr algn="just" rtl="1"/>
            <a:r>
              <a:rPr lang="ar-DZ" dirty="0" smtClean="0"/>
              <a:t>الأجهزة المستخدمة للرؤية وقياس الأجواء.. الخ تجعل قدرة تجنب المخاطر والإفلات عالية جداً في المناورة.</a:t>
            </a:r>
          </a:p>
          <a:p>
            <a:pPr algn="just" rtl="1"/>
            <a:r>
              <a:rPr lang="ar-DZ" dirty="0" smtClean="0"/>
              <a:t>خيوط عيونها العصبية (48 ألف خيط) تعالج أكثر من 100 صورة في الثانية الواحدة.</a:t>
            </a: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a:t>
            </a:fld>
            <a:endParaRPr lang="fr-B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box(in)">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ox(in)">
                                      <p:cBhvr>
                                        <p:cTn id="19" dur="500"/>
                                        <p:tgtEl>
                                          <p:spTgt spid="3">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checkerboard(across)">
                                      <p:cBhvr>
                                        <p:cTn id="24" dur="500"/>
                                        <p:tgtEl>
                                          <p:spTgt spid="3">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5" presetClass="entr" presetSubtype="0" fill="hold"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0"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Intelligence artificielle distribuée</a:t>
            </a:r>
          </a:p>
        </p:txBody>
      </p:sp>
      <p:sp>
        <p:nvSpPr>
          <p:cNvPr id="3" name="Espace réservé du contenu 2"/>
          <p:cNvSpPr>
            <a:spLocks noGrp="1"/>
          </p:cNvSpPr>
          <p:nvPr>
            <p:ph idx="1"/>
          </p:nvPr>
        </p:nvSpPr>
        <p:spPr>
          <a:xfrm>
            <a:off x="457200" y="1609416"/>
            <a:ext cx="7499176" cy="4846320"/>
          </a:xfrm>
        </p:spPr>
        <p:txBody>
          <a:bodyPr>
            <a:normAutofit/>
          </a:bodyPr>
          <a:lstStyle/>
          <a:p>
            <a:r>
              <a:rPr lang="fr-FR" b="1" dirty="0" smtClean="0"/>
              <a:t>L’intelligence artificielle parallèle,</a:t>
            </a:r>
          </a:p>
          <a:p>
            <a:r>
              <a:rPr lang="fr-FR" sz="2400" b="1" dirty="0"/>
              <a:t>Développement de langage et </a:t>
            </a:r>
            <a:r>
              <a:rPr lang="fr-FR" sz="2400" b="1" dirty="0" smtClean="0"/>
              <a:t>d’algorithmes pour l’IAD</a:t>
            </a:r>
          </a:p>
          <a:p>
            <a:pPr lvl="1">
              <a:lnSpc>
                <a:spcPct val="150000"/>
              </a:lnSpc>
            </a:pPr>
            <a:r>
              <a:rPr lang="fr-FR" b="1" dirty="0" smtClean="0">
                <a:sym typeface="Wingdings"/>
              </a:rPr>
              <a:t></a:t>
            </a:r>
            <a:r>
              <a:rPr lang="fr-FR" b="1" dirty="0" smtClean="0"/>
              <a:t>Amélioration </a:t>
            </a:r>
            <a:r>
              <a:rPr lang="fr-FR" b="1" dirty="0"/>
              <a:t>des performances </a:t>
            </a:r>
            <a:r>
              <a:rPr lang="fr-FR" b="1" dirty="0" smtClean="0"/>
              <a:t>des </a:t>
            </a:r>
            <a:r>
              <a:rPr lang="fr-FR" b="1" dirty="0"/>
              <a:t>systèmes </a:t>
            </a:r>
            <a:r>
              <a:rPr lang="fr-FR" b="1" dirty="0" smtClean="0"/>
              <a:t>d’IAD par </a:t>
            </a:r>
            <a:r>
              <a:rPr lang="fr-FR" b="1" dirty="0"/>
              <a:t>la proposition de langages concurrents </a:t>
            </a:r>
            <a:r>
              <a:rPr lang="fr-FR" b="1" dirty="0" smtClean="0"/>
              <a:t>et d’architectures parallèles,</a:t>
            </a:r>
          </a:p>
          <a:p>
            <a:pPr lvl="1">
              <a:lnSpc>
                <a:spcPct val="150000"/>
              </a:lnSpc>
            </a:pPr>
            <a:r>
              <a:rPr lang="fr-FR" b="1" dirty="0" smtClean="0">
                <a:sym typeface="Wingdings"/>
              </a:rPr>
              <a:t> </a:t>
            </a:r>
            <a:r>
              <a:rPr lang="fr-FR" b="1" dirty="0" smtClean="0"/>
              <a:t>Ne s’intéresse </a:t>
            </a:r>
            <a:r>
              <a:rPr lang="fr-FR" b="1" dirty="0"/>
              <a:t>pas </a:t>
            </a:r>
            <a:r>
              <a:rPr lang="fr-FR" b="1" dirty="0" smtClean="0"/>
              <a:t>à </a:t>
            </a:r>
            <a:r>
              <a:rPr lang="fr-FR" b="1" dirty="0"/>
              <a:t>la nature du raisonnement ni </a:t>
            </a:r>
            <a:r>
              <a:rPr lang="fr-FR" b="1" dirty="0" smtClean="0"/>
              <a:t>à l’intelligence </a:t>
            </a:r>
            <a:r>
              <a:rPr lang="fr-FR" b="1" dirty="0"/>
              <a:t>des </a:t>
            </a:r>
            <a:r>
              <a:rPr lang="fr-FR" b="1" dirty="0" smtClean="0"/>
              <a:t>comportements</a:t>
            </a:r>
            <a:endParaRPr lang="fr-FR" dirty="0"/>
          </a:p>
          <a:p>
            <a:endParaRPr lang="fr-FR" dirty="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50</a:t>
            </a:fld>
            <a:endParaRPr lang="fr-BE"/>
          </a:p>
        </p:txBody>
      </p:sp>
    </p:spTree>
    <p:extLst>
      <p:ext uri="{BB962C8B-B14F-4D97-AF65-F5344CB8AC3E}">
        <p14:creationId xmlns:p14="http://schemas.microsoft.com/office/powerpoint/2010/main" xmlns="" val="5589522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Intelligence artificielle distribuée</a:t>
            </a:r>
          </a:p>
        </p:txBody>
      </p:sp>
      <p:sp>
        <p:nvSpPr>
          <p:cNvPr id="3" name="Espace réservé du contenu 2"/>
          <p:cNvSpPr>
            <a:spLocks noGrp="1"/>
          </p:cNvSpPr>
          <p:nvPr>
            <p:ph idx="1"/>
          </p:nvPr>
        </p:nvSpPr>
        <p:spPr/>
        <p:txBody>
          <a:bodyPr>
            <a:normAutofit/>
          </a:bodyPr>
          <a:lstStyle/>
          <a:p>
            <a:r>
              <a:rPr lang="fr-FR" b="1" dirty="0" smtClean="0"/>
              <a:t>La résolution Distribuée des Problèmes</a:t>
            </a:r>
          </a:p>
          <a:p>
            <a:pPr lvl="1"/>
            <a:r>
              <a:rPr lang="fr-FR" b="1" dirty="0">
                <a:sym typeface="Wingdings"/>
              </a:rPr>
              <a:t> </a:t>
            </a:r>
            <a:r>
              <a:rPr lang="fr-FR" b="1" dirty="0" smtClean="0"/>
              <a:t>Décomposition d’un problème posé </a:t>
            </a:r>
            <a:r>
              <a:rPr lang="fr-FR" b="1" dirty="0"/>
              <a:t>sur un </a:t>
            </a:r>
            <a:r>
              <a:rPr lang="fr-FR" b="1" dirty="0" smtClean="0"/>
              <a:t>ensemble d’entités distribuées </a:t>
            </a:r>
            <a:r>
              <a:rPr lang="fr-FR" b="1" dirty="0"/>
              <a:t>et </a:t>
            </a:r>
            <a:r>
              <a:rPr lang="fr-FR" b="1" dirty="0" err="1" smtClean="0"/>
              <a:t>coopérantes</a:t>
            </a:r>
            <a:r>
              <a:rPr lang="fr-FR" b="1" dirty="0" smtClean="0"/>
              <a:t>,</a:t>
            </a:r>
          </a:p>
          <a:p>
            <a:pPr lvl="1"/>
            <a:endParaRPr lang="fr-FR" b="1" dirty="0" smtClean="0"/>
          </a:p>
          <a:p>
            <a:pPr lvl="1"/>
            <a:r>
              <a:rPr lang="fr-FR" b="1" dirty="0" smtClean="0">
                <a:sym typeface="Wingdings"/>
              </a:rPr>
              <a:t> Partage de connaissances entre entités,</a:t>
            </a:r>
          </a:p>
          <a:p>
            <a:pPr lvl="1"/>
            <a:endParaRPr lang="fr-FR" b="1" dirty="0" smtClean="0">
              <a:sym typeface="Wingdings"/>
            </a:endParaRPr>
          </a:p>
          <a:p>
            <a:pPr lvl="1"/>
            <a:r>
              <a:rPr lang="fr-FR" b="1" dirty="0" smtClean="0">
                <a:sym typeface="Wingdings"/>
              </a:rPr>
              <a:t> Processus de résolution conduisant à un résultat,</a:t>
            </a:r>
          </a:p>
          <a:p>
            <a:pPr lvl="1"/>
            <a:endParaRPr lang="fr-FR" b="1" dirty="0" smtClean="0">
              <a:sym typeface="Wingdings"/>
            </a:endParaRPr>
          </a:p>
          <a:p>
            <a:pPr lvl="1"/>
            <a:r>
              <a:rPr lang="fr-FR" sz="2400" b="1" dirty="0" smtClean="0">
                <a:solidFill>
                  <a:schemeClr val="tx1">
                    <a:tint val="85000"/>
                  </a:schemeClr>
                </a:solidFill>
                <a:sym typeface="Wingdings"/>
              </a:rPr>
              <a:t> </a:t>
            </a:r>
            <a:r>
              <a:rPr lang="fr-FR" sz="2400" b="1" dirty="0" smtClean="0">
                <a:solidFill>
                  <a:schemeClr val="tx1">
                    <a:tint val="85000"/>
                  </a:schemeClr>
                </a:solidFill>
              </a:rPr>
              <a:t>Les </a:t>
            </a:r>
            <a:r>
              <a:rPr lang="fr-FR" sz="2400" b="1" dirty="0">
                <a:solidFill>
                  <a:schemeClr val="tx1">
                    <a:tint val="85000"/>
                  </a:schemeClr>
                </a:solidFill>
              </a:rPr>
              <a:t>entités sont en </a:t>
            </a:r>
            <a:r>
              <a:rPr lang="fr-FR" sz="2400" b="1" dirty="0" smtClean="0">
                <a:solidFill>
                  <a:schemeClr val="tx1">
                    <a:tint val="85000"/>
                  </a:schemeClr>
                </a:solidFill>
              </a:rPr>
              <a:t>générale dépendantes </a:t>
            </a:r>
            <a:r>
              <a:rPr lang="fr-FR" sz="2400" b="1" dirty="0">
                <a:solidFill>
                  <a:schemeClr val="tx1">
                    <a:tint val="85000"/>
                  </a:schemeClr>
                </a:solidFill>
              </a:rPr>
              <a:t>les unes par </a:t>
            </a:r>
            <a:r>
              <a:rPr lang="fr-FR" sz="2300" b="1" dirty="0" smtClean="0">
                <a:solidFill>
                  <a:schemeClr val="tx1">
                    <a:tint val="85000"/>
                  </a:schemeClr>
                </a:solidFill>
              </a:rPr>
              <a:t>rapports </a:t>
            </a:r>
            <a:r>
              <a:rPr lang="fr-FR" sz="2300" b="1" dirty="0">
                <a:solidFill>
                  <a:schemeClr val="tx1">
                    <a:tint val="85000"/>
                  </a:schemeClr>
                </a:solidFill>
              </a:rPr>
              <a:t>aux </a:t>
            </a:r>
            <a:r>
              <a:rPr lang="fr-FR" sz="2300" b="1" dirty="0" smtClean="0">
                <a:solidFill>
                  <a:schemeClr val="tx1">
                    <a:tint val="85000"/>
                  </a:schemeClr>
                </a:solidFill>
              </a:rPr>
              <a:t>autres,</a:t>
            </a:r>
          </a:p>
          <a:p>
            <a:pPr lvl="1"/>
            <a:endParaRPr lang="fr-FR" sz="2300" b="1" dirty="0">
              <a:solidFill>
                <a:schemeClr val="tx1">
                  <a:tint val="85000"/>
                </a:schemeClr>
              </a:solidFill>
            </a:endParaRPr>
          </a:p>
          <a:p>
            <a:pPr lvl="1"/>
            <a:endParaRPr lang="fr-FR" b="1" dirty="0" smtClean="0">
              <a:sym typeface="Wingdings"/>
            </a:endParaRPr>
          </a:p>
          <a:p>
            <a:pPr lvl="1"/>
            <a:endParaRPr lang="fr-FR" dirty="0" smtClean="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51</a:t>
            </a:fld>
            <a:endParaRPr lang="fr-BE"/>
          </a:p>
        </p:txBody>
      </p:sp>
    </p:spTree>
    <p:extLst>
      <p:ext uri="{BB962C8B-B14F-4D97-AF65-F5344CB8AC3E}">
        <p14:creationId xmlns:p14="http://schemas.microsoft.com/office/powerpoint/2010/main" xmlns="" val="37326751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Intelligence artificielle distribuée</a:t>
            </a:r>
          </a:p>
        </p:txBody>
      </p:sp>
      <p:sp>
        <p:nvSpPr>
          <p:cNvPr id="3" name="Espace réservé du contenu 2"/>
          <p:cNvSpPr>
            <a:spLocks noGrp="1"/>
          </p:cNvSpPr>
          <p:nvPr>
            <p:ph idx="1"/>
          </p:nvPr>
        </p:nvSpPr>
        <p:spPr/>
        <p:txBody>
          <a:bodyPr>
            <a:normAutofit lnSpcReduction="10000"/>
          </a:bodyPr>
          <a:lstStyle/>
          <a:p>
            <a:r>
              <a:rPr lang="fr-FR" b="1" dirty="0" smtClean="0"/>
              <a:t>Les systèmes multi-Agents</a:t>
            </a:r>
          </a:p>
          <a:p>
            <a:pPr lvl="1"/>
            <a:r>
              <a:rPr lang="fr-FR" sz="2400" dirty="0"/>
              <a:t>Faire </a:t>
            </a:r>
            <a:r>
              <a:rPr lang="fr-FR" sz="2400" dirty="0" smtClean="0"/>
              <a:t>coopérer </a:t>
            </a:r>
            <a:r>
              <a:rPr lang="fr-FR" sz="2400" dirty="0"/>
              <a:t>un </a:t>
            </a:r>
            <a:r>
              <a:rPr lang="fr-FR" sz="2400" dirty="0" smtClean="0"/>
              <a:t>ensemble d’entités </a:t>
            </a:r>
            <a:r>
              <a:rPr lang="fr-FR" sz="2400" dirty="0" err="1" smtClean="0"/>
              <a:t>pro-actives</a:t>
            </a:r>
            <a:r>
              <a:rPr lang="fr-FR" sz="2400" dirty="0" smtClean="0"/>
              <a:t> et relativement indépendantes appelés «agents» et dotés d’un </a:t>
            </a:r>
            <a:r>
              <a:rPr lang="fr-FR" sz="2400" dirty="0"/>
              <a:t>comportement </a:t>
            </a:r>
            <a:r>
              <a:rPr lang="fr-FR" sz="2400" dirty="0" smtClean="0"/>
              <a:t>intelligent,</a:t>
            </a:r>
          </a:p>
          <a:p>
            <a:pPr lvl="1"/>
            <a:endParaRPr lang="fr-FR" sz="2400" dirty="0" smtClean="0"/>
          </a:p>
          <a:p>
            <a:pPr lvl="1"/>
            <a:r>
              <a:rPr lang="fr-FR" sz="2500" dirty="0"/>
              <a:t>Ceci dans </a:t>
            </a:r>
            <a:r>
              <a:rPr lang="fr-FR" sz="2500" dirty="0" smtClean="0"/>
              <a:t>l’objectif </a:t>
            </a:r>
            <a:r>
              <a:rPr lang="fr-FR" sz="2500" dirty="0"/>
              <a:t>de coordonner leurs buts et </a:t>
            </a:r>
            <a:r>
              <a:rPr lang="fr-FR" sz="2500" dirty="0" smtClean="0"/>
              <a:t>leurs plans d’actions </a:t>
            </a:r>
            <a:r>
              <a:rPr lang="fr-FR" sz="2500" dirty="0"/>
              <a:t>pour </a:t>
            </a:r>
            <a:r>
              <a:rPr lang="fr-FR" sz="2500" dirty="0" smtClean="0"/>
              <a:t>la </a:t>
            </a:r>
            <a:r>
              <a:rPr lang="fr-FR" sz="2500" dirty="0"/>
              <a:t>résolution </a:t>
            </a:r>
            <a:r>
              <a:rPr lang="fr-FR" sz="2500" dirty="0" smtClean="0"/>
              <a:t>de problèmes,</a:t>
            </a:r>
          </a:p>
          <a:p>
            <a:pPr lvl="1"/>
            <a:endParaRPr lang="fr-FR" sz="2500" dirty="0" smtClean="0"/>
          </a:p>
          <a:p>
            <a:pPr lvl="1"/>
            <a:r>
              <a:rPr lang="fr-FR" sz="2400" dirty="0">
                <a:solidFill>
                  <a:schemeClr val="tx1">
                    <a:tint val="85000"/>
                  </a:schemeClr>
                </a:solidFill>
              </a:rPr>
              <a:t>Technique utilisable dans de nombreuses </a:t>
            </a:r>
            <a:r>
              <a:rPr lang="fr-FR" sz="2400" dirty="0" smtClean="0">
                <a:solidFill>
                  <a:schemeClr val="tx1">
                    <a:tint val="85000"/>
                  </a:schemeClr>
                </a:solidFill>
              </a:rPr>
              <a:t>disciplines notamment </a:t>
            </a:r>
            <a:r>
              <a:rPr lang="fr-FR" sz="2400" dirty="0">
                <a:solidFill>
                  <a:schemeClr val="tx1">
                    <a:tint val="85000"/>
                  </a:schemeClr>
                </a:solidFill>
              </a:rPr>
              <a:t>en </a:t>
            </a:r>
            <a:r>
              <a:rPr lang="fr-FR" sz="2400" dirty="0" smtClean="0">
                <a:solidFill>
                  <a:schemeClr val="tx1">
                    <a:tint val="85000"/>
                  </a:schemeClr>
                </a:solidFill>
              </a:rPr>
              <a:t>simulation,</a:t>
            </a:r>
          </a:p>
          <a:p>
            <a:pPr lvl="1"/>
            <a:endParaRPr lang="fr-FR" sz="2400" dirty="0">
              <a:solidFill>
                <a:schemeClr val="tx1">
                  <a:tint val="85000"/>
                </a:schemeClr>
              </a:solidFill>
            </a:endParaRPr>
          </a:p>
          <a:p>
            <a:pPr lvl="1"/>
            <a:endParaRPr lang="fr-FR" sz="800" dirty="0"/>
          </a:p>
          <a:p>
            <a:pPr lvl="1"/>
            <a:endParaRPr lang="fr-FR" dirty="0"/>
          </a:p>
          <a:p>
            <a:endParaRPr lang="fr-FR" dirty="0" smtClean="0"/>
          </a:p>
          <a:p>
            <a:endParaRPr lang="fr-FR" dirty="0" smtClean="0"/>
          </a:p>
          <a:p>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52</a:t>
            </a:fld>
            <a:endParaRPr lang="fr-BE"/>
          </a:p>
        </p:txBody>
      </p:sp>
    </p:spTree>
    <p:extLst>
      <p:ext uri="{BB962C8B-B14F-4D97-AF65-F5344CB8AC3E}">
        <p14:creationId xmlns:p14="http://schemas.microsoft.com/office/powerpoint/2010/main" xmlns="" val="373267516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2213992"/>
            <a:ext cx="7239000" cy="1143000"/>
          </a:xfrm>
        </p:spPr>
        <p:txBody>
          <a:bodyPr>
            <a:noAutofit/>
          </a:bodyPr>
          <a:lstStyle/>
          <a:p>
            <a:r>
              <a:rPr lang="fr-FR" sz="6600" dirty="0" smtClean="0"/>
              <a:t>L’intelligence collective</a:t>
            </a:r>
            <a:endParaRPr lang="fr-FR" sz="6600" dirty="0"/>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pPr/>
              <a:t>53</a:t>
            </a:fld>
            <a:endParaRPr lang="fr-BE"/>
          </a:p>
        </p:txBody>
      </p:sp>
      <p:sp>
        <p:nvSpPr>
          <p:cNvPr id="4" name="Titre 1"/>
          <p:cNvSpPr txBox="1">
            <a:spLocks/>
          </p:cNvSpPr>
          <p:nvPr/>
        </p:nvSpPr>
        <p:spPr>
          <a:xfrm>
            <a:off x="539552" y="4293096"/>
            <a:ext cx="7239000" cy="1143000"/>
          </a:xfrm>
          <a:prstGeom prst="rect">
            <a:avLst/>
          </a:prstGeom>
        </p:spPr>
        <p:txBody>
          <a:bodyPr vert="horz" lIns="45720" tIns="0" rIns="45720" bIns="0" anchor="b" anchorCtr="0">
            <a:no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r>
              <a:rPr lang="fr-FR" sz="4800" cap="none"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et les Systèmes Naturels et Sociaux</a:t>
            </a:r>
            <a:endParaRPr lang="fr-FR" sz="4800" cap="none"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extLst>
      <p:ext uri="{BB962C8B-B14F-4D97-AF65-F5344CB8AC3E}">
        <p14:creationId xmlns:p14="http://schemas.microsoft.com/office/powerpoint/2010/main" xmlns="" val="42089282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692696"/>
            <a:ext cx="7239000" cy="1143000"/>
          </a:xfrm>
        </p:spPr>
        <p:txBody>
          <a:bodyPr>
            <a:normAutofit fontScale="90000"/>
          </a:bodyPr>
          <a:lstStyle/>
          <a:p>
            <a:r>
              <a:rPr lang="fr-FR" dirty="0"/>
              <a:t>les Systèmes Naturels et Sociaux</a:t>
            </a:r>
            <a:r>
              <a:rPr lang="fr-FR" sz="4000" cap="none"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
            </a:r>
            <a:br>
              <a:rPr lang="fr-FR" sz="4000" cap="none"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endParaRPr lang="fr-FR" dirty="0"/>
          </a:p>
        </p:txBody>
      </p:sp>
      <p:sp>
        <p:nvSpPr>
          <p:cNvPr id="3" name="Espace réservé du contenu 2"/>
          <p:cNvSpPr>
            <a:spLocks noGrp="1"/>
          </p:cNvSpPr>
          <p:nvPr>
            <p:ph idx="1"/>
          </p:nvPr>
        </p:nvSpPr>
        <p:spPr>
          <a:xfrm>
            <a:off x="323528" y="1412776"/>
            <a:ext cx="7372672" cy="5042960"/>
          </a:xfrm>
        </p:spPr>
        <p:txBody>
          <a:bodyPr>
            <a:normAutofit fontScale="92500" lnSpcReduction="20000"/>
          </a:bodyPr>
          <a:lstStyle/>
          <a:p>
            <a:r>
              <a:rPr lang="fr-FR" b="1" dirty="0"/>
              <a:t>Systèmes </a:t>
            </a:r>
            <a:r>
              <a:rPr lang="fr-FR" b="1" dirty="0" smtClean="0"/>
              <a:t>collectifs,</a:t>
            </a:r>
          </a:p>
          <a:p>
            <a:r>
              <a:rPr lang="fr-FR" b="1" dirty="0" smtClean="0"/>
              <a:t>Capables d’accomplir </a:t>
            </a:r>
            <a:r>
              <a:rPr lang="fr-FR" b="1" dirty="0"/>
              <a:t>des tâches </a:t>
            </a:r>
            <a:r>
              <a:rPr lang="fr-FR" b="1" dirty="0" smtClean="0"/>
              <a:t>difficiles</a:t>
            </a:r>
          </a:p>
          <a:p>
            <a:r>
              <a:rPr lang="fr-FR" b="1" dirty="0"/>
              <a:t>Dans des environnement dynamiques et </a:t>
            </a:r>
            <a:r>
              <a:rPr lang="fr-FR" b="1" dirty="0" smtClean="0"/>
              <a:t>variés,</a:t>
            </a:r>
            <a:endParaRPr lang="fr-FR" dirty="0"/>
          </a:p>
          <a:p>
            <a:r>
              <a:rPr lang="fr-FR" b="1" dirty="0"/>
              <a:t>Sans pilotage externe</a:t>
            </a:r>
            <a:r>
              <a:rPr lang="fr-FR" dirty="0" smtClean="0"/>
              <a:t>,</a:t>
            </a:r>
          </a:p>
          <a:p>
            <a:r>
              <a:rPr lang="fr-FR" b="1" dirty="0"/>
              <a:t>Sans coordination </a:t>
            </a:r>
            <a:r>
              <a:rPr lang="fr-FR" b="1" dirty="0" smtClean="0"/>
              <a:t>centrale,</a:t>
            </a:r>
            <a:endParaRPr lang="fr-FR" dirty="0" smtClean="0"/>
          </a:p>
          <a:p>
            <a:pPr marL="0" indent="0">
              <a:buNone/>
            </a:pPr>
            <a:r>
              <a:rPr lang="fr-FR" b="1" i="1" dirty="0" smtClean="0">
                <a:solidFill>
                  <a:schemeClr val="accent6">
                    <a:lumMod val="50000"/>
                  </a:schemeClr>
                </a:solidFill>
              </a:rPr>
              <a:t>Exemple</a:t>
            </a:r>
            <a:r>
              <a:rPr lang="fr-FR" b="1" i="1" dirty="0" smtClean="0"/>
              <a:t>:</a:t>
            </a:r>
          </a:p>
          <a:p>
            <a:pPr marL="0" indent="0">
              <a:buNone/>
            </a:pPr>
            <a:r>
              <a:rPr lang="fr-FR" b="1" i="1" dirty="0" smtClean="0"/>
              <a:t>Colonies d’insectes (Fourmies, Abeilles,,,)</a:t>
            </a:r>
          </a:p>
          <a:p>
            <a:pPr marL="0" indent="0">
              <a:buNone/>
            </a:pPr>
            <a:r>
              <a:rPr lang="fr-FR" b="1" i="1" dirty="0" smtClean="0">
                <a:solidFill>
                  <a:schemeClr val="accent6">
                    <a:lumMod val="50000"/>
                  </a:schemeClr>
                </a:solidFill>
              </a:rPr>
              <a:t>Question</a:t>
            </a:r>
            <a:r>
              <a:rPr lang="fr-FR" i="1" dirty="0" smtClean="0"/>
              <a:t>:</a:t>
            </a:r>
          </a:p>
          <a:p>
            <a:pPr algn="ctr">
              <a:lnSpc>
                <a:spcPct val="120000"/>
              </a:lnSpc>
            </a:pPr>
            <a:r>
              <a:rPr lang="fr-FR" b="1" dirty="0" smtClean="0">
                <a:ln w="10541" cmpd="sng">
                  <a:solidFill>
                    <a:schemeClr val="accent1">
                      <a:shade val="88000"/>
                      <a:satMod val="110000"/>
                    </a:schemeClr>
                  </a:solidFill>
                  <a:prstDash val="solid"/>
                </a:ln>
              </a:rPr>
              <a:t>Si </a:t>
            </a:r>
            <a:r>
              <a:rPr lang="fr-FR" b="1" dirty="0">
                <a:ln w="10541" cmpd="sng">
                  <a:solidFill>
                    <a:schemeClr val="accent1">
                      <a:shade val="88000"/>
                      <a:satMod val="110000"/>
                    </a:schemeClr>
                  </a:solidFill>
                  <a:prstDash val="solid"/>
                </a:ln>
              </a:rPr>
              <a:t>ces sociétés </a:t>
            </a:r>
            <a:r>
              <a:rPr lang="fr-FR" b="1" dirty="0" smtClean="0">
                <a:ln w="10541" cmpd="sng">
                  <a:solidFill>
                    <a:schemeClr val="accent1">
                      <a:shade val="88000"/>
                      <a:satMod val="110000"/>
                    </a:schemeClr>
                  </a:solidFill>
                  <a:prstDash val="solid"/>
                </a:ln>
              </a:rPr>
              <a:t>sont dépourvues de superviseur ou de contrôleur </a:t>
            </a:r>
            <a:r>
              <a:rPr lang="fr-FR" b="1" dirty="0">
                <a:ln w="10541" cmpd="sng">
                  <a:solidFill>
                    <a:schemeClr val="accent1">
                      <a:shade val="88000"/>
                      <a:satMod val="110000"/>
                    </a:schemeClr>
                  </a:solidFill>
                  <a:prstDash val="solid"/>
                </a:ln>
              </a:rPr>
              <a:t>central, comment </a:t>
            </a:r>
            <a:r>
              <a:rPr lang="fr-FR" b="1" dirty="0" smtClean="0">
                <a:ln w="10541" cmpd="sng">
                  <a:solidFill>
                    <a:schemeClr val="accent1">
                      <a:shade val="88000"/>
                      <a:satMod val="110000"/>
                    </a:schemeClr>
                  </a:solidFill>
                  <a:prstDash val="solid"/>
                </a:ln>
              </a:rPr>
              <a:t>peut-elle </a:t>
            </a:r>
            <a:r>
              <a:rPr lang="fr-FR" b="1" dirty="0">
                <a:ln w="10541" cmpd="sng">
                  <a:solidFill>
                    <a:schemeClr val="accent1">
                      <a:shade val="88000"/>
                      <a:satMod val="110000"/>
                    </a:schemeClr>
                  </a:solidFill>
                  <a:prstDash val="solid"/>
                </a:ln>
              </a:rPr>
              <a:t>coordonner des </a:t>
            </a:r>
            <a:r>
              <a:rPr lang="fr-FR" b="1" dirty="0" smtClean="0">
                <a:ln w="10541" cmpd="sng">
                  <a:solidFill>
                    <a:schemeClr val="accent1">
                      <a:shade val="88000"/>
                      <a:satMod val="110000"/>
                    </a:schemeClr>
                  </a:solidFill>
                  <a:prstDash val="solid"/>
                </a:ln>
              </a:rPr>
              <a:t>milliers d’individus </a:t>
            </a:r>
            <a:r>
              <a:rPr lang="fr-FR" b="1" dirty="0">
                <a:ln w="10541" cmpd="sng">
                  <a:solidFill>
                    <a:schemeClr val="accent1">
                      <a:shade val="88000"/>
                      <a:satMod val="110000"/>
                    </a:schemeClr>
                  </a:solidFill>
                  <a:prstDash val="solid"/>
                </a:ln>
              </a:rPr>
              <a:t>pour </a:t>
            </a:r>
            <a:r>
              <a:rPr lang="fr-FR" b="1" dirty="0" smtClean="0">
                <a:ln w="10541" cmpd="sng">
                  <a:solidFill>
                    <a:schemeClr val="accent1">
                      <a:shade val="88000"/>
                      <a:satMod val="110000"/>
                    </a:schemeClr>
                  </a:solidFill>
                  <a:prstDash val="solid"/>
                </a:ln>
              </a:rPr>
              <a:t>réaliser l’ensemble </a:t>
            </a:r>
            <a:r>
              <a:rPr lang="fr-FR" b="1" dirty="0">
                <a:ln w="10541" cmpd="sng">
                  <a:solidFill>
                    <a:schemeClr val="accent1">
                      <a:shade val="88000"/>
                      <a:satMod val="110000"/>
                    </a:schemeClr>
                  </a:solidFill>
                  <a:prstDash val="solid"/>
                </a:ln>
              </a:rPr>
              <a:t>de ses </a:t>
            </a:r>
            <a:r>
              <a:rPr lang="fr-FR" b="1" dirty="0" smtClean="0">
                <a:ln w="10541" cmpd="sng">
                  <a:solidFill>
                    <a:schemeClr val="accent1">
                      <a:shade val="88000"/>
                      <a:satMod val="110000"/>
                    </a:schemeClr>
                  </a:solidFill>
                  <a:prstDash val="solid"/>
                </a:ln>
              </a:rPr>
              <a:t>activités de </a:t>
            </a:r>
            <a:r>
              <a:rPr lang="fr-FR" b="1" dirty="0">
                <a:ln w="10541" cmpd="sng">
                  <a:solidFill>
                    <a:schemeClr val="accent1">
                      <a:shade val="88000"/>
                      <a:satMod val="110000"/>
                    </a:schemeClr>
                  </a:solidFill>
                  <a:prstDash val="solid"/>
                </a:ln>
              </a:rPr>
              <a:t>manière aussi flexible et performante ?</a:t>
            </a:r>
          </a:p>
          <a:p>
            <a:pPr marL="0" indent="0">
              <a:buNone/>
            </a:pPr>
            <a:endParaRPr lang="fr-FR" i="1"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54</a:t>
            </a:fld>
            <a:endParaRPr lang="fr-BE"/>
          </a:p>
        </p:txBody>
      </p:sp>
    </p:spTree>
    <p:extLst>
      <p:ext uri="{BB962C8B-B14F-4D97-AF65-F5344CB8AC3E}">
        <p14:creationId xmlns:p14="http://schemas.microsoft.com/office/powerpoint/2010/main" xmlns="" val="2617631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down)">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b="1" dirty="0"/>
              <a:t>Contraintes contradictoires</a:t>
            </a:r>
            <a:endParaRPr lang="fr-FR" dirty="0"/>
          </a:p>
          <a:p>
            <a:pPr lvl="1"/>
            <a:r>
              <a:rPr lang="fr-FR" b="1" dirty="0"/>
              <a:t>Coordination totale</a:t>
            </a:r>
            <a:endParaRPr lang="fr-FR" dirty="0"/>
          </a:p>
          <a:p>
            <a:pPr lvl="1"/>
            <a:r>
              <a:rPr lang="fr-FR" b="1" dirty="0"/>
              <a:t>Plan d’ensemble connu de tous</a:t>
            </a:r>
            <a:endParaRPr lang="fr-FR" dirty="0"/>
          </a:p>
          <a:p>
            <a:pPr lvl="1"/>
            <a:r>
              <a:rPr lang="fr-FR" b="1" dirty="0"/>
              <a:t>Capacité </a:t>
            </a:r>
            <a:r>
              <a:rPr lang="fr-FR" b="1" dirty="0" smtClean="0"/>
              <a:t>limité </a:t>
            </a:r>
            <a:r>
              <a:rPr lang="fr-FR" b="1" dirty="0"/>
              <a:t>des </a:t>
            </a:r>
            <a:r>
              <a:rPr lang="fr-FR" b="1" dirty="0" smtClean="0"/>
              <a:t>entités </a:t>
            </a:r>
            <a:r>
              <a:rPr lang="fr-FR" b="1" dirty="0"/>
              <a:t>du </a:t>
            </a:r>
            <a:r>
              <a:rPr lang="fr-FR" b="1" dirty="0" smtClean="0"/>
              <a:t>système.</a:t>
            </a:r>
          </a:p>
          <a:p>
            <a:pPr marL="530352" lvl="2" indent="0" algn="ctr">
              <a:buNone/>
            </a:pPr>
            <a:r>
              <a:rPr lang="fr-FR" sz="2400" b="1" dirty="0" smtClean="0"/>
              <a:t>Impossibilité </a:t>
            </a:r>
            <a:r>
              <a:rPr lang="fr-FR" sz="2400" b="1" dirty="0"/>
              <a:t>de </a:t>
            </a:r>
            <a:r>
              <a:rPr lang="fr-FR" sz="2400" b="1" dirty="0" smtClean="0"/>
              <a:t>l’entité </a:t>
            </a:r>
            <a:r>
              <a:rPr lang="fr-FR" sz="2400" b="1" dirty="0"/>
              <a:t>à </a:t>
            </a:r>
            <a:r>
              <a:rPr lang="fr-FR" sz="2400" b="1" dirty="0" smtClean="0"/>
              <a:t>maîtriser </a:t>
            </a:r>
          </a:p>
          <a:p>
            <a:pPr marL="530352" lvl="2" indent="0" algn="ctr">
              <a:buNone/>
            </a:pPr>
            <a:r>
              <a:rPr lang="fr-FR" sz="2400" b="1" dirty="0" smtClean="0"/>
              <a:t>un </a:t>
            </a:r>
            <a:r>
              <a:rPr lang="fr-FR" sz="2400" b="1" dirty="0"/>
              <a:t>plan </a:t>
            </a:r>
            <a:r>
              <a:rPr lang="fr-FR" sz="2400" b="1" dirty="0" smtClean="0"/>
              <a:t>d’ensemble complexe,</a:t>
            </a:r>
          </a:p>
          <a:p>
            <a:pPr marL="502920" indent="-457200"/>
            <a:r>
              <a:rPr lang="fr-FR" sz="2400" b="1" dirty="0" smtClean="0"/>
              <a:t>Les travaux en intelligence collective tentent de répondre à la question suivante:</a:t>
            </a:r>
          </a:p>
          <a:p>
            <a:pPr marL="502920" indent="-457200"/>
            <a:endParaRPr lang="fr-FR" b="1" dirty="0"/>
          </a:p>
          <a:p>
            <a:pPr marL="502920" indent="-457200"/>
            <a:endParaRPr lang="fr-FR" b="1" dirty="0" smtClean="0"/>
          </a:p>
          <a:p>
            <a:pPr marL="502920" indent="-457200"/>
            <a:endParaRPr lang="fr-FR" b="1" dirty="0"/>
          </a:p>
          <a:p>
            <a:pPr marL="502920" indent="-457200"/>
            <a:endParaRPr lang="fr-FR" b="1" dirty="0" smtClean="0"/>
          </a:p>
          <a:p>
            <a:pPr marL="502920" indent="-457200"/>
            <a:endParaRPr lang="fr-FR" b="1" dirty="0" smtClean="0"/>
          </a:p>
          <a:p>
            <a:pPr marL="502920" indent="-457200"/>
            <a:endParaRPr lang="fr-FR" dirty="0"/>
          </a:p>
          <a:p>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55</a:t>
            </a:fld>
            <a:endParaRPr lang="fr-BE"/>
          </a:p>
        </p:txBody>
      </p:sp>
      <p:sp>
        <p:nvSpPr>
          <p:cNvPr id="5" name="Flèche droite 4"/>
          <p:cNvSpPr/>
          <p:nvPr/>
        </p:nvSpPr>
        <p:spPr>
          <a:xfrm>
            <a:off x="1043608" y="3284984"/>
            <a:ext cx="72008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683568" y="4941168"/>
            <a:ext cx="7344816" cy="16561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t>Comment des capacités cognitives collectives peuvent elles </a:t>
            </a:r>
            <a:r>
              <a:rPr lang="fr-FR" sz="2800" b="1" dirty="0">
                <a:solidFill>
                  <a:schemeClr val="tx1"/>
                </a:solidFill>
              </a:rPr>
              <a:t>émerger </a:t>
            </a:r>
            <a:r>
              <a:rPr lang="fr-FR" sz="2400" b="1" dirty="0"/>
              <a:t>de capacités cognitives individuelles limitées ?</a:t>
            </a:r>
            <a:endParaRPr lang="fr-FR" sz="2400" dirty="0"/>
          </a:p>
          <a:p>
            <a:pPr algn="ctr"/>
            <a:endParaRPr lang="fr-FR" sz="2400" dirty="0"/>
          </a:p>
        </p:txBody>
      </p:sp>
    </p:spTree>
    <p:extLst>
      <p:ext uri="{BB962C8B-B14F-4D97-AF65-F5344CB8AC3E}">
        <p14:creationId xmlns:p14="http://schemas.microsoft.com/office/powerpoint/2010/main" xmlns="" val="126774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par>
                                <p:cTn id="22" presetID="22" presetClass="entr" presetSubtype="4"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wipe(down)">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arn(inVertical)">
                                      <p:cBhvr>
                                        <p:cTn id="29" dur="500"/>
                                        <p:tgtEl>
                                          <p:spTgt spid="3">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circle(in)">
                                      <p:cBhvr>
                                        <p:cTn id="3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L’intelligence Collective</a:t>
            </a:r>
            <a:endParaRPr lang="en-US" dirty="0"/>
          </a:p>
        </p:txBody>
      </p:sp>
      <p:sp>
        <p:nvSpPr>
          <p:cNvPr id="3" name="Espace réservé du contenu 2"/>
          <p:cNvSpPr>
            <a:spLocks noGrp="1"/>
          </p:cNvSpPr>
          <p:nvPr>
            <p:ph idx="1"/>
          </p:nvPr>
        </p:nvSpPr>
        <p:spPr/>
        <p:txBody>
          <a:bodyPr/>
          <a:lstStyle/>
          <a:p>
            <a:pPr algn="just">
              <a:lnSpc>
                <a:spcPct val="150000"/>
              </a:lnSpc>
            </a:pPr>
            <a:r>
              <a:rPr lang="fr-FR" b="1" dirty="0"/>
              <a:t>Les recherches sur les comportements collectifs des insectes sociaux fournissent aux informaticiens des méthodes puissantes pour la conception d'algorithmes d'</a:t>
            </a:r>
            <a:r>
              <a:rPr lang="fr-FR" b="1" dirty="0" err="1"/>
              <a:t>optimi-sation</a:t>
            </a:r>
            <a:r>
              <a:rPr lang="fr-FR" b="1" dirty="0"/>
              <a:t> combinatoire et de routage et de contrôle distribué.</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56</a:t>
            </a:fld>
            <a:endParaRPr lang="fr-BE"/>
          </a:p>
        </p:txBody>
      </p:sp>
    </p:spTree>
    <p:extLst>
      <p:ext uri="{BB962C8B-B14F-4D97-AF65-F5344CB8AC3E}">
        <p14:creationId xmlns:p14="http://schemas.microsoft.com/office/powerpoint/2010/main" xmlns="" val="202332764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7239000" cy="1143000"/>
          </a:xfrm>
        </p:spPr>
        <p:txBody>
          <a:bodyPr/>
          <a:lstStyle/>
          <a:p>
            <a:r>
              <a:rPr lang="fr-FR" dirty="0"/>
              <a:t>L’intelligence Collective</a:t>
            </a:r>
            <a:endParaRPr lang="en-US" dirty="0"/>
          </a:p>
        </p:txBody>
      </p:sp>
      <p:sp>
        <p:nvSpPr>
          <p:cNvPr id="3" name="Espace réservé du contenu 2"/>
          <p:cNvSpPr>
            <a:spLocks noGrp="1"/>
          </p:cNvSpPr>
          <p:nvPr>
            <p:ph idx="1"/>
          </p:nvPr>
        </p:nvSpPr>
        <p:spPr/>
        <p:txBody>
          <a:bodyPr>
            <a:normAutofit fontScale="92500" lnSpcReduction="10000"/>
          </a:bodyPr>
          <a:lstStyle/>
          <a:p>
            <a:pPr algn="justLow">
              <a:lnSpc>
                <a:spcPct val="150000"/>
              </a:lnSpc>
            </a:pPr>
            <a:r>
              <a:rPr lang="fr-FR" b="1" dirty="0" smtClean="0"/>
              <a:t>Des études sont menées </a:t>
            </a:r>
            <a:r>
              <a:rPr lang="fr-FR" b="1" dirty="0"/>
              <a:t>conjointement par des chercheurs du Laboratoire d'éthologie et cognition </a:t>
            </a:r>
            <a:r>
              <a:rPr lang="fr-FR" b="1" dirty="0" smtClean="0"/>
              <a:t>animale, </a:t>
            </a:r>
            <a:r>
              <a:rPr lang="fr-FR" b="1" dirty="0"/>
              <a:t>de la société </a:t>
            </a:r>
            <a:r>
              <a:rPr lang="fr-FR" b="1" dirty="0" err="1" smtClean="0"/>
              <a:t>Eurobios</a:t>
            </a:r>
            <a:r>
              <a:rPr lang="fr-FR" b="1" dirty="0" smtClean="0"/>
              <a:t> </a:t>
            </a:r>
            <a:r>
              <a:rPr lang="fr-FR" b="1" dirty="0"/>
              <a:t>et de l'Institut de recherches interdisciplinaires et développements en intelligence </a:t>
            </a:r>
            <a:r>
              <a:rPr lang="fr-FR" b="1" dirty="0" smtClean="0"/>
              <a:t>artificielle </a:t>
            </a:r>
            <a:r>
              <a:rPr lang="fr-FR" b="1" dirty="0"/>
              <a:t>montre que ces techniques s'appliquent aujourd'hui à tout un ensemble de problèmes scientifiques et techniques.</a:t>
            </a:r>
            <a:r>
              <a:rPr lang="fr-FR" dirty="0"/>
              <a:t/>
            </a:r>
            <a:br>
              <a:rPr lang="fr-FR" dirty="0"/>
            </a:b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57</a:t>
            </a:fld>
            <a:endParaRPr lang="fr-BE"/>
          </a:p>
        </p:txBody>
      </p:sp>
    </p:spTree>
    <p:extLst>
      <p:ext uri="{BB962C8B-B14F-4D97-AF65-F5344CB8AC3E}">
        <p14:creationId xmlns:p14="http://schemas.microsoft.com/office/powerpoint/2010/main" xmlns="" val="197506438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L’intelligence Collective</a:t>
            </a:r>
            <a:endParaRPr lang="en-US" dirty="0"/>
          </a:p>
        </p:txBody>
      </p:sp>
      <p:sp>
        <p:nvSpPr>
          <p:cNvPr id="3" name="Espace réservé du contenu 2"/>
          <p:cNvSpPr>
            <a:spLocks noGrp="1"/>
          </p:cNvSpPr>
          <p:nvPr>
            <p:ph idx="1"/>
          </p:nvPr>
        </p:nvSpPr>
        <p:spPr/>
        <p:txBody>
          <a:bodyPr/>
          <a:lstStyle/>
          <a:p>
            <a:r>
              <a:rPr lang="fr-FR" dirty="0"/>
              <a:t>Les sociétés d'insectes ont une capacité à résoudre des problèmes d'une </a:t>
            </a:r>
            <a:r>
              <a:rPr lang="fr-FR" dirty="0" smtClean="0"/>
              <a:t>manière:</a:t>
            </a:r>
          </a:p>
          <a:p>
            <a:pPr marL="246888" lvl="1" indent="0">
              <a:buNone/>
            </a:pPr>
            <a:r>
              <a:rPr lang="fr-FR" sz="2400" dirty="0" smtClean="0">
                <a:solidFill>
                  <a:schemeClr val="tx1"/>
                </a:solidFill>
              </a:rPr>
              <a:t> </a:t>
            </a:r>
          </a:p>
          <a:p>
            <a:pPr lvl="1"/>
            <a:r>
              <a:rPr lang="fr-FR" sz="2400" dirty="0" smtClean="0">
                <a:solidFill>
                  <a:schemeClr val="tx1"/>
                </a:solidFill>
              </a:rPr>
              <a:t>Flexible :la </a:t>
            </a:r>
            <a:r>
              <a:rPr lang="fr-FR" sz="2400" dirty="0">
                <a:solidFill>
                  <a:schemeClr val="tx1"/>
                </a:solidFill>
              </a:rPr>
              <a:t>colonie s'adapte aux brusques changements </a:t>
            </a:r>
            <a:r>
              <a:rPr lang="fr-FR" sz="2400" dirty="0" smtClean="0">
                <a:solidFill>
                  <a:schemeClr val="tx1"/>
                </a:solidFill>
              </a:rPr>
              <a:t>d'environnement,</a:t>
            </a:r>
          </a:p>
          <a:p>
            <a:pPr lvl="1"/>
            <a:endParaRPr lang="fr-FR" sz="2400" dirty="0" smtClean="0">
              <a:solidFill>
                <a:schemeClr val="tx1"/>
              </a:solidFill>
            </a:endParaRPr>
          </a:p>
          <a:p>
            <a:pPr lvl="1"/>
            <a:r>
              <a:rPr lang="fr-FR" sz="2400" dirty="0" smtClean="0">
                <a:solidFill>
                  <a:schemeClr val="tx1"/>
                </a:solidFill>
              </a:rPr>
              <a:t>Robuste :la </a:t>
            </a:r>
            <a:r>
              <a:rPr lang="fr-FR" sz="2400" dirty="0">
                <a:solidFill>
                  <a:schemeClr val="tx1"/>
                </a:solidFill>
              </a:rPr>
              <a:t>colonie continue de fonctionner lorsque certains individus échouent à accomplir leur </a:t>
            </a:r>
            <a:r>
              <a:rPr lang="fr-FR" sz="2400" dirty="0" smtClean="0">
                <a:solidFill>
                  <a:schemeClr val="tx1"/>
                </a:solidFill>
              </a:rPr>
              <a:t>tâche. </a:t>
            </a:r>
            <a:endParaRPr lang="en-US" sz="2400" dirty="0">
              <a:solidFill>
                <a:schemeClr val="tx1"/>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58</a:t>
            </a:fld>
            <a:endParaRPr lang="fr-BE"/>
          </a:p>
        </p:txBody>
      </p:sp>
    </p:spTree>
    <p:extLst>
      <p:ext uri="{BB962C8B-B14F-4D97-AF65-F5344CB8AC3E}">
        <p14:creationId xmlns:p14="http://schemas.microsoft.com/office/powerpoint/2010/main" xmlns="" val="275611789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588680"/>
          </a:xfrm>
        </p:spPr>
        <p:txBody>
          <a:bodyPr/>
          <a:lstStyle/>
          <a:p>
            <a:r>
              <a:rPr lang="fr-FR" dirty="0"/>
              <a:t>L’intelligence Collective</a:t>
            </a:r>
            <a:endParaRPr lang="en-US" dirty="0"/>
          </a:p>
        </p:txBody>
      </p:sp>
      <p:sp>
        <p:nvSpPr>
          <p:cNvPr id="3" name="Espace réservé du contenu 2"/>
          <p:cNvSpPr>
            <a:spLocks noGrp="1"/>
          </p:cNvSpPr>
          <p:nvPr>
            <p:ph idx="1"/>
          </p:nvPr>
        </p:nvSpPr>
        <p:spPr>
          <a:xfrm>
            <a:off x="457200" y="1052736"/>
            <a:ext cx="7239000" cy="5403000"/>
          </a:xfrm>
        </p:spPr>
        <p:txBody>
          <a:bodyPr>
            <a:normAutofit fontScale="92500" lnSpcReduction="10000"/>
          </a:bodyPr>
          <a:lstStyle/>
          <a:p>
            <a:pPr>
              <a:lnSpc>
                <a:spcPct val="150000"/>
              </a:lnSpc>
            </a:pPr>
            <a:r>
              <a:rPr lang="fr-FR" dirty="0"/>
              <a:t>Les problèmes quotidiens résolus par une colonie sont nombreux et de nature très variée : </a:t>
            </a:r>
            <a:endParaRPr lang="fr-FR" dirty="0" smtClean="0"/>
          </a:p>
          <a:p>
            <a:pPr lvl="1">
              <a:lnSpc>
                <a:spcPct val="150000"/>
              </a:lnSpc>
            </a:pPr>
            <a:r>
              <a:rPr lang="fr-FR" dirty="0" smtClean="0">
                <a:solidFill>
                  <a:schemeClr val="tx1"/>
                </a:solidFill>
              </a:rPr>
              <a:t>Recherche </a:t>
            </a:r>
            <a:r>
              <a:rPr lang="fr-FR" dirty="0">
                <a:solidFill>
                  <a:schemeClr val="tx1"/>
                </a:solidFill>
              </a:rPr>
              <a:t>de nourriture, </a:t>
            </a:r>
            <a:endParaRPr lang="fr-FR" dirty="0" smtClean="0">
              <a:solidFill>
                <a:schemeClr val="tx1"/>
              </a:solidFill>
            </a:endParaRPr>
          </a:p>
          <a:p>
            <a:pPr lvl="1">
              <a:lnSpc>
                <a:spcPct val="150000"/>
              </a:lnSpc>
            </a:pPr>
            <a:r>
              <a:rPr lang="fr-FR" dirty="0" smtClean="0">
                <a:solidFill>
                  <a:schemeClr val="tx1"/>
                </a:solidFill>
              </a:rPr>
              <a:t>Construction </a:t>
            </a:r>
            <a:r>
              <a:rPr lang="fr-FR" dirty="0">
                <a:solidFill>
                  <a:schemeClr val="tx1"/>
                </a:solidFill>
              </a:rPr>
              <a:t>du nid, </a:t>
            </a:r>
            <a:endParaRPr lang="fr-FR" dirty="0" smtClean="0">
              <a:solidFill>
                <a:schemeClr val="tx1"/>
              </a:solidFill>
            </a:endParaRPr>
          </a:p>
          <a:p>
            <a:pPr lvl="1">
              <a:lnSpc>
                <a:spcPct val="150000"/>
              </a:lnSpc>
            </a:pPr>
            <a:r>
              <a:rPr lang="fr-FR" dirty="0">
                <a:solidFill>
                  <a:schemeClr val="tx1"/>
                </a:solidFill>
              </a:rPr>
              <a:t>D</a:t>
            </a:r>
            <a:r>
              <a:rPr lang="fr-FR" dirty="0" smtClean="0">
                <a:solidFill>
                  <a:schemeClr val="tx1"/>
                </a:solidFill>
              </a:rPr>
              <a:t>ivision </a:t>
            </a:r>
            <a:r>
              <a:rPr lang="fr-FR" dirty="0">
                <a:solidFill>
                  <a:schemeClr val="tx1"/>
                </a:solidFill>
              </a:rPr>
              <a:t>du </a:t>
            </a:r>
            <a:r>
              <a:rPr lang="fr-FR" dirty="0" smtClean="0">
                <a:solidFill>
                  <a:schemeClr val="tx1"/>
                </a:solidFill>
              </a:rPr>
              <a:t>travail,</a:t>
            </a:r>
          </a:p>
          <a:p>
            <a:pPr lvl="1">
              <a:lnSpc>
                <a:spcPct val="150000"/>
              </a:lnSpc>
            </a:pPr>
            <a:r>
              <a:rPr lang="fr-FR" dirty="0" smtClean="0">
                <a:solidFill>
                  <a:schemeClr val="tx1"/>
                </a:solidFill>
              </a:rPr>
              <a:t>Allocation </a:t>
            </a:r>
            <a:r>
              <a:rPr lang="fr-FR" dirty="0">
                <a:solidFill>
                  <a:schemeClr val="tx1"/>
                </a:solidFill>
              </a:rPr>
              <a:t>des tâches entre les individus, etc. </a:t>
            </a:r>
            <a:endParaRPr lang="fr-FR" dirty="0" smtClean="0">
              <a:solidFill>
                <a:schemeClr val="tx1"/>
              </a:solidFill>
            </a:endParaRPr>
          </a:p>
          <a:p>
            <a:pPr algn="just">
              <a:lnSpc>
                <a:spcPct val="150000"/>
              </a:lnSpc>
            </a:pPr>
            <a:r>
              <a:rPr lang="fr-FR" dirty="0">
                <a:solidFill>
                  <a:schemeClr val="tx1"/>
                </a:solidFill>
              </a:rPr>
              <a:t>La plupart de ces problèmes se retrouvent dans le domaine des sciences de l'ingénieur, en informatique et en robotique notamment.</a:t>
            </a:r>
            <a:br>
              <a:rPr lang="fr-FR" dirty="0">
                <a:solidFill>
                  <a:schemeClr val="tx1"/>
                </a:solidFill>
              </a:rPr>
            </a:br>
            <a:endParaRPr lang="en-US" dirty="0">
              <a:solidFill>
                <a:schemeClr val="tx1"/>
              </a:solidFill>
            </a:endParaRPr>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59</a:t>
            </a:fld>
            <a:endParaRPr lang="fr-BE"/>
          </a:p>
        </p:txBody>
      </p:sp>
    </p:spTree>
    <p:extLst>
      <p:ext uri="{BB962C8B-B14F-4D97-AF65-F5344CB8AC3E}">
        <p14:creationId xmlns:p14="http://schemas.microsoft.com/office/powerpoint/2010/main" xmlns="" val="27149329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sz="3600" dirty="0" smtClean="0">
                <a:latin typeface="Traditional Arabic" pitchFamily="18" charset="-78"/>
                <a:cs typeface="Traditional Arabic" pitchFamily="18" charset="-78"/>
              </a:rPr>
              <a:t>باسم الله الرحمن الرحيم</a:t>
            </a:r>
            <a:r>
              <a:rPr lang="fr-FR" sz="3600" dirty="0" smtClean="0">
                <a:latin typeface="Traditional Arabic" pitchFamily="18" charset="-78"/>
                <a:cs typeface="Traditional Arabic" pitchFamily="18" charset="-78"/>
              </a:rPr>
              <a:t/>
            </a:r>
            <a:br>
              <a:rPr lang="fr-FR" sz="3600" dirty="0" smtClean="0">
                <a:latin typeface="Traditional Arabic" pitchFamily="18" charset="-78"/>
                <a:cs typeface="Traditional Arabic" pitchFamily="18" charset="-78"/>
              </a:rPr>
            </a:br>
            <a:r>
              <a:rPr lang="ar-DZ" sz="3600" dirty="0" smtClean="0"/>
              <a:t> حشرات ذكرت في القرآن</a:t>
            </a:r>
            <a:endParaRPr lang="fr-FR" dirty="0"/>
          </a:p>
        </p:txBody>
      </p:sp>
      <p:sp>
        <p:nvSpPr>
          <p:cNvPr id="3" name="Espace réservé du contenu 2"/>
          <p:cNvSpPr>
            <a:spLocks noGrp="1"/>
          </p:cNvSpPr>
          <p:nvPr>
            <p:ph idx="1"/>
          </p:nvPr>
        </p:nvSpPr>
        <p:spPr/>
        <p:txBody>
          <a:bodyPr>
            <a:normAutofit fontScale="77500" lnSpcReduction="20000"/>
          </a:bodyPr>
          <a:lstStyle/>
          <a:p>
            <a:pPr algn="just" rtl="1"/>
            <a:r>
              <a:rPr lang="ar-DZ" dirty="0" smtClean="0"/>
              <a:t> كل ذلك يعين الذبابة علي الانقضاض علي الشراب أو الطعام فتحمل منه بواسطة كل من فمها والزغب الكثيف المتداخل الذي يغطي جسمها ما تحمل ثم تهرب مبتعدة في عملية استلاب حقيقية بمعنييها‏:‏ الاختلاس‏،‏ ونزع الشيء علي القهر‏.‏</a:t>
            </a:r>
          </a:p>
          <a:p>
            <a:pPr algn="just" rtl="1"/>
            <a:r>
              <a:rPr lang="ar-DZ" dirty="0" smtClean="0"/>
              <a:t> للذباب نحو 100 ألف نوع.</a:t>
            </a:r>
          </a:p>
          <a:p>
            <a:pPr algn="just" rtl="1"/>
            <a:r>
              <a:rPr lang="ar-DZ" dirty="0" smtClean="0"/>
              <a:t> الذبابة المنزلية تتذوق الشراب أو الطعام بمجرد أن تحط عليه‏،‏ وذلك بواسطة خلايا حساسة منتشرة في كل من شفتها وأقدامها فإن راقها سلبت منه ما تستطيع وهربت بسرعة فائقة كما يفعل اللصوص.</a:t>
            </a:r>
          </a:p>
          <a:p>
            <a:pPr algn="just" rtl="1"/>
            <a:r>
              <a:rPr lang="ar-DZ" dirty="0" smtClean="0"/>
              <a:t> فإن كان ما سلبته شرابا امتصته بواسطة خرطومها‏,‏ ليصل إلي جهازها الهضمي المزود بالقدرة علي إفراز الخمائر القادرة علي هضمه وتمثيله تمثيلا كاملا في ثوان معدودة‏، وبذلك لا يمكن استنقاذه منها‏.‏</a:t>
            </a:r>
          </a:p>
          <a:p>
            <a:pPr algn="just" rtl="1"/>
            <a:r>
              <a:rPr lang="ar-DZ" dirty="0" smtClean="0"/>
              <a:t> أما إذا كان الطعام صلبا فإن الذبابة المنزلية تفرز عليه من بطنها عددا من الإنزيمات والعصائر الهاضمة بالإضافة إلي لعابها‏،‏ وهذه تبدأ في إذابة ما تقع عليه من الطعام الصلب فورا مما يمكن الذبابة من امتصاصه بخرطومها وبأجزاء فمها ذات الطبيعة </a:t>
            </a:r>
            <a:r>
              <a:rPr lang="ar-DZ" dirty="0" err="1" smtClean="0"/>
              <a:t>الإسفنجية</a:t>
            </a:r>
            <a:r>
              <a:rPr lang="ar-DZ" dirty="0" smtClean="0"/>
              <a:t>‏،‏ ومن ثم لا يمكن استرجاعه أبدا‏،‏ أو استنقاذه بأي حال من الأحوال‏.‏</a:t>
            </a:r>
          </a:p>
          <a:p>
            <a:pPr algn="just" rtl="1"/>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a:t>
            </a:fld>
            <a:endParaRPr lang="fr-B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732696"/>
          </a:xfrm>
        </p:spPr>
        <p:txBody>
          <a:bodyPr/>
          <a:lstStyle/>
          <a:p>
            <a:r>
              <a:rPr lang="fr-FR" dirty="0"/>
              <a:t>L’intelligence Collective</a:t>
            </a:r>
            <a:endParaRPr lang="en-US" dirty="0"/>
          </a:p>
        </p:txBody>
      </p:sp>
      <p:sp>
        <p:nvSpPr>
          <p:cNvPr id="3" name="Espace réservé du contenu 2"/>
          <p:cNvSpPr>
            <a:spLocks noGrp="1"/>
          </p:cNvSpPr>
          <p:nvPr>
            <p:ph idx="1"/>
          </p:nvPr>
        </p:nvSpPr>
        <p:spPr>
          <a:xfrm>
            <a:off x="457200" y="1412776"/>
            <a:ext cx="7239000" cy="5042960"/>
          </a:xfrm>
        </p:spPr>
        <p:txBody>
          <a:bodyPr>
            <a:normAutofit fontScale="92500" lnSpcReduction="20000"/>
          </a:bodyPr>
          <a:lstStyle/>
          <a:p>
            <a:pPr algn="just">
              <a:lnSpc>
                <a:spcPct val="150000"/>
              </a:lnSpc>
            </a:pPr>
            <a:r>
              <a:rPr lang="fr-FR" dirty="0"/>
              <a:t>Les études réalisées par les éthologistes ont montré que certains comportements collectifs des insectes sociaux étaient auto-organisés. </a:t>
            </a:r>
            <a:endParaRPr lang="fr-FR" dirty="0" smtClean="0"/>
          </a:p>
          <a:p>
            <a:pPr algn="ctr">
              <a:lnSpc>
                <a:spcPct val="150000"/>
              </a:lnSpc>
            </a:pPr>
            <a:r>
              <a:rPr lang="fr-FR" sz="3000" b="1" dirty="0"/>
              <a:t>L'auto-organisation caractérise des processus au cours desquels des structures émergent au niveau collectif, à partir d'une multitude d'interactions simples entre insectes, sans être codées explicitement au niveau individuel. </a:t>
            </a:r>
            <a:endParaRPr lang="en-US" sz="3000" b="1"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60</a:t>
            </a:fld>
            <a:endParaRPr lang="fr-BE"/>
          </a:p>
        </p:txBody>
      </p:sp>
    </p:spTree>
    <p:extLst>
      <p:ext uri="{BB962C8B-B14F-4D97-AF65-F5344CB8AC3E}">
        <p14:creationId xmlns:p14="http://schemas.microsoft.com/office/powerpoint/2010/main" xmlns="" val="3255950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804704"/>
          </a:xfrm>
        </p:spPr>
        <p:txBody>
          <a:bodyPr/>
          <a:lstStyle/>
          <a:p>
            <a:r>
              <a:rPr lang="fr-FR" dirty="0"/>
              <a:t>L’intelligence Collective</a:t>
            </a:r>
            <a:endParaRPr lang="en-US" dirty="0"/>
          </a:p>
        </p:txBody>
      </p:sp>
      <p:sp>
        <p:nvSpPr>
          <p:cNvPr id="3" name="Espace réservé du contenu 2"/>
          <p:cNvSpPr>
            <a:spLocks noGrp="1"/>
          </p:cNvSpPr>
          <p:nvPr>
            <p:ph idx="1"/>
          </p:nvPr>
        </p:nvSpPr>
        <p:spPr/>
        <p:txBody>
          <a:bodyPr/>
          <a:lstStyle/>
          <a:p>
            <a:pPr algn="just">
              <a:lnSpc>
                <a:spcPct val="150000"/>
              </a:lnSpc>
            </a:pPr>
            <a:r>
              <a:rPr lang="fr-FR" dirty="0"/>
              <a:t>Certaines interactions - une fourmi qui suit la piste de phéromone laissée par une autre - aident à résoudre collectivement des problèmes difficiles, par exemple trouver le chemin le plus court parmi d'innombrables voies conduisant à une source de nourriture.</a:t>
            </a:r>
            <a:br>
              <a:rPr lang="fr-FR" dirty="0"/>
            </a:b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61</a:t>
            </a:fld>
            <a:endParaRPr lang="fr-BE"/>
          </a:p>
        </p:txBody>
      </p:sp>
    </p:spTree>
    <p:extLst>
      <p:ext uri="{BB962C8B-B14F-4D97-AF65-F5344CB8AC3E}">
        <p14:creationId xmlns:p14="http://schemas.microsoft.com/office/powerpoint/2010/main" xmlns="" val="358364461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188640"/>
            <a:ext cx="7239000" cy="732696"/>
          </a:xfrm>
        </p:spPr>
        <p:txBody>
          <a:bodyPr/>
          <a:lstStyle/>
          <a:p>
            <a:r>
              <a:rPr lang="fr-FR" dirty="0"/>
              <a:t>L’intelligence Collective</a:t>
            </a:r>
            <a:endParaRPr lang="en-US" dirty="0"/>
          </a:p>
        </p:txBody>
      </p:sp>
      <p:sp>
        <p:nvSpPr>
          <p:cNvPr id="3" name="Espace réservé du contenu 2"/>
          <p:cNvSpPr>
            <a:spLocks noGrp="1"/>
          </p:cNvSpPr>
          <p:nvPr>
            <p:ph idx="1"/>
          </p:nvPr>
        </p:nvSpPr>
        <p:spPr>
          <a:xfrm>
            <a:off x="457200" y="1196752"/>
            <a:ext cx="7499176" cy="5400600"/>
          </a:xfrm>
        </p:spPr>
        <p:txBody>
          <a:bodyPr>
            <a:normAutofit fontScale="92500" lnSpcReduction="10000"/>
          </a:bodyPr>
          <a:lstStyle/>
          <a:p>
            <a:pPr algn="just">
              <a:lnSpc>
                <a:spcPct val="150000"/>
              </a:lnSpc>
            </a:pPr>
            <a:r>
              <a:rPr lang="fr-FR" dirty="0"/>
              <a:t>Les informaticiens et les ingénieurs ont pu transformer des modèles du comportement collectif des insectes sociaux en méthodes utiles pour </a:t>
            </a:r>
            <a:r>
              <a:rPr lang="fr-FR" dirty="0" smtClean="0"/>
              <a:t>l'opti</a:t>
            </a:r>
            <a:r>
              <a:rPr lang="fr-FR" dirty="0"/>
              <a:t>misation et le contrôle. </a:t>
            </a:r>
            <a:endParaRPr lang="fr-FR" dirty="0" smtClean="0"/>
          </a:p>
          <a:p>
            <a:pPr algn="just">
              <a:lnSpc>
                <a:spcPct val="150000"/>
              </a:lnSpc>
            </a:pPr>
            <a:endParaRPr lang="en-US" dirty="0"/>
          </a:p>
          <a:p>
            <a:pPr algn="just">
              <a:lnSpc>
                <a:spcPct val="150000"/>
              </a:lnSpc>
            </a:pPr>
            <a:r>
              <a:rPr lang="fr-FR" dirty="0" smtClean="0"/>
              <a:t>Un </a:t>
            </a:r>
            <a:r>
              <a:rPr lang="fr-FR" dirty="0"/>
              <a:t>nouveau domaine de recherche a vu le jour qui a pour objet de transformer la connaissance que les éthologistes ont des capacités collectives de résolution de problèmes des insectes sociaux en techniques artificielles de résolution de </a:t>
            </a:r>
            <a:r>
              <a:rPr lang="fr-FR" dirty="0" smtClean="0"/>
              <a:t>problèmes</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62</a:t>
            </a:fld>
            <a:endParaRPr lang="fr-BE"/>
          </a:p>
        </p:txBody>
      </p:sp>
    </p:spTree>
    <p:extLst>
      <p:ext uri="{BB962C8B-B14F-4D97-AF65-F5344CB8AC3E}">
        <p14:creationId xmlns:p14="http://schemas.microsoft.com/office/powerpoint/2010/main" xmlns="" val="1040623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39000" cy="660688"/>
          </a:xfrm>
        </p:spPr>
        <p:txBody>
          <a:bodyPr/>
          <a:lstStyle/>
          <a:p>
            <a:r>
              <a:rPr lang="fr-FR" dirty="0"/>
              <a:t>L’intelligence Collective</a:t>
            </a:r>
            <a:endParaRPr lang="en-US" dirty="0"/>
          </a:p>
        </p:txBody>
      </p:sp>
      <p:sp>
        <p:nvSpPr>
          <p:cNvPr id="3" name="Espace réservé du contenu 2"/>
          <p:cNvSpPr>
            <a:spLocks noGrp="1"/>
          </p:cNvSpPr>
          <p:nvPr>
            <p:ph idx="1"/>
          </p:nvPr>
        </p:nvSpPr>
        <p:spPr>
          <a:xfrm>
            <a:off x="457200" y="1268760"/>
            <a:ext cx="7427168" cy="5186976"/>
          </a:xfrm>
        </p:spPr>
        <p:txBody>
          <a:bodyPr>
            <a:normAutofit fontScale="92500"/>
          </a:bodyPr>
          <a:lstStyle/>
          <a:p>
            <a:pPr marL="0" indent="0">
              <a:buNone/>
            </a:pPr>
            <a:r>
              <a:rPr lang="fr-FR" dirty="0" smtClean="0"/>
              <a:t>         </a:t>
            </a:r>
            <a:endParaRPr lang="fr-FR" dirty="0"/>
          </a:p>
          <a:p>
            <a:pPr marL="0" indent="0">
              <a:buNone/>
            </a:pPr>
            <a:r>
              <a:rPr lang="fr-FR" dirty="0" smtClean="0"/>
              <a:t>              C'est </a:t>
            </a:r>
            <a:r>
              <a:rPr lang="fr-FR" dirty="0"/>
              <a:t>l'intelligence en </a:t>
            </a:r>
            <a:r>
              <a:rPr lang="fr-FR" dirty="0" smtClean="0"/>
              <a:t>essaim,</a:t>
            </a:r>
          </a:p>
          <a:p>
            <a:pPr marL="0" indent="0">
              <a:buNone/>
            </a:pPr>
            <a:endParaRPr lang="fr-FR" dirty="0" smtClean="0"/>
          </a:p>
          <a:p>
            <a:pPr>
              <a:lnSpc>
                <a:spcPct val="150000"/>
              </a:lnSpc>
            </a:pPr>
            <a:r>
              <a:rPr lang="fr-FR" dirty="0" smtClean="0"/>
              <a:t>Les </a:t>
            </a:r>
            <a:r>
              <a:rPr lang="fr-FR" dirty="0"/>
              <a:t>algorithmes de contrôle et d'optimisation inspirés de modèles de recherche collective de nourriture chez les fourmis en particulier, ont connu un succès inattendu et portent le nom </a:t>
            </a:r>
            <a:r>
              <a:rPr lang="fr-FR" sz="2800" b="1" dirty="0"/>
              <a:t>d'"optimisation par colonie de fourmis" et de "routage par colonie de fourmis".</a:t>
            </a:r>
            <a:endParaRPr lang="en-US" sz="2800" b="1" dirty="0"/>
          </a:p>
          <a:p>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63</a:t>
            </a:fld>
            <a:endParaRPr lang="fr-BE"/>
          </a:p>
        </p:txBody>
      </p:sp>
      <p:sp>
        <p:nvSpPr>
          <p:cNvPr id="5" name="Flèche droite 4"/>
          <p:cNvSpPr/>
          <p:nvPr/>
        </p:nvSpPr>
        <p:spPr>
          <a:xfrm>
            <a:off x="611560" y="170080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59477904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en-US"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64</a:t>
            </a:fld>
            <a:endParaRPr lang="fr-BE"/>
          </a:p>
        </p:txBody>
      </p:sp>
      <p:pic>
        <p:nvPicPr>
          <p:cNvPr id="1025" name="Image 8" descr="Description : http://www.cnrs.fr/Cnrspresse/n386/images/n386a09p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899592" y="116632"/>
            <a:ext cx="6192688" cy="3816424"/>
          </a:xfrm>
          <a:prstGeom prst="rect">
            <a:avLst/>
          </a:prstGeom>
          <a:noFill/>
          <a:extLst>
            <a:ext uri="{909E8E84-426E-40DD-AFC4-6F175D3DCCD1}">
              <a14:hiddenFill xmlns:a14="http://schemas.microsoft.com/office/drawing/2010/main" xmlns="">
                <a:solidFill>
                  <a:srgbClr val="FFFFFF"/>
                </a:solidFill>
              </a14:hiddenFill>
            </a:ext>
          </a:extLst>
        </p:spPr>
      </p:pic>
      <p:sp>
        <p:nvSpPr>
          <p:cNvPr id="6" name="Espace réservé du contenu 5"/>
          <p:cNvSpPr>
            <a:spLocks noGrp="1"/>
          </p:cNvSpPr>
          <p:nvPr>
            <p:ph idx="1"/>
          </p:nvPr>
        </p:nvSpPr>
        <p:spPr/>
        <p:txBody>
          <a:bodyPr/>
          <a:lstStyle/>
          <a:p>
            <a:pPr fontAlgn="ctr"/>
            <a:endParaRPr lang="en-US" dirty="0"/>
          </a:p>
          <a:p>
            <a:pPr fontAlgn="ctr"/>
            <a:endParaRPr lang="fr-FR" b="1" dirty="0" smtClean="0"/>
          </a:p>
          <a:p>
            <a:pPr fontAlgn="ctr"/>
            <a:endParaRPr lang="fr-FR" b="1" dirty="0"/>
          </a:p>
          <a:p>
            <a:pPr fontAlgn="ctr"/>
            <a:endParaRPr lang="fr-FR" b="1" dirty="0" smtClean="0"/>
          </a:p>
          <a:p>
            <a:pPr fontAlgn="ctr"/>
            <a:endParaRPr lang="fr-FR" b="1" dirty="0"/>
          </a:p>
          <a:p>
            <a:pPr algn="just" fontAlgn="ctr"/>
            <a:r>
              <a:rPr lang="fr-FR" b="1" dirty="0" smtClean="0"/>
              <a:t>Le </a:t>
            </a:r>
            <a:r>
              <a:rPr lang="fr-FR" b="1" dirty="0"/>
              <a:t>comportement collectif des fourmis d'Argentine (</a:t>
            </a:r>
            <a:r>
              <a:rPr lang="fr-FR" b="1" dirty="0" err="1"/>
              <a:t>Linepithema</a:t>
            </a:r>
            <a:r>
              <a:rPr lang="fr-FR" b="1" dirty="0"/>
              <a:t> </a:t>
            </a:r>
            <a:r>
              <a:rPr lang="fr-FR" b="1" dirty="0" err="1"/>
              <a:t>humile</a:t>
            </a:r>
            <a:r>
              <a:rPr lang="fr-FR" b="1" dirty="0"/>
              <a:t>) a servi de source d'inspiration au développement de techniques d'intelligence en essaim. </a:t>
            </a:r>
            <a:br>
              <a:rPr lang="fr-FR" b="1" dirty="0"/>
            </a:br>
            <a:r>
              <a:rPr lang="en-US" b="1" dirty="0" smtClean="0"/>
              <a:t>© </a:t>
            </a:r>
            <a:r>
              <a:rPr lang="en-US" b="1" dirty="0"/>
              <a:t>Guy </a:t>
            </a:r>
            <a:r>
              <a:rPr lang="en-US" b="1" dirty="0" err="1"/>
              <a:t>Theraulaz</a:t>
            </a:r>
            <a:r>
              <a:rPr lang="en-US" b="1" dirty="0"/>
              <a:t>. CNRS, Toulouse</a:t>
            </a:r>
          </a:p>
          <a:p>
            <a:endParaRPr lang="en-US" dirty="0"/>
          </a:p>
        </p:txBody>
      </p:sp>
    </p:spTree>
    <p:extLst>
      <p:ext uri="{BB962C8B-B14F-4D97-AF65-F5344CB8AC3E}">
        <p14:creationId xmlns:p14="http://schemas.microsoft.com/office/powerpoint/2010/main" xmlns="" val="3660357939"/>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dirty="0"/>
          </a:p>
        </p:txBody>
      </p:sp>
      <p:sp>
        <p:nvSpPr>
          <p:cNvPr id="3" name="Espace réservé du contenu 2"/>
          <p:cNvSpPr>
            <a:spLocks noGrp="1"/>
          </p:cNvSpPr>
          <p:nvPr>
            <p:ph idx="1"/>
          </p:nvPr>
        </p:nvSpPr>
        <p:spPr/>
        <p:txBody>
          <a:bodyPr/>
          <a:lstStyle/>
          <a:p>
            <a:r>
              <a:rPr lang="fr-FR" dirty="0" smtClean="0"/>
              <a:t>Extrait de la vidéo: </a:t>
            </a:r>
          </a:p>
          <a:p>
            <a:pPr marL="484632" lvl="2" indent="0">
              <a:buNone/>
            </a:pPr>
            <a:endParaRPr lang="fr-FR" sz="2800" dirty="0" smtClean="0"/>
          </a:p>
          <a:p>
            <a:pPr marL="484632" lvl="2" indent="0">
              <a:buNone/>
            </a:pPr>
            <a:r>
              <a:rPr lang="fr-FR" sz="2800" dirty="0" smtClean="0"/>
              <a:t>Organisation Secrète des Fourmis</a:t>
            </a:r>
            <a:endParaRPr lang="en-US" sz="2800"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65</a:t>
            </a:fld>
            <a:endParaRPr lang="fr-BE"/>
          </a:p>
        </p:txBody>
      </p:sp>
    </p:spTree>
    <p:extLst>
      <p:ext uri="{BB962C8B-B14F-4D97-AF65-F5344CB8AC3E}">
        <p14:creationId xmlns:p14="http://schemas.microsoft.com/office/powerpoint/2010/main" xmlns="" val="28637306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255088"/>
            <a:ext cx="7444680" cy="4846320"/>
          </a:xfrm>
        </p:spPr>
        <p:txBody>
          <a:bodyPr/>
          <a:lstStyle/>
          <a:p>
            <a:pPr algn="r" rtl="1"/>
            <a:r>
              <a:rPr lang="ar-DZ" dirty="0" smtClean="0"/>
              <a:t>النحل</a:t>
            </a: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7</a:t>
            </a:fld>
            <a:endParaRPr lang="fr-BE"/>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699792" y="2924944"/>
            <a:ext cx="4926856" cy="31683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itre 6"/>
          <p:cNvSpPr>
            <a:spLocks noGrp="1"/>
          </p:cNvSpPr>
          <p:nvPr>
            <p:ph type="title"/>
          </p:nvPr>
        </p:nvSpPr>
        <p:spPr/>
        <p:txBody>
          <a:bodyPr/>
          <a:lstStyle/>
          <a:p>
            <a:r>
              <a:rPr lang="fr-FR" dirty="0" smtClean="0"/>
              <a:t> </a:t>
            </a:r>
            <a:endParaRPr lang="fr-FR" dirty="0"/>
          </a:p>
        </p:txBody>
      </p:sp>
      <p:sp>
        <p:nvSpPr>
          <p:cNvPr id="10" name="Titre 1"/>
          <p:cNvSpPr txBox="1">
            <a:spLocks/>
          </p:cNvSpPr>
          <p:nvPr/>
        </p:nvSpPr>
        <p:spPr>
          <a:xfrm>
            <a:off x="619148" y="1500174"/>
            <a:ext cx="7239000" cy="1143000"/>
          </a:xfrm>
          <a:prstGeom prst="rect">
            <a:avLst/>
          </a:prstGeom>
        </p:spPr>
        <p:txBody>
          <a:bodyPr vert="horz" lIns="45720" tIns="0" rIns="45720" bIns="0" anchor="b" anchorCtr="0">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حشرات ذكرت في القرآن</a:t>
            </a:r>
            <a:br>
              <a:rPr kumimoji="0" lang="ar-DZ"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br>
            <a:r>
              <a:rPr kumimoji="0" lang="ar-DZ"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r>
            <a:br>
              <a:rPr kumimoji="0" lang="ar-DZ" sz="3800" b="1" i="0" u="none" strike="noStrike" kern="1200" cap="all" spc="0" normalizeH="0" baseline="0" noProof="0"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br>
            <a:endParaRPr kumimoji="0" lang="fr-FR"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
        <p:nvSpPr>
          <p:cNvPr id="11" name="Titre 1"/>
          <p:cNvSpPr txBox="1">
            <a:spLocks/>
          </p:cNvSpPr>
          <p:nvPr/>
        </p:nvSpPr>
        <p:spPr>
          <a:xfrm>
            <a:off x="642910" y="0"/>
            <a:ext cx="7239000" cy="114300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ar-DZ" sz="5400" dirty="0" smtClean="0">
                <a:latin typeface="Traditional Arabic" pitchFamily="18" charset="-78"/>
                <a:cs typeface="Traditional Arabic" pitchFamily="18" charset="-78"/>
              </a:rPr>
              <a:t>باسم الله الرحمن الرحيم</a:t>
            </a:r>
            <a:endParaRPr lang="fr-FR" sz="5400" dirty="0">
              <a:latin typeface="Traditional Arabic" pitchFamily="18" charset="-78"/>
              <a:cs typeface="Traditional Arabic" pitchFamily="18" charset="-78"/>
            </a:endParaRPr>
          </a:p>
        </p:txBody>
      </p:sp>
    </p:spTree>
    <p:extLst>
      <p:ext uri="{BB962C8B-B14F-4D97-AF65-F5344CB8AC3E}">
        <p14:creationId xmlns:p14="http://schemas.microsoft.com/office/powerpoint/2010/main" xmlns="" val="396895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307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1357298"/>
            <a:ext cx="7239000" cy="1143000"/>
          </a:xfrm>
        </p:spPr>
        <p:txBody>
          <a:bodyPr>
            <a:normAutofit fontScale="90000"/>
          </a:bodyPr>
          <a:lstStyle/>
          <a:p>
            <a:pPr lvl="0" algn="ctr"/>
            <a:r>
              <a:rPr lang="ar-DZ" sz="4000" dirty="0" smtClean="0">
                <a:latin typeface="Traditional Arabic" pitchFamily="18" charset="-78"/>
                <a:cs typeface="Traditional Arabic" pitchFamily="18" charset="-78"/>
              </a:rPr>
              <a:t>باسم الله الرحمن الرحيم</a:t>
            </a:r>
            <a:r>
              <a:rPr lang="fr-FR" sz="4000" dirty="0" smtClean="0">
                <a:latin typeface="Traditional Arabic" pitchFamily="18" charset="-78"/>
                <a:cs typeface="Traditional Arabic" pitchFamily="18" charset="-78"/>
              </a:rPr>
              <a:t/>
            </a:r>
            <a:br>
              <a:rPr lang="fr-FR" sz="4000" dirty="0" smtClean="0">
                <a:latin typeface="Traditional Arabic" pitchFamily="18" charset="-78"/>
                <a:cs typeface="Traditional Arabic" pitchFamily="18" charset="-78"/>
              </a:rPr>
            </a:br>
            <a:r>
              <a:rPr lang="ar-DZ" dirty="0" smtClean="0"/>
              <a:t>حشرات ذكرت في القرآن</a:t>
            </a:r>
            <a:br>
              <a:rPr lang="ar-DZ" dirty="0" smtClean="0"/>
            </a:br>
            <a:r>
              <a:rPr lang="ar-DZ" dirty="0" smtClean="0"/>
              <a:t/>
            </a:r>
            <a:br>
              <a:rPr lang="ar-DZ" dirty="0" smtClean="0"/>
            </a:br>
            <a:endParaRPr lang="fr-FR" dirty="0"/>
          </a:p>
        </p:txBody>
      </p:sp>
      <p:sp>
        <p:nvSpPr>
          <p:cNvPr id="3" name="Espace réservé du contenu 2"/>
          <p:cNvSpPr>
            <a:spLocks noGrp="1"/>
          </p:cNvSpPr>
          <p:nvPr>
            <p:ph idx="1"/>
          </p:nvPr>
        </p:nvSpPr>
        <p:spPr>
          <a:xfrm>
            <a:off x="428596" y="2011680"/>
            <a:ext cx="7239000" cy="4846320"/>
          </a:xfrm>
        </p:spPr>
        <p:txBody>
          <a:bodyPr/>
          <a:lstStyle/>
          <a:p>
            <a:pPr algn="just" rtl="1"/>
            <a:r>
              <a:rPr lang="ar-DZ" b="1" dirty="0" smtClean="0"/>
              <a:t>ومن عجيب ما خلق الله في النحل أن ألهمها لاتخاذ بيوتها </a:t>
            </a:r>
            <a:r>
              <a:rPr lang="ar-DZ" b="1" dirty="0" err="1" smtClean="0"/>
              <a:t>مسدسة</a:t>
            </a:r>
            <a:r>
              <a:rPr lang="ar-DZ" b="1" dirty="0" smtClean="0"/>
              <a:t> ، فبذلك اتصلت حتى صارت كالقطعة الواحدة ، وذلك أن الأشكال من المثلث إلى </a:t>
            </a:r>
            <a:r>
              <a:rPr lang="ar-DZ" b="1" dirty="0" err="1" smtClean="0"/>
              <a:t>المعشر</a:t>
            </a:r>
            <a:r>
              <a:rPr lang="ar-DZ" b="1" dirty="0" smtClean="0"/>
              <a:t> إذا جمع كل واحد منها إلى أمثاله لم يتصل وجاءت بينهما فرج ، إلا الشكل المسدس ; فإنه إذا جمع إلى أمثاله اتصل كأنه كالقطعة الواحدة .</a:t>
            </a:r>
            <a:endParaRPr lang="fr-FR"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8</a:t>
            </a:fld>
            <a:endParaRPr lang="fr-BE"/>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255088"/>
            <a:ext cx="7444680" cy="4846320"/>
          </a:xfrm>
        </p:spPr>
        <p:txBody>
          <a:bodyPr/>
          <a:lstStyle/>
          <a:p>
            <a:pPr algn="r" rtl="1"/>
            <a:r>
              <a:rPr lang="ar-DZ" dirty="0" smtClean="0"/>
              <a:t>العنكبوت</a:t>
            </a:r>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9</a:t>
            </a:fld>
            <a:endParaRPr lang="fr-BE"/>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906885" y="3023923"/>
            <a:ext cx="4941715" cy="219128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Titre 6"/>
          <p:cNvSpPr>
            <a:spLocks noGrp="1"/>
          </p:cNvSpPr>
          <p:nvPr>
            <p:ph type="title"/>
          </p:nvPr>
        </p:nvSpPr>
        <p:spPr/>
        <p:txBody>
          <a:bodyPr/>
          <a:lstStyle/>
          <a:p>
            <a:r>
              <a:rPr lang="fr-FR" dirty="0" smtClean="0"/>
              <a:t> </a:t>
            </a:r>
            <a:endParaRPr lang="fr-FR" dirty="0"/>
          </a:p>
        </p:txBody>
      </p:sp>
      <p:sp>
        <p:nvSpPr>
          <p:cNvPr id="10" name="Titre 1"/>
          <p:cNvSpPr txBox="1">
            <a:spLocks/>
          </p:cNvSpPr>
          <p:nvPr/>
        </p:nvSpPr>
        <p:spPr>
          <a:xfrm>
            <a:off x="619148" y="1500174"/>
            <a:ext cx="7239000" cy="1143000"/>
          </a:xfrm>
          <a:prstGeom prst="rect">
            <a:avLst/>
          </a:prstGeom>
        </p:spPr>
        <p:txBody>
          <a:bodyPr vert="horz" lIns="45720" tIns="0" rIns="45720" bIns="0" anchor="b" anchorCtr="0">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DZ" sz="3800" b="1" i="0" u="none" strike="noStrike" kern="1200" cap="all" spc="0" normalizeH="0" baseline="0" noProof="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حشرات ذكرت في القرآن</a:t>
            </a:r>
            <a:br>
              <a:rPr kumimoji="0" lang="ar-DZ" sz="3800" b="1" i="0" u="none" strike="noStrike" kern="1200" cap="all" spc="0" normalizeH="0" baseline="0" noProof="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br>
            <a:r>
              <a:rPr kumimoji="0" lang="ar-DZ" sz="3800" b="1" i="0" u="none" strike="noStrike" kern="1200" cap="all" spc="0" normalizeH="0" baseline="0" noProof="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t/>
            </a:r>
            <a:br>
              <a:rPr kumimoji="0" lang="ar-DZ" sz="3800" b="1" i="0" u="none" strike="noStrike" kern="1200" cap="all" spc="0" normalizeH="0" baseline="0" noProof="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rPr>
            </a:br>
            <a:endParaRPr kumimoji="0" lang="fr-FR" sz="3800" b="1" i="0" u="none" strike="noStrike" kern="1200" cap="all" spc="0" normalizeH="0" baseline="0" noProof="0"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uLnTx/>
              <a:uFillTx/>
              <a:latin typeface="+mj-lt"/>
              <a:ea typeface="+mj-ea"/>
              <a:cs typeface="+mj-cs"/>
            </a:endParaRPr>
          </a:p>
        </p:txBody>
      </p:sp>
      <p:sp>
        <p:nvSpPr>
          <p:cNvPr id="11" name="Titre 1"/>
          <p:cNvSpPr txBox="1">
            <a:spLocks/>
          </p:cNvSpPr>
          <p:nvPr/>
        </p:nvSpPr>
        <p:spPr>
          <a:xfrm>
            <a:off x="642910" y="0"/>
            <a:ext cx="7239000" cy="1143000"/>
          </a:xfrm>
          <a:prstGeom prst="rect">
            <a:avLst/>
          </a:prstGeom>
        </p:spPr>
        <p:txBody>
          <a:bodyPr vert="horz" lIns="45720" tIns="0" rIns="45720" bIns="0" anchor="b" anchorCtr="0">
            <a:normAutofit/>
          </a:bodyPr>
          <a:lst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a:lstStyle>
          <a:p>
            <a:pPr algn="ctr"/>
            <a:r>
              <a:rPr lang="ar-DZ" sz="5400" dirty="0" smtClean="0">
                <a:latin typeface="Traditional Arabic" pitchFamily="18" charset="-78"/>
                <a:cs typeface="Traditional Arabic" pitchFamily="18" charset="-78"/>
              </a:rPr>
              <a:t>باسم الله الرحمن الرحيم</a:t>
            </a:r>
            <a:endParaRPr lang="fr-FR" sz="5400" dirty="0">
              <a:latin typeface="Traditional Arabic" pitchFamily="18" charset="-78"/>
              <a:cs typeface="Traditional Arabic" pitchFamily="18" charset="-78"/>
            </a:endParaRPr>
          </a:p>
        </p:txBody>
      </p:sp>
    </p:spTree>
    <p:extLst>
      <p:ext uri="{BB962C8B-B14F-4D97-AF65-F5344CB8AC3E}">
        <p14:creationId xmlns:p14="http://schemas.microsoft.com/office/powerpoint/2010/main" xmlns="" val="3968954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09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1455</TotalTime>
  <Words>2686</Words>
  <Application>Microsoft Office PowerPoint</Application>
  <PresentationFormat>Affichage à l'écran (4:3)</PresentationFormat>
  <Paragraphs>491</Paragraphs>
  <Slides>65</Slides>
  <Notes>0</Notes>
  <HiddenSlides>0</HiddenSlides>
  <MMClips>0</MMClips>
  <ScaleCrop>false</ScaleCrop>
  <HeadingPairs>
    <vt:vector size="4" baseType="variant">
      <vt:variant>
        <vt:lpstr>Thème</vt:lpstr>
      </vt:variant>
      <vt:variant>
        <vt:i4>1</vt:i4>
      </vt:variant>
      <vt:variant>
        <vt:lpstr>Titres des diapositives</vt:lpstr>
      </vt:variant>
      <vt:variant>
        <vt:i4>65</vt:i4>
      </vt:variant>
    </vt:vector>
  </HeadingPairs>
  <TitlesOfParts>
    <vt:vector size="66" baseType="lpstr">
      <vt:lpstr>Opulent</vt:lpstr>
      <vt:lpstr>Résolution Distribuée des Problèmes</vt:lpstr>
      <vt:lpstr>حشرات ذكرت في القرآن  </vt:lpstr>
      <vt:lpstr>حشرات ذكرت في القرآن  </vt:lpstr>
      <vt:lpstr> </vt:lpstr>
      <vt:lpstr>باسم الله الرحمن الرحيم  حشرات ذكرت في القرآن  </vt:lpstr>
      <vt:lpstr>باسم الله الرحمن الرحيم  حشرات ذكرت في القرآن</vt:lpstr>
      <vt:lpstr> </vt:lpstr>
      <vt:lpstr>باسم الله الرحمن الرحيم حشرات ذكرت في القرآن  </vt:lpstr>
      <vt:lpstr> </vt:lpstr>
      <vt:lpstr> </vt:lpstr>
      <vt:lpstr>باسم الله الرحمن الرحيم</vt:lpstr>
      <vt:lpstr>حشرات ذكرت في القرآن</vt:lpstr>
      <vt:lpstr>Plan du module (Partie Cours)</vt:lpstr>
      <vt:lpstr>Plan du module(partie TP)</vt:lpstr>
      <vt:lpstr>L’intelligence</vt:lpstr>
      <vt:lpstr>Intelligence</vt:lpstr>
      <vt:lpstr>Intelligence</vt:lpstr>
      <vt:lpstr>Intelligence</vt:lpstr>
      <vt:lpstr>Intelligence</vt:lpstr>
      <vt:lpstr>Intelligence</vt:lpstr>
      <vt:lpstr>Intelligence artificielle</vt:lpstr>
      <vt:lpstr>Intelligence artificielle</vt:lpstr>
      <vt:lpstr>Intelligence artificielle</vt:lpstr>
      <vt:lpstr>Intelligence artificielle</vt:lpstr>
      <vt:lpstr>Intelligence artificielle</vt:lpstr>
      <vt:lpstr>Intelligence artificielle</vt:lpstr>
      <vt:lpstr>Intelligence artificielle</vt:lpstr>
      <vt:lpstr>Intelligence artificielle</vt:lpstr>
      <vt:lpstr>Intelligence artificielle</vt:lpstr>
      <vt:lpstr>Intelligence artificielle</vt:lpstr>
      <vt:lpstr>Intelligence artificielle</vt:lpstr>
      <vt:lpstr>IA: Les systèmes experts</vt:lpstr>
      <vt:lpstr>IA: Les systèmes experts</vt:lpstr>
      <vt:lpstr>IA: Les systèmes experts</vt:lpstr>
      <vt:lpstr>IA: Les systèmes experts</vt:lpstr>
      <vt:lpstr>IA: Les systèmes experts</vt:lpstr>
      <vt:lpstr>IA: Systèmes à base de connaissances</vt:lpstr>
      <vt:lpstr>IA: Systèmes à base de connaissances</vt:lpstr>
      <vt:lpstr>IA: Systèmes à base de connaissances</vt:lpstr>
      <vt:lpstr>IA: Systèmes à base de connaissances</vt:lpstr>
      <vt:lpstr>Le raisonnement en I.A </vt:lpstr>
      <vt:lpstr>Les types de raisonnement  </vt:lpstr>
      <vt:lpstr>Les types de raisonnement  </vt:lpstr>
      <vt:lpstr>Intelligence artificielle</vt:lpstr>
      <vt:lpstr>IAD: intelligence artificielle distribuée</vt:lpstr>
      <vt:lpstr>Intelligence artificielle distribuée</vt:lpstr>
      <vt:lpstr>Intelligence artificielle distribuée</vt:lpstr>
      <vt:lpstr>Intelligence artificielle distribuée</vt:lpstr>
      <vt:lpstr>Intelligence artificielle distribuée</vt:lpstr>
      <vt:lpstr>Intelligence artificielle distribuée</vt:lpstr>
      <vt:lpstr>Intelligence artificielle distribuée</vt:lpstr>
      <vt:lpstr>Intelligence artificielle distribuée</vt:lpstr>
      <vt:lpstr>L’intelligence collective</vt:lpstr>
      <vt:lpstr>les Systèmes Naturels et Sociaux </vt:lpstr>
      <vt:lpstr>Diapositive 55</vt:lpstr>
      <vt:lpstr>L’intelligence Collective</vt:lpstr>
      <vt:lpstr>L’intelligence Collective</vt:lpstr>
      <vt:lpstr>L’intelligence Collective</vt:lpstr>
      <vt:lpstr>L’intelligence Collective</vt:lpstr>
      <vt:lpstr>L’intelligence Collective</vt:lpstr>
      <vt:lpstr>L’intelligence Collective</vt:lpstr>
      <vt:lpstr>L’intelligence Collective</vt:lpstr>
      <vt:lpstr>L’intelligence Collective</vt:lpstr>
      <vt:lpstr> </vt:lpstr>
      <vt:lpstr>Diapositive 65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Nejersette</dc:creator>
  <cp:lastModifiedBy>hp</cp:lastModifiedBy>
  <cp:revision>150</cp:revision>
  <dcterms:created xsi:type="dcterms:W3CDTF">2012-10-11T17:34:40Z</dcterms:created>
  <dcterms:modified xsi:type="dcterms:W3CDTF">2020-12-28T15:54:31Z</dcterms:modified>
</cp:coreProperties>
</file>