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7" r:id="rId1"/>
  </p:sldMasterIdLst>
  <p:notesMasterIdLst>
    <p:notesMasterId r:id="rId19"/>
  </p:notesMasterIdLst>
  <p:sldIdLst>
    <p:sldId id="259" r:id="rId2"/>
    <p:sldId id="261" r:id="rId3"/>
    <p:sldId id="289" r:id="rId4"/>
    <p:sldId id="293" r:id="rId5"/>
    <p:sldId id="285" r:id="rId6"/>
    <p:sldId id="294" r:id="rId7"/>
    <p:sldId id="267" r:id="rId8"/>
    <p:sldId id="304" r:id="rId9"/>
    <p:sldId id="271" r:id="rId10"/>
    <p:sldId id="272" r:id="rId11"/>
    <p:sldId id="284" r:id="rId12"/>
    <p:sldId id="276" r:id="rId13"/>
    <p:sldId id="299" r:id="rId14"/>
    <p:sldId id="317" r:id="rId15"/>
    <p:sldId id="301" r:id="rId16"/>
    <p:sldId id="302" r:id="rId17"/>
    <p:sldId id="28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FF"/>
    <a:srgbClr val="1CB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434" autoAdjust="0"/>
  </p:normalViewPr>
  <p:slideViewPr>
    <p:cSldViewPr snapToGrid="0">
      <p:cViewPr>
        <p:scale>
          <a:sx n="56" d="100"/>
          <a:sy n="56" d="100"/>
        </p:scale>
        <p:origin x="-924" y="-1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40C273-4A1C-4BB5-90B1-010DA2ECE57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0F9217B-694E-40C4-BD7F-91E07EAF5738}" type="pres">
      <dgm:prSet presAssocID="{A840C273-4A1C-4BB5-90B1-010DA2ECE57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</dgm:ptLst>
  <dgm:cxnLst>
    <dgm:cxn modelId="{793036B1-768D-49C2-8554-EC7384F02B6F}" type="presOf" srcId="{A840C273-4A1C-4BB5-90B1-010DA2ECE57C}" destId="{C0F9217B-694E-40C4-BD7F-91E07EAF5738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40C273-4A1C-4BB5-90B1-010DA2ECE57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0F9217B-694E-40C4-BD7F-91E07EAF5738}" type="pres">
      <dgm:prSet presAssocID="{A840C273-4A1C-4BB5-90B1-010DA2ECE57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</dgm:ptLst>
  <dgm:cxnLst>
    <dgm:cxn modelId="{D62C45B8-868E-40DE-ABF9-B678F4581CCF}" type="presOf" srcId="{A840C273-4A1C-4BB5-90B1-010DA2ECE57C}" destId="{C0F9217B-694E-40C4-BD7F-91E07EAF5738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40C273-4A1C-4BB5-90B1-010DA2ECE57C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0F9217B-694E-40C4-BD7F-91E07EAF5738}" type="pres">
      <dgm:prSet presAssocID="{A840C273-4A1C-4BB5-90B1-010DA2ECE57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</dgm:ptLst>
  <dgm:cxnLst>
    <dgm:cxn modelId="{0ED695F2-A322-476F-9007-308D975A2F09}" type="presOf" srcId="{A840C273-4A1C-4BB5-90B1-010DA2ECE57C}" destId="{C0F9217B-694E-40C4-BD7F-91E07EAF5738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5DE00-12D3-4DF3-9C5D-4ED4C731CB9D}" type="datetimeFigureOut">
              <a:rPr lang="fr-FR" smtClean="0"/>
              <a:pPr/>
              <a:t>10/11/2022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35FC3-AA28-48D6-AAB2-F9DA62F519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65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35FC3-AA28-48D6-AAB2-F9DA62F519EB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004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11/10/2022</a:t>
            </a:fld>
            <a:endParaRPr lang="en-US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2" name="Groupe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ndir un rectangle avec un coin diagonal 2"/>
          <p:cNvSpPr/>
          <p:nvPr/>
        </p:nvSpPr>
        <p:spPr>
          <a:xfrm>
            <a:off x="228965" y="754873"/>
            <a:ext cx="9699454" cy="2195155"/>
          </a:xfrm>
          <a:prstGeom prst="round2Diag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195943" y="3265714"/>
            <a:ext cx="11734638" cy="3341915"/>
          </a:xfrm>
          <a:prstGeom prst="round2Diag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89511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077685" y="674916"/>
            <a:ext cx="12159341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100" b="1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r>
              <a:rPr lang="fr-FR" sz="1400" b="1" dirty="0" smtClean="0"/>
              <a:t>                                                           BIOCHIMIE ET PHYSIOLOGIE</a:t>
            </a:r>
            <a:endParaRPr lang="fr-FR" sz="1400" dirty="0" smtClean="0"/>
          </a:p>
          <a:p>
            <a:r>
              <a:rPr lang="fr-FR" sz="1200" dirty="0" smtClean="0"/>
              <a:t>Crédits :           6</a:t>
            </a:r>
          </a:p>
          <a:p>
            <a:r>
              <a:rPr lang="fr-FR" sz="1200" dirty="0" smtClean="0"/>
              <a:t>Coefficients:    3</a:t>
            </a:r>
          </a:p>
          <a:p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Etude des voies métaboliques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La régulation des voies métaboliques et leurs déviations </a:t>
            </a:r>
            <a:r>
              <a:rPr kumimoji="0" 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(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Exploration fonctionnelle)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Etude des techniques biochimiques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Utilisation des outils enzymatiques et immunologiques ( Etude des variations  </a:t>
            </a:r>
            <a:r>
              <a:rPr lang="fr-FR" sz="1400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Physiopathologiques).</a:t>
            </a: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                                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06828" y="3222170"/>
            <a:ext cx="11495315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r>
              <a: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endParaRPr lang="fr-FR" sz="700" dirty="0" smtClean="0"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endParaRPr kumimoji="0" lang="fr-FR" sz="7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r>
              <a:rPr lang="fr-FR" sz="7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Introduction au Métabolisme.          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r>
              <a:rPr lang="fr-FR" sz="1200" b="1" dirty="0" smtClean="0">
                <a:latin typeface="+mj-lt"/>
                <a:ea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Principales biomolécules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6300" algn="l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I/ Introduction au Métabolisme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8763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1).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Définition du Métabolisme</a:t>
            </a:r>
            <a:r>
              <a:rPr lang="fr-FR" sz="1400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Le </a:t>
            </a:r>
            <a:r>
              <a:rPr lang="fr-FR" sz="1400" b="1" dirty="0" smtClean="0"/>
              <a:t>métabolisme </a:t>
            </a:r>
            <a:r>
              <a:rPr lang="fr-FR" sz="1400" dirty="0" smtClean="0"/>
              <a:t>désigne l’ensemble des réactions chimiques mettant en jeu les molécules présentes dans les cellules des organismes vivants. Il permet de répondre aux deux besoins essentiels</a:t>
            </a:r>
            <a:r>
              <a:rPr lang="fr-FR" sz="1400" u="sng" dirty="0" smtClean="0"/>
              <a:t> </a:t>
            </a:r>
            <a:r>
              <a:rPr lang="fr-FR" sz="1400" dirty="0" smtClean="0"/>
              <a:t>des organismes vivants :</a:t>
            </a:r>
          </a:p>
          <a:p>
            <a:pPr>
              <a:lnSpc>
                <a:spcPct val="150000"/>
              </a:lnSpc>
            </a:pPr>
            <a:r>
              <a:rPr lang="fr-FR" sz="1400" b="1" dirty="0" smtClean="0"/>
              <a:t>     ---Synthétiser les molécules </a:t>
            </a:r>
            <a:r>
              <a:rPr lang="fr-FR" sz="1400" dirty="0" smtClean="0"/>
              <a:t>indispensables aux fonctions vitales (conservation de la matière)</a:t>
            </a:r>
          </a:p>
          <a:p>
            <a:pPr>
              <a:lnSpc>
                <a:spcPct val="150000"/>
              </a:lnSpc>
            </a:pPr>
            <a:r>
              <a:rPr lang="fr-FR" sz="1400" b="1" dirty="0" smtClean="0"/>
              <a:t>     ---Produire l’énergie </a:t>
            </a:r>
            <a:r>
              <a:rPr lang="fr-FR" sz="1400" dirty="0" smtClean="0"/>
              <a:t>nécessaire à la réalisation de ces fonctions vitales (conservation de l’énergie)</a:t>
            </a:r>
            <a:r>
              <a:rPr lang="en-US" sz="1400" b="1" dirty="0" smtClean="0"/>
              <a:t> </a:t>
            </a:r>
          </a:p>
          <a:p>
            <a:pPr>
              <a:lnSpc>
                <a:spcPct val="150000"/>
              </a:lnSpc>
            </a:pPr>
            <a:endParaRPr lang="en-US" sz="1400" b="1" dirty="0" smtClean="0"/>
          </a:p>
          <a:p>
            <a:endParaRPr lang="en-US" sz="1400" b="1" dirty="0" smtClean="0"/>
          </a:p>
          <a:p>
            <a:endParaRPr lang="en-US" sz="1400" b="1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endParaRPr lang="fr-FR" sz="1400" dirty="0" smtClean="0">
              <a:latin typeface="+mj-lt"/>
              <a:cs typeface="Arial" pitchFamily="34" charset="0"/>
            </a:endParaRPr>
          </a:p>
          <a:p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endParaRPr lang="fr-FR" sz="1400" dirty="0" smtClean="0">
              <a:latin typeface="+mj-lt"/>
              <a:cs typeface="Arial" pitchFamily="34" charset="0"/>
            </a:endParaRPr>
          </a:p>
          <a:p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endParaRPr lang="fr-FR" sz="1400" dirty="0" smtClean="0">
              <a:latin typeface="+mj-lt"/>
              <a:cs typeface="Arial" pitchFamily="34" charset="0"/>
            </a:endParaRPr>
          </a:p>
          <a:p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endParaRPr lang="fr-FR" sz="1400" dirty="0" smtClean="0">
              <a:latin typeface="+mj-lt"/>
              <a:cs typeface="Arial" pitchFamily="34" charset="0"/>
            </a:endParaRPr>
          </a:p>
          <a:p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875314" y="6066063"/>
            <a:ext cx="3542166" cy="367393"/>
          </a:xfrm>
          <a:prstGeom prst="rect">
            <a:avLst/>
          </a:prstGeom>
          <a:noFill/>
          <a:ln w="18161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26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5E11A5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      Métabolisme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=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Catabolisme 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+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Anabolisme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2428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uiExpand="1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348344" y="1012373"/>
            <a:ext cx="11582399" cy="52033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50373" y="750121"/>
            <a:ext cx="11397342" cy="5911936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11320132" cy="386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36368" tIns="647496" rIns="126960" bIns="7363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i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Qu'appelle-t-on une « liaison à haut potentiel énergétique (liaison HPE) »?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 s'agit d'une liaison dont la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rupture par hydrolyse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(= remplacement de groupements par de l’eau)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responsable d'un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G'&lt;&lt;&lt;0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donc d'une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libération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importante d'énergie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qui pourra être utilisée pour réaliser un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travail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réaction d'hydrolyse d'une des 2 liaisons </a:t>
            </a:r>
            <a:r>
              <a:rPr kumimoji="0" lang="fr-FR" sz="1200" b="0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phospho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-anhydre de l'ATP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G’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- 31 kJ/mol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Toutes les liaisons dont la rupture par hydrolyse possèdent un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G'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&lt; -31 kJ/mol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sont des</a:t>
            </a:r>
            <a:r>
              <a:rPr lang="fr-FR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 liaison HPE »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Wingdings" pitchFamily="2" charset="2"/>
                <a:ea typeface="Times New Roman" pitchFamily="18" charset="0"/>
                <a:cs typeface="Arial" pitchFamily="34" charset="0"/>
              </a:rPr>
              <a:t>à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Les liaisons dont la rupture est associée à un 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G'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 - 31 kJ/mol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sont des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 liaisons à faible potentiel énergétique »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 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la liaison unissant le Phosphate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 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l'ATP au Ribose (liaison </a:t>
            </a:r>
            <a:r>
              <a:rPr kumimoji="0" lang="fr-FR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phospho</a:t>
            </a:r>
            <a:r>
              <a:rPr kumimoji="0" lang="fr-FR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-ester)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3" name="image1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9884" y="3069771"/>
            <a:ext cx="2695575" cy="1000125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457325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72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74171" y="806223"/>
            <a:ext cx="11843658" cy="5692548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3200" b="1" i="1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1186542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</a:pPr>
            <a:r>
              <a:rPr kumimoji="0" lang="en-US" sz="1200" i="0" strike="noStrike" cap="none" normalizeH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en-US" sz="1200" b="1" i="0" strike="noStrike" cap="none" normalizeH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6).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Importance </a:t>
            </a:r>
            <a:r>
              <a:rPr lang="en-US" sz="1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biologique</a:t>
            </a: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de </a:t>
            </a:r>
            <a:r>
              <a:rPr lang="en-US" sz="1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l'ATP</a:t>
            </a:r>
            <a:r>
              <a:rPr kumimoji="0" lang="en-US" sz="1200" i="0" strike="noStrike" cap="none" normalizeH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fr-FR" sz="1000" b="1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L'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ATP 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pratiquement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seul donneur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d'énergie pour un travail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cellule va donc en permanence synthétiser de l'ATP pour pouvoir survivre et exercer 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lang="fr-FR" sz="1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fonctions.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voies cataboliques libèrent de l'énergie qui est alors utilisée pour la  synthèse d'ATP </a:t>
            </a:r>
            <a:r>
              <a:rPr kumimoji="0" lang="fr-FR" sz="120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(par phosphorylation de l’ADP, ce qui consomme de l’énergie car 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forme une  « liaison HPE »)</a:t>
            </a:r>
            <a:endParaRPr kumimoji="0" lang="fr-FR" sz="10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   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voies anaboliques consomment de l'énergie. Elles utilisent l'ATP en rompant une des 2 « liaisons HPE » </a:t>
            </a:r>
            <a:r>
              <a:rPr kumimoji="0" lang="fr-FR" sz="12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phospho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-anhydres ce qui libère l'énergie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dont elles ont besoin :</a:t>
            </a:r>
            <a:endParaRPr kumimoji="0" lang="fr-FR" sz="10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r>
              <a:rPr kumimoji="0" lang="fr-FR" sz="11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----soit ATP + H</a:t>
            </a:r>
            <a:r>
              <a:rPr kumimoji="0" lang="fr-FR" sz="7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fr-FR" sz="11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→ ADP + Pi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plus souvent (</a:t>
            </a:r>
            <a:r>
              <a:rPr kumimoji="0" lang="fr-FR" sz="120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Pi est un phosphate inorganique libre)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fr-FR" sz="12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</a:pP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---soit ATP + H2O → AMP + </a:t>
            </a:r>
            <a:r>
              <a:rPr lang="fr-FR" sz="12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PPi</a:t>
            </a: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plus rarement (</a:t>
            </a:r>
            <a:r>
              <a:rPr lang="fr-FR" sz="12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PPi</a:t>
            </a:r>
            <a:r>
              <a:rPr lang="fr-FR" sz="1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est un pyrophosphate inorganique, c’est à dire 2 phosphate liés par une liaison </a:t>
            </a:r>
            <a:r>
              <a:rPr lang="fr-FR" sz="12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phospho</a:t>
            </a:r>
            <a:r>
              <a:rPr lang="fr-FR" sz="1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lang="fr-FR" sz="1200" i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anahydre</a:t>
            </a:r>
            <a:r>
              <a:rPr lang="fr-FR" sz="1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« à HPE »)</a:t>
            </a:r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29" name="image1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3324" y="2892425"/>
            <a:ext cx="5716587" cy="202565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22300" y="463550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1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48343" y="4757057"/>
            <a:ext cx="114191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L'organisme synthétise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45 kg d'ATP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 jour alors que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quantités d'ATP, d'ADP et d'AMP sont faibles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(quelques grammes)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C'est donc le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turn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over de l'ATP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qui est important :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l'ATP est hydrolysé en ADP, qui va devoir être rapidement </a:t>
            </a:r>
            <a:r>
              <a:rPr kumimoji="0" lang="fr-FR" sz="1200" b="0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rephosphorylé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en ATP, pour ensuite être hydrolysé en ADP à nouveau, et ainsi de suite...</a:t>
            </a:r>
            <a:endParaRPr kumimoji="0" lang="fr-F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272144" y="706578"/>
            <a:ext cx="11397342" cy="5911936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8406276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02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0200" algn="l"/>
              </a:tabLst>
            </a:pPr>
            <a:r>
              <a:rPr lang="en-US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7).</a:t>
            </a:r>
            <a:r>
              <a:rPr kumimoji="0" lang="en-US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Notion de </a:t>
            </a:r>
            <a:r>
              <a:rPr kumimoji="0" lang="en-US" sz="1200" b="1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réactions</a:t>
            </a:r>
            <a:r>
              <a:rPr kumimoji="0" lang="en-US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1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couplées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Le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catabolisme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contient de nombreuses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réactions </a:t>
            </a:r>
            <a:r>
              <a:rPr kumimoji="0" lang="fr-FR" sz="1200" b="1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exergoniques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libérant de l'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énergie stockée sous forme d'ATP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endParaRPr kumimoji="0" lang="fr-FR" sz="18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5" name="image1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2356" y="3004457"/>
            <a:ext cx="5176837" cy="942975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65100" y="457200"/>
            <a:ext cx="11556625" cy="562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en-US" sz="11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en-US" sz="1100" dirty="0" smtClean="0">
              <a:solidFill>
                <a:srgbClr val="0000FF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lang="en-US" sz="11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L'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anabolisme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contient de nombreuses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réactions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endergoniques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qui sont défavorables en l'absence d'un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apport d'énergie extérieur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 faut donc leur apporter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l’énergie.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La réaction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→ B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endergonique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G'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&gt;0)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Cette réaction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 peut se produire spontanément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 elle doit consommer de l'</a:t>
            </a:r>
            <a:r>
              <a:rPr kumimoji="0" lang="fr-FR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énergie.Or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on sait que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l'hydrolyse de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l'ATP en ADP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très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exergonique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G'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- 31 kJ/mol)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En couplant les 2 réactions :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+ ATP → B + ADP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on peut obtenir une réaction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globalement </a:t>
            </a:r>
            <a:r>
              <a:rPr kumimoji="0" lang="fr-FR" sz="1200" b="1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exergonique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(favorable)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 la somme des 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G’ des deux réactions est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négative (</a:t>
            </a:r>
            <a:r>
              <a:rPr kumimoji="0" lang="en-US" sz="1200" b="1" i="0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G'&lt;0)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L’énergie libérée par l’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hydrolyse de l’ATP en ADP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convertie en :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---énergie pour un travail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fr-FR" sz="12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transformation </a:t>
            </a:r>
            <a:r>
              <a:rPr kumimoji="0" lang="fr-FR" sz="1200" b="0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endergonique</a:t>
            </a:r>
            <a:r>
              <a:rPr kumimoji="0" lang="fr-FR" sz="12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(défavorable) de A en B.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--- chaleur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l’énergie excédentaire non utilisée pour un travail est convertie en chaleur. </a:t>
            </a:r>
            <a:endParaRPr kumimoji="0" lang="fr-FR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22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12040476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endParaRPr lang="fr-FR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endParaRPr kumimoji="0" lang="fr-FR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endParaRPr lang="fr-FR" sz="1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III. Les principales biomolécules</a:t>
            </a:r>
            <a:endParaRPr lang="fr-FR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fr-FR" sz="1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organismes vivants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sont composés majoritairement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d’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eau H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(le corps humain est composé de 70 à 850% d'eau, c’est le solvant de la vie)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de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composés organiques 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47700" algn="l"/>
              </a:tabLst>
            </a:pP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(c’est à dire de molécules basées sur la chimie du carbone)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fr-FR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biomolécules organiques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peuvent être subdivisées en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quatre </a:t>
            </a:r>
            <a:r>
              <a:rPr lang="fr-F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principales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classes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Proteines</a:t>
            </a:r>
            <a:endParaRPr kumimoji="0" lang="fr-F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Glucides</a:t>
            </a:r>
            <a:endParaRPr kumimoji="0" lang="fr-F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Lipides</a:t>
            </a:r>
            <a:endParaRPr kumimoji="0" lang="fr-F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4770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Nucléotides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et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Acides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Nucléiques</a:t>
            </a:r>
            <a:endParaRPr kumimoji="0" lang="fr-FR" sz="1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Dans chacune, il existe :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Char char="-"/>
              <a:tabLst>
                <a:tab pos="6477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une forme simple </a:t>
            </a: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ou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unité de base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Char char="-"/>
              <a:tabLst>
                <a:tab pos="6477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une forme composée 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ou</a:t>
            </a:r>
            <a:r>
              <a:rPr kumimoji="0" lang="fr-FR" sz="12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macromolécule formée par l’assemblement de plusieurs unités de base (pour le stockage ou pour assurer des fonctions particulières)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477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3679371"/>
            <a:ext cx="11769609" cy="3716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16000" algn="l"/>
              </a:tabLst>
            </a:pPr>
            <a:r>
              <a:rPr kumimoji="0" lang="en-US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1).Les </a:t>
            </a:r>
            <a:r>
              <a:rPr kumimoji="0" lang="en-US" sz="1200" b="1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Protides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r>
              <a:rPr kumimoji="0" lang="fr-FR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fr-FR" sz="1100" b="1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Protéines ou Peptides (=polymères) </a:t>
            </a:r>
            <a:r>
              <a:rPr kumimoji="0" lang="fr-FR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sont des macromolécules constituées par un assemblage d’</a:t>
            </a:r>
            <a:r>
              <a:rPr kumimoji="0" lang="fr-FR" sz="1100" b="1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Acides Aminés (=monomères)</a:t>
            </a:r>
            <a:r>
              <a:rPr kumimoji="0" lang="fr-FR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en-US" sz="1100" b="1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Protides</a:t>
            </a:r>
            <a:r>
              <a:rPr kumimoji="0" lang="en-US" sz="1100" b="1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0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ont</a:t>
            </a:r>
            <a:r>
              <a:rPr kumimoji="0" lang="en-US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0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une</a:t>
            </a:r>
            <a:r>
              <a:rPr kumimoji="0" lang="en-US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place </a:t>
            </a:r>
            <a:r>
              <a:rPr kumimoji="0" lang="en-US" sz="1100" b="0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primordiale</a:t>
            </a:r>
            <a:r>
              <a:rPr kumimoji="0" lang="en-US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100" b="0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dans</a:t>
            </a:r>
            <a:r>
              <a:rPr kumimoji="0" lang="en-US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r>
              <a:rPr kumimoji="0" lang="en-US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</a:t>
            </a:r>
            <a:r>
              <a:rPr kumimoji="0" lang="en-US" sz="1100" b="0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métabolisme</a:t>
            </a:r>
            <a:r>
              <a:rPr kumimoji="0" lang="en-US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fr-FR" sz="1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r>
              <a:rPr kumimoji="0" lang="fr-FR" sz="1000" b="1" i="0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a).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Acides Aminés (AA) Structure :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AA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ont tous une structure commune soit 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effectLst/>
                <a:latin typeface="Wingdings" pitchFamily="2" charset="2"/>
                <a:ea typeface="Times New Roman" pitchFamily="18" charset="0"/>
                <a:cs typeface="Arial" pitchFamily="34" charset="0"/>
              </a:rPr>
              <a:t>à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 atome de Carbone central </a:t>
            </a:r>
            <a:r>
              <a:rPr kumimoji="0" lang="fr-FR" sz="11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(=Carbone </a:t>
            </a:r>
            <a:r>
              <a:rPr kumimoji="0" lang="en-US" sz="1100" b="1" i="0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</a:t>
            </a:r>
            <a:r>
              <a:rPr kumimoji="0" lang="fr-FR" sz="11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r>
              <a:rPr kumimoji="0" lang="en-US" sz="11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qui porte :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r>
              <a:rPr kumimoji="0" lang="fr-FR" sz="1000" b="0" i="0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****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Un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atome d’Hydrogène </a:t>
            </a:r>
            <a:r>
              <a:rPr kumimoji="0" lang="fr-FR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(que l’on ne met pas sur toutes les représentations)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r>
              <a:rPr lang="fr-FR" sz="1200" dirty="0" smtClean="0"/>
              <a:t>***Une fonction acide carboxylique COOH/COO- </a:t>
            </a:r>
            <a:r>
              <a:rPr lang="fr-FR" sz="1200" i="1" dirty="0" smtClean="0"/>
              <a:t>(d’où le « Acide » dans « Acide Aminé »)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r>
              <a:rPr lang="fr-FR" sz="1200" dirty="0" smtClean="0"/>
              <a:t> *** Une fonction amine NH3+/NH2 </a:t>
            </a:r>
            <a:r>
              <a:rPr lang="fr-FR" sz="1200" i="1" dirty="0" smtClean="0"/>
              <a:t>(d’où le « Aminé » dans « Acide Aminé »)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r>
              <a:rPr lang="fr-FR" sz="1200" dirty="0" smtClean="0"/>
              <a:t> ***Une chaîne latérale notée «R» variable selon les AA et permettant de les différencier.</a:t>
            </a:r>
          </a:p>
          <a:p>
            <a:pPr>
              <a:lnSpc>
                <a:spcPct val="150000"/>
              </a:lnSpc>
            </a:pPr>
            <a:r>
              <a:rPr lang="fr-FR" b="1" dirty="0" smtClean="0"/>
              <a:t> </a:t>
            </a:r>
            <a:endParaRPr lang="fr-FR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160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55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272144" y="706578"/>
            <a:ext cx="10918370" cy="5432965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pic>
        <p:nvPicPr>
          <p:cNvPr id="3" name="image16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64420" y="851377"/>
            <a:ext cx="4705952" cy="1206023"/>
          </a:xfrm>
          <a:prstGeom prst="rect">
            <a:avLst/>
          </a:prstGeom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5759718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Les différents AA :</a:t>
            </a:r>
            <a:endParaRPr kumimoji="0" lang="fr-FR" sz="10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Chez l’Homme, il existe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 AA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protéinogènes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codés par le code génétique</a:t>
            </a:r>
            <a:endParaRPr kumimoji="0" lang="fr-FR" sz="18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7105" name="Group 1"/>
          <p:cNvGrpSpPr>
            <a:grpSpLocks/>
          </p:cNvGrpSpPr>
          <p:nvPr/>
        </p:nvGrpSpPr>
        <p:grpSpPr bwMode="auto">
          <a:xfrm>
            <a:off x="3124200" y="2691720"/>
            <a:ext cx="5121502" cy="1508125"/>
            <a:chOff x="648" y="347"/>
            <a:chExt cx="10796" cy="2376"/>
          </a:xfrm>
        </p:grpSpPr>
        <p:pic>
          <p:nvPicPr>
            <p:cNvPr id="4710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8" y="347"/>
              <a:ext cx="1745" cy="1589"/>
            </a:xfrm>
            <a:prstGeom prst="rect">
              <a:avLst/>
            </a:prstGeom>
            <a:noFill/>
          </p:spPr>
        </p:pic>
        <p:pic>
          <p:nvPicPr>
            <p:cNvPr id="47107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24" y="1179"/>
              <a:ext cx="2126" cy="1522"/>
            </a:xfrm>
            <a:prstGeom prst="rect">
              <a:avLst/>
            </a:prstGeom>
            <a:noFill/>
          </p:spPr>
        </p:pic>
        <p:pic>
          <p:nvPicPr>
            <p:cNvPr id="47106" name="Picture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70" y="383"/>
              <a:ext cx="6874" cy="2340"/>
            </a:xfrm>
            <a:prstGeom prst="rect">
              <a:avLst/>
            </a:prstGeom>
            <a:noFill/>
          </p:spPr>
        </p:pic>
      </p:grp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461963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10590463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US" sz="1200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chaque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AA </a:t>
            </a:r>
            <a:r>
              <a:rPr kumimoji="0" lang="en-US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correspond </a:t>
            </a:r>
            <a:r>
              <a:rPr kumimoji="0" lang="en-US" sz="1200" b="0" i="0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trois lettres de l’alphabet </a:t>
            </a:r>
            <a:r>
              <a:rPr kumimoji="0" lang="fr-FR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(ex : Leucine=Leu, Glycine=</a:t>
            </a:r>
            <a:r>
              <a:rPr kumimoji="0" lang="fr-FR" sz="1100" b="0" i="1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Gly</a:t>
            </a:r>
            <a:r>
              <a:rPr kumimoji="0" lang="fr-FR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Valine=Val,...)</a:t>
            </a: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fr-FR" sz="1200" b="1" i="0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Cependant, des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Acides Aminés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incorporés dans des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Protéines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peuvent subir des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modifications post-traductionnelles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fr-FR" sz="1200" b="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càd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des modifications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enzymatiques d’AA </a:t>
            </a:r>
            <a:r>
              <a:rPr kumimoji="0" lang="fr-FR" sz="1200" b="0" i="0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sur des protéines déjà</a:t>
            </a:r>
            <a:r>
              <a:rPr kumimoji="0" lang="fr-FR" sz="1100" b="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1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synthétisées).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100" b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Ex : </a:t>
            </a:r>
            <a:r>
              <a:rPr kumimoji="0" lang="fr-FR" sz="11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phosphorylation d’un </a:t>
            </a:r>
            <a:r>
              <a:rPr kumimoji="0" lang="fr-FR" sz="1100" b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résidu Tyrosine </a:t>
            </a:r>
            <a:r>
              <a:rPr kumimoji="0" lang="fr-FR" sz="11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grâce à une </a:t>
            </a:r>
            <a:r>
              <a:rPr kumimoji="0" lang="fr-FR" sz="1100" b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enzyme </a:t>
            </a:r>
            <a:r>
              <a:rPr kumimoji="0" lang="fr-FR" sz="11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(la tyrosine kinase) donne une </a:t>
            </a:r>
            <a:r>
              <a:rPr kumimoji="0" lang="fr-FR" sz="1100" b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phosphotyrosine</a:t>
            </a:r>
            <a:r>
              <a:rPr kumimoji="0" lang="fr-FR" sz="1100" b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7111" name="image20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25600" y="608013"/>
            <a:ext cx="4660900" cy="1416050"/>
          </a:xfrm>
          <a:prstGeom prst="rect">
            <a:avLst/>
          </a:prstGeom>
          <a:noFill/>
        </p:spPr>
      </p:pic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461963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image20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722914" y="4974886"/>
            <a:ext cx="4365172" cy="99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75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576943" y="805542"/>
          <a:ext cx="11027228" cy="5595257"/>
        </p:xfrm>
        <a:graphic>
          <a:graphicData uri="http://schemas.openxmlformats.org/drawingml/2006/table">
            <a:tbl>
              <a:tblPr/>
              <a:tblGrid>
                <a:gridCol w="11027228"/>
              </a:tblGrid>
              <a:tr h="5595257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à </a:t>
                      </a:r>
                      <a:r>
                        <a:rPr kumimoji="0"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 existe aussi des </a:t>
                      </a:r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 non </a:t>
                      </a:r>
                      <a:r>
                        <a:rPr kumimoji="0" lang="fr-FR" sz="18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protéinogènes</a:t>
                      </a:r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qui sont formés par </a:t>
                      </a:r>
                      <a:r>
                        <a:rPr kumimoji="0" lang="fr-F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enzymatique </a:t>
                      </a:r>
                      <a:r>
                        <a:rPr kumimoji="0"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d’</a:t>
                      </a:r>
                      <a:r>
                        <a:rPr kumimoji="0"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AA aminés libres </a:t>
                      </a:r>
                      <a:r>
                        <a:rPr kumimoji="0"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dans </a:t>
                      </a:r>
                      <a:r>
                        <a:rPr kumimoji="0" lang="fr-FR" sz="180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certaines voies métaboliques </a:t>
                      </a:r>
                      <a:r>
                        <a:rPr kumimoji="0"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(hydroxylations, </a:t>
                      </a:r>
                      <a:r>
                        <a:rPr kumimoji="0" lang="fr-FR" sz="18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carboxylations</a:t>
                      </a:r>
                      <a:r>
                        <a:rPr kumimoji="0"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fr-FR" sz="18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déméthylations</a:t>
                      </a:r>
                      <a:r>
                        <a:rPr kumimoji="0"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hydrolyses,…).</a:t>
                      </a:r>
                      <a:endParaRPr kumimoji="0" lang="fr-F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i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 </a:t>
                      </a:r>
                      <a:r>
                        <a:rPr kumimoji="0"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La dernière réaction du Cycle de l’Urée (catalysée par l’Arginase) transforme l’</a:t>
                      </a:r>
                      <a:r>
                        <a:rPr kumimoji="0" lang="fr-FR" sz="1800" i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Arginine </a:t>
                      </a:r>
                      <a:r>
                        <a:rPr kumimoji="0"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(AA </a:t>
                      </a:r>
                      <a:r>
                        <a:rPr kumimoji="0" lang="fr-FR" sz="18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protéinogène</a:t>
                      </a:r>
                      <a:r>
                        <a:rPr kumimoji="0"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en </a:t>
                      </a:r>
                      <a:r>
                        <a:rPr kumimoji="0" lang="fr-FR" sz="1800" i="1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Ornithine</a:t>
                      </a:r>
                      <a:r>
                        <a:rPr kumimoji="0" lang="fr-FR" sz="1800" i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(AA non </a:t>
                      </a:r>
                      <a:r>
                        <a:rPr kumimoji="0" lang="fr-FR" sz="180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protéinogène</a:t>
                      </a:r>
                      <a:r>
                        <a:rPr kumimoji="0"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et libère une molécule d’Urée.</a:t>
                      </a:r>
                      <a:endParaRPr kumimoji="0" lang="fr-FR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kumimoji="0" lang="fr-FR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439" marR="56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42257" y="0"/>
            <a:ext cx="819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30629" y="673921"/>
            <a:ext cx="12061371" cy="5911936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11628" y="794657"/>
            <a:ext cx="1104321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 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Wingdings" pitchFamily="2" charset="2"/>
                <a:ea typeface="Times New Roman" pitchFamily="18" charset="0"/>
                <a:cs typeface="Arial" pitchFamily="34" charset="0"/>
              </a:rPr>
              <a:t>à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 existe aussi des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AA non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protéinogènes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qui sont formés par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modification enzymatique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d’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AA aminés libres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dans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certaines voies métaboliques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 "/>
              <a:tabLst/>
            </a:pP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(hydroxylations, </a:t>
            </a:r>
            <a:r>
              <a:rPr kumimoji="0" lang="fr-FR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carboxylations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fr-FR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déméthylations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hydrolyses,…).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La dernière réaction du Cycle de l’Urée (catalysée par l’Arginase) transforme l’</a:t>
            </a:r>
            <a:r>
              <a:rPr kumimoji="0" lang="fr-FR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Arginine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(AA </a:t>
            </a:r>
            <a:r>
              <a:rPr kumimoji="0" lang="fr-FR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protéinogène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en </a:t>
            </a:r>
            <a:r>
              <a:rPr kumimoji="0" lang="fr-FR" sz="1200" b="0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Ornithine</a:t>
            </a:r>
            <a:r>
              <a:rPr kumimoji="0" lang="fr-FR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(AA non </a:t>
            </a:r>
            <a:r>
              <a:rPr kumimoji="0" lang="fr-FR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protéinogène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et libère une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molécule d’Urée.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09" name="image2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8968" y="1724705"/>
            <a:ext cx="4846638" cy="1208087"/>
          </a:xfrm>
          <a:prstGeom prst="rect">
            <a:avLst/>
          </a:prstGeom>
          <a:noFill/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38200" y="1917473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74915" y="2862944"/>
            <a:ext cx="13422086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Solubilité des AA :</a:t>
            </a:r>
            <a:endParaRPr kumimoji="0" lang="fr-FR" sz="100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à"/>
              <a:tabLst/>
            </a:pP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Certains AA sont dits polaires (= hydrophiles/lipophobes)</a:t>
            </a:r>
            <a:r>
              <a:rPr kumimoji="0" lang="fr-FR" sz="1200" i="0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donc, 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sont solubles dans l’eau </a:t>
            </a:r>
            <a:r>
              <a:rPr kumimoji="0" lang="fr-FR" sz="120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(capables d’interagir avec les milieux aqueux). 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Ils se trouvent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surtout à la surface des protéines solubles. </a:t>
            </a:r>
            <a:r>
              <a:rPr kumimoji="0" lang="fr-FR" sz="110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 : </a:t>
            </a:r>
            <a:r>
              <a:rPr kumimoji="0" lang="fr-FR" sz="110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Sérine, la Glutamine</a:t>
            </a:r>
            <a:r>
              <a:rPr kumimoji="0" lang="fr-FR" sz="110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 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NB : Parmi ceux-ci, certains seront chargés : leur chaîne latérale peut être ionisée ou pas </a:t>
            </a:r>
          </a:p>
          <a:p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selon le pH. Elle portera soit une charge positive, soit une charge négative. </a:t>
            </a:r>
            <a:r>
              <a:rPr kumimoji="0" lang="fr-FR" sz="110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 : </a:t>
            </a:r>
            <a:r>
              <a:rPr kumimoji="0" lang="fr-FR" sz="110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 Lysine, l’</a:t>
            </a:r>
            <a:r>
              <a:rPr kumimoji="0" lang="fr-FR" sz="110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Aspartate</a:t>
            </a:r>
            <a:r>
              <a:rPr kumimoji="0" lang="fr-FR" sz="110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</a:t>
            </a:r>
          </a:p>
          <a:p>
            <a:r>
              <a:rPr lang="en-US" sz="1000" dirty="0" smtClean="0"/>
              <a:t>       </a:t>
            </a:r>
            <a:r>
              <a:rPr lang="fr-FR" sz="1400" dirty="0" smtClean="0"/>
              <a:t>D’autres </a:t>
            </a:r>
            <a:r>
              <a:rPr lang="fr-FR" sz="1400" b="1" dirty="0" smtClean="0"/>
              <a:t>AA </a:t>
            </a:r>
            <a:r>
              <a:rPr lang="fr-FR" sz="1400" dirty="0" smtClean="0"/>
              <a:t>sont dits </a:t>
            </a:r>
            <a:r>
              <a:rPr lang="fr-FR" sz="1400" b="1" dirty="0" smtClean="0"/>
              <a:t>apolaires (=hydrophobes/lipophiles) ou</a:t>
            </a:r>
            <a:r>
              <a:rPr lang="fr-FR" sz="1400" dirty="0" smtClean="0"/>
              <a:t> ils ne sont </a:t>
            </a:r>
            <a:r>
              <a:rPr lang="fr-FR" sz="1400" b="1" dirty="0" smtClean="0"/>
              <a:t>pas ou peu solubles dans l’eau </a:t>
            </a:r>
            <a:r>
              <a:rPr lang="fr-FR" sz="1400" dirty="0" smtClean="0"/>
              <a:t>(ils interagissent plutôt avec</a:t>
            </a:r>
          </a:p>
          <a:p>
            <a:r>
              <a:rPr lang="fr-FR" sz="1400" dirty="0" smtClean="0"/>
              <a:t> les </a:t>
            </a:r>
            <a:r>
              <a:rPr lang="fr-FR" sz="1400" b="1" dirty="0" smtClean="0"/>
              <a:t>milieux lipidiques</a:t>
            </a:r>
            <a:r>
              <a:rPr lang="fr-FR" sz="1400" dirty="0" smtClean="0"/>
              <a:t>). Ils se  trouvent plutôt à l’intérieur des protéines (à l’abri de l’eau). </a:t>
            </a:r>
            <a:r>
              <a:rPr lang="en-US" sz="1400" i="1" u="sng" dirty="0" smtClean="0"/>
              <a:t>Ex </a:t>
            </a:r>
            <a:r>
              <a:rPr lang="en-US" sz="1400" i="1" dirty="0" smtClean="0"/>
              <a:t>: la </a:t>
            </a:r>
            <a:r>
              <a:rPr lang="en-US" sz="1400" i="1" dirty="0" err="1" smtClean="0"/>
              <a:t>Leucine</a:t>
            </a:r>
            <a:r>
              <a:rPr lang="en-US" sz="1400" i="1" dirty="0" smtClean="0"/>
              <a:t>, la </a:t>
            </a:r>
            <a:r>
              <a:rPr lang="en-US" sz="1400" i="1" dirty="0" err="1" smtClean="0"/>
              <a:t>valine</a:t>
            </a:r>
            <a:r>
              <a:rPr lang="en-US" sz="1400" i="1" dirty="0" smtClean="0"/>
              <a:t>.</a:t>
            </a:r>
          </a:p>
          <a:p>
            <a:r>
              <a:rPr lang="en-US" sz="1400" b="1" dirty="0" smtClean="0"/>
              <a:t> </a:t>
            </a:r>
            <a:r>
              <a:rPr lang="en-US" sz="1400" b="1" dirty="0" err="1" smtClean="0"/>
              <a:t>Rôles</a:t>
            </a:r>
            <a:r>
              <a:rPr lang="en-US" sz="1400" b="1" dirty="0" smtClean="0"/>
              <a:t> des AA :</a:t>
            </a:r>
            <a:endParaRPr lang="fr-FR" sz="1400" b="1" dirty="0" smtClean="0"/>
          </a:p>
          <a:p>
            <a:pPr lvl="0"/>
            <a:r>
              <a:rPr lang="fr-FR" sz="1400" dirty="0" smtClean="0"/>
              <a:t>---Les </a:t>
            </a:r>
            <a:r>
              <a:rPr lang="fr-FR" sz="1400" b="1" dirty="0" smtClean="0"/>
              <a:t>AA </a:t>
            </a:r>
            <a:r>
              <a:rPr lang="fr-FR" sz="1400" dirty="0" smtClean="0"/>
              <a:t>sont les </a:t>
            </a:r>
            <a:r>
              <a:rPr lang="fr-FR" sz="1400" u="sng" dirty="0" smtClean="0"/>
              <a:t>éléments de base </a:t>
            </a:r>
            <a:r>
              <a:rPr lang="fr-FR" sz="1400" dirty="0" smtClean="0"/>
              <a:t>des </a:t>
            </a:r>
            <a:r>
              <a:rPr lang="fr-FR" sz="1400" b="1" dirty="0" smtClean="0"/>
              <a:t>Protéines</a:t>
            </a:r>
            <a:r>
              <a:rPr lang="fr-FR" sz="1400" dirty="0" smtClean="0"/>
              <a:t>.</a:t>
            </a:r>
            <a:endParaRPr lang="fr-FR" sz="1400" u="sng" dirty="0" smtClean="0"/>
          </a:p>
          <a:p>
            <a:pPr lvl="0"/>
            <a:r>
              <a:rPr lang="fr-FR" sz="1400" dirty="0" smtClean="0"/>
              <a:t>---Les </a:t>
            </a:r>
            <a:r>
              <a:rPr lang="fr-FR" sz="1400" b="1" dirty="0" smtClean="0"/>
              <a:t>AA </a:t>
            </a:r>
            <a:r>
              <a:rPr lang="fr-FR" sz="1400" dirty="0" smtClean="0"/>
              <a:t>sont aussi les </a:t>
            </a:r>
            <a:r>
              <a:rPr lang="fr-FR" sz="1400" u="sng" dirty="0" smtClean="0"/>
              <a:t>constituants de </a:t>
            </a:r>
            <a:r>
              <a:rPr lang="fr-FR" sz="1400" u="sng" dirty="0" err="1" smtClean="0"/>
              <a:t>glycérophospholipides</a:t>
            </a:r>
            <a:r>
              <a:rPr lang="fr-FR" sz="1400" u="sng" dirty="0" smtClean="0"/>
              <a:t> </a:t>
            </a:r>
            <a:r>
              <a:rPr lang="fr-FR" sz="1400" i="1" dirty="0" smtClean="0"/>
              <a:t>(</a:t>
            </a:r>
            <a:r>
              <a:rPr lang="fr-FR" sz="1400" i="1" dirty="0" err="1" smtClean="0"/>
              <a:t>PhosphatidylSérine</a:t>
            </a:r>
            <a:r>
              <a:rPr lang="fr-FR" sz="1400" i="1" dirty="0" smtClean="0"/>
              <a:t>)</a:t>
            </a:r>
            <a:r>
              <a:rPr lang="fr-FR" sz="1400" dirty="0" smtClean="0"/>
              <a:t>.</a:t>
            </a:r>
            <a:endParaRPr lang="fr-FR" sz="1400" u="sng" dirty="0" smtClean="0"/>
          </a:p>
          <a:p>
            <a:pPr lvl="0"/>
            <a:r>
              <a:rPr lang="fr-FR" sz="1400" dirty="0" smtClean="0"/>
              <a:t>---Les </a:t>
            </a:r>
            <a:r>
              <a:rPr lang="fr-FR" sz="1400" b="1" dirty="0" smtClean="0"/>
              <a:t>AA </a:t>
            </a:r>
            <a:r>
              <a:rPr lang="fr-FR" sz="1400" dirty="0" smtClean="0"/>
              <a:t>permettent de </a:t>
            </a:r>
            <a:r>
              <a:rPr lang="fr-FR" sz="1400" u="sng" dirty="0" smtClean="0"/>
              <a:t>maintenir le pH </a:t>
            </a:r>
            <a:r>
              <a:rPr lang="fr-FR" sz="1400" dirty="0" smtClean="0"/>
              <a:t>de notre organisme (= </a:t>
            </a:r>
            <a:r>
              <a:rPr lang="fr-FR" sz="1400" u="sng" dirty="0" smtClean="0"/>
              <a:t>pouvoir tampon</a:t>
            </a:r>
            <a:r>
              <a:rPr lang="fr-FR" sz="1400" dirty="0" smtClean="0"/>
              <a:t>)</a:t>
            </a:r>
            <a:endParaRPr lang="fr-FR" sz="1400" u="sng" dirty="0" smtClean="0"/>
          </a:p>
          <a:p>
            <a:r>
              <a:rPr lang="fr-FR" sz="1400" dirty="0" smtClean="0"/>
              <a:t>---Les </a:t>
            </a:r>
            <a:r>
              <a:rPr lang="fr-FR" sz="1400" b="1" dirty="0" smtClean="0"/>
              <a:t>AA </a:t>
            </a:r>
            <a:r>
              <a:rPr lang="fr-FR" sz="1400" dirty="0" smtClean="0"/>
              <a:t>sont les précurseurs de neurotransmetteurs, d’hormones et de médiateurs (Ex : la </a:t>
            </a:r>
            <a:r>
              <a:rPr lang="fr-FR" sz="1400" b="1" dirty="0" smtClean="0"/>
              <a:t>Phénylalanine </a:t>
            </a:r>
            <a:r>
              <a:rPr lang="fr-FR" sz="1400" dirty="0" smtClean="0"/>
              <a:t>est le précurseur de l’Adrénaline, de</a:t>
            </a:r>
          </a:p>
          <a:p>
            <a:r>
              <a:rPr lang="fr-FR" sz="1400" dirty="0" smtClean="0"/>
              <a:t> la Noradrénaline et de la </a:t>
            </a:r>
            <a:r>
              <a:rPr lang="fr-FR" sz="1400" u="sng" dirty="0" smtClean="0"/>
              <a:t>Dopamine </a:t>
            </a:r>
            <a:r>
              <a:rPr lang="fr-FR" sz="1400" dirty="0" smtClean="0"/>
              <a:t>; le </a:t>
            </a:r>
            <a:r>
              <a:rPr lang="fr-FR" sz="1400" b="1" dirty="0" smtClean="0"/>
              <a:t>Glutamate </a:t>
            </a:r>
            <a:r>
              <a:rPr lang="fr-FR" sz="1400" dirty="0" smtClean="0"/>
              <a:t>est le précurseur du </a:t>
            </a:r>
            <a:r>
              <a:rPr lang="fr-FR" sz="1400" u="sng" dirty="0" smtClean="0"/>
              <a:t>GABA</a:t>
            </a:r>
            <a:r>
              <a:rPr lang="fr-FR" sz="1400" dirty="0" smtClean="0"/>
              <a:t>, l’</a:t>
            </a:r>
            <a:r>
              <a:rPr lang="fr-FR" sz="1400" b="1" dirty="0" smtClean="0"/>
              <a:t>Histidine </a:t>
            </a:r>
            <a:r>
              <a:rPr lang="fr-FR" sz="1400" dirty="0" smtClean="0"/>
              <a:t>est le précurseur de l’</a:t>
            </a:r>
            <a:r>
              <a:rPr lang="fr-FR" sz="1400" u="sng" dirty="0" smtClean="0"/>
              <a:t>Histamine</a:t>
            </a:r>
            <a:r>
              <a:rPr lang="fr-FR" sz="1400" dirty="0" smtClean="0"/>
              <a:t>)</a:t>
            </a:r>
          </a:p>
          <a:p>
            <a:r>
              <a:rPr lang="fr-FR" sz="1400" b="1" u="sng" dirty="0" smtClean="0"/>
              <a:t> NB </a:t>
            </a:r>
            <a:r>
              <a:rPr lang="fr-FR" sz="1400" dirty="0" smtClean="0"/>
              <a:t>: La </a:t>
            </a:r>
            <a:r>
              <a:rPr lang="fr-FR" sz="1400" u="sng" dirty="0" smtClean="0"/>
              <a:t>formation de neurotransmetteurs/hormones </a:t>
            </a:r>
            <a:r>
              <a:rPr lang="fr-FR" sz="1400" dirty="0" smtClean="0"/>
              <a:t>à partir d’</a:t>
            </a:r>
            <a:r>
              <a:rPr lang="fr-FR" sz="1400" b="1" dirty="0" smtClean="0"/>
              <a:t>AA </a:t>
            </a:r>
            <a:r>
              <a:rPr lang="fr-FR" sz="1400" dirty="0" smtClean="0"/>
              <a:t>se fait souvent par une </a:t>
            </a:r>
            <a:r>
              <a:rPr lang="fr-FR" sz="1400" u="sng" dirty="0" smtClean="0"/>
              <a:t>décarboxylation </a:t>
            </a:r>
            <a:r>
              <a:rPr lang="fr-FR" sz="1400" dirty="0" smtClean="0"/>
              <a:t>(= perte du groupement COOH). </a:t>
            </a:r>
          </a:p>
          <a:p>
            <a:r>
              <a:rPr lang="en-US" sz="1400" dirty="0" smtClean="0"/>
              <a:t>Un </a:t>
            </a:r>
            <a:r>
              <a:rPr lang="en-US" sz="1400" u="sng" dirty="0" smtClean="0"/>
              <a:t>AA </a:t>
            </a:r>
            <a:r>
              <a:rPr lang="en-US" sz="1400" u="sng" dirty="0" err="1" smtClean="0"/>
              <a:t>décarboxylé</a:t>
            </a:r>
            <a:r>
              <a:rPr lang="en-US" sz="1400" u="sng" dirty="0" smtClean="0"/>
              <a:t> </a:t>
            </a:r>
            <a:r>
              <a:rPr lang="en-US" sz="1400" dirty="0" err="1" smtClean="0"/>
              <a:t>s’appelle</a:t>
            </a:r>
            <a:r>
              <a:rPr lang="en-US" sz="1400" dirty="0" smtClean="0"/>
              <a:t> </a:t>
            </a:r>
            <a:r>
              <a:rPr lang="en-US" sz="1400" dirty="0" err="1" smtClean="0"/>
              <a:t>une</a:t>
            </a:r>
            <a:r>
              <a:rPr lang="en-US" sz="1400" dirty="0" smtClean="0"/>
              <a:t> </a:t>
            </a:r>
            <a:r>
              <a:rPr lang="en-US" sz="1400" u="sng" dirty="0" smtClean="0"/>
              <a:t>amine </a:t>
            </a:r>
            <a:r>
              <a:rPr lang="en-US" sz="1400" u="sng" dirty="0" err="1" smtClean="0"/>
              <a:t>biogène</a:t>
            </a:r>
            <a:r>
              <a:rPr lang="en-US" sz="1400" u="sng" dirty="0" smtClean="0"/>
              <a:t>. </a:t>
            </a:r>
            <a:r>
              <a:rPr lang="fr-FR" sz="1400" dirty="0" smtClean="0"/>
              <a:t>Les </a:t>
            </a:r>
            <a:r>
              <a:rPr lang="fr-FR" sz="1400" b="1" dirty="0" smtClean="0"/>
              <a:t>AA </a:t>
            </a:r>
            <a:r>
              <a:rPr lang="fr-FR" sz="1400" dirty="0" smtClean="0"/>
              <a:t>sont à la base de nombreuses autres molécules comme la Créatine, l’Hème, le Glutathion, ….</a:t>
            </a:r>
            <a:endParaRPr lang="fr-FR" sz="1400" u="sng" dirty="0" smtClean="0"/>
          </a:p>
          <a:p>
            <a:pPr lvl="0"/>
            <a:r>
              <a:rPr lang="fr-FR" sz="1400" dirty="0" smtClean="0"/>
              <a:t>Dans certains cas, les </a:t>
            </a:r>
            <a:r>
              <a:rPr lang="fr-FR" sz="1400" b="1" dirty="0" smtClean="0"/>
              <a:t>AA </a:t>
            </a:r>
            <a:r>
              <a:rPr lang="fr-FR" sz="1400" dirty="0" smtClean="0"/>
              <a:t>peuvent être </a:t>
            </a:r>
            <a:r>
              <a:rPr lang="fr-FR" sz="1400" u="sng" dirty="0" smtClean="0"/>
              <a:t>dégradés pour produire de l’énergie </a:t>
            </a:r>
            <a:r>
              <a:rPr lang="fr-FR" sz="1400" dirty="0" smtClean="0"/>
              <a:t>ou convertis en </a:t>
            </a:r>
            <a:r>
              <a:rPr lang="fr-FR" sz="1400" b="1" dirty="0" smtClean="0"/>
              <a:t>Glucose</a:t>
            </a:r>
            <a:r>
              <a:rPr lang="fr-FR" sz="1400" dirty="0" smtClean="0"/>
              <a:t>, en </a:t>
            </a:r>
            <a:r>
              <a:rPr lang="fr-FR" sz="1400" b="1" dirty="0" smtClean="0"/>
              <a:t>Corps Cétoniques</a:t>
            </a:r>
            <a:r>
              <a:rPr lang="fr-FR" sz="1400" dirty="0" smtClean="0"/>
              <a:t>, en </a:t>
            </a:r>
            <a:r>
              <a:rPr lang="fr-FR" sz="1400" b="1" dirty="0" smtClean="0"/>
              <a:t>Lipides</a:t>
            </a:r>
            <a:r>
              <a:rPr lang="fr-FR" sz="1400" dirty="0" smtClean="0"/>
              <a:t>,…</a:t>
            </a:r>
            <a:endParaRPr lang="fr-FR" sz="1400" u="sng" dirty="0" smtClean="0"/>
          </a:p>
          <a:p>
            <a:pPr lvl="0"/>
            <a:r>
              <a:rPr lang="fr-FR" sz="1400" dirty="0" smtClean="0"/>
              <a:t>Les </a:t>
            </a:r>
            <a:r>
              <a:rPr lang="fr-FR" sz="1400" b="1" dirty="0" smtClean="0"/>
              <a:t>AA </a:t>
            </a:r>
            <a:r>
              <a:rPr lang="fr-FR" sz="1400" dirty="0" smtClean="0"/>
              <a:t>peuvent être responsables de </a:t>
            </a:r>
            <a:r>
              <a:rPr lang="fr-FR" sz="1400" u="sng" dirty="0" smtClean="0"/>
              <a:t>pathologies </a:t>
            </a:r>
            <a:r>
              <a:rPr lang="fr-FR" sz="1400" dirty="0" smtClean="0"/>
              <a:t>(</a:t>
            </a:r>
            <a:r>
              <a:rPr lang="fr-FR" sz="1400" u="sng" dirty="0" smtClean="0"/>
              <a:t>Ex </a:t>
            </a:r>
            <a:r>
              <a:rPr lang="fr-FR" sz="1400" dirty="0" smtClean="0"/>
              <a:t>: accumulation d’AA dans les urines = </a:t>
            </a:r>
            <a:r>
              <a:rPr lang="fr-FR" sz="1400" dirty="0" err="1" smtClean="0"/>
              <a:t>aminoaciduries</a:t>
            </a:r>
            <a:r>
              <a:rPr lang="fr-FR" sz="1400" dirty="0" smtClean="0"/>
              <a:t>).</a:t>
            </a:r>
            <a:endParaRPr lang="fr-FR" sz="1400" u="sng" dirty="0" smtClean="0"/>
          </a:p>
          <a:p>
            <a:pPr lvl="0"/>
            <a:endParaRPr lang="fr-FR" sz="1400" u="sng" dirty="0" smtClean="0"/>
          </a:p>
          <a:p>
            <a:endParaRPr lang="fr-FR" sz="1400" dirty="0" smtClean="0"/>
          </a:p>
          <a:p>
            <a:r>
              <a:rPr lang="en-US" sz="1400" i="1" dirty="0" smtClean="0"/>
              <a:t> </a:t>
            </a:r>
            <a:endParaRPr lang="fr-FR" sz="140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sz="100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718458" y="4060371"/>
            <a:ext cx="228600" cy="108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01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98715" y="859970"/>
            <a:ext cx="113646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72144" y="706578"/>
            <a:ext cx="11397342" cy="5911936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00743" y="805543"/>
            <a:ext cx="102543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9725" algn="l"/>
              </a:tabLst>
            </a:pP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rgbClr val="51A31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a).Les </a:t>
            </a:r>
            <a:r>
              <a:rPr kumimoji="0" lang="en-US" sz="1200" b="1" i="0" u="sng" strike="noStrike" cap="none" normalizeH="0" baseline="0" dirty="0" err="1" smtClean="0">
                <a:ln>
                  <a:noFill/>
                </a:ln>
                <a:solidFill>
                  <a:srgbClr val="51A31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Protéines</a:t>
            </a: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rgbClr val="51A31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et Peptides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9725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65100" y="501650"/>
            <a:ext cx="13528447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Structure :</a:t>
            </a:r>
            <a:endParaRPr kumimoji="0" lang="fr-FR" sz="100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Les Protéines sont des macromolécules composées d’une ou plusieurs chaînes d’AA liés entre eux par des liaisons peptidiques. Les Peptides désignent en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général des assemblages d’AA plus petits.</a:t>
            </a:r>
            <a:endParaRPr kumimoji="0" lang="fr-FR" sz="100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La liaison peptidique est une liaison covalente de type amide qui s'établit entre la fonction carboxyle portée par le carbone </a:t>
            </a:r>
            <a:r>
              <a:rPr kumimoji="0" lang="en-US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d'un acide aminé et la fonction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amine portée par le carbone </a:t>
            </a:r>
            <a:r>
              <a:rPr kumimoji="0" lang="en-US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 l'acide aminé suivant dans la chaîne peptidique. Cette association libère une molécule d’eau (H</a:t>
            </a:r>
            <a:r>
              <a:rPr kumimoji="0" lang="fr-FR" sz="8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O).</a:t>
            </a:r>
            <a:endParaRPr kumimoji="0" lang="fr-FR" sz="100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Nomenclature :</a:t>
            </a:r>
            <a:endParaRPr kumimoji="0" lang="fr-FR" sz="100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Seul le dernier AA d’une chaîne peptidique est noté en entier dans le nom d’un(e) peptide/protéine, les autres AA qui le précèdent portent le suffixe -</a:t>
            </a:r>
            <a:r>
              <a:rPr kumimoji="0" lang="fr-FR" sz="1200" i="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yl</a:t>
            </a: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fr-FR" sz="1100" i="1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Ex : </a:t>
            </a:r>
            <a:r>
              <a:rPr kumimoji="0" lang="fr-FR" sz="110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peptide lysine + valine + cystéine = </a:t>
            </a:r>
            <a:r>
              <a:rPr kumimoji="0" lang="fr-FR" sz="110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lysyl</a:t>
            </a:r>
            <a:r>
              <a:rPr kumimoji="0" lang="fr-FR" sz="110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fr-FR" sz="1100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valyl</a:t>
            </a:r>
            <a:r>
              <a:rPr kumimoji="0" lang="fr-FR" sz="110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-cystéine</a:t>
            </a:r>
            <a:r>
              <a:rPr lang="fr-FR" sz="1000" b="1" u="heavy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sz="1000" b="1" dirty="0" smtClean="0"/>
              <a:t>       </a:t>
            </a:r>
            <a:r>
              <a:rPr lang="fr-FR" sz="1200" b="1" dirty="0" smtClean="0"/>
              <a:t>Synthèse des Protéines </a:t>
            </a:r>
            <a:r>
              <a:rPr lang="fr-FR" sz="1200" dirty="0" smtClean="0"/>
              <a:t>:</a:t>
            </a:r>
            <a:endParaRPr lang="fr-FR" sz="1200" b="1" dirty="0" smtClean="0"/>
          </a:p>
          <a:p>
            <a:pPr>
              <a:lnSpc>
                <a:spcPct val="150000"/>
              </a:lnSpc>
            </a:pPr>
            <a:r>
              <a:rPr lang="fr-FR" sz="1200" b="1" dirty="0" smtClean="0"/>
              <a:t>     1/ TRANSCRIPTION </a:t>
            </a:r>
            <a:r>
              <a:rPr lang="fr-FR" sz="1200" dirty="0" smtClean="0"/>
              <a:t>: sur base de l'</a:t>
            </a:r>
            <a:r>
              <a:rPr lang="fr-FR" sz="1200" b="1" dirty="0" smtClean="0"/>
              <a:t>ADN</a:t>
            </a:r>
            <a:r>
              <a:rPr lang="fr-FR" sz="1200" dirty="0" smtClean="0"/>
              <a:t>, un brin d'</a:t>
            </a:r>
            <a:r>
              <a:rPr lang="fr-FR" sz="1200" b="1" dirty="0" err="1" smtClean="0"/>
              <a:t>ARNm</a:t>
            </a:r>
            <a:r>
              <a:rPr lang="fr-FR" sz="1200" b="1" dirty="0" smtClean="0"/>
              <a:t> </a:t>
            </a:r>
            <a:r>
              <a:rPr lang="fr-FR" sz="1200" dirty="0" smtClean="0"/>
              <a:t>est synthétisé </a:t>
            </a:r>
            <a:r>
              <a:rPr lang="fr-FR" sz="1200" i="1" dirty="0" smtClean="0"/>
              <a:t>(il correspond au négatif de l'ADN, chaque base de l'</a:t>
            </a:r>
            <a:r>
              <a:rPr lang="fr-FR" sz="1200" i="1" dirty="0" err="1" smtClean="0"/>
              <a:t>ARNm</a:t>
            </a:r>
            <a:r>
              <a:rPr lang="fr-FR" sz="1200" i="1" dirty="0" smtClean="0"/>
              <a:t> étant une base complémentaire du brin modèle d'ADN)</a:t>
            </a:r>
            <a:r>
              <a:rPr lang="fr-FR" sz="1200" dirty="0" smtClean="0"/>
              <a:t>. Cet </a:t>
            </a:r>
            <a:r>
              <a:rPr lang="fr-FR" sz="1200" b="1" dirty="0" err="1" smtClean="0"/>
              <a:t>ARNm</a:t>
            </a:r>
            <a:r>
              <a:rPr lang="fr-FR" sz="1200" b="1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fr-FR" sz="1200" dirty="0" smtClean="0"/>
              <a:t>    va pouvoir quitter le noyau par les pores nucléaires.</a:t>
            </a:r>
          </a:p>
          <a:p>
            <a:pPr>
              <a:lnSpc>
                <a:spcPct val="150000"/>
              </a:lnSpc>
            </a:pPr>
            <a:r>
              <a:rPr lang="fr-FR" sz="1200" b="1" dirty="0" smtClean="0"/>
              <a:t>     2/ TRADUCTION </a:t>
            </a:r>
            <a:r>
              <a:rPr lang="fr-FR" sz="1200" dirty="0" smtClean="0"/>
              <a:t>: Chaque </a:t>
            </a:r>
            <a:r>
              <a:rPr lang="fr-FR" sz="1200" b="1" dirty="0" smtClean="0"/>
              <a:t>AA </a:t>
            </a:r>
            <a:r>
              <a:rPr lang="fr-FR" sz="1200" dirty="0" smtClean="0"/>
              <a:t>correspond à des </a:t>
            </a:r>
            <a:r>
              <a:rPr lang="fr-FR" sz="1200" b="1" dirty="0" smtClean="0"/>
              <a:t>triplets de nucléotides </a:t>
            </a:r>
            <a:r>
              <a:rPr lang="fr-FR" sz="1200" dirty="0" smtClean="0"/>
              <a:t>ou </a:t>
            </a:r>
            <a:r>
              <a:rPr lang="fr-FR" sz="1200" b="1" dirty="0" smtClean="0"/>
              <a:t>codons</a:t>
            </a:r>
            <a:r>
              <a:rPr lang="fr-FR" sz="1200" dirty="0" smtClean="0"/>
              <a:t>. Un </a:t>
            </a:r>
            <a:r>
              <a:rPr lang="fr-FR" sz="1200" b="1" dirty="0" smtClean="0"/>
              <a:t>ribosome </a:t>
            </a:r>
            <a:r>
              <a:rPr lang="fr-FR" sz="1200" dirty="0" smtClean="0"/>
              <a:t>va « lire » l'</a:t>
            </a:r>
            <a:r>
              <a:rPr lang="fr-FR" sz="1200" b="1" dirty="0" err="1" smtClean="0"/>
              <a:t>ARNm</a:t>
            </a:r>
            <a:r>
              <a:rPr lang="fr-FR" sz="1200" b="1" dirty="0" smtClean="0"/>
              <a:t> </a:t>
            </a:r>
            <a:r>
              <a:rPr lang="fr-FR" sz="1200" dirty="0" smtClean="0"/>
              <a:t>dans le cytoplasme. Pour chaque codon, le </a:t>
            </a:r>
            <a:r>
              <a:rPr lang="fr-FR" sz="1200" b="1" dirty="0" smtClean="0"/>
              <a:t>ribosome </a:t>
            </a:r>
            <a:r>
              <a:rPr lang="fr-FR" sz="1200" dirty="0" smtClean="0"/>
              <a:t>(aidé des </a:t>
            </a:r>
            <a:r>
              <a:rPr lang="fr-FR" sz="1200" b="1" dirty="0" err="1" smtClean="0"/>
              <a:t>ARNt</a:t>
            </a:r>
            <a:r>
              <a:rPr lang="fr-FR" sz="12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fr-FR" sz="1200" dirty="0" smtClean="0"/>
              <a:t>    va incorporer un </a:t>
            </a:r>
            <a:r>
              <a:rPr lang="fr-FR" sz="1200" b="1" dirty="0" smtClean="0"/>
              <a:t>AA </a:t>
            </a:r>
            <a:r>
              <a:rPr lang="fr-FR" sz="1200" dirty="0" smtClean="0"/>
              <a:t>à la chaîne peptidique qui est en train de se former.</a:t>
            </a:r>
          </a:p>
          <a:p>
            <a:pPr>
              <a:lnSpc>
                <a:spcPct val="150000"/>
              </a:lnSpc>
            </a:pPr>
            <a:r>
              <a:rPr lang="fr-FR" sz="1200" dirty="0" smtClean="0"/>
              <a:t>     Au final, la lecture complète du </a:t>
            </a:r>
            <a:r>
              <a:rPr lang="fr-FR" sz="1200" b="1" dirty="0" smtClean="0"/>
              <a:t>brin d'</a:t>
            </a:r>
            <a:r>
              <a:rPr lang="fr-FR" sz="1200" b="1" dirty="0" err="1" smtClean="0"/>
              <a:t>ARNm</a:t>
            </a:r>
            <a:r>
              <a:rPr lang="fr-FR" sz="1200" b="1" dirty="0" smtClean="0"/>
              <a:t> </a:t>
            </a:r>
            <a:r>
              <a:rPr lang="fr-FR" sz="1200" dirty="0" smtClean="0"/>
              <a:t>permettra de synthétiser une </a:t>
            </a:r>
            <a:r>
              <a:rPr lang="fr-FR" sz="1200" b="1" dirty="0" smtClean="0"/>
              <a:t>Protéine</a:t>
            </a:r>
            <a:r>
              <a:rPr lang="fr-FR" sz="1200" dirty="0" smtClean="0"/>
              <a:t>. Lorsque lit un codon STOP, la traduction cesse et la </a:t>
            </a:r>
            <a:r>
              <a:rPr lang="fr-FR" sz="1200" b="1" dirty="0" smtClean="0"/>
              <a:t>Protéine </a:t>
            </a:r>
            <a:r>
              <a:rPr lang="fr-FR" sz="1200" dirty="0" smtClean="0"/>
              <a:t>est relâchée.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68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6900" algn="l"/>
              </a:tabLst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		</a:t>
            </a: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66900" algn="l"/>
              </a:tabLst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-630238" y="609600"/>
            <a:ext cx="12192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-630238" y="4648200"/>
            <a:ext cx="12192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		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240971" y="4659477"/>
            <a:ext cx="9916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272144" y="706578"/>
            <a:ext cx="11397342" cy="5911936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5361" name="image2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5914" y="1354818"/>
            <a:ext cx="8730343" cy="45452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689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763485" y="2209800"/>
            <a:ext cx="895894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NewRoman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Times New Roman" pitchFamily="18" charset="0"/>
              <a:ea typeface="TimesNewRoman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 smtClean="0">
                <a:latin typeface="Times New Roman" pitchFamily="18" charset="0"/>
                <a:ea typeface="TimesNewRoman"/>
                <a:cs typeface="Times New Roman" pitchFamily="18" charset="0"/>
              </a:rPr>
              <a:t> 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15144" y="1469569"/>
          <a:ext cx="9318170" cy="2891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0555"/>
                <a:gridCol w="2890555"/>
                <a:gridCol w="3537060"/>
              </a:tblGrid>
              <a:tr h="3255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6255" marR="51689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Catabolisme</a:t>
                      </a:r>
                      <a:endParaRPr lang="fr-FR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3715" marR="54610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Anabolisme</a:t>
                      </a:r>
                      <a:endParaRPr lang="fr-FR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41164">
                <a:tc>
                  <a:txBody>
                    <a:bodyPr/>
                    <a:lstStyle/>
                    <a:p>
                      <a:pPr marL="293370" marR="29400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</a:rPr>
                        <a:t>Objectif</a:t>
                      </a:r>
                      <a:endParaRPr lang="fr-FR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8595" marR="137160" indent="-22860" algn="l"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</a:rPr>
                        <a:t>Production d’énergie </a:t>
                      </a:r>
                      <a:r>
                        <a:rPr lang="fr-FR" sz="1200">
                          <a:latin typeface="Times New Roman"/>
                          <a:ea typeface="Times New Roman"/>
                        </a:rPr>
                        <a:t>par </a:t>
                      </a:r>
                      <a:r>
                        <a:rPr lang="fr-FR" sz="1200" u="sng">
                          <a:latin typeface="Times New Roman"/>
                          <a:ea typeface="Times New Roman"/>
                        </a:rPr>
                        <a:t>dégradation de molécules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5580" marR="111760" algn="l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latin typeface="Times New Roman"/>
                          <a:ea typeface="Times New Roman"/>
                        </a:rPr>
                        <a:t>Synthèse de molécules </a:t>
                      </a:r>
                      <a:r>
                        <a:rPr lang="fr-FR" sz="1200" dirty="0">
                          <a:latin typeface="Times New Roman"/>
                          <a:ea typeface="Times New Roman"/>
                        </a:rPr>
                        <a:t>grâce à </a:t>
                      </a:r>
                      <a:r>
                        <a:rPr lang="fr-FR" sz="1200" u="sng" dirty="0">
                          <a:latin typeface="Times New Roman"/>
                          <a:ea typeface="Times New Roman"/>
                        </a:rPr>
                        <a:t>l’utilisation d’énergie</a:t>
                      </a:r>
                      <a:endParaRPr lang="fr-FR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41164">
                <a:tc>
                  <a:txBody>
                    <a:bodyPr/>
                    <a:lstStyle/>
                    <a:p>
                      <a:pPr marL="293370" marR="29400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Type de </a:t>
                      </a:r>
                      <a:r>
                        <a:rPr lang="en-US" sz="1200" b="1" dirty="0" smtClean="0">
                          <a:latin typeface="Times New Roman"/>
                          <a:ea typeface="Times New Roman"/>
                        </a:rPr>
                        <a:t>reactions</a:t>
                      </a:r>
                      <a:endParaRPr lang="fr-FR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5580" marR="19558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Oxydations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  <a:p>
                      <a:pPr marL="195580" marR="195580"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</a:rPr>
                        <a:t>(habituellement)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 marR="113030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Réductions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  <a:p>
                      <a:pPr marL="112395" marR="113030" algn="ctr">
                        <a:lnSpc>
                          <a:spcPts val="1370"/>
                        </a:lnSpc>
                        <a:spcAft>
                          <a:spcPts val="0"/>
                        </a:spcAft>
                      </a:pPr>
                      <a:r>
                        <a:rPr lang="en-US" sz="1200" i="1">
                          <a:latin typeface="Times New Roman"/>
                          <a:ea typeface="Times New Roman"/>
                        </a:rPr>
                        <a:t>(habituellement)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41164">
                <a:tc>
                  <a:txBody>
                    <a:bodyPr/>
                    <a:lstStyle/>
                    <a:p>
                      <a:pPr marL="293370" marR="29400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Bilan énergétique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4945" marR="19558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Production d’énergie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3030" marR="113030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Consommation d’énergie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672981">
                <a:tc>
                  <a:txBody>
                    <a:bodyPr/>
                    <a:lstStyle/>
                    <a:p>
                      <a:pPr marL="293370" marR="294005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Matériel de départ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5580" marR="193675" algn="l"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</a:rPr>
                        <a:t>Molécules complexes et  variables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  <a:p>
                      <a:pPr marL="195580" marR="195580" algn="l">
                        <a:spcAft>
                          <a:spcPts val="0"/>
                        </a:spcAft>
                      </a:pPr>
                      <a:r>
                        <a:rPr lang="fr-FR" sz="1200" i="1">
                          <a:latin typeface="Times New Roman"/>
                          <a:ea typeface="Times New Roman"/>
                        </a:rPr>
                        <a:t>Molécules provenant :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  <a:p>
                      <a:pPr marL="195580" marR="195580" algn="l"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</a:rPr>
                        <a:t>- de l’alimentation (nutriments)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  <a:p>
                      <a:pPr marL="195580" marR="195580" algn="l"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</a:rPr>
                        <a:t>- des réserves cellulaires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5580" marR="195580" algn="l"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  <a:p>
                      <a:pPr marL="419100" marR="112395" indent="-292735" algn="l"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</a:rPr>
                        <a:t>Molécules plus simples et peu nombreuses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41164">
                <a:tc>
                  <a:txBody>
                    <a:bodyPr/>
                    <a:lstStyle/>
                    <a:p>
                      <a:pPr marL="293370" marR="29400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Matériel d’arrivée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5580" marR="137160" algn="l"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</a:rPr>
                        <a:t>Molécules plus simples et peu nombreuses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5580" marR="174625" algn="l"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</a:rPr>
                        <a:t>Molécules complexes et variables nécessaires aux fonctions des cellules</a:t>
                      </a:r>
                      <a:endParaRPr lang="fr-FR" sz="11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2556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24105" y="914792"/>
            <a:ext cx="3421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2).Catabolisme et Anabolisme</a:t>
            </a:r>
            <a:endParaRPr lang="fr-FR" b="1" dirty="0" smtClean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56858" y="4031688"/>
            <a:ext cx="4071256" cy="1998076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6237514"/>
            <a:ext cx="11287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 est important de considérer le métabolisme dans sa globalité :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l’énergie libérée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catabolisme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utilisée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pour permettre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déroulement de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l'anabolisme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6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174171" y="914400"/>
            <a:ext cx="11843658" cy="5399313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b="1" i="1" dirty="0" smtClean="0">
                <a:ln w="0"/>
                <a:solidFill>
                  <a:sysClr val="windowText" lastClr="000000"/>
                </a:solidFill>
                <a:effectLst>
                  <a:reflection blurRad="6350" stA="53000" endA="300" endPos="35500" dir="5400000" sy="-90000" algn="bl" rotWithShape="0"/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	</a:t>
            </a:r>
            <a:endParaRPr lang="fr-FR" sz="3200" b="1" i="1" dirty="0" smtClean="0">
              <a:ln w="0"/>
              <a:solidFill>
                <a:sysClr val="windowText" lastClr="0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5686" y="1034142"/>
            <a:ext cx="11876315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3).Réaction chimique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C’est un phénomène au cours duquel un réactant (A) subit une transformation aboutissant à un produit (B).</a:t>
            </a: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b="1" dirty="0" smtClean="0"/>
          </a:p>
          <a:p>
            <a:endParaRPr lang="fr-FR" sz="1200" b="1" dirty="0" smtClean="0"/>
          </a:p>
          <a:p>
            <a:endParaRPr lang="fr-FR" sz="1200" b="1" dirty="0" smtClean="0"/>
          </a:p>
          <a:p>
            <a:endParaRPr lang="fr-FR" sz="1200" b="1" dirty="0" smtClean="0"/>
          </a:p>
          <a:p>
            <a:r>
              <a:rPr lang="fr-FR" sz="1400" dirty="0" smtClean="0"/>
              <a:t>Dans les réactions chimiques nécessitant la présence d’une enzyme, le réactant (A) subissant l’action d’une enzyme est appelé substrat. Il se forme alors un produit (B).</a:t>
            </a:r>
          </a:p>
          <a:p>
            <a:r>
              <a:rPr lang="fr-FR" sz="1400" b="1" dirty="0" smtClean="0"/>
              <a:t>4).Rôle des enzymes</a:t>
            </a:r>
          </a:p>
          <a:p>
            <a:r>
              <a:rPr lang="fr-FR" sz="1400" dirty="0" smtClean="0"/>
              <a:t>En biologie, la plupart des réactions se font en présence d’une </a:t>
            </a:r>
            <a:r>
              <a:rPr lang="fr-FR" sz="1400" b="1" dirty="0" smtClean="0"/>
              <a:t>enzyme</a:t>
            </a:r>
            <a:r>
              <a:rPr lang="fr-FR" sz="1400" dirty="0" smtClean="0"/>
              <a:t>.</a:t>
            </a:r>
          </a:p>
          <a:p>
            <a:r>
              <a:rPr lang="fr-FR" sz="1400" dirty="0" smtClean="0"/>
              <a:t>Les </a:t>
            </a:r>
            <a:r>
              <a:rPr lang="fr-FR" sz="1400" b="1" dirty="0" smtClean="0"/>
              <a:t>enzymes </a:t>
            </a:r>
            <a:r>
              <a:rPr lang="fr-FR" sz="1400" dirty="0" smtClean="0"/>
              <a:t>sont des </a:t>
            </a:r>
            <a:r>
              <a:rPr lang="fr-FR" sz="1400" b="1" dirty="0" smtClean="0"/>
              <a:t>protéines </a:t>
            </a:r>
            <a:r>
              <a:rPr lang="fr-FR" sz="1400" dirty="0" smtClean="0"/>
              <a:t>qui permettent </a:t>
            </a:r>
            <a:r>
              <a:rPr lang="fr-FR" sz="1400" b="1" dirty="0" smtClean="0"/>
              <a:t>d’</a:t>
            </a:r>
            <a:r>
              <a:rPr lang="fr-FR" sz="1400" b="1" u="sng" dirty="0" smtClean="0"/>
              <a:t>accélérer considérablement et de manière spécifique une réaction chimique </a:t>
            </a:r>
            <a:r>
              <a:rPr lang="fr-FR" sz="1400" dirty="0" smtClean="0"/>
              <a:t>: ce sont des </a:t>
            </a:r>
            <a:r>
              <a:rPr lang="fr-FR" sz="1400" b="1" dirty="0" smtClean="0"/>
              <a:t>biocatalyseurs (catalyseurs biologiques)</a:t>
            </a:r>
            <a:r>
              <a:rPr lang="fr-FR" sz="1400" dirty="0" smtClean="0"/>
              <a:t>.</a:t>
            </a:r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r>
              <a:rPr lang="fr-FR" sz="1400" dirty="0" smtClean="0"/>
              <a:t>Elles possèdent une </a:t>
            </a:r>
            <a:r>
              <a:rPr lang="fr-FR" sz="1400" u="sng" dirty="0" smtClean="0"/>
              <a:t>spécificité </a:t>
            </a:r>
            <a:r>
              <a:rPr lang="fr-FR" sz="1400" b="1" dirty="0" smtClean="0"/>
              <a:t>de substrat </a:t>
            </a:r>
            <a:r>
              <a:rPr lang="fr-FR" sz="1400" dirty="0" smtClean="0"/>
              <a:t>(une enzyme n’agira que sur une seule catégorie de substrat) et </a:t>
            </a:r>
            <a:r>
              <a:rPr lang="fr-FR" sz="1400" b="1" dirty="0" smtClean="0"/>
              <a:t>de réaction </a:t>
            </a:r>
            <a:r>
              <a:rPr lang="fr-FR" sz="1400" dirty="0" smtClean="0"/>
              <a:t>(une enzyme ne va accélérer qu’un seul type de réaction chimique).</a:t>
            </a:r>
          </a:p>
          <a:p>
            <a:r>
              <a:rPr lang="fr-FR" sz="1400" u="sng" dirty="0" smtClean="0"/>
              <a:t>NB </a:t>
            </a:r>
            <a:r>
              <a:rPr lang="fr-FR" sz="1400" dirty="0" smtClean="0"/>
              <a:t>: </a:t>
            </a:r>
            <a:r>
              <a:rPr lang="fr-FR" sz="1400" b="1" dirty="0" smtClean="0"/>
              <a:t>Nom d’une enzyme </a:t>
            </a:r>
            <a:r>
              <a:rPr lang="fr-FR" sz="1400" dirty="0" smtClean="0"/>
              <a:t>= </a:t>
            </a:r>
            <a:r>
              <a:rPr lang="fr-FR" sz="1400" b="1" dirty="0" smtClean="0"/>
              <a:t>type de réaction + suffixe « -ase » </a:t>
            </a:r>
            <a:r>
              <a:rPr lang="fr-FR" sz="1400" dirty="0" smtClean="0"/>
              <a:t>(ex : Transférase, Hydroxylase,…)</a:t>
            </a: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1000" dirty="0" smtClean="0"/>
              <a:t> 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image6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02182" y="1753745"/>
            <a:ext cx="3252503" cy="793512"/>
          </a:xfrm>
          <a:prstGeom prst="rect">
            <a:avLst/>
          </a:prstGeom>
        </p:spPr>
      </p:pic>
      <p:pic>
        <p:nvPicPr>
          <p:cNvPr id="17" name="image7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5886" y="4060371"/>
            <a:ext cx="7913914" cy="892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163286" y="781793"/>
            <a:ext cx="11789228" cy="5923807"/>
          </a:xfrm>
          <a:prstGeom prst="round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3600" b="1" i="1" dirty="0" smtClean="0">
              <a:ln w="0"/>
              <a:solidFill>
                <a:sysClr val="windowText" lastClr="0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83028" y="1143000"/>
            <a:ext cx="1144088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5).Notion de voie métabolique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réactions chimiques du métabolisme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 sont pas indépendantes les unes des autres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mais </a:t>
            </a:r>
            <a:r>
              <a:rPr kumimoji="0" lang="fr-FR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incluses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dans des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séquences de réactions ordonnées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77800" y="2823483"/>
            <a:ext cx="11760399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Une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séquence de réaction ordonnée est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appelée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voie métabolique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Il existe à cet effet, des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voies cataboliques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des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voies anaboliques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alors que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 voies mixtes 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sont dites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amphiboliques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Chaque </a:t>
            </a:r>
            <a:r>
              <a:rPr lang="fr-FR" sz="1200" u="sng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intermédiaire d’une voie métabolique </a:t>
            </a: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(B, C et D) est appelé </a:t>
            </a:r>
            <a:r>
              <a:rPr lang="fr-F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métabolite.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Une </a:t>
            </a:r>
            <a:r>
              <a:rPr kumimoji="0" lang="fr-FR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voie métabolique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commence par un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précurseur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(molécule de départ  A) et finit par un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produit terminal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(molécule d’arrivée E).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6).Régulation des voies métaboliques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L’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activité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la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quantité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enzymes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sont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finement régulées selon les besoins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par des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métabolites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présents dans la cellule ou encore grâce à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l’</a:t>
            </a:r>
            <a:r>
              <a:rPr kumimoji="0" lang="fr-FR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action d’hormones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AD00"/>
                </a:solidFill>
                <a:effectLst/>
                <a:latin typeface="Wingdings" pitchFamily="2" charset="2"/>
                <a:ea typeface="Times New Roman" pitchFamily="18" charset="0"/>
                <a:cs typeface="Arial" pitchFamily="34" charset="0"/>
              </a:rPr>
              <a:t>à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AD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 on veut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accélérer ou ralentir une voie métabolique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il est possible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d’inhiber ou d’activer les enzymes de la voie.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image8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67683" y="1695558"/>
            <a:ext cx="5936088" cy="1200041"/>
          </a:xfrm>
          <a:prstGeom prst="rect">
            <a:avLst/>
          </a:prstGeom>
        </p:spPr>
      </p:pic>
      <p:pic>
        <p:nvPicPr>
          <p:cNvPr id="18" name="image9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28940" y="4829787"/>
            <a:ext cx="5448259" cy="126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5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91404304"/>
              </p:ext>
            </p:extLst>
          </p:nvPr>
        </p:nvGraphicFramePr>
        <p:xfrm>
          <a:off x="0" y="1276537"/>
          <a:ext cx="3754651" cy="2415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à coins arrondis 44"/>
          <p:cNvSpPr/>
          <p:nvPr/>
        </p:nvSpPr>
        <p:spPr>
          <a:xfrm>
            <a:off x="402772" y="741721"/>
            <a:ext cx="11571514" cy="5757050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3600" b="1" i="1" dirty="0">
              <a:ln w="0"/>
              <a:solidFill>
                <a:sysClr val="windowText" lastClr="0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07698216"/>
              </p:ext>
            </p:extLst>
          </p:nvPr>
        </p:nvGraphicFramePr>
        <p:xfrm>
          <a:off x="4090921" y="1653323"/>
          <a:ext cx="3688504" cy="2497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02558493"/>
              </p:ext>
            </p:extLst>
          </p:nvPr>
        </p:nvGraphicFramePr>
        <p:xfrm>
          <a:off x="4245133" y="4319516"/>
          <a:ext cx="3817483" cy="2538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81000" y="740229"/>
            <a:ext cx="1181100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II/ </a:t>
            </a:r>
            <a:r>
              <a:rPr kumimoji="0" lang="fr-FR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Notions de Bioénergétique</a:t>
            </a:r>
            <a:endParaRPr kumimoji="0" lang="fr-FR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r>
              <a:rPr kumimoji="0" lang="fr-FR" sz="14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La bioénergétique étudie les variations d'énergie associées aux réactions chimiques du métabolisme.</a:t>
            </a:r>
            <a:r>
              <a:rPr lang="fr-FR" sz="1400" dirty="0" smtClean="0"/>
              <a:t> </a:t>
            </a:r>
          </a:p>
          <a:p>
            <a:pPr lvl="0"/>
            <a:r>
              <a:rPr lang="fr-FR" sz="1400" dirty="0" smtClean="0"/>
              <a:t>Qu'est-ce que l'énergie ? L’énergie définit toutes les formes de travail (= déplacement de matière dans le sens d’un gradient de potentiel) ou de chaleur. Elle se mesure en Joules (J) ou en Calories (cal).</a:t>
            </a:r>
            <a:r>
              <a:rPr lang="en-US" sz="1400" u="heavy" dirty="0" smtClean="0"/>
              <a:t> </a:t>
            </a:r>
          </a:p>
          <a:p>
            <a:pPr lvl="0"/>
            <a:r>
              <a:rPr lang="en-US" dirty="0" smtClean="0"/>
              <a:t>1</a:t>
            </a:r>
            <a:r>
              <a:rPr lang="en-US" sz="1400" b="1" dirty="0" smtClean="0"/>
              <a:t>).</a:t>
            </a:r>
            <a:r>
              <a:rPr lang="en-US" sz="1400" b="1" dirty="0" err="1" smtClean="0"/>
              <a:t>Energie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Libre</a:t>
            </a:r>
            <a:r>
              <a:rPr lang="en-US" sz="1400" b="1" dirty="0" smtClean="0"/>
              <a:t> (G) </a:t>
            </a:r>
            <a:endParaRPr lang="fr-FR" sz="1400" b="1" dirty="0" smtClean="0"/>
          </a:p>
          <a:p>
            <a:r>
              <a:rPr lang="fr-FR" sz="1400" dirty="0" smtClean="0"/>
              <a:t>L’énergie libre G (exprimée en kJ/mol ou kcal/mol) d’une molécule est la partie de l’énergie contenue dans une molécule susceptible de fournir </a:t>
            </a:r>
          </a:p>
          <a:p>
            <a:r>
              <a:rPr lang="fr-FR" sz="1400" dirty="0" smtClean="0"/>
              <a:t>un travail utile (c’est-à-dire de réagir, de se transformer). Le reste de l’énergie ne peut être libéré que sous forme de chaleur.</a:t>
            </a:r>
          </a:p>
          <a:p>
            <a:r>
              <a:rPr lang="fr-FR" sz="1400" i="1" dirty="0" smtClean="0"/>
              <a:t> </a:t>
            </a:r>
            <a:r>
              <a:rPr lang="fr-FR" sz="1400" dirty="0" smtClean="0"/>
              <a:t>En d’autres termes, le G reflète le potentiel qu’a une molécule de se transformer.</a:t>
            </a:r>
          </a:p>
          <a:p>
            <a:r>
              <a:rPr lang="fr-FR" sz="1400" dirty="0" smtClean="0"/>
              <a:t>Une réaction chimique évolue selon un gradient de potentiel : dans le sens de la molécule possédant le G le plus élevé vers la molécule</a:t>
            </a:r>
          </a:p>
          <a:p>
            <a:pPr lvl="0"/>
            <a:r>
              <a:rPr lang="fr-FR" sz="1400" dirty="0" smtClean="0"/>
              <a:t> possédant le G le plus faible (de la molécule la moins stable chimiquement vers la molécule la plus stable).</a:t>
            </a:r>
            <a:r>
              <a:rPr lang="en-US" sz="1400" dirty="0" smtClean="0"/>
              <a:t> </a:t>
            </a:r>
          </a:p>
          <a:p>
            <a:pPr lvl="0"/>
            <a:r>
              <a:rPr lang="en-US" b="1" dirty="0" smtClean="0"/>
              <a:t>2</a:t>
            </a:r>
            <a:r>
              <a:rPr lang="en-US" sz="1400" b="1" dirty="0" smtClean="0"/>
              <a:t>).Variation </a:t>
            </a:r>
            <a:r>
              <a:rPr lang="en-US" sz="1400" b="1" dirty="0" err="1" smtClean="0"/>
              <a:t>d'Energie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Libre</a:t>
            </a:r>
            <a:r>
              <a:rPr lang="en-US" sz="1400" b="1" dirty="0" smtClean="0"/>
              <a:t> (G)</a:t>
            </a:r>
            <a:endParaRPr lang="fr-FR" sz="1400" b="1" dirty="0" smtClean="0"/>
          </a:p>
          <a:p>
            <a:r>
              <a:rPr lang="fr-FR" sz="1400" dirty="0" smtClean="0"/>
              <a:t>Les espèces A et B possèdent des énergies libres (G) différentes :    G(A) et G(B).</a:t>
            </a:r>
          </a:p>
          <a:p>
            <a:r>
              <a:rPr lang="fr-FR" sz="1400" dirty="0" smtClean="0"/>
              <a:t>La Variation d'Energie Libre G(B) – G(A) entre les deux espèces est notée </a:t>
            </a:r>
            <a:r>
              <a:rPr lang="en-US" sz="1400" dirty="0" smtClean="0"/>
              <a:t></a:t>
            </a:r>
            <a:r>
              <a:rPr lang="fr-FR" sz="1400" dirty="0" smtClean="0"/>
              <a:t>G.</a:t>
            </a:r>
          </a:p>
          <a:p>
            <a:r>
              <a:rPr lang="fr-FR" sz="1400" dirty="0" smtClean="0"/>
              <a:t>Lors d’une réaction de type A        B, trois situations existent :</a:t>
            </a:r>
          </a:p>
          <a:p>
            <a:pPr lvl="0"/>
            <a:r>
              <a:rPr lang="fr-FR" sz="1400" dirty="0" smtClean="0"/>
              <a:t>Lorsque </a:t>
            </a:r>
            <a:r>
              <a:rPr lang="en-US" sz="1400" dirty="0" smtClean="0"/>
              <a:t></a:t>
            </a:r>
            <a:r>
              <a:rPr lang="fr-FR" sz="1400" dirty="0" smtClean="0"/>
              <a:t>G &lt; o alors G(B) &lt; G(A) : la réaction est </a:t>
            </a:r>
            <a:r>
              <a:rPr lang="fr-FR" sz="1400" dirty="0" smtClean="0">
                <a:solidFill>
                  <a:schemeClr val="accent1"/>
                </a:solidFill>
              </a:rPr>
              <a:t>EXERGONIQUE.</a:t>
            </a:r>
          </a:p>
          <a:p>
            <a:r>
              <a:rPr lang="fr-FR" sz="1400" dirty="0" smtClean="0"/>
              <a:t>La réaction A → B est spontanée, favorable et elle libère une quantité d'énergie </a:t>
            </a:r>
          </a:p>
          <a:p>
            <a:r>
              <a:rPr lang="en-US" sz="1400" dirty="0" smtClean="0"/>
              <a:t></a:t>
            </a:r>
            <a:r>
              <a:rPr lang="fr-FR" sz="1400" dirty="0" smtClean="0"/>
              <a:t>G = IG(B) – G(A)I (en valeur absolue). La réaction est dite irréversible.</a:t>
            </a:r>
          </a:p>
          <a:p>
            <a:pPr lvl="0"/>
            <a:r>
              <a:rPr lang="fr-FR" sz="1400" dirty="0" smtClean="0"/>
              <a:t>Lorsque </a:t>
            </a:r>
            <a:r>
              <a:rPr lang="en-US" sz="1400" dirty="0" smtClean="0"/>
              <a:t></a:t>
            </a:r>
            <a:r>
              <a:rPr lang="fr-FR" sz="1400" dirty="0" smtClean="0"/>
              <a:t>G &gt; 0 alors G(B) &gt; G(A) : la réaction est </a:t>
            </a:r>
            <a:r>
              <a:rPr lang="fr-FR" sz="1400" dirty="0" smtClean="0">
                <a:solidFill>
                  <a:schemeClr val="accent1"/>
                </a:solidFill>
              </a:rPr>
              <a:t>ENDERGONIQUE</a:t>
            </a:r>
            <a:r>
              <a:rPr lang="fr-FR" sz="1400" dirty="0" smtClean="0"/>
              <a:t>.</a:t>
            </a:r>
          </a:p>
          <a:p>
            <a:r>
              <a:rPr lang="fr-FR" sz="1400" dirty="0" smtClean="0"/>
              <a:t>La réaction A → B ne se fait pas de manière spontanée, elle est défavorable.</a:t>
            </a:r>
          </a:p>
          <a:p>
            <a:r>
              <a:rPr lang="fr-FR" sz="1400" dirty="0" smtClean="0"/>
              <a:t>Il faut apporter une quantité d'énergie </a:t>
            </a:r>
            <a:r>
              <a:rPr lang="en-US" sz="1400" dirty="0" smtClean="0"/>
              <a:t></a:t>
            </a:r>
            <a:r>
              <a:rPr lang="fr-FR" sz="1400" dirty="0" smtClean="0"/>
              <a:t>G = IG(B) – G(A)I (en valeur absolue) pour que la réaction se produise. </a:t>
            </a:r>
            <a:r>
              <a:rPr lang="en-US" sz="1400" dirty="0" smtClean="0"/>
              <a:t>La </a:t>
            </a:r>
            <a:r>
              <a:rPr lang="en-US" sz="1400" dirty="0" err="1" smtClean="0"/>
              <a:t>réaction</a:t>
            </a:r>
            <a:r>
              <a:rPr lang="en-US" sz="1400" dirty="0" smtClean="0"/>
              <a:t> </a:t>
            </a:r>
            <a:r>
              <a:rPr lang="en-US" sz="1400" dirty="0" err="1" smtClean="0"/>
              <a:t>est</a:t>
            </a:r>
            <a:r>
              <a:rPr lang="en-US" sz="1400" dirty="0" smtClean="0"/>
              <a:t> </a:t>
            </a:r>
            <a:r>
              <a:rPr lang="en-US" sz="1400" dirty="0" err="1" smtClean="0"/>
              <a:t>dite</a:t>
            </a:r>
            <a:r>
              <a:rPr lang="en-US" sz="1400" dirty="0" smtClean="0"/>
              <a:t> impossible.</a:t>
            </a:r>
            <a:endParaRPr lang="fr-FR" sz="1400" dirty="0" smtClean="0"/>
          </a:p>
          <a:p>
            <a:pPr lvl="0"/>
            <a:r>
              <a:rPr lang="fr-FR" sz="1400" dirty="0" smtClean="0"/>
              <a:t>Lorsque </a:t>
            </a:r>
            <a:r>
              <a:rPr lang="en-US" sz="1400" dirty="0" smtClean="0"/>
              <a:t></a:t>
            </a:r>
            <a:r>
              <a:rPr lang="fr-FR" sz="1400" dirty="0" smtClean="0"/>
              <a:t>G = 0 alors G(B) = G(A) : La réaction est A </a:t>
            </a:r>
            <a:r>
              <a:rPr lang="fr-FR" sz="1400" dirty="0" smtClean="0">
                <a:solidFill>
                  <a:schemeClr val="accent1"/>
                </a:solidFill>
              </a:rPr>
              <a:t>L’EQUILIBRE</a:t>
            </a:r>
            <a:r>
              <a:rPr lang="fr-FR" sz="1400" dirty="0" smtClean="0"/>
              <a:t>, il existe un équilibre entre la quantité de réactant et de produit. Elle ne  </a:t>
            </a:r>
          </a:p>
          <a:p>
            <a:pPr lvl="0"/>
            <a:r>
              <a:rPr lang="fr-FR" sz="1400" dirty="0" smtClean="0"/>
              <a:t>    consomme pas d'énergie et elle n'en libère pas non plus : A et B ont le même potentiel. La réaction se fait dans les deux sens :</a:t>
            </a:r>
          </a:p>
          <a:p>
            <a:r>
              <a:rPr lang="fr-FR" sz="1400" dirty="0" smtClean="0"/>
              <a:t>   elle donc est réversible.</a:t>
            </a:r>
            <a:r>
              <a:rPr lang="fr-FR" sz="1400" b="1" dirty="0" smtClean="0"/>
              <a:t> </a:t>
            </a:r>
          </a:p>
          <a:p>
            <a:r>
              <a:rPr lang="fr-FR" sz="1400" b="1" dirty="0" smtClean="0"/>
              <a:t>     </a:t>
            </a:r>
            <a:r>
              <a:rPr lang="fr-FR" sz="1400" b="1" dirty="0" smtClean="0">
                <a:solidFill>
                  <a:srgbClr val="6699FF"/>
                </a:solidFill>
              </a:rPr>
              <a:t>Le </a:t>
            </a:r>
            <a:r>
              <a:rPr lang="en-US" sz="1400" b="1" dirty="0" smtClean="0">
                <a:solidFill>
                  <a:srgbClr val="6699FF"/>
                </a:solidFill>
              </a:rPr>
              <a:t></a:t>
            </a:r>
            <a:r>
              <a:rPr lang="fr-FR" sz="1400" b="1" dirty="0" smtClean="0">
                <a:solidFill>
                  <a:srgbClr val="6699FF"/>
                </a:solidFill>
              </a:rPr>
              <a:t>G permet donc de prédire le sens d’une réaction chimique et son importance.</a:t>
            </a:r>
            <a:endParaRPr lang="fr-FR" sz="1400" dirty="0" smtClean="0">
              <a:solidFill>
                <a:srgbClr val="6699FF"/>
              </a:solidFill>
            </a:endParaRPr>
          </a:p>
          <a:p>
            <a:pPr lvl="0"/>
            <a:endParaRPr lang="fr-FR" sz="1400" dirty="0" smtClean="0"/>
          </a:p>
          <a:p>
            <a:endParaRPr lang="fr-FR" sz="1400" dirty="0" smtClean="0"/>
          </a:p>
          <a:p>
            <a:endParaRPr lang="fr-FR" sz="1400" dirty="0"/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2906487" y="4060371"/>
            <a:ext cx="272143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52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14B9F53-0BB4-4709-96AE-473CF9FA7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">
                                            <p:graphicEl>
                                              <a:dgm id="{D14B9F53-0BB4-4709-96AE-473CF9FA7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2">
                                            <p:graphicEl>
                                              <a:dgm id="{D14B9F53-0BB4-4709-96AE-473CF9FA70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98113A-999F-42F5-B930-144FEA5DBB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">
                                            <p:graphicEl>
                                              <a:dgm id="{3C98113A-999F-42F5-B930-144FEA5DBB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">
                                            <p:graphicEl>
                                              <a:dgm id="{3C98113A-999F-42F5-B930-144FEA5DBB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27302E8-CC2D-48F2-A6DC-018740DF1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9">
                                            <p:graphicEl>
                                              <a:dgm id="{027302E8-CC2D-48F2-A6DC-018740DF1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9">
                                            <p:graphicEl>
                                              <a:dgm id="{027302E8-CC2D-48F2-A6DC-018740DF1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/>
        </p:bldSub>
      </p:bldGraphic>
      <p:bldP spid="4" grpId="0" animBg="1"/>
      <p:bldGraphic spid="5" grpId="0" uiExpand="1">
        <p:bldSub>
          <a:bldDgm/>
        </p:bldSub>
      </p:bldGraphic>
      <p:bldGraphic spid="9" grpId="0" uiExpand="1">
        <p:bldSub>
          <a:bldDgm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783771" y="642256"/>
            <a:ext cx="11408229" cy="5910943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400" dirty="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925286" y="990601"/>
            <a:ext cx="1046117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</a:pPr>
            <a:r>
              <a:rPr kumimoji="0" lang="en-US" sz="1200" b="1" i="0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3.Conditions standards et conditions quelconques</a:t>
            </a:r>
            <a:r>
              <a:rPr lang="fr-FR" sz="1000" dirty="0" smtClean="0"/>
              <a:t/>
            </a:r>
            <a:br>
              <a:rPr lang="fr-FR" sz="1000" dirty="0" smtClean="0"/>
            </a:br>
            <a:r>
              <a:rPr lang="fr-FR" sz="1200" dirty="0" smtClean="0"/>
              <a:t>Il est, donc, nécessaire de mesurer le </a:t>
            </a:r>
            <a:r>
              <a:rPr lang="en-US" sz="1200" dirty="0" smtClean="0"/>
              <a:t></a:t>
            </a:r>
            <a:r>
              <a:rPr lang="fr-FR" sz="1200" dirty="0" smtClean="0"/>
              <a:t>G </a:t>
            </a:r>
            <a:r>
              <a:rPr lang="en-US" sz="1200" dirty="0" smtClean="0"/>
              <a:t>, ainsi, </a:t>
            </a:r>
            <a:r>
              <a:rPr lang="fr-FR" sz="1200" dirty="0" smtClean="0"/>
              <a:t>une nouvelle grandeur de </a:t>
            </a:r>
            <a:r>
              <a:rPr lang="en-US" sz="1200" dirty="0" smtClean="0"/>
              <a:t></a:t>
            </a:r>
            <a:r>
              <a:rPr lang="fr-FR" sz="1200" dirty="0" smtClean="0"/>
              <a:t>G0 est définie. Le </a:t>
            </a:r>
            <a:r>
              <a:rPr lang="en-US" sz="1200" dirty="0" smtClean="0"/>
              <a:t></a:t>
            </a:r>
            <a:r>
              <a:rPr lang="fr-FR" sz="1200" dirty="0" smtClean="0"/>
              <a:t>G0 est la variation d’énergie libre standard d’une réaction qui</a:t>
            </a:r>
          </a:p>
          <a:p>
            <a:pPr lvl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</a:pPr>
            <a:r>
              <a:rPr lang="fr-FR" sz="1200" dirty="0" smtClean="0"/>
              <a:t>décrit le sens et l’importance d’une réaction dans les conditions standards.</a:t>
            </a:r>
            <a:endParaRPr kumimoji="0" lang="fr-FR" sz="12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1700894" y="1864406"/>
            <a:ext cx="9032420" cy="1227137"/>
          </a:xfrm>
          <a:prstGeom prst="rect">
            <a:avLst/>
          </a:prstGeom>
          <a:noFill/>
          <a:ln w="27432">
            <a:solidFill>
              <a:srgbClr val="3F0C99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</a:t>
            </a:r>
            <a:r>
              <a:rPr kumimoji="0" lang="fr-FR" sz="120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conditions standards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sont des </a:t>
            </a:r>
            <a:r>
              <a:rPr kumimoji="0" lang="fr-FR" sz="120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conditions idéales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dans lesquelles:</a:t>
            </a:r>
            <a:endParaRPr kumimoji="0" lang="fr-FR" sz="12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La température T est de 25°C</a:t>
            </a:r>
            <a:endParaRPr kumimoji="0" lang="fr-FR" sz="12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La pression atmosphérique P est de 1 </a:t>
            </a:r>
            <a:r>
              <a:rPr kumimoji="0" lang="fr-FR" sz="12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atm</a:t>
            </a:r>
            <a:endParaRPr kumimoji="0" lang="fr-FR" sz="12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La concentration initiale de tous les solutés est égale à 1M (=1mol/L)</a:t>
            </a:r>
            <a:endParaRPr kumimoji="0" lang="fr-FR" sz="12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Le pH est de 0 (car [H+] = 1M et ph = - log [H+])</a:t>
            </a:r>
            <a:endParaRPr kumimoji="0" lang="fr-FR" sz="12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1106488" y="457200"/>
            <a:ext cx="1176337" cy="0"/>
          </a:xfrm>
          <a:prstGeom prst="line">
            <a:avLst/>
          </a:prstGeom>
          <a:noFill/>
          <a:ln w="15113">
            <a:solidFill>
              <a:srgbClr val="00008E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 flipV="1">
            <a:off x="3581400" y="849312"/>
            <a:ext cx="65314" cy="75974"/>
          </a:xfrm>
          <a:prstGeom prst="rect">
            <a:avLst/>
          </a:prstGeom>
          <a:noFill/>
          <a:ln w="6096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598714" y="457200"/>
            <a:ext cx="8285449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0" y="457200"/>
            <a:ext cx="1500003" cy="3428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36368" tIns="647496" rIns="749064" bIns="7363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rgbClr val="00008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sz="1200" dirty="0" smtClean="0">
              <a:solidFill>
                <a:srgbClr val="00008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1106488" y="457200"/>
            <a:ext cx="1176337" cy="0"/>
          </a:xfrm>
          <a:prstGeom prst="line">
            <a:avLst/>
          </a:prstGeom>
          <a:noFill/>
          <a:ln w="15113">
            <a:solidFill>
              <a:srgbClr val="00008E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8484961" y="3661682"/>
            <a:ext cx="1147763" cy="192088"/>
          </a:xfrm>
          <a:prstGeom prst="rect">
            <a:avLst/>
          </a:prstGeom>
          <a:noFill/>
          <a:ln w="6096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- RT x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36368" tIns="647496" rIns="749064" bIns="73636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088571" y="3113314"/>
            <a:ext cx="10678887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</a:pPr>
            <a:endParaRPr kumimoji="0" lang="fr-FR" sz="1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  <a:tabLst>
                <a:tab pos="6223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****AVANTAGES</a:t>
            </a:r>
            <a:r>
              <a:rPr lang="en-US" sz="1200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en-US" sz="1600" dirty="0" smtClean="0">
                <a:latin typeface="Aparajita" pitchFamily="34" charset="0"/>
                <a:cs typeface="Aparajita" pitchFamily="34" charset="0"/>
              </a:rPr>
              <a:t>du ?G0 </a:t>
            </a:r>
            <a:endParaRPr kumimoji="0" lang="fr-FR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223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fr-FR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une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constante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(invariable) </a:t>
            </a:r>
            <a:r>
              <a:rPr kumimoji="0" lang="fr-FR" sz="1200" b="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propre d’une réaction donnée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000" b="0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772886" y="3418115"/>
            <a:ext cx="1141911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fr-FR" sz="1200" dirty="0" smtClean="0">
              <a:latin typeface="Arial" pitchFamily="34" charset="0"/>
              <a:cs typeface="Arial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fr-F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Le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Symbol" pitchFamily="18" charset="2"/>
                <a:cs typeface="Arial" pitchFamily="34" charset="0"/>
              </a:rPr>
              <a:t>D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</a:t>
            </a:r>
            <a:r>
              <a:rPr kumimoji="0" lang="fr-FR" sz="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0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donne une indication sur l’état d’équilibre d’une réaction : </a:t>
            </a:r>
            <a:r>
              <a:rPr kumimoji="0" lang="fr-FR" sz="10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elle dépend de</a:t>
            </a:r>
            <a:r>
              <a:rPr kumimoji="0" lang="fr-FR" sz="18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sa</a:t>
            </a:r>
            <a:r>
              <a:rPr kumimoji="0" lang="fr-FR" sz="11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constante d’équilibre K 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effectLst/>
                <a:latin typeface="Wingdings" pitchFamily="2" charset="2"/>
                <a:ea typeface="Times New Roman" pitchFamily="18" charset="0"/>
                <a:cs typeface="Arial" pitchFamily="34" charset="0"/>
              </a:rPr>
              <a:t>à</a:t>
            </a:r>
            <a:r>
              <a:rPr lang="fr-FR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400" b="1" dirty="0" smtClean="0"/>
              <a:t>G0 = - RT x ln K  </a:t>
            </a:r>
            <a:r>
              <a:rPr kumimoji="0" lang="fr-FR" sz="1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(R : Constante des Gaz Parfaits)</a:t>
            </a:r>
            <a:r>
              <a:rPr lang="fr-FR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fr-FR" sz="1200" dirty="0" smtClean="0"/>
              <a:t>Le </a:t>
            </a:r>
            <a:r>
              <a:rPr lang="en-US" sz="1200" dirty="0" smtClean="0"/>
              <a:t>D</a:t>
            </a:r>
            <a:r>
              <a:rPr lang="fr-FR" sz="1200" dirty="0" smtClean="0"/>
              <a:t>G0 est facile à mesurer  car </a:t>
            </a:r>
            <a:r>
              <a:rPr lang="fr-FR" sz="1200" i="1" dirty="0" smtClean="0"/>
              <a:t>il suffit de connaître la constante d’équilibre K</a:t>
            </a:r>
          </a:p>
          <a:p>
            <a:r>
              <a:rPr lang="en-US" dirty="0" smtClean="0">
                <a:latin typeface="Aparajita" pitchFamily="34" charset="0"/>
                <a:cs typeface="Aparajita" pitchFamily="34" charset="0"/>
              </a:rPr>
              <a:t>***</a:t>
            </a:r>
            <a:r>
              <a:rPr lang="en-US" dirty="0" err="1" smtClean="0">
                <a:latin typeface="Aparajita" pitchFamily="34" charset="0"/>
                <a:cs typeface="Aparajita" pitchFamily="34" charset="0"/>
              </a:rPr>
              <a:t>Inconvénient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 du ?G</a:t>
            </a:r>
            <a:r>
              <a:rPr lang="en-US" sz="1050" dirty="0" smtClean="0">
                <a:latin typeface="Aparajita" pitchFamily="34" charset="0"/>
                <a:cs typeface="Aparajita" pitchFamily="34" charset="0"/>
              </a:rPr>
              <a:t>0 </a:t>
            </a:r>
            <a:r>
              <a:rPr lang="en-US" dirty="0" smtClean="0"/>
              <a:t>:</a:t>
            </a:r>
            <a:endParaRPr lang="fr-FR" sz="1600" dirty="0" smtClean="0"/>
          </a:p>
          <a:p>
            <a:r>
              <a:rPr lang="fr-FR" dirty="0" smtClean="0">
                <a:latin typeface="Aparajita" pitchFamily="34" charset="0"/>
                <a:cs typeface="Aparajita" pitchFamily="34" charset="0"/>
              </a:rPr>
              <a:t>Les conditions standards sont des conditions idéales : les concentrations initiales des réactants (A) et des produits (B) sont souvent différentes de 1M</a:t>
            </a:r>
            <a:endParaRPr lang="fr-FR" sz="1600" u="sng" dirty="0" smtClean="0">
              <a:latin typeface="Aparajita" pitchFamily="34" charset="0"/>
              <a:cs typeface="Aparajit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Aparajita" pitchFamily="34" charset="0"/>
                <a:cs typeface="Aparajita" pitchFamily="34" charset="0"/>
              </a:rPr>
              <a:t> </a:t>
            </a:r>
            <a:r>
              <a:rPr lang="fr-FR" dirty="0" smtClean="0">
                <a:latin typeface="Aparajita" pitchFamily="34" charset="0"/>
                <a:cs typeface="Aparajita" pitchFamily="34" charset="0"/>
              </a:rPr>
              <a:t>Cela influence le sens et l’importance de la réaction chimique</a:t>
            </a:r>
          </a:p>
          <a:p>
            <a:pPr lvl="1"/>
            <a:r>
              <a:rPr lang="fr-FR" dirty="0" smtClean="0">
                <a:latin typeface="Aparajita" pitchFamily="34" charset="0"/>
                <a:cs typeface="Aparajita" pitchFamily="34" charset="0"/>
              </a:rPr>
              <a:t>Les concentrations initiales des réactants (A) et des produits (B) ne sont pas pris en compte : seule leur concentration à l’équilibre (constante d’équilibre K) l’est.</a:t>
            </a:r>
            <a:endParaRPr lang="fr-FR" sz="1600" u="sng" dirty="0" smtClean="0">
              <a:latin typeface="Aparajita" pitchFamily="34" charset="0"/>
              <a:cs typeface="Aparajit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dirty="0" smtClean="0">
                <a:latin typeface="Aparajita" pitchFamily="34" charset="0"/>
                <a:cs typeface="Aparajita" pitchFamily="34" charset="0"/>
              </a:rPr>
              <a:t>Le </a:t>
            </a:r>
            <a:r>
              <a:rPr lang="en-US" dirty="0" smtClean="0">
                <a:latin typeface="Aparajita" pitchFamily="34" charset="0"/>
                <a:cs typeface="Aparajita" pitchFamily="34" charset="0"/>
              </a:rPr>
              <a:t>?</a:t>
            </a:r>
            <a:r>
              <a:rPr lang="fr-FR" dirty="0" smtClean="0">
                <a:latin typeface="Aparajita" pitchFamily="34" charset="0"/>
                <a:cs typeface="Aparajita" pitchFamily="34" charset="0"/>
              </a:rPr>
              <a:t>G</a:t>
            </a:r>
            <a:r>
              <a:rPr lang="fr-FR" sz="1050" dirty="0" smtClean="0">
                <a:latin typeface="Aparajita" pitchFamily="34" charset="0"/>
                <a:cs typeface="Aparajita" pitchFamily="34" charset="0"/>
              </a:rPr>
              <a:t>0 </a:t>
            </a:r>
            <a:r>
              <a:rPr lang="fr-FR" dirty="0" smtClean="0">
                <a:latin typeface="Aparajita" pitchFamily="34" charset="0"/>
                <a:cs typeface="Aparajita" pitchFamily="34" charset="0"/>
              </a:rPr>
              <a:t>ne suffit pas pour prédire le sens et l’importance d’une réaction dans des conditions quelconques (non standards).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à coins arrondis 33"/>
          <p:cNvSpPr/>
          <p:nvPr/>
        </p:nvSpPr>
        <p:spPr>
          <a:xfrm>
            <a:off x="0" y="850725"/>
            <a:ext cx="11756570" cy="5354133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3600" b="1" i="1" dirty="0" smtClean="0">
              <a:ln w="0"/>
              <a:solidFill>
                <a:sysClr val="windowText" lastClr="00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514045" y="1770290"/>
            <a:ext cx="1768475" cy="192088"/>
          </a:xfrm>
          <a:prstGeom prst="rect">
            <a:avLst/>
          </a:prstGeom>
          <a:noFill/>
          <a:ln w="6096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 =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+ RT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ln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([B]</a:t>
            </a: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/[A]</a:t>
            </a: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457200"/>
            <a:ext cx="11650049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kumimoji="0" lang="fr-FR" sz="14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Le 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</a:t>
            </a:r>
            <a:r>
              <a:rPr kumimoji="0" lang="fr-FR" sz="18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</a:t>
            </a:r>
            <a:r>
              <a:rPr kumimoji="0" lang="fr-FR" sz="8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0 </a:t>
            </a:r>
            <a:r>
              <a:rPr kumimoji="0" lang="fr-FR" sz="10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permet cependant de calculer le </a:t>
            </a:r>
            <a:r>
              <a:rPr kumimoji="0" lang="en-US" sz="180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" pitchFamily="34" charset="0"/>
              </a:rPr>
              <a:t></a:t>
            </a:r>
            <a:r>
              <a:rPr kumimoji="0" lang="fr-FR" sz="18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G :</a:t>
            </a: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Le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 </a:t>
            </a:r>
            <a:r>
              <a:rPr kumimoji="0" lang="en-US" sz="12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dépend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endParaRPr kumimoji="0" lang="fr-FR" sz="10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r>
              <a:rPr lang="fr-FR" sz="1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***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fr-FR" sz="8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la réaction</a:t>
            </a:r>
            <a:r>
              <a:rPr kumimoji="0" lang="fr-FR" sz="120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reflet de l’état d’équilibre (constante d’équilibre K).</a:t>
            </a:r>
            <a:endParaRPr kumimoji="0" lang="fr-FR" sz="10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fr-FR" sz="1200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***des concentrations initiales des réactants [A]</a:t>
            </a:r>
            <a:r>
              <a:rPr kumimoji="0" lang="fr-FR" sz="8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des produits [B]</a:t>
            </a:r>
            <a:r>
              <a:rPr kumimoji="0" lang="fr-FR" sz="8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fr-FR" sz="120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lorsqu’elles sont différentes de 1M </a:t>
            </a:r>
            <a:r>
              <a:rPr kumimoji="0" lang="fr-FR" sz="120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(hors des conditions standards, dans des</a:t>
            </a: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r>
              <a:rPr lang="fr-FR" sz="1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fr-FR" sz="120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conditions quelconques)</a:t>
            </a:r>
            <a:endParaRPr kumimoji="0" lang="fr-FR" sz="10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lang="en-US" sz="1200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 permet de décrire le sens et l’importance d’une réaction dans des conditions quelconques (non standards).</a:t>
            </a:r>
            <a:endParaRPr kumimoji="0" lang="fr-FR" sz="10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Pour des </a:t>
            </a:r>
            <a:r>
              <a:rPr kumimoji="0" lang="fr-FR" sz="120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concentrations de A et de B quelconques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G≠0 ce qui fait évoluer la réaction </a:t>
            </a:r>
            <a:r>
              <a:rPr kumimoji="0" lang="fr-FR" sz="120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dans un sens ou dans l’autre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(pour former plus de produit ou de réactants) </a:t>
            </a:r>
          </a:p>
          <a:p>
            <a:pPr marL="0" marR="0" lvl="0" indent="0" algn="justLow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jusqu’à ce que l’</a:t>
            </a:r>
            <a:r>
              <a:rPr kumimoji="0" lang="fr-FR" sz="120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état d’équilibre </a:t>
            </a:r>
            <a:r>
              <a:rPr kumimoji="0" lang="fr-FR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soit atteint. </a:t>
            </a:r>
            <a:r>
              <a:rPr kumimoji="0" lang="en-US" sz="120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US" sz="1200" i="0" u="sng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l’équilibre</a:t>
            </a:r>
            <a:r>
              <a:rPr kumimoji="0" lang="en-US" sz="1200" i="0" u="sng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 = 0 (la </a:t>
            </a:r>
            <a:r>
              <a:rPr kumimoji="0" lang="en-US" sz="120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réaction</a:t>
            </a:r>
            <a:r>
              <a:rPr kumimoji="0" lang="en-US" sz="1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n’évolue plus).</a:t>
            </a:r>
            <a:endParaRPr kumimoji="0" lang="en-US" sz="18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11892999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kumimoji="0" lang="en-US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endParaRPr lang="en-US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22300" algn="l"/>
              </a:tabLst>
            </a:pPr>
            <a:r>
              <a:rPr kumimoji="0" lang="en-US" sz="1200" b="1" i="0" u="sng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4).Conditions </a:t>
            </a:r>
            <a:r>
              <a:rPr kumimoji="0" lang="en-US" sz="1200" b="1" i="0" u="sng" strike="noStrike" cap="none" normalizeH="0" baseline="0" dirty="0" err="1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physiologiques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le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 sont pas utilisés en biochimie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 les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conditions standards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sont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incompatibles avec les conditions physiologiques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les réactions se déroulent en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milieu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aqueux très dilué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 = 7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 définit les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C701C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conditions standards d’un système biologique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Wingdings" pitchFamily="2" charset="2"/>
                <a:ea typeface="Times New Roman" pitchFamily="18" charset="0"/>
                <a:cs typeface="Arial" pitchFamily="34" charset="0"/>
              </a:rPr>
              <a:t>à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identiques aux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47148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conditions standards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à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l’exception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: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du pH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 = 7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(au lieu de pH = 0)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22300" algn="l"/>
              </a:tabLst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 la concentration de l’eau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elle est considérée comme une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constante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(on ne la prend plus en compte dans le calcul des constantes d’équilibre K)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23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506435" y="5422900"/>
            <a:ext cx="8281307" cy="651329"/>
          </a:xfrm>
          <a:prstGeom prst="rect">
            <a:avLst/>
          </a:prstGeom>
          <a:noFill/>
          <a:ln w="27432">
            <a:solidFill>
              <a:srgbClr val="007F00"/>
            </a:solidFill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G’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variation d’énergie libre en conditions </a:t>
            </a:r>
            <a:r>
              <a:rPr kumimoji="0" lang="fr-FR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biologiques standards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(à pH=7)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7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G’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variation d’énergie libre en conditions </a:t>
            </a:r>
            <a:r>
              <a:rPr kumimoji="0" lang="fr-FR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biologiques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quelconques (à pH=7)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458788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5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6573" y="1121228"/>
            <a:ext cx="11636828" cy="5344886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3200" b="1" i="1" dirty="0" smtClean="0">
              <a:ln w="0"/>
              <a:solidFill>
                <a:schemeClr val="tx1"/>
              </a:soli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70114" y="1045029"/>
            <a:ext cx="17718749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</a:t>
            </a:r>
            <a:r>
              <a:rPr kumimoji="0" lang="fr-FR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Conclusions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Lors de l’étude des réactions du métabolisme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c’est le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G’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qui sera donné car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c’est une constante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propre d’une réaction, pratique pour se faire une idée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l’équilibre des réactions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 déroulant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dans les cellules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Cependant, c’est le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G’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qui déterminera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au final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 sens et l’importance de la réaction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 il prend en compte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les concentrations initiales des réactants (A) et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des produits (B)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qui sont toujours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très différentes de 1M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dans les cellules.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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Une réaction chimique peut avoir un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G’</a:t>
            </a:r>
            <a:r>
              <a:rPr kumimoji="0" lang="fr-FR" sz="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&gt; 0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(réaction défavorable dans les conditions biologiques standards à pH=7) mais les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concentrations de A et de B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peuvent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être responsables d’un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G’ &lt; 0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(réaction favorable dans les conditions biologiques quelconques).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" y="0"/>
            <a:ext cx="11898086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fr-FR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fr-FR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fr-FR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fr-FR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fr-FR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fr-FR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fr-FR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fr-FR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kumimoji="0" lang="fr-FR" sz="1200" b="1" i="0" u="sng" strike="noStrike" cap="none" normalizeH="0" baseline="0" dirty="0" smtClean="0">
              <a:ln>
                <a:noFill/>
              </a:ln>
              <a:solidFill>
                <a:srgbClr val="007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30200" algn="l"/>
              </a:tabLst>
            </a:pPr>
            <a:endParaRPr lang="fr-FR" sz="1200" b="1" u="sng" dirty="0" smtClean="0">
              <a:solidFill>
                <a:srgbClr val="007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0200" algn="l"/>
              </a:tabLst>
            </a:pPr>
            <a:r>
              <a:rPr kumimoji="0" lang="fr-FR" sz="1200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fr-FR" sz="12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5). L'ATP, forme de stockage de l'énergie chimique</a:t>
            </a:r>
            <a:endParaRPr kumimoji="0" lang="fr-FR" sz="1000" b="1" i="0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r>
              <a:rPr kumimoji="0" lang="fr-F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L'énergie libérée par les </a:t>
            </a: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réactions </a:t>
            </a:r>
            <a:r>
              <a:rPr kumimoji="0" lang="fr-FR" sz="1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exergoniques</a:t>
            </a: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  <a:cs typeface="Arial" pitchFamily="34" charset="0"/>
              </a:rPr>
              <a:t></a:t>
            </a:r>
            <a:r>
              <a:rPr kumimoji="0" lang="fr-FR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G'&lt;0) </a:t>
            </a:r>
            <a:r>
              <a:rPr kumimoji="0" lang="fr-F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soit </a:t>
            </a:r>
            <a:r>
              <a:rPr kumimoji="0" lang="fr-FR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directement convertie en chaleur </a:t>
            </a:r>
            <a:r>
              <a:rPr kumimoji="0" lang="fr-F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soit </a:t>
            </a:r>
            <a:r>
              <a:rPr kumimoji="0" lang="fr-FR" sz="14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stockée pour une utilisation future</a:t>
            </a:r>
            <a:r>
              <a:rPr kumimoji="0" lang="fr-F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   .           Sous quelle forme est-elle stockée </a:t>
            </a:r>
            <a:r>
              <a:rPr kumimoji="0" lang="fr-FR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En biologie, la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forme principale et universelle de stockage de l'énergie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l'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Adénosine Tri Phosphate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ou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ATP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L'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ATP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un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nucléotide </a:t>
            </a:r>
            <a:r>
              <a:rPr lang="fr-FR" sz="12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lang="fr-FR" sz="1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FR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c’est une molécule à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330200" algn="l"/>
              </a:tabLst>
            </a:pPr>
            <a:r>
              <a:rPr lang="fr-FR" sz="1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«haut potentiel énergétique » présente dans toutes les cellules de l'</a:t>
            </a:r>
            <a:r>
              <a:rPr lang="fr-FR" sz="1400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organismme</a:t>
            </a: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0200" algn="l"/>
              </a:tabLst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293914" y="869722"/>
            <a:ext cx="11604172" cy="5759678"/>
          </a:xfrm>
          <a:prstGeom prst="roundRect">
            <a:avLst/>
          </a:prstGeom>
          <a:ln>
            <a:solidFill>
              <a:srgbClr val="0070C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2800" b="1" i="1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age1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0515" y="1001941"/>
            <a:ext cx="4103914" cy="3591830"/>
          </a:xfrm>
          <a:prstGeom prst="rect">
            <a:avLst/>
          </a:prstGeom>
          <a:noFill/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337457" y="0"/>
            <a:ext cx="17869258" cy="632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Le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 haut potentiel énergétique » de l'ATP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 dû à la présence de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 liaisons à haut potentiel énergétique (liaison HPE) »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dans la structure de l'ATP.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Ces liaisons sont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celles qui lient 2 phosphates entre eux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ce sont des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liaisons de type </a:t>
            </a:r>
            <a:r>
              <a:rPr kumimoji="0" lang="fr-FR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phospho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-anhydre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Wingdings" pitchFamily="2" charset="2"/>
                <a:ea typeface="Times New Roman" pitchFamily="18" charset="0"/>
                <a:cs typeface="Arial" pitchFamily="34" charset="0"/>
              </a:rPr>
              <a:t>à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L'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ATP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contient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 il possède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Phosphates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Wingdings" pitchFamily="2" charset="2"/>
                <a:ea typeface="Times New Roman" pitchFamily="18" charset="0"/>
                <a:cs typeface="Arial" pitchFamily="34" charset="0"/>
              </a:rPr>
              <a:t>à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L'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ADP (Adénosine Di Phosphate)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contient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 il possède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 Phosphates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Wingdings" pitchFamily="2" charset="2"/>
                <a:ea typeface="Times New Roman" pitchFamily="18" charset="0"/>
                <a:cs typeface="Arial" pitchFamily="34" charset="0"/>
              </a:rPr>
              <a:t>à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L'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AMP (Adénosine Mono Phosphate)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contient </a:t>
            </a:r>
            <a:r>
              <a:rPr kumimoji="0" lang="fr-FR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 </a:t>
            </a:r>
            <a:r>
              <a:rPr kumimoji="0" 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car il possède </a:t>
            </a:r>
            <a:r>
              <a:rPr kumimoji="0" lang="fr-FR" sz="12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seul Phosphate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4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6109</TotalTime>
  <Words>2931</Words>
  <Application>Microsoft Office PowerPoint</Application>
  <PresentationFormat>Personnalisé</PresentationFormat>
  <Paragraphs>442</Paragraphs>
  <Slides>17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Débit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Benz</dc:creator>
  <cp:lastModifiedBy>Youcef</cp:lastModifiedBy>
  <cp:revision>589</cp:revision>
  <dcterms:created xsi:type="dcterms:W3CDTF">2017-05-16T09:53:40Z</dcterms:created>
  <dcterms:modified xsi:type="dcterms:W3CDTF">2022-11-10T16:21:47Z</dcterms:modified>
</cp:coreProperties>
</file>