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6" r:id="rId2"/>
    <p:sldId id="279" r:id="rId3"/>
    <p:sldId id="299" r:id="rId4"/>
    <p:sldId id="300" r:id="rId5"/>
    <p:sldId id="298" r:id="rId6"/>
    <p:sldId id="280" r:id="rId7"/>
    <p:sldId id="281" r:id="rId8"/>
    <p:sldId id="282" r:id="rId9"/>
    <p:sldId id="283" r:id="rId10"/>
    <p:sldId id="284" r:id="rId11"/>
    <p:sldId id="285" r:id="rId12"/>
    <p:sldId id="286" r:id="rId13"/>
    <p:sldId id="287" r:id="rId14"/>
    <p:sldId id="288" r:id="rId15"/>
    <p:sldId id="289"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5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04/05/2021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28605"/>
            <a:ext cx="7772400" cy="3171846"/>
          </a:xfrm>
        </p:spPr>
        <p:txBody>
          <a:bodyPr>
            <a:normAutofit/>
          </a:bodyPr>
          <a:lstStyle/>
          <a:p>
            <a:pPr rtl="1"/>
            <a:r>
              <a:rPr lang="ar-DZ" sz="2800" b="1" dirty="0" smtClean="0">
                <a:latin typeface="Sakkal Majalla" pitchFamily="2" charset="-78"/>
                <a:cs typeface="Sakkal Majalla" pitchFamily="2" charset="-78"/>
              </a:rPr>
              <a:t>المركز الجامعي عبد الحفيظ </a:t>
            </a:r>
            <a:r>
              <a:rPr lang="ar-DZ" sz="2800" b="1" dirty="0" err="1" smtClean="0">
                <a:latin typeface="Sakkal Majalla" pitchFamily="2" charset="-78"/>
                <a:cs typeface="Sakkal Majalla" pitchFamily="2" charset="-78"/>
              </a:rPr>
              <a:t>بوالصوف</a:t>
            </a:r>
            <a:r>
              <a:rPr lang="ar-DZ" sz="2800" b="1" dirty="0" smtClean="0">
                <a:latin typeface="Sakkal Majalla" pitchFamily="2" charset="-78"/>
                <a:cs typeface="Sakkal Majalla" pitchFamily="2" charset="-78"/>
              </a:rPr>
              <a:t>- ميلة</a:t>
            </a:r>
            <a:br>
              <a:rPr lang="ar-DZ" sz="2800" b="1" dirty="0" smtClean="0">
                <a:latin typeface="Sakkal Majalla" pitchFamily="2" charset="-78"/>
                <a:cs typeface="Sakkal Majalla" pitchFamily="2" charset="-78"/>
              </a:rPr>
            </a:br>
            <a:r>
              <a:rPr lang="ar-DZ" sz="2800" b="1" dirty="0" smtClean="0">
                <a:latin typeface="Sakkal Majalla" pitchFamily="2" charset="-78"/>
                <a:cs typeface="Sakkal Majalla" pitchFamily="2" charset="-78"/>
              </a:rPr>
              <a:t>معهد العلوم الاقتصادية </a:t>
            </a:r>
            <a:r>
              <a:rPr lang="ar-DZ" sz="2800" b="1" dirty="0" err="1" smtClean="0">
                <a:latin typeface="Sakkal Majalla" pitchFamily="2" charset="-78"/>
                <a:cs typeface="Sakkal Majalla" pitchFamily="2" charset="-78"/>
              </a:rPr>
              <a:t>و</a:t>
            </a:r>
            <a:r>
              <a:rPr lang="ar-DZ" sz="2800" b="1" dirty="0" smtClean="0">
                <a:latin typeface="Sakkal Majalla" pitchFamily="2" charset="-78"/>
                <a:cs typeface="Sakkal Majalla" pitchFamily="2" charset="-78"/>
              </a:rPr>
              <a:t> التجارية </a:t>
            </a:r>
            <a:r>
              <a:rPr lang="ar-DZ" sz="2800" b="1" dirty="0" err="1" smtClean="0">
                <a:latin typeface="Sakkal Majalla" pitchFamily="2" charset="-78"/>
                <a:cs typeface="Sakkal Majalla" pitchFamily="2" charset="-78"/>
              </a:rPr>
              <a:t>و</a:t>
            </a:r>
            <a:r>
              <a:rPr lang="ar-DZ" sz="2800" b="1" dirty="0" smtClean="0">
                <a:latin typeface="Sakkal Majalla" pitchFamily="2" charset="-78"/>
                <a:cs typeface="Sakkal Majalla" pitchFamily="2" charset="-78"/>
              </a:rPr>
              <a:t> علوم التسيير</a:t>
            </a:r>
            <a:br>
              <a:rPr lang="ar-DZ" sz="2800" b="1" dirty="0" smtClean="0">
                <a:latin typeface="Sakkal Majalla" pitchFamily="2" charset="-78"/>
                <a:cs typeface="Sakkal Majalla" pitchFamily="2" charset="-78"/>
              </a:rPr>
            </a:br>
            <a:r>
              <a:rPr lang="ar-DZ" sz="2800" b="1" dirty="0" smtClean="0">
                <a:latin typeface="Sakkal Majalla" pitchFamily="2" charset="-78"/>
                <a:cs typeface="Sakkal Majalla" pitchFamily="2" charset="-78"/>
              </a:rPr>
              <a:t>قسم علوم التسيير</a:t>
            </a:r>
            <a:br>
              <a:rPr lang="ar-DZ" sz="2800" b="1" dirty="0" smtClean="0">
                <a:latin typeface="Sakkal Majalla" pitchFamily="2" charset="-78"/>
                <a:cs typeface="Sakkal Majalla" pitchFamily="2" charset="-78"/>
              </a:rPr>
            </a:br>
            <a:r>
              <a:rPr lang="ar-DZ" sz="2800" b="1" dirty="0" err="1" smtClean="0">
                <a:latin typeface="Sakkal Majalla" pitchFamily="2" charset="-78"/>
                <a:cs typeface="Sakkal Majalla" pitchFamily="2" charset="-78"/>
              </a:rPr>
              <a:t>ماستر</a:t>
            </a:r>
            <a:r>
              <a:rPr lang="ar-DZ" sz="2800" b="1" dirty="0" smtClean="0">
                <a:latin typeface="Sakkal Majalla" pitchFamily="2" charset="-78"/>
                <a:cs typeface="Sakkal Majalla" pitchFamily="2" charset="-78"/>
              </a:rPr>
              <a:t> 1: إدارة مالية</a:t>
            </a:r>
            <a:br>
              <a:rPr lang="ar-DZ" sz="2800" b="1" dirty="0" smtClean="0">
                <a:latin typeface="Sakkal Majalla" pitchFamily="2" charset="-78"/>
                <a:cs typeface="Sakkal Majalla" pitchFamily="2" charset="-78"/>
              </a:rPr>
            </a:br>
            <a:r>
              <a:rPr lang="ar-DZ" sz="2800" b="1" dirty="0" smtClean="0">
                <a:latin typeface="Sakkal Majalla" pitchFamily="2" charset="-78"/>
                <a:cs typeface="Sakkal Majalla" pitchFamily="2" charset="-78"/>
              </a:rPr>
              <a:t>مادة: إدارة التدفقات المالية</a:t>
            </a:r>
            <a:endParaRPr lang="fr-FR" sz="2800" b="1" dirty="0">
              <a:latin typeface="Sakkal Majalla" pitchFamily="2" charset="-78"/>
              <a:cs typeface="Sakkal Majalla" pitchFamily="2" charset="-78"/>
            </a:endParaRPr>
          </a:p>
        </p:txBody>
      </p:sp>
      <p:sp>
        <p:nvSpPr>
          <p:cNvPr id="3" name="Sous-titre 2"/>
          <p:cNvSpPr>
            <a:spLocks noGrp="1"/>
          </p:cNvSpPr>
          <p:nvPr>
            <p:ph type="subTitle" idx="1"/>
          </p:nvPr>
        </p:nvSpPr>
        <p:spPr>
          <a:xfrm>
            <a:off x="1357290" y="3357562"/>
            <a:ext cx="6400800" cy="2857520"/>
          </a:xfrm>
        </p:spPr>
        <p:txBody>
          <a:bodyPr>
            <a:normAutofit lnSpcReduction="10000"/>
          </a:bodyPr>
          <a:lstStyle/>
          <a:p>
            <a:pPr rtl="1"/>
            <a:r>
              <a:rPr lang="ar-DZ" sz="3600" b="1" u="sng" dirty="0" smtClean="0">
                <a:solidFill>
                  <a:schemeClr val="tx1"/>
                </a:solidFill>
                <a:latin typeface="Sakkal Majalla" pitchFamily="2" charset="-78"/>
                <a:ea typeface="+mj-ea"/>
                <a:cs typeface="Sakkal Majalla" pitchFamily="2" charset="-78"/>
              </a:rPr>
              <a:t>محاضرة بعنوان</a:t>
            </a:r>
            <a:r>
              <a:rPr lang="ar-DZ" sz="3600" b="1" u="sng" dirty="0" smtClean="0">
                <a:solidFill>
                  <a:schemeClr val="tx1"/>
                </a:solidFill>
                <a:latin typeface="Sakkal Majalla" pitchFamily="2" charset="-78"/>
                <a:ea typeface="+mj-ea"/>
                <a:cs typeface="Sakkal Majalla" pitchFamily="2" charset="-78"/>
              </a:rPr>
              <a:t>:</a:t>
            </a:r>
            <a:endParaRPr lang="fr-FR" sz="3600" b="1" u="sng" dirty="0" smtClean="0">
              <a:solidFill>
                <a:schemeClr val="tx1"/>
              </a:solidFill>
              <a:latin typeface="Sakkal Majalla" pitchFamily="2" charset="-78"/>
              <a:ea typeface="+mj-ea"/>
              <a:cs typeface="Sakkal Majalla" pitchFamily="2" charset="-78"/>
            </a:endParaRPr>
          </a:p>
          <a:p>
            <a:pPr rtl="1"/>
            <a:r>
              <a:rPr lang="ar-DZ" sz="4800" b="1" dirty="0" smtClean="0">
                <a:solidFill>
                  <a:schemeClr val="tx1"/>
                </a:solidFill>
                <a:latin typeface="Sakkal Majalla" pitchFamily="2" charset="-78"/>
                <a:ea typeface="+mj-ea"/>
                <a:cs typeface="Sakkal Majalla" pitchFamily="2" charset="-78"/>
              </a:rPr>
              <a:t>التمويل قصير الأجل</a:t>
            </a:r>
          </a:p>
          <a:p>
            <a:pPr rtl="1"/>
            <a:endParaRPr lang="ar-DZ" sz="2800" b="1" dirty="0" smtClean="0">
              <a:solidFill>
                <a:schemeClr val="tx1"/>
              </a:solidFill>
              <a:latin typeface="Sakkal Majalla" pitchFamily="2" charset="-78"/>
              <a:ea typeface="+mj-ea"/>
              <a:cs typeface="Sakkal Majalla" pitchFamily="2" charset="-78"/>
            </a:endParaRPr>
          </a:p>
          <a:p>
            <a:pPr rtl="1"/>
            <a:endParaRPr lang="ar-DZ" sz="2800" b="1" dirty="0" smtClean="0">
              <a:solidFill>
                <a:schemeClr val="tx1"/>
              </a:solidFill>
              <a:latin typeface="Sakkal Majalla" pitchFamily="2" charset="-78"/>
              <a:ea typeface="+mj-ea"/>
              <a:cs typeface="Sakkal Majalla" pitchFamily="2" charset="-78"/>
            </a:endParaRPr>
          </a:p>
          <a:p>
            <a:pPr rtl="1"/>
            <a:r>
              <a:rPr lang="ar-DZ" sz="2800" b="1" dirty="0" smtClean="0">
                <a:solidFill>
                  <a:schemeClr val="tx1"/>
                </a:solidFill>
                <a:latin typeface="Sakkal Majalla" pitchFamily="2" charset="-78"/>
                <a:ea typeface="+mj-ea"/>
                <a:cs typeface="Sakkal Majalla" pitchFamily="2" charset="-78"/>
              </a:rPr>
              <a:t>السنة الجامعية: 2020 / 2021</a:t>
            </a:r>
            <a:endParaRPr lang="ar-DZ" sz="2800" b="1" dirty="0" smtClean="0">
              <a:solidFill>
                <a:schemeClr val="tx1"/>
              </a:solidFill>
              <a:latin typeface="Sakkal Majalla" pitchFamily="2" charset="-78"/>
              <a:ea typeface="+mj-ea"/>
              <a:cs typeface="Sakkal Majalla" pitchFamily="2" charset="-78"/>
            </a:endParaRPr>
          </a:p>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مصادر التمويل قصير الأجل</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buFont typeface="Wingdings" pitchFamily="2" charset="2"/>
              <a:buChar char="v"/>
            </a:pPr>
            <a:r>
              <a:rPr lang="ar-DZ" b="1" dirty="0" smtClean="0">
                <a:solidFill>
                  <a:schemeClr val="tx1"/>
                </a:solidFill>
              </a:rPr>
              <a:t> الائتمان المتجدد:</a:t>
            </a:r>
          </a:p>
          <a:p>
            <a:pPr algn="just" rtl="1"/>
            <a:r>
              <a:rPr lang="ar-DZ" dirty="0" smtClean="0">
                <a:solidFill>
                  <a:schemeClr val="tx1"/>
                </a:solidFill>
              </a:rPr>
              <a:t>	غالبية هذا النوع من القروض تخضع لمعدلات فائدة معومة، كما يتميز بدفع المنشأة لرسوم التزام ما بين 0.125 </a:t>
            </a:r>
            <a:r>
              <a:rPr lang="fr-FR" dirty="0" smtClean="0">
                <a:solidFill>
                  <a:schemeClr val="tx1"/>
                </a:solidFill>
              </a:rPr>
              <a:t>%</a:t>
            </a:r>
            <a:r>
              <a:rPr lang="ar-DZ" dirty="0" smtClean="0">
                <a:solidFill>
                  <a:schemeClr val="tx1"/>
                </a:solidFill>
              </a:rPr>
              <a:t> إلى غاية 0.5 </a:t>
            </a:r>
            <a:r>
              <a:rPr lang="fr-FR" dirty="0" smtClean="0">
                <a:solidFill>
                  <a:schemeClr val="tx1"/>
                </a:solidFill>
              </a:rPr>
              <a:t>%</a:t>
            </a:r>
            <a:r>
              <a:rPr lang="ar-DZ" dirty="0" smtClean="0">
                <a:solidFill>
                  <a:schemeClr val="tx1"/>
                </a:solidFill>
              </a:rPr>
              <a:t> سنويا عن الجزء غير المستخدم من المبلغ المتفق </a:t>
            </a:r>
            <a:r>
              <a:rPr lang="ar-DZ" dirty="0" smtClean="0">
                <a:solidFill>
                  <a:schemeClr val="tx1"/>
                </a:solidFill>
              </a:rPr>
              <a:t>عليه.</a:t>
            </a:r>
          </a:p>
          <a:p>
            <a:pPr algn="just" rtl="1"/>
            <a:endParaRPr lang="fr-FR"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مصادر التمويل قصير الأجل</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buFont typeface="Wingdings" pitchFamily="2" charset="2"/>
              <a:buChar char="ü"/>
            </a:pPr>
            <a:r>
              <a:rPr lang="ar-DZ" b="1" dirty="0" smtClean="0">
                <a:solidFill>
                  <a:schemeClr val="tx1"/>
                </a:solidFill>
              </a:rPr>
              <a:t> </a:t>
            </a:r>
            <a:r>
              <a:rPr lang="ar-DZ" b="1" dirty="0" smtClean="0">
                <a:solidFill>
                  <a:schemeClr val="tx1"/>
                </a:solidFill>
              </a:rPr>
              <a:t>كلفة </a:t>
            </a:r>
            <a:r>
              <a:rPr lang="ar-DZ" b="1" dirty="0" smtClean="0">
                <a:solidFill>
                  <a:schemeClr val="tx1"/>
                </a:solidFill>
              </a:rPr>
              <a:t>القروض المصرفية قصيرة </a:t>
            </a:r>
            <a:r>
              <a:rPr lang="ar-DZ" b="1" dirty="0" smtClean="0">
                <a:solidFill>
                  <a:schemeClr val="tx1"/>
                </a:solidFill>
              </a:rPr>
              <a:t>الأجل:</a:t>
            </a:r>
          </a:p>
          <a:p>
            <a:pPr lvl="2" algn="just" rtl="1">
              <a:buFont typeface="Wingdings" pitchFamily="2" charset="2"/>
              <a:buChar char="v"/>
            </a:pPr>
            <a:r>
              <a:rPr lang="ar-DZ" b="1" dirty="0" smtClean="0">
                <a:solidFill>
                  <a:schemeClr val="tx1"/>
                </a:solidFill>
              </a:rPr>
              <a:t> </a:t>
            </a:r>
            <a:r>
              <a:rPr lang="ar-DZ" sz="3200" dirty="0" smtClean="0">
                <a:solidFill>
                  <a:schemeClr val="tx1"/>
                </a:solidFill>
              </a:rPr>
              <a:t>معدل </a:t>
            </a:r>
            <a:r>
              <a:rPr lang="ar-DZ" sz="3200" dirty="0" smtClean="0">
                <a:solidFill>
                  <a:schemeClr val="tx1"/>
                </a:solidFill>
              </a:rPr>
              <a:t>الفائدة</a:t>
            </a:r>
            <a:r>
              <a:rPr lang="ar-DZ" sz="3200" b="1" dirty="0" smtClean="0">
                <a:solidFill>
                  <a:schemeClr val="tx1"/>
                </a:solidFill>
              </a:rPr>
              <a:t> </a:t>
            </a:r>
            <a:r>
              <a:rPr lang="ar-DZ" sz="3200" dirty="0" smtClean="0">
                <a:solidFill>
                  <a:schemeClr val="tx1"/>
                </a:solidFill>
              </a:rPr>
              <a:t>الاسمي</a:t>
            </a:r>
          </a:p>
          <a:p>
            <a:pPr lvl="2" algn="just" rtl="1">
              <a:buFont typeface="Wingdings" pitchFamily="2" charset="2"/>
              <a:buChar char="v"/>
            </a:pPr>
            <a:r>
              <a:rPr lang="ar-DZ" sz="3200" dirty="0" smtClean="0">
                <a:solidFill>
                  <a:schemeClr val="tx1"/>
                </a:solidFill>
              </a:rPr>
              <a:t>أسلوب</a:t>
            </a:r>
            <a:r>
              <a:rPr lang="ar-DZ" sz="3200" b="1" dirty="0" smtClean="0">
                <a:solidFill>
                  <a:schemeClr val="tx1"/>
                </a:solidFill>
              </a:rPr>
              <a:t> </a:t>
            </a:r>
            <a:r>
              <a:rPr lang="ar-DZ" sz="3200" dirty="0" smtClean="0">
                <a:solidFill>
                  <a:schemeClr val="tx1"/>
                </a:solidFill>
              </a:rPr>
              <a:t>حساب الفائدة </a:t>
            </a:r>
            <a:r>
              <a:rPr lang="ar-DZ" sz="3200" dirty="0" err="1" smtClean="0">
                <a:solidFill>
                  <a:schemeClr val="tx1"/>
                </a:solidFill>
              </a:rPr>
              <a:t>و</a:t>
            </a:r>
            <a:r>
              <a:rPr lang="ar-DZ" sz="3200" dirty="0" smtClean="0">
                <a:solidFill>
                  <a:schemeClr val="tx1"/>
                </a:solidFill>
              </a:rPr>
              <a:t> </a:t>
            </a:r>
            <a:r>
              <a:rPr lang="ar-DZ" sz="3200" dirty="0" smtClean="0">
                <a:solidFill>
                  <a:schemeClr val="tx1"/>
                </a:solidFill>
              </a:rPr>
              <a:t>تحصيلها</a:t>
            </a:r>
          </a:p>
          <a:p>
            <a:pPr lvl="2" algn="just" rtl="1">
              <a:buFont typeface="Wingdings" pitchFamily="2" charset="2"/>
              <a:buChar char="v"/>
            </a:pPr>
            <a:r>
              <a:rPr lang="ar-DZ" sz="3200" dirty="0" smtClean="0">
                <a:solidFill>
                  <a:schemeClr val="tx1"/>
                </a:solidFill>
              </a:rPr>
              <a:t>معدل </a:t>
            </a:r>
            <a:r>
              <a:rPr lang="ar-DZ" sz="3200" dirty="0" smtClean="0">
                <a:solidFill>
                  <a:schemeClr val="tx1"/>
                </a:solidFill>
              </a:rPr>
              <a:t>الضريبة على دخل المنشأة</a:t>
            </a:r>
            <a:r>
              <a:rPr lang="ar-DZ" sz="3200" dirty="0" smtClean="0"/>
              <a:t> </a:t>
            </a:r>
            <a:endParaRPr lang="fr-FR" sz="3200"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مصادر التمويل قصير الأجل</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r>
              <a:rPr lang="ar-DZ" b="1" dirty="0" smtClean="0">
                <a:solidFill>
                  <a:schemeClr val="tx1"/>
                </a:solidFill>
              </a:rPr>
              <a:t>6. أوراق </a:t>
            </a:r>
            <a:r>
              <a:rPr lang="ar-DZ" b="1" dirty="0" smtClean="0">
                <a:solidFill>
                  <a:schemeClr val="tx1"/>
                </a:solidFill>
              </a:rPr>
              <a:t>سوق </a:t>
            </a:r>
            <a:r>
              <a:rPr lang="ar-DZ" b="1" dirty="0" smtClean="0">
                <a:solidFill>
                  <a:schemeClr val="tx1"/>
                </a:solidFill>
              </a:rPr>
              <a:t>النقد:</a:t>
            </a:r>
          </a:p>
          <a:p>
            <a:pPr algn="just" rtl="1"/>
            <a:r>
              <a:rPr lang="ar-DZ" dirty="0" smtClean="0">
                <a:solidFill>
                  <a:schemeClr val="tx1"/>
                </a:solidFill>
              </a:rPr>
              <a:t>	و </a:t>
            </a:r>
            <a:r>
              <a:rPr lang="ar-DZ" dirty="0" smtClean="0">
                <a:solidFill>
                  <a:schemeClr val="tx1"/>
                </a:solidFill>
              </a:rPr>
              <a:t>هي تلك القروض التي يمكن تداولها بيعا </a:t>
            </a:r>
            <a:r>
              <a:rPr lang="ar-DZ" dirty="0" err="1" smtClean="0">
                <a:solidFill>
                  <a:schemeClr val="tx1"/>
                </a:solidFill>
              </a:rPr>
              <a:t>و</a:t>
            </a:r>
            <a:r>
              <a:rPr lang="ar-DZ" dirty="0" smtClean="0">
                <a:solidFill>
                  <a:schemeClr val="tx1"/>
                </a:solidFill>
              </a:rPr>
              <a:t> شراء في السوق </a:t>
            </a:r>
            <a:r>
              <a:rPr lang="ar-DZ" dirty="0" smtClean="0">
                <a:solidFill>
                  <a:schemeClr val="tx1"/>
                </a:solidFill>
              </a:rPr>
              <a:t>المفتوح.</a:t>
            </a:r>
          </a:p>
          <a:p>
            <a:pPr algn="just" rtl="1"/>
            <a:r>
              <a:rPr lang="ar-DZ" dirty="0" smtClean="0">
                <a:solidFill>
                  <a:schemeClr val="tx1"/>
                </a:solidFill>
              </a:rPr>
              <a:t>7. </a:t>
            </a:r>
            <a:r>
              <a:rPr lang="ar-DZ" b="1" dirty="0" smtClean="0">
                <a:solidFill>
                  <a:schemeClr val="tx1"/>
                </a:solidFill>
              </a:rPr>
              <a:t>الورقة </a:t>
            </a:r>
            <a:r>
              <a:rPr lang="ar-DZ" b="1" dirty="0" smtClean="0">
                <a:solidFill>
                  <a:schemeClr val="tx1"/>
                </a:solidFill>
              </a:rPr>
              <a:t>التجارية:</a:t>
            </a:r>
          </a:p>
          <a:p>
            <a:pPr algn="just" rtl="1"/>
            <a:r>
              <a:rPr lang="ar-DZ" dirty="0" smtClean="0">
                <a:solidFill>
                  <a:schemeClr val="tx1"/>
                </a:solidFill>
              </a:rPr>
              <a:t>	تقوم </a:t>
            </a:r>
            <a:r>
              <a:rPr lang="ar-DZ" dirty="0" smtClean="0">
                <a:solidFill>
                  <a:schemeClr val="tx1"/>
                </a:solidFill>
              </a:rPr>
              <a:t>المنشأة بإصدار هذه الورقة بالعملة المحلية بهدف الحصول على التمويل، حيث تتراوح آجالها بين 3 </a:t>
            </a:r>
            <a:r>
              <a:rPr lang="ar-DZ" dirty="0" err="1" smtClean="0">
                <a:solidFill>
                  <a:schemeClr val="tx1"/>
                </a:solidFill>
              </a:rPr>
              <a:t>و</a:t>
            </a:r>
            <a:r>
              <a:rPr lang="ar-DZ" dirty="0" smtClean="0">
                <a:solidFill>
                  <a:schemeClr val="tx1"/>
                </a:solidFill>
              </a:rPr>
              <a:t> 270 يوم، كما يمكن للمؤسسات المالية أو غير المالية إصدار هذا النوع من الأوراق، </a:t>
            </a:r>
            <a:r>
              <a:rPr lang="ar-DZ" dirty="0" err="1" smtClean="0">
                <a:solidFill>
                  <a:schemeClr val="tx1"/>
                </a:solidFill>
              </a:rPr>
              <a:t>و</a:t>
            </a:r>
            <a:r>
              <a:rPr lang="ar-DZ" dirty="0" smtClean="0">
                <a:solidFill>
                  <a:schemeClr val="tx1"/>
                </a:solidFill>
              </a:rPr>
              <a:t> طرحها للتداول عن طريق وسيط أو بدونه. أيضا، يمكن بيع هذه الأوراق بخصم (فائدة).</a:t>
            </a:r>
            <a:endParaRPr lang="fr-FR" dirty="0" smtClean="0">
              <a:solidFill>
                <a:schemeClr val="tx1"/>
              </a:solidFill>
            </a:endParaRPr>
          </a:p>
          <a:p>
            <a:pPr algn="just" rtl="1"/>
            <a:endParaRPr lang="fr-FR"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مصادر التمويل قصير الأجل</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r>
              <a:rPr lang="ar-DZ" b="1" dirty="0" smtClean="0">
                <a:solidFill>
                  <a:schemeClr val="tx1"/>
                </a:solidFill>
              </a:rPr>
              <a:t>8. </a:t>
            </a:r>
            <a:r>
              <a:rPr lang="ar-DZ" b="1" dirty="0" err="1" smtClean="0">
                <a:solidFill>
                  <a:schemeClr val="tx1"/>
                </a:solidFill>
              </a:rPr>
              <a:t>القبولات</a:t>
            </a:r>
            <a:r>
              <a:rPr lang="ar-DZ" b="1" dirty="0" smtClean="0">
                <a:solidFill>
                  <a:schemeClr val="tx1"/>
                </a:solidFill>
              </a:rPr>
              <a:t> المصرفية:</a:t>
            </a:r>
          </a:p>
          <a:p>
            <a:pPr algn="just" rtl="1"/>
            <a:r>
              <a:rPr lang="ar-DZ" dirty="0" smtClean="0">
                <a:solidFill>
                  <a:schemeClr val="tx1"/>
                </a:solidFill>
              </a:rPr>
              <a:t>	و </a:t>
            </a:r>
            <a:r>
              <a:rPr lang="ar-DZ" dirty="0" smtClean="0">
                <a:solidFill>
                  <a:schemeClr val="tx1"/>
                </a:solidFill>
              </a:rPr>
              <a:t>تمثل التزام من قبل المصرف لضمان طرف آخر بدفع مبلغ معين إلى طرف ثالث، </a:t>
            </a:r>
            <a:r>
              <a:rPr lang="ar-DZ" dirty="0" err="1" smtClean="0">
                <a:solidFill>
                  <a:schemeClr val="tx1"/>
                </a:solidFill>
              </a:rPr>
              <a:t>و</a:t>
            </a:r>
            <a:r>
              <a:rPr lang="ar-DZ" dirty="0" smtClean="0">
                <a:solidFill>
                  <a:schemeClr val="tx1"/>
                </a:solidFill>
              </a:rPr>
              <a:t> بموجب هذا القبول فإن المصرف يتعهد بالدفع في تاريخ الاستحقاق المثبت في حالة عدم قدرة المصدر على الدفع، </a:t>
            </a:r>
            <a:r>
              <a:rPr lang="ar-DZ" dirty="0" err="1" smtClean="0">
                <a:solidFill>
                  <a:schemeClr val="tx1"/>
                </a:solidFill>
              </a:rPr>
              <a:t>و</a:t>
            </a:r>
            <a:r>
              <a:rPr lang="ar-DZ" dirty="0" smtClean="0">
                <a:solidFill>
                  <a:schemeClr val="tx1"/>
                </a:solidFill>
              </a:rPr>
              <a:t> تمثل تكلفة هده العملية معدل الفائدة على القرض في حال قيام المصرف بالدفع بدلا عن مصدر القبول </a:t>
            </a:r>
            <a:r>
              <a:rPr lang="ar-DZ" dirty="0" smtClean="0">
                <a:solidFill>
                  <a:schemeClr val="tx1"/>
                </a:solidFill>
              </a:rPr>
              <a:t>المصرفي.</a:t>
            </a:r>
            <a:endParaRPr lang="fr-FR"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مصادر التمويل قصير الأجل</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r>
              <a:rPr lang="ar-DZ" dirty="0" smtClean="0">
                <a:solidFill>
                  <a:schemeClr val="tx1"/>
                </a:solidFill>
              </a:rPr>
              <a:t>9. </a:t>
            </a:r>
            <a:r>
              <a:rPr lang="ar-DZ" b="1" dirty="0" smtClean="0">
                <a:solidFill>
                  <a:schemeClr val="tx1"/>
                </a:solidFill>
              </a:rPr>
              <a:t>التمويل </a:t>
            </a:r>
            <a:r>
              <a:rPr lang="ar-DZ" b="1" dirty="0" smtClean="0">
                <a:solidFill>
                  <a:schemeClr val="tx1"/>
                </a:solidFill>
              </a:rPr>
              <a:t>قصير الأجل </a:t>
            </a:r>
            <a:r>
              <a:rPr lang="ar-DZ" b="1" dirty="0" smtClean="0">
                <a:solidFill>
                  <a:schemeClr val="tx1"/>
                </a:solidFill>
              </a:rPr>
              <a:t>المضمون:</a:t>
            </a:r>
          </a:p>
          <a:p>
            <a:pPr algn="just" rtl="1"/>
            <a:r>
              <a:rPr lang="ar-DZ" dirty="0" smtClean="0">
                <a:solidFill>
                  <a:schemeClr val="tx1"/>
                </a:solidFill>
              </a:rPr>
              <a:t>	يتميز </a:t>
            </a:r>
            <a:r>
              <a:rPr lang="ar-DZ" dirty="0" smtClean="0">
                <a:solidFill>
                  <a:schemeClr val="tx1"/>
                </a:solidFill>
              </a:rPr>
              <a:t>هذا النوع من التمويل بتوفير المقترض لضمانة لصالح المقرض (في العادة تكون من الأصول المتداولة كالأوراق المالية، الحسابات المدينة، أو المخزون)، ففي حال عدم القدرة على السداد، يلجأ المصرف إلى التصرف في هذه الضمانة لتغطية مبلغ القرض </a:t>
            </a:r>
            <a:r>
              <a:rPr lang="ar-DZ" dirty="0" err="1" smtClean="0">
                <a:solidFill>
                  <a:schemeClr val="tx1"/>
                </a:solidFill>
              </a:rPr>
              <a:t>و</a:t>
            </a:r>
            <a:r>
              <a:rPr lang="ar-DZ" dirty="0" smtClean="0">
                <a:solidFill>
                  <a:schemeClr val="tx1"/>
                </a:solidFill>
              </a:rPr>
              <a:t> </a:t>
            </a:r>
            <a:r>
              <a:rPr lang="ar-DZ" dirty="0" smtClean="0">
                <a:solidFill>
                  <a:schemeClr val="tx1"/>
                </a:solidFill>
              </a:rPr>
              <a:t>فوائده.</a:t>
            </a:r>
            <a:endParaRPr lang="fr-FR"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مصادر التمويل قصير الأجل</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r>
              <a:rPr lang="ar-DZ" b="1" dirty="0" smtClean="0">
                <a:solidFill>
                  <a:schemeClr val="tx1"/>
                </a:solidFill>
              </a:rPr>
              <a:t>10. اتفاقيات </a:t>
            </a:r>
            <a:r>
              <a:rPr lang="ar-DZ" b="1" dirty="0" smtClean="0">
                <a:solidFill>
                  <a:schemeClr val="tx1"/>
                </a:solidFill>
              </a:rPr>
              <a:t>إعادة </a:t>
            </a:r>
            <a:r>
              <a:rPr lang="ar-DZ" b="1" dirty="0" smtClean="0">
                <a:solidFill>
                  <a:schemeClr val="tx1"/>
                </a:solidFill>
              </a:rPr>
              <a:t>الشراء:</a:t>
            </a:r>
          </a:p>
          <a:p>
            <a:pPr algn="just" rtl="1"/>
            <a:r>
              <a:rPr lang="ar-DZ" dirty="0" smtClean="0">
                <a:solidFill>
                  <a:schemeClr val="tx1"/>
                </a:solidFill>
              </a:rPr>
              <a:t>	و </a:t>
            </a:r>
            <a:r>
              <a:rPr lang="ar-DZ" dirty="0" smtClean="0">
                <a:solidFill>
                  <a:schemeClr val="tx1"/>
                </a:solidFill>
              </a:rPr>
              <a:t>تتمثل قيام المنشأة ببيع الورقة المالية للطرف الآخر على أن تلتزم بإعادة شرائها بسعر أعلى قليلا (و هو تكلفة القرض)، </a:t>
            </a:r>
            <a:r>
              <a:rPr lang="ar-DZ" dirty="0" err="1" smtClean="0">
                <a:solidFill>
                  <a:schemeClr val="tx1"/>
                </a:solidFill>
              </a:rPr>
              <a:t>و</a:t>
            </a:r>
            <a:r>
              <a:rPr lang="ar-DZ" dirty="0" smtClean="0">
                <a:solidFill>
                  <a:schemeClr val="tx1"/>
                </a:solidFill>
              </a:rPr>
              <a:t> الهدف منها هو توفير المنشأة لمصدر للتمويل، بشرط أن تقل مدة القرض عن أجل استحقاق الورقة </a:t>
            </a:r>
            <a:r>
              <a:rPr lang="ar-DZ" dirty="0" smtClean="0">
                <a:solidFill>
                  <a:schemeClr val="tx1"/>
                </a:solidFill>
              </a:rPr>
              <a:t>المالية.</a:t>
            </a:r>
          </a:p>
          <a:p>
            <a:pPr lvl="0" algn="just" rtl="1"/>
            <a:r>
              <a:rPr lang="ar-DZ" b="1" dirty="0" smtClean="0">
                <a:solidFill>
                  <a:schemeClr val="tx1"/>
                </a:solidFill>
              </a:rPr>
              <a:t>11. الحسابات </a:t>
            </a:r>
            <a:r>
              <a:rPr lang="ar-DZ" b="1" dirty="0" smtClean="0">
                <a:solidFill>
                  <a:schemeClr val="tx1"/>
                </a:solidFill>
              </a:rPr>
              <a:t>أو الذمم </a:t>
            </a:r>
            <a:r>
              <a:rPr lang="ar-DZ" b="1" dirty="0" smtClean="0">
                <a:solidFill>
                  <a:schemeClr val="tx1"/>
                </a:solidFill>
              </a:rPr>
              <a:t>المدينة</a:t>
            </a:r>
            <a:endParaRPr lang="fr-FR" dirty="0" smtClean="0">
              <a:solidFill>
                <a:schemeClr val="tx1"/>
              </a:solidFill>
            </a:endParaRPr>
          </a:p>
          <a:p>
            <a:pPr algn="just" rtl="1"/>
            <a:r>
              <a:rPr lang="ar-DZ" b="1" dirty="0" smtClean="0">
                <a:solidFill>
                  <a:schemeClr val="tx1"/>
                </a:solidFill>
              </a:rPr>
              <a:t>12. المخزون</a:t>
            </a:r>
            <a:r>
              <a:rPr lang="ar-DZ" dirty="0" smtClean="0"/>
              <a:t>:</a:t>
            </a:r>
            <a:endParaRPr lang="fr-FR"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0"/>
            <a:ext cx="7772400" cy="1470025"/>
          </a:xfrm>
        </p:spPr>
        <p:txBody>
          <a:bodyPr>
            <a:normAutofit/>
          </a:bodyPr>
          <a:lstStyle/>
          <a:p>
            <a:pPr rtl="1"/>
            <a:r>
              <a:rPr lang="ar-DZ" sz="3600" b="1" dirty="0" smtClean="0"/>
              <a:t>مصادر </a:t>
            </a:r>
            <a:r>
              <a:rPr lang="ar-DZ" sz="3600" b="1" dirty="0" smtClean="0"/>
              <a:t>التمويل قصير الأجل</a:t>
            </a:r>
            <a:endParaRPr lang="fr-FR" sz="3600" dirty="0"/>
          </a:p>
        </p:txBody>
      </p:sp>
      <p:sp>
        <p:nvSpPr>
          <p:cNvPr id="3" name="Sous-titre 2"/>
          <p:cNvSpPr>
            <a:spLocks noGrp="1"/>
          </p:cNvSpPr>
          <p:nvPr>
            <p:ph type="subTitle" idx="1"/>
          </p:nvPr>
        </p:nvSpPr>
        <p:spPr>
          <a:xfrm>
            <a:off x="500034" y="1714488"/>
            <a:ext cx="8286808" cy="4786346"/>
          </a:xfrm>
        </p:spPr>
        <p:txBody>
          <a:bodyPr/>
          <a:lstStyle/>
          <a:p>
            <a:pPr algn="just" rtl="1"/>
            <a:r>
              <a:rPr lang="ar-DZ" dirty="0" smtClean="0">
                <a:solidFill>
                  <a:schemeClr val="tx1"/>
                </a:solidFill>
              </a:rPr>
              <a:t>	يضم </a:t>
            </a:r>
            <a:r>
              <a:rPr lang="ar-DZ" dirty="0" smtClean="0">
                <a:solidFill>
                  <a:schemeClr val="tx1"/>
                </a:solidFill>
              </a:rPr>
              <a:t>سوق القروض السوق النقدي </a:t>
            </a:r>
            <a:r>
              <a:rPr lang="ar-DZ" dirty="0" err="1" smtClean="0">
                <a:solidFill>
                  <a:schemeClr val="tx1"/>
                </a:solidFill>
              </a:rPr>
              <a:t>و</a:t>
            </a:r>
            <a:r>
              <a:rPr lang="ar-DZ" dirty="0" smtClean="0">
                <a:solidFill>
                  <a:schemeClr val="tx1"/>
                </a:solidFill>
              </a:rPr>
              <a:t> كذا السوق المالي أو سوق رأس المال.</a:t>
            </a:r>
            <a:endParaRPr lang="fr-FR" dirty="0" smtClean="0">
              <a:solidFill>
                <a:schemeClr val="tx1"/>
              </a:solidFill>
            </a:endParaRPr>
          </a:p>
          <a:p>
            <a:r>
              <a:rPr lang="ar-DZ" b="1" dirty="0" smtClean="0">
                <a:solidFill>
                  <a:schemeClr val="tx1"/>
                </a:solidFill>
              </a:rPr>
              <a:t>سوق القروض</a:t>
            </a:r>
            <a:r>
              <a:rPr lang="ar-DZ" dirty="0" smtClean="0">
                <a:solidFill>
                  <a:schemeClr val="tx1"/>
                </a:solidFill>
              </a:rPr>
              <a:t>: " مجموعة المؤسسات المالية </a:t>
            </a:r>
            <a:r>
              <a:rPr lang="ar-DZ" dirty="0" err="1" smtClean="0">
                <a:solidFill>
                  <a:schemeClr val="tx1"/>
                </a:solidFill>
              </a:rPr>
              <a:t>و</a:t>
            </a:r>
            <a:r>
              <a:rPr lang="ar-DZ" dirty="0" smtClean="0">
                <a:solidFill>
                  <a:schemeClr val="tx1"/>
                </a:solidFill>
              </a:rPr>
              <a:t> </a:t>
            </a:r>
            <a:r>
              <a:rPr lang="ar-DZ" dirty="0" err="1" smtClean="0">
                <a:solidFill>
                  <a:schemeClr val="tx1"/>
                </a:solidFill>
              </a:rPr>
              <a:t>الإقراضية</a:t>
            </a:r>
            <a:r>
              <a:rPr lang="ar-DZ" dirty="0" smtClean="0">
                <a:solidFill>
                  <a:schemeClr val="tx1"/>
                </a:solidFill>
              </a:rPr>
              <a:t> و البورصات التي يتم التعامل فيها بالقروض " </a:t>
            </a:r>
            <a:endParaRPr lang="fr-FR"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0"/>
            <a:ext cx="7772400" cy="1470025"/>
          </a:xfrm>
        </p:spPr>
        <p:txBody>
          <a:bodyPr>
            <a:normAutofit/>
          </a:bodyPr>
          <a:lstStyle/>
          <a:p>
            <a:pPr rtl="1"/>
            <a:r>
              <a:rPr lang="ar-DZ" sz="3600" b="1" dirty="0" smtClean="0"/>
              <a:t>مصادر </a:t>
            </a:r>
            <a:r>
              <a:rPr lang="ar-DZ" sz="3600" b="1" dirty="0" smtClean="0"/>
              <a:t>التمويل قصير الأجل</a:t>
            </a:r>
            <a:endParaRPr lang="fr-FR" sz="3600" dirty="0"/>
          </a:p>
        </p:txBody>
      </p:sp>
      <p:sp>
        <p:nvSpPr>
          <p:cNvPr id="3" name="Sous-titre 2"/>
          <p:cNvSpPr>
            <a:spLocks noGrp="1"/>
          </p:cNvSpPr>
          <p:nvPr>
            <p:ph type="subTitle" idx="1"/>
          </p:nvPr>
        </p:nvSpPr>
        <p:spPr>
          <a:xfrm>
            <a:off x="500034" y="1714488"/>
            <a:ext cx="8286808" cy="4786346"/>
          </a:xfrm>
        </p:spPr>
        <p:txBody>
          <a:bodyPr/>
          <a:lstStyle/>
          <a:p>
            <a:pPr algn="just" rtl="1"/>
            <a:r>
              <a:rPr lang="ar-DZ" dirty="0" smtClean="0">
                <a:solidFill>
                  <a:schemeClr val="tx1"/>
                </a:solidFill>
              </a:rPr>
              <a:t>	</a:t>
            </a:r>
            <a:r>
              <a:rPr lang="ar-DZ" b="1" dirty="0" smtClean="0">
                <a:solidFill>
                  <a:schemeClr val="tx1"/>
                </a:solidFill>
              </a:rPr>
              <a:t>السوق النقدي</a:t>
            </a:r>
            <a:r>
              <a:rPr lang="ar-DZ" dirty="0" smtClean="0">
                <a:solidFill>
                  <a:schemeClr val="tx1"/>
                </a:solidFill>
              </a:rPr>
              <a:t>: " هو سوق التعامل بين البنوك، </a:t>
            </a:r>
            <a:r>
              <a:rPr lang="ar-DZ" dirty="0" err="1" smtClean="0">
                <a:solidFill>
                  <a:schemeClr val="tx1"/>
                </a:solidFill>
              </a:rPr>
              <a:t>و</a:t>
            </a:r>
            <a:r>
              <a:rPr lang="ar-DZ" dirty="0" smtClean="0">
                <a:solidFill>
                  <a:schemeClr val="tx1"/>
                </a:solidFill>
              </a:rPr>
              <a:t> الذي يضمن تحقيق التوازن اليومي بين آجال العمليات الدائنة </a:t>
            </a:r>
            <a:r>
              <a:rPr lang="ar-DZ" dirty="0" err="1" smtClean="0">
                <a:solidFill>
                  <a:schemeClr val="tx1"/>
                </a:solidFill>
              </a:rPr>
              <a:t>و</a:t>
            </a:r>
            <a:r>
              <a:rPr lang="ar-DZ" dirty="0" smtClean="0">
                <a:solidFill>
                  <a:schemeClr val="tx1"/>
                </a:solidFill>
              </a:rPr>
              <a:t> المدينة للمؤسسات الائتمانية. حيث تقوم البنوك باستثمار فوائضها لدى هذا السوق، كما تحصل منه على القروض اللازمة استنادا إلى وضعية احتياطاتها لدى البنك المركزي " </a:t>
            </a:r>
            <a:endParaRPr lang="fr-FR"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0"/>
            <a:ext cx="7772400" cy="1470025"/>
          </a:xfrm>
        </p:spPr>
        <p:txBody>
          <a:bodyPr>
            <a:normAutofit/>
          </a:bodyPr>
          <a:lstStyle/>
          <a:p>
            <a:pPr rtl="1"/>
            <a:r>
              <a:rPr lang="ar-DZ" sz="3600" b="1" dirty="0" smtClean="0"/>
              <a:t>مصادر </a:t>
            </a:r>
            <a:r>
              <a:rPr lang="ar-DZ" sz="3600" b="1" dirty="0" smtClean="0"/>
              <a:t>التمويل قصير الأجل</a:t>
            </a:r>
            <a:endParaRPr lang="fr-FR" sz="3600" dirty="0"/>
          </a:p>
        </p:txBody>
      </p:sp>
      <p:sp>
        <p:nvSpPr>
          <p:cNvPr id="3" name="Sous-titre 2"/>
          <p:cNvSpPr>
            <a:spLocks noGrp="1"/>
          </p:cNvSpPr>
          <p:nvPr>
            <p:ph type="subTitle" idx="1"/>
          </p:nvPr>
        </p:nvSpPr>
        <p:spPr>
          <a:xfrm>
            <a:off x="500034" y="1714488"/>
            <a:ext cx="8286808" cy="4786346"/>
          </a:xfrm>
        </p:spPr>
        <p:txBody>
          <a:bodyPr/>
          <a:lstStyle/>
          <a:p>
            <a:pPr algn="just" rtl="1"/>
            <a:r>
              <a:rPr lang="ar-DZ" dirty="0" smtClean="0">
                <a:solidFill>
                  <a:schemeClr val="tx1"/>
                </a:solidFill>
              </a:rPr>
              <a:t>	</a:t>
            </a:r>
            <a:r>
              <a:rPr lang="ar-DZ" dirty="0" smtClean="0">
                <a:solidFill>
                  <a:schemeClr val="tx1"/>
                </a:solidFill>
              </a:rPr>
              <a:t>سوق القروض القصيرة الأجل: " يتصل هذا السوق اتصالا وثيقا بالسوق النقدي، </a:t>
            </a:r>
            <a:r>
              <a:rPr lang="ar-DZ" dirty="0" err="1" smtClean="0">
                <a:solidFill>
                  <a:schemeClr val="tx1"/>
                </a:solidFill>
              </a:rPr>
              <a:t>و</a:t>
            </a:r>
            <a:r>
              <a:rPr lang="ar-DZ" dirty="0" smtClean="0">
                <a:solidFill>
                  <a:schemeClr val="tx1"/>
                </a:solidFill>
              </a:rPr>
              <a:t> تصل آجال العمليات فيه إلى سنتين (و في بعض الدول سنة واحدة) </a:t>
            </a:r>
            <a:endParaRPr lang="fr-FR"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0"/>
            <a:ext cx="7772400" cy="1470025"/>
          </a:xfrm>
        </p:spPr>
        <p:txBody>
          <a:bodyPr>
            <a:normAutofit/>
          </a:bodyPr>
          <a:lstStyle/>
          <a:p>
            <a:pPr rtl="1"/>
            <a:r>
              <a:rPr lang="ar-DZ" sz="3600" b="1" dirty="0" smtClean="0"/>
              <a:t>مصادر </a:t>
            </a:r>
            <a:r>
              <a:rPr lang="ar-DZ" sz="3600" b="1" dirty="0" smtClean="0"/>
              <a:t>التمويل قصير الأجل</a:t>
            </a:r>
            <a:endParaRPr lang="fr-FR" sz="3600" dirty="0"/>
          </a:p>
        </p:txBody>
      </p:sp>
      <p:sp>
        <p:nvSpPr>
          <p:cNvPr id="3" name="Sous-titre 2"/>
          <p:cNvSpPr>
            <a:spLocks noGrp="1"/>
          </p:cNvSpPr>
          <p:nvPr>
            <p:ph type="subTitle" idx="1"/>
          </p:nvPr>
        </p:nvSpPr>
        <p:spPr>
          <a:xfrm>
            <a:off x="500034" y="1714488"/>
            <a:ext cx="8286808" cy="4786346"/>
          </a:xfrm>
        </p:spPr>
        <p:txBody>
          <a:bodyPr/>
          <a:lstStyle/>
          <a:p>
            <a:pPr algn="just" rtl="1"/>
            <a:r>
              <a:rPr lang="ar-DZ" dirty="0" smtClean="0">
                <a:solidFill>
                  <a:schemeClr val="tx1"/>
                </a:solidFill>
              </a:rPr>
              <a:t>	تستخدم </a:t>
            </a:r>
            <a:r>
              <a:rPr lang="ar-DZ" dirty="0" smtClean="0">
                <a:solidFill>
                  <a:schemeClr val="tx1"/>
                </a:solidFill>
              </a:rPr>
              <a:t>معظم منشآت الأعمال عدة أنواع من المديونية قصيرة الأجل من أجل تمويل متطلبات </a:t>
            </a:r>
            <a:r>
              <a:rPr lang="ar-DZ" dirty="0" err="1" smtClean="0">
                <a:solidFill>
                  <a:schemeClr val="tx1"/>
                </a:solidFill>
              </a:rPr>
              <a:t>و</a:t>
            </a:r>
            <a:r>
              <a:rPr lang="ar-DZ" dirty="0" smtClean="0">
                <a:solidFill>
                  <a:schemeClr val="tx1"/>
                </a:solidFill>
              </a:rPr>
              <a:t> احتياجات رأس المال العامل (الأصول المتداولة)، </a:t>
            </a:r>
            <a:r>
              <a:rPr lang="ar-DZ" dirty="0" err="1" smtClean="0">
                <a:solidFill>
                  <a:schemeClr val="tx1"/>
                </a:solidFill>
              </a:rPr>
              <a:t>و</a:t>
            </a:r>
            <a:r>
              <a:rPr lang="ar-DZ" dirty="0" smtClean="0">
                <a:solidFill>
                  <a:schemeClr val="tx1"/>
                </a:solidFill>
              </a:rPr>
              <a:t> من بين هذه الأنواع نجد: القروض المصرفية، الائتمان التجاري، الأوراق التجارية، </a:t>
            </a:r>
            <a:r>
              <a:rPr lang="ar-DZ" dirty="0" err="1" smtClean="0">
                <a:solidFill>
                  <a:schemeClr val="tx1"/>
                </a:solidFill>
              </a:rPr>
              <a:t>و</a:t>
            </a:r>
            <a:r>
              <a:rPr lang="ar-DZ" dirty="0" smtClean="0">
                <a:solidFill>
                  <a:schemeClr val="tx1"/>
                </a:solidFill>
              </a:rPr>
              <a:t> المستحقات. و يعتبر الائتمان (التمويل) قصير الأجل أقل تكلفة من الائتمان طويل الأجل، لكنه يعتبر في المقابل أكثر خطورة </a:t>
            </a:r>
            <a:endParaRPr lang="fr-FR"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مصادر التمويل قصير الأجل</a:t>
            </a:r>
            <a:endParaRPr lang="fr-FR" sz="3600" dirty="0"/>
          </a:p>
        </p:txBody>
      </p:sp>
      <p:sp>
        <p:nvSpPr>
          <p:cNvPr id="3" name="Sous-titre 2"/>
          <p:cNvSpPr>
            <a:spLocks noGrp="1"/>
          </p:cNvSpPr>
          <p:nvPr>
            <p:ph type="subTitle" idx="1"/>
          </p:nvPr>
        </p:nvSpPr>
        <p:spPr>
          <a:xfrm>
            <a:off x="285720" y="1643050"/>
            <a:ext cx="8501122" cy="4786346"/>
          </a:xfrm>
        </p:spPr>
        <p:txBody>
          <a:bodyPr>
            <a:normAutofit fontScale="92500" lnSpcReduction="10000"/>
          </a:bodyPr>
          <a:lstStyle/>
          <a:p>
            <a:pPr algn="just" rtl="1"/>
            <a:r>
              <a:rPr lang="ar-DZ" dirty="0" smtClean="0">
                <a:solidFill>
                  <a:schemeClr val="tx1"/>
                </a:solidFill>
              </a:rPr>
              <a:t>	يعرف </a:t>
            </a:r>
            <a:r>
              <a:rPr lang="ar-DZ" dirty="0" smtClean="0">
                <a:solidFill>
                  <a:schemeClr val="tx1"/>
                </a:solidFill>
              </a:rPr>
              <a:t>الائتمان قصير الأجل على أنه ذلك الالتزام الواجب السداد خلال مدة لا تزيد عن سنة </a:t>
            </a:r>
            <a:r>
              <a:rPr lang="ar-DZ" dirty="0" smtClean="0">
                <a:solidFill>
                  <a:schemeClr val="tx1"/>
                </a:solidFill>
              </a:rPr>
              <a:t>واحدة، </a:t>
            </a:r>
            <a:r>
              <a:rPr lang="ar-DZ" dirty="0" err="1" smtClean="0">
                <a:solidFill>
                  <a:schemeClr val="tx1"/>
                </a:solidFill>
              </a:rPr>
              <a:t>و</a:t>
            </a:r>
            <a:r>
              <a:rPr lang="ar-DZ" dirty="0" smtClean="0">
                <a:solidFill>
                  <a:schemeClr val="tx1"/>
                </a:solidFill>
              </a:rPr>
              <a:t> عليه نجد:</a:t>
            </a:r>
          </a:p>
          <a:p>
            <a:pPr marL="514350" lvl="0" indent="-514350" algn="just" rtl="1"/>
            <a:r>
              <a:rPr lang="ar-DZ" b="1" dirty="0" smtClean="0">
                <a:solidFill>
                  <a:schemeClr val="tx1"/>
                </a:solidFill>
              </a:rPr>
              <a:t>1.  التمويل </a:t>
            </a:r>
            <a:r>
              <a:rPr lang="ar-DZ" b="1" dirty="0" smtClean="0">
                <a:solidFill>
                  <a:schemeClr val="tx1"/>
                </a:solidFill>
              </a:rPr>
              <a:t>التلقائي</a:t>
            </a:r>
            <a:r>
              <a:rPr lang="ar-DZ" dirty="0" smtClean="0">
                <a:solidFill>
                  <a:schemeClr val="tx1"/>
                </a:solidFill>
              </a:rPr>
              <a:t>:</a:t>
            </a:r>
            <a:endParaRPr lang="fr-FR" dirty="0" smtClean="0">
              <a:solidFill>
                <a:schemeClr val="tx1"/>
              </a:solidFill>
            </a:endParaRPr>
          </a:p>
          <a:p>
            <a:pPr algn="just" rtl="1"/>
            <a:r>
              <a:rPr lang="ar-DZ" dirty="0" smtClean="0">
                <a:solidFill>
                  <a:schemeClr val="tx1"/>
                </a:solidFill>
              </a:rPr>
              <a:t>	و </a:t>
            </a:r>
            <a:r>
              <a:rPr lang="ar-DZ" dirty="0" smtClean="0">
                <a:solidFill>
                  <a:schemeClr val="tx1"/>
                </a:solidFill>
              </a:rPr>
              <a:t>هي الأموال التي يمكن الحصول عليها بشكل تلقائي، حيث أنها لا تتطلب من المنشأة اتفاقات رسمية كثيرة، </a:t>
            </a:r>
            <a:r>
              <a:rPr lang="ar-DZ" dirty="0" err="1" smtClean="0">
                <a:solidFill>
                  <a:schemeClr val="tx1"/>
                </a:solidFill>
              </a:rPr>
              <a:t>و</a:t>
            </a:r>
            <a:r>
              <a:rPr lang="ar-DZ" dirty="0" smtClean="0">
                <a:solidFill>
                  <a:schemeClr val="tx1"/>
                </a:solidFill>
              </a:rPr>
              <a:t> من أمثلتها: المستحقات </a:t>
            </a:r>
            <a:r>
              <a:rPr lang="ar-DZ" dirty="0" err="1" smtClean="0">
                <a:solidFill>
                  <a:schemeClr val="tx1"/>
                </a:solidFill>
              </a:rPr>
              <a:t>و</a:t>
            </a:r>
            <a:r>
              <a:rPr lang="ar-DZ" dirty="0" smtClean="0">
                <a:solidFill>
                  <a:schemeClr val="tx1"/>
                </a:solidFill>
              </a:rPr>
              <a:t> الحسابات </a:t>
            </a:r>
            <a:r>
              <a:rPr lang="ar-DZ" dirty="0" smtClean="0">
                <a:solidFill>
                  <a:schemeClr val="tx1"/>
                </a:solidFill>
              </a:rPr>
              <a:t>الدائنة.</a:t>
            </a:r>
          </a:p>
          <a:p>
            <a:pPr marL="514350" lvl="0" indent="-514350" algn="just" rtl="1"/>
            <a:r>
              <a:rPr lang="ar-DZ" b="1" dirty="0" smtClean="0">
                <a:solidFill>
                  <a:schemeClr val="tx1"/>
                </a:solidFill>
              </a:rPr>
              <a:t>2.  التمويل </a:t>
            </a:r>
            <a:r>
              <a:rPr lang="ar-DZ" b="1" dirty="0" smtClean="0">
                <a:solidFill>
                  <a:schemeClr val="tx1"/>
                </a:solidFill>
              </a:rPr>
              <a:t>غير التلقائي</a:t>
            </a:r>
            <a:r>
              <a:rPr lang="ar-DZ" dirty="0" smtClean="0">
                <a:solidFill>
                  <a:schemeClr val="tx1"/>
                </a:solidFill>
              </a:rPr>
              <a:t>:</a:t>
            </a:r>
            <a:endParaRPr lang="fr-FR" dirty="0" smtClean="0">
              <a:solidFill>
                <a:schemeClr val="tx1"/>
              </a:solidFill>
            </a:endParaRPr>
          </a:p>
          <a:p>
            <a:pPr algn="just" rtl="1"/>
            <a:r>
              <a:rPr lang="ar-DZ" dirty="0" smtClean="0">
                <a:solidFill>
                  <a:schemeClr val="tx1"/>
                </a:solidFill>
              </a:rPr>
              <a:t>	و </a:t>
            </a:r>
            <a:r>
              <a:rPr lang="ar-DZ" dirty="0" smtClean="0">
                <a:solidFill>
                  <a:schemeClr val="tx1"/>
                </a:solidFill>
              </a:rPr>
              <a:t>هي مصادر التمويل التي يمكن الحصول عليها عن طريق التفاوض مع الجهات المانحة للأموال مثل: القروض المصرفية قصيرة الأجل، القروض </a:t>
            </a:r>
            <a:r>
              <a:rPr lang="ar-DZ" dirty="0" smtClean="0">
                <a:solidFill>
                  <a:schemeClr val="tx1"/>
                </a:solidFill>
              </a:rPr>
              <a:t>المضمونة.</a:t>
            </a:r>
            <a:endParaRPr lang="fr-FR"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مصادر التمويل قصير الأجل</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lvl="0" algn="just" rtl="1"/>
            <a:r>
              <a:rPr lang="ar-DZ" b="1" dirty="0" smtClean="0">
                <a:solidFill>
                  <a:schemeClr val="tx1"/>
                </a:solidFill>
              </a:rPr>
              <a:t>3. المستحقات</a:t>
            </a:r>
            <a:r>
              <a:rPr lang="ar-DZ" dirty="0" smtClean="0">
                <a:solidFill>
                  <a:schemeClr val="tx1"/>
                </a:solidFill>
              </a:rPr>
              <a:t>:</a:t>
            </a:r>
          </a:p>
          <a:p>
            <a:pPr lvl="0" algn="just" rtl="1"/>
            <a:r>
              <a:rPr lang="ar-DZ" dirty="0" smtClean="0">
                <a:solidFill>
                  <a:schemeClr val="tx1"/>
                </a:solidFill>
              </a:rPr>
              <a:t>	قد </a:t>
            </a:r>
            <a:r>
              <a:rPr lang="ar-DZ" dirty="0" smtClean="0">
                <a:solidFill>
                  <a:schemeClr val="tx1"/>
                </a:solidFill>
              </a:rPr>
              <a:t>تظهر بعض المستحقات غير المدفوعة في ميزانية المنشأة مثل: الأجور، ضريبة الدخل، اقتطاعات الضمان الاجتماعي ...، </a:t>
            </a:r>
            <a:r>
              <a:rPr lang="ar-DZ" dirty="0" err="1" smtClean="0">
                <a:solidFill>
                  <a:schemeClr val="tx1"/>
                </a:solidFill>
              </a:rPr>
              <a:t>و</a:t>
            </a:r>
            <a:r>
              <a:rPr lang="ar-DZ" dirty="0" smtClean="0">
                <a:solidFill>
                  <a:schemeClr val="tx1"/>
                </a:solidFill>
              </a:rPr>
              <a:t> هذا النوع من التمويل يعد من مصادر التمويل قصير الأجل الخالية من التكلفة (أي بدون دفع فوائد</a:t>
            </a:r>
            <a:r>
              <a:rPr lang="ar-DZ" dirty="0" smtClean="0">
                <a:solidFill>
                  <a:schemeClr val="tx1"/>
                </a:solidFill>
              </a:rPr>
              <a:t>).</a:t>
            </a:r>
          </a:p>
          <a:p>
            <a:pPr lvl="0" algn="just" rtl="1"/>
            <a:r>
              <a:rPr lang="ar-DZ" dirty="0" smtClean="0">
                <a:solidFill>
                  <a:schemeClr val="tx1"/>
                </a:solidFill>
              </a:rPr>
              <a:t>4. </a:t>
            </a:r>
            <a:r>
              <a:rPr lang="ar-DZ" b="1" dirty="0" smtClean="0">
                <a:solidFill>
                  <a:schemeClr val="tx1"/>
                </a:solidFill>
              </a:rPr>
              <a:t>الحسابات الدائنة</a:t>
            </a:r>
            <a:r>
              <a:rPr lang="ar-DZ" dirty="0" smtClean="0">
                <a:solidFill>
                  <a:schemeClr val="tx1"/>
                </a:solidFill>
              </a:rPr>
              <a:t>:</a:t>
            </a:r>
            <a:endParaRPr lang="fr-FR" dirty="0" smtClean="0">
              <a:solidFill>
                <a:schemeClr val="tx1"/>
              </a:solidFill>
            </a:endParaRPr>
          </a:p>
          <a:p>
            <a:pPr algn="just" rtl="1"/>
            <a:r>
              <a:rPr lang="ar-DZ" dirty="0" smtClean="0">
                <a:solidFill>
                  <a:schemeClr val="tx1"/>
                </a:solidFill>
              </a:rPr>
              <a:t>	و </a:t>
            </a:r>
            <a:r>
              <a:rPr lang="ar-DZ" dirty="0" smtClean="0">
                <a:solidFill>
                  <a:schemeClr val="tx1"/>
                </a:solidFill>
              </a:rPr>
              <a:t>يتمثل أساسا في الائتمان التجاري، حيث تلجأ إليه المنشأة لتوفير احتياجاتها على أساس الدفع </a:t>
            </a:r>
            <a:r>
              <a:rPr lang="ar-DZ" dirty="0" smtClean="0">
                <a:solidFill>
                  <a:schemeClr val="tx1"/>
                </a:solidFill>
              </a:rPr>
              <a:t>الآجل. </a:t>
            </a:r>
            <a:endParaRPr lang="fr-FR" dirty="0" smtClean="0">
              <a:solidFill>
                <a:schemeClr val="tx1"/>
              </a:solidFill>
            </a:endParaRPr>
          </a:p>
          <a:p>
            <a:pPr algn="just" rtl="1"/>
            <a:endParaRPr lang="fr-FR"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مصادر التمويل قصير الأجل</a:t>
            </a:r>
            <a:endParaRPr lang="fr-FR" sz="3600" dirty="0"/>
          </a:p>
        </p:txBody>
      </p:sp>
      <p:sp>
        <p:nvSpPr>
          <p:cNvPr id="3" name="Sous-titre 2"/>
          <p:cNvSpPr>
            <a:spLocks noGrp="1"/>
          </p:cNvSpPr>
          <p:nvPr>
            <p:ph type="subTitle" idx="1"/>
          </p:nvPr>
        </p:nvSpPr>
        <p:spPr>
          <a:xfrm>
            <a:off x="285720" y="1571612"/>
            <a:ext cx="8501122" cy="4786346"/>
          </a:xfrm>
        </p:spPr>
        <p:txBody>
          <a:bodyPr>
            <a:normAutofit/>
          </a:bodyPr>
          <a:lstStyle/>
          <a:p>
            <a:pPr lvl="0" algn="just" rtl="1"/>
            <a:r>
              <a:rPr lang="ar-DZ" b="1" dirty="0" smtClean="0">
                <a:solidFill>
                  <a:schemeClr val="tx1"/>
                </a:solidFill>
              </a:rPr>
              <a:t>5. القروض </a:t>
            </a:r>
            <a:r>
              <a:rPr lang="ar-DZ" b="1" dirty="0" smtClean="0">
                <a:solidFill>
                  <a:schemeClr val="tx1"/>
                </a:solidFill>
              </a:rPr>
              <a:t>المصرفية قصيرة الأجل</a:t>
            </a:r>
            <a:r>
              <a:rPr lang="ar-DZ" dirty="0" smtClean="0">
                <a:solidFill>
                  <a:schemeClr val="tx1"/>
                </a:solidFill>
              </a:rPr>
              <a:t>:</a:t>
            </a:r>
            <a:endParaRPr lang="fr-FR" dirty="0" smtClean="0">
              <a:solidFill>
                <a:schemeClr val="tx1"/>
              </a:solidFill>
            </a:endParaRPr>
          </a:p>
          <a:p>
            <a:pPr algn="just" rtl="1"/>
            <a:r>
              <a:rPr lang="ar-DZ" dirty="0" smtClean="0">
                <a:solidFill>
                  <a:schemeClr val="tx1"/>
                </a:solidFill>
              </a:rPr>
              <a:t>	تلجأ </a:t>
            </a:r>
            <a:r>
              <a:rPr lang="ar-DZ" dirty="0" smtClean="0">
                <a:solidFill>
                  <a:schemeClr val="tx1"/>
                </a:solidFill>
              </a:rPr>
              <a:t>إليه المنشأة في حال انعدام المصادر المذكورة </a:t>
            </a:r>
            <a:r>
              <a:rPr lang="ar-DZ" dirty="0" smtClean="0">
                <a:solidFill>
                  <a:schemeClr val="tx1"/>
                </a:solidFill>
              </a:rPr>
              <a:t>أعلاه:</a:t>
            </a:r>
          </a:p>
          <a:p>
            <a:pPr algn="just" rtl="1">
              <a:buFont typeface="Wingdings" pitchFamily="2" charset="2"/>
              <a:buChar char="ü"/>
            </a:pPr>
            <a:r>
              <a:rPr lang="ar-DZ" b="1" dirty="0" smtClean="0">
                <a:solidFill>
                  <a:schemeClr val="tx1"/>
                </a:solidFill>
              </a:rPr>
              <a:t> بدأ </a:t>
            </a:r>
            <a:r>
              <a:rPr lang="ar-DZ" b="1" dirty="0" smtClean="0">
                <a:solidFill>
                  <a:schemeClr val="tx1"/>
                </a:solidFill>
              </a:rPr>
              <a:t>العلاقة </a:t>
            </a:r>
            <a:r>
              <a:rPr lang="ar-DZ" b="1" dirty="0" smtClean="0">
                <a:solidFill>
                  <a:schemeClr val="tx1"/>
                </a:solidFill>
              </a:rPr>
              <a:t>المصرفية:</a:t>
            </a:r>
          </a:p>
          <a:p>
            <a:pPr algn="just" rtl="1"/>
            <a:r>
              <a:rPr lang="ar-DZ" dirty="0" smtClean="0">
                <a:solidFill>
                  <a:schemeClr val="tx1"/>
                </a:solidFill>
              </a:rPr>
              <a:t>	حتى </a:t>
            </a:r>
            <a:r>
              <a:rPr lang="ar-DZ" dirty="0" smtClean="0">
                <a:solidFill>
                  <a:schemeClr val="tx1"/>
                </a:solidFill>
              </a:rPr>
              <a:t>تقوم المنشأة بإقامة علاقة بين مع أحد المصارف، فإنها مطالبة بدراسة تكلفة القرض، قدرة المصرف على توفير الاحتياجات المالية، </a:t>
            </a:r>
            <a:r>
              <a:rPr lang="ar-DZ" dirty="0" err="1" smtClean="0">
                <a:solidFill>
                  <a:schemeClr val="tx1"/>
                </a:solidFill>
              </a:rPr>
              <a:t>و</a:t>
            </a:r>
            <a:r>
              <a:rPr lang="ar-DZ" dirty="0" smtClean="0">
                <a:solidFill>
                  <a:schemeClr val="tx1"/>
                </a:solidFill>
              </a:rPr>
              <a:t> ما مدى مرونة المصرف في التعامل مع متطلبات هذه المنشأة. في المقابل، تعمل المنشأة على أن تكون صادقة مع المصرف فيما يخص مركزها المالي </a:t>
            </a:r>
            <a:r>
              <a:rPr lang="ar-DZ" dirty="0" err="1" smtClean="0">
                <a:solidFill>
                  <a:schemeClr val="tx1"/>
                </a:solidFill>
              </a:rPr>
              <a:t>و</a:t>
            </a:r>
            <a:r>
              <a:rPr lang="ar-DZ" dirty="0" smtClean="0">
                <a:solidFill>
                  <a:schemeClr val="tx1"/>
                </a:solidFill>
              </a:rPr>
              <a:t> كذا بشأن استخدامها للقروض الممنوحة.</a:t>
            </a:r>
            <a:endParaRPr lang="fr-FR" dirty="0" smtClean="0">
              <a:solidFill>
                <a:schemeClr val="tx1"/>
              </a:solidFill>
            </a:endParaRPr>
          </a:p>
          <a:p>
            <a:pPr algn="just" rtl="1"/>
            <a:endParaRPr lang="fr-FR"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مصادر التمويل قصير الأجل</a:t>
            </a:r>
            <a:endParaRPr lang="fr-FR" sz="3600" dirty="0"/>
          </a:p>
        </p:txBody>
      </p:sp>
      <p:sp>
        <p:nvSpPr>
          <p:cNvPr id="3" name="Sous-titre 2"/>
          <p:cNvSpPr>
            <a:spLocks noGrp="1"/>
          </p:cNvSpPr>
          <p:nvPr>
            <p:ph type="subTitle" idx="1"/>
          </p:nvPr>
        </p:nvSpPr>
        <p:spPr>
          <a:xfrm>
            <a:off x="285720" y="1643050"/>
            <a:ext cx="8501122" cy="4786346"/>
          </a:xfrm>
        </p:spPr>
        <p:txBody>
          <a:bodyPr>
            <a:normAutofit lnSpcReduction="10000"/>
          </a:bodyPr>
          <a:lstStyle/>
          <a:p>
            <a:pPr algn="just" rtl="1">
              <a:buFont typeface="Wingdings" pitchFamily="2" charset="2"/>
              <a:buChar char="ü"/>
            </a:pPr>
            <a:r>
              <a:rPr lang="ar-DZ" b="1" dirty="0" smtClean="0">
                <a:solidFill>
                  <a:schemeClr val="tx1"/>
                </a:solidFill>
              </a:rPr>
              <a:t> </a:t>
            </a:r>
            <a:r>
              <a:rPr lang="ar-DZ" b="1" dirty="0" smtClean="0">
                <a:solidFill>
                  <a:schemeClr val="tx1"/>
                </a:solidFill>
              </a:rPr>
              <a:t>أنواع </a:t>
            </a:r>
            <a:r>
              <a:rPr lang="ar-DZ" b="1" dirty="0" smtClean="0">
                <a:solidFill>
                  <a:schemeClr val="tx1"/>
                </a:solidFill>
              </a:rPr>
              <a:t>القروض </a:t>
            </a:r>
            <a:r>
              <a:rPr lang="ar-DZ" b="1" dirty="0" smtClean="0">
                <a:solidFill>
                  <a:schemeClr val="tx1"/>
                </a:solidFill>
              </a:rPr>
              <a:t>المصرفية:</a:t>
            </a:r>
          </a:p>
          <a:p>
            <a:pPr algn="just" rtl="1">
              <a:buFont typeface="Wingdings" pitchFamily="2" charset="2"/>
              <a:buChar char="v"/>
            </a:pPr>
            <a:r>
              <a:rPr lang="ar-DZ" b="1" dirty="0" smtClean="0">
                <a:solidFill>
                  <a:schemeClr val="tx1"/>
                </a:solidFill>
              </a:rPr>
              <a:t> </a:t>
            </a:r>
            <a:r>
              <a:rPr lang="ar-DZ" b="1" dirty="0" smtClean="0">
                <a:solidFill>
                  <a:schemeClr val="tx1"/>
                </a:solidFill>
              </a:rPr>
              <a:t>القروض </a:t>
            </a:r>
            <a:r>
              <a:rPr lang="ar-DZ" b="1" dirty="0" smtClean="0">
                <a:solidFill>
                  <a:schemeClr val="tx1"/>
                </a:solidFill>
              </a:rPr>
              <a:t>الفردية:</a:t>
            </a:r>
            <a:endParaRPr lang="ar-DZ" b="1" dirty="0" smtClean="0">
              <a:solidFill>
                <a:schemeClr val="tx1"/>
              </a:solidFill>
            </a:endParaRPr>
          </a:p>
          <a:p>
            <a:pPr algn="just" rtl="1"/>
            <a:r>
              <a:rPr lang="ar-DZ" dirty="0" smtClean="0">
                <a:solidFill>
                  <a:schemeClr val="tx1"/>
                </a:solidFill>
              </a:rPr>
              <a:t>	يتم </a:t>
            </a:r>
            <a:r>
              <a:rPr lang="ar-DZ" dirty="0" smtClean="0">
                <a:solidFill>
                  <a:schemeClr val="tx1"/>
                </a:solidFill>
              </a:rPr>
              <a:t>منحها لغرض محدد يتم توثيقه عن طريق الكمبيالة، </a:t>
            </a:r>
            <a:r>
              <a:rPr lang="ar-DZ" dirty="0" err="1" smtClean="0">
                <a:solidFill>
                  <a:schemeClr val="tx1"/>
                </a:solidFill>
              </a:rPr>
              <a:t>و</a:t>
            </a:r>
            <a:r>
              <a:rPr lang="ar-DZ" dirty="0" smtClean="0">
                <a:solidFill>
                  <a:schemeClr val="tx1"/>
                </a:solidFill>
              </a:rPr>
              <a:t> هذا بعد عملية التفاوض بين المنشأة </a:t>
            </a:r>
            <a:r>
              <a:rPr lang="ar-DZ" dirty="0" err="1" smtClean="0">
                <a:solidFill>
                  <a:schemeClr val="tx1"/>
                </a:solidFill>
              </a:rPr>
              <a:t>و</a:t>
            </a:r>
            <a:r>
              <a:rPr lang="ar-DZ" dirty="0" smtClean="0">
                <a:solidFill>
                  <a:schemeClr val="tx1"/>
                </a:solidFill>
              </a:rPr>
              <a:t> المصرف. أيضا، تنحصر مدة القرض ما بين 30 إلى 90 يوم، </a:t>
            </a:r>
            <a:r>
              <a:rPr lang="ar-DZ" dirty="0" err="1" smtClean="0">
                <a:solidFill>
                  <a:schemeClr val="tx1"/>
                </a:solidFill>
              </a:rPr>
              <a:t>و</a:t>
            </a:r>
            <a:r>
              <a:rPr lang="ar-DZ" dirty="0" smtClean="0">
                <a:solidFill>
                  <a:schemeClr val="tx1"/>
                </a:solidFill>
              </a:rPr>
              <a:t> قد تمتد إلى غاية </a:t>
            </a:r>
            <a:r>
              <a:rPr lang="ar-DZ" dirty="0" smtClean="0">
                <a:solidFill>
                  <a:schemeClr val="tx1"/>
                </a:solidFill>
              </a:rPr>
              <a:t>السنة. </a:t>
            </a:r>
          </a:p>
          <a:p>
            <a:pPr algn="just" rtl="1">
              <a:buFont typeface="Wingdings" pitchFamily="2" charset="2"/>
              <a:buChar char="v"/>
            </a:pPr>
            <a:r>
              <a:rPr lang="ar-DZ" dirty="0" smtClean="0">
                <a:solidFill>
                  <a:schemeClr val="tx1"/>
                </a:solidFill>
              </a:rPr>
              <a:t> </a:t>
            </a:r>
            <a:r>
              <a:rPr lang="ar-DZ" b="1" dirty="0" smtClean="0">
                <a:solidFill>
                  <a:schemeClr val="tx1"/>
                </a:solidFill>
              </a:rPr>
              <a:t>خطوط </a:t>
            </a:r>
            <a:r>
              <a:rPr lang="ar-DZ" b="1" dirty="0" smtClean="0">
                <a:solidFill>
                  <a:schemeClr val="tx1"/>
                </a:solidFill>
              </a:rPr>
              <a:t>الائتمان:</a:t>
            </a:r>
          </a:p>
          <a:p>
            <a:pPr algn="just" rtl="1"/>
            <a:r>
              <a:rPr lang="ar-DZ" b="1" dirty="0" smtClean="0">
                <a:solidFill>
                  <a:schemeClr val="tx1"/>
                </a:solidFill>
              </a:rPr>
              <a:t>	</a:t>
            </a:r>
            <a:r>
              <a:rPr lang="ar-DZ" dirty="0" smtClean="0">
                <a:solidFill>
                  <a:schemeClr val="tx1"/>
                </a:solidFill>
              </a:rPr>
              <a:t>هو اتفاق يسمح للمنشأة بالاقتراض من المصرف طيلة الفترة المتفق عليها، </a:t>
            </a:r>
            <a:r>
              <a:rPr lang="ar-DZ" dirty="0" err="1" smtClean="0">
                <a:solidFill>
                  <a:schemeClr val="tx1"/>
                </a:solidFill>
              </a:rPr>
              <a:t>و</a:t>
            </a:r>
            <a:r>
              <a:rPr lang="ar-DZ" dirty="0" smtClean="0">
                <a:solidFill>
                  <a:schemeClr val="tx1"/>
                </a:solidFill>
              </a:rPr>
              <a:t> يتم اللجوء إليه بسبب الحاجة المستمرة للمنشأة للقروض قصيرة </a:t>
            </a:r>
            <a:r>
              <a:rPr lang="ar-DZ" dirty="0" smtClean="0">
                <a:solidFill>
                  <a:schemeClr val="tx1"/>
                </a:solidFill>
              </a:rPr>
              <a:t>الأجل.</a:t>
            </a:r>
            <a:endParaRPr lang="fr-FR" dirty="0">
              <a:solidFill>
                <a:schemeClr val="tx1"/>
              </a:solidFill>
            </a:endParaRPr>
          </a:p>
        </p:txBody>
      </p:sp>
    </p:spTree>
  </p:cSld>
  <p:clrMapOvr>
    <a:masterClrMapping/>
  </p:clrMapOvr>
</p:sld>
</file>

<file path=ppt/theme/theme1.xml><?xml version="1.0" encoding="utf-8"?>
<a:theme xmlns:a="http://schemas.openxmlformats.org/drawingml/2006/main" name="Thème Offic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TotalTime>
  <Words>143</Words>
  <PresentationFormat>Affichage à l'écran (4:3)</PresentationFormat>
  <Paragraphs>61</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المركز الجامعي عبد الحفيظ بوالصوف- ميلة معهد العلوم الاقتصادية و التجارية و علوم التسيير قسم علوم التسيير ماستر 1: إدارة مالية مادة: إدارة التدفقات المالية</vt:lpstr>
      <vt:lpstr>مصادر التمويل قصير الأجل</vt:lpstr>
      <vt:lpstr>مصادر التمويل قصير الأجل</vt:lpstr>
      <vt:lpstr>مصادر التمويل قصير الأجل</vt:lpstr>
      <vt:lpstr>مصادر التمويل قصير الأجل</vt:lpstr>
      <vt:lpstr>مصادر التمويل قصير الأجل</vt:lpstr>
      <vt:lpstr>مصادر التمويل قصير الأجل</vt:lpstr>
      <vt:lpstr>مصادر التمويل قصير الأجل</vt:lpstr>
      <vt:lpstr>مصادر التمويل قصير الأجل</vt:lpstr>
      <vt:lpstr>مصادر التمويل قصير الأجل</vt:lpstr>
      <vt:lpstr>مصادر التمويل قصير الأجل</vt:lpstr>
      <vt:lpstr>مصادر التمويل قصير الأجل</vt:lpstr>
      <vt:lpstr>مصادر التمويل قصير الأجل</vt:lpstr>
      <vt:lpstr>مصادر التمويل قصير الأجل</vt:lpstr>
      <vt:lpstr>مصادر التمويل قصير الأجل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عناصر النظام المالي الدولي :</dc:title>
  <dc:creator>PC_Dz</dc:creator>
  <cp:lastModifiedBy>Pc_Dz</cp:lastModifiedBy>
  <cp:revision>45</cp:revision>
  <dcterms:created xsi:type="dcterms:W3CDTF">2017-04-08T16:18:47Z</dcterms:created>
  <dcterms:modified xsi:type="dcterms:W3CDTF">2021-05-04T04:54:34Z</dcterms:modified>
</cp:coreProperties>
</file>