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321" r:id="rId2"/>
    <p:sldId id="335" r:id="rId3"/>
    <p:sldId id="261" r:id="rId4"/>
    <p:sldId id="336" r:id="rId5"/>
    <p:sldId id="283" r:id="rId6"/>
    <p:sldId id="331" r:id="rId7"/>
    <p:sldId id="337" r:id="rId8"/>
    <p:sldId id="338" r:id="rId9"/>
    <p:sldId id="341" r:id="rId10"/>
    <p:sldId id="349" r:id="rId11"/>
    <p:sldId id="339" r:id="rId12"/>
    <p:sldId id="342" r:id="rId13"/>
    <p:sldId id="348" r:id="rId14"/>
    <p:sldId id="343" r:id="rId15"/>
    <p:sldId id="344" r:id="rId16"/>
    <p:sldId id="345" r:id="rId17"/>
    <p:sldId id="347" r:id="rId18"/>
    <p:sldId id="351" r:id="rId19"/>
    <p:sldId id="353" r:id="rId20"/>
    <p:sldId id="357" r:id="rId21"/>
    <p:sldId id="358" r:id="rId22"/>
    <p:sldId id="359" r:id="rId23"/>
    <p:sldId id="360" r:id="rId24"/>
    <p:sldId id="355" r:id="rId25"/>
    <p:sldId id="356" r:id="rId26"/>
    <p:sldId id="361" r:id="rId27"/>
    <p:sldId id="369" r:id="rId28"/>
    <p:sldId id="370" r:id="rId29"/>
    <p:sldId id="371" r:id="rId30"/>
    <p:sldId id="367" r:id="rId31"/>
    <p:sldId id="372" r:id="rId32"/>
    <p:sldId id="368" r:id="rId33"/>
    <p:sldId id="373" r:id="rId34"/>
    <p:sldId id="380" r:id="rId35"/>
    <p:sldId id="374" r:id="rId36"/>
    <p:sldId id="378" r:id="rId37"/>
    <p:sldId id="377" r:id="rId38"/>
    <p:sldId id="379" r:id="rId39"/>
    <p:sldId id="381" r:id="rId40"/>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920E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7" autoAdjust="0"/>
    <p:restoredTop sz="93909" autoAdjust="0"/>
  </p:normalViewPr>
  <p:slideViewPr>
    <p:cSldViewPr>
      <p:cViewPr>
        <p:scale>
          <a:sx n="90" d="100"/>
          <a:sy n="90" d="100"/>
        </p:scale>
        <p:origin x="726" y="-144"/>
      </p:cViewPr>
      <p:guideLst>
        <p:guide orient="horz" pos="2160"/>
        <p:guide pos="2880"/>
      </p:guideLst>
    </p:cSldViewPr>
  </p:slideViewPr>
  <p:outlineViewPr>
    <p:cViewPr>
      <p:scale>
        <a:sx n="33" d="100"/>
        <a:sy n="33" d="100"/>
      </p:scale>
      <p:origin x="0" y="737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3076363" cy="511730"/>
          </a:xfrm>
          <a:prstGeom prst="rect">
            <a:avLst/>
          </a:prstGeom>
        </p:spPr>
        <p:txBody>
          <a:bodyPr vert="horz" lIns="99075" tIns="49538" rIns="99075" bIns="49538" rtlCol="0"/>
          <a:lstStyle>
            <a:lvl1pPr algn="l">
              <a:defRPr sz="1300"/>
            </a:lvl1pPr>
          </a:lstStyle>
          <a:p>
            <a:endParaRPr lang="fr-FR" dirty="0"/>
          </a:p>
        </p:txBody>
      </p:sp>
      <p:sp>
        <p:nvSpPr>
          <p:cNvPr id="3" name="Espace réservé de la date 2"/>
          <p:cNvSpPr>
            <a:spLocks noGrp="1"/>
          </p:cNvSpPr>
          <p:nvPr>
            <p:ph type="dt" sz="quarter" idx="1"/>
          </p:nvPr>
        </p:nvSpPr>
        <p:spPr>
          <a:xfrm>
            <a:off x="4021296" y="2"/>
            <a:ext cx="3076363" cy="511730"/>
          </a:xfrm>
          <a:prstGeom prst="rect">
            <a:avLst/>
          </a:prstGeom>
        </p:spPr>
        <p:txBody>
          <a:bodyPr vert="horz" lIns="99075" tIns="49538" rIns="99075" bIns="49538" rtlCol="0"/>
          <a:lstStyle>
            <a:lvl1pPr algn="r">
              <a:defRPr sz="1300"/>
            </a:lvl1pPr>
          </a:lstStyle>
          <a:p>
            <a:endParaRPr lang="fr-FR" dirty="0"/>
          </a:p>
        </p:txBody>
      </p:sp>
      <p:sp>
        <p:nvSpPr>
          <p:cNvPr id="4" name="Espace réservé du pied de page 3"/>
          <p:cNvSpPr>
            <a:spLocks noGrp="1"/>
          </p:cNvSpPr>
          <p:nvPr>
            <p:ph type="ftr" sz="quarter" idx="2"/>
          </p:nvPr>
        </p:nvSpPr>
        <p:spPr>
          <a:xfrm>
            <a:off x="2" y="9721107"/>
            <a:ext cx="3076363" cy="511730"/>
          </a:xfrm>
          <a:prstGeom prst="rect">
            <a:avLst/>
          </a:prstGeom>
        </p:spPr>
        <p:txBody>
          <a:bodyPr vert="horz" lIns="99075" tIns="49538" rIns="99075" bIns="49538" rtlCol="0" anchor="b"/>
          <a:lstStyle>
            <a:lvl1pPr algn="l">
              <a:defRPr sz="1300"/>
            </a:lvl1pPr>
          </a:lstStyle>
          <a:p>
            <a:endParaRPr lang="fr-FR" dirty="0"/>
          </a:p>
        </p:txBody>
      </p:sp>
      <p:sp>
        <p:nvSpPr>
          <p:cNvPr id="5" name="Espace réservé du numéro de diapositive 4"/>
          <p:cNvSpPr>
            <a:spLocks noGrp="1"/>
          </p:cNvSpPr>
          <p:nvPr>
            <p:ph type="sldNum" sz="quarter" idx="3"/>
          </p:nvPr>
        </p:nvSpPr>
        <p:spPr>
          <a:xfrm>
            <a:off x="4021296" y="9721107"/>
            <a:ext cx="3076363" cy="511730"/>
          </a:xfrm>
          <a:prstGeom prst="rect">
            <a:avLst/>
          </a:prstGeom>
        </p:spPr>
        <p:txBody>
          <a:bodyPr vert="horz" lIns="99075" tIns="49538" rIns="99075" bIns="49538" rtlCol="0" anchor="b"/>
          <a:lstStyle>
            <a:lvl1pPr algn="r">
              <a:defRPr sz="1300"/>
            </a:lvl1pPr>
          </a:lstStyle>
          <a:p>
            <a:fld id="{64C9AA1B-E7CB-4EAE-B908-06A2530E5B24}" type="slidenum">
              <a:rPr lang="fr-FR" smtClean="0"/>
              <a:pPr/>
              <a:t>‹N°›</a:t>
            </a:fld>
            <a:endParaRPr lang="fr-FR" dirty="0"/>
          </a:p>
        </p:txBody>
      </p:sp>
    </p:spTree>
    <p:extLst>
      <p:ext uri="{BB962C8B-B14F-4D97-AF65-F5344CB8AC3E}">
        <p14:creationId xmlns:p14="http://schemas.microsoft.com/office/powerpoint/2010/main" val="38128082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3076099" cy="51117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021615" y="2"/>
            <a:ext cx="3076098" cy="511174"/>
          </a:xfrm>
          <a:prstGeom prst="rect">
            <a:avLst/>
          </a:prstGeom>
        </p:spPr>
        <p:txBody>
          <a:bodyPr vert="horz" lIns="91440" tIns="45720" rIns="91440" bIns="45720" rtlCol="0"/>
          <a:lstStyle>
            <a:lvl1pPr algn="r">
              <a:defRPr sz="1200"/>
            </a:lvl1pPr>
          </a:lstStyle>
          <a:p>
            <a:endParaRPr lang="fr-FR"/>
          </a:p>
        </p:txBody>
      </p:sp>
      <p:sp>
        <p:nvSpPr>
          <p:cNvPr id="4" name="Espace réservé de l'image des diapositives 3"/>
          <p:cNvSpPr>
            <a:spLocks noGrp="1" noRot="1" noChangeAspect="1"/>
          </p:cNvSpPr>
          <p:nvPr>
            <p:ph type="sldImg" idx="2"/>
          </p:nvPr>
        </p:nvSpPr>
        <p:spPr>
          <a:xfrm>
            <a:off x="990600" y="768350"/>
            <a:ext cx="5118100" cy="3838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10723" y="4860926"/>
            <a:ext cx="5679440" cy="4605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2" y="9721852"/>
            <a:ext cx="3076099" cy="51117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1615" y="9721852"/>
            <a:ext cx="3076098" cy="511174"/>
          </a:xfrm>
          <a:prstGeom prst="rect">
            <a:avLst/>
          </a:prstGeom>
        </p:spPr>
        <p:txBody>
          <a:bodyPr vert="horz" lIns="91440" tIns="45720" rIns="91440" bIns="45720" rtlCol="0" anchor="b"/>
          <a:lstStyle>
            <a:lvl1pPr algn="r">
              <a:defRPr sz="1200"/>
            </a:lvl1pPr>
          </a:lstStyle>
          <a:p>
            <a:fld id="{AEDE5685-A88F-4CD4-B683-22EA1DFE0A19}" type="slidenum">
              <a:rPr lang="fr-FR" smtClean="0"/>
              <a:pPr/>
              <a:t>‹N°›</a:t>
            </a:fld>
            <a:endParaRPr lang="fr-FR"/>
          </a:p>
        </p:txBody>
      </p:sp>
    </p:spTree>
    <p:extLst>
      <p:ext uri="{BB962C8B-B14F-4D97-AF65-F5344CB8AC3E}">
        <p14:creationId xmlns:p14="http://schemas.microsoft.com/office/powerpoint/2010/main" val="3663524685"/>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a:t>
            </a:r>
            <a:endParaRPr lang="fr-FR" dirty="0"/>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endParaRPr lang="fr-FR"/>
          </a:p>
        </p:txBody>
      </p:sp>
    </p:spTree>
    <p:extLst>
      <p:ext uri="{BB962C8B-B14F-4D97-AF65-F5344CB8AC3E}">
        <p14:creationId xmlns:p14="http://schemas.microsoft.com/office/powerpoint/2010/main" val="1290961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B3BF1CE-53C6-473C-899F-19D4FFE41247}" type="datetime1">
              <a:rPr lang="fr-FR" smtClean="0"/>
              <a:pPr/>
              <a:t>11/12/2022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14FED4-52F4-4237-B95D-836CB2BED0A7}" type="datetime1">
              <a:rPr lang="fr-FR" smtClean="0"/>
              <a:pPr/>
              <a:t>11/12/2022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2E96E4-C69B-4318-9D75-F2CCE7E759EF}" type="datetime1">
              <a:rPr lang="fr-FR" smtClean="0"/>
              <a:pPr/>
              <a:t>11/12/2022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2BD400-EED2-411E-8A75-9A5C96694423}" type="datetime1">
              <a:rPr lang="fr-FR" smtClean="0"/>
              <a:pPr/>
              <a:t>11/12/2022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0481077-4062-4F21-87C9-A71F3EB50DB4}" type="datetime1">
              <a:rPr lang="fr-FR" smtClean="0"/>
              <a:pPr/>
              <a:t>11/12/2022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96E1172-E7B6-491A-B3B6-8CC2A8E44384}" type="datetime1">
              <a:rPr lang="fr-FR" smtClean="0"/>
              <a:pPr/>
              <a:t>11/12/2022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BCFB9B6-F494-48E4-A29E-95DB057D071C}" type="datetime1">
              <a:rPr lang="fr-FR" smtClean="0"/>
              <a:pPr/>
              <a:t>11/12/2022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FC0FBB6-8FF5-4A55-BF40-6DE7089DEAD9}" type="datetime1">
              <a:rPr lang="fr-FR" smtClean="0"/>
              <a:pPr/>
              <a:t>11/12/2022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F66652-80BC-4023-BA79-96954006EE27}" type="datetime1">
              <a:rPr lang="fr-FR" smtClean="0"/>
              <a:pPr/>
              <a:t>11/12/2022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C0BD6F-FC3E-4CC8-B7DF-0939797F3E80}" type="datetime1">
              <a:rPr lang="fr-FR" smtClean="0"/>
              <a:pPr/>
              <a:t>11/12/2022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DE6754E-3660-42BF-86CE-53D0F10A557A}" type="datetime1">
              <a:rPr lang="fr-FR" smtClean="0"/>
              <a:pPr/>
              <a:t>11/12/2022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7FB69-6FAA-4FDC-9D4E-48915D276987}" type="datetime1">
              <a:rPr lang="fr-FR" smtClean="0"/>
              <a:pPr/>
              <a:t>11/12/2022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D65BF-4369-4B21-B7D3-3C1B1F8F5F58}"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85794"/>
            <a:ext cx="8572560" cy="5572164"/>
          </a:xfrm>
        </p:spPr>
        <p:txBody>
          <a:bodyPr>
            <a:normAutofit/>
          </a:bodyPr>
          <a:lstStyle/>
          <a:p>
            <a:pPr marL="447675" indent="-447675">
              <a:lnSpc>
                <a:spcPct val="150000"/>
              </a:lnSpc>
              <a:spcBef>
                <a:spcPts val="0"/>
              </a:spcBef>
              <a:spcAft>
                <a:spcPts val="600"/>
              </a:spcAft>
              <a:buAutoNum type="arabicPeriod"/>
            </a:pPr>
            <a:r>
              <a:rPr lang="fr-FR" sz="2800" b="1" dirty="0" smtClean="0">
                <a:solidFill>
                  <a:srgbClr val="0070C0"/>
                </a:solidFill>
              </a:rPr>
              <a:t>Introduction</a:t>
            </a:r>
          </a:p>
          <a:p>
            <a:pPr marL="457200" indent="-457200">
              <a:lnSpc>
                <a:spcPct val="150000"/>
              </a:lnSpc>
              <a:spcBef>
                <a:spcPts val="0"/>
              </a:spcBef>
              <a:spcAft>
                <a:spcPts val="600"/>
              </a:spcAft>
              <a:buAutoNum type="arabicPeriod"/>
            </a:pPr>
            <a:r>
              <a:rPr lang="fr-FR" sz="2800" b="1" dirty="0" smtClean="0">
                <a:solidFill>
                  <a:srgbClr val="0070C0"/>
                </a:solidFill>
              </a:rPr>
              <a:t>Tri par sélection</a:t>
            </a:r>
          </a:p>
          <a:p>
            <a:pPr marL="457200" indent="-457200">
              <a:lnSpc>
                <a:spcPct val="150000"/>
              </a:lnSpc>
              <a:spcBef>
                <a:spcPts val="0"/>
              </a:spcBef>
              <a:spcAft>
                <a:spcPts val="600"/>
              </a:spcAft>
              <a:buAutoNum type="arabicPeriod"/>
            </a:pPr>
            <a:r>
              <a:rPr lang="fr-FR" sz="2800" b="1" dirty="0" smtClean="0">
                <a:solidFill>
                  <a:srgbClr val="0070C0"/>
                </a:solidFill>
              </a:rPr>
              <a:t>Tri par insertion</a:t>
            </a:r>
          </a:p>
          <a:p>
            <a:pPr marL="457200" indent="-457200">
              <a:lnSpc>
                <a:spcPct val="150000"/>
              </a:lnSpc>
              <a:spcBef>
                <a:spcPts val="0"/>
              </a:spcBef>
              <a:spcAft>
                <a:spcPts val="600"/>
              </a:spcAft>
              <a:buAutoNum type="arabicPeriod"/>
            </a:pPr>
            <a:r>
              <a:rPr lang="fr-FR" sz="2800" b="1" dirty="0" smtClean="0">
                <a:solidFill>
                  <a:srgbClr val="0070C0"/>
                </a:solidFill>
              </a:rPr>
              <a:t>Tri à bulle</a:t>
            </a:r>
          </a:p>
          <a:p>
            <a:pPr marL="457200" indent="-457200">
              <a:lnSpc>
                <a:spcPct val="150000"/>
              </a:lnSpc>
              <a:spcBef>
                <a:spcPts val="0"/>
              </a:spcBef>
              <a:spcAft>
                <a:spcPts val="600"/>
              </a:spcAft>
              <a:buFont typeface="Arial" pitchFamily="34" charset="0"/>
              <a:buAutoNum type="arabicPeriod"/>
            </a:pPr>
            <a:r>
              <a:rPr lang="fr-FR" sz="2800" b="1" dirty="0">
                <a:solidFill>
                  <a:srgbClr val="0070C0"/>
                </a:solidFill>
              </a:rPr>
              <a:t>Tri rapide</a:t>
            </a:r>
          </a:p>
          <a:p>
            <a:pPr marL="457200" indent="-457200">
              <a:lnSpc>
                <a:spcPct val="150000"/>
              </a:lnSpc>
              <a:spcBef>
                <a:spcPts val="0"/>
              </a:spcBef>
              <a:spcAft>
                <a:spcPts val="600"/>
              </a:spcAft>
              <a:buFont typeface="Arial" pitchFamily="34" charset="0"/>
              <a:buAutoNum type="arabicPeriod"/>
            </a:pPr>
            <a:r>
              <a:rPr lang="fr-FR" sz="2800" b="1" dirty="0" smtClean="0">
                <a:solidFill>
                  <a:srgbClr val="0070C0"/>
                </a:solidFill>
              </a:rPr>
              <a:t>Tri par fusion </a:t>
            </a:r>
          </a:p>
          <a:p>
            <a:pPr marL="400050" lvl="1" indent="0">
              <a:lnSpc>
                <a:spcPct val="150000"/>
              </a:lnSpc>
              <a:spcBef>
                <a:spcPts val="0"/>
              </a:spcBef>
              <a:spcAft>
                <a:spcPts val="600"/>
              </a:spcAft>
              <a:buNone/>
            </a:pPr>
            <a:r>
              <a:rPr lang="fr-FR" sz="2400" b="1" dirty="0" smtClean="0">
                <a:solidFill>
                  <a:srgbClr val="0070C0"/>
                </a:solidFill>
              </a:rPr>
              <a:t>   </a:t>
            </a:r>
            <a:endParaRPr lang="fr-FR" sz="2000" b="1" dirty="0" smtClean="0">
              <a:solidFill>
                <a:srgbClr val="0070C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itre 1"/>
          <p:cNvSpPr>
            <a:spLocks noGrp="1"/>
          </p:cNvSpPr>
          <p:nvPr>
            <p:ph type="title"/>
          </p:nvPr>
        </p:nvSpPr>
        <p:spPr>
          <a:xfrm>
            <a:off x="0" y="0"/>
            <a:ext cx="9144000" cy="785794"/>
          </a:xfrm>
        </p:spPr>
        <p:style>
          <a:lnRef idx="1">
            <a:schemeClr val="accent1"/>
          </a:lnRef>
          <a:fillRef idx="2">
            <a:schemeClr val="accent1"/>
          </a:fillRef>
          <a:effectRef idx="1">
            <a:schemeClr val="accent1"/>
          </a:effectRef>
          <a:fontRef idx="minor">
            <a:schemeClr val="dk1"/>
          </a:fontRef>
        </p:style>
        <p:txBody>
          <a:bodyPr>
            <a:noAutofit/>
          </a:bodyPr>
          <a:lstStyle/>
          <a:p>
            <a:r>
              <a:rPr lang="fr-FR" sz="3200" b="1" dirty="0" smtClean="0">
                <a:solidFill>
                  <a:schemeClr val="accent1">
                    <a:lumMod val="50000"/>
                  </a:schemeClr>
                </a:solidFill>
              </a:rPr>
              <a:t>Chapitre 6: Algorithmes de tri </a:t>
            </a:r>
            <a:endParaRPr lang="fr-FR" sz="3200" b="1" dirty="0">
              <a:solidFill>
                <a:schemeClr val="accent1">
                  <a:lumMod val="50000"/>
                </a:schemeClr>
              </a:solidFill>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1</a:t>
            </a:fld>
            <a:endParaRPr lang="fr-FR" dirty="0"/>
          </a:p>
        </p:txBody>
      </p:sp>
    </p:spTree>
    <p:extLst>
      <p:ext uri="{BB962C8B-B14F-4D97-AF65-F5344CB8AC3E}">
        <p14:creationId xmlns:p14="http://schemas.microsoft.com/office/powerpoint/2010/main" val="144757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lgn="just">
              <a:lnSpc>
                <a:spcPct val="150000"/>
              </a:lnSpc>
              <a:buNone/>
            </a:pPr>
            <a:r>
              <a:rPr lang="fr-FR" sz="2400" b="1" dirty="0" smtClean="0"/>
              <a:t>Exercice: </a:t>
            </a:r>
            <a:r>
              <a:rPr lang="fr-FR" sz="2400" dirty="0" smtClean="0"/>
              <a:t>appliquer l’algorithme de tri par sélection pour le tri d’une liste chainée.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10</a:t>
            </a:fld>
            <a:endParaRPr lang="fr-FR" dirty="0"/>
          </a:p>
        </p:txBody>
      </p:sp>
    </p:spTree>
    <p:extLst>
      <p:ext uri="{BB962C8B-B14F-4D97-AF65-F5344CB8AC3E}">
        <p14:creationId xmlns:p14="http://schemas.microsoft.com/office/powerpoint/2010/main" val="3970017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 </a:t>
            </a:r>
            <a:r>
              <a:rPr lang="fr-FR" sz="4000" dirty="0" smtClean="0">
                <a:solidFill>
                  <a:schemeClr val="accent1">
                    <a:lumMod val="50000"/>
                  </a:schemeClr>
                </a:solidFill>
              </a:rPr>
              <a:t>(</a:t>
            </a:r>
            <a:r>
              <a:rPr lang="fr-FR" sz="4000" dirty="0" smtClean="0"/>
              <a:t>Complexité)</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r>
              <a:rPr lang="fr-FR" sz="2400" dirty="0" smtClean="0"/>
              <a:t>Le </a:t>
            </a:r>
            <a:r>
              <a:rPr lang="fr-FR" sz="2400" dirty="0"/>
              <a:t>pire des cas, le plus mauvais cas et le cas moyen sont </a:t>
            </a:r>
            <a:r>
              <a:rPr lang="fr-FR" sz="2400" dirty="0" smtClean="0"/>
              <a:t>pareils. </a:t>
            </a:r>
          </a:p>
          <a:p>
            <a:pPr lvl="1">
              <a:spcBef>
                <a:spcPts val="1200"/>
              </a:spcBef>
              <a:buFont typeface="Arial" pitchFamily="34" charset="0"/>
              <a:buChar char="•"/>
            </a:pPr>
            <a:r>
              <a:rPr lang="fr-FR" sz="2400" dirty="0" smtClean="0"/>
              <a:t>Pour </a:t>
            </a:r>
            <a:r>
              <a:rPr lang="fr-FR" sz="2400" dirty="0"/>
              <a:t>trouver le plus petit éléments, (n-1) itérations sont nécessaires, </a:t>
            </a:r>
            <a:endParaRPr lang="fr-FR" sz="2400" dirty="0" smtClean="0"/>
          </a:p>
          <a:p>
            <a:pPr lvl="1">
              <a:buFont typeface="Arial" pitchFamily="34" charset="0"/>
              <a:buChar char="•"/>
            </a:pPr>
            <a:r>
              <a:rPr lang="fr-FR" sz="2400" dirty="0"/>
              <a:t>P</a:t>
            </a:r>
            <a:r>
              <a:rPr lang="fr-FR" sz="2400" dirty="0" smtClean="0"/>
              <a:t>our </a:t>
            </a:r>
            <a:r>
              <a:rPr lang="fr-FR" sz="2400" dirty="0"/>
              <a:t>le 2ème plus petit élément, (n-2) itérations sont effectuées, .… </a:t>
            </a:r>
            <a:endParaRPr lang="fr-FR" sz="2400" dirty="0" smtClean="0"/>
          </a:p>
          <a:p>
            <a:pPr lvl="1">
              <a:buFont typeface="Arial" pitchFamily="34" charset="0"/>
              <a:buChar char="•"/>
            </a:pPr>
            <a:r>
              <a:rPr lang="fr-FR" sz="2400" dirty="0" smtClean="0"/>
              <a:t>Pour </a:t>
            </a:r>
            <a:r>
              <a:rPr lang="fr-FR" sz="2400" dirty="0"/>
              <a:t>trouver le dernier plus petit élément, 0 itérations sont effectuées. </a:t>
            </a:r>
            <a:endParaRPr lang="fr-FR" sz="2400" dirty="0" smtClean="0"/>
          </a:p>
          <a:p>
            <a:pPr lvl="1">
              <a:buFont typeface="Arial" pitchFamily="34" charset="0"/>
              <a:buChar char="•"/>
            </a:pPr>
            <a:r>
              <a:rPr lang="fr-FR" sz="2400" dirty="0" smtClean="0"/>
              <a:t>Le </a:t>
            </a:r>
            <a:r>
              <a:rPr lang="fr-FR" sz="2400" dirty="0"/>
              <a:t>nombre d’itérations que l’algorithme effectue est donc</a:t>
            </a:r>
            <a:r>
              <a:rPr lang="fr-FR" sz="2400" dirty="0" smtClean="0"/>
              <a:t>: </a:t>
            </a:r>
          </a:p>
          <a:p>
            <a:pPr marL="457200" lvl="1" indent="0">
              <a:buNone/>
            </a:pPr>
            <a:r>
              <a:rPr lang="fr-FR" sz="2400" dirty="0"/>
              <a:t>	</a:t>
            </a:r>
            <a:r>
              <a:rPr lang="fr-FR" sz="2400" dirty="0" smtClean="0"/>
              <a:t>(n-1) * (n-2) /2  </a:t>
            </a:r>
            <a:r>
              <a:rPr lang="fr-FR" sz="2400" dirty="0" smtClean="0">
                <a:sym typeface="Wingdings" pitchFamily="2" charset="2"/>
              </a:rPr>
              <a:t> </a:t>
            </a:r>
            <a:r>
              <a:rPr lang="fr-FR" i="1" dirty="0" smtClean="0">
                <a:sym typeface="Wingdings" pitchFamily="2" charset="2"/>
              </a:rPr>
              <a:t>O (N</a:t>
            </a:r>
            <a:r>
              <a:rPr lang="fr-FR" i="1" baseline="30000" dirty="0" smtClean="0">
                <a:sym typeface="Wingdings" pitchFamily="2" charset="2"/>
              </a:rPr>
              <a:t>2</a:t>
            </a:r>
            <a:r>
              <a:rPr lang="fr-FR" i="1" dirty="0" smtClean="0">
                <a:sym typeface="Wingdings" pitchFamily="2" charset="2"/>
              </a:rPr>
              <a:t>)</a:t>
            </a:r>
            <a:endParaRPr lang="fr-FR" sz="2400" i="1"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11</a:t>
            </a:fld>
            <a:endParaRPr lang="fr-FR" dirty="0"/>
          </a:p>
        </p:txBody>
      </p:sp>
    </p:spTree>
    <p:extLst>
      <p:ext uri="{BB962C8B-B14F-4D97-AF65-F5344CB8AC3E}">
        <p14:creationId xmlns:p14="http://schemas.microsoft.com/office/powerpoint/2010/main" val="531142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Insertio</a:t>
            </a:r>
            <a:r>
              <a:rPr lang="fr-FR" sz="4000" b="1" dirty="0">
                <a:solidFill>
                  <a:schemeClr val="accent1">
                    <a:lumMod val="50000"/>
                  </a:schemeClr>
                </a:solidFill>
              </a:rPr>
              <a:t>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800" b="1" dirty="0" smtClean="0"/>
              <a:t>Principe:</a:t>
            </a:r>
          </a:p>
          <a:p>
            <a:pPr>
              <a:buNone/>
            </a:pPr>
            <a:r>
              <a:rPr lang="fr-FR" sz="2400" dirty="0" smtClean="0"/>
              <a:t>   </a:t>
            </a:r>
            <a:r>
              <a:rPr lang="fr-FR" sz="2400" b="1" dirty="0" smtClean="0"/>
              <a:t>Répéter: </a:t>
            </a:r>
          </a:p>
          <a:p>
            <a:pPr marL="627063" indent="-265113"/>
            <a:r>
              <a:rPr lang="fr-FR" sz="2200" dirty="0" smtClean="0"/>
              <a:t>Insertion </a:t>
            </a:r>
            <a:r>
              <a:rPr lang="fr-FR" sz="2200" dirty="0"/>
              <a:t>du prochain élément dans la partie qui est déjà triée </a:t>
            </a:r>
            <a:r>
              <a:rPr lang="fr-FR" sz="2200" dirty="0" smtClean="0"/>
              <a:t>précédemment.</a:t>
            </a:r>
          </a:p>
          <a:p>
            <a:pPr marL="627063" indent="-265113" algn="just"/>
            <a:r>
              <a:rPr lang="fr-FR" sz="2200" dirty="0" smtClean="0"/>
              <a:t>La </a:t>
            </a:r>
            <a:r>
              <a:rPr lang="fr-FR" sz="2200" dirty="0"/>
              <a:t>partie de départ qui est triée est le premier </a:t>
            </a:r>
            <a:r>
              <a:rPr lang="fr-FR" sz="2200" dirty="0" smtClean="0"/>
              <a:t>élément.</a:t>
            </a:r>
          </a:p>
          <a:p>
            <a:pPr marL="627063" indent="-265113" algn="just"/>
            <a:r>
              <a:rPr lang="fr-FR" sz="2200" dirty="0" smtClean="0"/>
              <a:t>Il </a:t>
            </a:r>
            <a:r>
              <a:rPr lang="fr-FR" sz="2200" dirty="0"/>
              <a:t>se pourrait qu’on a à déplacer plusieurs éléments pour l’insertion</a:t>
            </a:r>
            <a:r>
              <a:rPr lang="fr-FR" sz="2200" dirty="0" smtClean="0"/>
              <a:t>.</a:t>
            </a:r>
          </a:p>
          <a:p>
            <a:pPr>
              <a:buNone/>
            </a:pPr>
            <a:endParaRPr lang="fr-FR" sz="2200" b="1" u="sng" dirty="0"/>
          </a:p>
          <a:p>
            <a:pPr>
              <a:spcAft>
                <a:spcPts val="1200"/>
              </a:spcAft>
              <a:buNone/>
            </a:pPr>
            <a:r>
              <a:rPr lang="fr-FR" sz="2200" b="1" dirty="0"/>
              <a:t> </a:t>
            </a:r>
            <a:r>
              <a:rPr lang="fr-FR" sz="2200" b="1" dirty="0" smtClean="0"/>
              <a:t>  		     1				</a:t>
            </a:r>
            <a:r>
              <a:rPr lang="fr-FR" sz="2200" b="1" i="1" dirty="0" smtClean="0">
                <a:latin typeface="Times New Roman" pitchFamily="18" charset="0"/>
                <a:cs typeface="Times New Roman" pitchFamily="18" charset="0"/>
              </a:rPr>
              <a:t>i</a:t>
            </a:r>
            <a:r>
              <a:rPr lang="fr-FR" sz="2200" b="1" dirty="0" smtClean="0"/>
              <a:t>		           N	</a:t>
            </a:r>
            <a:endParaRPr lang="fr-FR" sz="2400" u="sng" dirty="0" smtClean="0"/>
          </a:p>
          <a:p>
            <a:pPr marL="0" indent="0">
              <a:buNone/>
            </a:pPr>
            <a:r>
              <a:rPr lang="fr-FR" sz="2400" dirty="0" smtClean="0"/>
              <a:t>	T</a:t>
            </a:r>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12</a:t>
            </a:fld>
            <a:endParaRPr lang="fr-FR" dirty="0"/>
          </a:p>
        </p:txBody>
      </p:sp>
      <p:sp>
        <p:nvSpPr>
          <p:cNvPr id="4" name="Rectangle 3"/>
          <p:cNvSpPr/>
          <p:nvPr/>
        </p:nvSpPr>
        <p:spPr>
          <a:xfrm>
            <a:off x="395536" y="1340768"/>
            <a:ext cx="8352928" cy="223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3123578980"/>
              </p:ext>
            </p:extLst>
          </p:nvPr>
        </p:nvGraphicFramePr>
        <p:xfrm>
          <a:off x="1619672" y="4221088"/>
          <a:ext cx="6096000" cy="370840"/>
        </p:xfrm>
        <a:graphic>
          <a:graphicData uri="http://schemas.openxmlformats.org/drawingml/2006/table">
            <a:tbl>
              <a:tblPr firstRow="1" bandRow="1">
                <a:tableStyleId>{5C22544A-7EE6-4342-B048-85BDC9FD1C3A}</a:tableStyleId>
              </a:tblPr>
              <a:tblGrid>
                <a:gridCol w="3024336"/>
                <a:gridCol w="648072"/>
                <a:gridCol w="2423592"/>
              </a:tblGrid>
              <a:tr h="370840">
                <a:tc>
                  <a:txBody>
                    <a:bodyPr/>
                    <a:lstStyle/>
                    <a:p>
                      <a:endParaRPr lang="fr-FR" dirty="0"/>
                    </a:p>
                  </a:txBody>
                  <a:tcPr>
                    <a:solidFill>
                      <a:srgbClr val="00B050"/>
                    </a:solidFill>
                  </a:tcPr>
                </a:tc>
                <a:tc>
                  <a:txBody>
                    <a:bodyPr/>
                    <a:lstStyle/>
                    <a:p>
                      <a:endParaRPr lang="fr-FR" dirty="0"/>
                    </a:p>
                  </a:txBody>
                  <a:tcPr/>
                </a:tc>
                <a:tc>
                  <a:txBody>
                    <a:bodyPr/>
                    <a:lstStyle/>
                    <a:p>
                      <a:endParaRPr lang="fr-FR" dirty="0"/>
                    </a:p>
                  </a:txBody>
                  <a:tcPr>
                    <a:solidFill>
                      <a:srgbClr val="FFC000"/>
                    </a:solidFill>
                  </a:tcPr>
                </a:tc>
              </a:tr>
            </a:tbl>
          </a:graphicData>
        </a:graphic>
      </p:graphicFrame>
      <p:sp>
        <p:nvSpPr>
          <p:cNvPr id="7" name="Rectangle 6"/>
          <p:cNvSpPr/>
          <p:nvPr/>
        </p:nvSpPr>
        <p:spPr>
          <a:xfrm>
            <a:off x="1586383" y="4636296"/>
            <a:ext cx="2952328" cy="646331"/>
          </a:xfrm>
          <a:prstGeom prst="rect">
            <a:avLst/>
          </a:prstGeom>
        </p:spPr>
        <p:txBody>
          <a:bodyPr wrap="square">
            <a:spAutoFit/>
          </a:bodyPr>
          <a:lstStyle/>
          <a:p>
            <a:r>
              <a:rPr lang="fr-FR" dirty="0"/>
              <a:t>Les i-1 premiers éléments déjà </a:t>
            </a:r>
            <a:r>
              <a:rPr lang="fr-FR" dirty="0" smtClean="0"/>
              <a:t>triés</a:t>
            </a:r>
            <a:endParaRPr lang="fr-FR" dirty="0"/>
          </a:p>
        </p:txBody>
      </p:sp>
      <p:sp>
        <p:nvSpPr>
          <p:cNvPr id="8" name="Rectangle 7"/>
          <p:cNvSpPr/>
          <p:nvPr/>
        </p:nvSpPr>
        <p:spPr>
          <a:xfrm>
            <a:off x="4644008" y="4786204"/>
            <a:ext cx="1224136" cy="646331"/>
          </a:xfrm>
          <a:prstGeom prst="rect">
            <a:avLst/>
          </a:prstGeom>
        </p:spPr>
        <p:txBody>
          <a:bodyPr wrap="square">
            <a:spAutoFit/>
          </a:bodyPr>
          <a:lstStyle/>
          <a:p>
            <a:r>
              <a:rPr lang="fr-FR" dirty="0"/>
              <a:t>Eléments à </a:t>
            </a:r>
            <a:r>
              <a:rPr lang="fr-FR" dirty="0" smtClean="0"/>
              <a:t>insérer</a:t>
            </a:r>
            <a:endParaRPr lang="fr-FR" dirty="0"/>
          </a:p>
        </p:txBody>
      </p:sp>
      <p:sp>
        <p:nvSpPr>
          <p:cNvPr id="9" name="Rectangle 8"/>
          <p:cNvSpPr/>
          <p:nvPr/>
        </p:nvSpPr>
        <p:spPr>
          <a:xfrm>
            <a:off x="6660231" y="4751723"/>
            <a:ext cx="2296911" cy="369332"/>
          </a:xfrm>
          <a:prstGeom prst="rect">
            <a:avLst/>
          </a:prstGeom>
        </p:spPr>
        <p:txBody>
          <a:bodyPr wrap="none">
            <a:spAutoFit/>
          </a:bodyPr>
          <a:lstStyle/>
          <a:p>
            <a:r>
              <a:rPr lang="fr-FR" dirty="0"/>
              <a:t>Les éléments non triés</a:t>
            </a:r>
          </a:p>
        </p:txBody>
      </p:sp>
      <p:sp>
        <p:nvSpPr>
          <p:cNvPr id="10" name="Flèche courbée vers la droite 9"/>
          <p:cNvSpPr/>
          <p:nvPr/>
        </p:nvSpPr>
        <p:spPr>
          <a:xfrm rot="5400000">
            <a:off x="3609810" y="2898858"/>
            <a:ext cx="340204" cy="23042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189903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Insertio</a:t>
            </a:r>
            <a:r>
              <a:rPr lang="fr-FR" sz="4000" b="1" dirty="0">
                <a:solidFill>
                  <a:schemeClr val="accent1">
                    <a:lumMod val="50000"/>
                  </a:schemeClr>
                </a:solidFill>
              </a:rPr>
              <a:t>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800" b="1" dirty="0" smtClean="0"/>
              <a:t>Principe: </a:t>
            </a:r>
          </a:p>
          <a:p>
            <a:pPr>
              <a:buNone/>
            </a:pPr>
            <a:r>
              <a:rPr lang="fr-FR" sz="2800" dirty="0" smtClean="0"/>
              <a:t>(</a:t>
            </a:r>
            <a:r>
              <a:rPr lang="fr-FR" sz="2800" dirty="0"/>
              <a:t>le tri du joueur de cartes !) </a:t>
            </a:r>
            <a:endParaRPr lang="fr-FR" sz="2800" dirty="0" smtClean="0"/>
          </a:p>
          <a:p>
            <a:pPr>
              <a:buNone/>
            </a:pPr>
            <a:r>
              <a:rPr lang="fr-FR" sz="2800" dirty="0" smtClean="0"/>
              <a:t>• </a:t>
            </a:r>
            <a:r>
              <a:rPr lang="fr-FR" sz="2800" dirty="0"/>
              <a:t>Ordonner les deux premiers </a:t>
            </a:r>
            <a:r>
              <a:rPr lang="fr-FR" sz="2800" dirty="0" smtClean="0"/>
              <a:t>éléments </a:t>
            </a:r>
          </a:p>
          <a:p>
            <a:pPr>
              <a:buNone/>
            </a:pPr>
            <a:r>
              <a:rPr lang="fr-FR" sz="2800" dirty="0" smtClean="0"/>
              <a:t>• Insérer </a:t>
            </a:r>
            <a:r>
              <a:rPr lang="fr-FR" sz="2800" dirty="0"/>
              <a:t>le </a:t>
            </a:r>
            <a:r>
              <a:rPr lang="fr-FR" sz="2800" dirty="0" smtClean="0"/>
              <a:t>3e élément </a:t>
            </a:r>
            <a:r>
              <a:rPr lang="fr-FR" sz="2800" dirty="0"/>
              <a:t>de </a:t>
            </a:r>
            <a:r>
              <a:rPr lang="fr-FR" sz="2800" dirty="0" smtClean="0"/>
              <a:t>manière à </a:t>
            </a:r>
            <a:r>
              <a:rPr lang="fr-FR" sz="2800" dirty="0"/>
              <a:t>ce que les 3 premiers </a:t>
            </a:r>
            <a:r>
              <a:rPr lang="fr-FR" sz="2800" dirty="0" smtClean="0"/>
              <a:t>éléments </a:t>
            </a:r>
            <a:r>
              <a:rPr lang="fr-FR" sz="2800" dirty="0"/>
              <a:t>soient </a:t>
            </a:r>
            <a:r>
              <a:rPr lang="fr-FR" sz="2800" dirty="0" smtClean="0"/>
              <a:t>triés </a:t>
            </a:r>
          </a:p>
          <a:p>
            <a:pPr>
              <a:buNone/>
            </a:pPr>
            <a:r>
              <a:rPr lang="fr-FR" sz="2800" dirty="0" smtClean="0"/>
              <a:t>• Insérer </a:t>
            </a:r>
            <a:r>
              <a:rPr lang="fr-FR" sz="2800" dirty="0"/>
              <a:t>le 4e </a:t>
            </a:r>
            <a:r>
              <a:rPr lang="fr-FR" sz="2800" dirty="0" smtClean="0"/>
              <a:t>élément à </a:t>
            </a:r>
            <a:r>
              <a:rPr lang="fr-FR" sz="2800" dirty="0"/>
              <a:t>“sa” place pour que. . . </a:t>
            </a:r>
            <a:endParaRPr lang="fr-FR" sz="2800" dirty="0" smtClean="0"/>
          </a:p>
          <a:p>
            <a:pPr>
              <a:buNone/>
            </a:pPr>
            <a:r>
              <a:rPr lang="fr-FR" sz="2800" dirty="0" smtClean="0"/>
              <a:t>• </a:t>
            </a:r>
            <a:r>
              <a:rPr lang="fr-FR" sz="2800" dirty="0"/>
              <a:t>. . .</a:t>
            </a:r>
            <a:endParaRPr lang="fr-FR" sz="2800" b="1" dirty="0"/>
          </a:p>
          <a:p>
            <a:pPr>
              <a:buNone/>
            </a:pPr>
            <a:r>
              <a:rPr lang="fr-FR" sz="2400" dirty="0"/>
              <a:t>• </a:t>
            </a:r>
            <a:r>
              <a:rPr lang="fr-FR" sz="2400" dirty="0" smtClean="0"/>
              <a:t>Insérer </a:t>
            </a:r>
            <a:r>
              <a:rPr lang="fr-FR" sz="2400" dirty="0"/>
              <a:t>le </a:t>
            </a:r>
            <a:r>
              <a:rPr lang="fr-FR" sz="2400" i="1" dirty="0" smtClean="0"/>
              <a:t>nième</a:t>
            </a:r>
            <a:r>
              <a:rPr lang="fr-FR" sz="2400" dirty="0" smtClean="0"/>
              <a:t> élément à </a:t>
            </a:r>
            <a:r>
              <a:rPr lang="fr-FR" sz="2400" dirty="0"/>
              <a:t>sa place</a:t>
            </a:r>
            <a:r>
              <a:rPr lang="fr-FR" sz="2400" dirty="0" smtClean="0"/>
              <a:t>.</a:t>
            </a:r>
          </a:p>
          <a:p>
            <a:pPr>
              <a:buNone/>
            </a:pPr>
            <a:endParaRPr lang="fr-FR" sz="2400" dirty="0"/>
          </a:p>
          <a:p>
            <a:pPr>
              <a:buNone/>
            </a:pPr>
            <a:r>
              <a:rPr lang="fr-FR" sz="2400" dirty="0"/>
              <a:t>A la fin de la i </a:t>
            </a:r>
            <a:r>
              <a:rPr lang="fr-FR" sz="2400" dirty="0" err="1" smtClean="0"/>
              <a:t>ème</a:t>
            </a:r>
            <a:r>
              <a:rPr lang="fr-FR" sz="2400" dirty="0" smtClean="0"/>
              <a:t> itération, </a:t>
            </a:r>
            <a:r>
              <a:rPr lang="fr-FR" sz="2400" dirty="0"/>
              <a:t>les i premiers </a:t>
            </a:r>
            <a:r>
              <a:rPr lang="fr-FR" sz="2400" dirty="0" smtClean="0"/>
              <a:t>éléments </a:t>
            </a:r>
            <a:r>
              <a:rPr lang="fr-FR" sz="2400" dirty="0"/>
              <a:t>de T sont </a:t>
            </a:r>
            <a:r>
              <a:rPr lang="fr-FR" sz="2400" dirty="0" smtClean="0"/>
              <a:t>tries.</a:t>
            </a:r>
            <a:endParaRPr lang="fr-FR" sz="2200" b="1" u="sng" dirty="0"/>
          </a:p>
          <a:p>
            <a:pPr>
              <a:spcAft>
                <a:spcPts val="1200"/>
              </a:spcAft>
              <a:buNone/>
            </a:pPr>
            <a:r>
              <a:rPr lang="fr-FR" sz="2200" b="1" dirty="0"/>
              <a:t> </a:t>
            </a:r>
            <a:r>
              <a:rPr lang="fr-FR" sz="2200" b="1" dirty="0" smtClean="0"/>
              <a:t>  		</a:t>
            </a: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13</a:t>
            </a:fld>
            <a:endParaRPr lang="fr-FR" dirty="0"/>
          </a:p>
        </p:txBody>
      </p:sp>
    </p:spTree>
    <p:extLst>
      <p:ext uri="{BB962C8B-B14F-4D97-AF65-F5344CB8AC3E}">
        <p14:creationId xmlns:p14="http://schemas.microsoft.com/office/powerpoint/2010/main" val="353678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a:t>
            </a:r>
            <a:r>
              <a:rPr lang="fr-FR" sz="4000" b="1" dirty="0">
                <a:solidFill>
                  <a:schemeClr val="accent1">
                    <a:lumMod val="50000"/>
                  </a:schemeClr>
                </a:solidFill>
              </a:rPr>
              <a:t>Insertion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600" b="1" u="sng" dirty="0" smtClean="0"/>
              <a:t>Exemple:</a:t>
            </a:r>
          </a:p>
          <a:p>
            <a:pPr marL="0" indent="0">
              <a:buNone/>
            </a:pPr>
            <a:r>
              <a:rPr lang="fr-FR" sz="2600" dirty="0" smtClean="0"/>
              <a:t>    T							</a:t>
            </a:r>
          </a:p>
          <a:p>
            <a:pPr marL="0" indent="0">
              <a:buNone/>
            </a:pPr>
            <a:endParaRPr lang="fr-FR" sz="2600" dirty="0"/>
          </a:p>
          <a:p>
            <a:pPr marL="0" indent="0">
              <a:buNone/>
            </a:pPr>
            <a:r>
              <a:rPr lang="fr-FR" sz="2600" b="1" u="sng" dirty="0" smtClean="0"/>
              <a:t>Etape 1</a:t>
            </a:r>
            <a:r>
              <a:rPr lang="fr-FR" sz="2600" b="1" dirty="0" smtClean="0"/>
              <a:t>: </a:t>
            </a:r>
            <a:r>
              <a:rPr lang="fr-FR" sz="2600" dirty="0" smtClean="0"/>
              <a:t>insérer 12 à sa place</a:t>
            </a:r>
            <a:endParaRPr lang="fr-FR" sz="2600" b="1" dirty="0" smtClean="0"/>
          </a:p>
          <a:p>
            <a:pPr marL="0" indent="0">
              <a:buNone/>
            </a:pPr>
            <a:r>
              <a:rPr lang="fr-FR" sz="2600" dirty="0" smtClean="0"/>
              <a:t>							</a:t>
            </a:r>
          </a:p>
          <a:p>
            <a:pPr marL="0" indent="0">
              <a:buNone/>
            </a:pPr>
            <a:endParaRPr lang="fr-FR" sz="2600" dirty="0" smtClean="0"/>
          </a:p>
          <a:p>
            <a:pPr marL="0" indent="0">
              <a:buNone/>
            </a:pPr>
            <a:r>
              <a:rPr lang="fr-FR" sz="2600" dirty="0"/>
              <a:t>	</a:t>
            </a:r>
            <a:r>
              <a:rPr lang="fr-FR" sz="2600" dirty="0" smtClean="0"/>
              <a:t>		</a:t>
            </a:r>
            <a:endParaRPr lang="fr-FR" sz="2600" dirty="0"/>
          </a:p>
          <a:p>
            <a:pPr marL="0" indent="0">
              <a:buNone/>
            </a:pPr>
            <a:r>
              <a:rPr lang="fr-FR" sz="2600" b="1" u="sng" dirty="0"/>
              <a:t>Etape </a:t>
            </a:r>
            <a:r>
              <a:rPr lang="fr-FR" sz="2600" b="1" u="sng" dirty="0" smtClean="0"/>
              <a:t>2</a:t>
            </a:r>
            <a:r>
              <a:rPr lang="fr-FR" sz="2600" b="1" dirty="0" smtClean="0"/>
              <a:t>: </a:t>
            </a:r>
            <a:r>
              <a:rPr lang="fr-FR" sz="2600" dirty="0"/>
              <a:t>insérer </a:t>
            </a:r>
            <a:r>
              <a:rPr lang="fr-FR" sz="2600" dirty="0" smtClean="0"/>
              <a:t>5 à </a:t>
            </a:r>
            <a:r>
              <a:rPr lang="fr-FR" sz="2600" dirty="0"/>
              <a:t>sa place</a:t>
            </a:r>
            <a:endParaRPr lang="fr-FR" sz="2600" b="1" dirty="0"/>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14</a:t>
            </a:fld>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586555705"/>
              </p:ext>
            </p:extLst>
          </p:nvPr>
        </p:nvGraphicFramePr>
        <p:xfrm>
          <a:off x="1187624" y="1412776"/>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tc>
                <a:tc>
                  <a:txBody>
                    <a:bodyPr/>
                    <a:lstStyle/>
                    <a:p>
                      <a:r>
                        <a:rPr lang="fr-FR" dirty="0" smtClean="0"/>
                        <a:t>5</a:t>
                      </a:r>
                      <a:endParaRPr lang="fr-FR" dirty="0"/>
                    </a:p>
                  </a:txBody>
                  <a:tcPr/>
                </a:tc>
                <a:tc>
                  <a:txBody>
                    <a:bodyPr/>
                    <a:lstStyle/>
                    <a:p>
                      <a:r>
                        <a:rPr lang="fr-FR" dirty="0" smtClean="0"/>
                        <a:t>30</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4182052080"/>
              </p:ext>
            </p:extLst>
          </p:nvPr>
        </p:nvGraphicFramePr>
        <p:xfrm>
          <a:off x="1187624" y="3140968"/>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5</a:t>
                      </a:r>
                      <a:endParaRPr lang="fr-FR" dirty="0"/>
                    </a:p>
                  </a:txBody>
                  <a:tcPr/>
                </a:tc>
                <a:tc>
                  <a:txBody>
                    <a:bodyPr/>
                    <a:lstStyle/>
                    <a:p>
                      <a:r>
                        <a:rPr lang="fr-FR" dirty="0" smtClean="0"/>
                        <a:t>30</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3553909044"/>
              </p:ext>
            </p:extLst>
          </p:nvPr>
        </p:nvGraphicFramePr>
        <p:xfrm>
          <a:off x="1331640" y="5013176"/>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5</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30</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spTree>
    <p:extLst>
      <p:ext uri="{BB962C8B-B14F-4D97-AF65-F5344CB8AC3E}">
        <p14:creationId xmlns:p14="http://schemas.microsoft.com/office/powerpoint/2010/main" val="157377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arn(inVertic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barn(inVertical)">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a:t>
            </a:r>
            <a:r>
              <a:rPr lang="fr-FR" sz="4000" b="1" dirty="0">
                <a:solidFill>
                  <a:schemeClr val="accent1">
                    <a:lumMod val="50000"/>
                  </a:schemeClr>
                </a:solidFill>
              </a:rPr>
              <a:t>Insertion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endParaRPr lang="fr-FR" sz="2600" dirty="0" smtClean="0"/>
          </a:p>
          <a:p>
            <a:pPr marL="0" indent="0">
              <a:buNone/>
            </a:pPr>
            <a:r>
              <a:rPr lang="fr-FR" sz="2600" b="1" u="sng" dirty="0" smtClean="0"/>
              <a:t>Etape 3</a:t>
            </a:r>
            <a:r>
              <a:rPr lang="fr-FR" sz="2600" b="1" dirty="0" smtClean="0"/>
              <a:t>: </a:t>
            </a:r>
            <a:r>
              <a:rPr lang="fr-FR" sz="2600" dirty="0"/>
              <a:t>insérer </a:t>
            </a:r>
            <a:r>
              <a:rPr lang="fr-FR" sz="2600" dirty="0" smtClean="0"/>
              <a:t>30 </a:t>
            </a:r>
            <a:r>
              <a:rPr lang="fr-FR" sz="2600" dirty="0"/>
              <a:t>à sa place</a:t>
            </a:r>
            <a:endParaRPr lang="fr-FR" sz="2600" b="1" dirty="0"/>
          </a:p>
          <a:p>
            <a:pPr marL="0" indent="0">
              <a:buNone/>
            </a:pPr>
            <a:r>
              <a:rPr lang="fr-FR" sz="2600" dirty="0" smtClean="0"/>
              <a:t>							</a:t>
            </a:r>
          </a:p>
          <a:p>
            <a:pPr marL="0" indent="0">
              <a:buNone/>
            </a:pPr>
            <a:endParaRPr lang="fr-FR" sz="2600" dirty="0" smtClean="0"/>
          </a:p>
          <a:p>
            <a:pPr marL="0" indent="0">
              <a:buNone/>
            </a:pPr>
            <a:r>
              <a:rPr lang="fr-FR" sz="2600" b="1" u="sng" dirty="0" smtClean="0"/>
              <a:t>Etape 4</a:t>
            </a:r>
            <a:r>
              <a:rPr lang="fr-FR" sz="2600" b="1" dirty="0" smtClean="0"/>
              <a:t>: </a:t>
            </a:r>
            <a:r>
              <a:rPr lang="fr-FR" sz="2600" dirty="0"/>
              <a:t>insérer 2</a:t>
            </a:r>
            <a:r>
              <a:rPr lang="fr-FR" sz="2600" dirty="0" smtClean="0"/>
              <a:t> </a:t>
            </a:r>
            <a:r>
              <a:rPr lang="fr-FR" sz="2600" dirty="0"/>
              <a:t>à sa place</a:t>
            </a:r>
            <a:endParaRPr lang="fr-FR" sz="2600" b="1" dirty="0"/>
          </a:p>
          <a:p>
            <a:pPr marL="0" indent="0">
              <a:buNone/>
            </a:pPr>
            <a:endParaRPr lang="fr-FR" sz="2600" dirty="0" smtClean="0"/>
          </a:p>
          <a:p>
            <a:pPr marL="0" indent="0" algn="just">
              <a:buNone/>
            </a:pPr>
            <a:endParaRPr lang="fr-FR" sz="2600" dirty="0" smtClean="0"/>
          </a:p>
          <a:p>
            <a:pPr marL="0" indent="0" algn="just">
              <a:buNone/>
            </a:pPr>
            <a:r>
              <a:rPr lang="fr-FR" sz="2600" b="1" u="sng" dirty="0"/>
              <a:t>Etape </a:t>
            </a:r>
            <a:r>
              <a:rPr lang="fr-FR" sz="2600" b="1" u="sng" dirty="0" smtClean="0"/>
              <a:t>5</a:t>
            </a:r>
            <a:r>
              <a:rPr lang="fr-FR" sz="2600" b="1" dirty="0" smtClean="0"/>
              <a:t>: </a:t>
            </a:r>
            <a:r>
              <a:rPr lang="fr-FR" sz="2600" dirty="0"/>
              <a:t>insérer </a:t>
            </a:r>
            <a:r>
              <a:rPr lang="fr-FR" sz="2600" dirty="0" smtClean="0"/>
              <a:t>17 </a:t>
            </a:r>
            <a:r>
              <a:rPr lang="fr-FR" sz="2600" dirty="0"/>
              <a:t>à sa </a:t>
            </a:r>
            <a:r>
              <a:rPr lang="fr-FR" sz="2600" dirty="0" smtClean="0"/>
              <a:t>place</a:t>
            </a:r>
            <a:endParaRPr lang="fr-FR" sz="2600" b="1" dirty="0"/>
          </a:p>
          <a:p>
            <a:pPr marL="0" indent="0" algn="just">
              <a:buNone/>
            </a:pPr>
            <a:endParaRPr lang="fr-FR" sz="2600" dirty="0" smtClean="0"/>
          </a:p>
          <a:p>
            <a:pPr marL="0" indent="0" algn="just">
              <a:buNone/>
            </a:pPr>
            <a:endParaRPr lang="fr-FR" sz="2600" dirty="0"/>
          </a:p>
          <a:p>
            <a:pPr marL="0" indent="0" algn="just">
              <a:buNone/>
            </a:pPr>
            <a:r>
              <a:rPr lang="fr-FR" sz="2600" b="1" u="sng" dirty="0"/>
              <a:t>Etape </a:t>
            </a:r>
            <a:r>
              <a:rPr lang="fr-FR" sz="2600" b="1" u="sng" dirty="0" smtClean="0"/>
              <a:t>6</a:t>
            </a:r>
            <a:r>
              <a:rPr lang="fr-FR" sz="2600" b="1" dirty="0" smtClean="0"/>
              <a:t>: </a:t>
            </a:r>
            <a:r>
              <a:rPr lang="fr-FR" sz="2600" dirty="0"/>
              <a:t>insérer 4</a:t>
            </a:r>
            <a:r>
              <a:rPr lang="fr-FR" sz="2600" dirty="0" smtClean="0"/>
              <a:t> </a:t>
            </a:r>
            <a:r>
              <a:rPr lang="fr-FR" sz="2600" dirty="0"/>
              <a:t>à sa place</a:t>
            </a:r>
            <a:endParaRPr lang="fr-FR" sz="2600" b="1" dirty="0"/>
          </a:p>
          <a:p>
            <a:pPr marL="0" indent="0" algn="just">
              <a:buNone/>
            </a:pPr>
            <a:endParaRPr lang="fr-FR" sz="26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15</a:t>
            </a:fld>
            <a:endParaRPr lang="fr-FR" dirty="0"/>
          </a:p>
        </p:txBody>
      </p:sp>
      <p:graphicFrame>
        <p:nvGraphicFramePr>
          <p:cNvPr id="12" name="Tableau 11"/>
          <p:cNvGraphicFramePr>
            <a:graphicFrameLocks noGrp="1"/>
          </p:cNvGraphicFramePr>
          <p:nvPr>
            <p:extLst>
              <p:ext uri="{D42A27DB-BD31-4B8C-83A1-F6EECF244321}">
                <p14:modId xmlns:p14="http://schemas.microsoft.com/office/powerpoint/2010/main" val="3752754862"/>
              </p:ext>
            </p:extLst>
          </p:nvPr>
        </p:nvGraphicFramePr>
        <p:xfrm>
          <a:off x="1187624" y="2132856"/>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5</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30</a:t>
                      </a:r>
                      <a:endParaRPr lang="fr-FR" dirty="0"/>
                    </a:p>
                  </a:txBody>
                  <a:tcPr>
                    <a:solidFill>
                      <a:srgbClr val="00B050"/>
                    </a:solidFill>
                  </a:tcPr>
                </a:tc>
                <a:tc>
                  <a:txBody>
                    <a:bodyPr/>
                    <a:lstStyle/>
                    <a:p>
                      <a:r>
                        <a:rPr lang="fr-FR" dirty="0" smtClean="0"/>
                        <a:t>2</a:t>
                      </a:r>
                      <a:endParaRPr lang="fr-FR" dirty="0"/>
                    </a:p>
                  </a:txBody>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335814517"/>
              </p:ext>
            </p:extLst>
          </p:nvPr>
        </p:nvGraphicFramePr>
        <p:xfrm>
          <a:off x="1115616" y="3501008"/>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5</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30</a:t>
                      </a:r>
                      <a:endParaRPr lang="fr-FR" dirty="0"/>
                    </a:p>
                  </a:txBody>
                  <a:tcPr>
                    <a:solidFill>
                      <a:srgbClr val="00B050"/>
                    </a:solidFill>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935521262"/>
              </p:ext>
            </p:extLst>
          </p:nvPr>
        </p:nvGraphicFramePr>
        <p:xfrm>
          <a:off x="1115616" y="4941168"/>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5</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17</a:t>
                      </a:r>
                      <a:endParaRPr lang="fr-FR" dirty="0"/>
                    </a:p>
                  </a:txBody>
                  <a:tcPr>
                    <a:solidFill>
                      <a:srgbClr val="00B050"/>
                    </a:solidFill>
                  </a:tcPr>
                </a:tc>
                <a:tc>
                  <a:txBody>
                    <a:bodyPr/>
                    <a:lstStyle/>
                    <a:p>
                      <a:r>
                        <a:rPr lang="fr-FR" dirty="0" smtClean="0"/>
                        <a:t>30</a:t>
                      </a:r>
                      <a:endParaRPr lang="fr-FR" dirty="0"/>
                    </a:p>
                  </a:txBody>
                  <a:tcPr>
                    <a:solidFill>
                      <a:srgbClr val="00B050"/>
                    </a:solidFill>
                  </a:tcPr>
                </a:tc>
                <a:tc>
                  <a:txBody>
                    <a:bodyPr/>
                    <a:lstStyle/>
                    <a:p>
                      <a:r>
                        <a:rPr lang="fr-FR" dirty="0" smtClean="0"/>
                        <a:t>4</a:t>
                      </a:r>
                      <a:endParaRPr lang="fr-FR" dirty="0"/>
                    </a:p>
                  </a:txBody>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2307744964"/>
              </p:ext>
            </p:extLst>
          </p:nvPr>
        </p:nvGraphicFramePr>
        <p:xfrm>
          <a:off x="1115616" y="6237312"/>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4</a:t>
                      </a:r>
                      <a:endParaRPr lang="fr-FR" dirty="0"/>
                    </a:p>
                  </a:txBody>
                  <a:tcPr>
                    <a:solidFill>
                      <a:srgbClr val="00B050"/>
                    </a:solidFill>
                  </a:tcPr>
                </a:tc>
                <a:tc>
                  <a:txBody>
                    <a:bodyPr/>
                    <a:lstStyle/>
                    <a:p>
                      <a:r>
                        <a:rPr lang="fr-FR" dirty="0" smtClean="0"/>
                        <a:t>5</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17</a:t>
                      </a:r>
                      <a:endParaRPr lang="fr-FR" dirty="0"/>
                    </a:p>
                  </a:txBody>
                  <a:tcPr>
                    <a:solidFill>
                      <a:srgbClr val="00B050"/>
                    </a:solidFill>
                  </a:tcPr>
                </a:tc>
                <a:tc>
                  <a:txBody>
                    <a:bodyPr/>
                    <a:lstStyle/>
                    <a:p>
                      <a:r>
                        <a:rPr lang="fr-FR" dirty="0" smtClean="0"/>
                        <a:t>30</a:t>
                      </a:r>
                      <a:endParaRPr lang="fr-FR" dirty="0"/>
                    </a:p>
                  </a:txBody>
                  <a:tcPr>
                    <a:solidFill>
                      <a:srgbClr val="00B050"/>
                    </a:solidFill>
                  </a:tcPr>
                </a:tc>
              </a:tr>
            </a:tbl>
          </a:graphicData>
        </a:graphic>
      </p:graphicFrame>
    </p:spTree>
    <p:extLst>
      <p:ext uri="{BB962C8B-B14F-4D97-AF65-F5344CB8AC3E}">
        <p14:creationId xmlns:p14="http://schemas.microsoft.com/office/powerpoint/2010/main" val="29243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arn(inVertic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arn(inVertical)">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a:t>
            </a:r>
            <a:r>
              <a:rPr lang="fr-FR" sz="4000" b="1" dirty="0">
                <a:solidFill>
                  <a:schemeClr val="accent1">
                    <a:lumMod val="50000"/>
                  </a:schemeClr>
                </a:solidFill>
              </a:rPr>
              <a:t>Insertion </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a:buNone/>
            </a:pPr>
            <a:r>
              <a:rPr lang="fr-FR" sz="2400" dirty="0"/>
              <a:t>Procédure </a:t>
            </a:r>
            <a:r>
              <a:rPr lang="fr-FR" sz="2400" dirty="0" err="1" smtClean="0"/>
              <a:t>TriInsertion</a:t>
            </a:r>
            <a:r>
              <a:rPr lang="fr-FR" sz="2400" dirty="0" smtClean="0"/>
              <a:t> (Var T </a:t>
            </a:r>
            <a:r>
              <a:rPr lang="fr-FR" sz="2400" dirty="0"/>
              <a:t>: </a:t>
            </a:r>
            <a:r>
              <a:rPr lang="fr-FR" sz="2400" dirty="0" smtClean="0"/>
              <a:t>Tableau d’entiers</a:t>
            </a:r>
            <a:r>
              <a:rPr lang="fr-FR" sz="2400" dirty="0"/>
              <a:t>, </a:t>
            </a:r>
            <a:r>
              <a:rPr lang="fr-FR" sz="2400" dirty="0" smtClean="0"/>
              <a:t>N</a:t>
            </a:r>
            <a:r>
              <a:rPr lang="fr-FR" sz="2400" dirty="0"/>
              <a:t> : </a:t>
            </a:r>
            <a:r>
              <a:rPr lang="fr-FR" sz="2400" dirty="0" smtClean="0"/>
              <a:t>entier)</a:t>
            </a:r>
          </a:p>
          <a:p>
            <a:pPr>
              <a:buNone/>
            </a:pPr>
            <a:r>
              <a:rPr lang="fr-FR" sz="2400" dirty="0"/>
              <a:t>	 i, k : naturels</a:t>
            </a:r>
            <a:r>
              <a:rPr lang="fr-FR" sz="2400" dirty="0" smtClean="0"/>
              <a:t>;</a:t>
            </a:r>
          </a:p>
          <a:p>
            <a:pPr>
              <a:buNone/>
            </a:pPr>
            <a:r>
              <a:rPr lang="fr-FR" sz="2400" dirty="0"/>
              <a:t>	</a:t>
            </a:r>
            <a:r>
              <a:rPr lang="fr-FR" sz="2400" dirty="0" err="1" smtClean="0"/>
              <a:t>temp</a:t>
            </a:r>
            <a:r>
              <a:rPr lang="fr-FR" sz="2400" dirty="0"/>
              <a:t> : entier</a:t>
            </a:r>
            <a:r>
              <a:rPr lang="fr-FR" sz="2400" dirty="0" smtClean="0"/>
              <a:t>;</a:t>
            </a:r>
          </a:p>
          <a:p>
            <a:pPr>
              <a:buNone/>
            </a:pPr>
            <a:r>
              <a:rPr lang="fr-FR" sz="2400" dirty="0" smtClean="0"/>
              <a:t>Début</a:t>
            </a:r>
          </a:p>
          <a:p>
            <a:pPr>
              <a:buNone/>
            </a:pPr>
            <a:r>
              <a:rPr lang="fr-FR" sz="2400" b="1" dirty="0" smtClean="0">
                <a:solidFill>
                  <a:srgbClr val="00B0F0"/>
                </a:solidFill>
              </a:rPr>
              <a:t>Pour </a:t>
            </a:r>
            <a:r>
              <a:rPr lang="fr-FR" sz="2400" b="1" dirty="0">
                <a:solidFill>
                  <a:srgbClr val="00B0F0"/>
                </a:solidFill>
              </a:rPr>
              <a:t>i=2 à </a:t>
            </a:r>
            <a:r>
              <a:rPr lang="fr-FR" sz="2400" b="1" dirty="0" smtClean="0">
                <a:solidFill>
                  <a:srgbClr val="00B0F0"/>
                </a:solidFill>
              </a:rPr>
              <a:t>N faire</a:t>
            </a:r>
          </a:p>
          <a:p>
            <a:pPr>
              <a:buNone/>
            </a:pPr>
            <a:r>
              <a:rPr lang="fr-FR" sz="2400" dirty="0" smtClean="0"/>
              <a:t>		</a:t>
            </a:r>
            <a:r>
              <a:rPr lang="fr-FR" sz="2400" dirty="0" err="1" smtClean="0"/>
              <a:t>temp</a:t>
            </a:r>
            <a:r>
              <a:rPr lang="fr-FR" sz="2400" dirty="0" smtClean="0"/>
              <a:t> </a:t>
            </a:r>
            <a:r>
              <a:rPr lang="fr-FR" sz="2400" dirty="0" smtClean="0">
                <a:sym typeface="Wingdings" pitchFamily="2" charset="2"/>
              </a:rPr>
              <a:t></a:t>
            </a:r>
            <a:r>
              <a:rPr lang="fr-FR" sz="2400" dirty="0" smtClean="0"/>
              <a:t> </a:t>
            </a:r>
            <a:r>
              <a:rPr lang="fr-FR" sz="2400" dirty="0"/>
              <a:t>t[i</a:t>
            </a:r>
            <a:r>
              <a:rPr lang="fr-FR" sz="2400" dirty="0" smtClean="0"/>
              <a:t>];    k </a:t>
            </a:r>
            <a:r>
              <a:rPr lang="fr-FR" sz="2400" dirty="0" smtClean="0">
                <a:sym typeface="Wingdings" pitchFamily="2" charset="2"/>
              </a:rPr>
              <a:t></a:t>
            </a:r>
            <a:r>
              <a:rPr lang="fr-FR" sz="2400" dirty="0" smtClean="0"/>
              <a:t> </a:t>
            </a:r>
            <a:r>
              <a:rPr lang="fr-FR" sz="2400" dirty="0"/>
              <a:t>i</a:t>
            </a:r>
            <a:r>
              <a:rPr lang="fr-FR" sz="2400" dirty="0" smtClean="0"/>
              <a:t>;</a:t>
            </a:r>
          </a:p>
          <a:p>
            <a:pPr>
              <a:buNone/>
            </a:pPr>
            <a:r>
              <a:rPr lang="fr-FR" sz="2400" dirty="0" smtClean="0"/>
              <a:t>	Tant </a:t>
            </a:r>
            <a:r>
              <a:rPr lang="fr-FR" sz="2400" dirty="0"/>
              <a:t>que (k &gt; 1 et t[k-1] &gt; </a:t>
            </a:r>
            <a:r>
              <a:rPr lang="fr-FR" sz="2400" dirty="0" err="1"/>
              <a:t>temp</a:t>
            </a:r>
            <a:r>
              <a:rPr lang="fr-FR" sz="2400" dirty="0"/>
              <a:t>) </a:t>
            </a:r>
            <a:r>
              <a:rPr lang="fr-FR" sz="2400" dirty="0" smtClean="0"/>
              <a:t>faire</a:t>
            </a:r>
          </a:p>
          <a:p>
            <a:pPr>
              <a:buNone/>
            </a:pPr>
            <a:r>
              <a:rPr lang="fr-FR" sz="2400" dirty="0"/>
              <a:t>	</a:t>
            </a:r>
            <a:r>
              <a:rPr lang="fr-FR" sz="2400" dirty="0" smtClean="0"/>
              <a:t>	T [k</a:t>
            </a:r>
            <a:r>
              <a:rPr lang="fr-FR" sz="2400" dirty="0"/>
              <a:t>] </a:t>
            </a:r>
            <a:r>
              <a:rPr lang="fr-FR" sz="2400" dirty="0" smtClean="0">
                <a:sym typeface="Wingdings" pitchFamily="2" charset="2"/>
              </a:rPr>
              <a:t></a:t>
            </a:r>
            <a:r>
              <a:rPr lang="fr-FR" sz="2400" dirty="0" smtClean="0"/>
              <a:t> T[k </a:t>
            </a:r>
            <a:r>
              <a:rPr lang="fr-FR" sz="2400" dirty="0"/>
              <a:t>- 1</a:t>
            </a:r>
            <a:r>
              <a:rPr lang="fr-FR" sz="2400" dirty="0" smtClean="0"/>
              <a:t>];</a:t>
            </a:r>
          </a:p>
          <a:p>
            <a:pPr>
              <a:buNone/>
            </a:pPr>
            <a:r>
              <a:rPr lang="fr-FR" sz="2400" dirty="0"/>
              <a:t>	</a:t>
            </a:r>
            <a:r>
              <a:rPr lang="fr-FR" sz="2400" dirty="0" smtClean="0"/>
              <a:t>	k </a:t>
            </a:r>
            <a:r>
              <a:rPr lang="fr-FR" sz="2400" dirty="0" smtClean="0">
                <a:sym typeface="Wingdings" pitchFamily="2" charset="2"/>
              </a:rPr>
              <a:t></a:t>
            </a:r>
            <a:r>
              <a:rPr lang="fr-FR" sz="2400" dirty="0" smtClean="0"/>
              <a:t> </a:t>
            </a:r>
            <a:r>
              <a:rPr lang="fr-FR" sz="2400" dirty="0"/>
              <a:t>k - 1</a:t>
            </a:r>
            <a:r>
              <a:rPr lang="fr-FR" sz="2400" dirty="0" smtClean="0"/>
              <a:t>;</a:t>
            </a:r>
          </a:p>
          <a:p>
            <a:pPr>
              <a:buNone/>
            </a:pPr>
            <a:r>
              <a:rPr lang="fr-FR" sz="2400" dirty="0"/>
              <a:t>	</a:t>
            </a:r>
            <a:r>
              <a:rPr lang="fr-FR" sz="2400" dirty="0" smtClean="0"/>
              <a:t>Fin </a:t>
            </a:r>
            <a:r>
              <a:rPr lang="fr-FR" sz="2400" dirty="0"/>
              <a:t>tant </a:t>
            </a:r>
            <a:r>
              <a:rPr lang="fr-FR" sz="2400" dirty="0" smtClean="0"/>
              <a:t>que</a:t>
            </a:r>
          </a:p>
          <a:p>
            <a:pPr>
              <a:buNone/>
            </a:pPr>
            <a:r>
              <a:rPr lang="fr-FR" sz="2400" dirty="0"/>
              <a:t> </a:t>
            </a:r>
            <a:r>
              <a:rPr lang="fr-FR" sz="2400" dirty="0" smtClean="0"/>
              <a:t>     T[k</a:t>
            </a:r>
            <a:r>
              <a:rPr lang="fr-FR" sz="2400" dirty="0"/>
              <a:t>] </a:t>
            </a:r>
            <a:r>
              <a:rPr lang="fr-FR" sz="2400" dirty="0" smtClean="0">
                <a:sym typeface="Wingdings" pitchFamily="2" charset="2"/>
              </a:rPr>
              <a:t></a:t>
            </a:r>
            <a:r>
              <a:rPr lang="fr-FR" sz="2400" dirty="0" smtClean="0"/>
              <a:t> </a:t>
            </a:r>
            <a:r>
              <a:rPr lang="fr-FR" sz="2400" dirty="0" err="1"/>
              <a:t>temp</a:t>
            </a:r>
            <a:r>
              <a:rPr lang="fr-FR" sz="2400" dirty="0" smtClean="0"/>
              <a:t>;</a:t>
            </a:r>
          </a:p>
          <a:p>
            <a:pPr>
              <a:buNone/>
            </a:pPr>
            <a:r>
              <a:rPr lang="fr-FR" sz="2400" b="1" dirty="0" smtClean="0">
                <a:solidFill>
                  <a:srgbClr val="00B0F0"/>
                </a:solidFill>
              </a:rPr>
              <a:t>Fin pour</a:t>
            </a:r>
          </a:p>
          <a:p>
            <a:pPr>
              <a:buNone/>
            </a:pPr>
            <a:r>
              <a:rPr lang="fr-FR" sz="2400" dirty="0" smtClean="0"/>
              <a:t>Fin</a:t>
            </a: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16</a:t>
            </a:fld>
            <a:endParaRPr lang="fr-FR" dirty="0"/>
          </a:p>
        </p:txBody>
      </p:sp>
    </p:spTree>
    <p:extLst>
      <p:ext uri="{BB962C8B-B14F-4D97-AF65-F5344CB8AC3E}">
        <p14:creationId xmlns:p14="http://schemas.microsoft.com/office/powerpoint/2010/main" val="298819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arn(inVertical)">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arn(inVertical)">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arn(inVertical)">
                                      <p:cBhvr>
                                        <p:cTn id="31" dur="500"/>
                                        <p:tgtEl>
                                          <p:spTgt spid="3">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barn(inVertical)">
                                      <p:cBhvr>
                                        <p:cTn id="41" dur="500"/>
                                        <p:tgtEl>
                                          <p:spTgt spid="3">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barn(inVertical)">
                                      <p:cBhvr>
                                        <p:cTn id="46" dur="500"/>
                                        <p:tgtEl>
                                          <p:spTgt spid="3">
                                            <p:txEl>
                                              <p:pRg st="11" end="1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barn(inVertical)">
                                      <p:cBhvr>
                                        <p:cTn id="5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a:t>
            </a:r>
            <a:r>
              <a:rPr lang="fr-FR" sz="4000" b="1" dirty="0">
                <a:solidFill>
                  <a:schemeClr val="accent1">
                    <a:lumMod val="50000"/>
                  </a:schemeClr>
                </a:solidFill>
              </a:rPr>
              <a:t>Insertion </a:t>
            </a:r>
            <a:r>
              <a:rPr lang="fr-FR" sz="4000" dirty="0" smtClean="0">
                <a:solidFill>
                  <a:schemeClr val="accent1">
                    <a:lumMod val="50000"/>
                  </a:schemeClr>
                </a:solidFill>
              </a:rPr>
              <a:t>(</a:t>
            </a:r>
            <a:r>
              <a:rPr lang="fr-FR" sz="4000" dirty="0" smtClean="0"/>
              <a:t>Complexité)</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algn="just"/>
            <a:r>
              <a:rPr lang="fr-FR" sz="2400" dirty="0" smtClean="0"/>
              <a:t>Comme </a:t>
            </a:r>
            <a:r>
              <a:rPr lang="fr-FR" sz="2400" dirty="0"/>
              <a:t>nous n’avons pas nécessairement à scanner toute la partie déjà triée, le pire cas, le meilleur cas et le cas moyen peuvent différer entre </a:t>
            </a:r>
            <a:r>
              <a:rPr lang="fr-FR" sz="2400" dirty="0" smtClean="0"/>
              <a:t>eux.</a:t>
            </a:r>
          </a:p>
          <a:p>
            <a:pPr marL="0" indent="0">
              <a:buNone/>
            </a:pPr>
            <a:endParaRPr lang="fr-FR" sz="2400" dirty="0" smtClean="0"/>
          </a:p>
          <a:p>
            <a:pPr algn="just"/>
            <a:r>
              <a:rPr lang="fr-FR" sz="2400" b="1" dirty="0" smtClean="0"/>
              <a:t>Meilleur </a:t>
            </a:r>
            <a:r>
              <a:rPr lang="fr-FR" sz="2400" b="1" dirty="0"/>
              <a:t>des cas: </a:t>
            </a:r>
            <a:r>
              <a:rPr lang="fr-FR" sz="2400" dirty="0"/>
              <a:t>Chaque élément est inséré à la fin de la partie triée. Dans ce cas, nous n’avons à déplacer aucun élément. Comme nous avons à insérer (n-1) éléments, chacun générant seulement une comparaison, la complexité est en O(n</a:t>
            </a:r>
            <a:r>
              <a:rPr lang="fr-FR" sz="2400" dirty="0" smtClean="0"/>
              <a:t>).</a:t>
            </a:r>
          </a:p>
          <a:p>
            <a:pPr marL="0" indent="0">
              <a:buNone/>
            </a:pPr>
            <a:endParaRPr lang="fr-FR" sz="2400" dirty="0" smtClean="0"/>
          </a:p>
          <a:p>
            <a:pPr algn="just"/>
            <a:r>
              <a:rPr lang="fr-FR" sz="2400" b="1" dirty="0" smtClean="0"/>
              <a:t>Pire </a:t>
            </a:r>
            <a:r>
              <a:rPr lang="fr-FR" sz="2400" b="1" dirty="0"/>
              <a:t>des cas: </a:t>
            </a:r>
            <a:r>
              <a:rPr lang="fr-FR" sz="2400" dirty="0"/>
              <a:t>Chaque élément est inséré au début de la partie trié. Dans ce cas, tous les éléments de la partie triée doivent être déplacés à chaque itération. </a:t>
            </a:r>
          </a:p>
          <a:p>
            <a:pPr marL="361950" indent="0" algn="just">
              <a:buNone/>
            </a:pPr>
            <a:r>
              <a:rPr lang="fr-FR" sz="2400" dirty="0" smtClean="0"/>
              <a:t>La </a:t>
            </a:r>
            <a:r>
              <a:rPr lang="fr-FR" sz="2400" dirty="0" err="1"/>
              <a:t>ième</a:t>
            </a:r>
            <a:r>
              <a:rPr lang="fr-FR" sz="2400" dirty="0"/>
              <a:t> itération génère (i-1) comparaisons et échanges de </a:t>
            </a:r>
            <a:r>
              <a:rPr lang="fr-FR" sz="2400" dirty="0" smtClean="0"/>
              <a:t>valeurs. 𝑂</a:t>
            </a:r>
            <a:r>
              <a:rPr lang="fr-FR" sz="2400" dirty="0"/>
              <a:t>( </a:t>
            </a:r>
            <a:r>
              <a:rPr lang="fr-FR" sz="2400" dirty="0" smtClean="0"/>
              <a:t>𝑛</a:t>
            </a:r>
            <a:r>
              <a:rPr lang="fr-FR" sz="2400" baseline="30000" dirty="0" smtClean="0"/>
              <a:t>2</a:t>
            </a:r>
            <a:r>
              <a:rPr lang="fr-FR" sz="2400" dirty="0" smtClean="0"/>
              <a:t> </a:t>
            </a:r>
            <a:r>
              <a:rPr lang="fr-FR" sz="2400" dirty="0"/>
              <a:t>)</a:t>
            </a: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17</a:t>
            </a:fld>
            <a:endParaRPr lang="fr-FR" dirty="0"/>
          </a:p>
        </p:txBody>
      </p:sp>
    </p:spTree>
    <p:extLst>
      <p:ext uri="{BB962C8B-B14F-4D97-AF65-F5344CB8AC3E}">
        <p14:creationId xmlns:p14="http://schemas.microsoft.com/office/powerpoint/2010/main" val="421808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à bulle</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fontScale="92500"/>
          </a:bodyPr>
          <a:lstStyle/>
          <a:p>
            <a:pPr>
              <a:buNone/>
            </a:pPr>
            <a:r>
              <a:rPr lang="fr-FR" sz="2800" b="1" dirty="0" smtClean="0"/>
              <a:t>Principe:</a:t>
            </a:r>
          </a:p>
          <a:p>
            <a:pPr>
              <a:spcAft>
                <a:spcPts val="600"/>
              </a:spcAft>
              <a:buNone/>
            </a:pPr>
            <a:r>
              <a:rPr lang="fr-FR" sz="2400" dirty="0" smtClean="0"/>
              <a:t>   </a:t>
            </a:r>
            <a:r>
              <a:rPr lang="fr-FR" sz="2600" b="1" dirty="0" smtClean="0"/>
              <a:t>Répéter: </a:t>
            </a:r>
          </a:p>
          <a:p>
            <a:pPr marL="627063" indent="-265113">
              <a:spcAft>
                <a:spcPts val="600"/>
              </a:spcAft>
            </a:pPr>
            <a:r>
              <a:rPr lang="fr-FR" sz="2600" dirty="0" smtClean="0"/>
              <a:t>Parcourir le tableau en comparant deux à deux les éléments successifs, permuter s'ils ne sont pas dans l'ordre.</a:t>
            </a:r>
          </a:p>
          <a:p>
            <a:pPr marL="627063" indent="-265113">
              <a:spcAft>
                <a:spcPts val="600"/>
              </a:spcAft>
            </a:pPr>
            <a:r>
              <a:rPr lang="fr-FR" sz="2600" dirty="0" smtClean="0"/>
              <a:t>Répéter tant que des permutations sont effectuées. </a:t>
            </a:r>
          </a:p>
          <a:p>
            <a:pPr marL="627063" indent="-265113"/>
            <a:endParaRPr lang="fr-FR" sz="2400" dirty="0"/>
          </a:p>
          <a:p>
            <a:pPr marL="365125"/>
            <a:r>
              <a:rPr lang="fr-FR" sz="2200" dirty="0" smtClean="0"/>
              <a:t>Après </a:t>
            </a:r>
            <a:r>
              <a:rPr lang="fr-FR" sz="2200" dirty="0"/>
              <a:t>le premier parcours, le plus grand élément étant à sa position définitive, il n'a plus à être traité. </a:t>
            </a:r>
            <a:endParaRPr lang="fr-FR" sz="2200" dirty="0" smtClean="0"/>
          </a:p>
          <a:p>
            <a:pPr marL="365125"/>
            <a:r>
              <a:rPr lang="fr-FR" sz="2200" dirty="0" smtClean="0"/>
              <a:t>Le </a:t>
            </a:r>
            <a:r>
              <a:rPr lang="fr-FR" sz="2200" dirty="0"/>
              <a:t>reste du tableau est en revanche encore en désordre. Il faut donc le parcourir à nouveau, en s'arrêtant à l'avant-dernier élément. </a:t>
            </a:r>
            <a:endParaRPr lang="fr-FR" sz="2200" dirty="0" smtClean="0"/>
          </a:p>
          <a:p>
            <a:pPr marL="365125"/>
            <a:r>
              <a:rPr lang="fr-FR" sz="2200" dirty="0" smtClean="0"/>
              <a:t>Après </a:t>
            </a:r>
            <a:r>
              <a:rPr lang="fr-FR" sz="2200" dirty="0"/>
              <a:t>ce deuxième parcours, les deux plus grands éléments sont à leur position définitive. </a:t>
            </a:r>
            <a:endParaRPr lang="fr-FR" sz="2200" dirty="0" smtClean="0"/>
          </a:p>
          <a:p>
            <a:pPr marL="365125"/>
            <a:r>
              <a:rPr lang="fr-FR" sz="2200" dirty="0" smtClean="0"/>
              <a:t>Il </a:t>
            </a:r>
            <a:r>
              <a:rPr lang="fr-FR" sz="2200" dirty="0"/>
              <a:t>faut donc répéter les parcours du tableau, jusqu'à ce que les deux plus petits éléments soient placés à leur position définitive</a:t>
            </a:r>
            <a:r>
              <a:rPr lang="fr-FR" sz="2200" dirty="0" smtClean="0"/>
              <a:t>.</a:t>
            </a:r>
            <a:r>
              <a:rPr lang="fr-FR" sz="2200" b="1" dirty="0" smtClean="0"/>
              <a:t>	</a:t>
            </a: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18</a:t>
            </a:fld>
            <a:endParaRPr lang="fr-FR" dirty="0"/>
          </a:p>
        </p:txBody>
      </p:sp>
      <p:sp>
        <p:nvSpPr>
          <p:cNvPr id="4" name="Rectangle 3"/>
          <p:cNvSpPr/>
          <p:nvPr/>
        </p:nvSpPr>
        <p:spPr>
          <a:xfrm>
            <a:off x="395536" y="1340768"/>
            <a:ext cx="8352928"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9575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a:t>
            </a:r>
            <a:r>
              <a:rPr lang="fr-FR" sz="4000" b="1" dirty="0">
                <a:solidFill>
                  <a:schemeClr val="accent1">
                    <a:lumMod val="50000"/>
                  </a:schemeClr>
                </a:solidFill>
              </a:rPr>
              <a:t>à Bulle </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600" b="1" u="sng" dirty="0" smtClean="0"/>
              <a:t>Exemple:</a:t>
            </a:r>
            <a:r>
              <a:rPr lang="fr-FR" sz="2600" b="1" dirty="0" smtClean="0"/>
              <a:t>    </a:t>
            </a:r>
            <a:r>
              <a:rPr lang="fr-FR" sz="2600" dirty="0"/>
              <a:t> </a:t>
            </a:r>
            <a:r>
              <a:rPr lang="fr-FR" sz="2600" dirty="0" smtClean="0"/>
              <a:t>T</a:t>
            </a:r>
            <a:endParaRPr lang="fr-FR" sz="2600" b="1" u="sng" dirty="0" smtClean="0"/>
          </a:p>
          <a:p>
            <a:pPr marL="0" indent="0">
              <a:buNone/>
            </a:pPr>
            <a:r>
              <a:rPr lang="fr-FR" sz="2600" dirty="0" smtClean="0"/>
              <a:t>					</a:t>
            </a:r>
          </a:p>
          <a:p>
            <a:pPr marL="0" indent="0">
              <a:buNone/>
            </a:pPr>
            <a:r>
              <a:rPr lang="fr-FR" sz="2600" b="1" u="sng" dirty="0" smtClean="0"/>
              <a:t>Itération 1</a:t>
            </a:r>
            <a:r>
              <a:rPr lang="fr-FR" sz="2600" b="1" dirty="0" smtClean="0"/>
              <a:t>:</a:t>
            </a:r>
          </a:p>
          <a:p>
            <a:pPr marL="0" indent="0">
              <a:buNone/>
            </a:pPr>
            <a:r>
              <a:rPr lang="fr-FR" sz="2600" dirty="0" smtClean="0"/>
              <a:t>							</a:t>
            </a:r>
          </a:p>
          <a:p>
            <a:pPr marL="0" indent="0">
              <a:buNone/>
            </a:pPr>
            <a:endParaRPr lang="fr-FR" sz="2600" dirty="0" smtClean="0"/>
          </a:p>
          <a:p>
            <a:pPr marL="0" indent="0">
              <a:buNone/>
            </a:pPr>
            <a:r>
              <a:rPr lang="fr-FR" sz="2600" dirty="0" smtClean="0"/>
              <a:t>			</a:t>
            </a:r>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19</a:t>
            </a:fld>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169191449"/>
              </p:ext>
            </p:extLst>
          </p:nvPr>
        </p:nvGraphicFramePr>
        <p:xfrm>
          <a:off x="2819910" y="1052736"/>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tc>
                <a:tc>
                  <a:txBody>
                    <a:bodyPr/>
                    <a:lstStyle/>
                    <a:p>
                      <a:r>
                        <a:rPr lang="fr-FR" dirty="0" smtClean="0"/>
                        <a:t>5</a:t>
                      </a:r>
                      <a:endParaRPr lang="fr-FR" dirty="0"/>
                    </a:p>
                  </a:txBody>
                  <a:tcPr/>
                </a:tc>
                <a:tc>
                  <a:txBody>
                    <a:bodyPr/>
                    <a:lstStyle/>
                    <a:p>
                      <a:r>
                        <a:rPr lang="fr-FR" dirty="0" smtClean="0"/>
                        <a:t>30</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2666170076"/>
              </p:ext>
            </p:extLst>
          </p:nvPr>
        </p:nvGraphicFramePr>
        <p:xfrm>
          <a:off x="2603886" y="2437062"/>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solidFill>
                      <a:srgbClr val="0070C0"/>
                    </a:solidFill>
                  </a:tcPr>
                </a:tc>
                <a:tc>
                  <a:txBody>
                    <a:bodyPr/>
                    <a:lstStyle/>
                    <a:p>
                      <a:r>
                        <a:rPr lang="fr-FR" dirty="0" smtClean="0"/>
                        <a:t>5</a:t>
                      </a:r>
                      <a:endParaRPr lang="fr-FR" dirty="0"/>
                    </a:p>
                  </a:txBody>
                  <a:tcPr>
                    <a:solidFill>
                      <a:srgbClr val="0070C0"/>
                    </a:solidFill>
                  </a:tcPr>
                </a:tc>
                <a:tc>
                  <a:txBody>
                    <a:bodyPr/>
                    <a:lstStyle/>
                    <a:p>
                      <a:r>
                        <a:rPr lang="fr-FR" dirty="0" smtClean="0"/>
                        <a:t>30</a:t>
                      </a:r>
                      <a:endParaRPr lang="fr-FR" dirty="0"/>
                    </a:p>
                  </a:txBody>
                  <a:tcPr>
                    <a:solidFill>
                      <a:srgbClr val="0070C0"/>
                    </a:solidFill>
                  </a:tcPr>
                </a:tc>
                <a:tc>
                  <a:txBody>
                    <a:bodyPr/>
                    <a:lstStyle/>
                    <a:p>
                      <a:r>
                        <a:rPr lang="fr-FR" dirty="0" smtClean="0"/>
                        <a:t>2</a:t>
                      </a:r>
                      <a:endParaRPr lang="fr-FR" dirty="0"/>
                    </a:p>
                  </a:txBody>
                  <a:tcPr>
                    <a:solidFill>
                      <a:srgbClr val="0070C0"/>
                    </a:solidFill>
                  </a:tcPr>
                </a:tc>
                <a:tc>
                  <a:txBody>
                    <a:bodyPr/>
                    <a:lstStyle/>
                    <a:p>
                      <a:r>
                        <a:rPr lang="fr-FR" dirty="0" smtClean="0"/>
                        <a:t>17</a:t>
                      </a:r>
                      <a:endParaRPr lang="fr-FR" dirty="0"/>
                    </a:p>
                  </a:txBody>
                  <a:tcPr>
                    <a:solidFill>
                      <a:srgbClr val="0070C0"/>
                    </a:solidFill>
                  </a:tcPr>
                </a:tc>
              </a:tr>
            </a:tbl>
          </a:graphicData>
        </a:graphic>
      </p:graphicFrame>
      <p:cxnSp>
        <p:nvCxnSpPr>
          <p:cNvPr id="15" name="Connecteur droit avec flèche 14"/>
          <p:cNvCxnSpPr/>
          <p:nvPr/>
        </p:nvCxnSpPr>
        <p:spPr>
          <a:xfrm>
            <a:off x="2819910" y="2077022"/>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17" name="Connecteur droit avec flèche 16"/>
          <p:cNvCxnSpPr/>
          <p:nvPr/>
        </p:nvCxnSpPr>
        <p:spPr>
          <a:xfrm>
            <a:off x="3467982" y="2082119"/>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18" name="Tableau 17"/>
          <p:cNvGraphicFramePr>
            <a:graphicFrameLocks noGrp="1"/>
          </p:cNvGraphicFramePr>
          <p:nvPr>
            <p:extLst>
              <p:ext uri="{D42A27DB-BD31-4B8C-83A1-F6EECF244321}">
                <p14:modId xmlns:p14="http://schemas.microsoft.com/office/powerpoint/2010/main" val="1708042184"/>
              </p:ext>
            </p:extLst>
          </p:nvPr>
        </p:nvGraphicFramePr>
        <p:xfrm>
          <a:off x="2639890" y="3301158"/>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10</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5</a:t>
                      </a:r>
                      <a:endParaRPr lang="fr-FR" dirty="0"/>
                    </a:p>
                  </a:txBody>
                  <a:tcPr>
                    <a:solidFill>
                      <a:srgbClr val="0070C0"/>
                    </a:solidFill>
                  </a:tcPr>
                </a:tc>
                <a:tc>
                  <a:txBody>
                    <a:bodyPr/>
                    <a:lstStyle/>
                    <a:p>
                      <a:r>
                        <a:rPr lang="fr-FR" dirty="0" smtClean="0"/>
                        <a:t>30</a:t>
                      </a:r>
                      <a:endParaRPr lang="fr-FR" dirty="0"/>
                    </a:p>
                  </a:txBody>
                  <a:tcPr>
                    <a:solidFill>
                      <a:srgbClr val="0070C0"/>
                    </a:solidFill>
                  </a:tcPr>
                </a:tc>
                <a:tc>
                  <a:txBody>
                    <a:bodyPr/>
                    <a:lstStyle/>
                    <a:p>
                      <a:r>
                        <a:rPr lang="fr-FR" dirty="0" smtClean="0"/>
                        <a:t>2</a:t>
                      </a:r>
                      <a:endParaRPr lang="fr-FR" dirty="0"/>
                    </a:p>
                  </a:txBody>
                  <a:tcPr>
                    <a:solidFill>
                      <a:srgbClr val="0070C0"/>
                    </a:solidFill>
                  </a:tcPr>
                </a:tc>
                <a:tc>
                  <a:txBody>
                    <a:bodyPr/>
                    <a:lstStyle/>
                    <a:p>
                      <a:r>
                        <a:rPr lang="fr-FR" dirty="0" smtClean="0"/>
                        <a:t>17</a:t>
                      </a:r>
                      <a:endParaRPr lang="fr-FR" dirty="0"/>
                    </a:p>
                  </a:txBody>
                  <a:tcPr>
                    <a:solidFill>
                      <a:srgbClr val="0070C0"/>
                    </a:solidFill>
                  </a:tcPr>
                </a:tc>
              </a:tr>
            </a:tbl>
          </a:graphicData>
        </a:graphic>
      </p:graphicFrame>
      <p:cxnSp>
        <p:nvCxnSpPr>
          <p:cNvPr id="19" name="Connecteur droit avec flèche 18"/>
          <p:cNvCxnSpPr/>
          <p:nvPr/>
        </p:nvCxnSpPr>
        <p:spPr>
          <a:xfrm>
            <a:off x="3440341" y="2941118"/>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0" name="Connecteur droit avec flèche 19"/>
          <p:cNvCxnSpPr/>
          <p:nvPr/>
        </p:nvCxnSpPr>
        <p:spPr>
          <a:xfrm>
            <a:off x="4044046" y="2941118"/>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21" name="Tableau 20"/>
          <p:cNvGraphicFramePr>
            <a:graphicFrameLocks noGrp="1"/>
          </p:cNvGraphicFramePr>
          <p:nvPr>
            <p:extLst>
              <p:ext uri="{D42A27DB-BD31-4B8C-83A1-F6EECF244321}">
                <p14:modId xmlns:p14="http://schemas.microsoft.com/office/powerpoint/2010/main" val="425241544"/>
              </p:ext>
            </p:extLst>
          </p:nvPr>
        </p:nvGraphicFramePr>
        <p:xfrm>
          <a:off x="2675894" y="4082446"/>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10</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30</a:t>
                      </a:r>
                      <a:endParaRPr lang="fr-FR" dirty="0"/>
                    </a:p>
                  </a:txBody>
                  <a:tcPr>
                    <a:solidFill>
                      <a:srgbClr val="0070C0"/>
                    </a:solidFill>
                  </a:tcPr>
                </a:tc>
                <a:tc>
                  <a:txBody>
                    <a:bodyPr/>
                    <a:lstStyle/>
                    <a:p>
                      <a:r>
                        <a:rPr lang="fr-FR" dirty="0" smtClean="0"/>
                        <a:t>2</a:t>
                      </a:r>
                      <a:endParaRPr lang="fr-FR" dirty="0"/>
                    </a:p>
                  </a:txBody>
                  <a:tcPr>
                    <a:solidFill>
                      <a:srgbClr val="0070C0"/>
                    </a:solidFill>
                  </a:tcPr>
                </a:tc>
                <a:tc>
                  <a:txBody>
                    <a:bodyPr/>
                    <a:lstStyle/>
                    <a:p>
                      <a:r>
                        <a:rPr lang="fr-FR" dirty="0" smtClean="0"/>
                        <a:t>17</a:t>
                      </a:r>
                      <a:endParaRPr lang="fr-FR" dirty="0"/>
                    </a:p>
                  </a:txBody>
                  <a:tcPr>
                    <a:solidFill>
                      <a:srgbClr val="0070C0"/>
                    </a:solidFill>
                  </a:tcPr>
                </a:tc>
              </a:tr>
            </a:tbl>
          </a:graphicData>
        </a:graphic>
      </p:graphicFrame>
      <p:cxnSp>
        <p:nvCxnSpPr>
          <p:cNvPr id="22" name="Connecteur droit avec flèche 21"/>
          <p:cNvCxnSpPr/>
          <p:nvPr/>
        </p:nvCxnSpPr>
        <p:spPr>
          <a:xfrm>
            <a:off x="4020148" y="3722406"/>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3" name="Connecteur droit avec flèche 22"/>
          <p:cNvCxnSpPr/>
          <p:nvPr/>
        </p:nvCxnSpPr>
        <p:spPr>
          <a:xfrm>
            <a:off x="4692118" y="3722406"/>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24" name="Tableau 23"/>
          <p:cNvGraphicFramePr>
            <a:graphicFrameLocks noGrp="1"/>
          </p:cNvGraphicFramePr>
          <p:nvPr>
            <p:extLst>
              <p:ext uri="{D42A27DB-BD31-4B8C-83A1-F6EECF244321}">
                <p14:modId xmlns:p14="http://schemas.microsoft.com/office/powerpoint/2010/main" val="2290075155"/>
              </p:ext>
            </p:extLst>
          </p:nvPr>
        </p:nvGraphicFramePr>
        <p:xfrm>
          <a:off x="2675894" y="4874534"/>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10</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30</a:t>
                      </a:r>
                      <a:endParaRPr lang="fr-FR" dirty="0"/>
                    </a:p>
                  </a:txBody>
                  <a:tcPr>
                    <a:solidFill>
                      <a:srgbClr val="0070C0"/>
                    </a:solidFill>
                  </a:tcPr>
                </a:tc>
                <a:tc>
                  <a:txBody>
                    <a:bodyPr/>
                    <a:lstStyle/>
                    <a:p>
                      <a:r>
                        <a:rPr lang="fr-FR" dirty="0" smtClean="0"/>
                        <a:t>2</a:t>
                      </a:r>
                      <a:endParaRPr lang="fr-FR" dirty="0"/>
                    </a:p>
                  </a:txBody>
                  <a:tcPr>
                    <a:solidFill>
                      <a:srgbClr val="0070C0"/>
                    </a:solidFill>
                  </a:tcPr>
                </a:tc>
                <a:tc>
                  <a:txBody>
                    <a:bodyPr/>
                    <a:lstStyle/>
                    <a:p>
                      <a:r>
                        <a:rPr lang="fr-FR" dirty="0" smtClean="0"/>
                        <a:t>17</a:t>
                      </a:r>
                      <a:endParaRPr lang="fr-FR" dirty="0"/>
                    </a:p>
                  </a:txBody>
                  <a:tcPr>
                    <a:solidFill>
                      <a:srgbClr val="0070C0"/>
                    </a:solidFill>
                  </a:tcPr>
                </a:tc>
              </a:tr>
            </a:tbl>
          </a:graphicData>
        </a:graphic>
      </p:graphicFrame>
      <p:cxnSp>
        <p:nvCxnSpPr>
          <p:cNvPr id="25" name="Connecteur droit avec flèche 24"/>
          <p:cNvCxnSpPr/>
          <p:nvPr/>
        </p:nvCxnSpPr>
        <p:spPr>
          <a:xfrm>
            <a:off x="4692118" y="4514494"/>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6" name="Connecteur droit avec flèche 25"/>
          <p:cNvCxnSpPr/>
          <p:nvPr/>
        </p:nvCxnSpPr>
        <p:spPr>
          <a:xfrm>
            <a:off x="5268182" y="4514494"/>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27" name="Tableau 26"/>
          <p:cNvGraphicFramePr>
            <a:graphicFrameLocks noGrp="1"/>
          </p:cNvGraphicFramePr>
          <p:nvPr>
            <p:extLst>
              <p:ext uri="{D42A27DB-BD31-4B8C-83A1-F6EECF244321}">
                <p14:modId xmlns:p14="http://schemas.microsoft.com/office/powerpoint/2010/main" val="3031043044"/>
              </p:ext>
            </p:extLst>
          </p:nvPr>
        </p:nvGraphicFramePr>
        <p:xfrm>
          <a:off x="2711898" y="5609044"/>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10</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  2</a:t>
                      </a:r>
                      <a:endParaRPr lang="fr-FR" dirty="0"/>
                    </a:p>
                  </a:txBody>
                  <a:tcPr>
                    <a:solidFill>
                      <a:srgbClr val="0070C0"/>
                    </a:solidFill>
                  </a:tcPr>
                </a:tc>
                <a:tc>
                  <a:txBody>
                    <a:bodyPr/>
                    <a:lstStyle/>
                    <a:p>
                      <a:r>
                        <a:rPr lang="fr-FR" dirty="0" smtClean="0"/>
                        <a:t>30</a:t>
                      </a:r>
                      <a:endParaRPr lang="fr-FR" dirty="0"/>
                    </a:p>
                  </a:txBody>
                  <a:tcPr>
                    <a:solidFill>
                      <a:srgbClr val="0070C0"/>
                    </a:solidFill>
                  </a:tcPr>
                </a:tc>
                <a:tc>
                  <a:txBody>
                    <a:bodyPr/>
                    <a:lstStyle/>
                    <a:p>
                      <a:r>
                        <a:rPr lang="fr-FR" dirty="0" smtClean="0"/>
                        <a:t>17</a:t>
                      </a:r>
                      <a:endParaRPr lang="fr-FR" dirty="0"/>
                    </a:p>
                  </a:txBody>
                  <a:tcPr>
                    <a:solidFill>
                      <a:srgbClr val="0070C0"/>
                    </a:solidFill>
                  </a:tcPr>
                </a:tc>
              </a:tr>
            </a:tbl>
          </a:graphicData>
        </a:graphic>
      </p:graphicFrame>
      <p:cxnSp>
        <p:nvCxnSpPr>
          <p:cNvPr id="28" name="Connecteur droit avec flèche 27"/>
          <p:cNvCxnSpPr/>
          <p:nvPr/>
        </p:nvCxnSpPr>
        <p:spPr>
          <a:xfrm>
            <a:off x="5309979" y="5307853"/>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9" name="Connecteur droit avec flèche 28"/>
          <p:cNvCxnSpPr/>
          <p:nvPr/>
        </p:nvCxnSpPr>
        <p:spPr>
          <a:xfrm>
            <a:off x="6012160" y="5249004"/>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0" name="Tableau 29"/>
          <p:cNvGraphicFramePr>
            <a:graphicFrameLocks noGrp="1"/>
          </p:cNvGraphicFramePr>
          <p:nvPr>
            <p:extLst>
              <p:ext uri="{D42A27DB-BD31-4B8C-83A1-F6EECF244321}">
                <p14:modId xmlns:p14="http://schemas.microsoft.com/office/powerpoint/2010/main" val="1974959592"/>
              </p:ext>
            </p:extLst>
          </p:nvPr>
        </p:nvGraphicFramePr>
        <p:xfrm>
          <a:off x="2699792" y="6381328"/>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10</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  2</a:t>
                      </a:r>
                      <a:endParaRPr lang="fr-FR" dirty="0"/>
                    </a:p>
                  </a:txBody>
                  <a:tcPr>
                    <a:solidFill>
                      <a:srgbClr val="0070C0"/>
                    </a:solidFill>
                  </a:tcPr>
                </a:tc>
                <a:tc>
                  <a:txBody>
                    <a:bodyPr/>
                    <a:lstStyle/>
                    <a:p>
                      <a:r>
                        <a:rPr lang="fr-FR" dirty="0" smtClean="0"/>
                        <a:t>  17</a:t>
                      </a:r>
                      <a:endParaRPr lang="fr-FR" dirty="0"/>
                    </a:p>
                  </a:txBody>
                  <a:tcPr>
                    <a:solidFill>
                      <a:srgbClr val="0070C0"/>
                    </a:solidFill>
                  </a:tcPr>
                </a:tc>
                <a:tc>
                  <a:txBody>
                    <a:bodyPr/>
                    <a:lstStyle/>
                    <a:p>
                      <a:r>
                        <a:rPr lang="fr-FR" dirty="0" smtClean="0"/>
                        <a:t> 30</a:t>
                      </a:r>
                      <a:endParaRPr lang="fr-FR" dirty="0"/>
                    </a:p>
                  </a:txBody>
                  <a:tcPr>
                    <a:solidFill>
                      <a:srgbClr val="92D050"/>
                    </a:solidFill>
                  </a:tcPr>
                </a:tc>
              </a:tr>
            </a:tbl>
          </a:graphicData>
        </a:graphic>
      </p:graphicFrame>
    </p:spTree>
    <p:extLst>
      <p:ext uri="{BB962C8B-B14F-4D97-AF65-F5344CB8AC3E}">
        <p14:creationId xmlns:p14="http://schemas.microsoft.com/office/powerpoint/2010/main" val="203333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arn(inVertic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arn(inVertical)">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arn(inVertic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arn(inVertical)">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arn(inVertical)">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arn(inVertical)">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barn(inVertical)">
                                      <p:cBhvr>
                                        <p:cTn id="77" dur="5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barn(inVertical)">
                                      <p:cBhvr>
                                        <p:cTn id="82" dur="500"/>
                                        <p:tgtEl>
                                          <p:spTgt spid="29"/>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nodeType="click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barn(inVertical)">
                                      <p:cBhvr>
                                        <p:cTn id="8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908720"/>
            <a:ext cx="8572560" cy="5572164"/>
          </a:xfrm>
        </p:spPr>
        <p:txBody>
          <a:bodyPr>
            <a:normAutofit/>
          </a:bodyPr>
          <a:lstStyle/>
          <a:p>
            <a:pPr algn="just">
              <a:spcAft>
                <a:spcPts val="600"/>
              </a:spcAft>
            </a:pPr>
            <a:r>
              <a:rPr lang="fr-FR" sz="2400" dirty="0" smtClean="0"/>
              <a:t>Le terme "trier</a:t>
            </a:r>
            <a:r>
              <a:rPr lang="fr-FR" sz="2400" dirty="0"/>
              <a:t>" signifie «répartir des objets suivant certains critères</a:t>
            </a:r>
            <a:r>
              <a:rPr lang="fr-FR" sz="2400" dirty="0" smtClean="0"/>
              <a:t>».</a:t>
            </a:r>
          </a:p>
          <a:p>
            <a:pPr algn="just">
              <a:spcAft>
                <a:spcPts val="600"/>
              </a:spcAft>
            </a:pPr>
            <a:r>
              <a:rPr lang="fr-FR" sz="2400" dirty="0" smtClean="0"/>
              <a:t>En algorithmique, </a:t>
            </a:r>
            <a:r>
              <a:rPr lang="fr-FR" sz="2400" dirty="0"/>
              <a:t>le terme "tri" </a:t>
            </a:r>
            <a:r>
              <a:rPr lang="fr-FR" sz="2400" dirty="0" smtClean="0"/>
              <a:t>est </a:t>
            </a:r>
            <a:r>
              <a:rPr lang="fr-FR" sz="2400" dirty="0"/>
              <a:t>souvent attaché au processus de classement d'une suite </a:t>
            </a:r>
            <a:r>
              <a:rPr lang="fr-FR" sz="2400" dirty="0" smtClean="0"/>
              <a:t>d’éléments </a:t>
            </a:r>
            <a:r>
              <a:rPr lang="fr-FR" sz="2400" dirty="0"/>
              <a:t>dans un ordre donné. </a:t>
            </a:r>
            <a:endParaRPr lang="fr-FR" sz="2400" dirty="0" smtClean="0"/>
          </a:p>
          <a:p>
            <a:pPr marL="361950" lvl="1" indent="0" algn="just">
              <a:spcAft>
                <a:spcPts val="600"/>
              </a:spcAft>
              <a:buNone/>
            </a:pPr>
            <a:r>
              <a:rPr lang="fr-FR" sz="2200" b="1" dirty="0" smtClean="0"/>
              <a:t>Exemple:</a:t>
            </a:r>
          </a:p>
          <a:p>
            <a:pPr lvl="1" algn="just">
              <a:spcAft>
                <a:spcPts val="600"/>
              </a:spcAft>
            </a:pPr>
            <a:r>
              <a:rPr lang="fr-FR" sz="2200" dirty="0" smtClean="0"/>
              <a:t>Trier </a:t>
            </a:r>
            <a:r>
              <a:rPr lang="fr-FR" sz="2200" dirty="0"/>
              <a:t>N entier dans un ordres croissant.</a:t>
            </a:r>
          </a:p>
          <a:p>
            <a:pPr lvl="1" algn="just">
              <a:spcAft>
                <a:spcPts val="600"/>
              </a:spcAft>
            </a:pPr>
            <a:r>
              <a:rPr lang="fr-FR" sz="2200" dirty="0"/>
              <a:t>Trier N étudiants dans l'ordre décroissant de leurs moyennes (réel).</a:t>
            </a:r>
          </a:p>
          <a:p>
            <a:pPr lvl="1" algn="just">
              <a:spcAft>
                <a:spcPts val="600"/>
              </a:spcAft>
            </a:pPr>
            <a:r>
              <a:rPr lang="fr-FR" sz="2200" dirty="0"/>
              <a:t>Trier N noms dans l'ordre alphabétique croissant. </a:t>
            </a:r>
            <a:endParaRPr lang="fr-FR" sz="2200" dirty="0" smtClean="0"/>
          </a:p>
          <a:p>
            <a:pPr lvl="1" algn="just">
              <a:spcAft>
                <a:spcPts val="600"/>
              </a:spcAft>
            </a:pPr>
            <a:r>
              <a:rPr lang="fr-FR" sz="2200" dirty="0" smtClean="0"/>
              <a:t>Trier des fichiers selon leurs tailles.</a:t>
            </a:r>
            <a:endParaRPr lang="fr-FR" sz="2200" dirty="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itre 1"/>
          <p:cNvSpPr>
            <a:spLocks noGrp="1"/>
          </p:cNvSpPr>
          <p:nvPr>
            <p:ph type="title"/>
          </p:nvPr>
        </p:nvSpPr>
        <p:spPr>
          <a:xfrm>
            <a:off x="0" y="0"/>
            <a:ext cx="9144000" cy="785794"/>
          </a:xfrm>
        </p:spPr>
        <p:style>
          <a:lnRef idx="1">
            <a:schemeClr val="accent1"/>
          </a:lnRef>
          <a:fillRef idx="2">
            <a:schemeClr val="accent1"/>
          </a:fillRef>
          <a:effectRef idx="1">
            <a:schemeClr val="accent1"/>
          </a:effectRef>
          <a:fontRef idx="minor">
            <a:schemeClr val="dk1"/>
          </a:fontRef>
        </p:style>
        <p:txBody>
          <a:bodyPr>
            <a:noAutofit/>
          </a:bodyPr>
          <a:lstStyle/>
          <a:p>
            <a:r>
              <a:rPr lang="fr-FR" sz="3600" b="1" dirty="0" smtClean="0">
                <a:solidFill>
                  <a:srgbClr val="0070C0"/>
                </a:solidFill>
              </a:rPr>
              <a:t>Introduction</a:t>
            </a:r>
            <a:endParaRPr lang="fr-FR" sz="3200" b="1" dirty="0">
              <a:solidFill>
                <a:srgbClr val="0070C0"/>
              </a:solidFill>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2</a:t>
            </a:fld>
            <a:endParaRPr lang="fr-FR" dirty="0"/>
          </a:p>
        </p:txBody>
      </p:sp>
    </p:spTree>
    <p:extLst>
      <p:ext uri="{BB962C8B-B14F-4D97-AF65-F5344CB8AC3E}">
        <p14:creationId xmlns:p14="http://schemas.microsoft.com/office/powerpoint/2010/main" val="35723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a:t>
            </a:r>
            <a:r>
              <a:rPr lang="fr-FR" sz="4000" b="1" dirty="0">
                <a:solidFill>
                  <a:schemeClr val="accent1">
                    <a:lumMod val="50000"/>
                  </a:schemeClr>
                </a:solidFill>
              </a:rPr>
              <a:t>à Bulle </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r>
              <a:rPr lang="fr-FR" sz="2600" b="1" u="sng" dirty="0" smtClean="0"/>
              <a:t>Itération 2</a:t>
            </a:r>
            <a:r>
              <a:rPr lang="fr-FR" sz="2600" b="1" dirty="0" smtClean="0"/>
              <a:t>:</a:t>
            </a:r>
          </a:p>
          <a:p>
            <a:pPr marL="0" indent="0">
              <a:buNone/>
            </a:pPr>
            <a:r>
              <a:rPr lang="fr-FR" sz="2600" dirty="0" smtClean="0"/>
              <a:t>							</a:t>
            </a:r>
          </a:p>
          <a:p>
            <a:pPr marL="0" indent="0">
              <a:buNone/>
            </a:pPr>
            <a:endParaRPr lang="fr-FR" sz="2600" dirty="0" smtClean="0"/>
          </a:p>
          <a:p>
            <a:pPr marL="0" indent="0">
              <a:buNone/>
            </a:pPr>
            <a:r>
              <a:rPr lang="fr-FR" sz="2600" dirty="0" smtClean="0"/>
              <a:t>			</a:t>
            </a:r>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20</a:t>
            </a:fld>
            <a:endParaRPr lang="fr-FR" dirty="0"/>
          </a:p>
        </p:txBody>
      </p:sp>
      <p:graphicFrame>
        <p:nvGraphicFramePr>
          <p:cNvPr id="11" name="Tableau 10"/>
          <p:cNvGraphicFramePr>
            <a:graphicFrameLocks noGrp="1"/>
          </p:cNvGraphicFramePr>
          <p:nvPr>
            <p:extLst>
              <p:ext uri="{D42A27DB-BD31-4B8C-83A1-F6EECF244321}">
                <p14:modId xmlns:p14="http://schemas.microsoft.com/office/powerpoint/2010/main" val="3174820294"/>
              </p:ext>
            </p:extLst>
          </p:nvPr>
        </p:nvGraphicFramePr>
        <p:xfrm>
          <a:off x="2447764" y="1872240"/>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10</a:t>
                      </a:r>
                      <a:endParaRPr lang="fr-FR" dirty="0"/>
                    </a:p>
                  </a:txBody>
                  <a:tcPr>
                    <a:solidFill>
                      <a:srgbClr val="0070C0"/>
                    </a:solidFill>
                  </a:tcPr>
                </a:tc>
                <a:tc>
                  <a:txBody>
                    <a:bodyPr/>
                    <a:lstStyle/>
                    <a:p>
                      <a:r>
                        <a:rPr lang="fr-FR" dirty="0" smtClean="0"/>
                        <a:t>5</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  2</a:t>
                      </a:r>
                      <a:endParaRPr lang="fr-FR" dirty="0"/>
                    </a:p>
                  </a:txBody>
                  <a:tcPr>
                    <a:solidFill>
                      <a:srgbClr val="0070C0"/>
                    </a:solidFill>
                  </a:tcPr>
                </a:tc>
                <a:tc>
                  <a:txBody>
                    <a:bodyPr/>
                    <a:lstStyle/>
                    <a:p>
                      <a:r>
                        <a:rPr lang="fr-FR" dirty="0" smtClean="0"/>
                        <a:t>  17</a:t>
                      </a:r>
                      <a:endParaRPr lang="fr-FR" dirty="0"/>
                    </a:p>
                  </a:txBody>
                  <a:tcPr>
                    <a:solidFill>
                      <a:srgbClr val="0070C0"/>
                    </a:solidFill>
                  </a:tcPr>
                </a:tc>
                <a:tc>
                  <a:txBody>
                    <a:bodyPr/>
                    <a:lstStyle/>
                    <a:p>
                      <a:r>
                        <a:rPr lang="fr-FR" dirty="0" smtClean="0"/>
                        <a:t> 30</a:t>
                      </a:r>
                      <a:endParaRPr lang="fr-FR" dirty="0"/>
                    </a:p>
                  </a:txBody>
                  <a:tcPr>
                    <a:solidFill>
                      <a:srgbClr val="92D050"/>
                    </a:solidFill>
                  </a:tcPr>
                </a:tc>
              </a:tr>
            </a:tbl>
          </a:graphicData>
        </a:graphic>
      </p:graphicFrame>
      <p:cxnSp>
        <p:nvCxnSpPr>
          <p:cNvPr id="15" name="Connecteur droit avec flèche 14"/>
          <p:cNvCxnSpPr/>
          <p:nvPr/>
        </p:nvCxnSpPr>
        <p:spPr>
          <a:xfrm>
            <a:off x="2663788" y="1512200"/>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17" name="Connecteur droit avec flèche 16"/>
          <p:cNvCxnSpPr/>
          <p:nvPr/>
        </p:nvCxnSpPr>
        <p:spPr>
          <a:xfrm>
            <a:off x="3311860" y="1517297"/>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18" name="Tableau 17"/>
          <p:cNvGraphicFramePr>
            <a:graphicFrameLocks noGrp="1"/>
          </p:cNvGraphicFramePr>
          <p:nvPr>
            <p:extLst>
              <p:ext uri="{D42A27DB-BD31-4B8C-83A1-F6EECF244321}">
                <p14:modId xmlns:p14="http://schemas.microsoft.com/office/powerpoint/2010/main" val="960202341"/>
              </p:ext>
            </p:extLst>
          </p:nvPr>
        </p:nvGraphicFramePr>
        <p:xfrm>
          <a:off x="2483768" y="2736336"/>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5</a:t>
                      </a:r>
                      <a:endParaRPr lang="fr-FR" dirty="0"/>
                    </a:p>
                  </a:txBody>
                  <a:tcPr>
                    <a:solidFill>
                      <a:srgbClr val="0070C0"/>
                    </a:solidFill>
                  </a:tcPr>
                </a:tc>
                <a:tc>
                  <a:txBody>
                    <a:bodyPr/>
                    <a:lstStyle/>
                    <a:p>
                      <a:r>
                        <a:rPr lang="fr-FR" dirty="0" smtClean="0"/>
                        <a:t>10</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2</a:t>
                      </a:r>
                      <a:endParaRPr lang="fr-FR" dirty="0"/>
                    </a:p>
                  </a:txBody>
                  <a:tcPr>
                    <a:solidFill>
                      <a:srgbClr val="0070C0"/>
                    </a:solidFill>
                  </a:tcPr>
                </a:tc>
                <a:tc>
                  <a:txBody>
                    <a:bodyPr/>
                    <a:lstStyle/>
                    <a:p>
                      <a:r>
                        <a:rPr lang="fr-FR" dirty="0" smtClean="0"/>
                        <a:t>17</a:t>
                      </a:r>
                      <a:endParaRPr lang="fr-FR" dirty="0"/>
                    </a:p>
                  </a:txBody>
                  <a:tcPr>
                    <a:solidFill>
                      <a:srgbClr val="0070C0"/>
                    </a:solidFill>
                  </a:tcPr>
                </a:tc>
                <a:tc>
                  <a:txBody>
                    <a:bodyPr/>
                    <a:lstStyle/>
                    <a:p>
                      <a:r>
                        <a:rPr lang="fr-FR" dirty="0" smtClean="0"/>
                        <a:t>30</a:t>
                      </a:r>
                      <a:endParaRPr lang="fr-FR" dirty="0"/>
                    </a:p>
                  </a:txBody>
                  <a:tcPr>
                    <a:solidFill>
                      <a:srgbClr val="92D050"/>
                    </a:solidFill>
                  </a:tcPr>
                </a:tc>
              </a:tr>
            </a:tbl>
          </a:graphicData>
        </a:graphic>
      </p:graphicFrame>
      <p:cxnSp>
        <p:nvCxnSpPr>
          <p:cNvPr id="19" name="Connecteur droit avec flèche 18"/>
          <p:cNvCxnSpPr/>
          <p:nvPr/>
        </p:nvCxnSpPr>
        <p:spPr>
          <a:xfrm>
            <a:off x="3284219" y="2376296"/>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0" name="Connecteur droit avec flèche 19"/>
          <p:cNvCxnSpPr/>
          <p:nvPr/>
        </p:nvCxnSpPr>
        <p:spPr>
          <a:xfrm>
            <a:off x="3887924" y="2376296"/>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21" name="Tableau 20"/>
          <p:cNvGraphicFramePr>
            <a:graphicFrameLocks noGrp="1"/>
          </p:cNvGraphicFramePr>
          <p:nvPr>
            <p:extLst>
              <p:ext uri="{D42A27DB-BD31-4B8C-83A1-F6EECF244321}">
                <p14:modId xmlns:p14="http://schemas.microsoft.com/office/powerpoint/2010/main" val="1971388405"/>
              </p:ext>
            </p:extLst>
          </p:nvPr>
        </p:nvGraphicFramePr>
        <p:xfrm>
          <a:off x="2519772" y="3517624"/>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5</a:t>
                      </a:r>
                      <a:endParaRPr lang="fr-FR" dirty="0"/>
                    </a:p>
                  </a:txBody>
                  <a:tcPr>
                    <a:solidFill>
                      <a:srgbClr val="0070C0"/>
                    </a:solidFill>
                  </a:tcPr>
                </a:tc>
                <a:tc>
                  <a:txBody>
                    <a:bodyPr/>
                    <a:lstStyle/>
                    <a:p>
                      <a:r>
                        <a:rPr lang="fr-FR" dirty="0" smtClean="0"/>
                        <a:t>  10</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2</a:t>
                      </a:r>
                      <a:endParaRPr lang="fr-FR" dirty="0"/>
                    </a:p>
                  </a:txBody>
                  <a:tcPr>
                    <a:solidFill>
                      <a:srgbClr val="0070C0"/>
                    </a:solidFill>
                  </a:tcPr>
                </a:tc>
                <a:tc>
                  <a:txBody>
                    <a:bodyPr/>
                    <a:lstStyle/>
                    <a:p>
                      <a:r>
                        <a:rPr lang="fr-FR" dirty="0" smtClean="0"/>
                        <a:t>17</a:t>
                      </a:r>
                      <a:endParaRPr lang="fr-FR" dirty="0"/>
                    </a:p>
                  </a:txBody>
                  <a:tcPr>
                    <a:solidFill>
                      <a:srgbClr val="0070C0"/>
                    </a:solidFill>
                  </a:tcPr>
                </a:tc>
                <a:tc>
                  <a:txBody>
                    <a:bodyPr/>
                    <a:lstStyle/>
                    <a:p>
                      <a:r>
                        <a:rPr lang="fr-FR" dirty="0" smtClean="0"/>
                        <a:t>30</a:t>
                      </a:r>
                      <a:endParaRPr lang="fr-FR" dirty="0"/>
                    </a:p>
                  </a:txBody>
                  <a:tcPr>
                    <a:solidFill>
                      <a:srgbClr val="92D050"/>
                    </a:solidFill>
                  </a:tcPr>
                </a:tc>
              </a:tr>
            </a:tbl>
          </a:graphicData>
        </a:graphic>
      </p:graphicFrame>
      <p:cxnSp>
        <p:nvCxnSpPr>
          <p:cNvPr id="22" name="Connecteur droit avec flèche 21"/>
          <p:cNvCxnSpPr/>
          <p:nvPr/>
        </p:nvCxnSpPr>
        <p:spPr>
          <a:xfrm>
            <a:off x="3864026" y="3157584"/>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3" name="Connecteur droit avec flèche 22"/>
          <p:cNvCxnSpPr/>
          <p:nvPr/>
        </p:nvCxnSpPr>
        <p:spPr>
          <a:xfrm>
            <a:off x="4535996" y="3157584"/>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24" name="Tableau 23"/>
          <p:cNvGraphicFramePr>
            <a:graphicFrameLocks noGrp="1"/>
          </p:cNvGraphicFramePr>
          <p:nvPr>
            <p:extLst>
              <p:ext uri="{D42A27DB-BD31-4B8C-83A1-F6EECF244321}">
                <p14:modId xmlns:p14="http://schemas.microsoft.com/office/powerpoint/2010/main" val="3068020829"/>
              </p:ext>
            </p:extLst>
          </p:nvPr>
        </p:nvGraphicFramePr>
        <p:xfrm>
          <a:off x="2519772" y="4309712"/>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5</a:t>
                      </a:r>
                      <a:endParaRPr lang="fr-FR" dirty="0"/>
                    </a:p>
                  </a:txBody>
                  <a:tcPr>
                    <a:solidFill>
                      <a:srgbClr val="0070C0"/>
                    </a:solidFill>
                  </a:tcPr>
                </a:tc>
                <a:tc>
                  <a:txBody>
                    <a:bodyPr/>
                    <a:lstStyle/>
                    <a:p>
                      <a:r>
                        <a:rPr lang="fr-FR" dirty="0" smtClean="0"/>
                        <a:t>  10</a:t>
                      </a:r>
                      <a:endParaRPr lang="fr-FR" dirty="0"/>
                    </a:p>
                  </a:txBody>
                  <a:tcPr>
                    <a:solidFill>
                      <a:srgbClr val="0070C0"/>
                    </a:solidFill>
                  </a:tcPr>
                </a:tc>
                <a:tc>
                  <a:txBody>
                    <a:bodyPr/>
                    <a:lstStyle/>
                    <a:p>
                      <a:r>
                        <a:rPr lang="fr-FR" baseline="0" dirty="0" smtClean="0"/>
                        <a:t> </a:t>
                      </a:r>
                      <a:r>
                        <a:rPr lang="fr-FR" dirty="0" smtClean="0"/>
                        <a:t>2</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17</a:t>
                      </a:r>
                      <a:endParaRPr lang="fr-FR" dirty="0"/>
                    </a:p>
                  </a:txBody>
                  <a:tcPr>
                    <a:solidFill>
                      <a:srgbClr val="0070C0"/>
                    </a:solidFill>
                  </a:tcPr>
                </a:tc>
                <a:tc>
                  <a:txBody>
                    <a:bodyPr/>
                    <a:lstStyle/>
                    <a:p>
                      <a:r>
                        <a:rPr lang="fr-FR" dirty="0" smtClean="0"/>
                        <a:t>30</a:t>
                      </a:r>
                      <a:endParaRPr lang="fr-FR" dirty="0"/>
                    </a:p>
                  </a:txBody>
                  <a:tcPr>
                    <a:solidFill>
                      <a:srgbClr val="92D050"/>
                    </a:solidFill>
                  </a:tcPr>
                </a:tc>
              </a:tr>
            </a:tbl>
          </a:graphicData>
        </a:graphic>
      </p:graphicFrame>
      <p:cxnSp>
        <p:nvCxnSpPr>
          <p:cNvPr id="25" name="Connecteur droit avec flèche 24"/>
          <p:cNvCxnSpPr/>
          <p:nvPr/>
        </p:nvCxnSpPr>
        <p:spPr>
          <a:xfrm>
            <a:off x="4535996" y="3949672"/>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6" name="Connecteur droit avec flèche 25"/>
          <p:cNvCxnSpPr/>
          <p:nvPr/>
        </p:nvCxnSpPr>
        <p:spPr>
          <a:xfrm>
            <a:off x="5112060" y="3949672"/>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4" name="Tableau 33"/>
          <p:cNvGraphicFramePr>
            <a:graphicFrameLocks noGrp="1"/>
          </p:cNvGraphicFramePr>
          <p:nvPr>
            <p:extLst>
              <p:ext uri="{D42A27DB-BD31-4B8C-83A1-F6EECF244321}">
                <p14:modId xmlns:p14="http://schemas.microsoft.com/office/powerpoint/2010/main" val="691795525"/>
              </p:ext>
            </p:extLst>
          </p:nvPr>
        </p:nvGraphicFramePr>
        <p:xfrm>
          <a:off x="2555776" y="5157192"/>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r>
                        <a:rPr lang="fr-FR" dirty="0" smtClean="0"/>
                        <a:t>5</a:t>
                      </a:r>
                      <a:endParaRPr lang="fr-FR" dirty="0"/>
                    </a:p>
                  </a:txBody>
                  <a:tcPr>
                    <a:solidFill>
                      <a:srgbClr val="0070C0"/>
                    </a:solidFill>
                  </a:tcPr>
                </a:tc>
                <a:tc>
                  <a:txBody>
                    <a:bodyPr/>
                    <a:lstStyle/>
                    <a:p>
                      <a:r>
                        <a:rPr lang="fr-FR" dirty="0" smtClean="0"/>
                        <a:t>  10</a:t>
                      </a:r>
                      <a:endParaRPr lang="fr-FR" dirty="0"/>
                    </a:p>
                  </a:txBody>
                  <a:tcPr>
                    <a:solidFill>
                      <a:srgbClr val="0070C0"/>
                    </a:solidFill>
                  </a:tcPr>
                </a:tc>
                <a:tc>
                  <a:txBody>
                    <a:bodyPr/>
                    <a:lstStyle/>
                    <a:p>
                      <a:r>
                        <a:rPr lang="fr-FR" baseline="0" dirty="0" smtClean="0"/>
                        <a:t> </a:t>
                      </a:r>
                      <a:r>
                        <a:rPr lang="fr-FR" dirty="0" smtClean="0"/>
                        <a:t>2</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spTree>
    <p:extLst>
      <p:ext uri="{BB962C8B-B14F-4D97-AF65-F5344CB8AC3E}">
        <p14:creationId xmlns:p14="http://schemas.microsoft.com/office/powerpoint/2010/main" val="288013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arn(inVertic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arn(inVertical)">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arn(inVertic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arn(inVertical)">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arn(inVertical)">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barn(inVertical)">
                                      <p:cBhvr>
                                        <p:cTn id="7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a:t>
            </a:r>
            <a:r>
              <a:rPr lang="fr-FR" sz="4000" b="1" dirty="0">
                <a:solidFill>
                  <a:schemeClr val="accent1">
                    <a:lumMod val="50000"/>
                  </a:schemeClr>
                </a:solidFill>
              </a:rPr>
              <a:t>à Bulle </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r>
              <a:rPr lang="fr-FR" sz="2600" b="1" u="sng" dirty="0" smtClean="0"/>
              <a:t>Itération 3</a:t>
            </a:r>
            <a:r>
              <a:rPr lang="fr-FR" sz="2600" b="1" dirty="0" smtClean="0"/>
              <a:t>:</a:t>
            </a:r>
          </a:p>
          <a:p>
            <a:pPr marL="0" indent="0">
              <a:buNone/>
            </a:pPr>
            <a:r>
              <a:rPr lang="fr-FR" sz="2600" dirty="0" smtClean="0"/>
              <a:t>							</a:t>
            </a:r>
          </a:p>
          <a:p>
            <a:pPr marL="0" indent="0">
              <a:buNone/>
            </a:pPr>
            <a:endParaRPr lang="fr-FR" sz="2600" dirty="0" smtClean="0"/>
          </a:p>
          <a:p>
            <a:pPr marL="0" indent="0">
              <a:buNone/>
            </a:pPr>
            <a:r>
              <a:rPr lang="fr-FR" sz="2600" dirty="0" smtClean="0"/>
              <a:t>			</a:t>
            </a:r>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21</a:t>
            </a:fld>
            <a:endParaRPr lang="fr-FR" dirty="0"/>
          </a:p>
        </p:txBody>
      </p:sp>
      <p:graphicFrame>
        <p:nvGraphicFramePr>
          <p:cNvPr id="24" name="Tableau 23"/>
          <p:cNvGraphicFramePr>
            <a:graphicFrameLocks noGrp="1"/>
          </p:cNvGraphicFramePr>
          <p:nvPr>
            <p:extLst>
              <p:ext uri="{D42A27DB-BD31-4B8C-83A1-F6EECF244321}">
                <p14:modId xmlns:p14="http://schemas.microsoft.com/office/powerpoint/2010/main" val="2554981763"/>
              </p:ext>
            </p:extLst>
          </p:nvPr>
        </p:nvGraphicFramePr>
        <p:xfrm>
          <a:off x="2411760" y="2060848"/>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5</a:t>
                      </a:r>
                      <a:endParaRPr lang="fr-FR" dirty="0"/>
                    </a:p>
                  </a:txBody>
                  <a:tcPr>
                    <a:solidFill>
                      <a:srgbClr val="0070C0"/>
                    </a:solidFill>
                  </a:tcPr>
                </a:tc>
                <a:tc>
                  <a:txBody>
                    <a:bodyPr/>
                    <a:lstStyle/>
                    <a:p>
                      <a:r>
                        <a:rPr lang="fr-FR" dirty="0" smtClean="0"/>
                        <a:t>  10</a:t>
                      </a:r>
                      <a:endParaRPr lang="fr-FR" dirty="0"/>
                    </a:p>
                  </a:txBody>
                  <a:tcPr>
                    <a:solidFill>
                      <a:srgbClr val="0070C0"/>
                    </a:solidFill>
                  </a:tcPr>
                </a:tc>
                <a:tc>
                  <a:txBody>
                    <a:bodyPr/>
                    <a:lstStyle/>
                    <a:p>
                      <a:r>
                        <a:rPr lang="fr-FR" baseline="0" dirty="0" smtClean="0"/>
                        <a:t> </a:t>
                      </a:r>
                      <a:r>
                        <a:rPr lang="fr-FR" dirty="0" smtClean="0"/>
                        <a:t>2</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cxnSp>
        <p:nvCxnSpPr>
          <p:cNvPr id="25" name="Connecteur droit avec flèche 24"/>
          <p:cNvCxnSpPr/>
          <p:nvPr/>
        </p:nvCxnSpPr>
        <p:spPr>
          <a:xfrm>
            <a:off x="2694877" y="1711441"/>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6" name="Connecteur droit avec flèche 25"/>
          <p:cNvCxnSpPr/>
          <p:nvPr/>
        </p:nvCxnSpPr>
        <p:spPr>
          <a:xfrm>
            <a:off x="3347864" y="1678409"/>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0" name="Tableau 29"/>
          <p:cNvGraphicFramePr>
            <a:graphicFrameLocks noGrp="1"/>
          </p:cNvGraphicFramePr>
          <p:nvPr>
            <p:extLst>
              <p:ext uri="{D42A27DB-BD31-4B8C-83A1-F6EECF244321}">
                <p14:modId xmlns:p14="http://schemas.microsoft.com/office/powerpoint/2010/main" val="2409901100"/>
              </p:ext>
            </p:extLst>
          </p:nvPr>
        </p:nvGraphicFramePr>
        <p:xfrm>
          <a:off x="2411760" y="2842136"/>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5</a:t>
                      </a:r>
                      <a:endParaRPr lang="fr-FR" dirty="0"/>
                    </a:p>
                  </a:txBody>
                  <a:tcPr>
                    <a:solidFill>
                      <a:srgbClr val="0070C0"/>
                    </a:solidFill>
                  </a:tcPr>
                </a:tc>
                <a:tc>
                  <a:txBody>
                    <a:bodyPr/>
                    <a:lstStyle/>
                    <a:p>
                      <a:r>
                        <a:rPr lang="fr-FR" dirty="0" smtClean="0"/>
                        <a:t>  10</a:t>
                      </a:r>
                      <a:endParaRPr lang="fr-FR" dirty="0"/>
                    </a:p>
                  </a:txBody>
                  <a:tcPr>
                    <a:solidFill>
                      <a:srgbClr val="0070C0"/>
                    </a:solidFill>
                  </a:tcPr>
                </a:tc>
                <a:tc>
                  <a:txBody>
                    <a:bodyPr/>
                    <a:lstStyle/>
                    <a:p>
                      <a:r>
                        <a:rPr lang="fr-FR" baseline="0" dirty="0" smtClean="0"/>
                        <a:t> 2</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cxnSp>
        <p:nvCxnSpPr>
          <p:cNvPr id="31" name="Connecteur droit avec flèche 30"/>
          <p:cNvCxnSpPr/>
          <p:nvPr/>
        </p:nvCxnSpPr>
        <p:spPr>
          <a:xfrm>
            <a:off x="3290301" y="2503362"/>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32" name="Connecteur droit avec flèche 31"/>
          <p:cNvCxnSpPr/>
          <p:nvPr/>
        </p:nvCxnSpPr>
        <p:spPr>
          <a:xfrm>
            <a:off x="3923928" y="2492729"/>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3" name="Tableau 32"/>
          <p:cNvGraphicFramePr>
            <a:graphicFrameLocks noGrp="1"/>
          </p:cNvGraphicFramePr>
          <p:nvPr>
            <p:extLst>
              <p:ext uri="{D42A27DB-BD31-4B8C-83A1-F6EECF244321}">
                <p14:modId xmlns:p14="http://schemas.microsoft.com/office/powerpoint/2010/main" val="811742521"/>
              </p:ext>
            </p:extLst>
          </p:nvPr>
        </p:nvGraphicFramePr>
        <p:xfrm>
          <a:off x="2411760" y="3739431"/>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5</a:t>
                      </a:r>
                      <a:endParaRPr lang="fr-FR" dirty="0"/>
                    </a:p>
                  </a:txBody>
                  <a:tcPr>
                    <a:solidFill>
                      <a:srgbClr val="0070C0"/>
                    </a:solidFill>
                  </a:tcPr>
                </a:tc>
                <a:tc>
                  <a:txBody>
                    <a:bodyPr/>
                    <a:lstStyle/>
                    <a:p>
                      <a:r>
                        <a:rPr lang="fr-FR" dirty="0" smtClean="0"/>
                        <a:t>  2</a:t>
                      </a:r>
                      <a:endParaRPr lang="fr-FR" dirty="0"/>
                    </a:p>
                  </a:txBody>
                  <a:tcPr>
                    <a:solidFill>
                      <a:srgbClr val="0070C0"/>
                    </a:solidFill>
                  </a:tcPr>
                </a:tc>
                <a:tc>
                  <a:txBody>
                    <a:bodyPr/>
                    <a:lstStyle/>
                    <a:p>
                      <a:r>
                        <a:rPr lang="fr-FR" baseline="0" dirty="0" smtClean="0"/>
                        <a:t> 10</a:t>
                      </a:r>
                      <a:endParaRPr lang="fr-FR" dirty="0"/>
                    </a:p>
                  </a:txBody>
                  <a:tcPr>
                    <a:solidFill>
                      <a:srgbClr val="0070C0"/>
                    </a:solidFill>
                  </a:tcPr>
                </a:tc>
                <a:tc>
                  <a:txBody>
                    <a:bodyPr/>
                    <a:lstStyle/>
                    <a:p>
                      <a:r>
                        <a:rPr lang="fr-FR" dirty="0" smtClean="0"/>
                        <a:t>12</a:t>
                      </a:r>
                      <a:endParaRPr lang="fr-FR" dirty="0"/>
                    </a:p>
                  </a:txBody>
                  <a:tcPr>
                    <a:solidFill>
                      <a:srgbClr val="0070C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cxnSp>
        <p:nvCxnSpPr>
          <p:cNvPr id="35" name="Connecteur droit avec flèche 34"/>
          <p:cNvCxnSpPr/>
          <p:nvPr/>
        </p:nvCxnSpPr>
        <p:spPr>
          <a:xfrm>
            <a:off x="3854854" y="3390024"/>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36" name="Connecteur droit avec flèche 35"/>
          <p:cNvCxnSpPr/>
          <p:nvPr/>
        </p:nvCxnSpPr>
        <p:spPr>
          <a:xfrm>
            <a:off x="4355976" y="3390024"/>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7" name="Tableau 36"/>
          <p:cNvGraphicFramePr>
            <a:graphicFrameLocks noGrp="1"/>
          </p:cNvGraphicFramePr>
          <p:nvPr>
            <p:extLst>
              <p:ext uri="{D42A27DB-BD31-4B8C-83A1-F6EECF244321}">
                <p14:modId xmlns:p14="http://schemas.microsoft.com/office/powerpoint/2010/main" val="4242816945"/>
              </p:ext>
            </p:extLst>
          </p:nvPr>
        </p:nvGraphicFramePr>
        <p:xfrm>
          <a:off x="2411760" y="4570328"/>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5</a:t>
                      </a:r>
                      <a:endParaRPr lang="fr-FR" dirty="0"/>
                    </a:p>
                  </a:txBody>
                  <a:tcPr>
                    <a:solidFill>
                      <a:srgbClr val="0070C0"/>
                    </a:solidFill>
                  </a:tcPr>
                </a:tc>
                <a:tc>
                  <a:txBody>
                    <a:bodyPr/>
                    <a:lstStyle/>
                    <a:p>
                      <a:r>
                        <a:rPr lang="fr-FR" dirty="0" smtClean="0"/>
                        <a:t>  2</a:t>
                      </a:r>
                      <a:endParaRPr lang="fr-FR" dirty="0"/>
                    </a:p>
                  </a:txBody>
                  <a:tcPr>
                    <a:solidFill>
                      <a:srgbClr val="0070C0"/>
                    </a:solidFill>
                  </a:tcPr>
                </a:tc>
                <a:tc>
                  <a:txBody>
                    <a:bodyPr/>
                    <a:lstStyle/>
                    <a:p>
                      <a:r>
                        <a:rPr lang="fr-FR" baseline="0" dirty="0" smtClean="0"/>
                        <a:t> 10</a:t>
                      </a:r>
                      <a:endParaRPr lang="fr-FR" dirty="0"/>
                    </a:p>
                  </a:txBody>
                  <a:tcPr>
                    <a:solidFill>
                      <a:srgbClr val="0070C0"/>
                    </a:solidFill>
                  </a:tcPr>
                </a:tc>
                <a:tc>
                  <a:txBody>
                    <a:bodyPr/>
                    <a:lstStyle/>
                    <a:p>
                      <a:r>
                        <a:rPr lang="fr-FR" dirty="0" smtClean="0"/>
                        <a:t>12</a:t>
                      </a:r>
                      <a:endParaRPr lang="fr-FR" dirty="0"/>
                    </a:p>
                  </a:txBody>
                  <a:tcPr>
                    <a:solidFill>
                      <a:srgbClr val="92D05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spTree>
    <p:extLst>
      <p:ext uri="{BB962C8B-B14F-4D97-AF65-F5344CB8AC3E}">
        <p14:creationId xmlns:p14="http://schemas.microsoft.com/office/powerpoint/2010/main" val="6928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arn(inVertical)">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arn(inVertical)">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arn(inVertical)">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arn(inVertical)">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barn(inVertical)">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barn(inVertical)">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barn(inVertical)">
                                      <p:cBhvr>
                                        <p:cTn id="42" dur="500"/>
                                        <p:tgtEl>
                                          <p:spTgt spid="33"/>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barn(inVertical)">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barn(inVertical)">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barn(inVertical)">
                                      <p:cBhvr>
                                        <p:cTn id="5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a:t>
            </a:r>
            <a:r>
              <a:rPr lang="fr-FR" sz="4000" b="1" dirty="0">
                <a:solidFill>
                  <a:schemeClr val="accent1">
                    <a:lumMod val="50000"/>
                  </a:schemeClr>
                </a:solidFill>
              </a:rPr>
              <a:t>à Bulle </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r>
              <a:rPr lang="fr-FR" sz="2600" b="1" u="sng" dirty="0" smtClean="0"/>
              <a:t>Itération 4</a:t>
            </a:r>
            <a:r>
              <a:rPr lang="fr-FR" sz="2600" b="1" dirty="0" smtClean="0"/>
              <a:t>:</a:t>
            </a:r>
          </a:p>
          <a:p>
            <a:pPr marL="0" indent="0">
              <a:buNone/>
            </a:pPr>
            <a:r>
              <a:rPr lang="fr-FR" sz="2600" dirty="0" smtClean="0"/>
              <a:t>							</a:t>
            </a:r>
          </a:p>
          <a:p>
            <a:pPr marL="0" indent="0">
              <a:buNone/>
            </a:pPr>
            <a:endParaRPr lang="fr-FR" sz="2600" dirty="0" smtClean="0"/>
          </a:p>
          <a:p>
            <a:pPr marL="0" indent="0">
              <a:buNone/>
            </a:pPr>
            <a:r>
              <a:rPr lang="fr-FR" sz="2600" dirty="0" smtClean="0"/>
              <a:t>			</a:t>
            </a:r>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22</a:t>
            </a:fld>
            <a:endParaRPr lang="fr-FR" dirty="0"/>
          </a:p>
        </p:txBody>
      </p:sp>
      <p:graphicFrame>
        <p:nvGraphicFramePr>
          <p:cNvPr id="24" name="Tableau 23"/>
          <p:cNvGraphicFramePr>
            <a:graphicFrameLocks noGrp="1"/>
          </p:cNvGraphicFramePr>
          <p:nvPr>
            <p:extLst>
              <p:ext uri="{D42A27DB-BD31-4B8C-83A1-F6EECF244321}">
                <p14:modId xmlns:p14="http://schemas.microsoft.com/office/powerpoint/2010/main" val="3647417636"/>
              </p:ext>
            </p:extLst>
          </p:nvPr>
        </p:nvGraphicFramePr>
        <p:xfrm>
          <a:off x="2411760" y="2060848"/>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5</a:t>
                      </a:r>
                      <a:endParaRPr lang="fr-FR" dirty="0"/>
                    </a:p>
                  </a:txBody>
                  <a:tcPr>
                    <a:solidFill>
                      <a:srgbClr val="0070C0"/>
                    </a:solidFill>
                  </a:tcPr>
                </a:tc>
                <a:tc>
                  <a:txBody>
                    <a:bodyPr/>
                    <a:lstStyle/>
                    <a:p>
                      <a:r>
                        <a:rPr lang="fr-FR" dirty="0" smtClean="0"/>
                        <a:t>  2</a:t>
                      </a:r>
                      <a:endParaRPr lang="fr-FR" dirty="0"/>
                    </a:p>
                  </a:txBody>
                  <a:tcPr>
                    <a:solidFill>
                      <a:srgbClr val="0070C0"/>
                    </a:solidFill>
                  </a:tcPr>
                </a:tc>
                <a:tc>
                  <a:txBody>
                    <a:bodyPr/>
                    <a:lstStyle/>
                    <a:p>
                      <a:r>
                        <a:rPr lang="fr-FR" baseline="0" dirty="0" smtClean="0"/>
                        <a:t> 10</a:t>
                      </a:r>
                      <a:endParaRPr lang="fr-FR" dirty="0"/>
                    </a:p>
                  </a:txBody>
                  <a:tcPr>
                    <a:solidFill>
                      <a:srgbClr val="0070C0"/>
                    </a:solidFill>
                  </a:tcPr>
                </a:tc>
                <a:tc>
                  <a:txBody>
                    <a:bodyPr/>
                    <a:lstStyle/>
                    <a:p>
                      <a:r>
                        <a:rPr lang="fr-FR" dirty="0" smtClean="0"/>
                        <a:t>12</a:t>
                      </a:r>
                      <a:endParaRPr lang="fr-FR" dirty="0"/>
                    </a:p>
                  </a:txBody>
                  <a:tcPr>
                    <a:solidFill>
                      <a:srgbClr val="92D05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cxnSp>
        <p:nvCxnSpPr>
          <p:cNvPr id="25" name="Connecteur droit avec flèche 24"/>
          <p:cNvCxnSpPr/>
          <p:nvPr/>
        </p:nvCxnSpPr>
        <p:spPr>
          <a:xfrm>
            <a:off x="2694877" y="1711441"/>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26" name="Connecteur droit avec flèche 25"/>
          <p:cNvCxnSpPr/>
          <p:nvPr/>
        </p:nvCxnSpPr>
        <p:spPr>
          <a:xfrm>
            <a:off x="3347864" y="1678409"/>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0" name="Tableau 29"/>
          <p:cNvGraphicFramePr>
            <a:graphicFrameLocks noGrp="1"/>
          </p:cNvGraphicFramePr>
          <p:nvPr>
            <p:extLst>
              <p:ext uri="{D42A27DB-BD31-4B8C-83A1-F6EECF244321}">
                <p14:modId xmlns:p14="http://schemas.microsoft.com/office/powerpoint/2010/main" val="1903840053"/>
              </p:ext>
            </p:extLst>
          </p:nvPr>
        </p:nvGraphicFramePr>
        <p:xfrm>
          <a:off x="2411760" y="2842136"/>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2</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baseline="0" dirty="0" smtClean="0"/>
                        <a:t> 10</a:t>
                      </a:r>
                      <a:endParaRPr lang="fr-FR" dirty="0"/>
                    </a:p>
                  </a:txBody>
                  <a:tcPr>
                    <a:solidFill>
                      <a:srgbClr val="0070C0"/>
                    </a:solidFill>
                  </a:tcPr>
                </a:tc>
                <a:tc>
                  <a:txBody>
                    <a:bodyPr/>
                    <a:lstStyle/>
                    <a:p>
                      <a:r>
                        <a:rPr lang="fr-FR" dirty="0" smtClean="0"/>
                        <a:t>12</a:t>
                      </a:r>
                      <a:endParaRPr lang="fr-FR" dirty="0"/>
                    </a:p>
                  </a:txBody>
                  <a:tcPr>
                    <a:solidFill>
                      <a:srgbClr val="92D05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cxnSp>
        <p:nvCxnSpPr>
          <p:cNvPr id="31" name="Connecteur droit avec flèche 30"/>
          <p:cNvCxnSpPr/>
          <p:nvPr/>
        </p:nvCxnSpPr>
        <p:spPr>
          <a:xfrm>
            <a:off x="3290301" y="2503362"/>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32" name="Connecteur droit avec flèche 31"/>
          <p:cNvCxnSpPr/>
          <p:nvPr/>
        </p:nvCxnSpPr>
        <p:spPr>
          <a:xfrm>
            <a:off x="3923928" y="2492729"/>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33" name="Tableau 32"/>
          <p:cNvGraphicFramePr>
            <a:graphicFrameLocks noGrp="1"/>
          </p:cNvGraphicFramePr>
          <p:nvPr>
            <p:extLst>
              <p:ext uri="{D42A27DB-BD31-4B8C-83A1-F6EECF244321}">
                <p14:modId xmlns:p14="http://schemas.microsoft.com/office/powerpoint/2010/main" val="1765446453"/>
              </p:ext>
            </p:extLst>
          </p:nvPr>
        </p:nvGraphicFramePr>
        <p:xfrm>
          <a:off x="2411760" y="3739431"/>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2</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baseline="0" dirty="0" smtClean="0"/>
                        <a:t> 10</a:t>
                      </a:r>
                      <a:endParaRPr lang="fr-FR" dirty="0"/>
                    </a:p>
                  </a:txBody>
                  <a:tcPr>
                    <a:solidFill>
                      <a:srgbClr val="92D050"/>
                    </a:solidFill>
                  </a:tcPr>
                </a:tc>
                <a:tc>
                  <a:txBody>
                    <a:bodyPr/>
                    <a:lstStyle/>
                    <a:p>
                      <a:r>
                        <a:rPr lang="fr-FR" dirty="0" smtClean="0"/>
                        <a:t>12</a:t>
                      </a:r>
                      <a:endParaRPr lang="fr-FR" dirty="0"/>
                    </a:p>
                  </a:txBody>
                  <a:tcPr>
                    <a:solidFill>
                      <a:srgbClr val="92D05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spTree>
    <p:extLst>
      <p:ext uri="{BB962C8B-B14F-4D97-AF65-F5344CB8AC3E}">
        <p14:creationId xmlns:p14="http://schemas.microsoft.com/office/powerpoint/2010/main" val="302802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arn(inVertical)">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arn(inVertical)">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arn(inVertical)">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arn(inVertical)">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barn(inVertical)">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barn(inVertical)">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barn(inVertical)">
                                      <p:cBhvr>
                                        <p:cTn id="4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a:t>
            </a:r>
            <a:r>
              <a:rPr lang="fr-FR" sz="4000" b="1" dirty="0">
                <a:solidFill>
                  <a:schemeClr val="accent1">
                    <a:lumMod val="50000"/>
                  </a:schemeClr>
                </a:solidFill>
              </a:rPr>
              <a:t>à Bulle </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r>
              <a:rPr lang="fr-FR" sz="2600" dirty="0" smtClean="0"/>
              <a:t>		</a:t>
            </a:r>
          </a:p>
          <a:p>
            <a:pPr marL="0" indent="0" algn="just">
              <a:buNone/>
            </a:pPr>
            <a:r>
              <a:rPr lang="fr-FR" sz="2600" dirty="0" smtClean="0"/>
              <a:t>		</a:t>
            </a:r>
          </a:p>
          <a:p>
            <a:pPr marL="0" indent="0" algn="just">
              <a:buNone/>
            </a:pPr>
            <a:r>
              <a:rPr lang="fr-FR" sz="2600" b="1" u="sng" dirty="0"/>
              <a:t>Itération </a:t>
            </a:r>
            <a:r>
              <a:rPr lang="fr-FR" sz="2600" b="1" u="sng" dirty="0" smtClean="0"/>
              <a:t>5</a:t>
            </a:r>
            <a:r>
              <a:rPr lang="fr-FR" sz="2600" b="1" dirty="0" smtClean="0"/>
              <a:t>:</a:t>
            </a:r>
            <a:endParaRPr lang="fr-FR" sz="2600" b="1" dirty="0"/>
          </a:p>
          <a:p>
            <a:pPr marL="0" indent="0" algn="just">
              <a:buNone/>
            </a:pPr>
            <a:endParaRPr lang="fr-FR" sz="2600" dirty="0" smtClean="0"/>
          </a:p>
          <a:p>
            <a:pPr marL="0" indent="0" algn="just">
              <a:buNone/>
            </a:pPr>
            <a:endParaRPr lang="fr-FR" sz="2600" dirty="0"/>
          </a:p>
          <a:p>
            <a:pPr marL="0" indent="0" algn="just">
              <a:buNone/>
            </a:pPr>
            <a:endParaRPr lang="fr-FR" sz="2600" dirty="0" smtClean="0"/>
          </a:p>
          <a:p>
            <a:pPr marL="0" indent="0" algn="ctr">
              <a:buNone/>
            </a:pPr>
            <a:endParaRPr lang="fr-FR" sz="2600" dirty="0"/>
          </a:p>
          <a:p>
            <a:pPr marL="0" indent="0" algn="ctr">
              <a:buNone/>
            </a:pPr>
            <a:r>
              <a:rPr lang="fr-FR" sz="2600" b="1" dirty="0" smtClean="0">
                <a:solidFill>
                  <a:srgbClr val="FF0000"/>
                </a:solidFill>
              </a:rPr>
              <a:t>Aucun changement arrêt de l’algorithme</a:t>
            </a:r>
            <a:endParaRPr lang="fr-FR" sz="2600" b="1" dirty="0">
              <a:solidFill>
                <a:srgbClr val="FF0000"/>
              </a:solidFill>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23</a:t>
            </a:fld>
            <a:endParaRPr lang="fr-FR" dirty="0"/>
          </a:p>
        </p:txBody>
      </p:sp>
      <p:graphicFrame>
        <p:nvGraphicFramePr>
          <p:cNvPr id="15" name="Tableau 14"/>
          <p:cNvGraphicFramePr>
            <a:graphicFrameLocks noGrp="1"/>
          </p:cNvGraphicFramePr>
          <p:nvPr>
            <p:extLst>
              <p:ext uri="{D42A27DB-BD31-4B8C-83A1-F6EECF244321}">
                <p14:modId xmlns:p14="http://schemas.microsoft.com/office/powerpoint/2010/main" val="49946508"/>
              </p:ext>
            </p:extLst>
          </p:nvPr>
        </p:nvGraphicFramePr>
        <p:xfrm>
          <a:off x="1979712" y="2659311"/>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2</a:t>
                      </a:r>
                      <a:endParaRPr lang="fr-FR" dirty="0"/>
                    </a:p>
                  </a:txBody>
                  <a:tcPr>
                    <a:solidFill>
                      <a:srgbClr val="0070C0"/>
                    </a:solidFill>
                  </a:tcPr>
                </a:tc>
                <a:tc>
                  <a:txBody>
                    <a:bodyPr/>
                    <a:lstStyle/>
                    <a:p>
                      <a:r>
                        <a:rPr lang="fr-FR" dirty="0" smtClean="0"/>
                        <a:t>  5</a:t>
                      </a:r>
                      <a:endParaRPr lang="fr-FR" dirty="0"/>
                    </a:p>
                  </a:txBody>
                  <a:tcPr>
                    <a:solidFill>
                      <a:srgbClr val="0070C0"/>
                    </a:solidFill>
                  </a:tcPr>
                </a:tc>
                <a:tc>
                  <a:txBody>
                    <a:bodyPr/>
                    <a:lstStyle/>
                    <a:p>
                      <a:r>
                        <a:rPr lang="fr-FR" baseline="0" dirty="0" smtClean="0"/>
                        <a:t> 10</a:t>
                      </a:r>
                      <a:endParaRPr lang="fr-FR" dirty="0"/>
                    </a:p>
                  </a:txBody>
                  <a:tcPr>
                    <a:solidFill>
                      <a:srgbClr val="92D050"/>
                    </a:solidFill>
                  </a:tcPr>
                </a:tc>
                <a:tc>
                  <a:txBody>
                    <a:bodyPr/>
                    <a:lstStyle/>
                    <a:p>
                      <a:r>
                        <a:rPr lang="fr-FR" dirty="0" smtClean="0"/>
                        <a:t>12</a:t>
                      </a:r>
                      <a:endParaRPr lang="fr-FR" dirty="0"/>
                    </a:p>
                  </a:txBody>
                  <a:tcPr>
                    <a:solidFill>
                      <a:srgbClr val="92D05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cxnSp>
        <p:nvCxnSpPr>
          <p:cNvPr id="16" name="Connecteur droit avec flèche 15"/>
          <p:cNvCxnSpPr/>
          <p:nvPr/>
        </p:nvCxnSpPr>
        <p:spPr>
          <a:xfrm>
            <a:off x="2262829" y="2309904"/>
            <a:ext cx="0" cy="360040"/>
          </a:xfrm>
          <a:prstGeom prst="straightConnector1">
            <a:avLst/>
          </a:prstGeom>
          <a:ln>
            <a:solidFill>
              <a:srgbClr val="92D050"/>
            </a:solidFill>
            <a:tailEnd type="arrow"/>
          </a:ln>
        </p:spPr>
        <p:style>
          <a:lnRef idx="3">
            <a:schemeClr val="accent2"/>
          </a:lnRef>
          <a:fillRef idx="0">
            <a:schemeClr val="accent2"/>
          </a:fillRef>
          <a:effectRef idx="2">
            <a:schemeClr val="accent2"/>
          </a:effectRef>
          <a:fontRef idx="minor">
            <a:schemeClr val="tx1"/>
          </a:fontRef>
        </p:style>
      </p:cxnSp>
      <p:cxnSp>
        <p:nvCxnSpPr>
          <p:cNvPr id="17" name="Connecteur droit avec flèche 16"/>
          <p:cNvCxnSpPr/>
          <p:nvPr/>
        </p:nvCxnSpPr>
        <p:spPr>
          <a:xfrm>
            <a:off x="2915816" y="2276872"/>
            <a:ext cx="0" cy="360040"/>
          </a:xfrm>
          <a:prstGeom prst="straightConnector1">
            <a:avLst/>
          </a:prstGeom>
          <a:ln>
            <a:solidFill>
              <a:schemeClr val="accent6">
                <a:lumMod val="75000"/>
              </a:schemeClr>
            </a:solidFill>
            <a:tailEnd type="arrow"/>
          </a:ln>
        </p:spPr>
        <p:style>
          <a:lnRef idx="3">
            <a:schemeClr val="accent2"/>
          </a:lnRef>
          <a:fillRef idx="0">
            <a:schemeClr val="accent2"/>
          </a:fillRef>
          <a:effectRef idx="2">
            <a:schemeClr val="accent2"/>
          </a:effectRef>
          <a:fontRef idx="minor">
            <a:schemeClr val="tx1"/>
          </a:fontRef>
        </p:style>
      </p:cxnSp>
      <p:graphicFrame>
        <p:nvGraphicFramePr>
          <p:cNvPr id="18" name="Tableau 17"/>
          <p:cNvGraphicFramePr>
            <a:graphicFrameLocks noGrp="1"/>
          </p:cNvGraphicFramePr>
          <p:nvPr>
            <p:extLst>
              <p:ext uri="{D42A27DB-BD31-4B8C-83A1-F6EECF244321}">
                <p14:modId xmlns:p14="http://schemas.microsoft.com/office/powerpoint/2010/main" val="1889914879"/>
              </p:ext>
            </p:extLst>
          </p:nvPr>
        </p:nvGraphicFramePr>
        <p:xfrm>
          <a:off x="1979712" y="3440599"/>
          <a:ext cx="3564396"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tblGrid>
              <a:tr h="370840">
                <a:tc>
                  <a:txBody>
                    <a:bodyPr/>
                    <a:lstStyle/>
                    <a:p>
                      <a:pPr algn="ctr"/>
                      <a:r>
                        <a:rPr lang="fr-FR" dirty="0" smtClean="0"/>
                        <a:t>2</a:t>
                      </a:r>
                      <a:endParaRPr lang="fr-FR" dirty="0"/>
                    </a:p>
                  </a:txBody>
                  <a:tcPr>
                    <a:solidFill>
                      <a:srgbClr val="92D050"/>
                    </a:solidFill>
                  </a:tcPr>
                </a:tc>
                <a:tc>
                  <a:txBody>
                    <a:bodyPr/>
                    <a:lstStyle/>
                    <a:p>
                      <a:r>
                        <a:rPr lang="fr-FR" dirty="0" smtClean="0"/>
                        <a:t>  5</a:t>
                      </a:r>
                      <a:endParaRPr lang="fr-FR" dirty="0"/>
                    </a:p>
                  </a:txBody>
                  <a:tcPr>
                    <a:solidFill>
                      <a:srgbClr val="92D050"/>
                    </a:solidFill>
                  </a:tcPr>
                </a:tc>
                <a:tc>
                  <a:txBody>
                    <a:bodyPr/>
                    <a:lstStyle/>
                    <a:p>
                      <a:r>
                        <a:rPr lang="fr-FR" baseline="0" dirty="0" smtClean="0"/>
                        <a:t> 10</a:t>
                      </a:r>
                      <a:endParaRPr lang="fr-FR" dirty="0"/>
                    </a:p>
                  </a:txBody>
                  <a:tcPr>
                    <a:solidFill>
                      <a:srgbClr val="92D050"/>
                    </a:solidFill>
                  </a:tcPr>
                </a:tc>
                <a:tc>
                  <a:txBody>
                    <a:bodyPr/>
                    <a:lstStyle/>
                    <a:p>
                      <a:r>
                        <a:rPr lang="fr-FR" dirty="0" smtClean="0"/>
                        <a:t>12</a:t>
                      </a:r>
                      <a:endParaRPr lang="fr-FR" dirty="0"/>
                    </a:p>
                  </a:txBody>
                  <a:tcPr>
                    <a:solidFill>
                      <a:srgbClr val="92D050"/>
                    </a:solidFill>
                  </a:tcPr>
                </a:tc>
                <a:tc>
                  <a:txBody>
                    <a:bodyPr/>
                    <a:lstStyle/>
                    <a:p>
                      <a:r>
                        <a:rPr lang="fr-FR" dirty="0" smtClean="0"/>
                        <a:t>17</a:t>
                      </a:r>
                      <a:endParaRPr lang="fr-FR" dirty="0"/>
                    </a:p>
                  </a:txBody>
                  <a:tcPr>
                    <a:solidFill>
                      <a:srgbClr val="92D050"/>
                    </a:solidFill>
                  </a:tcPr>
                </a:tc>
                <a:tc>
                  <a:txBody>
                    <a:bodyPr/>
                    <a:lstStyle/>
                    <a:p>
                      <a:r>
                        <a:rPr lang="fr-FR" dirty="0" smtClean="0"/>
                        <a:t>30</a:t>
                      </a:r>
                      <a:endParaRPr lang="fr-FR" dirty="0"/>
                    </a:p>
                  </a:txBody>
                  <a:tcPr>
                    <a:solidFill>
                      <a:srgbClr val="92D050"/>
                    </a:solidFill>
                  </a:tcPr>
                </a:tc>
              </a:tr>
            </a:tbl>
          </a:graphicData>
        </a:graphic>
      </p:graphicFrame>
    </p:spTree>
    <p:extLst>
      <p:ext uri="{BB962C8B-B14F-4D97-AF65-F5344CB8AC3E}">
        <p14:creationId xmlns:p14="http://schemas.microsoft.com/office/powerpoint/2010/main" val="417614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a:t>
            </a:r>
            <a:r>
              <a:rPr lang="fr-FR" sz="4000" b="1" dirty="0">
                <a:solidFill>
                  <a:schemeClr val="accent1">
                    <a:lumMod val="50000"/>
                  </a:schemeClr>
                </a:solidFill>
              </a:rPr>
              <a:t>à Bulle </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fontScale="92500" lnSpcReduction="10000"/>
          </a:bodyPr>
          <a:lstStyle/>
          <a:p>
            <a:pPr>
              <a:buNone/>
            </a:pPr>
            <a:r>
              <a:rPr lang="fr-FR" sz="2400" dirty="0"/>
              <a:t>Procédure </a:t>
            </a:r>
            <a:r>
              <a:rPr lang="fr-FR" sz="2400" dirty="0" err="1" smtClean="0"/>
              <a:t>TriBulle</a:t>
            </a:r>
            <a:r>
              <a:rPr lang="fr-FR" sz="2400" dirty="0" smtClean="0"/>
              <a:t> (Var T </a:t>
            </a:r>
            <a:r>
              <a:rPr lang="fr-FR" sz="2400" dirty="0"/>
              <a:t>: </a:t>
            </a:r>
            <a:r>
              <a:rPr lang="fr-FR" sz="2400" dirty="0" smtClean="0"/>
              <a:t>Tableau d’entiers</a:t>
            </a:r>
            <a:r>
              <a:rPr lang="fr-FR" sz="2400" dirty="0"/>
              <a:t>, </a:t>
            </a:r>
            <a:r>
              <a:rPr lang="fr-FR" sz="2400" dirty="0" smtClean="0"/>
              <a:t>N</a:t>
            </a:r>
            <a:r>
              <a:rPr lang="fr-FR" sz="2400" dirty="0"/>
              <a:t> : </a:t>
            </a:r>
            <a:r>
              <a:rPr lang="fr-FR" sz="2400" dirty="0" smtClean="0"/>
              <a:t>entier)</a:t>
            </a:r>
          </a:p>
          <a:p>
            <a:pPr>
              <a:buNone/>
            </a:pPr>
            <a:r>
              <a:rPr lang="fr-FR" sz="2400" dirty="0"/>
              <a:t>	 </a:t>
            </a:r>
            <a:r>
              <a:rPr lang="fr-FR" sz="2400" dirty="0" smtClean="0"/>
              <a:t>i</a:t>
            </a:r>
            <a:r>
              <a:rPr lang="fr-FR" sz="2400" dirty="0"/>
              <a:t> : naturels</a:t>
            </a:r>
            <a:r>
              <a:rPr lang="fr-FR" sz="2400" dirty="0" smtClean="0"/>
              <a:t>;</a:t>
            </a:r>
          </a:p>
          <a:p>
            <a:pPr>
              <a:buNone/>
            </a:pPr>
            <a:r>
              <a:rPr lang="fr-FR" sz="2400" dirty="0"/>
              <a:t>	</a:t>
            </a:r>
            <a:r>
              <a:rPr lang="fr-FR" sz="2400" dirty="0" smtClean="0"/>
              <a:t>B: </a:t>
            </a:r>
            <a:r>
              <a:rPr lang="fr-FR" sz="2400" dirty="0" err="1" smtClean="0"/>
              <a:t>Bouléen</a:t>
            </a:r>
            <a:r>
              <a:rPr lang="fr-FR" sz="2400" dirty="0" smtClean="0"/>
              <a:t>;</a:t>
            </a:r>
          </a:p>
          <a:p>
            <a:pPr>
              <a:buNone/>
            </a:pPr>
            <a:r>
              <a:rPr lang="fr-FR" sz="2400" dirty="0" smtClean="0"/>
              <a:t>Début</a:t>
            </a:r>
          </a:p>
          <a:p>
            <a:pPr>
              <a:buNone/>
            </a:pPr>
            <a:r>
              <a:rPr lang="fr-FR" sz="2400" b="1" dirty="0" smtClean="0">
                <a:solidFill>
                  <a:srgbClr val="00B0F0"/>
                </a:solidFill>
              </a:rPr>
              <a:t>Répéter</a:t>
            </a:r>
          </a:p>
          <a:p>
            <a:pPr>
              <a:buNone/>
            </a:pPr>
            <a:r>
              <a:rPr lang="fr-FR" sz="2400" dirty="0" smtClean="0"/>
              <a:t>	B </a:t>
            </a:r>
            <a:r>
              <a:rPr lang="fr-FR" sz="2400" dirty="0" smtClean="0">
                <a:sym typeface="Wingdings" pitchFamily="2" charset="2"/>
              </a:rPr>
              <a:t> Faux; </a:t>
            </a:r>
            <a:endParaRPr lang="fr-FR" sz="2400" dirty="0" smtClean="0"/>
          </a:p>
          <a:p>
            <a:pPr>
              <a:buNone/>
            </a:pPr>
            <a:r>
              <a:rPr lang="fr-FR" sz="2400" dirty="0" smtClean="0"/>
              <a:t>	Pour i allant de 1 à N -1 faire </a:t>
            </a:r>
          </a:p>
          <a:p>
            <a:pPr>
              <a:buNone/>
            </a:pPr>
            <a:r>
              <a:rPr lang="fr-FR" sz="2400" dirty="0"/>
              <a:t>	</a:t>
            </a:r>
            <a:r>
              <a:rPr lang="fr-FR" sz="2400" dirty="0" smtClean="0"/>
              <a:t>	Si T[i] &gt;T[i+1] alors </a:t>
            </a:r>
          </a:p>
          <a:p>
            <a:pPr>
              <a:buNone/>
            </a:pPr>
            <a:r>
              <a:rPr lang="fr-FR" sz="2400" dirty="0"/>
              <a:t>	</a:t>
            </a:r>
            <a:r>
              <a:rPr lang="fr-FR" sz="2400" dirty="0" smtClean="0"/>
              <a:t>	       Echanger (T, i, I+1);</a:t>
            </a:r>
          </a:p>
          <a:p>
            <a:pPr>
              <a:buNone/>
            </a:pPr>
            <a:r>
              <a:rPr lang="fr-FR" sz="2400" dirty="0"/>
              <a:t>	</a:t>
            </a:r>
            <a:r>
              <a:rPr lang="fr-FR" sz="2400" dirty="0" smtClean="0"/>
              <a:t>	       B</a:t>
            </a:r>
            <a:r>
              <a:rPr lang="fr-FR" sz="2400" dirty="0" smtClean="0">
                <a:sym typeface="Wingdings" pitchFamily="2" charset="2"/>
              </a:rPr>
              <a:t> Vrai;</a:t>
            </a:r>
            <a:endParaRPr lang="fr-FR" sz="2400" dirty="0" smtClean="0"/>
          </a:p>
          <a:p>
            <a:pPr>
              <a:buNone/>
            </a:pPr>
            <a:r>
              <a:rPr lang="fr-FR" sz="2400" dirty="0"/>
              <a:t>	</a:t>
            </a:r>
            <a:r>
              <a:rPr lang="fr-FR" sz="2400" dirty="0" smtClean="0"/>
              <a:t>	Finsi</a:t>
            </a:r>
          </a:p>
          <a:p>
            <a:pPr>
              <a:buNone/>
            </a:pPr>
            <a:r>
              <a:rPr lang="fr-FR" sz="2400" dirty="0"/>
              <a:t>	</a:t>
            </a:r>
            <a:r>
              <a:rPr lang="fr-FR" sz="2400" dirty="0" smtClean="0"/>
              <a:t>Fin pour</a:t>
            </a:r>
          </a:p>
          <a:p>
            <a:pPr>
              <a:buNone/>
            </a:pPr>
            <a:r>
              <a:rPr lang="fr-FR" sz="2400" dirty="0"/>
              <a:t>	</a:t>
            </a:r>
            <a:r>
              <a:rPr lang="fr-FR" sz="2400" dirty="0" smtClean="0"/>
              <a:t>	N</a:t>
            </a:r>
            <a:r>
              <a:rPr lang="fr-FR" sz="2400" dirty="0" smtClean="0">
                <a:sym typeface="Wingdings" pitchFamily="2" charset="2"/>
              </a:rPr>
              <a:t>N-1;</a:t>
            </a:r>
            <a:endParaRPr lang="fr-FR" sz="2400" dirty="0" smtClean="0"/>
          </a:p>
          <a:p>
            <a:pPr>
              <a:buNone/>
            </a:pPr>
            <a:r>
              <a:rPr lang="fr-FR" sz="2400" b="1" dirty="0" smtClean="0">
                <a:solidFill>
                  <a:srgbClr val="00B0F0"/>
                </a:solidFill>
              </a:rPr>
              <a:t>Jusqu'à   </a:t>
            </a:r>
            <a:r>
              <a:rPr lang="fr-FR" sz="2400" b="1" dirty="0" smtClean="0">
                <a:solidFill>
                  <a:srgbClr val="FF0000"/>
                </a:solidFill>
              </a:rPr>
              <a:t>B=faux</a:t>
            </a:r>
          </a:p>
          <a:p>
            <a:pPr>
              <a:buNone/>
            </a:pPr>
            <a:r>
              <a:rPr lang="fr-FR" sz="2400" dirty="0" smtClean="0"/>
              <a:t>Fin</a:t>
            </a: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24</a:t>
            </a:fld>
            <a:endParaRPr lang="fr-FR" dirty="0"/>
          </a:p>
        </p:txBody>
      </p:sp>
    </p:spTree>
    <p:extLst>
      <p:ext uri="{BB962C8B-B14F-4D97-AF65-F5344CB8AC3E}">
        <p14:creationId xmlns:p14="http://schemas.microsoft.com/office/powerpoint/2010/main" val="49402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arn(inVertical)">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arn(inVertical)">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arn(inVertical)">
                                      <p:cBhvr>
                                        <p:cTn id="38" dur="500"/>
                                        <p:tgtEl>
                                          <p:spTgt spid="3">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arn(inVertical)">
                                      <p:cBhvr>
                                        <p:cTn id="43" dur="500"/>
                                        <p:tgtEl>
                                          <p:spTgt spid="3">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barn(inVertical)">
                                      <p:cBhvr>
                                        <p:cTn id="48" dur="500"/>
                                        <p:tgtEl>
                                          <p:spTgt spid="3">
                                            <p:txEl>
                                              <p:pRg st="11" end="1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barn(inVertical)">
                                      <p:cBhvr>
                                        <p:cTn id="53" dur="500"/>
                                        <p:tgtEl>
                                          <p:spTgt spid="3">
                                            <p:txEl>
                                              <p:pRg st="12" end="1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3">
                                            <p:txEl>
                                              <p:pRg st="13" end="13"/>
                                            </p:txEl>
                                          </p:spTgt>
                                        </p:tgtEl>
                                        <p:attrNameLst>
                                          <p:attrName>style.visibility</p:attrName>
                                        </p:attrNameLst>
                                      </p:cBhvr>
                                      <p:to>
                                        <p:strVal val="visible"/>
                                      </p:to>
                                    </p:set>
                                    <p:animEffect transition="in" filter="barn(inVertical)">
                                      <p:cBhvr>
                                        <p:cTn id="58" dur="500"/>
                                        <p:tgtEl>
                                          <p:spTgt spid="3">
                                            <p:txEl>
                                              <p:pRg st="13" end="1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barn(inVertical)">
                                      <p:cBhvr>
                                        <p:cTn id="6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à Bulle </a:t>
            </a:r>
            <a:r>
              <a:rPr lang="fr-FR" sz="4000" dirty="0" smtClean="0">
                <a:solidFill>
                  <a:schemeClr val="accent1">
                    <a:lumMod val="50000"/>
                  </a:schemeClr>
                </a:solidFill>
              </a:rPr>
              <a:t>(</a:t>
            </a:r>
            <a:r>
              <a:rPr lang="fr-FR" sz="4000" dirty="0" smtClean="0"/>
              <a:t>Complexité)</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lgn="just"/>
            <a:r>
              <a:rPr lang="fr-FR" sz="2400" dirty="0"/>
              <a:t>Le tri à bulles est souvent enseigné en tant qu'exemple algorithmique, car son principe est simple. Mais c'est le plus lent des algorithmes de tri communément enseignés, et il n'est donc guère utilisé en pratique.</a:t>
            </a:r>
          </a:p>
          <a:p>
            <a:pPr algn="just"/>
            <a:endParaRPr lang="fr-FR" sz="2400" b="1" dirty="0" smtClean="0"/>
          </a:p>
          <a:p>
            <a:pPr algn="just"/>
            <a:r>
              <a:rPr lang="fr-FR" sz="2400" b="1" dirty="0" smtClean="0"/>
              <a:t>Meilleur </a:t>
            </a:r>
            <a:r>
              <a:rPr lang="fr-FR" sz="2400" b="1" dirty="0"/>
              <a:t>des cas: </a:t>
            </a:r>
            <a:r>
              <a:rPr lang="fr-FR" sz="2400" dirty="0" smtClean="0"/>
              <a:t>le tableau est trié. </a:t>
            </a:r>
            <a:r>
              <a:rPr lang="fr-FR" sz="2400" dirty="0"/>
              <a:t>Dans ce cas, nous n’avons à déplacer aucun élément. </a:t>
            </a:r>
            <a:r>
              <a:rPr lang="fr-FR" sz="2400" dirty="0" smtClean="0"/>
              <a:t>la </a:t>
            </a:r>
            <a:r>
              <a:rPr lang="fr-FR" sz="2400" dirty="0"/>
              <a:t>complexité est en O(n</a:t>
            </a:r>
            <a:r>
              <a:rPr lang="fr-FR" sz="2400" dirty="0" smtClean="0"/>
              <a:t>).</a:t>
            </a:r>
          </a:p>
          <a:p>
            <a:pPr marL="0" indent="0">
              <a:buNone/>
            </a:pPr>
            <a:endParaRPr lang="fr-FR" sz="2400" dirty="0" smtClean="0"/>
          </a:p>
          <a:p>
            <a:pPr algn="just"/>
            <a:r>
              <a:rPr lang="fr-FR" sz="2400" b="1" dirty="0" smtClean="0"/>
              <a:t>Pire </a:t>
            </a:r>
            <a:r>
              <a:rPr lang="fr-FR" sz="2400" b="1" dirty="0"/>
              <a:t>des cas: </a:t>
            </a:r>
            <a:r>
              <a:rPr lang="fr-FR" sz="2400" dirty="0"/>
              <a:t>le tableau est trié </a:t>
            </a:r>
            <a:r>
              <a:rPr lang="fr-FR" sz="2400" dirty="0" smtClean="0"/>
              <a:t>dans l’ordre inverse. </a:t>
            </a:r>
            <a:r>
              <a:rPr lang="fr-FR" sz="2400" dirty="0"/>
              <a:t>Dans ce cas</a:t>
            </a:r>
            <a:r>
              <a:rPr lang="fr-FR" sz="2400" dirty="0" smtClean="0"/>
              <a:t>, la complexité est 𝑂</a:t>
            </a:r>
            <a:r>
              <a:rPr lang="fr-FR" sz="2400" dirty="0"/>
              <a:t>( </a:t>
            </a:r>
            <a:r>
              <a:rPr lang="fr-FR" sz="2400" dirty="0" smtClean="0"/>
              <a:t>𝑛</a:t>
            </a:r>
            <a:r>
              <a:rPr lang="fr-FR" sz="2400" baseline="30000" dirty="0" smtClean="0"/>
              <a:t>2</a:t>
            </a:r>
            <a:r>
              <a:rPr lang="fr-FR" sz="2400" dirty="0" smtClean="0"/>
              <a:t> ).</a:t>
            </a: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25</a:t>
            </a:fld>
            <a:endParaRPr lang="fr-FR" dirty="0"/>
          </a:p>
        </p:txBody>
      </p:sp>
    </p:spTree>
    <p:extLst>
      <p:ext uri="{BB962C8B-B14F-4D97-AF65-F5344CB8AC3E}">
        <p14:creationId xmlns:p14="http://schemas.microsoft.com/office/powerpoint/2010/main" val="34806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smtClean="0">
                <a:solidFill>
                  <a:schemeClr val="accent1">
                    <a:lumMod val="50000"/>
                  </a:schemeClr>
                </a:solidFill>
              </a:rPr>
              <a:t>Tri rapide</a:t>
            </a:r>
            <a:endParaRPr lang="fr-FR" sz="4000" b="1" dirty="0">
              <a:solidFill>
                <a:srgbClr val="00B050"/>
              </a:solidFill>
            </a:endParaRPr>
          </a:p>
        </p:txBody>
      </p:sp>
      <p:sp>
        <p:nvSpPr>
          <p:cNvPr id="3" name="Espace réservé du contenu 2"/>
          <p:cNvSpPr>
            <a:spLocks noGrp="1"/>
          </p:cNvSpPr>
          <p:nvPr>
            <p:ph idx="1"/>
          </p:nvPr>
        </p:nvSpPr>
        <p:spPr>
          <a:xfrm>
            <a:off x="285720" y="692696"/>
            <a:ext cx="8572560" cy="5572164"/>
          </a:xfrm>
        </p:spPr>
        <p:txBody>
          <a:bodyPr>
            <a:normAutofit/>
          </a:bodyPr>
          <a:lstStyle/>
          <a:p>
            <a:pPr>
              <a:buNone/>
            </a:pPr>
            <a:r>
              <a:rPr lang="fr-FR" sz="2800" b="1" dirty="0" smtClean="0"/>
              <a:t>Principe:</a:t>
            </a:r>
          </a:p>
          <a:p>
            <a:pPr marL="0" indent="0">
              <a:spcAft>
                <a:spcPts val="600"/>
              </a:spcAft>
              <a:buNone/>
            </a:pPr>
            <a:r>
              <a:rPr lang="fr-FR" sz="2300" dirty="0" smtClean="0"/>
              <a:t>Inventé </a:t>
            </a:r>
            <a:r>
              <a:rPr lang="fr-FR" sz="2300" dirty="0"/>
              <a:t>en 1960 par Sir Charles Antony </a:t>
            </a:r>
            <a:r>
              <a:rPr lang="fr-FR" sz="2300" dirty="0" smtClean="0"/>
              <a:t>Richard </a:t>
            </a:r>
            <a:r>
              <a:rPr lang="fr-FR" sz="2300" dirty="0" err="1" smtClean="0"/>
              <a:t>Hoare</a:t>
            </a:r>
            <a:r>
              <a:rPr lang="fr-FR" sz="2300" dirty="0" smtClean="0"/>
              <a:t> basé sur le paradigme </a:t>
            </a:r>
            <a:r>
              <a:rPr lang="fr-FR" sz="2300" b="1" i="1" dirty="0" smtClean="0">
                <a:solidFill>
                  <a:srgbClr val="3366CC"/>
                </a:solidFill>
              </a:rPr>
              <a:t>diviser pour régner</a:t>
            </a:r>
            <a:r>
              <a:rPr lang="fr-FR" sz="2300" dirty="0" smtClean="0"/>
              <a:t> consiste </a:t>
            </a:r>
            <a:r>
              <a:rPr lang="fr-FR" sz="2300" dirty="0"/>
              <a:t>à</a:t>
            </a:r>
            <a:r>
              <a:rPr lang="fr-FR" sz="2300" dirty="0" smtClean="0"/>
              <a:t>:</a:t>
            </a:r>
          </a:p>
          <a:p>
            <a:pPr>
              <a:spcAft>
                <a:spcPts val="600"/>
              </a:spcAft>
            </a:pPr>
            <a:r>
              <a:rPr lang="fr-FR" sz="2300" dirty="0" smtClean="0"/>
              <a:t>Choisir </a:t>
            </a:r>
            <a:r>
              <a:rPr lang="fr-FR" sz="2300" dirty="0"/>
              <a:t>un élément « pivot </a:t>
            </a:r>
            <a:r>
              <a:rPr lang="fr-FR" sz="2300" dirty="0" smtClean="0"/>
              <a:t>»</a:t>
            </a:r>
          </a:p>
          <a:p>
            <a:pPr>
              <a:spcAft>
                <a:spcPts val="600"/>
              </a:spcAft>
            </a:pPr>
            <a:r>
              <a:rPr lang="fr-FR" sz="2300" dirty="0" smtClean="0"/>
              <a:t>Diviser </a:t>
            </a:r>
            <a:r>
              <a:rPr lang="fr-FR" sz="2300" dirty="0"/>
              <a:t>l’ensemble </a:t>
            </a:r>
            <a:r>
              <a:rPr lang="fr-FR" sz="2300" dirty="0" smtClean="0"/>
              <a:t>ou le tableau à </a:t>
            </a:r>
            <a:r>
              <a:rPr lang="fr-FR" sz="2300" dirty="0"/>
              <a:t>deux </a:t>
            </a:r>
            <a:r>
              <a:rPr lang="fr-FR" sz="2300" dirty="0" smtClean="0"/>
              <a:t>sous-ensembles</a:t>
            </a:r>
          </a:p>
          <a:p>
            <a:pPr>
              <a:spcAft>
                <a:spcPts val="600"/>
              </a:spcAft>
            </a:pPr>
            <a:r>
              <a:rPr lang="fr-FR" sz="2300" dirty="0" smtClean="0"/>
              <a:t>Un sous ensembles contient les éléments inférieurs au pivot et la deuxième contient les éléments supérieur au pivot. </a:t>
            </a:r>
            <a:r>
              <a:rPr lang="fr-FR" sz="2400" b="1" dirty="0" smtClean="0">
                <a:solidFill>
                  <a:srgbClr val="3366CC"/>
                </a:solidFill>
              </a:rPr>
              <a:t>(Partitionnement)</a:t>
            </a:r>
            <a:endParaRPr lang="fr-FR" sz="2300" b="1" dirty="0" smtClean="0">
              <a:solidFill>
                <a:srgbClr val="3366CC"/>
              </a:solidFill>
            </a:endParaRPr>
          </a:p>
          <a:p>
            <a:pPr>
              <a:spcAft>
                <a:spcPts val="600"/>
              </a:spcAft>
            </a:pPr>
            <a:r>
              <a:rPr lang="fr-FR" sz="2300" dirty="0" smtClean="0"/>
              <a:t>Répéter </a:t>
            </a:r>
            <a:r>
              <a:rPr lang="fr-FR" sz="2300" dirty="0"/>
              <a:t>la procédure </a:t>
            </a:r>
            <a:r>
              <a:rPr lang="fr-FR" sz="2300" dirty="0" smtClean="0"/>
              <a:t>récursivement jusqu’au chaque ensemble contient un seul élément.</a:t>
            </a:r>
            <a:endParaRPr lang="fr-FR" sz="2400" dirty="0"/>
          </a:p>
          <a:p>
            <a:pPr>
              <a:spcAft>
                <a:spcPts val="600"/>
              </a:spcAft>
            </a:pPr>
            <a:endParaRPr lang="fr-FR" sz="23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26</a:t>
            </a:fld>
            <a:endParaRPr lang="fr-FR" dirty="0"/>
          </a:p>
        </p:txBody>
      </p:sp>
      <p:sp>
        <p:nvSpPr>
          <p:cNvPr id="4" name="Rectangle 3"/>
          <p:cNvSpPr/>
          <p:nvPr/>
        </p:nvSpPr>
        <p:spPr>
          <a:xfrm>
            <a:off x="251520" y="1196752"/>
            <a:ext cx="8496944" cy="43204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1053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smtClean="0">
                <a:solidFill>
                  <a:schemeClr val="accent1">
                    <a:lumMod val="50000"/>
                  </a:schemeClr>
                </a:solidFill>
              </a:rPr>
              <a:t>Tri rapide</a:t>
            </a:r>
            <a:endParaRPr lang="fr-FR" sz="4000" b="1" dirty="0">
              <a:solidFill>
                <a:srgbClr val="00B050"/>
              </a:solidFill>
            </a:endParaRPr>
          </a:p>
        </p:txBody>
      </p:sp>
      <p:sp>
        <p:nvSpPr>
          <p:cNvPr id="3" name="Espace réservé du contenu 2"/>
          <p:cNvSpPr>
            <a:spLocks noGrp="1"/>
          </p:cNvSpPr>
          <p:nvPr>
            <p:ph idx="1"/>
          </p:nvPr>
        </p:nvSpPr>
        <p:spPr>
          <a:xfrm>
            <a:off x="285720" y="692696"/>
            <a:ext cx="8572560" cy="5572164"/>
          </a:xfrm>
        </p:spPr>
        <p:txBody>
          <a:bodyPr>
            <a:normAutofit/>
          </a:bodyPr>
          <a:lstStyle/>
          <a:p>
            <a:pPr>
              <a:buNone/>
            </a:pPr>
            <a:r>
              <a:rPr lang="fr-FR" sz="2800" b="1" dirty="0" smtClean="0"/>
              <a:t>Principe:</a:t>
            </a:r>
          </a:p>
          <a:p>
            <a:pPr marL="0" indent="0">
              <a:spcAft>
                <a:spcPts val="600"/>
              </a:spcAft>
              <a:buNone/>
            </a:pPr>
            <a:r>
              <a:rPr lang="fr-FR" sz="2000" dirty="0"/>
              <a:t>Éléments </a:t>
            </a:r>
            <a:r>
              <a:rPr lang="fr-FR" sz="2000" dirty="0" smtClean="0"/>
              <a:t>inferieurs au pivot                               </a:t>
            </a:r>
            <a:r>
              <a:rPr lang="fr-FR" sz="2200" dirty="0" smtClean="0"/>
              <a:t>Éléments </a:t>
            </a:r>
            <a:r>
              <a:rPr lang="fr-FR" sz="2200" dirty="0"/>
              <a:t>supérieurs au pivot</a:t>
            </a:r>
          </a:p>
          <a:p>
            <a:pPr marL="0" indent="0">
              <a:spcAft>
                <a:spcPts val="600"/>
              </a:spcAft>
              <a:buNone/>
            </a:pPr>
            <a:r>
              <a:rPr lang="fr-FR" sz="2400" dirty="0" smtClean="0"/>
              <a:t>      </a:t>
            </a:r>
            <a:endParaRPr lang="fr-FR" sz="2400" dirty="0"/>
          </a:p>
          <a:p>
            <a:pPr marL="0" indent="0">
              <a:spcAft>
                <a:spcPts val="600"/>
              </a:spcAft>
              <a:buNone/>
            </a:pPr>
            <a:endParaRPr lang="fr-FR" sz="2300" dirty="0" smtClean="0"/>
          </a:p>
          <a:p>
            <a:pPr marL="0" indent="0">
              <a:spcAft>
                <a:spcPts val="600"/>
              </a:spcAft>
              <a:buNone/>
            </a:pPr>
            <a:endParaRPr lang="fr-FR" sz="23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27</a:t>
            </a:fld>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3161258504"/>
              </p:ext>
            </p:extLst>
          </p:nvPr>
        </p:nvGraphicFramePr>
        <p:xfrm>
          <a:off x="395536" y="1700808"/>
          <a:ext cx="8208912" cy="370840"/>
        </p:xfrm>
        <a:graphic>
          <a:graphicData uri="http://schemas.openxmlformats.org/drawingml/2006/table">
            <a:tbl>
              <a:tblPr firstRow="1" bandRow="1">
                <a:tableStyleId>{5C22544A-7EE6-4342-B048-85BDC9FD1C3A}</a:tableStyleId>
              </a:tblPr>
              <a:tblGrid>
                <a:gridCol w="3744416"/>
                <a:gridCol w="792088"/>
                <a:gridCol w="3672408"/>
              </a:tblGrid>
              <a:tr h="370840">
                <a:tc>
                  <a:txBody>
                    <a:bodyPr/>
                    <a:lstStyle/>
                    <a:p>
                      <a:endParaRPr lang="fr-FR" dirty="0"/>
                    </a:p>
                  </a:txBody>
                  <a:tcPr>
                    <a:solidFill>
                      <a:srgbClr val="00B050"/>
                    </a:solidFill>
                  </a:tcPr>
                </a:tc>
                <a:tc>
                  <a:txBody>
                    <a:bodyPr/>
                    <a:lstStyle/>
                    <a:p>
                      <a:r>
                        <a:rPr lang="fr-FR" sz="1800" b="1" i="1" dirty="0" smtClean="0"/>
                        <a:t>pivot</a:t>
                      </a:r>
                      <a:endParaRPr lang="fr-FR" dirty="0"/>
                    </a:p>
                  </a:txBody>
                  <a:tcPr/>
                </a:tc>
                <a:tc>
                  <a:txBody>
                    <a:bodyPr/>
                    <a:lstStyle/>
                    <a:p>
                      <a:endParaRPr lang="fr-FR" dirty="0"/>
                    </a:p>
                  </a:txBody>
                  <a:tcPr>
                    <a:solidFill>
                      <a:srgbClr val="FFC000"/>
                    </a:solid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69638443"/>
              </p:ext>
            </p:extLst>
          </p:nvPr>
        </p:nvGraphicFramePr>
        <p:xfrm>
          <a:off x="395536" y="3068960"/>
          <a:ext cx="3744415" cy="370840"/>
        </p:xfrm>
        <a:graphic>
          <a:graphicData uri="http://schemas.openxmlformats.org/drawingml/2006/table">
            <a:tbl>
              <a:tblPr firstRow="1" bandRow="1">
                <a:tableStyleId>{5C22544A-7EE6-4342-B048-85BDC9FD1C3A}</a:tableStyleId>
              </a:tblPr>
              <a:tblGrid>
                <a:gridCol w="1512168"/>
                <a:gridCol w="720080"/>
                <a:gridCol w="1512167"/>
              </a:tblGrid>
              <a:tr h="370840">
                <a:tc>
                  <a:txBody>
                    <a:bodyPr/>
                    <a:lstStyle/>
                    <a:p>
                      <a:endParaRPr lang="fr-FR" sz="1600" dirty="0"/>
                    </a:p>
                  </a:txBody>
                  <a:tcPr>
                    <a:solidFill>
                      <a:srgbClr val="00B050"/>
                    </a:solidFill>
                  </a:tcPr>
                </a:tc>
                <a:tc>
                  <a:txBody>
                    <a:bodyPr/>
                    <a:lstStyle/>
                    <a:p>
                      <a:r>
                        <a:rPr lang="fr-FR" sz="1600" b="1" i="1" dirty="0" smtClean="0"/>
                        <a:t>pivot</a:t>
                      </a:r>
                      <a:endParaRPr lang="fr-FR" sz="1600" dirty="0"/>
                    </a:p>
                  </a:txBody>
                  <a:tcPr/>
                </a:tc>
                <a:tc>
                  <a:txBody>
                    <a:bodyPr/>
                    <a:lstStyle/>
                    <a:p>
                      <a:endParaRPr lang="fr-FR" sz="1600" dirty="0"/>
                    </a:p>
                  </a:txBody>
                  <a:tcPr>
                    <a:solidFill>
                      <a:srgbClr val="FFC000"/>
                    </a:solidFill>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69638443"/>
              </p:ext>
            </p:extLst>
          </p:nvPr>
        </p:nvGraphicFramePr>
        <p:xfrm>
          <a:off x="4932040" y="2996952"/>
          <a:ext cx="3744415" cy="370840"/>
        </p:xfrm>
        <a:graphic>
          <a:graphicData uri="http://schemas.openxmlformats.org/drawingml/2006/table">
            <a:tbl>
              <a:tblPr firstRow="1" bandRow="1">
                <a:tableStyleId>{5C22544A-7EE6-4342-B048-85BDC9FD1C3A}</a:tableStyleId>
              </a:tblPr>
              <a:tblGrid>
                <a:gridCol w="1512168"/>
                <a:gridCol w="720080"/>
                <a:gridCol w="1512167"/>
              </a:tblGrid>
              <a:tr h="370840">
                <a:tc>
                  <a:txBody>
                    <a:bodyPr/>
                    <a:lstStyle/>
                    <a:p>
                      <a:endParaRPr lang="fr-FR" sz="1600" dirty="0"/>
                    </a:p>
                  </a:txBody>
                  <a:tcPr>
                    <a:solidFill>
                      <a:srgbClr val="00B050"/>
                    </a:solidFill>
                  </a:tcPr>
                </a:tc>
                <a:tc>
                  <a:txBody>
                    <a:bodyPr/>
                    <a:lstStyle/>
                    <a:p>
                      <a:r>
                        <a:rPr lang="fr-FR" sz="1600" b="1" i="1" dirty="0" smtClean="0"/>
                        <a:t>pivot</a:t>
                      </a:r>
                      <a:endParaRPr lang="fr-FR" sz="1600" dirty="0"/>
                    </a:p>
                  </a:txBody>
                  <a:tcPr/>
                </a:tc>
                <a:tc>
                  <a:txBody>
                    <a:bodyPr/>
                    <a:lstStyle/>
                    <a:p>
                      <a:endParaRPr lang="fr-FR" sz="1600" dirty="0"/>
                    </a:p>
                  </a:txBody>
                  <a:tcPr>
                    <a:solidFill>
                      <a:srgbClr val="FFC000"/>
                    </a:solidFill>
                  </a:tcPr>
                </a:tc>
              </a:tr>
            </a:tbl>
          </a:graphicData>
        </a:graphic>
      </p:graphicFrame>
      <p:cxnSp>
        <p:nvCxnSpPr>
          <p:cNvPr id="10" name="Connecteur droit 9"/>
          <p:cNvCxnSpPr/>
          <p:nvPr/>
        </p:nvCxnSpPr>
        <p:spPr>
          <a:xfrm>
            <a:off x="4139952" y="2132856"/>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4932040" y="2132856"/>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95536" y="2132856"/>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8604448" y="2132856"/>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2195736" y="3573016"/>
            <a:ext cx="0" cy="108012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6732240" y="3501008"/>
            <a:ext cx="0" cy="108012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06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par>
                                <p:cTn id="20" presetID="22" presetClass="entr" presetSubtype="4"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arn(inVertic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par>
                                <p:cTn id="38" presetID="16" presetClass="entr" presetSubtype="21" fill="hold"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down)">
                                      <p:cBhvr>
                                        <p:cTn id="45" dur="500"/>
                                        <p:tgtEl>
                                          <p:spTgt spid="9"/>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barn(inVertical)">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Rapide</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600" b="1" u="sng" dirty="0" smtClean="0"/>
              <a:t>Exemple:</a:t>
            </a:r>
            <a:r>
              <a:rPr lang="fr-FR" sz="2600" b="1" dirty="0" smtClean="0"/>
              <a:t>    </a:t>
            </a:r>
            <a:r>
              <a:rPr lang="fr-FR" sz="2600" dirty="0"/>
              <a:t> </a:t>
            </a:r>
            <a:r>
              <a:rPr lang="fr-FR" sz="2600" dirty="0" smtClean="0"/>
              <a:t>T</a:t>
            </a:r>
            <a:endParaRPr lang="fr-FR" sz="2600" b="1" u="sng" dirty="0" smtClean="0"/>
          </a:p>
          <a:p>
            <a:pPr marL="0" indent="0">
              <a:buNone/>
            </a:pPr>
            <a:r>
              <a:rPr lang="fr-FR" sz="2600" dirty="0" smtClean="0"/>
              <a:t>					</a:t>
            </a:r>
          </a:p>
          <a:p>
            <a:pPr>
              <a:buFontTx/>
              <a:buChar char="-"/>
            </a:pPr>
            <a:r>
              <a:rPr lang="fr-FR" sz="2400" b="1" dirty="0" smtClean="0"/>
              <a:t>Choisir un pivot  </a:t>
            </a:r>
            <a:r>
              <a:rPr lang="fr-FR" sz="2400" b="1" dirty="0" smtClean="0">
                <a:solidFill>
                  <a:srgbClr val="C00000"/>
                </a:solidFill>
              </a:rPr>
              <a:t>(17)</a:t>
            </a:r>
          </a:p>
          <a:p>
            <a:pPr>
              <a:buFontTx/>
              <a:buChar char="-"/>
            </a:pPr>
            <a:r>
              <a:rPr lang="fr-FR" sz="2400" b="1" dirty="0" smtClean="0"/>
              <a:t>Mettre les éléments &lt;17 dans la partie gauche du pivot et les éléments &gt;=17 dans la partie droite</a:t>
            </a:r>
          </a:p>
          <a:p>
            <a:pPr marL="0" indent="0">
              <a:buNone/>
            </a:pPr>
            <a:r>
              <a:rPr lang="fr-FR" sz="2600" dirty="0" smtClean="0"/>
              <a:t>							</a:t>
            </a:r>
          </a:p>
          <a:p>
            <a:pPr marL="0" indent="0">
              <a:buNone/>
            </a:pPr>
            <a:endParaRPr lang="fr-FR" sz="2600" dirty="0" smtClean="0"/>
          </a:p>
          <a:p>
            <a:pPr marL="0" indent="0">
              <a:buNone/>
            </a:pPr>
            <a:r>
              <a:rPr lang="fr-FR" sz="2600" dirty="0" smtClean="0"/>
              <a:t>			</a:t>
            </a:r>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28</a:t>
            </a:fld>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567691598"/>
              </p:ext>
            </p:extLst>
          </p:nvPr>
        </p:nvGraphicFramePr>
        <p:xfrm>
          <a:off x="2819910" y="1052736"/>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tc>
                <a:tc>
                  <a:txBody>
                    <a:bodyPr/>
                    <a:lstStyle/>
                    <a:p>
                      <a:r>
                        <a:rPr lang="fr-FR" dirty="0" smtClean="0"/>
                        <a:t>5</a:t>
                      </a:r>
                      <a:endParaRPr lang="fr-FR" dirty="0"/>
                    </a:p>
                  </a:txBody>
                  <a:tcPr/>
                </a:tc>
                <a:tc>
                  <a:txBody>
                    <a:bodyPr/>
                    <a:lstStyle/>
                    <a:p>
                      <a:r>
                        <a:rPr lang="fr-FR" dirty="0" smtClean="0"/>
                        <a:t>30</a:t>
                      </a:r>
                      <a:endParaRPr lang="fr-FR" dirty="0"/>
                    </a:p>
                  </a:txBody>
                  <a:tcPr/>
                </a:tc>
                <a:tc>
                  <a:txBody>
                    <a:bodyPr/>
                    <a:lstStyle/>
                    <a:p>
                      <a:r>
                        <a:rPr lang="fr-FR" dirty="0" smtClean="0"/>
                        <a:t>2</a:t>
                      </a:r>
                      <a:endParaRPr lang="fr-FR" dirty="0"/>
                    </a:p>
                  </a:txBody>
                  <a:tcPr/>
                </a:tc>
                <a:tc>
                  <a:txBody>
                    <a:bodyPr/>
                    <a:lstStyle/>
                    <a:p>
                      <a:r>
                        <a:rPr lang="fr-FR" dirty="0" smtClean="0"/>
                        <a:t>25</a:t>
                      </a:r>
                      <a:endParaRPr lang="fr-FR" dirty="0"/>
                    </a:p>
                  </a:txBody>
                  <a:tcPr/>
                </a:tc>
                <a:tc>
                  <a:txBody>
                    <a:bodyPr/>
                    <a:lstStyle/>
                    <a:p>
                      <a:r>
                        <a:rPr lang="fr-FR" dirty="0" smtClean="0"/>
                        <a:t>17</a:t>
                      </a:r>
                      <a:endParaRPr lang="fr-FR" dirty="0"/>
                    </a:p>
                  </a:txBody>
                  <a:tcPr/>
                </a:tc>
              </a:tr>
            </a:tbl>
          </a:graphicData>
        </a:graphic>
      </p:graphicFrame>
      <p:graphicFrame>
        <p:nvGraphicFramePr>
          <p:cNvPr id="31" name="Tableau 30"/>
          <p:cNvGraphicFramePr>
            <a:graphicFrameLocks noGrp="1"/>
          </p:cNvGraphicFramePr>
          <p:nvPr>
            <p:extLst>
              <p:ext uri="{D42A27DB-BD31-4B8C-83A1-F6EECF244321}">
                <p14:modId xmlns:p14="http://schemas.microsoft.com/office/powerpoint/2010/main" val="748163863"/>
              </p:ext>
            </p:extLst>
          </p:nvPr>
        </p:nvGraphicFramePr>
        <p:xfrm>
          <a:off x="2915816" y="4005064"/>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tc>
                <a:tc>
                  <a:txBody>
                    <a:bodyPr/>
                    <a:lstStyle/>
                    <a:p>
                      <a:r>
                        <a:rPr lang="fr-FR" dirty="0" smtClean="0"/>
                        <a:t>5</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solidFill>
                      <a:schemeClr val="accent2"/>
                    </a:solidFill>
                  </a:tcPr>
                </a:tc>
                <a:tc>
                  <a:txBody>
                    <a:bodyPr/>
                    <a:lstStyle/>
                    <a:p>
                      <a:r>
                        <a:rPr lang="fr-FR" dirty="0" smtClean="0"/>
                        <a:t>25</a:t>
                      </a:r>
                      <a:endParaRPr lang="fr-FR" dirty="0"/>
                    </a:p>
                  </a:txBody>
                  <a:tcPr/>
                </a:tc>
                <a:tc>
                  <a:txBody>
                    <a:bodyPr/>
                    <a:lstStyle/>
                    <a:p>
                      <a:r>
                        <a:rPr lang="fr-FR" dirty="0" smtClean="0"/>
                        <a:t>30</a:t>
                      </a:r>
                      <a:endParaRPr lang="fr-FR" dirty="0"/>
                    </a:p>
                  </a:txBody>
                  <a:tcPr/>
                </a:tc>
              </a:tr>
            </a:tbl>
          </a:graphicData>
        </a:graphic>
      </p:graphicFrame>
      <p:graphicFrame>
        <p:nvGraphicFramePr>
          <p:cNvPr id="32" name="Tableau 31"/>
          <p:cNvGraphicFramePr>
            <a:graphicFrameLocks noGrp="1"/>
          </p:cNvGraphicFramePr>
          <p:nvPr>
            <p:extLst>
              <p:ext uri="{D42A27DB-BD31-4B8C-83A1-F6EECF244321}">
                <p14:modId xmlns:p14="http://schemas.microsoft.com/office/powerpoint/2010/main" val="1045365858"/>
              </p:ext>
            </p:extLst>
          </p:nvPr>
        </p:nvGraphicFramePr>
        <p:xfrm>
          <a:off x="2915816" y="4869160"/>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solidFill>
                      <a:schemeClr val="accent2"/>
                    </a:solidFill>
                  </a:tcPr>
                </a:tc>
                <a:tc>
                  <a:txBody>
                    <a:bodyPr/>
                    <a:lstStyle/>
                    <a:p>
                      <a:r>
                        <a:rPr lang="fr-FR" dirty="0" smtClean="0"/>
                        <a:t>5</a:t>
                      </a:r>
                      <a:endParaRPr lang="fr-FR" dirty="0"/>
                    </a:p>
                  </a:txBody>
                  <a:tcPr/>
                </a:tc>
                <a:tc>
                  <a:txBody>
                    <a:bodyPr/>
                    <a:lstStyle/>
                    <a:p>
                      <a:r>
                        <a:rPr lang="fr-FR" dirty="0" smtClean="0"/>
                        <a:t>2</a:t>
                      </a:r>
                      <a:endParaRPr lang="fr-FR" dirty="0"/>
                    </a:p>
                  </a:txBody>
                  <a:tcPr/>
                </a:tc>
                <a:tc>
                  <a:txBody>
                    <a:bodyPr/>
                    <a:lstStyle/>
                    <a:p>
                      <a:endParaRPr lang="fr-FR" dirty="0">
                        <a:solidFill>
                          <a:schemeClr val="bg1"/>
                        </a:solidFill>
                      </a:endParaRPr>
                    </a:p>
                  </a:txBody>
                  <a:tcPr>
                    <a:noFill/>
                  </a:tcPr>
                </a:tc>
                <a:tc>
                  <a:txBody>
                    <a:bodyPr/>
                    <a:lstStyle/>
                    <a:p>
                      <a:r>
                        <a:rPr lang="fr-FR" dirty="0" smtClean="0">
                          <a:solidFill>
                            <a:schemeClr val="bg1"/>
                          </a:solidFill>
                        </a:rPr>
                        <a:t>25</a:t>
                      </a:r>
                      <a:endParaRPr lang="fr-FR" dirty="0">
                        <a:solidFill>
                          <a:schemeClr val="bg1"/>
                        </a:solidFill>
                      </a:endParaRPr>
                    </a:p>
                  </a:txBody>
                  <a:tcPr>
                    <a:noFill/>
                  </a:tcPr>
                </a:tc>
                <a:tc>
                  <a:txBody>
                    <a:bodyPr/>
                    <a:lstStyle/>
                    <a:p>
                      <a:r>
                        <a:rPr lang="fr-FR" dirty="0" smtClean="0">
                          <a:solidFill>
                            <a:schemeClr val="bg1"/>
                          </a:solidFill>
                        </a:rPr>
                        <a:t>30</a:t>
                      </a:r>
                      <a:endParaRPr lang="fr-FR" dirty="0">
                        <a:solidFill>
                          <a:schemeClr val="bg1"/>
                        </a:solidFill>
                      </a:endParaRPr>
                    </a:p>
                  </a:txBody>
                  <a:tcPr>
                    <a:noFill/>
                  </a:tcPr>
                </a:tc>
              </a:tr>
            </a:tbl>
          </a:graphicData>
        </a:graphic>
      </p:graphicFrame>
      <p:graphicFrame>
        <p:nvGraphicFramePr>
          <p:cNvPr id="33" name="Tableau 32"/>
          <p:cNvGraphicFramePr>
            <a:graphicFrameLocks noGrp="1"/>
          </p:cNvGraphicFramePr>
          <p:nvPr>
            <p:extLst>
              <p:ext uri="{D42A27DB-BD31-4B8C-83A1-F6EECF244321}">
                <p14:modId xmlns:p14="http://schemas.microsoft.com/office/powerpoint/2010/main" val="135903716"/>
              </p:ext>
            </p:extLst>
          </p:nvPr>
        </p:nvGraphicFramePr>
        <p:xfrm>
          <a:off x="2915816" y="5733256"/>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5</a:t>
                      </a:r>
                      <a:endParaRPr lang="fr-FR" dirty="0"/>
                    </a:p>
                  </a:txBody>
                  <a:tcPr>
                    <a:solidFill>
                      <a:srgbClr val="0070C0"/>
                    </a:solidFill>
                  </a:tcPr>
                </a:tc>
                <a:tc>
                  <a:txBody>
                    <a:bodyPr/>
                    <a:lstStyle/>
                    <a:p>
                      <a:r>
                        <a:rPr lang="fr-FR" dirty="0" smtClean="0"/>
                        <a:t>2</a:t>
                      </a:r>
                      <a:endParaRPr lang="fr-FR" dirty="0"/>
                    </a:p>
                  </a:txBody>
                  <a:tcPr>
                    <a:solidFill>
                      <a:srgbClr val="3366CC"/>
                    </a:solidFill>
                  </a:tcPr>
                </a:tc>
                <a:tc>
                  <a:txBody>
                    <a:bodyPr/>
                    <a:lstStyle/>
                    <a:p>
                      <a:r>
                        <a:rPr lang="fr-FR" dirty="0" smtClean="0"/>
                        <a:t>10</a:t>
                      </a:r>
                      <a:endParaRPr lang="fr-FR" dirty="0"/>
                    </a:p>
                  </a:txBody>
                  <a:tcPr>
                    <a:solidFill>
                      <a:schemeClr val="accent2"/>
                    </a:solidFill>
                  </a:tcPr>
                </a:tc>
                <a:tc>
                  <a:txBody>
                    <a:bodyPr/>
                    <a:lstStyle/>
                    <a:p>
                      <a:r>
                        <a:rPr lang="fr-FR" dirty="0" smtClean="0"/>
                        <a:t>12</a:t>
                      </a:r>
                      <a:endParaRPr lang="fr-FR" dirty="0"/>
                    </a:p>
                  </a:txBody>
                  <a:tcPr/>
                </a:tc>
                <a:tc>
                  <a:txBody>
                    <a:bodyPr/>
                    <a:lstStyle/>
                    <a:p>
                      <a:endParaRPr lang="fr-FR" dirty="0">
                        <a:solidFill>
                          <a:schemeClr val="accent2"/>
                        </a:solidFill>
                      </a:endParaRPr>
                    </a:p>
                  </a:txBody>
                  <a:tcPr>
                    <a:noFill/>
                  </a:tcPr>
                </a:tc>
                <a:tc>
                  <a:txBody>
                    <a:bodyPr/>
                    <a:lstStyle/>
                    <a:p>
                      <a:r>
                        <a:rPr lang="fr-FR" dirty="0" smtClean="0"/>
                        <a:t>25</a:t>
                      </a:r>
                      <a:endParaRPr lang="fr-FR" dirty="0"/>
                    </a:p>
                  </a:txBody>
                  <a:tcPr>
                    <a:noFill/>
                  </a:tcPr>
                </a:tc>
                <a:tc>
                  <a:txBody>
                    <a:bodyPr/>
                    <a:lstStyle/>
                    <a:p>
                      <a:r>
                        <a:rPr lang="fr-FR" dirty="0" smtClean="0"/>
                        <a:t>30</a:t>
                      </a:r>
                      <a:endParaRPr lang="fr-FR" dirty="0"/>
                    </a:p>
                  </a:txBody>
                  <a:tcPr>
                    <a:noFill/>
                  </a:tcPr>
                </a:tc>
              </a:tr>
            </a:tbl>
          </a:graphicData>
        </a:graphic>
      </p:graphicFrame>
      <p:cxnSp>
        <p:nvCxnSpPr>
          <p:cNvPr id="7" name="Connecteur droit 6"/>
          <p:cNvCxnSpPr/>
          <p:nvPr/>
        </p:nvCxnSpPr>
        <p:spPr>
          <a:xfrm>
            <a:off x="4932040" y="4437112"/>
            <a:ext cx="0" cy="36004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2937082" y="4460979"/>
            <a:ext cx="0" cy="36004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851920" y="5301208"/>
            <a:ext cx="0" cy="360040"/>
          </a:xfrm>
          <a:prstGeom prst="line">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990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down)">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par>
                                <p:cTn id="23" presetID="16" presetClass="entr" presetSubtype="21"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down)">
                                      <p:cBhvr>
                                        <p:cTn id="30" dur="500"/>
                                        <p:tgtEl>
                                          <p:spTgt spid="3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Rapide</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r>
              <a:rPr lang="fr-FR" sz="2600" dirty="0" smtClean="0"/>
              <a:t>							</a:t>
            </a:r>
          </a:p>
          <a:p>
            <a:pPr marL="0" indent="0">
              <a:buNone/>
            </a:pPr>
            <a:endParaRPr lang="fr-FR" sz="2600" dirty="0" smtClean="0"/>
          </a:p>
          <a:p>
            <a:pPr marL="0" indent="0">
              <a:buNone/>
            </a:pPr>
            <a:r>
              <a:rPr lang="fr-FR" sz="2600" dirty="0" smtClean="0"/>
              <a:t>			</a:t>
            </a:r>
          </a:p>
          <a:p>
            <a:pPr marL="0" indent="0">
              <a:buNone/>
            </a:pPr>
            <a:endParaRPr lang="fr-FR" sz="2600" dirty="0" smtClean="0"/>
          </a:p>
          <a:p>
            <a:pPr marL="0" indent="0" algn="just">
              <a:buNone/>
            </a:pPr>
            <a:endParaRPr lang="fr-FR" sz="2600" dirty="0" smtClean="0"/>
          </a:p>
          <a:p>
            <a:pPr marL="0" indent="0" algn="just">
              <a:buNone/>
            </a:pPr>
            <a:r>
              <a:rPr lang="fr-FR" sz="2600" dirty="0" smtClean="0"/>
              <a:t>			</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29</a:t>
            </a:fld>
            <a:endParaRPr lang="fr-FR" dirty="0"/>
          </a:p>
        </p:txBody>
      </p:sp>
      <p:graphicFrame>
        <p:nvGraphicFramePr>
          <p:cNvPr id="31" name="Tableau 30"/>
          <p:cNvGraphicFramePr>
            <a:graphicFrameLocks noGrp="1"/>
          </p:cNvGraphicFramePr>
          <p:nvPr>
            <p:extLst>
              <p:ext uri="{D42A27DB-BD31-4B8C-83A1-F6EECF244321}">
                <p14:modId xmlns:p14="http://schemas.microsoft.com/office/powerpoint/2010/main" val="3809604889"/>
              </p:ext>
            </p:extLst>
          </p:nvPr>
        </p:nvGraphicFramePr>
        <p:xfrm>
          <a:off x="2843808" y="1340768"/>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tc>
                <a:tc>
                  <a:txBody>
                    <a:bodyPr/>
                    <a:lstStyle/>
                    <a:p>
                      <a:r>
                        <a:rPr lang="fr-FR" dirty="0" smtClean="0"/>
                        <a:t>5</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solidFill>
                      <a:schemeClr val="accent2"/>
                    </a:solidFill>
                  </a:tcPr>
                </a:tc>
                <a:tc>
                  <a:txBody>
                    <a:bodyPr/>
                    <a:lstStyle/>
                    <a:p>
                      <a:r>
                        <a:rPr lang="fr-FR" dirty="0" smtClean="0"/>
                        <a:t>25</a:t>
                      </a:r>
                      <a:endParaRPr lang="fr-FR" dirty="0"/>
                    </a:p>
                  </a:txBody>
                  <a:tcPr/>
                </a:tc>
                <a:tc>
                  <a:txBody>
                    <a:bodyPr/>
                    <a:lstStyle/>
                    <a:p>
                      <a:r>
                        <a:rPr lang="fr-FR" dirty="0" smtClean="0"/>
                        <a:t>30</a:t>
                      </a:r>
                      <a:endParaRPr lang="fr-FR" dirty="0"/>
                    </a:p>
                  </a:txBody>
                  <a:tcPr/>
                </a:tc>
              </a:tr>
            </a:tbl>
          </a:graphicData>
        </a:graphic>
      </p:graphicFrame>
      <p:graphicFrame>
        <p:nvGraphicFramePr>
          <p:cNvPr id="32" name="Tableau 31"/>
          <p:cNvGraphicFramePr>
            <a:graphicFrameLocks noGrp="1"/>
          </p:cNvGraphicFramePr>
          <p:nvPr>
            <p:extLst>
              <p:ext uri="{D42A27DB-BD31-4B8C-83A1-F6EECF244321}">
                <p14:modId xmlns:p14="http://schemas.microsoft.com/office/powerpoint/2010/main" val="2306073310"/>
              </p:ext>
            </p:extLst>
          </p:nvPr>
        </p:nvGraphicFramePr>
        <p:xfrm>
          <a:off x="2843808" y="2204864"/>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12</a:t>
                      </a:r>
                      <a:endParaRPr lang="fr-FR" dirty="0"/>
                    </a:p>
                  </a:txBody>
                  <a:tcPr>
                    <a:solidFill>
                      <a:srgbClr val="0070C0"/>
                    </a:solidFill>
                  </a:tcPr>
                </a:tc>
                <a:tc>
                  <a:txBody>
                    <a:bodyPr/>
                    <a:lstStyle/>
                    <a:p>
                      <a:r>
                        <a:rPr lang="fr-FR" dirty="0" smtClean="0"/>
                        <a:t>10</a:t>
                      </a:r>
                      <a:endParaRPr lang="fr-FR" dirty="0"/>
                    </a:p>
                  </a:txBody>
                  <a:tcPr>
                    <a:solidFill>
                      <a:schemeClr val="accent2"/>
                    </a:solidFill>
                  </a:tcPr>
                </a:tc>
                <a:tc>
                  <a:txBody>
                    <a:bodyPr/>
                    <a:lstStyle/>
                    <a:p>
                      <a:r>
                        <a:rPr lang="fr-FR" dirty="0" smtClean="0"/>
                        <a:t>5</a:t>
                      </a:r>
                      <a:endParaRPr lang="fr-FR" dirty="0"/>
                    </a:p>
                  </a:txBody>
                  <a:tcPr/>
                </a:tc>
                <a:tc>
                  <a:txBody>
                    <a:bodyPr/>
                    <a:lstStyle/>
                    <a:p>
                      <a:r>
                        <a:rPr lang="fr-FR" dirty="0" smtClean="0"/>
                        <a:t>2</a:t>
                      </a:r>
                      <a:endParaRPr lang="fr-FR" dirty="0"/>
                    </a:p>
                  </a:txBody>
                  <a:tcPr>
                    <a:lnR w="12700" cap="flat" cmpd="sng" algn="ctr">
                      <a:solidFill>
                        <a:schemeClr val="tx1"/>
                      </a:solidFill>
                      <a:prstDash val="solid"/>
                      <a:round/>
                      <a:headEnd type="none" w="med" len="med"/>
                      <a:tailEnd type="none" w="med" len="med"/>
                    </a:lnR>
                  </a:tcPr>
                </a:tc>
                <a:tc>
                  <a:txBody>
                    <a:bodyPr/>
                    <a:lstStyle/>
                    <a:p>
                      <a:endParaRPr lang="fr-FR"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dirty="0" smtClean="0">
                          <a:solidFill>
                            <a:schemeClr val="bg1"/>
                          </a:solidFill>
                        </a:rPr>
                        <a:t>25</a:t>
                      </a:r>
                      <a:endParaRPr lang="fr-FR"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dirty="0" smtClean="0">
                          <a:solidFill>
                            <a:schemeClr val="bg1"/>
                          </a:solidFill>
                        </a:rPr>
                        <a:t>30</a:t>
                      </a:r>
                      <a:endParaRPr lang="fr-FR"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3" name="Tableau 32"/>
          <p:cNvGraphicFramePr>
            <a:graphicFrameLocks noGrp="1"/>
          </p:cNvGraphicFramePr>
          <p:nvPr>
            <p:extLst>
              <p:ext uri="{D42A27DB-BD31-4B8C-83A1-F6EECF244321}">
                <p14:modId xmlns:p14="http://schemas.microsoft.com/office/powerpoint/2010/main" val="792389838"/>
              </p:ext>
            </p:extLst>
          </p:nvPr>
        </p:nvGraphicFramePr>
        <p:xfrm>
          <a:off x="2843808" y="3068960"/>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CC"/>
                    </a:solidFill>
                  </a:tcPr>
                </a:tc>
                <a:tc>
                  <a:txBody>
                    <a:bodyPr/>
                    <a:lstStyle/>
                    <a:p>
                      <a:r>
                        <a:rPr lang="fr-FR" dirty="0" smtClean="0"/>
                        <a:t>10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fr-FR" dirty="0" smtClean="0"/>
                        <a:t>12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25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30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7" name="Connecteur droit 6"/>
          <p:cNvCxnSpPr/>
          <p:nvPr/>
        </p:nvCxnSpPr>
        <p:spPr>
          <a:xfrm>
            <a:off x="4860032" y="1772816"/>
            <a:ext cx="0" cy="36004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2865074" y="1796683"/>
            <a:ext cx="0" cy="36004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779912" y="2636912"/>
            <a:ext cx="0" cy="360040"/>
          </a:xfrm>
          <a:prstGeom prst="line">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graphicFrame>
        <p:nvGraphicFramePr>
          <p:cNvPr id="16" name="Tableau 15"/>
          <p:cNvGraphicFramePr>
            <a:graphicFrameLocks noGrp="1"/>
          </p:cNvGraphicFramePr>
          <p:nvPr>
            <p:extLst>
              <p:ext uri="{D42A27DB-BD31-4B8C-83A1-F6EECF244321}">
                <p14:modId xmlns:p14="http://schemas.microsoft.com/office/powerpoint/2010/main" val="3322626138"/>
              </p:ext>
            </p:extLst>
          </p:nvPr>
        </p:nvGraphicFramePr>
        <p:xfrm>
          <a:off x="2843808" y="3933056"/>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fr-FR" dirty="0" smtClean="0"/>
                        <a:t>10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12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25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30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17" name="Connecteur droit 16"/>
          <p:cNvCxnSpPr/>
          <p:nvPr/>
        </p:nvCxnSpPr>
        <p:spPr>
          <a:xfrm>
            <a:off x="3419872" y="3501008"/>
            <a:ext cx="0" cy="360040"/>
          </a:xfrm>
          <a:prstGeom prst="line">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graphicFrame>
        <p:nvGraphicFramePr>
          <p:cNvPr id="18" name="Tableau 17"/>
          <p:cNvGraphicFramePr>
            <a:graphicFrameLocks noGrp="1"/>
          </p:cNvGraphicFramePr>
          <p:nvPr>
            <p:extLst>
              <p:ext uri="{D42A27DB-BD31-4B8C-83A1-F6EECF244321}">
                <p14:modId xmlns:p14="http://schemas.microsoft.com/office/powerpoint/2010/main" val="1179165123"/>
              </p:ext>
            </p:extLst>
          </p:nvPr>
        </p:nvGraphicFramePr>
        <p:xfrm>
          <a:off x="2845276" y="4797152"/>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2</a:t>
                      </a:r>
                      <a:endParaRPr lang="fr-FR" dirty="0"/>
                    </a:p>
                  </a:txBody>
                  <a:tcPr>
                    <a:lnR w="12700" cap="flat" cmpd="sng" algn="ctr">
                      <a:solidFill>
                        <a:schemeClr val="tx1"/>
                      </a:solidFill>
                      <a:prstDash val="solid"/>
                      <a:round/>
                      <a:headEnd type="none" w="med" len="med"/>
                      <a:tailEnd type="none" w="med" len="med"/>
                    </a:lnR>
                    <a:solidFill>
                      <a:schemeClr val="accent2"/>
                    </a:solidFill>
                  </a:tcPr>
                </a:tc>
                <a:tc>
                  <a:txBody>
                    <a:bodyPr/>
                    <a:lstStyle/>
                    <a:p>
                      <a:r>
                        <a:rPr lang="fr-FR" dirty="0" smtClean="0"/>
                        <a:t>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fr-FR" dirty="0" smtClean="0"/>
                        <a:t>10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12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25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30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19" name="Connecteur droit 18"/>
          <p:cNvCxnSpPr/>
          <p:nvPr/>
        </p:nvCxnSpPr>
        <p:spPr>
          <a:xfrm>
            <a:off x="3347864" y="4365104"/>
            <a:ext cx="0" cy="360040"/>
          </a:xfrm>
          <a:prstGeom prst="line">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graphicFrame>
        <p:nvGraphicFramePr>
          <p:cNvPr id="20" name="Tableau 19"/>
          <p:cNvGraphicFramePr>
            <a:graphicFrameLocks noGrp="1"/>
          </p:cNvGraphicFramePr>
          <p:nvPr>
            <p:extLst>
              <p:ext uri="{D42A27DB-BD31-4B8C-83A1-F6EECF244321}">
                <p14:modId xmlns:p14="http://schemas.microsoft.com/office/powerpoint/2010/main" val="1753303679"/>
              </p:ext>
            </p:extLst>
          </p:nvPr>
        </p:nvGraphicFramePr>
        <p:xfrm>
          <a:off x="2865074" y="5517232"/>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fr-FR" dirty="0" smtClean="0"/>
                        <a:t>10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12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25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smtClean="0"/>
                        <a:t>30</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21" name="Connecteur droit 20"/>
          <p:cNvCxnSpPr/>
          <p:nvPr/>
        </p:nvCxnSpPr>
        <p:spPr>
          <a:xfrm>
            <a:off x="3563888" y="5157192"/>
            <a:ext cx="0" cy="360040"/>
          </a:xfrm>
          <a:prstGeom prst="line">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graphicFrame>
        <p:nvGraphicFramePr>
          <p:cNvPr id="22" name="Tableau 21"/>
          <p:cNvGraphicFramePr>
            <a:graphicFrameLocks noGrp="1"/>
          </p:cNvGraphicFramePr>
          <p:nvPr>
            <p:extLst>
              <p:ext uri="{D42A27DB-BD31-4B8C-83A1-F6EECF244321}">
                <p14:modId xmlns:p14="http://schemas.microsoft.com/office/powerpoint/2010/main" val="751130561"/>
              </p:ext>
            </p:extLst>
          </p:nvPr>
        </p:nvGraphicFramePr>
        <p:xfrm>
          <a:off x="2879815" y="6237312"/>
          <a:ext cx="3564393" cy="370840"/>
        </p:xfrm>
        <a:graphic>
          <a:graphicData uri="http://schemas.openxmlformats.org/drawingml/2006/table">
            <a:tbl>
              <a:tblPr firstRow="1" bandRow="1">
                <a:tableStyleId>{5C22544A-7EE6-4342-B048-85BDC9FD1C3A}</a:tableStyleId>
              </a:tblPr>
              <a:tblGrid>
                <a:gridCol w="509199"/>
                <a:gridCol w="509199"/>
                <a:gridCol w="509199"/>
                <a:gridCol w="509199"/>
                <a:gridCol w="509199"/>
                <a:gridCol w="509199"/>
                <a:gridCol w="509199"/>
              </a:tblGrid>
              <a:tr h="370840">
                <a:tc>
                  <a:txBody>
                    <a:bodyPr/>
                    <a:lstStyle/>
                    <a:p>
                      <a:r>
                        <a:rPr lang="fr-FR" dirty="0" smtClean="0"/>
                        <a:t>2</a:t>
                      </a:r>
                      <a:endParaRPr lang="fr-FR" dirty="0"/>
                    </a:p>
                  </a:txBody>
                  <a:tcPr>
                    <a:solidFill>
                      <a:srgbClr val="00B050"/>
                    </a:solidFill>
                  </a:tcPr>
                </a:tc>
                <a:tc>
                  <a:txBody>
                    <a:bodyPr/>
                    <a:lstStyle/>
                    <a:p>
                      <a:r>
                        <a:rPr lang="fr-FR" dirty="0" smtClean="0"/>
                        <a:t>5</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endParaRPr lang="fr-FR" dirty="0">
                        <a:solidFill>
                          <a:schemeClr val="accent2"/>
                        </a:solidFill>
                      </a:endParaRPr>
                    </a:p>
                  </a:txBody>
                  <a:tcPr>
                    <a:noFill/>
                  </a:tcPr>
                </a:tc>
                <a:tc>
                  <a:txBody>
                    <a:bodyPr/>
                    <a:lstStyle/>
                    <a:p>
                      <a:r>
                        <a:rPr lang="fr-FR" dirty="0" smtClean="0"/>
                        <a:t>25</a:t>
                      </a:r>
                      <a:endParaRPr lang="fr-FR" dirty="0"/>
                    </a:p>
                  </a:txBody>
                  <a:tcPr>
                    <a:noFill/>
                  </a:tcPr>
                </a:tc>
                <a:tc>
                  <a:txBody>
                    <a:bodyPr/>
                    <a:lstStyle/>
                    <a:p>
                      <a:r>
                        <a:rPr lang="fr-FR" dirty="0" smtClean="0"/>
                        <a:t>30</a:t>
                      </a:r>
                      <a:endParaRPr lang="fr-FR" dirty="0"/>
                    </a:p>
                  </a:txBody>
                  <a:tcPr>
                    <a:noFill/>
                  </a:tcPr>
                </a:tc>
              </a:tr>
            </a:tbl>
          </a:graphicData>
        </a:graphic>
      </p:graphicFrame>
      <p:cxnSp>
        <p:nvCxnSpPr>
          <p:cNvPr id="23" name="Connecteur droit 22"/>
          <p:cNvCxnSpPr/>
          <p:nvPr/>
        </p:nvCxnSpPr>
        <p:spPr>
          <a:xfrm flipH="1">
            <a:off x="4716017" y="3465048"/>
            <a:ext cx="1" cy="2052184"/>
          </a:xfrm>
          <a:prstGeom prst="line">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9" name="Rectangle 8"/>
          <p:cNvSpPr/>
          <p:nvPr/>
        </p:nvSpPr>
        <p:spPr>
          <a:xfrm>
            <a:off x="4428040" y="5538718"/>
            <a:ext cx="504000"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fr-FR" sz="1600" b="1" dirty="0"/>
              <a:t>12</a:t>
            </a:r>
          </a:p>
        </p:txBody>
      </p:sp>
    </p:spTree>
    <p:extLst>
      <p:ext uri="{BB962C8B-B14F-4D97-AF65-F5344CB8AC3E}">
        <p14:creationId xmlns:p14="http://schemas.microsoft.com/office/powerpoint/2010/main" val="8961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down)">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down)">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down)">
                                      <p:cBhvr>
                                        <p:cTn id="42" dur="10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908720"/>
            <a:ext cx="8572560" cy="5572164"/>
          </a:xfrm>
        </p:spPr>
        <p:txBody>
          <a:bodyPr>
            <a:normAutofit/>
          </a:bodyPr>
          <a:lstStyle/>
          <a:p>
            <a:pPr algn="just"/>
            <a:r>
              <a:rPr lang="fr-FR" sz="2400" dirty="0"/>
              <a:t>D'une façon générale, tout ensemble muni d'un ordre total peut fournir une suite d'éléments à trier. </a:t>
            </a:r>
          </a:p>
          <a:p>
            <a:pPr algn="just">
              <a:spcBef>
                <a:spcPts val="1200"/>
              </a:spcBef>
              <a:spcAft>
                <a:spcPts val="600"/>
              </a:spcAft>
            </a:pPr>
            <a:r>
              <a:rPr lang="fr-FR" sz="2400" dirty="0" smtClean="0"/>
              <a:t>Deux </a:t>
            </a:r>
            <a:r>
              <a:rPr lang="fr-FR" sz="2400" dirty="0"/>
              <a:t>catégories de tris : </a:t>
            </a:r>
            <a:endParaRPr lang="fr-FR" sz="2400" dirty="0" smtClean="0"/>
          </a:p>
          <a:p>
            <a:pPr lvl="1" algn="just">
              <a:spcBef>
                <a:spcPts val="1800"/>
              </a:spcBef>
              <a:spcAft>
                <a:spcPts val="1200"/>
              </a:spcAft>
            </a:pPr>
            <a:r>
              <a:rPr lang="fr-FR" sz="2400" b="1" dirty="0" smtClean="0"/>
              <a:t>Les </a:t>
            </a:r>
            <a:r>
              <a:rPr lang="fr-FR" sz="2400" b="1" dirty="0"/>
              <a:t>tris internes </a:t>
            </a:r>
            <a:r>
              <a:rPr lang="fr-FR" sz="2400" dirty="0"/>
              <a:t>: </a:t>
            </a:r>
            <a:r>
              <a:rPr lang="fr-FR" sz="2400" dirty="0" smtClean="0"/>
              <a:t>méthodes </a:t>
            </a:r>
            <a:r>
              <a:rPr lang="fr-FR" sz="2400" dirty="0"/>
              <a:t>destinées à des masses de données limitées, stockées dans une structure de données se trouvant dans la mémoire centrale (Exemple : tableaux). </a:t>
            </a:r>
            <a:endParaRPr lang="fr-FR" sz="2400" dirty="0" smtClean="0"/>
          </a:p>
          <a:p>
            <a:pPr lvl="1" algn="just">
              <a:spcAft>
                <a:spcPts val="600"/>
              </a:spcAft>
            </a:pPr>
            <a:r>
              <a:rPr lang="fr-FR" sz="2400" b="1" dirty="0" smtClean="0"/>
              <a:t>Les </a:t>
            </a:r>
            <a:r>
              <a:rPr lang="fr-FR" sz="2400" b="1" dirty="0"/>
              <a:t>tris externes </a:t>
            </a:r>
            <a:r>
              <a:rPr lang="fr-FR" sz="2400" dirty="0"/>
              <a:t>: </a:t>
            </a:r>
            <a:r>
              <a:rPr lang="fr-FR" sz="2400" dirty="0" smtClean="0"/>
              <a:t>méthodes </a:t>
            </a:r>
            <a:r>
              <a:rPr lang="fr-FR" sz="2400" dirty="0"/>
              <a:t>destinées à de grandes masses de données, stockées dans des structures de données telle que les fichiers. </a:t>
            </a: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itre 1"/>
          <p:cNvSpPr>
            <a:spLocks noGrp="1"/>
          </p:cNvSpPr>
          <p:nvPr>
            <p:ph type="title"/>
          </p:nvPr>
        </p:nvSpPr>
        <p:spPr>
          <a:xfrm>
            <a:off x="0" y="0"/>
            <a:ext cx="9144000" cy="785794"/>
          </a:xfrm>
        </p:spPr>
        <p:style>
          <a:lnRef idx="1">
            <a:schemeClr val="accent1"/>
          </a:lnRef>
          <a:fillRef idx="2">
            <a:schemeClr val="accent1"/>
          </a:fillRef>
          <a:effectRef idx="1">
            <a:schemeClr val="accent1"/>
          </a:effectRef>
          <a:fontRef idx="minor">
            <a:schemeClr val="dk1"/>
          </a:fontRef>
        </p:style>
        <p:txBody>
          <a:bodyPr>
            <a:noAutofit/>
          </a:bodyPr>
          <a:lstStyle/>
          <a:p>
            <a:r>
              <a:rPr lang="fr-FR" sz="3600" b="1" dirty="0" smtClean="0">
                <a:solidFill>
                  <a:srgbClr val="0070C0"/>
                </a:solidFill>
              </a:rPr>
              <a:t>Introduction</a:t>
            </a:r>
            <a:endParaRPr lang="fr-FR" sz="3200" b="1" dirty="0">
              <a:solidFill>
                <a:srgbClr val="0070C0"/>
              </a:solidFill>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Rapide</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400" dirty="0"/>
              <a:t>Procédure </a:t>
            </a:r>
            <a:r>
              <a:rPr lang="fr-FR" sz="2400" dirty="0" err="1" smtClean="0"/>
              <a:t>TriRapide</a:t>
            </a:r>
            <a:r>
              <a:rPr lang="fr-FR" sz="2400" dirty="0" smtClean="0"/>
              <a:t> (Var T </a:t>
            </a:r>
            <a:r>
              <a:rPr lang="fr-FR" sz="2400" dirty="0"/>
              <a:t>: </a:t>
            </a:r>
            <a:r>
              <a:rPr lang="fr-FR" sz="2400" dirty="0" smtClean="0"/>
              <a:t>Tableau d’entiers</a:t>
            </a:r>
            <a:r>
              <a:rPr lang="fr-FR" sz="2400" dirty="0"/>
              <a:t>, </a:t>
            </a:r>
            <a:r>
              <a:rPr lang="fr-FR" sz="2400" dirty="0" smtClean="0"/>
              <a:t>deb, fin: entier)</a:t>
            </a:r>
          </a:p>
          <a:p>
            <a:pPr>
              <a:buNone/>
            </a:pPr>
            <a:r>
              <a:rPr lang="fr-FR" sz="2400" dirty="0" smtClean="0"/>
              <a:t>   pivot: entier</a:t>
            </a:r>
          </a:p>
          <a:p>
            <a:pPr>
              <a:buNone/>
            </a:pPr>
            <a:r>
              <a:rPr lang="fr-FR" sz="2400" dirty="0" smtClean="0"/>
              <a:t>Début</a:t>
            </a:r>
          </a:p>
          <a:p>
            <a:pPr>
              <a:buNone/>
            </a:pPr>
            <a:r>
              <a:rPr lang="fr-FR" sz="2400" dirty="0" smtClean="0"/>
              <a:t>  Si deb &lt;fin alors</a:t>
            </a:r>
          </a:p>
          <a:p>
            <a:pPr>
              <a:buNone/>
            </a:pPr>
            <a:r>
              <a:rPr lang="fr-FR" sz="2400" dirty="0" smtClean="0"/>
              <a:t>	   pivot </a:t>
            </a:r>
            <a:r>
              <a:rPr lang="fr-FR" sz="2400" dirty="0" smtClean="0">
                <a:sym typeface="Wingdings" pitchFamily="2" charset="2"/>
              </a:rPr>
              <a:t> </a:t>
            </a:r>
            <a:r>
              <a:rPr lang="fr-FR" sz="2400" dirty="0" smtClean="0"/>
              <a:t>partitionner (T, deb, fin); </a:t>
            </a:r>
          </a:p>
          <a:p>
            <a:pPr>
              <a:buNone/>
            </a:pPr>
            <a:r>
              <a:rPr lang="fr-FR" sz="2400" dirty="0" smtClean="0"/>
              <a:t>	   </a:t>
            </a:r>
            <a:r>
              <a:rPr lang="fr-FR" sz="2400" dirty="0" err="1" smtClean="0"/>
              <a:t>TriRapide</a:t>
            </a:r>
            <a:r>
              <a:rPr lang="fr-FR" sz="2400" dirty="0" smtClean="0"/>
              <a:t> (T, deb, pivot -1);</a:t>
            </a:r>
          </a:p>
          <a:p>
            <a:pPr>
              <a:buNone/>
            </a:pPr>
            <a:r>
              <a:rPr lang="fr-FR" sz="2400" dirty="0"/>
              <a:t>	 </a:t>
            </a:r>
            <a:r>
              <a:rPr lang="fr-FR" sz="2400" dirty="0" smtClean="0"/>
              <a:t>  </a:t>
            </a:r>
            <a:r>
              <a:rPr lang="fr-FR" sz="2400" dirty="0" err="1" smtClean="0"/>
              <a:t>TriRapide</a:t>
            </a:r>
            <a:r>
              <a:rPr lang="fr-FR" sz="2400" dirty="0" smtClean="0"/>
              <a:t> (T, pivot +1, fin);</a:t>
            </a:r>
            <a:endParaRPr lang="fr-FR" sz="2400" dirty="0"/>
          </a:p>
          <a:p>
            <a:pPr>
              <a:buNone/>
            </a:pPr>
            <a:r>
              <a:rPr lang="fr-FR" sz="2400" dirty="0" smtClean="0"/>
              <a:t>  Finsi</a:t>
            </a:r>
            <a:endParaRPr lang="fr-FR" sz="2400" b="1" dirty="0" smtClean="0">
              <a:solidFill>
                <a:srgbClr val="FF0000"/>
              </a:solidFill>
            </a:endParaRPr>
          </a:p>
          <a:p>
            <a:pPr>
              <a:buNone/>
            </a:pPr>
            <a:r>
              <a:rPr lang="fr-FR" sz="2400" dirty="0" smtClean="0"/>
              <a:t>Fin</a:t>
            </a: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30</a:t>
            </a:fld>
            <a:endParaRPr lang="fr-FR" dirty="0"/>
          </a:p>
        </p:txBody>
      </p:sp>
    </p:spTree>
    <p:extLst>
      <p:ext uri="{BB962C8B-B14F-4D97-AF65-F5344CB8AC3E}">
        <p14:creationId xmlns:p14="http://schemas.microsoft.com/office/powerpoint/2010/main" val="354536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arn(inVertical)">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Rapide</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a:buNone/>
            </a:pPr>
            <a:r>
              <a:rPr lang="fr-FR" sz="2400" dirty="0" smtClean="0"/>
              <a:t>Fonction  partitionner (Var T </a:t>
            </a:r>
            <a:r>
              <a:rPr lang="fr-FR" sz="2400" dirty="0"/>
              <a:t>: </a:t>
            </a:r>
            <a:r>
              <a:rPr lang="fr-FR" sz="2400" dirty="0" smtClean="0"/>
              <a:t>Tableau d’entiers</a:t>
            </a:r>
            <a:r>
              <a:rPr lang="fr-FR" sz="2400" dirty="0"/>
              <a:t>, </a:t>
            </a:r>
            <a:r>
              <a:rPr lang="fr-FR" sz="2400" dirty="0" smtClean="0"/>
              <a:t>deb, fin: entier</a:t>
            </a:r>
            <a:r>
              <a:rPr lang="fr-FR" sz="2400" dirty="0" smtClean="0"/>
              <a:t>): entier</a:t>
            </a:r>
            <a:endParaRPr lang="fr-FR" sz="2400" dirty="0" smtClean="0"/>
          </a:p>
          <a:p>
            <a:pPr>
              <a:buNone/>
            </a:pPr>
            <a:r>
              <a:rPr lang="fr-FR" sz="2400" dirty="0" smtClean="0"/>
              <a:t>   pivot: entier</a:t>
            </a:r>
          </a:p>
          <a:p>
            <a:pPr>
              <a:buNone/>
            </a:pPr>
            <a:r>
              <a:rPr lang="fr-FR" sz="2400" dirty="0" smtClean="0"/>
              <a:t>Début</a:t>
            </a:r>
          </a:p>
          <a:p>
            <a:pPr>
              <a:buNone/>
            </a:pPr>
            <a:r>
              <a:rPr lang="fr-FR" sz="2400" dirty="0"/>
              <a:t> </a:t>
            </a:r>
            <a:r>
              <a:rPr lang="fr-FR" sz="2400" dirty="0" smtClean="0"/>
              <a:t>  pivot </a:t>
            </a:r>
            <a:r>
              <a:rPr lang="fr-FR" sz="2400" dirty="0" smtClean="0">
                <a:sym typeface="Wingdings" pitchFamily="2" charset="2"/>
              </a:rPr>
              <a:t> T[(deb + fin) /2]; </a:t>
            </a:r>
          </a:p>
          <a:p>
            <a:pPr>
              <a:buNone/>
            </a:pPr>
            <a:r>
              <a:rPr lang="fr-FR" sz="2400" dirty="0">
                <a:sym typeface="Wingdings" pitchFamily="2" charset="2"/>
              </a:rPr>
              <a:t> </a:t>
            </a:r>
            <a:r>
              <a:rPr lang="fr-FR" sz="2400" dirty="0" smtClean="0">
                <a:sym typeface="Wingdings" pitchFamily="2" charset="2"/>
              </a:rPr>
              <a:t>  </a:t>
            </a:r>
            <a:r>
              <a:rPr lang="fr-FR" sz="2400" dirty="0" err="1" smtClean="0">
                <a:sym typeface="Wingdings" pitchFamily="2" charset="2"/>
              </a:rPr>
              <a:t>ideb</a:t>
            </a:r>
            <a:r>
              <a:rPr lang="fr-FR" sz="2400" dirty="0" smtClean="0">
                <a:sym typeface="Wingdings" pitchFamily="2" charset="2"/>
              </a:rPr>
              <a:t>; </a:t>
            </a:r>
            <a:r>
              <a:rPr lang="fr-FR" sz="2400" dirty="0" err="1" smtClean="0">
                <a:sym typeface="Wingdings" pitchFamily="2" charset="2"/>
              </a:rPr>
              <a:t>jfin</a:t>
            </a:r>
            <a:r>
              <a:rPr lang="fr-FR" sz="2400" dirty="0" smtClean="0">
                <a:sym typeface="Wingdings" pitchFamily="2" charset="2"/>
              </a:rPr>
              <a:t>;</a:t>
            </a:r>
            <a:endParaRPr lang="fr-FR" sz="2400" dirty="0" smtClean="0"/>
          </a:p>
          <a:p>
            <a:pPr>
              <a:buNone/>
            </a:pPr>
            <a:r>
              <a:rPr lang="fr-FR" sz="2400" dirty="0" smtClean="0"/>
              <a:t>   Tantque i&lt;j faire </a:t>
            </a:r>
          </a:p>
          <a:p>
            <a:pPr>
              <a:buNone/>
            </a:pPr>
            <a:r>
              <a:rPr lang="fr-FR" sz="2400" dirty="0" smtClean="0"/>
              <a:t>	   Tantque T[i] &lt; pivot faire  i</a:t>
            </a:r>
            <a:r>
              <a:rPr lang="fr-FR" sz="2400" dirty="0" smtClean="0">
                <a:sym typeface="Wingdings" pitchFamily="2" charset="2"/>
              </a:rPr>
              <a:t>i+1;   Fin Tantque </a:t>
            </a:r>
            <a:r>
              <a:rPr lang="fr-FR" sz="2400" dirty="0" smtClean="0"/>
              <a:t> </a:t>
            </a:r>
          </a:p>
          <a:p>
            <a:pPr>
              <a:buNone/>
            </a:pPr>
            <a:r>
              <a:rPr lang="fr-FR" sz="2400" dirty="0" smtClean="0"/>
              <a:t>	   Tantque T[j] &gt; </a:t>
            </a:r>
            <a:r>
              <a:rPr lang="fr-FR" sz="2400" dirty="0"/>
              <a:t>pivot faire  </a:t>
            </a:r>
            <a:r>
              <a:rPr lang="fr-FR" sz="2400" dirty="0" smtClean="0"/>
              <a:t>j</a:t>
            </a:r>
            <a:r>
              <a:rPr lang="fr-FR" sz="2400" dirty="0" smtClean="0">
                <a:sym typeface="Wingdings" pitchFamily="2" charset="2"/>
              </a:rPr>
              <a:t></a:t>
            </a:r>
            <a:r>
              <a:rPr lang="fr-FR" sz="2400" dirty="0" smtClean="0">
                <a:sym typeface="Wingdings" pitchFamily="2" charset="2"/>
              </a:rPr>
              <a:t>j-1</a:t>
            </a:r>
            <a:r>
              <a:rPr lang="fr-FR" sz="2400" dirty="0">
                <a:sym typeface="Wingdings" pitchFamily="2" charset="2"/>
              </a:rPr>
              <a:t>;   Fin Tantque </a:t>
            </a:r>
            <a:endParaRPr lang="fr-FR" sz="2400" dirty="0" smtClean="0">
              <a:sym typeface="Wingdings" pitchFamily="2" charset="2"/>
            </a:endParaRPr>
          </a:p>
          <a:p>
            <a:pPr>
              <a:buNone/>
            </a:pPr>
            <a:r>
              <a:rPr lang="fr-FR" sz="2400" dirty="0">
                <a:sym typeface="Wingdings" pitchFamily="2" charset="2"/>
              </a:rPr>
              <a:t>	 </a:t>
            </a:r>
            <a:r>
              <a:rPr lang="fr-FR" sz="2400" dirty="0" smtClean="0">
                <a:sym typeface="Wingdings" pitchFamily="2" charset="2"/>
              </a:rPr>
              <a:t>  Echanger (T, i, j);</a:t>
            </a:r>
            <a:endParaRPr lang="fr-FR" sz="2400" dirty="0" smtClean="0"/>
          </a:p>
          <a:p>
            <a:pPr>
              <a:buNone/>
            </a:pPr>
            <a:r>
              <a:rPr lang="fr-FR" sz="2400" dirty="0"/>
              <a:t> </a:t>
            </a:r>
            <a:r>
              <a:rPr lang="fr-FR" sz="2400" dirty="0" smtClean="0"/>
              <a:t>  </a:t>
            </a:r>
            <a:r>
              <a:rPr lang="fr-FR" sz="2400" dirty="0" smtClean="0"/>
              <a:t>Fin Tantque</a:t>
            </a:r>
            <a:endParaRPr lang="fr-FR" sz="2400" dirty="0" smtClean="0"/>
          </a:p>
          <a:p>
            <a:pPr>
              <a:buNone/>
            </a:pPr>
            <a:r>
              <a:rPr lang="fr-FR" sz="2400" b="1" dirty="0">
                <a:solidFill>
                  <a:srgbClr val="FF0000"/>
                </a:solidFill>
              </a:rPr>
              <a:t>	</a:t>
            </a:r>
            <a:r>
              <a:rPr lang="fr-FR" sz="2400" b="1" dirty="0" smtClean="0">
                <a:solidFill>
                  <a:srgbClr val="FF0000"/>
                </a:solidFill>
              </a:rPr>
              <a:t>     Retourne i;</a:t>
            </a:r>
          </a:p>
          <a:p>
            <a:pPr>
              <a:buNone/>
            </a:pPr>
            <a:r>
              <a:rPr lang="fr-FR" sz="2400" dirty="0" smtClean="0"/>
              <a:t>Fin</a:t>
            </a: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31</a:t>
            </a:fld>
            <a:endParaRPr lang="fr-FR" dirty="0"/>
          </a:p>
        </p:txBody>
      </p:sp>
    </p:spTree>
    <p:extLst>
      <p:ext uri="{BB962C8B-B14F-4D97-AF65-F5344CB8AC3E}">
        <p14:creationId xmlns:p14="http://schemas.microsoft.com/office/powerpoint/2010/main" val="216389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arn(inVertical)">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Rapide</a:t>
            </a:r>
            <a:r>
              <a:rPr lang="fr-FR" sz="4000" dirty="0" smtClean="0">
                <a:solidFill>
                  <a:schemeClr val="accent1">
                    <a:lumMod val="50000"/>
                  </a:schemeClr>
                </a:solidFill>
              </a:rPr>
              <a:t>(</a:t>
            </a:r>
            <a:r>
              <a:rPr lang="fr-FR" sz="4000" dirty="0" smtClean="0"/>
              <a:t>Complexité)</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lgn="just">
              <a:spcAft>
                <a:spcPts val="1200"/>
              </a:spcAft>
            </a:pPr>
            <a:r>
              <a:rPr lang="fr-FR" sz="2400" dirty="0" smtClean="0"/>
              <a:t>La </a:t>
            </a:r>
            <a:r>
              <a:rPr lang="fr-FR" sz="2400" dirty="0"/>
              <a:t>partie du tri la plus sensible reste le choix du pivot. </a:t>
            </a:r>
            <a:r>
              <a:rPr lang="fr-FR" sz="2400" dirty="0" smtClean="0"/>
              <a:t>Le </a:t>
            </a:r>
            <a:r>
              <a:rPr lang="fr-FR" sz="2400" dirty="0"/>
              <a:t>choix peut se révéler catastrophique : si le pivot est à chaque choix le plus petit élément du tableau, alors le tri rapide dégénère en tri par sélection</a:t>
            </a:r>
            <a:r>
              <a:rPr lang="fr-FR" sz="2400" dirty="0" smtClean="0"/>
              <a:t>.</a:t>
            </a:r>
          </a:p>
          <a:p>
            <a:pPr algn="just">
              <a:spcAft>
                <a:spcPts val="1200"/>
              </a:spcAft>
            </a:pPr>
            <a:r>
              <a:rPr lang="fr-FR" sz="2400" dirty="0"/>
              <a:t>L</a:t>
            </a:r>
            <a:r>
              <a:rPr lang="fr-FR" sz="2400" dirty="0" smtClean="0"/>
              <a:t>a </a:t>
            </a:r>
            <a:r>
              <a:rPr lang="fr-FR" sz="2400" dirty="0"/>
              <a:t>complexité de ce tri est </a:t>
            </a:r>
            <a:r>
              <a:rPr lang="fr-FR" sz="2400" dirty="0" smtClean="0"/>
              <a:t>:</a:t>
            </a:r>
          </a:p>
          <a:p>
            <a:pPr lvl="1" algn="just">
              <a:spcAft>
                <a:spcPts val="1200"/>
              </a:spcAft>
            </a:pPr>
            <a:r>
              <a:rPr lang="fr-FR" sz="2400" dirty="0" smtClean="0"/>
              <a:t>Le </a:t>
            </a:r>
            <a:r>
              <a:rPr lang="fr-FR" sz="2400" dirty="0"/>
              <a:t>meilleur des cas, en O (N log2 N) </a:t>
            </a:r>
            <a:r>
              <a:rPr lang="fr-FR" sz="2400" dirty="0" smtClean="0"/>
              <a:t>;</a:t>
            </a:r>
          </a:p>
          <a:p>
            <a:pPr lvl="1" algn="just">
              <a:spcAft>
                <a:spcPts val="1200"/>
              </a:spcAft>
            </a:pPr>
            <a:r>
              <a:rPr lang="fr-FR" sz="2400" dirty="0" smtClean="0"/>
              <a:t>En </a:t>
            </a:r>
            <a:r>
              <a:rPr lang="fr-FR" sz="2400" dirty="0"/>
              <a:t>moyenne, en O (N log2 N) </a:t>
            </a:r>
            <a:r>
              <a:rPr lang="fr-FR" sz="2400" dirty="0" smtClean="0"/>
              <a:t>;</a:t>
            </a:r>
          </a:p>
          <a:p>
            <a:pPr lvl="1" algn="just">
              <a:spcAft>
                <a:spcPts val="1200"/>
              </a:spcAft>
            </a:pPr>
            <a:r>
              <a:rPr lang="fr-FR" sz="2400" dirty="0" smtClean="0"/>
              <a:t>Dans </a:t>
            </a:r>
            <a:r>
              <a:rPr lang="fr-FR" sz="2400" dirty="0"/>
              <a:t>le pire des cas, en O (N</a:t>
            </a:r>
            <a:r>
              <a:rPr lang="fr-FR" sz="2400" baseline="30000" dirty="0"/>
              <a:t>2</a:t>
            </a:r>
            <a:r>
              <a:rPr lang="fr-FR" sz="2400" dirty="0" smtClean="0"/>
              <a:t>).</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32</a:t>
            </a:fld>
            <a:endParaRPr lang="fr-FR" dirty="0"/>
          </a:p>
        </p:txBody>
      </p:sp>
    </p:spTree>
    <p:extLst>
      <p:ext uri="{BB962C8B-B14F-4D97-AF65-F5344CB8AC3E}">
        <p14:creationId xmlns:p14="http://schemas.microsoft.com/office/powerpoint/2010/main" val="360642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fusion</a:t>
            </a:r>
            <a:endParaRPr lang="fr-FR" sz="4000" b="1" dirty="0">
              <a:solidFill>
                <a:srgbClr val="00B050"/>
              </a:solidFill>
            </a:endParaRPr>
          </a:p>
        </p:txBody>
      </p:sp>
      <p:sp>
        <p:nvSpPr>
          <p:cNvPr id="3" name="Espace réservé du contenu 2"/>
          <p:cNvSpPr>
            <a:spLocks noGrp="1"/>
          </p:cNvSpPr>
          <p:nvPr>
            <p:ph idx="1"/>
          </p:nvPr>
        </p:nvSpPr>
        <p:spPr>
          <a:xfrm>
            <a:off x="285720" y="692696"/>
            <a:ext cx="8318728" cy="5572164"/>
          </a:xfrm>
        </p:spPr>
        <p:txBody>
          <a:bodyPr>
            <a:normAutofit/>
          </a:bodyPr>
          <a:lstStyle/>
          <a:p>
            <a:pPr>
              <a:buNone/>
            </a:pPr>
            <a:r>
              <a:rPr lang="fr-FR" sz="2800" b="1" dirty="0" smtClean="0"/>
              <a:t>Principe:</a:t>
            </a:r>
          </a:p>
          <a:p>
            <a:pPr marL="0" indent="0" algn="just">
              <a:spcAft>
                <a:spcPts val="600"/>
              </a:spcAft>
              <a:buNone/>
            </a:pPr>
            <a:r>
              <a:rPr lang="fr-FR" sz="2400" dirty="0" smtClean="0"/>
              <a:t>Inventé </a:t>
            </a:r>
            <a:r>
              <a:rPr lang="fr-FR" sz="2400" dirty="0"/>
              <a:t>en </a:t>
            </a:r>
            <a:r>
              <a:rPr lang="fr-FR" sz="2400" dirty="0" smtClean="0">
                <a:cs typeface="+mj-cs"/>
              </a:rPr>
              <a:t>19</a:t>
            </a:r>
            <a:r>
              <a:rPr lang="ar-DZ" sz="2400" dirty="0" smtClean="0">
                <a:cs typeface="+mj-cs"/>
              </a:rPr>
              <a:t>48</a:t>
            </a:r>
            <a:r>
              <a:rPr lang="fr-FR" sz="2400" dirty="0" smtClean="0">
                <a:cs typeface="+mj-cs"/>
              </a:rPr>
              <a:t> </a:t>
            </a:r>
            <a:r>
              <a:rPr lang="fr-FR" sz="2400" dirty="0"/>
              <a:t>par </a:t>
            </a:r>
            <a:r>
              <a:rPr lang="nb-NO" sz="2400" dirty="0"/>
              <a:t>Goldstine et </a:t>
            </a:r>
            <a:r>
              <a:rPr lang="fr-FR" sz="2400" dirty="0" smtClean="0"/>
              <a:t>Von </a:t>
            </a:r>
            <a:r>
              <a:rPr lang="nb-NO" sz="2400" dirty="0" smtClean="0"/>
              <a:t>Neumann </a:t>
            </a:r>
            <a:r>
              <a:rPr lang="nb-NO" sz="2400" dirty="0"/>
              <a:t>en </a:t>
            </a:r>
            <a:r>
              <a:rPr lang="nb-NO" sz="2400" dirty="0" smtClean="0"/>
              <a:t>1948. </a:t>
            </a:r>
          </a:p>
          <a:p>
            <a:pPr algn="just">
              <a:spcAft>
                <a:spcPts val="600"/>
              </a:spcAft>
            </a:pPr>
            <a:r>
              <a:rPr lang="fr-FR" sz="2400" dirty="0"/>
              <a:t>A</a:t>
            </a:r>
            <a:r>
              <a:rPr lang="fr-FR" sz="2400" dirty="0" smtClean="0"/>
              <a:t>pplique </a:t>
            </a:r>
            <a:r>
              <a:rPr lang="fr-FR" sz="2400" dirty="0"/>
              <a:t>le principe « </a:t>
            </a:r>
            <a:r>
              <a:rPr lang="fr-FR" sz="2400" b="1" dirty="0">
                <a:solidFill>
                  <a:srgbClr val="3366CC"/>
                </a:solidFill>
              </a:rPr>
              <a:t>diviser pour régner </a:t>
            </a:r>
            <a:r>
              <a:rPr lang="fr-FR" sz="2400" dirty="0" smtClean="0"/>
              <a:t>».</a:t>
            </a:r>
          </a:p>
          <a:p>
            <a:pPr algn="just">
              <a:spcAft>
                <a:spcPts val="600"/>
              </a:spcAft>
            </a:pPr>
            <a:r>
              <a:rPr lang="fr-FR" sz="2400" dirty="0" smtClean="0"/>
              <a:t>Basé sur l’idée que s’il y a deux </a:t>
            </a:r>
            <a:r>
              <a:rPr lang="fr-FR" sz="2400" dirty="0"/>
              <a:t>suites d’éléments triés</a:t>
            </a:r>
            <a:r>
              <a:rPr lang="fr-FR" sz="2400" dirty="0" smtClean="0"/>
              <a:t>, </a:t>
            </a:r>
            <a:r>
              <a:rPr lang="fr-FR" sz="2400" dirty="0"/>
              <a:t>il est très facile d’obtenir une troisième suite d’éléments </a:t>
            </a:r>
            <a:r>
              <a:rPr lang="fr-FR" sz="2400" dirty="0" smtClean="0"/>
              <a:t>triés, </a:t>
            </a:r>
            <a:r>
              <a:rPr lang="fr-FR" sz="2400" dirty="0"/>
              <a:t>par « interclassement » (ou fusion) des deux précédentes </a:t>
            </a:r>
            <a:r>
              <a:rPr lang="fr-FR" sz="2400" dirty="0" smtClean="0"/>
              <a:t>suites.  Le principe de ce tri consiste:</a:t>
            </a:r>
          </a:p>
          <a:p>
            <a:pPr lvl="1">
              <a:spcAft>
                <a:spcPts val="600"/>
              </a:spcAft>
            </a:pPr>
            <a:r>
              <a:rPr lang="fr-FR" sz="2400" dirty="0" smtClean="0"/>
              <a:t>Diviser </a:t>
            </a:r>
            <a:r>
              <a:rPr lang="fr-FR" sz="2400" dirty="0"/>
              <a:t>l’ensemble </a:t>
            </a:r>
            <a:r>
              <a:rPr lang="fr-FR" sz="2400" dirty="0" smtClean="0"/>
              <a:t>ou le tableau en </a:t>
            </a:r>
            <a:r>
              <a:rPr lang="fr-FR" sz="2400" dirty="0"/>
              <a:t>deux </a:t>
            </a:r>
            <a:r>
              <a:rPr lang="fr-FR" sz="2400" dirty="0" smtClean="0"/>
              <a:t>sous-ensembles</a:t>
            </a:r>
          </a:p>
          <a:p>
            <a:pPr lvl="1">
              <a:spcAft>
                <a:spcPts val="600"/>
              </a:spcAft>
            </a:pPr>
            <a:r>
              <a:rPr lang="fr-FR" sz="2400" dirty="0" smtClean="0"/>
              <a:t>Trier les deux sous ensembles.</a:t>
            </a:r>
          </a:p>
          <a:p>
            <a:pPr lvl="1">
              <a:spcAft>
                <a:spcPts val="600"/>
              </a:spcAft>
            </a:pPr>
            <a:r>
              <a:rPr lang="fr-FR" sz="2400" dirty="0" smtClean="0"/>
              <a:t>Fusionner les deux sous ensembles</a:t>
            </a:r>
            <a:endParaRPr lang="fr-FR" dirty="0"/>
          </a:p>
          <a:p>
            <a:pPr>
              <a:spcAft>
                <a:spcPts val="600"/>
              </a:spcAft>
            </a:pPr>
            <a:endParaRPr lang="fr-FR" sz="23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33</a:t>
            </a:fld>
            <a:endParaRPr lang="fr-FR" dirty="0"/>
          </a:p>
        </p:txBody>
      </p:sp>
      <p:sp>
        <p:nvSpPr>
          <p:cNvPr id="4" name="Rectangle 3"/>
          <p:cNvSpPr/>
          <p:nvPr/>
        </p:nvSpPr>
        <p:spPr>
          <a:xfrm>
            <a:off x="251520" y="1196752"/>
            <a:ext cx="8496944" cy="53285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6527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fusion</a:t>
            </a:r>
            <a:endParaRPr lang="fr-FR" sz="4000" b="1" dirty="0">
              <a:solidFill>
                <a:srgbClr val="00B050"/>
              </a:solidFill>
            </a:endParaRPr>
          </a:p>
        </p:txBody>
      </p:sp>
      <p:sp>
        <p:nvSpPr>
          <p:cNvPr id="3" name="Espace réservé du contenu 2"/>
          <p:cNvSpPr>
            <a:spLocks noGrp="1"/>
          </p:cNvSpPr>
          <p:nvPr>
            <p:ph idx="1"/>
          </p:nvPr>
        </p:nvSpPr>
        <p:spPr>
          <a:xfrm>
            <a:off x="285720" y="881172"/>
            <a:ext cx="8572560" cy="5572164"/>
          </a:xfrm>
        </p:spPr>
        <p:txBody>
          <a:bodyPr>
            <a:normAutofit/>
          </a:bodyPr>
          <a:lstStyle/>
          <a:p>
            <a:pPr>
              <a:buNone/>
            </a:pPr>
            <a:r>
              <a:rPr lang="fr-FR" sz="2800" b="1" dirty="0" smtClean="0"/>
              <a:t>Principe:</a:t>
            </a:r>
          </a:p>
          <a:p>
            <a:pPr marL="0" indent="0">
              <a:buNone/>
            </a:pPr>
            <a:r>
              <a:rPr lang="fr-FR" sz="2400" dirty="0"/>
              <a:t>Etant </a:t>
            </a:r>
            <a:r>
              <a:rPr lang="fr-FR" sz="2400" dirty="0" smtClean="0"/>
              <a:t>donné un </a:t>
            </a:r>
            <a:r>
              <a:rPr lang="fr-FR" sz="2400" dirty="0"/>
              <a:t>tableau </a:t>
            </a:r>
            <a:r>
              <a:rPr lang="fr-FR" sz="2400" dirty="0" smtClean="0"/>
              <a:t>(ou </a:t>
            </a:r>
            <a:r>
              <a:rPr lang="fr-FR" sz="2400" dirty="0"/>
              <a:t>une liste) de T[1, </a:t>
            </a:r>
            <a:r>
              <a:rPr lang="fr-FR" sz="2400" dirty="0" smtClean="0"/>
              <a:t>...,n</a:t>
            </a:r>
            <a:r>
              <a:rPr lang="fr-FR" sz="2400" dirty="0"/>
              <a:t>] :</a:t>
            </a:r>
          </a:p>
          <a:p>
            <a:r>
              <a:rPr lang="fr-FR" sz="2400" dirty="0" smtClean="0"/>
              <a:t>Si </a:t>
            </a:r>
            <a:r>
              <a:rPr lang="fr-FR" sz="2400" dirty="0"/>
              <a:t>n = 1, retourner le tableau T !</a:t>
            </a:r>
          </a:p>
          <a:p>
            <a:r>
              <a:rPr lang="fr-FR" sz="2400" dirty="0" smtClean="0"/>
              <a:t>Sinon </a:t>
            </a:r>
            <a:r>
              <a:rPr lang="fr-FR" sz="2400" dirty="0"/>
              <a:t>:</a:t>
            </a:r>
          </a:p>
          <a:p>
            <a:pPr lvl="1">
              <a:spcAft>
                <a:spcPts val="1200"/>
              </a:spcAft>
              <a:buFont typeface="Wingdings" pitchFamily="2" charset="2"/>
              <a:buChar char="§"/>
            </a:pPr>
            <a:r>
              <a:rPr lang="fr-FR" sz="2400" dirty="0" smtClean="0"/>
              <a:t>Trier </a:t>
            </a:r>
            <a:r>
              <a:rPr lang="fr-FR" sz="2400" dirty="0"/>
              <a:t>le sous-tableau T[1 . . </a:t>
            </a:r>
            <a:r>
              <a:rPr lang="fr-FR" sz="2400" dirty="0" smtClean="0"/>
              <a:t>.n/2 </a:t>
            </a:r>
            <a:r>
              <a:rPr lang="fr-FR" sz="2400" dirty="0"/>
              <a:t>]</a:t>
            </a:r>
          </a:p>
          <a:p>
            <a:pPr lvl="1">
              <a:spcAft>
                <a:spcPts val="1200"/>
              </a:spcAft>
              <a:buFont typeface="Wingdings" pitchFamily="2" charset="2"/>
              <a:buChar char="§"/>
            </a:pPr>
            <a:r>
              <a:rPr lang="fr-FR" sz="2400" dirty="0" smtClean="0"/>
              <a:t>Trier </a:t>
            </a:r>
            <a:r>
              <a:rPr lang="fr-FR" sz="2400" dirty="0"/>
              <a:t>le sous-tableau T[ </a:t>
            </a:r>
            <a:r>
              <a:rPr lang="fr-FR" sz="2400" dirty="0" smtClean="0"/>
              <a:t>n/2 </a:t>
            </a:r>
            <a:r>
              <a:rPr lang="fr-FR" sz="2400" dirty="0"/>
              <a:t>+ 1 . . . n]</a:t>
            </a:r>
          </a:p>
          <a:p>
            <a:pPr lvl="1">
              <a:spcAft>
                <a:spcPts val="1200"/>
              </a:spcAft>
              <a:buFont typeface="Wingdings" pitchFamily="2" charset="2"/>
              <a:buChar char="§"/>
            </a:pPr>
            <a:r>
              <a:rPr lang="fr-FR" sz="2400" dirty="0" smtClean="0"/>
              <a:t>Fusionner </a:t>
            </a:r>
            <a:r>
              <a:rPr lang="fr-FR" sz="2400" dirty="0"/>
              <a:t>ces deux sous-tableaux. . .</a:t>
            </a:r>
          </a:p>
          <a:p>
            <a:r>
              <a:rPr lang="fr-FR" sz="2400" dirty="0" smtClean="0"/>
              <a:t>Il s’agit d’un algorithme “diviser-pour-régner”.</a:t>
            </a:r>
          </a:p>
          <a:p>
            <a:pPr>
              <a:spcAft>
                <a:spcPts val="600"/>
              </a:spcAft>
            </a:pPr>
            <a:endParaRPr lang="fr-FR" sz="23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34</a:t>
            </a:fld>
            <a:endParaRPr lang="fr-FR" dirty="0"/>
          </a:p>
        </p:txBody>
      </p:sp>
    </p:spTree>
    <p:extLst>
      <p:ext uri="{BB962C8B-B14F-4D97-AF65-F5344CB8AC3E}">
        <p14:creationId xmlns:p14="http://schemas.microsoft.com/office/powerpoint/2010/main" val="17055685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a:solidFill>
                  <a:schemeClr val="accent1">
                    <a:lumMod val="50000"/>
                  </a:schemeClr>
                </a:solidFill>
              </a:rPr>
              <a:t>Tri par fusion</a:t>
            </a:r>
            <a:endParaRPr lang="fr-FR" sz="4000" b="1" dirty="0">
              <a:solidFill>
                <a:srgbClr val="00B050"/>
              </a:solidFill>
            </a:endParaRPr>
          </a:p>
        </p:txBody>
      </p:sp>
      <p:sp>
        <p:nvSpPr>
          <p:cNvPr id="3" name="Espace réservé du contenu 2"/>
          <p:cNvSpPr>
            <a:spLocks noGrp="1"/>
          </p:cNvSpPr>
          <p:nvPr>
            <p:ph idx="1"/>
          </p:nvPr>
        </p:nvSpPr>
        <p:spPr>
          <a:xfrm>
            <a:off x="285720" y="692696"/>
            <a:ext cx="8572560" cy="5572164"/>
          </a:xfrm>
        </p:spPr>
        <p:txBody>
          <a:bodyPr>
            <a:normAutofit/>
          </a:bodyPr>
          <a:lstStyle/>
          <a:p>
            <a:pPr>
              <a:buNone/>
            </a:pPr>
            <a:r>
              <a:rPr lang="fr-FR" sz="2800" b="1" dirty="0" smtClean="0"/>
              <a:t>Principe:</a:t>
            </a:r>
          </a:p>
          <a:p>
            <a:pPr marL="0" indent="0">
              <a:spcAft>
                <a:spcPts val="600"/>
              </a:spcAft>
              <a:buNone/>
            </a:pPr>
            <a:r>
              <a:rPr lang="fr-FR" sz="2000" dirty="0" smtClean="0"/>
              <a:t>                     T[1..N/2]                                                     T[N/2 +1 …N] </a:t>
            </a:r>
            <a:endParaRPr lang="fr-FR" sz="2200" dirty="0"/>
          </a:p>
          <a:p>
            <a:pPr marL="0" indent="0">
              <a:spcAft>
                <a:spcPts val="600"/>
              </a:spcAft>
              <a:buNone/>
            </a:pPr>
            <a:r>
              <a:rPr lang="fr-FR" sz="2400" dirty="0" smtClean="0"/>
              <a:t>      </a:t>
            </a:r>
            <a:endParaRPr lang="fr-FR" sz="2400" dirty="0"/>
          </a:p>
          <a:p>
            <a:pPr marL="0" indent="0">
              <a:spcAft>
                <a:spcPts val="600"/>
              </a:spcAft>
              <a:buNone/>
            </a:pPr>
            <a:endParaRPr lang="fr-FR" sz="2300" dirty="0" smtClean="0"/>
          </a:p>
          <a:p>
            <a:pPr marL="0" indent="0">
              <a:spcAft>
                <a:spcPts val="600"/>
              </a:spcAft>
              <a:buNone/>
            </a:pPr>
            <a:endParaRPr lang="fr-FR" sz="23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35</a:t>
            </a:fld>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1766703489"/>
              </p:ext>
            </p:extLst>
          </p:nvPr>
        </p:nvGraphicFramePr>
        <p:xfrm>
          <a:off x="683568" y="1700808"/>
          <a:ext cx="6552727" cy="432049"/>
        </p:xfrm>
        <a:graphic>
          <a:graphicData uri="http://schemas.openxmlformats.org/drawingml/2006/table">
            <a:tbl>
              <a:tblPr firstRow="1" bandRow="1">
                <a:tableStyleId>{5C22544A-7EE6-4342-B048-85BDC9FD1C3A}</a:tableStyleId>
              </a:tblPr>
              <a:tblGrid>
                <a:gridCol w="661635"/>
                <a:gridCol w="661635"/>
                <a:gridCol w="661633"/>
                <a:gridCol w="661635"/>
                <a:gridCol w="661635"/>
                <a:gridCol w="540759"/>
                <a:gridCol w="540759"/>
                <a:gridCol w="540759"/>
                <a:gridCol w="540759"/>
                <a:gridCol w="540759"/>
                <a:gridCol w="540759"/>
              </a:tblGrid>
              <a:tr h="432049">
                <a:tc>
                  <a:txBody>
                    <a:bodyPr/>
                    <a:lstStyle/>
                    <a:p>
                      <a:r>
                        <a:rPr lang="fr-FR" dirty="0" smtClean="0"/>
                        <a:t>7</a:t>
                      </a:r>
                      <a:endParaRPr lang="fr-FR" dirty="0"/>
                    </a:p>
                  </a:txBody>
                  <a:tcPr>
                    <a:solidFill>
                      <a:srgbClr val="00B050"/>
                    </a:solidFill>
                  </a:tcPr>
                </a:tc>
                <a:tc>
                  <a:txBody>
                    <a:bodyPr/>
                    <a:lstStyle/>
                    <a:p>
                      <a:r>
                        <a:rPr lang="fr-FR" dirty="0" smtClean="0"/>
                        <a:t>1</a:t>
                      </a:r>
                      <a:endParaRPr lang="fr-FR" dirty="0"/>
                    </a:p>
                  </a:txBody>
                  <a:tcPr>
                    <a:solidFill>
                      <a:srgbClr val="00B050"/>
                    </a:solidFill>
                  </a:tcPr>
                </a:tc>
                <a:tc>
                  <a:txBody>
                    <a:bodyPr/>
                    <a:lstStyle/>
                    <a:p>
                      <a:r>
                        <a:rPr lang="fr-FR" dirty="0" smtClean="0"/>
                        <a:t>15</a:t>
                      </a:r>
                      <a:endParaRPr lang="fr-FR" dirty="0"/>
                    </a:p>
                  </a:txBody>
                  <a:tcPr>
                    <a:solidFill>
                      <a:srgbClr val="00B050"/>
                    </a:solidFill>
                  </a:tcPr>
                </a:tc>
                <a:tc>
                  <a:txBody>
                    <a:bodyPr/>
                    <a:lstStyle/>
                    <a:p>
                      <a:r>
                        <a:rPr lang="fr-FR" dirty="0" smtClean="0"/>
                        <a:t>20</a:t>
                      </a:r>
                      <a:endParaRPr lang="fr-FR" dirty="0"/>
                    </a:p>
                  </a:txBody>
                  <a:tcPr>
                    <a:solidFill>
                      <a:srgbClr val="00B050"/>
                    </a:solidFill>
                  </a:tcPr>
                </a:tc>
                <a:tc>
                  <a:txBody>
                    <a:bodyPr/>
                    <a:lstStyle/>
                    <a:p>
                      <a:r>
                        <a:rPr lang="fr-FR" dirty="0" smtClean="0"/>
                        <a:t>8</a:t>
                      </a:r>
                      <a:endParaRPr lang="fr-FR" dirty="0"/>
                    </a:p>
                  </a:txBody>
                  <a:tcPr>
                    <a:solidFill>
                      <a:srgbClr val="00B050"/>
                    </a:solidFill>
                  </a:tcPr>
                </a:tc>
                <a:tc>
                  <a:txBody>
                    <a:bodyPr/>
                    <a:lstStyle/>
                    <a:p>
                      <a:r>
                        <a:rPr lang="fr-FR" dirty="0" smtClean="0"/>
                        <a:t>24</a:t>
                      </a:r>
                      <a:endParaRPr lang="fr-FR" dirty="0"/>
                    </a:p>
                  </a:txBody>
                  <a:tcPr>
                    <a:solidFill>
                      <a:srgbClr val="00B050"/>
                    </a:solidFill>
                  </a:tcPr>
                </a:tc>
                <a:tc>
                  <a:txBody>
                    <a:bodyPr/>
                    <a:lstStyle/>
                    <a:p>
                      <a:r>
                        <a:rPr lang="fr-FR" dirty="0" smtClean="0"/>
                        <a:t>8</a:t>
                      </a:r>
                      <a:endParaRPr lang="fr-FR" dirty="0"/>
                    </a:p>
                  </a:txBody>
                  <a:tcPr>
                    <a:solidFill>
                      <a:srgbClr val="FFC000"/>
                    </a:solidFill>
                  </a:tcPr>
                </a:tc>
                <a:tc>
                  <a:txBody>
                    <a:bodyPr/>
                    <a:lstStyle/>
                    <a:p>
                      <a:r>
                        <a:rPr lang="fr-FR" dirty="0" smtClean="0"/>
                        <a:t>22</a:t>
                      </a:r>
                      <a:endParaRPr lang="fr-FR" dirty="0"/>
                    </a:p>
                  </a:txBody>
                  <a:tcPr>
                    <a:solidFill>
                      <a:srgbClr val="FFC000"/>
                    </a:solidFill>
                  </a:tcPr>
                </a:tc>
                <a:tc>
                  <a:txBody>
                    <a:bodyPr/>
                    <a:lstStyle/>
                    <a:p>
                      <a:r>
                        <a:rPr lang="fr-FR" dirty="0" smtClean="0"/>
                        <a:t>9</a:t>
                      </a:r>
                      <a:endParaRPr lang="fr-FR" dirty="0"/>
                    </a:p>
                  </a:txBody>
                  <a:tcPr>
                    <a:solidFill>
                      <a:srgbClr val="FFC000"/>
                    </a:solidFill>
                  </a:tcPr>
                </a:tc>
                <a:tc>
                  <a:txBody>
                    <a:bodyPr/>
                    <a:lstStyle/>
                    <a:p>
                      <a:r>
                        <a:rPr lang="fr-FR" dirty="0" smtClean="0"/>
                        <a:t>4</a:t>
                      </a:r>
                      <a:endParaRPr lang="fr-FR" dirty="0"/>
                    </a:p>
                  </a:txBody>
                  <a:tcPr>
                    <a:solidFill>
                      <a:srgbClr val="FFC000"/>
                    </a:solidFill>
                  </a:tcPr>
                </a:tc>
                <a:tc>
                  <a:txBody>
                    <a:bodyPr/>
                    <a:lstStyle/>
                    <a:p>
                      <a:r>
                        <a:rPr lang="fr-FR" dirty="0" smtClean="0"/>
                        <a:t>30</a:t>
                      </a:r>
                      <a:endParaRPr lang="fr-FR" dirty="0"/>
                    </a:p>
                  </a:txBody>
                  <a:tcPr>
                    <a:solidFill>
                      <a:srgbClr val="FFC000"/>
                    </a:solid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346218533"/>
              </p:ext>
            </p:extLst>
          </p:nvPr>
        </p:nvGraphicFramePr>
        <p:xfrm>
          <a:off x="395537" y="2811532"/>
          <a:ext cx="2808310" cy="473452"/>
        </p:xfrm>
        <a:graphic>
          <a:graphicData uri="http://schemas.openxmlformats.org/drawingml/2006/table">
            <a:tbl>
              <a:tblPr firstRow="1" bandRow="1">
                <a:tableStyleId>{5C22544A-7EE6-4342-B048-85BDC9FD1C3A}</a:tableStyleId>
              </a:tblPr>
              <a:tblGrid>
                <a:gridCol w="468052"/>
                <a:gridCol w="468052"/>
                <a:gridCol w="468052"/>
                <a:gridCol w="468052"/>
                <a:gridCol w="468051"/>
                <a:gridCol w="468051"/>
              </a:tblGrid>
              <a:tr h="473452">
                <a:tc>
                  <a:txBody>
                    <a:bodyPr/>
                    <a:lstStyle/>
                    <a:p>
                      <a:r>
                        <a:rPr lang="fr-FR" sz="1600" dirty="0" smtClean="0"/>
                        <a:t>7</a:t>
                      </a:r>
                      <a:endParaRPr lang="fr-FR" sz="1600" dirty="0"/>
                    </a:p>
                  </a:txBody>
                  <a:tcPr>
                    <a:solidFill>
                      <a:srgbClr val="00B050"/>
                    </a:solidFill>
                  </a:tcPr>
                </a:tc>
                <a:tc>
                  <a:txBody>
                    <a:bodyPr/>
                    <a:lstStyle/>
                    <a:p>
                      <a:r>
                        <a:rPr lang="fr-FR" sz="1600" dirty="0" smtClean="0"/>
                        <a:t>1</a:t>
                      </a:r>
                      <a:endParaRPr lang="fr-FR" sz="1600" dirty="0"/>
                    </a:p>
                  </a:txBody>
                  <a:tcPr>
                    <a:solidFill>
                      <a:srgbClr val="00B050"/>
                    </a:solidFill>
                  </a:tcPr>
                </a:tc>
                <a:tc>
                  <a:txBody>
                    <a:bodyPr/>
                    <a:lstStyle/>
                    <a:p>
                      <a:r>
                        <a:rPr lang="fr-FR" sz="1600" dirty="0" smtClean="0"/>
                        <a:t>15</a:t>
                      </a:r>
                      <a:endParaRPr lang="fr-FR" sz="1600" dirty="0"/>
                    </a:p>
                  </a:txBody>
                  <a:tcPr>
                    <a:solidFill>
                      <a:srgbClr val="00B050"/>
                    </a:solidFill>
                  </a:tcPr>
                </a:tc>
                <a:tc>
                  <a:txBody>
                    <a:bodyPr/>
                    <a:lstStyle/>
                    <a:p>
                      <a:r>
                        <a:rPr lang="fr-FR" sz="1600" dirty="0" smtClean="0"/>
                        <a:t>20</a:t>
                      </a:r>
                      <a:endParaRPr lang="fr-FR" sz="1600" dirty="0"/>
                    </a:p>
                  </a:txBody>
                  <a:tcPr>
                    <a:solidFill>
                      <a:srgbClr val="FFC000"/>
                    </a:solidFill>
                  </a:tcPr>
                </a:tc>
                <a:tc>
                  <a:txBody>
                    <a:bodyPr/>
                    <a:lstStyle/>
                    <a:p>
                      <a:r>
                        <a:rPr lang="fr-FR" sz="1600" dirty="0" smtClean="0"/>
                        <a:t>8</a:t>
                      </a:r>
                      <a:endParaRPr lang="fr-FR" sz="1600" dirty="0"/>
                    </a:p>
                  </a:txBody>
                  <a:tcPr>
                    <a:solidFill>
                      <a:srgbClr val="FFC000"/>
                    </a:solidFill>
                  </a:tcPr>
                </a:tc>
                <a:tc>
                  <a:txBody>
                    <a:bodyPr/>
                    <a:lstStyle/>
                    <a:p>
                      <a:r>
                        <a:rPr lang="fr-FR" sz="1600" dirty="0" smtClean="0"/>
                        <a:t>24</a:t>
                      </a:r>
                      <a:endParaRPr lang="fr-FR" sz="1600" dirty="0"/>
                    </a:p>
                  </a:txBody>
                  <a:tcPr>
                    <a:solidFill>
                      <a:srgbClr val="FFC000"/>
                    </a:solidFill>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495562221"/>
              </p:ext>
            </p:extLst>
          </p:nvPr>
        </p:nvGraphicFramePr>
        <p:xfrm>
          <a:off x="5004050" y="2780928"/>
          <a:ext cx="3024334" cy="370840"/>
        </p:xfrm>
        <a:graphic>
          <a:graphicData uri="http://schemas.openxmlformats.org/drawingml/2006/table">
            <a:tbl>
              <a:tblPr firstRow="1" bandRow="1">
                <a:tableStyleId>{5C22544A-7EE6-4342-B048-85BDC9FD1C3A}</a:tableStyleId>
              </a:tblPr>
              <a:tblGrid>
                <a:gridCol w="604867"/>
                <a:gridCol w="604867"/>
                <a:gridCol w="604867"/>
                <a:gridCol w="604866"/>
                <a:gridCol w="604867"/>
              </a:tblGrid>
              <a:tr h="370840">
                <a:tc>
                  <a:txBody>
                    <a:bodyPr/>
                    <a:lstStyle/>
                    <a:p>
                      <a:r>
                        <a:rPr lang="fr-FR" sz="1600" dirty="0" smtClean="0"/>
                        <a:t>8</a:t>
                      </a:r>
                      <a:endParaRPr lang="fr-FR" sz="1600" dirty="0"/>
                    </a:p>
                  </a:txBody>
                  <a:tcPr>
                    <a:solidFill>
                      <a:srgbClr val="00B050"/>
                    </a:solidFill>
                  </a:tcPr>
                </a:tc>
                <a:tc>
                  <a:txBody>
                    <a:bodyPr/>
                    <a:lstStyle/>
                    <a:p>
                      <a:r>
                        <a:rPr lang="fr-FR" sz="1600" dirty="0" smtClean="0"/>
                        <a:t>22</a:t>
                      </a:r>
                      <a:endParaRPr lang="fr-FR" sz="1600" dirty="0"/>
                    </a:p>
                  </a:txBody>
                  <a:tcPr>
                    <a:solidFill>
                      <a:srgbClr val="00B050"/>
                    </a:solidFill>
                  </a:tcPr>
                </a:tc>
                <a:tc>
                  <a:txBody>
                    <a:bodyPr/>
                    <a:lstStyle/>
                    <a:p>
                      <a:r>
                        <a:rPr lang="fr-FR" sz="1600" dirty="0" smtClean="0"/>
                        <a:t>9</a:t>
                      </a:r>
                      <a:endParaRPr lang="fr-FR" sz="1600" dirty="0"/>
                    </a:p>
                  </a:txBody>
                  <a:tcPr>
                    <a:solidFill>
                      <a:srgbClr val="FFC000"/>
                    </a:solidFill>
                  </a:tcPr>
                </a:tc>
                <a:tc>
                  <a:txBody>
                    <a:bodyPr/>
                    <a:lstStyle/>
                    <a:p>
                      <a:r>
                        <a:rPr lang="fr-FR" sz="1600" dirty="0" smtClean="0"/>
                        <a:t>4</a:t>
                      </a:r>
                      <a:endParaRPr lang="fr-FR" sz="1600" dirty="0"/>
                    </a:p>
                  </a:txBody>
                  <a:tcPr>
                    <a:solidFill>
                      <a:srgbClr val="FFC000"/>
                    </a:solidFill>
                  </a:tcPr>
                </a:tc>
                <a:tc>
                  <a:txBody>
                    <a:bodyPr/>
                    <a:lstStyle/>
                    <a:p>
                      <a:r>
                        <a:rPr lang="fr-FR" sz="1600" dirty="0" smtClean="0"/>
                        <a:t>30</a:t>
                      </a:r>
                      <a:endParaRPr lang="fr-FR" sz="1600" dirty="0"/>
                    </a:p>
                  </a:txBody>
                  <a:tcPr>
                    <a:solidFill>
                      <a:srgbClr val="FFC000"/>
                    </a:solidFill>
                  </a:tcPr>
                </a:tc>
              </a:tr>
            </a:tbl>
          </a:graphicData>
        </a:graphic>
      </p:graphicFrame>
      <p:cxnSp>
        <p:nvCxnSpPr>
          <p:cNvPr id="10" name="Connecteur droit 9"/>
          <p:cNvCxnSpPr/>
          <p:nvPr/>
        </p:nvCxnSpPr>
        <p:spPr>
          <a:xfrm flipH="1">
            <a:off x="3059833" y="2132856"/>
            <a:ext cx="1296143" cy="64807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4572000" y="2132857"/>
            <a:ext cx="414046" cy="648071"/>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H="1">
            <a:off x="395536" y="2132856"/>
            <a:ext cx="252028" cy="64807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7383315" y="2132857"/>
            <a:ext cx="648072" cy="648071"/>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1835696" y="3356992"/>
            <a:ext cx="0" cy="1440160"/>
          </a:xfrm>
          <a:prstGeom prst="line">
            <a:avLst/>
          </a:prstGeom>
          <a:ln w="28575">
            <a:prstDash val="dashDot"/>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6300192" y="3356992"/>
            <a:ext cx="0" cy="1440160"/>
          </a:xfrm>
          <a:prstGeom prst="line">
            <a:avLst/>
          </a:prstGeom>
          <a:ln w="28575">
            <a:prstDash val="dashDot"/>
          </a:ln>
        </p:spPr>
        <p:style>
          <a:lnRef idx="1">
            <a:schemeClr val="accent1"/>
          </a:lnRef>
          <a:fillRef idx="0">
            <a:schemeClr val="accent1"/>
          </a:fillRef>
          <a:effectRef idx="0">
            <a:schemeClr val="accent1"/>
          </a:effectRef>
          <a:fontRef idx="minor">
            <a:schemeClr val="tx1"/>
          </a:fontRef>
        </p:style>
      </p:cxnSp>
      <p:graphicFrame>
        <p:nvGraphicFramePr>
          <p:cNvPr id="33" name="Tableau 32"/>
          <p:cNvGraphicFramePr>
            <a:graphicFrameLocks noGrp="1"/>
          </p:cNvGraphicFramePr>
          <p:nvPr>
            <p:extLst>
              <p:ext uri="{D42A27DB-BD31-4B8C-83A1-F6EECF244321}">
                <p14:modId xmlns:p14="http://schemas.microsoft.com/office/powerpoint/2010/main" val="1098444481"/>
              </p:ext>
            </p:extLst>
          </p:nvPr>
        </p:nvGraphicFramePr>
        <p:xfrm>
          <a:off x="323604" y="4941168"/>
          <a:ext cx="3024336" cy="370840"/>
        </p:xfrm>
        <a:graphic>
          <a:graphicData uri="http://schemas.openxmlformats.org/drawingml/2006/table">
            <a:tbl>
              <a:tblPr firstRow="1" bandRow="1">
                <a:tableStyleId>{5C22544A-7EE6-4342-B048-85BDC9FD1C3A}</a:tableStyleId>
              </a:tblPr>
              <a:tblGrid>
                <a:gridCol w="504056"/>
                <a:gridCol w="504056"/>
                <a:gridCol w="504056"/>
                <a:gridCol w="504056"/>
                <a:gridCol w="504056"/>
                <a:gridCol w="504056"/>
              </a:tblGrid>
              <a:tr h="370840">
                <a:tc>
                  <a:txBody>
                    <a:bodyPr/>
                    <a:lstStyle/>
                    <a:p>
                      <a:r>
                        <a:rPr lang="fr-FR" sz="1600" dirty="0" smtClean="0">
                          <a:solidFill>
                            <a:schemeClr val="tx1"/>
                          </a:solidFill>
                        </a:rPr>
                        <a:t>1</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7</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8</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15</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20</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24</a:t>
                      </a:r>
                      <a:endParaRPr lang="fr-FR" sz="1600" dirty="0">
                        <a:solidFill>
                          <a:schemeClr val="tx1"/>
                        </a:solidFill>
                      </a:endParaRPr>
                    </a:p>
                  </a:txBody>
                  <a:tcPr>
                    <a:solidFill>
                      <a:srgbClr val="92D050"/>
                    </a:solidFill>
                  </a:tcPr>
                </a:tc>
              </a:tr>
            </a:tbl>
          </a:graphicData>
        </a:graphic>
      </p:graphicFrame>
      <p:graphicFrame>
        <p:nvGraphicFramePr>
          <p:cNvPr id="34" name="Tableau 33"/>
          <p:cNvGraphicFramePr>
            <a:graphicFrameLocks noGrp="1"/>
          </p:cNvGraphicFramePr>
          <p:nvPr>
            <p:extLst>
              <p:ext uri="{D42A27DB-BD31-4B8C-83A1-F6EECF244321}">
                <p14:modId xmlns:p14="http://schemas.microsoft.com/office/powerpoint/2010/main" val="1106592180"/>
              </p:ext>
            </p:extLst>
          </p:nvPr>
        </p:nvGraphicFramePr>
        <p:xfrm>
          <a:off x="4788024" y="4941168"/>
          <a:ext cx="3240360" cy="370840"/>
        </p:xfrm>
        <a:graphic>
          <a:graphicData uri="http://schemas.openxmlformats.org/drawingml/2006/table">
            <a:tbl>
              <a:tblPr firstRow="1" bandRow="1">
                <a:tableStyleId>{5C22544A-7EE6-4342-B048-85BDC9FD1C3A}</a:tableStyleId>
              </a:tblPr>
              <a:tblGrid>
                <a:gridCol w="648072"/>
                <a:gridCol w="648072"/>
                <a:gridCol w="648072"/>
                <a:gridCol w="648072"/>
                <a:gridCol w="648072"/>
              </a:tblGrid>
              <a:tr h="370840">
                <a:tc>
                  <a:txBody>
                    <a:bodyPr/>
                    <a:lstStyle/>
                    <a:p>
                      <a:r>
                        <a:rPr lang="fr-FR" sz="1600" dirty="0" smtClean="0">
                          <a:solidFill>
                            <a:schemeClr val="tx1"/>
                          </a:solidFill>
                        </a:rPr>
                        <a:t>4</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8</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9</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22</a:t>
                      </a:r>
                      <a:endParaRPr lang="fr-FR" sz="1600" dirty="0">
                        <a:solidFill>
                          <a:schemeClr val="tx1"/>
                        </a:solidFill>
                      </a:endParaRPr>
                    </a:p>
                  </a:txBody>
                  <a:tcPr>
                    <a:solidFill>
                      <a:srgbClr val="92D050"/>
                    </a:solidFill>
                  </a:tcPr>
                </a:tc>
                <a:tc>
                  <a:txBody>
                    <a:bodyPr/>
                    <a:lstStyle/>
                    <a:p>
                      <a:r>
                        <a:rPr lang="fr-FR" sz="1600" dirty="0" smtClean="0">
                          <a:solidFill>
                            <a:schemeClr val="tx1"/>
                          </a:solidFill>
                        </a:rPr>
                        <a:t>30</a:t>
                      </a:r>
                      <a:endParaRPr lang="fr-FR" sz="1600" dirty="0">
                        <a:solidFill>
                          <a:schemeClr val="tx1"/>
                        </a:solidFill>
                      </a:endParaRPr>
                    </a:p>
                  </a:txBody>
                  <a:tcPr>
                    <a:solidFill>
                      <a:srgbClr val="92D050"/>
                    </a:solidFill>
                  </a:tcPr>
                </a:tc>
              </a:tr>
            </a:tbl>
          </a:graphicData>
        </a:graphic>
      </p:graphicFrame>
      <p:graphicFrame>
        <p:nvGraphicFramePr>
          <p:cNvPr id="36" name="Tableau 35"/>
          <p:cNvGraphicFramePr>
            <a:graphicFrameLocks noGrp="1"/>
          </p:cNvGraphicFramePr>
          <p:nvPr>
            <p:extLst>
              <p:ext uri="{D42A27DB-BD31-4B8C-83A1-F6EECF244321}">
                <p14:modId xmlns:p14="http://schemas.microsoft.com/office/powerpoint/2010/main" val="1666563056"/>
              </p:ext>
            </p:extLst>
          </p:nvPr>
        </p:nvGraphicFramePr>
        <p:xfrm>
          <a:off x="907729" y="6021288"/>
          <a:ext cx="6264696" cy="432049"/>
        </p:xfrm>
        <a:graphic>
          <a:graphicData uri="http://schemas.openxmlformats.org/drawingml/2006/table">
            <a:tbl>
              <a:tblPr firstRow="1" bandRow="1">
                <a:tableStyleId>{5C22544A-7EE6-4342-B048-85BDC9FD1C3A}</a:tableStyleId>
              </a:tblPr>
              <a:tblGrid>
                <a:gridCol w="569518"/>
                <a:gridCol w="569518"/>
                <a:gridCol w="569517"/>
                <a:gridCol w="569518"/>
                <a:gridCol w="569518"/>
                <a:gridCol w="569518"/>
                <a:gridCol w="569518"/>
                <a:gridCol w="569518"/>
                <a:gridCol w="569517"/>
                <a:gridCol w="569518"/>
                <a:gridCol w="569518"/>
              </a:tblGrid>
              <a:tr h="432049">
                <a:tc>
                  <a:txBody>
                    <a:bodyPr/>
                    <a:lstStyle/>
                    <a:p>
                      <a:pPr algn="ctr"/>
                      <a:r>
                        <a:rPr lang="fr-FR" dirty="0" smtClean="0">
                          <a:solidFill>
                            <a:schemeClr val="tx1"/>
                          </a:solidFill>
                        </a:rPr>
                        <a:t>1</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4</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7</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8</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8</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9</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15</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20</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22</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24</a:t>
                      </a:r>
                      <a:endParaRPr lang="fr-FR" dirty="0">
                        <a:solidFill>
                          <a:schemeClr val="tx1"/>
                        </a:solidFill>
                      </a:endParaRPr>
                    </a:p>
                  </a:txBody>
                  <a:tcPr>
                    <a:solidFill>
                      <a:srgbClr val="92D050"/>
                    </a:solidFill>
                  </a:tcPr>
                </a:tc>
                <a:tc>
                  <a:txBody>
                    <a:bodyPr/>
                    <a:lstStyle/>
                    <a:p>
                      <a:pPr algn="ctr"/>
                      <a:r>
                        <a:rPr lang="fr-FR" dirty="0" smtClean="0">
                          <a:solidFill>
                            <a:schemeClr val="tx1"/>
                          </a:solidFill>
                        </a:rPr>
                        <a:t>30</a:t>
                      </a:r>
                      <a:endParaRPr lang="fr-FR" dirty="0">
                        <a:solidFill>
                          <a:schemeClr val="tx1"/>
                        </a:solidFill>
                      </a:endParaRPr>
                    </a:p>
                  </a:txBody>
                  <a:tcPr>
                    <a:solidFill>
                      <a:srgbClr val="92D050"/>
                    </a:solidFill>
                  </a:tcPr>
                </a:tc>
              </a:tr>
            </a:tbl>
          </a:graphicData>
        </a:graphic>
      </p:graphicFrame>
      <p:cxnSp>
        <p:nvCxnSpPr>
          <p:cNvPr id="38" name="Connecteur droit avec flèche 37"/>
          <p:cNvCxnSpPr/>
          <p:nvPr/>
        </p:nvCxnSpPr>
        <p:spPr>
          <a:xfrm>
            <a:off x="-756592" y="1700808"/>
            <a:ext cx="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323528" y="5301208"/>
            <a:ext cx="576064" cy="72008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flipH="1">
            <a:off x="7164288" y="5301208"/>
            <a:ext cx="864096" cy="72008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303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par>
                                <p:cTn id="20" presetID="22" presetClass="entr" presetSubtype="4"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par>
                                <p:cTn id="33" presetID="16" presetClass="entr" presetSubtype="21"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down)">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down)">
                                      <p:cBhvr>
                                        <p:cTn id="45" dur="500"/>
                                        <p:tgtEl>
                                          <p:spTgt spid="3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down)">
                                      <p:cBhvr>
                                        <p:cTn id="50" dur="500"/>
                                        <p:tgtEl>
                                          <p:spTgt spid="3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down)">
                                      <p:cBhvr>
                                        <p:cTn id="55" dur="500"/>
                                        <p:tgtEl>
                                          <p:spTgt spid="33"/>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wipe(down)">
                                      <p:cBhvr>
                                        <p:cTn id="60" dur="500"/>
                                        <p:tgtEl>
                                          <p:spTgt spid="3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down)">
                                      <p:cBhvr>
                                        <p:cTn id="65" dur="500"/>
                                        <p:tgtEl>
                                          <p:spTgt spid="39"/>
                                        </p:tgtEl>
                                      </p:cBhvr>
                                    </p:animEffect>
                                  </p:childTnLst>
                                </p:cTn>
                              </p:par>
                              <p:par>
                                <p:cTn id="66" presetID="2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down)">
                                      <p:cBhvr>
                                        <p:cTn id="68" dur="500"/>
                                        <p:tgtEl>
                                          <p:spTgt spid="4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down)">
                                      <p:cBhvr>
                                        <p:cTn id="7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fusion</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400" dirty="0" smtClean="0"/>
              <a:t>Fonction  </a:t>
            </a:r>
            <a:r>
              <a:rPr lang="fr-FR" sz="2400" dirty="0" err="1" smtClean="0"/>
              <a:t>Tri_Fusion</a:t>
            </a:r>
            <a:r>
              <a:rPr lang="fr-FR" sz="2400" dirty="0" smtClean="0"/>
              <a:t>  (Var T </a:t>
            </a:r>
            <a:r>
              <a:rPr lang="fr-FR" sz="2400" dirty="0"/>
              <a:t>: </a:t>
            </a:r>
            <a:r>
              <a:rPr lang="fr-FR" sz="2400" dirty="0" smtClean="0"/>
              <a:t>Tableau d’entiers</a:t>
            </a:r>
            <a:r>
              <a:rPr lang="fr-FR" sz="2400" dirty="0"/>
              <a:t>, </a:t>
            </a:r>
            <a:r>
              <a:rPr lang="fr-FR" sz="2400" dirty="0" smtClean="0"/>
              <a:t>deb, fin: entier)</a:t>
            </a:r>
          </a:p>
          <a:p>
            <a:pPr>
              <a:buNone/>
            </a:pPr>
            <a:r>
              <a:rPr lang="fr-FR" sz="2400" dirty="0" smtClean="0"/>
              <a:t>	mil: entier </a:t>
            </a:r>
          </a:p>
          <a:p>
            <a:pPr>
              <a:buNone/>
            </a:pPr>
            <a:r>
              <a:rPr lang="fr-FR" sz="2400" dirty="0" smtClean="0"/>
              <a:t>Début</a:t>
            </a:r>
          </a:p>
          <a:p>
            <a:pPr>
              <a:buNone/>
            </a:pPr>
            <a:r>
              <a:rPr lang="it-IT" sz="2400" dirty="0" smtClean="0"/>
              <a:t>	Si deb &lt; fin alors</a:t>
            </a:r>
            <a:endParaRPr lang="it-IT" sz="2400" dirty="0"/>
          </a:p>
          <a:p>
            <a:pPr>
              <a:buNone/>
            </a:pPr>
            <a:r>
              <a:rPr lang="it-IT" sz="2400" dirty="0" smtClean="0"/>
              <a:t>		mil </a:t>
            </a:r>
            <a:r>
              <a:rPr lang="it-IT" sz="2400" dirty="0"/>
              <a:t>← </a:t>
            </a:r>
            <a:r>
              <a:rPr lang="it-IT" sz="2400" dirty="0" smtClean="0"/>
              <a:t>(deb </a:t>
            </a:r>
            <a:r>
              <a:rPr lang="it-IT" sz="2400" dirty="0"/>
              <a:t>+ </a:t>
            </a:r>
            <a:r>
              <a:rPr lang="it-IT" sz="2400" dirty="0" smtClean="0"/>
              <a:t>fin)/</a:t>
            </a:r>
            <a:r>
              <a:rPr lang="it-IT" sz="2400" dirty="0"/>
              <a:t>2</a:t>
            </a:r>
          </a:p>
          <a:p>
            <a:pPr>
              <a:buNone/>
            </a:pPr>
            <a:r>
              <a:rPr lang="it-IT" sz="2400" dirty="0" smtClean="0"/>
              <a:t>		Tri_fusion (T,deb,mil);</a:t>
            </a:r>
          </a:p>
          <a:p>
            <a:pPr>
              <a:buNone/>
            </a:pPr>
            <a:r>
              <a:rPr lang="it-IT" sz="2400" dirty="0"/>
              <a:t> </a:t>
            </a:r>
            <a:r>
              <a:rPr lang="it-IT" sz="2400" dirty="0" smtClean="0"/>
              <a:t>    		Tri_fusion (T, mil+1, fin);</a:t>
            </a:r>
            <a:r>
              <a:rPr lang="fr-FR" sz="2000" dirty="0"/>
              <a:t>	</a:t>
            </a:r>
            <a:r>
              <a:rPr lang="fr-FR" sz="2000" dirty="0" smtClean="0"/>
              <a:t> </a:t>
            </a:r>
          </a:p>
          <a:p>
            <a:pPr>
              <a:buNone/>
            </a:pPr>
            <a:r>
              <a:rPr lang="fr-FR" sz="2000" dirty="0"/>
              <a:t>	</a:t>
            </a:r>
            <a:r>
              <a:rPr lang="fr-FR" sz="2000" dirty="0" smtClean="0"/>
              <a:t>	</a:t>
            </a:r>
            <a:r>
              <a:rPr lang="it-IT" sz="2400" dirty="0" smtClean="0"/>
              <a:t>Fusion (T, deb, mil, fin);</a:t>
            </a:r>
            <a:endParaRPr lang="fr-FR" sz="2000" dirty="0" smtClean="0"/>
          </a:p>
          <a:p>
            <a:pPr marL="0" indent="0" algn="just">
              <a:buNone/>
            </a:pPr>
            <a:r>
              <a:rPr lang="fr-FR" sz="2400" dirty="0"/>
              <a:t> </a:t>
            </a:r>
            <a:r>
              <a:rPr lang="fr-FR" sz="2400" dirty="0" smtClean="0"/>
              <a:t>    Finsi</a:t>
            </a:r>
            <a:endParaRPr lang="fr-FR" sz="2400" dirty="0"/>
          </a:p>
          <a:p>
            <a:pPr marL="0" indent="0" algn="just">
              <a:buNone/>
            </a:pPr>
            <a:r>
              <a:rPr lang="fr-FR" sz="2400" dirty="0" smtClean="0"/>
              <a:t>Fin</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36</a:t>
            </a:fld>
            <a:endParaRPr lang="fr-FR" dirty="0"/>
          </a:p>
        </p:txBody>
      </p:sp>
    </p:spTree>
    <p:extLst>
      <p:ext uri="{BB962C8B-B14F-4D97-AF65-F5344CB8AC3E}">
        <p14:creationId xmlns:p14="http://schemas.microsoft.com/office/powerpoint/2010/main" val="46005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down)">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down)">
                                      <p:cBhvr>
                                        <p:cTn id="43" dur="500"/>
                                        <p:tgtEl>
                                          <p:spTgt spid="3">
                                            <p:txEl>
                                              <p:pRg st="8" end="8"/>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wipe(down)">
                                      <p:cBhvr>
                                        <p:cTn id="4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a:solidFill>
                  <a:schemeClr val="accent1">
                    <a:lumMod val="50000"/>
                  </a:schemeClr>
                </a:solidFill>
              </a:rPr>
              <a:t>Tri par fusion</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fontScale="92500" lnSpcReduction="10000"/>
          </a:bodyPr>
          <a:lstStyle/>
          <a:p>
            <a:pPr marL="0" indent="0">
              <a:buNone/>
            </a:pPr>
            <a:r>
              <a:rPr lang="fr-FR" sz="2400" dirty="0" smtClean="0"/>
              <a:t>Procédure  Fusionner (var T: Tableau,  deb, mil, fin : entier )</a:t>
            </a:r>
            <a:endParaRPr lang="fr-FR" sz="2400" dirty="0"/>
          </a:p>
          <a:p>
            <a:pPr marL="0" indent="0">
              <a:buNone/>
            </a:pPr>
            <a:r>
              <a:rPr lang="fr-FR" sz="2400" dirty="0"/>
              <a:t> </a:t>
            </a:r>
            <a:r>
              <a:rPr lang="fr-FR" sz="2400" dirty="0" smtClean="0"/>
              <a:t>    T1: Tableau </a:t>
            </a:r>
          </a:p>
          <a:p>
            <a:pPr marL="0" indent="0">
              <a:buNone/>
            </a:pPr>
            <a:r>
              <a:rPr lang="fr-FR" sz="2400" dirty="0" smtClean="0"/>
              <a:t>Début </a:t>
            </a:r>
            <a:endParaRPr lang="fr-FR" sz="2400" dirty="0"/>
          </a:p>
          <a:p>
            <a:pPr marL="0" indent="0">
              <a:buNone/>
            </a:pPr>
            <a:r>
              <a:rPr lang="fr-FR" sz="2400" dirty="0" smtClean="0"/>
              <a:t>	i</a:t>
            </a:r>
            <a:r>
              <a:rPr lang="fr-FR" sz="2400" dirty="0" smtClean="0">
                <a:sym typeface="Wingdings" pitchFamily="2" charset="2"/>
              </a:rPr>
              <a:t> 1;  jMil+1; </a:t>
            </a:r>
            <a:endParaRPr lang="fr-FR" sz="2400" dirty="0"/>
          </a:p>
          <a:p>
            <a:pPr marL="0" indent="0">
              <a:buNone/>
            </a:pPr>
            <a:r>
              <a:rPr lang="fr-FR" sz="2400" dirty="0" smtClean="0"/>
              <a:t>    Pour </a:t>
            </a:r>
            <a:r>
              <a:rPr lang="fr-FR" sz="2400" dirty="0"/>
              <a:t>k de </a:t>
            </a:r>
            <a:r>
              <a:rPr lang="fr-FR" sz="2400" dirty="0" smtClean="0"/>
              <a:t>deb </a:t>
            </a:r>
            <a:r>
              <a:rPr lang="fr-FR" sz="2400" dirty="0"/>
              <a:t>à </a:t>
            </a:r>
            <a:r>
              <a:rPr lang="fr-FR" sz="2400" dirty="0" smtClean="0"/>
              <a:t>fin aire </a:t>
            </a:r>
            <a:endParaRPr lang="fr-FR" sz="2400" dirty="0"/>
          </a:p>
          <a:p>
            <a:pPr marL="0" indent="0">
              <a:buNone/>
            </a:pPr>
            <a:r>
              <a:rPr lang="fr-FR" sz="2400" dirty="0" smtClean="0"/>
              <a:t>         Si (j&gt; fin) ou (i </a:t>
            </a:r>
            <a:r>
              <a:rPr lang="fr-FR" sz="2400" dirty="0"/>
              <a:t>≤ </a:t>
            </a:r>
            <a:r>
              <a:rPr lang="fr-FR" sz="2400" dirty="0" smtClean="0"/>
              <a:t> mil et T[i] ≤ T[j] ) alors</a:t>
            </a:r>
            <a:endParaRPr lang="fr-FR" sz="2400" dirty="0"/>
          </a:p>
          <a:p>
            <a:pPr marL="0" indent="0">
              <a:buNone/>
            </a:pPr>
            <a:r>
              <a:rPr lang="fr-FR" sz="2400" dirty="0" smtClean="0"/>
              <a:t>  	 T1 [k] </a:t>
            </a:r>
            <a:r>
              <a:rPr lang="fr-FR" sz="2400" dirty="0"/>
              <a:t>← </a:t>
            </a:r>
            <a:r>
              <a:rPr lang="fr-FR" sz="2400" dirty="0" smtClean="0"/>
              <a:t>T[i];</a:t>
            </a:r>
            <a:endParaRPr lang="fr-FR" sz="2400" dirty="0"/>
          </a:p>
          <a:p>
            <a:pPr marL="0" indent="0">
              <a:buNone/>
            </a:pPr>
            <a:r>
              <a:rPr lang="fr-FR" sz="2400" dirty="0" smtClean="0"/>
              <a:t>	 i</a:t>
            </a:r>
            <a:r>
              <a:rPr lang="fr-FR" sz="2400" dirty="0" smtClean="0">
                <a:sym typeface="Wingdings" pitchFamily="2" charset="2"/>
              </a:rPr>
              <a:t>i+1</a:t>
            </a:r>
          </a:p>
          <a:p>
            <a:pPr marL="0" indent="0">
              <a:buNone/>
            </a:pPr>
            <a:r>
              <a:rPr lang="fr-FR" sz="2400" dirty="0">
                <a:sym typeface="Wingdings" pitchFamily="2" charset="2"/>
              </a:rPr>
              <a:t> </a:t>
            </a:r>
            <a:r>
              <a:rPr lang="fr-FR" sz="2400" dirty="0" smtClean="0">
                <a:sym typeface="Wingdings" pitchFamily="2" charset="2"/>
              </a:rPr>
              <a:t>        S</a:t>
            </a:r>
            <a:r>
              <a:rPr lang="fr-FR" sz="2400" dirty="0" smtClean="0"/>
              <a:t>inon</a:t>
            </a:r>
            <a:endParaRPr lang="fr-FR" sz="2400" dirty="0"/>
          </a:p>
          <a:p>
            <a:pPr marL="0" indent="0">
              <a:buNone/>
            </a:pPr>
            <a:r>
              <a:rPr lang="fr-FR" sz="2400" dirty="0" smtClean="0"/>
              <a:t>	 T1 </a:t>
            </a:r>
            <a:r>
              <a:rPr lang="fr-FR" sz="2400" dirty="0"/>
              <a:t>[k] ← </a:t>
            </a:r>
            <a:r>
              <a:rPr lang="fr-FR" sz="2400" dirty="0" smtClean="0"/>
              <a:t>T[j];</a:t>
            </a:r>
            <a:endParaRPr lang="fr-FR" sz="2400" dirty="0"/>
          </a:p>
          <a:p>
            <a:pPr marL="0" indent="0">
              <a:buNone/>
            </a:pPr>
            <a:r>
              <a:rPr lang="fr-FR" sz="2400" dirty="0"/>
              <a:t> </a:t>
            </a:r>
            <a:r>
              <a:rPr lang="fr-FR" sz="2400" dirty="0" smtClean="0"/>
              <a:t>	 j</a:t>
            </a:r>
            <a:r>
              <a:rPr lang="fr-FR" sz="2400" dirty="0" smtClean="0">
                <a:sym typeface="Wingdings" pitchFamily="2" charset="2"/>
              </a:rPr>
              <a:t>j+1</a:t>
            </a:r>
            <a:endParaRPr lang="fr-FR" sz="2400" dirty="0">
              <a:sym typeface="Wingdings" pitchFamily="2" charset="2"/>
            </a:endParaRPr>
          </a:p>
          <a:p>
            <a:pPr marL="0" indent="0">
              <a:buNone/>
            </a:pPr>
            <a:r>
              <a:rPr lang="fr-FR" sz="2400" dirty="0" smtClean="0"/>
              <a:t>         Fin </a:t>
            </a:r>
            <a:r>
              <a:rPr lang="fr-FR" sz="2400" dirty="0"/>
              <a:t>si</a:t>
            </a:r>
          </a:p>
          <a:p>
            <a:pPr marL="0" indent="0">
              <a:buNone/>
            </a:pPr>
            <a:r>
              <a:rPr lang="fr-FR" sz="2400" dirty="0" smtClean="0"/>
              <a:t>    Fin pour</a:t>
            </a:r>
          </a:p>
          <a:p>
            <a:pPr marL="0" indent="0">
              <a:buNone/>
            </a:pPr>
            <a:r>
              <a:rPr lang="fr-FR" sz="2400" dirty="0"/>
              <a:t> </a:t>
            </a:r>
            <a:r>
              <a:rPr lang="fr-FR" sz="2400" dirty="0" smtClean="0"/>
              <a:t>    </a:t>
            </a:r>
            <a:r>
              <a:rPr lang="fr-FR" sz="2400" smtClean="0"/>
              <a:t>Copier (T, T1</a:t>
            </a:r>
            <a:r>
              <a:rPr lang="fr-FR" sz="2400" dirty="0"/>
              <a:t>, </a:t>
            </a:r>
            <a:r>
              <a:rPr lang="fr-FR" sz="2400" dirty="0" smtClean="0"/>
              <a:t>K);</a:t>
            </a:r>
          </a:p>
          <a:p>
            <a:pPr marL="0" indent="0" algn="just">
              <a:buNone/>
            </a:pPr>
            <a:r>
              <a:rPr lang="fr-FR" sz="2400" dirty="0" smtClean="0"/>
              <a:t>Fin</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37</a:t>
            </a:fld>
            <a:endParaRPr lang="fr-FR" dirty="0"/>
          </a:p>
        </p:txBody>
      </p:sp>
    </p:spTree>
    <p:extLst>
      <p:ext uri="{BB962C8B-B14F-4D97-AF65-F5344CB8AC3E}">
        <p14:creationId xmlns:p14="http://schemas.microsoft.com/office/powerpoint/2010/main" val="89130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wipe(down)">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wipe(down)">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wipe(down)">
                                      <p:cBhvr>
                                        <p:cTn id="5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fusion</a:t>
            </a:r>
            <a:r>
              <a:rPr lang="fr-FR" sz="4000" dirty="0" smtClean="0">
                <a:solidFill>
                  <a:schemeClr val="accent1">
                    <a:lumMod val="50000"/>
                  </a:schemeClr>
                </a:solidFill>
              </a:rPr>
              <a:t>(</a:t>
            </a:r>
            <a:r>
              <a:rPr lang="fr-FR" sz="4000" dirty="0" smtClean="0"/>
              <a:t>Complexité)</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lgn="just"/>
            <a:r>
              <a:rPr lang="fr-FR" sz="2400" dirty="0"/>
              <a:t>Le tri </a:t>
            </a:r>
            <a:r>
              <a:rPr lang="fr-FR" sz="2400" dirty="0" smtClean="0"/>
              <a:t>par fusion </a:t>
            </a:r>
            <a:r>
              <a:rPr lang="fr-FR" sz="2400" dirty="0"/>
              <a:t>est un tri optimal sur les </a:t>
            </a:r>
            <a:r>
              <a:rPr lang="fr-FR" sz="2400" dirty="0" smtClean="0"/>
              <a:t>listes (tableaux), </a:t>
            </a:r>
            <a:r>
              <a:rPr lang="fr-FR" sz="2400" dirty="0"/>
              <a:t>de complexité </a:t>
            </a:r>
            <a:r>
              <a:rPr lang="fr-FR" sz="2400" dirty="0" smtClean="0"/>
              <a:t>O(n log (n</a:t>
            </a:r>
            <a:r>
              <a:rPr lang="fr-FR" sz="2400" dirty="0"/>
              <a:t>)). Il s’agit de décomposer une liste en deux sous-listes chacune deux fois plus petites, de les trier séparément, puis de fusionner les résultats en une liste triée.</a:t>
            </a:r>
          </a:p>
          <a:p>
            <a:pPr algn="just"/>
            <a:r>
              <a:rPr lang="fr-FR" sz="2400" dirty="0" smtClean="0"/>
              <a:t>Le </a:t>
            </a:r>
            <a:r>
              <a:rPr lang="fr-FR" sz="2400" dirty="0"/>
              <a:t>nombre de comparaisons nécessaires est de l'ordre de </a:t>
            </a:r>
            <a:r>
              <a:rPr lang="fr-FR" sz="2400" dirty="0" smtClean="0"/>
              <a:t>  </a:t>
            </a:r>
            <a:r>
              <a:rPr lang="fr-FR" sz="2800" dirty="0" smtClean="0"/>
              <a:t>0</a:t>
            </a:r>
            <a:r>
              <a:rPr lang="fr-FR" sz="2400" dirty="0" smtClean="0"/>
              <a:t> (n log n).</a:t>
            </a:r>
          </a:p>
          <a:p>
            <a:pPr algn="just"/>
            <a:r>
              <a:rPr lang="fr-FR" sz="2400" dirty="0" smtClean="0"/>
              <a:t>L'espace </a:t>
            </a:r>
            <a:r>
              <a:rPr lang="fr-FR" sz="2400" dirty="0"/>
              <a:t>mémoire requis est en </a:t>
            </a:r>
            <a:r>
              <a:rPr lang="fr-FR" sz="2800" i="1" dirty="0" smtClean="0"/>
              <a:t>O </a:t>
            </a:r>
            <a:r>
              <a:rPr lang="fr-FR" sz="2400" dirty="0" smtClean="0"/>
              <a:t>(</a:t>
            </a:r>
            <a:r>
              <a:rPr lang="fr-FR" sz="2400" dirty="0"/>
              <a:t>n</a:t>
            </a:r>
            <a:r>
              <a:rPr lang="fr-FR" sz="2400" smtClean="0"/>
              <a:t>). </a:t>
            </a:r>
            <a:endParaRPr lang="fr-FR" sz="2400" dirty="0"/>
          </a:p>
          <a:p>
            <a:pPr algn="just"/>
            <a:endParaRPr lang="fr-FR" sz="2400"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38</a:t>
            </a:fld>
            <a:endParaRPr lang="fr-FR" dirty="0"/>
          </a:p>
        </p:txBody>
      </p:sp>
    </p:spTree>
    <p:extLst>
      <p:ext uri="{BB962C8B-B14F-4D97-AF65-F5344CB8AC3E}">
        <p14:creationId xmlns:p14="http://schemas.microsoft.com/office/powerpoint/2010/main" val="54864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Propriété des algorithmes de tris</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lgn="just">
              <a:buNone/>
            </a:pPr>
            <a:r>
              <a:rPr lang="fr-FR" sz="2800" b="1" dirty="0" smtClean="0">
                <a:solidFill>
                  <a:srgbClr val="FF0000"/>
                </a:solidFill>
              </a:rPr>
              <a:t>Tri stable</a:t>
            </a:r>
            <a:r>
              <a:rPr lang="fr-FR" sz="2800" b="1" dirty="0">
                <a:solidFill>
                  <a:srgbClr val="FF0000"/>
                </a:solidFill>
              </a:rPr>
              <a:t>: </a:t>
            </a:r>
            <a:endParaRPr lang="fr-FR" sz="2800" b="1" dirty="0" smtClean="0">
              <a:solidFill>
                <a:srgbClr val="FF0000"/>
              </a:solidFill>
            </a:endParaRPr>
          </a:p>
          <a:p>
            <a:pPr algn="just"/>
            <a:r>
              <a:rPr lang="fr-FR" sz="2400" dirty="0" smtClean="0"/>
              <a:t>Un </a:t>
            </a:r>
            <a:r>
              <a:rPr lang="fr-FR" sz="2400" dirty="0"/>
              <a:t>tri est dit stable s'il préserve l’ordonnancement initial des éléments que l'ordre considère comme égaux. </a:t>
            </a:r>
            <a:endParaRPr lang="fr-FR" sz="2400" dirty="0" smtClean="0"/>
          </a:p>
          <a:p>
            <a:pPr algn="just"/>
            <a:r>
              <a:rPr lang="fr-FR" sz="2400" dirty="0" smtClean="0"/>
              <a:t>Pour </a:t>
            </a:r>
            <a:r>
              <a:rPr lang="fr-FR" sz="2400" dirty="0"/>
              <a:t>définir cette notion, il est nécessaire que la collection à trier soit ordonnancée d'une certaine manière </a:t>
            </a:r>
            <a:r>
              <a:rPr lang="fr-FR" sz="2400" dirty="0" smtClean="0"/>
              <a:t>(par </a:t>
            </a:r>
            <a:r>
              <a:rPr lang="fr-FR" sz="2400" dirty="0"/>
              <a:t>exemple pour les listes ou les tableaux).</a:t>
            </a:r>
            <a:endParaRPr lang="fr-FR" sz="2400" dirty="0" smtClean="0"/>
          </a:p>
          <a:p>
            <a:pPr marL="0" indent="0" algn="just">
              <a:buNone/>
            </a:pPr>
            <a:r>
              <a:rPr lang="fr-FR" sz="2800" b="1" dirty="0" smtClean="0">
                <a:solidFill>
                  <a:srgbClr val="FF0000"/>
                </a:solidFill>
              </a:rPr>
              <a:t>Tri en place:</a:t>
            </a:r>
            <a:r>
              <a:rPr lang="fr-FR" sz="2800" dirty="0" smtClean="0">
                <a:solidFill>
                  <a:srgbClr val="FF0000"/>
                </a:solidFill>
              </a:rPr>
              <a:t> </a:t>
            </a:r>
          </a:p>
          <a:p>
            <a:pPr algn="just"/>
            <a:r>
              <a:rPr lang="fr-FR" sz="2400" dirty="0" smtClean="0"/>
              <a:t>Un </a:t>
            </a:r>
            <a:r>
              <a:rPr lang="fr-FR" sz="2400" dirty="0"/>
              <a:t>tri est dit </a:t>
            </a:r>
            <a:r>
              <a:rPr lang="fr-FR" sz="2400" i="1" dirty="0"/>
              <a:t>en place</a:t>
            </a:r>
            <a:r>
              <a:rPr lang="fr-FR" sz="2400" dirty="0"/>
              <a:t> </a:t>
            </a:r>
            <a:r>
              <a:rPr lang="fr-FR" sz="2400" dirty="0" smtClean="0"/>
              <a:t>s’il </a:t>
            </a:r>
            <a:r>
              <a:rPr lang="fr-FR" sz="2400" dirty="0"/>
              <a:t>n'utilise qu'un nombre très limité de variables et qu’il modifie directement la structure qu’il est en train de trier. </a:t>
            </a:r>
            <a:endParaRPr lang="fr-FR" sz="2400" dirty="0" smtClean="0"/>
          </a:p>
          <a:p>
            <a:pPr algn="just"/>
            <a:r>
              <a:rPr lang="fr-FR" sz="2400" dirty="0" smtClean="0"/>
              <a:t>Ce </a:t>
            </a:r>
            <a:r>
              <a:rPr lang="fr-FR" sz="2400" dirty="0"/>
              <a:t>caractère peut être très important si on ne dispose pas de beaucoup de mémoire.</a:t>
            </a:r>
          </a:p>
          <a:p>
            <a:pPr marL="0" indent="0" algn="just">
              <a:buNone/>
            </a:pPr>
            <a:endParaRPr lang="fr-FR" sz="2400"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39</a:t>
            </a:fld>
            <a:endParaRPr lang="fr-FR" dirty="0"/>
          </a:p>
        </p:txBody>
      </p:sp>
    </p:spTree>
    <p:extLst>
      <p:ext uri="{BB962C8B-B14F-4D97-AF65-F5344CB8AC3E}">
        <p14:creationId xmlns:p14="http://schemas.microsoft.com/office/powerpoint/2010/main" val="34193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908720"/>
            <a:ext cx="8572560" cy="5572164"/>
          </a:xfrm>
        </p:spPr>
        <p:txBody>
          <a:bodyPr>
            <a:normAutofit/>
          </a:bodyPr>
          <a:lstStyle/>
          <a:p>
            <a:pPr marL="342900" lvl="1" indent="-342900" algn="just">
              <a:spcAft>
                <a:spcPts val="600"/>
              </a:spcAft>
              <a:buFont typeface="Arial" pitchFamily="34" charset="0"/>
              <a:buChar char="•"/>
            </a:pPr>
            <a:r>
              <a:rPr lang="fr-FR" sz="2400" dirty="0" smtClean="0"/>
              <a:t>Le </a:t>
            </a:r>
            <a:r>
              <a:rPr lang="fr-FR" sz="2400" dirty="0"/>
              <a:t>tri est fondamental à beaucoup d’autres </a:t>
            </a:r>
            <a:r>
              <a:rPr lang="fr-FR" sz="2400" dirty="0" smtClean="0"/>
              <a:t>problèmes, et après </a:t>
            </a:r>
            <a:r>
              <a:rPr lang="fr-FR" sz="2400" dirty="0"/>
              <a:t>le tri, beaucoup de problèmes deviennent faciles à résoudre. p</a:t>
            </a:r>
            <a:r>
              <a:rPr lang="fr-FR" sz="2400" dirty="0" smtClean="0"/>
              <a:t>ar </a:t>
            </a:r>
            <a:r>
              <a:rPr lang="fr-FR" sz="2400" dirty="0"/>
              <a:t>exemple </a:t>
            </a:r>
            <a:r>
              <a:rPr lang="fr-FR" sz="2400" dirty="0" smtClean="0"/>
              <a:t>:</a:t>
            </a:r>
          </a:p>
          <a:p>
            <a:pPr marL="742950" lvl="2" indent="-342900" algn="just">
              <a:spcAft>
                <a:spcPts val="600"/>
              </a:spcAft>
            </a:pPr>
            <a:r>
              <a:rPr lang="fr-FR" dirty="0" smtClean="0"/>
              <a:t>La recherche d’un éléments.</a:t>
            </a:r>
          </a:p>
          <a:p>
            <a:pPr marL="742950" lvl="2" indent="-342900" algn="just">
              <a:spcAft>
                <a:spcPts val="600"/>
              </a:spcAft>
            </a:pPr>
            <a:r>
              <a:rPr lang="fr-FR" dirty="0" smtClean="0"/>
              <a:t>Unicité </a:t>
            </a:r>
            <a:r>
              <a:rPr lang="fr-FR" dirty="0"/>
              <a:t>d’éléments: après le tri tester les éléments </a:t>
            </a:r>
            <a:r>
              <a:rPr lang="fr-FR" dirty="0" smtClean="0"/>
              <a:t>adjacents. </a:t>
            </a:r>
          </a:p>
          <a:p>
            <a:pPr marL="742950" lvl="2" indent="-342900" algn="just">
              <a:spcAft>
                <a:spcPts val="600"/>
              </a:spcAft>
            </a:pPr>
            <a:r>
              <a:rPr lang="fr-FR" dirty="0" smtClean="0"/>
              <a:t>Déterminer le plus petit et le plus grand élément.</a:t>
            </a:r>
          </a:p>
          <a:p>
            <a:pPr marL="742950" lvl="2" indent="-342900" algn="just">
              <a:spcAft>
                <a:spcPts val="600"/>
              </a:spcAft>
            </a:pPr>
            <a:r>
              <a:rPr lang="fr-FR" dirty="0" smtClean="0"/>
              <a:t>Déterminer </a:t>
            </a:r>
            <a:r>
              <a:rPr lang="fr-FR" dirty="0"/>
              <a:t>le </a:t>
            </a:r>
            <a:r>
              <a:rPr lang="fr-FR" dirty="0" err="1"/>
              <a:t>kème</a:t>
            </a:r>
            <a:r>
              <a:rPr lang="fr-FR" dirty="0"/>
              <a:t> plus grand élément en O(1</a:t>
            </a:r>
            <a:r>
              <a:rPr lang="fr-FR" dirty="0" smtClean="0"/>
              <a:t>).</a:t>
            </a: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itre 1"/>
          <p:cNvSpPr>
            <a:spLocks noGrp="1"/>
          </p:cNvSpPr>
          <p:nvPr>
            <p:ph type="title"/>
          </p:nvPr>
        </p:nvSpPr>
        <p:spPr>
          <a:xfrm>
            <a:off x="0" y="0"/>
            <a:ext cx="9144000" cy="785794"/>
          </a:xfrm>
        </p:spPr>
        <p:style>
          <a:lnRef idx="1">
            <a:schemeClr val="accent1"/>
          </a:lnRef>
          <a:fillRef idx="2">
            <a:schemeClr val="accent1"/>
          </a:fillRef>
          <a:effectRef idx="1">
            <a:schemeClr val="accent1"/>
          </a:effectRef>
          <a:fontRef idx="minor">
            <a:schemeClr val="dk1"/>
          </a:fontRef>
        </p:style>
        <p:txBody>
          <a:bodyPr>
            <a:noAutofit/>
          </a:bodyPr>
          <a:lstStyle/>
          <a:p>
            <a:r>
              <a:rPr lang="fr-FR" sz="3600" b="1" dirty="0" smtClean="0">
                <a:solidFill>
                  <a:srgbClr val="0070C0"/>
                </a:solidFill>
              </a:rPr>
              <a:t>Introduction</a:t>
            </a:r>
            <a:endParaRPr lang="fr-FR" sz="3200" b="1" dirty="0">
              <a:solidFill>
                <a:srgbClr val="0070C0"/>
              </a:solidFill>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4</a:t>
            </a:fld>
            <a:endParaRPr lang="fr-FR" dirty="0"/>
          </a:p>
        </p:txBody>
      </p:sp>
    </p:spTree>
    <p:extLst>
      <p:ext uri="{BB962C8B-B14F-4D97-AF65-F5344CB8AC3E}">
        <p14:creationId xmlns:p14="http://schemas.microsoft.com/office/powerpoint/2010/main" val="403013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800" b="1" dirty="0" smtClean="0">
                <a:solidFill>
                  <a:srgbClr val="3366CC"/>
                </a:solidFill>
              </a:rPr>
              <a:t>Principe:</a:t>
            </a:r>
          </a:p>
          <a:p>
            <a:pPr>
              <a:buNone/>
            </a:pPr>
            <a:r>
              <a:rPr lang="fr-FR" sz="2400" dirty="0" smtClean="0"/>
              <a:t>   </a:t>
            </a:r>
            <a:r>
              <a:rPr lang="fr-FR" sz="2400" b="1" dirty="0" smtClean="0"/>
              <a:t>Répéter: </a:t>
            </a:r>
          </a:p>
          <a:p>
            <a:pPr>
              <a:buNone/>
            </a:pPr>
            <a:r>
              <a:rPr lang="fr-FR" sz="2400" dirty="0" smtClean="0"/>
              <a:t>	-  </a:t>
            </a:r>
            <a:r>
              <a:rPr lang="fr-FR" sz="2200" dirty="0" smtClean="0"/>
              <a:t>Chercher </a:t>
            </a:r>
            <a:r>
              <a:rPr lang="fr-FR" sz="2200" dirty="0"/>
              <a:t>le </a:t>
            </a:r>
            <a:r>
              <a:rPr lang="fr-FR" sz="2200" dirty="0" smtClean="0"/>
              <a:t>plus petit (</a:t>
            </a:r>
            <a:r>
              <a:rPr lang="fr-FR" sz="2200" dirty="0"/>
              <a:t>plus </a:t>
            </a:r>
            <a:r>
              <a:rPr lang="fr-FR" sz="2200" dirty="0" smtClean="0"/>
              <a:t>grand) </a:t>
            </a:r>
            <a:r>
              <a:rPr lang="fr-FR" sz="2200" dirty="0"/>
              <a:t>élément =&gt; </a:t>
            </a:r>
            <a:r>
              <a:rPr lang="fr-FR" sz="2200" b="1" dirty="0" smtClean="0">
                <a:solidFill>
                  <a:srgbClr val="00B050"/>
                </a:solidFill>
              </a:rPr>
              <a:t>Sélection</a:t>
            </a:r>
            <a:r>
              <a:rPr lang="fr-FR" sz="2200" dirty="0" smtClean="0"/>
              <a:t>.</a:t>
            </a:r>
          </a:p>
          <a:p>
            <a:pPr>
              <a:lnSpc>
                <a:spcPct val="150000"/>
              </a:lnSpc>
              <a:buNone/>
            </a:pPr>
            <a:r>
              <a:rPr lang="fr-FR" sz="2200" dirty="0" smtClean="0"/>
              <a:t>	-  Mettre l’élément sélectionné au début de la partie non triée.</a:t>
            </a:r>
          </a:p>
          <a:p>
            <a:pPr>
              <a:buNone/>
            </a:pPr>
            <a:endParaRPr lang="fr-FR" sz="2200" b="1" u="sng" dirty="0"/>
          </a:p>
          <a:p>
            <a:pPr>
              <a:spcAft>
                <a:spcPts val="1200"/>
              </a:spcAft>
              <a:buNone/>
            </a:pPr>
            <a:r>
              <a:rPr lang="fr-FR" sz="2200" b="1" dirty="0"/>
              <a:t> </a:t>
            </a:r>
            <a:r>
              <a:rPr lang="fr-FR" sz="2200" b="1" dirty="0" smtClean="0"/>
              <a:t>  </a:t>
            </a:r>
            <a:r>
              <a:rPr lang="fr-FR" sz="2400" b="1" u="sng" dirty="0" smtClean="0">
                <a:solidFill>
                  <a:srgbClr val="00B050"/>
                </a:solidFill>
              </a:rPr>
              <a:t>D’une autre manière</a:t>
            </a:r>
          </a:p>
          <a:p>
            <a:pPr lvl="1">
              <a:spcAft>
                <a:spcPts val="1200"/>
              </a:spcAft>
              <a:buFont typeface="Arial" pitchFamily="34" charset="0"/>
              <a:buChar char="•"/>
            </a:pPr>
            <a:r>
              <a:rPr lang="fr-FR" sz="2200" b="1" dirty="0" smtClean="0"/>
              <a:t>Trouver </a:t>
            </a:r>
            <a:r>
              <a:rPr lang="fr-FR" sz="2200" b="1" dirty="0"/>
              <a:t>le plus petit </a:t>
            </a:r>
            <a:r>
              <a:rPr lang="fr-FR" sz="2200" b="1" dirty="0" smtClean="0"/>
              <a:t>élément </a:t>
            </a:r>
            <a:r>
              <a:rPr lang="fr-FR" sz="2200" b="1" dirty="0"/>
              <a:t>et le mettre au </a:t>
            </a:r>
            <a:r>
              <a:rPr lang="fr-FR" sz="2200" b="1" dirty="0" smtClean="0"/>
              <a:t>début du tableau</a:t>
            </a:r>
          </a:p>
          <a:p>
            <a:pPr lvl="1">
              <a:spcAft>
                <a:spcPts val="1200"/>
              </a:spcAft>
              <a:buFont typeface="Arial" pitchFamily="34" charset="0"/>
              <a:buChar char="•"/>
            </a:pPr>
            <a:r>
              <a:rPr lang="fr-FR" sz="2200" b="1" dirty="0" smtClean="0"/>
              <a:t>Trouver le 2e plus petit éléments et le mettre en seconde position</a:t>
            </a:r>
          </a:p>
          <a:p>
            <a:pPr lvl="1">
              <a:spcAft>
                <a:spcPts val="1200"/>
              </a:spcAft>
              <a:buFont typeface="Arial" pitchFamily="34" charset="0"/>
              <a:buChar char="•"/>
            </a:pPr>
            <a:r>
              <a:rPr lang="fr-FR" sz="2200" b="1" dirty="0" smtClean="0"/>
              <a:t>Trouver </a:t>
            </a:r>
            <a:r>
              <a:rPr lang="fr-FR" sz="2200" b="1" dirty="0"/>
              <a:t>le 3e plus petit </a:t>
            </a:r>
            <a:r>
              <a:rPr lang="fr-FR" sz="2200" b="1" dirty="0" smtClean="0"/>
              <a:t>éléments et </a:t>
            </a:r>
            <a:r>
              <a:rPr lang="fr-FR" sz="2200" b="1" dirty="0"/>
              <a:t>le mettre </a:t>
            </a:r>
            <a:r>
              <a:rPr lang="fr-FR" sz="2200" b="1" dirty="0" smtClean="0"/>
              <a:t>à la </a:t>
            </a:r>
            <a:r>
              <a:rPr lang="fr-FR" sz="2200" b="1" dirty="0"/>
              <a:t>3e place,</a:t>
            </a:r>
          </a:p>
          <a:p>
            <a:pPr lvl="1">
              <a:spcAft>
                <a:spcPts val="1200"/>
              </a:spcAft>
              <a:buFont typeface="Arial" pitchFamily="34" charset="0"/>
              <a:buChar char="•"/>
            </a:pPr>
            <a:r>
              <a:rPr lang="fr-FR" sz="2200" b="1" dirty="0" smtClean="0"/>
              <a:t>. </a:t>
            </a:r>
            <a:r>
              <a:rPr lang="fr-FR" sz="2200" b="1" dirty="0"/>
              <a:t>. </a:t>
            </a:r>
            <a:r>
              <a:rPr lang="fr-FR" sz="2200" dirty="0" smtClean="0"/>
              <a:t>. </a:t>
            </a:r>
          </a:p>
          <a:p>
            <a:pPr marL="0" indent="0">
              <a:buNone/>
            </a:pP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5</a:t>
            </a:fld>
            <a:endParaRPr lang="fr-FR" dirty="0"/>
          </a:p>
        </p:txBody>
      </p:sp>
      <p:sp>
        <p:nvSpPr>
          <p:cNvPr id="4" name="Rectangle 3"/>
          <p:cNvSpPr/>
          <p:nvPr/>
        </p:nvSpPr>
        <p:spPr>
          <a:xfrm>
            <a:off x="395536" y="1412776"/>
            <a:ext cx="8352928" cy="15841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600" b="1" u="sng" dirty="0" smtClean="0"/>
              <a:t>Exemple:</a:t>
            </a:r>
            <a:r>
              <a:rPr lang="fr-FR" sz="2600" dirty="0"/>
              <a:t> </a:t>
            </a:r>
            <a:r>
              <a:rPr lang="fr-FR" sz="2600" dirty="0" smtClean="0"/>
              <a:t>   T</a:t>
            </a:r>
            <a:endParaRPr lang="fr-FR" sz="2600" b="1" u="sng" dirty="0" smtClean="0"/>
          </a:p>
          <a:p>
            <a:pPr marL="0" indent="0">
              <a:buNone/>
            </a:pPr>
            <a:r>
              <a:rPr lang="fr-FR" sz="2600" dirty="0" smtClean="0"/>
              <a:t>							</a:t>
            </a:r>
          </a:p>
          <a:p>
            <a:pPr marL="0" indent="0">
              <a:buNone/>
            </a:pPr>
            <a:r>
              <a:rPr lang="fr-FR" sz="2600" dirty="0"/>
              <a:t>                                                 min = </a:t>
            </a:r>
            <a:r>
              <a:rPr lang="fr-FR" sz="2600" dirty="0" smtClean="0"/>
              <a:t>2</a:t>
            </a:r>
            <a:endParaRPr lang="fr-FR" sz="2600" dirty="0"/>
          </a:p>
          <a:p>
            <a:pPr marL="0" indent="0">
              <a:buNone/>
            </a:pPr>
            <a:r>
              <a:rPr lang="fr-FR" sz="2600" b="1" u="sng" dirty="0" smtClean="0"/>
              <a:t>Etape 1</a:t>
            </a:r>
            <a:r>
              <a:rPr lang="fr-FR" sz="2600" b="1" dirty="0" smtClean="0"/>
              <a:t>: </a:t>
            </a:r>
            <a:r>
              <a:rPr lang="fr-FR" sz="2600" dirty="0" smtClean="0"/>
              <a:t>Faire l’échange  entre 2 (min) et 10</a:t>
            </a:r>
            <a:endParaRPr lang="fr-FR" sz="2600" b="1" dirty="0" smtClean="0"/>
          </a:p>
          <a:p>
            <a:pPr marL="0" indent="0">
              <a:buNone/>
            </a:pPr>
            <a:r>
              <a:rPr lang="fr-FR" sz="2600" dirty="0" smtClean="0"/>
              <a:t>							</a:t>
            </a:r>
          </a:p>
          <a:p>
            <a:pPr marL="0" indent="0">
              <a:buNone/>
            </a:pPr>
            <a:endParaRPr lang="fr-FR" sz="2600" dirty="0" smtClean="0"/>
          </a:p>
          <a:p>
            <a:pPr marL="0" indent="0">
              <a:buNone/>
            </a:pPr>
            <a:r>
              <a:rPr lang="fr-FR" sz="2600" dirty="0"/>
              <a:t>	</a:t>
            </a:r>
            <a:r>
              <a:rPr lang="fr-FR" sz="2600" dirty="0" smtClean="0"/>
              <a:t>		min = 4</a:t>
            </a:r>
            <a:endParaRPr lang="fr-FR" sz="2600" dirty="0"/>
          </a:p>
          <a:p>
            <a:pPr marL="0" indent="0">
              <a:buNone/>
            </a:pPr>
            <a:r>
              <a:rPr lang="fr-FR" sz="2600" b="1" u="sng" dirty="0"/>
              <a:t>Etape </a:t>
            </a:r>
            <a:r>
              <a:rPr lang="fr-FR" sz="2600" b="1" u="sng" dirty="0" smtClean="0"/>
              <a:t>2</a:t>
            </a:r>
            <a:r>
              <a:rPr lang="fr-FR" sz="2600" b="1" dirty="0" smtClean="0"/>
              <a:t>: </a:t>
            </a:r>
            <a:r>
              <a:rPr lang="fr-FR" sz="2600" dirty="0"/>
              <a:t>Faire</a:t>
            </a:r>
            <a:r>
              <a:rPr lang="fr-FR" sz="2600" b="1" dirty="0"/>
              <a:t> </a:t>
            </a:r>
            <a:r>
              <a:rPr lang="fr-FR" sz="2600" dirty="0"/>
              <a:t>l’échange  entre </a:t>
            </a:r>
            <a:r>
              <a:rPr lang="fr-FR" sz="2600" dirty="0" smtClean="0"/>
              <a:t>4 (min</a:t>
            </a:r>
            <a:r>
              <a:rPr lang="fr-FR" sz="2600" dirty="0"/>
              <a:t>) et </a:t>
            </a:r>
            <a:r>
              <a:rPr lang="fr-FR" sz="2600" dirty="0" smtClean="0"/>
              <a:t>12</a:t>
            </a:r>
            <a:endParaRPr lang="fr-FR" sz="2600" b="1" dirty="0"/>
          </a:p>
          <a:p>
            <a:pPr marL="0" indent="0">
              <a:buNone/>
            </a:pPr>
            <a:endParaRPr lang="fr-FR" sz="2600" dirty="0" smtClean="0"/>
          </a:p>
          <a:p>
            <a:pPr marL="0" indent="0" algn="just">
              <a:buNone/>
            </a:pPr>
            <a:endParaRPr lang="fr-FR" sz="2600" dirty="0" smtClean="0"/>
          </a:p>
          <a:p>
            <a:pPr marL="0" indent="0" algn="just">
              <a:buNone/>
            </a:pPr>
            <a:r>
              <a:rPr lang="fr-FR" sz="2600" dirty="0" smtClean="0"/>
              <a:t>			min </a:t>
            </a:r>
            <a:r>
              <a:rPr lang="fr-FR" sz="2600" dirty="0"/>
              <a:t>= </a:t>
            </a:r>
            <a:r>
              <a:rPr lang="fr-FR" sz="2600" dirty="0" smtClean="0"/>
              <a:t>10</a:t>
            </a:r>
            <a:endParaRPr lang="fr-FR" sz="2600" dirty="0"/>
          </a:p>
          <a:p>
            <a:pPr marL="0" indent="0" algn="just">
              <a:buNone/>
            </a:pPr>
            <a:endParaRPr lang="fr-FR" sz="26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6</a:t>
            </a:fld>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4124500781"/>
              </p:ext>
            </p:extLst>
          </p:nvPr>
        </p:nvGraphicFramePr>
        <p:xfrm>
          <a:off x="2411760" y="980728"/>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10</a:t>
                      </a:r>
                      <a:endParaRPr lang="fr-FR" dirty="0"/>
                    </a:p>
                  </a:txBody>
                  <a:tcPr/>
                </a:tc>
                <a:tc>
                  <a:txBody>
                    <a:bodyPr/>
                    <a:lstStyle/>
                    <a:p>
                      <a:r>
                        <a:rPr lang="fr-FR" dirty="0" smtClean="0"/>
                        <a:t>12</a:t>
                      </a:r>
                      <a:endParaRPr lang="fr-FR" dirty="0"/>
                    </a:p>
                  </a:txBody>
                  <a:tcPr/>
                </a:tc>
                <a:tc>
                  <a:txBody>
                    <a:bodyPr/>
                    <a:lstStyle/>
                    <a:p>
                      <a:r>
                        <a:rPr lang="fr-FR" dirty="0" smtClean="0"/>
                        <a:t>25</a:t>
                      </a:r>
                      <a:endParaRPr lang="fr-FR" dirty="0"/>
                    </a:p>
                  </a:txBody>
                  <a:tcPr/>
                </a:tc>
                <a:tc>
                  <a:txBody>
                    <a:bodyPr/>
                    <a:lstStyle/>
                    <a:p>
                      <a:r>
                        <a:rPr lang="fr-FR" dirty="0" smtClean="0"/>
                        <a:t>30</a:t>
                      </a:r>
                      <a:endParaRPr lang="fr-FR" dirty="0"/>
                    </a:p>
                  </a:txBody>
                  <a:tcPr/>
                </a:tc>
                <a:tc>
                  <a:txBody>
                    <a:bodyPr/>
                    <a:lstStyle/>
                    <a:p>
                      <a:r>
                        <a:rPr lang="fr-FR" dirty="0" smtClean="0"/>
                        <a:t>2</a:t>
                      </a:r>
                      <a:endParaRPr lang="fr-FR" dirty="0"/>
                    </a:p>
                  </a:txBody>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3062129983"/>
              </p:ext>
            </p:extLst>
          </p:nvPr>
        </p:nvGraphicFramePr>
        <p:xfrm>
          <a:off x="1187624" y="2996952"/>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12</a:t>
                      </a:r>
                      <a:endParaRPr lang="fr-FR" dirty="0"/>
                    </a:p>
                  </a:txBody>
                  <a:tcPr/>
                </a:tc>
                <a:tc>
                  <a:txBody>
                    <a:bodyPr/>
                    <a:lstStyle/>
                    <a:p>
                      <a:r>
                        <a:rPr lang="fr-FR" dirty="0" smtClean="0"/>
                        <a:t>25</a:t>
                      </a:r>
                      <a:endParaRPr lang="fr-FR" dirty="0"/>
                    </a:p>
                  </a:txBody>
                  <a:tcPr/>
                </a:tc>
                <a:tc>
                  <a:txBody>
                    <a:bodyPr/>
                    <a:lstStyle/>
                    <a:p>
                      <a:r>
                        <a:rPr lang="fr-FR" dirty="0" smtClean="0"/>
                        <a:t>30</a:t>
                      </a:r>
                      <a:endParaRPr lang="fr-FR" dirty="0"/>
                    </a:p>
                  </a:txBody>
                  <a:tcPr/>
                </a:tc>
                <a:tc>
                  <a:txBody>
                    <a:bodyPr/>
                    <a:lstStyle/>
                    <a:p>
                      <a:r>
                        <a:rPr lang="fr-FR" dirty="0" smtClean="0"/>
                        <a:t>10</a:t>
                      </a:r>
                      <a:endParaRPr lang="fr-FR" dirty="0"/>
                    </a:p>
                  </a:txBody>
                  <a:tcPr>
                    <a:solidFill>
                      <a:srgbClr val="FF0000"/>
                    </a:solidFill>
                  </a:tcPr>
                </a:tc>
                <a:tc>
                  <a:txBody>
                    <a:bodyPr/>
                    <a:lstStyle/>
                    <a:p>
                      <a:r>
                        <a:rPr lang="fr-FR" dirty="0" smtClean="0"/>
                        <a:t>17</a:t>
                      </a:r>
                      <a:endParaRPr lang="fr-FR" dirty="0"/>
                    </a:p>
                  </a:txBody>
                  <a:tcPr/>
                </a:tc>
                <a:tc>
                  <a:txBody>
                    <a:bodyPr/>
                    <a:lstStyle/>
                    <a:p>
                      <a:r>
                        <a:rPr lang="fr-FR" dirty="0" smtClean="0"/>
                        <a:t>4</a:t>
                      </a:r>
                      <a:endParaRPr lang="fr-FR" dirty="0"/>
                    </a:p>
                  </a:txBody>
                  <a:tcPr/>
                </a:tc>
              </a:tr>
            </a:tbl>
          </a:graphicData>
        </a:graphic>
      </p:graphicFrame>
      <p:sp>
        <p:nvSpPr>
          <p:cNvPr id="8" name="Accolade ouvrante 7"/>
          <p:cNvSpPr/>
          <p:nvPr/>
        </p:nvSpPr>
        <p:spPr>
          <a:xfrm rot="16200000">
            <a:off x="3365866" y="1736811"/>
            <a:ext cx="324036" cy="35283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aphicFrame>
        <p:nvGraphicFramePr>
          <p:cNvPr id="9" name="Tableau 8"/>
          <p:cNvGraphicFramePr>
            <a:graphicFrameLocks noGrp="1"/>
          </p:cNvGraphicFramePr>
          <p:nvPr>
            <p:extLst>
              <p:ext uri="{D42A27DB-BD31-4B8C-83A1-F6EECF244321}">
                <p14:modId xmlns:p14="http://schemas.microsoft.com/office/powerpoint/2010/main" val="60390667"/>
              </p:ext>
            </p:extLst>
          </p:nvPr>
        </p:nvGraphicFramePr>
        <p:xfrm>
          <a:off x="1331640" y="4941168"/>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4</a:t>
                      </a:r>
                      <a:endParaRPr lang="fr-FR" dirty="0"/>
                    </a:p>
                  </a:txBody>
                  <a:tcPr>
                    <a:solidFill>
                      <a:srgbClr val="00B050"/>
                    </a:solidFill>
                  </a:tcPr>
                </a:tc>
                <a:tc>
                  <a:txBody>
                    <a:bodyPr/>
                    <a:lstStyle/>
                    <a:p>
                      <a:r>
                        <a:rPr lang="fr-FR" dirty="0" smtClean="0"/>
                        <a:t>25</a:t>
                      </a:r>
                      <a:endParaRPr lang="fr-FR" dirty="0"/>
                    </a:p>
                  </a:txBody>
                  <a:tcPr/>
                </a:tc>
                <a:tc>
                  <a:txBody>
                    <a:bodyPr/>
                    <a:lstStyle/>
                    <a:p>
                      <a:r>
                        <a:rPr lang="fr-FR" dirty="0" smtClean="0"/>
                        <a:t>30</a:t>
                      </a:r>
                      <a:endParaRPr lang="fr-FR" dirty="0"/>
                    </a:p>
                  </a:txBody>
                  <a:tcPr/>
                </a:tc>
                <a:tc>
                  <a:txBody>
                    <a:bodyPr/>
                    <a:lstStyle/>
                    <a:p>
                      <a:r>
                        <a:rPr lang="fr-FR" dirty="0" smtClean="0"/>
                        <a:t>10</a:t>
                      </a:r>
                      <a:endParaRPr lang="fr-FR" dirty="0"/>
                    </a:p>
                  </a:txBody>
                  <a:tcPr>
                    <a:solidFill>
                      <a:schemeClr val="accent1"/>
                    </a:solidFill>
                  </a:tcPr>
                </a:tc>
                <a:tc>
                  <a:txBody>
                    <a:bodyPr/>
                    <a:lstStyle/>
                    <a:p>
                      <a:r>
                        <a:rPr lang="fr-FR" dirty="0" smtClean="0"/>
                        <a:t>17</a:t>
                      </a:r>
                      <a:endParaRPr lang="fr-FR" dirty="0"/>
                    </a:p>
                  </a:txBody>
                  <a:tcPr/>
                </a:tc>
                <a:tc>
                  <a:txBody>
                    <a:bodyPr/>
                    <a:lstStyle/>
                    <a:p>
                      <a:r>
                        <a:rPr lang="fr-FR" dirty="0" smtClean="0"/>
                        <a:t>12</a:t>
                      </a:r>
                      <a:endParaRPr lang="fr-FR" dirty="0"/>
                    </a:p>
                  </a:txBody>
                  <a:tcPr>
                    <a:solidFill>
                      <a:srgbClr val="FF0000"/>
                    </a:solidFill>
                  </a:tcPr>
                </a:tc>
              </a:tr>
            </a:tbl>
          </a:graphicData>
        </a:graphic>
      </p:graphicFrame>
      <p:sp>
        <p:nvSpPr>
          <p:cNvPr id="10" name="Accolade ouvrante 9"/>
          <p:cNvSpPr/>
          <p:nvPr/>
        </p:nvSpPr>
        <p:spPr>
          <a:xfrm rot="16200000">
            <a:off x="3797914" y="4131078"/>
            <a:ext cx="324036" cy="28083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Accolade ouvrante 10"/>
          <p:cNvSpPr/>
          <p:nvPr/>
        </p:nvSpPr>
        <p:spPr>
          <a:xfrm rot="16200000">
            <a:off x="4337974" y="-513438"/>
            <a:ext cx="324036" cy="41764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66204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par>
                          <p:cTn id="18" fill="hold">
                            <p:stCondLst>
                              <p:cond delay="500"/>
                            </p:stCondLst>
                            <p:childTnLst>
                              <p:par>
                                <p:cTn id="19" presetID="16" presetClass="entr" presetSubtype="21" fill="hold" nodeType="after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arn(inVertical)">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arn(inVertical)">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barn(inVertical)">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buNone/>
            </a:pPr>
            <a:endParaRPr lang="fr-FR" sz="2600" dirty="0" smtClean="0"/>
          </a:p>
          <a:p>
            <a:pPr marL="0" indent="0">
              <a:buNone/>
            </a:pPr>
            <a:r>
              <a:rPr lang="fr-FR" sz="2600" b="1" u="sng" dirty="0" smtClean="0"/>
              <a:t>Etape 3</a:t>
            </a:r>
            <a:r>
              <a:rPr lang="fr-FR" sz="2600" b="1" dirty="0" smtClean="0"/>
              <a:t>: </a:t>
            </a:r>
            <a:r>
              <a:rPr lang="fr-FR" sz="2600" dirty="0" smtClean="0"/>
              <a:t>Faire l’échange  entre 10 (min) et 25</a:t>
            </a:r>
            <a:endParaRPr lang="fr-FR" sz="2600" b="1" dirty="0" smtClean="0"/>
          </a:p>
          <a:p>
            <a:pPr marL="0" indent="0">
              <a:buNone/>
            </a:pPr>
            <a:r>
              <a:rPr lang="fr-FR" sz="2600" dirty="0" smtClean="0"/>
              <a:t>							</a:t>
            </a:r>
          </a:p>
          <a:p>
            <a:pPr marL="0" indent="0">
              <a:buNone/>
            </a:pPr>
            <a:endParaRPr lang="fr-FR" sz="2600" dirty="0" smtClean="0"/>
          </a:p>
          <a:p>
            <a:pPr marL="0" indent="0">
              <a:buNone/>
            </a:pPr>
            <a:r>
              <a:rPr lang="fr-FR" sz="2600" b="1" u="sng" dirty="0" smtClean="0"/>
              <a:t>Etape 4</a:t>
            </a:r>
            <a:r>
              <a:rPr lang="fr-FR" sz="2600" b="1" dirty="0" smtClean="0"/>
              <a:t>: </a:t>
            </a:r>
            <a:r>
              <a:rPr lang="fr-FR" sz="2600" dirty="0"/>
              <a:t>Faire</a:t>
            </a:r>
            <a:r>
              <a:rPr lang="fr-FR" sz="2600" b="1" dirty="0"/>
              <a:t> </a:t>
            </a:r>
            <a:r>
              <a:rPr lang="fr-FR" sz="2600" dirty="0"/>
              <a:t>l’échange  entre </a:t>
            </a:r>
            <a:r>
              <a:rPr lang="fr-FR" sz="2600" dirty="0" smtClean="0"/>
              <a:t>12 (min</a:t>
            </a:r>
            <a:r>
              <a:rPr lang="fr-FR" sz="2600" dirty="0"/>
              <a:t>) et </a:t>
            </a:r>
            <a:r>
              <a:rPr lang="fr-FR" sz="2600" dirty="0" smtClean="0"/>
              <a:t>30</a:t>
            </a:r>
            <a:endParaRPr lang="fr-FR" sz="2600" b="1" dirty="0"/>
          </a:p>
          <a:p>
            <a:pPr marL="0" indent="0">
              <a:buNone/>
            </a:pPr>
            <a:endParaRPr lang="fr-FR" sz="2600" dirty="0" smtClean="0"/>
          </a:p>
          <a:p>
            <a:pPr marL="0" indent="0" algn="just">
              <a:buNone/>
            </a:pPr>
            <a:endParaRPr lang="fr-FR" sz="2600" dirty="0" smtClean="0"/>
          </a:p>
          <a:p>
            <a:pPr marL="0" indent="0" algn="just">
              <a:buNone/>
            </a:pPr>
            <a:r>
              <a:rPr lang="fr-FR" sz="2600" b="1" u="sng" dirty="0"/>
              <a:t>Etape </a:t>
            </a:r>
            <a:r>
              <a:rPr lang="fr-FR" sz="2600" b="1" u="sng" dirty="0" smtClean="0"/>
              <a:t>5</a:t>
            </a:r>
            <a:r>
              <a:rPr lang="fr-FR" sz="2600" b="1" dirty="0" smtClean="0"/>
              <a:t>: </a:t>
            </a:r>
            <a:r>
              <a:rPr lang="fr-FR" sz="2600" dirty="0"/>
              <a:t>Faire</a:t>
            </a:r>
            <a:r>
              <a:rPr lang="fr-FR" sz="2600" b="1" dirty="0"/>
              <a:t> </a:t>
            </a:r>
            <a:r>
              <a:rPr lang="fr-FR" sz="2600" dirty="0"/>
              <a:t>l’échange  entre </a:t>
            </a:r>
            <a:r>
              <a:rPr lang="fr-FR" sz="2600" dirty="0" smtClean="0"/>
              <a:t>17 </a:t>
            </a:r>
            <a:r>
              <a:rPr lang="fr-FR" sz="2600" dirty="0"/>
              <a:t>(min) et </a:t>
            </a:r>
            <a:r>
              <a:rPr lang="fr-FR" sz="2600" dirty="0" smtClean="0"/>
              <a:t>25</a:t>
            </a:r>
            <a:endParaRPr lang="fr-FR" sz="2600" b="1" dirty="0"/>
          </a:p>
          <a:p>
            <a:pPr marL="0" indent="0" algn="just">
              <a:buNone/>
            </a:pPr>
            <a:endParaRPr lang="fr-FR" sz="2600" dirty="0" smtClean="0"/>
          </a:p>
          <a:p>
            <a:pPr marL="0" indent="0" algn="just">
              <a:buNone/>
            </a:pPr>
            <a:endParaRPr lang="fr-FR" sz="2600" dirty="0"/>
          </a:p>
          <a:p>
            <a:pPr marL="0" indent="0" algn="just">
              <a:buNone/>
            </a:pPr>
            <a:r>
              <a:rPr lang="fr-FR" sz="2600" b="1" u="sng" dirty="0"/>
              <a:t>Etape </a:t>
            </a:r>
            <a:r>
              <a:rPr lang="fr-FR" sz="2600" b="1" u="sng" dirty="0" smtClean="0"/>
              <a:t>6</a:t>
            </a:r>
            <a:r>
              <a:rPr lang="fr-FR" sz="2600" b="1" dirty="0" smtClean="0"/>
              <a:t>: </a:t>
            </a:r>
            <a:r>
              <a:rPr lang="fr-FR" sz="2600" dirty="0" smtClean="0"/>
              <a:t>25 (min) est à sa </a:t>
            </a:r>
            <a:r>
              <a:rPr lang="fr-FR" sz="2600" dirty="0" err="1" smtClean="0"/>
              <a:t>palce</a:t>
            </a:r>
            <a:endParaRPr lang="fr-FR" sz="2600" b="1" dirty="0"/>
          </a:p>
          <a:p>
            <a:pPr marL="0" indent="0" algn="just">
              <a:buNone/>
            </a:pPr>
            <a:endParaRPr lang="fr-FR" sz="26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7</a:t>
            </a:fld>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4102377529"/>
              </p:ext>
            </p:extLst>
          </p:nvPr>
        </p:nvGraphicFramePr>
        <p:xfrm>
          <a:off x="1187624" y="2060848"/>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4</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30</a:t>
                      </a:r>
                      <a:endParaRPr lang="fr-FR" dirty="0"/>
                    </a:p>
                  </a:txBody>
                  <a:tcPr/>
                </a:tc>
                <a:tc>
                  <a:txBody>
                    <a:bodyPr/>
                    <a:lstStyle/>
                    <a:p>
                      <a:r>
                        <a:rPr lang="fr-FR" dirty="0" smtClean="0"/>
                        <a:t>25</a:t>
                      </a:r>
                      <a:endParaRPr lang="fr-FR" dirty="0"/>
                    </a:p>
                  </a:txBody>
                  <a:tcPr>
                    <a:solidFill>
                      <a:srgbClr val="FF0000"/>
                    </a:solidFill>
                  </a:tcPr>
                </a:tc>
                <a:tc>
                  <a:txBody>
                    <a:bodyPr/>
                    <a:lstStyle/>
                    <a:p>
                      <a:r>
                        <a:rPr lang="fr-FR" dirty="0" smtClean="0"/>
                        <a:t>17</a:t>
                      </a:r>
                      <a:endParaRPr lang="fr-FR" dirty="0"/>
                    </a:p>
                  </a:txBody>
                  <a:tcPr/>
                </a:tc>
                <a:tc>
                  <a:txBody>
                    <a:bodyPr/>
                    <a:lstStyle/>
                    <a:p>
                      <a:r>
                        <a:rPr lang="fr-FR" dirty="0" smtClean="0"/>
                        <a:t>12</a:t>
                      </a:r>
                      <a:endParaRPr lang="fr-FR" dirty="0"/>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4173546827"/>
              </p:ext>
            </p:extLst>
          </p:nvPr>
        </p:nvGraphicFramePr>
        <p:xfrm>
          <a:off x="1187624" y="3429000"/>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4</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25</a:t>
                      </a:r>
                      <a:endParaRPr lang="fr-FR" dirty="0"/>
                    </a:p>
                  </a:txBody>
                  <a:tcPr>
                    <a:solidFill>
                      <a:schemeClr val="accent1"/>
                    </a:solidFill>
                  </a:tcPr>
                </a:tc>
                <a:tc>
                  <a:txBody>
                    <a:bodyPr/>
                    <a:lstStyle/>
                    <a:p>
                      <a:r>
                        <a:rPr lang="fr-FR" dirty="0" smtClean="0"/>
                        <a:t>17</a:t>
                      </a:r>
                      <a:endParaRPr lang="fr-FR" dirty="0"/>
                    </a:p>
                  </a:txBody>
                  <a:tcPr/>
                </a:tc>
                <a:tc>
                  <a:txBody>
                    <a:bodyPr/>
                    <a:lstStyle/>
                    <a:p>
                      <a:r>
                        <a:rPr lang="fr-FR" dirty="0" smtClean="0"/>
                        <a:t>30</a:t>
                      </a:r>
                      <a:endParaRPr lang="fr-FR" dirty="0"/>
                    </a:p>
                  </a:txBody>
                  <a:tcPr>
                    <a:solidFill>
                      <a:srgbClr val="FF0000"/>
                    </a:solid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721822676"/>
              </p:ext>
            </p:extLst>
          </p:nvPr>
        </p:nvGraphicFramePr>
        <p:xfrm>
          <a:off x="1259632" y="4869160"/>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4</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17</a:t>
                      </a:r>
                      <a:endParaRPr lang="fr-FR" dirty="0"/>
                    </a:p>
                  </a:txBody>
                  <a:tcPr>
                    <a:solidFill>
                      <a:srgbClr val="00B050"/>
                    </a:solidFill>
                  </a:tcPr>
                </a:tc>
                <a:tc>
                  <a:txBody>
                    <a:bodyPr/>
                    <a:lstStyle/>
                    <a:p>
                      <a:pPr algn="ctr"/>
                      <a:r>
                        <a:rPr lang="fr-FR" dirty="0" smtClean="0"/>
                        <a:t>25</a:t>
                      </a:r>
                      <a:endParaRPr lang="fr-FR" dirty="0"/>
                    </a:p>
                  </a:txBody>
                  <a:tcPr>
                    <a:solidFill>
                      <a:srgbClr val="FF0000"/>
                    </a:solidFill>
                  </a:tcPr>
                </a:tc>
                <a:tc>
                  <a:txBody>
                    <a:bodyPr/>
                    <a:lstStyle/>
                    <a:p>
                      <a:r>
                        <a:rPr lang="fr-FR" dirty="0" smtClean="0"/>
                        <a:t>30</a:t>
                      </a:r>
                      <a:endParaRPr lang="fr-FR" dirty="0"/>
                    </a:p>
                  </a:txBody>
                  <a:tcPr>
                    <a:solidFill>
                      <a:schemeClr val="accent1"/>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45719840"/>
              </p:ext>
            </p:extLst>
          </p:nvPr>
        </p:nvGraphicFramePr>
        <p:xfrm>
          <a:off x="1331640" y="6237312"/>
          <a:ext cx="4158462" cy="370840"/>
        </p:xfrm>
        <a:graphic>
          <a:graphicData uri="http://schemas.openxmlformats.org/drawingml/2006/table">
            <a:tbl>
              <a:tblPr firstRow="1" bandRow="1">
                <a:tableStyleId>{5C22544A-7EE6-4342-B048-85BDC9FD1C3A}</a:tableStyleId>
              </a:tblPr>
              <a:tblGrid>
                <a:gridCol w="594066"/>
                <a:gridCol w="594066"/>
                <a:gridCol w="594066"/>
                <a:gridCol w="594066"/>
                <a:gridCol w="594066"/>
                <a:gridCol w="594066"/>
                <a:gridCol w="594066"/>
              </a:tblGrid>
              <a:tr h="370840">
                <a:tc>
                  <a:txBody>
                    <a:bodyPr/>
                    <a:lstStyle/>
                    <a:p>
                      <a:r>
                        <a:rPr lang="fr-FR" dirty="0" smtClean="0"/>
                        <a:t>2</a:t>
                      </a:r>
                      <a:endParaRPr lang="fr-FR" dirty="0"/>
                    </a:p>
                  </a:txBody>
                  <a:tcPr>
                    <a:solidFill>
                      <a:srgbClr val="00B050"/>
                    </a:solidFill>
                  </a:tcPr>
                </a:tc>
                <a:tc>
                  <a:txBody>
                    <a:bodyPr/>
                    <a:lstStyle/>
                    <a:p>
                      <a:r>
                        <a:rPr lang="fr-FR" dirty="0" smtClean="0"/>
                        <a:t>4</a:t>
                      </a:r>
                      <a:endParaRPr lang="fr-FR" dirty="0"/>
                    </a:p>
                  </a:txBody>
                  <a:tcPr>
                    <a:solidFill>
                      <a:srgbClr val="00B050"/>
                    </a:solidFill>
                  </a:tcPr>
                </a:tc>
                <a:tc>
                  <a:txBody>
                    <a:bodyPr/>
                    <a:lstStyle/>
                    <a:p>
                      <a:r>
                        <a:rPr lang="fr-FR" dirty="0" smtClean="0"/>
                        <a:t>10</a:t>
                      </a:r>
                      <a:endParaRPr lang="fr-FR" dirty="0"/>
                    </a:p>
                  </a:txBody>
                  <a:tcPr>
                    <a:solidFill>
                      <a:srgbClr val="00B050"/>
                    </a:solidFill>
                  </a:tcPr>
                </a:tc>
                <a:tc>
                  <a:txBody>
                    <a:bodyPr/>
                    <a:lstStyle/>
                    <a:p>
                      <a:r>
                        <a:rPr lang="fr-FR" dirty="0" smtClean="0"/>
                        <a:t>12</a:t>
                      </a:r>
                      <a:endParaRPr lang="fr-FR" dirty="0"/>
                    </a:p>
                  </a:txBody>
                  <a:tcPr>
                    <a:solidFill>
                      <a:srgbClr val="00B050"/>
                    </a:solidFill>
                  </a:tcPr>
                </a:tc>
                <a:tc>
                  <a:txBody>
                    <a:bodyPr/>
                    <a:lstStyle/>
                    <a:p>
                      <a:r>
                        <a:rPr lang="fr-FR" dirty="0" smtClean="0"/>
                        <a:t>17</a:t>
                      </a:r>
                      <a:endParaRPr lang="fr-FR" dirty="0"/>
                    </a:p>
                  </a:txBody>
                  <a:tcPr>
                    <a:solidFill>
                      <a:srgbClr val="00B050"/>
                    </a:solidFill>
                  </a:tcPr>
                </a:tc>
                <a:tc>
                  <a:txBody>
                    <a:bodyPr/>
                    <a:lstStyle/>
                    <a:p>
                      <a:pPr algn="ctr"/>
                      <a:r>
                        <a:rPr lang="fr-FR" dirty="0" smtClean="0"/>
                        <a:t>25</a:t>
                      </a:r>
                      <a:endParaRPr lang="fr-FR" dirty="0"/>
                    </a:p>
                  </a:txBody>
                  <a:tcPr>
                    <a:solidFill>
                      <a:srgbClr val="00B050"/>
                    </a:solidFill>
                  </a:tcPr>
                </a:tc>
                <a:tc>
                  <a:txBody>
                    <a:bodyPr/>
                    <a:lstStyle/>
                    <a:p>
                      <a:r>
                        <a:rPr lang="fr-FR" dirty="0" smtClean="0"/>
                        <a:t>30</a:t>
                      </a:r>
                      <a:endParaRPr lang="fr-FR" dirty="0"/>
                    </a:p>
                  </a:txBody>
                  <a:tcPr>
                    <a:solidFill>
                      <a:srgbClr val="00B050"/>
                    </a:solidFill>
                  </a:tcPr>
                </a:tc>
              </a:tr>
            </a:tbl>
          </a:graphicData>
        </a:graphic>
      </p:graphicFrame>
    </p:spTree>
    <p:extLst>
      <p:ext uri="{BB962C8B-B14F-4D97-AF65-F5344CB8AC3E}">
        <p14:creationId xmlns:p14="http://schemas.microsoft.com/office/powerpoint/2010/main" val="214800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arn(inVertical)">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 </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740120"/>
          </a:xfrm>
        </p:spPr>
        <p:txBody>
          <a:bodyPr>
            <a:normAutofit fontScale="92500" lnSpcReduction="20000"/>
          </a:bodyPr>
          <a:lstStyle/>
          <a:p>
            <a:pPr>
              <a:buNone/>
            </a:pPr>
            <a:r>
              <a:rPr lang="fr-FR" sz="2400" dirty="0"/>
              <a:t>Procédure </a:t>
            </a:r>
            <a:r>
              <a:rPr lang="fr-FR" sz="2400" dirty="0" err="1" smtClean="0"/>
              <a:t>TriSelection</a:t>
            </a:r>
            <a:r>
              <a:rPr lang="fr-FR" sz="2400" dirty="0" smtClean="0"/>
              <a:t> (Var T </a:t>
            </a:r>
            <a:r>
              <a:rPr lang="fr-FR" sz="2400" dirty="0"/>
              <a:t>: </a:t>
            </a:r>
            <a:r>
              <a:rPr lang="fr-FR" sz="2400" dirty="0" smtClean="0"/>
              <a:t>Tableau d’entiers</a:t>
            </a:r>
            <a:r>
              <a:rPr lang="fr-FR" sz="2400" dirty="0"/>
              <a:t>, </a:t>
            </a:r>
            <a:r>
              <a:rPr lang="fr-FR" sz="2400" dirty="0" smtClean="0"/>
              <a:t>N</a:t>
            </a:r>
            <a:r>
              <a:rPr lang="fr-FR" sz="2400" dirty="0"/>
              <a:t> : </a:t>
            </a:r>
            <a:r>
              <a:rPr lang="fr-FR" sz="2400" dirty="0" smtClean="0"/>
              <a:t>entier)</a:t>
            </a:r>
          </a:p>
          <a:p>
            <a:pPr>
              <a:buNone/>
            </a:pPr>
            <a:r>
              <a:rPr lang="fr-FR" sz="2400" dirty="0"/>
              <a:t>	</a:t>
            </a:r>
            <a:r>
              <a:rPr lang="fr-FR" sz="2400" dirty="0" smtClean="0"/>
              <a:t>i</a:t>
            </a:r>
            <a:r>
              <a:rPr lang="fr-FR" sz="2400" dirty="0"/>
              <a:t>, </a:t>
            </a:r>
            <a:r>
              <a:rPr lang="fr-FR" sz="2400" dirty="0" smtClean="0"/>
              <a:t>j, </a:t>
            </a:r>
            <a:r>
              <a:rPr lang="fr-FR" sz="2400" dirty="0" err="1"/>
              <a:t>indMin</a:t>
            </a:r>
            <a:r>
              <a:rPr lang="fr-FR" sz="2400" dirty="0"/>
              <a:t> </a:t>
            </a:r>
            <a:r>
              <a:rPr lang="fr-FR" sz="2400" dirty="0" smtClean="0"/>
              <a:t>, </a:t>
            </a:r>
            <a:r>
              <a:rPr lang="fr-FR" sz="2400" dirty="0" err="1" smtClean="0"/>
              <a:t>temp</a:t>
            </a:r>
            <a:r>
              <a:rPr lang="fr-FR" sz="2400" dirty="0"/>
              <a:t> : entier</a:t>
            </a:r>
            <a:r>
              <a:rPr lang="fr-FR" sz="2400" dirty="0" smtClean="0"/>
              <a:t>;</a:t>
            </a:r>
          </a:p>
          <a:p>
            <a:pPr>
              <a:buNone/>
            </a:pPr>
            <a:r>
              <a:rPr lang="fr-FR" sz="2400" dirty="0" smtClean="0"/>
              <a:t>Début</a:t>
            </a:r>
          </a:p>
          <a:p>
            <a:pPr>
              <a:buNone/>
            </a:pPr>
            <a:r>
              <a:rPr lang="fr-FR" sz="2400" dirty="0"/>
              <a:t>	</a:t>
            </a:r>
            <a:r>
              <a:rPr lang="fr-FR" sz="2400" b="1" dirty="0" smtClean="0">
                <a:solidFill>
                  <a:srgbClr val="00B050"/>
                </a:solidFill>
              </a:rPr>
              <a:t>Pour i</a:t>
            </a:r>
            <a:r>
              <a:rPr lang="fr-FR" sz="2400" b="1" dirty="0">
                <a:solidFill>
                  <a:srgbClr val="00B050"/>
                </a:solidFill>
              </a:rPr>
              <a:t> </a:t>
            </a:r>
            <a:r>
              <a:rPr lang="fr-FR" sz="2400" b="1" dirty="0" smtClean="0">
                <a:solidFill>
                  <a:srgbClr val="00B050"/>
                </a:solidFill>
              </a:rPr>
              <a:t>allant de 1 </a:t>
            </a:r>
            <a:r>
              <a:rPr lang="fr-FR" sz="2400" b="1" dirty="0">
                <a:solidFill>
                  <a:srgbClr val="00B050"/>
                </a:solidFill>
              </a:rPr>
              <a:t>à </a:t>
            </a:r>
            <a:r>
              <a:rPr lang="fr-FR" sz="2400" b="1" dirty="0" smtClean="0">
                <a:solidFill>
                  <a:srgbClr val="00B050"/>
                </a:solidFill>
              </a:rPr>
              <a:t>N-1 faire</a:t>
            </a:r>
          </a:p>
          <a:p>
            <a:pPr>
              <a:buNone/>
            </a:pPr>
            <a:r>
              <a:rPr lang="fr-FR" sz="2400" dirty="0" smtClean="0"/>
              <a:t>		</a:t>
            </a:r>
            <a:r>
              <a:rPr lang="fr-FR" sz="2400" dirty="0" err="1" smtClean="0"/>
              <a:t>indMin</a:t>
            </a:r>
            <a:r>
              <a:rPr lang="fr-FR" sz="2400" dirty="0" smtClean="0"/>
              <a:t> </a:t>
            </a:r>
            <a:r>
              <a:rPr lang="fr-FR" sz="2400" dirty="0"/>
              <a:t>= i</a:t>
            </a:r>
            <a:r>
              <a:rPr lang="fr-FR" sz="2400" dirty="0" smtClean="0"/>
              <a:t>;</a:t>
            </a:r>
          </a:p>
          <a:p>
            <a:pPr>
              <a:buNone/>
            </a:pPr>
            <a:r>
              <a:rPr lang="fr-FR" sz="2400" dirty="0"/>
              <a:t>	</a:t>
            </a:r>
            <a:r>
              <a:rPr lang="fr-FR" sz="2400" dirty="0" smtClean="0"/>
              <a:t>	Pour j allant de i+1 </a:t>
            </a:r>
            <a:r>
              <a:rPr lang="fr-FR" sz="2400" dirty="0"/>
              <a:t>à </a:t>
            </a:r>
            <a:r>
              <a:rPr lang="fr-FR" sz="2400" dirty="0" smtClean="0"/>
              <a:t>N </a:t>
            </a:r>
          </a:p>
          <a:p>
            <a:pPr>
              <a:buNone/>
            </a:pPr>
            <a:r>
              <a:rPr lang="fr-FR" sz="2400" dirty="0"/>
              <a:t>	</a:t>
            </a:r>
            <a:r>
              <a:rPr lang="fr-FR" sz="2400" dirty="0" smtClean="0"/>
              <a:t>	       si (T[j] </a:t>
            </a:r>
            <a:r>
              <a:rPr lang="fr-FR" sz="2400" dirty="0"/>
              <a:t>&lt; </a:t>
            </a:r>
            <a:r>
              <a:rPr lang="fr-FR" sz="2400" dirty="0" smtClean="0"/>
              <a:t>T[</a:t>
            </a:r>
            <a:r>
              <a:rPr lang="fr-FR" sz="2400" dirty="0" err="1" smtClean="0"/>
              <a:t>indMin</a:t>
            </a:r>
            <a:r>
              <a:rPr lang="fr-FR" sz="2400" dirty="0" smtClean="0"/>
              <a:t>]) alors</a:t>
            </a:r>
          </a:p>
          <a:p>
            <a:pPr>
              <a:buNone/>
            </a:pPr>
            <a:r>
              <a:rPr lang="fr-FR" sz="2400" dirty="0"/>
              <a:t>	</a:t>
            </a:r>
            <a:r>
              <a:rPr lang="fr-FR" sz="2400" dirty="0" smtClean="0"/>
              <a:t>		</a:t>
            </a:r>
            <a:r>
              <a:rPr lang="fr-FR" sz="2400" dirty="0" err="1" smtClean="0"/>
              <a:t>indMin</a:t>
            </a:r>
            <a:r>
              <a:rPr lang="fr-FR" sz="2400" dirty="0" smtClean="0"/>
              <a:t> </a:t>
            </a:r>
            <a:r>
              <a:rPr lang="fr-FR" sz="2400" dirty="0"/>
              <a:t>= </a:t>
            </a:r>
            <a:r>
              <a:rPr lang="fr-FR" sz="2400" dirty="0" smtClean="0"/>
              <a:t>j;</a:t>
            </a:r>
          </a:p>
          <a:p>
            <a:pPr>
              <a:buNone/>
            </a:pPr>
            <a:r>
              <a:rPr lang="fr-FR" sz="2400" dirty="0"/>
              <a:t>	</a:t>
            </a:r>
            <a:r>
              <a:rPr lang="fr-FR" sz="2400" dirty="0" smtClean="0"/>
              <a:t>	       Fin Si</a:t>
            </a:r>
          </a:p>
          <a:p>
            <a:pPr>
              <a:buNone/>
            </a:pPr>
            <a:r>
              <a:rPr lang="fr-FR" sz="2400" dirty="0"/>
              <a:t>	</a:t>
            </a:r>
            <a:r>
              <a:rPr lang="fr-FR" sz="2400" dirty="0" smtClean="0"/>
              <a:t>         Fin Pour</a:t>
            </a:r>
          </a:p>
          <a:p>
            <a:pPr>
              <a:buNone/>
            </a:pPr>
            <a:r>
              <a:rPr lang="fr-FR" sz="2400" dirty="0"/>
              <a:t>	</a:t>
            </a:r>
            <a:r>
              <a:rPr lang="fr-FR" sz="2400" dirty="0" smtClean="0"/>
              <a:t>	</a:t>
            </a:r>
          </a:p>
          <a:p>
            <a:pPr>
              <a:buNone/>
            </a:pPr>
            <a:r>
              <a:rPr lang="fr-FR" sz="2400" dirty="0"/>
              <a:t>	</a:t>
            </a:r>
            <a:r>
              <a:rPr lang="fr-FR" sz="2400" dirty="0" smtClean="0"/>
              <a:t>	</a:t>
            </a:r>
            <a:r>
              <a:rPr lang="fr-FR" sz="2400" dirty="0" err="1" smtClean="0"/>
              <a:t>temp</a:t>
            </a:r>
            <a:r>
              <a:rPr lang="fr-FR" sz="2400" dirty="0" smtClean="0"/>
              <a:t> </a:t>
            </a:r>
            <a:r>
              <a:rPr lang="fr-FR" sz="2400" dirty="0"/>
              <a:t>= t[i</a:t>
            </a:r>
            <a:r>
              <a:rPr lang="fr-FR" sz="2400" dirty="0" smtClean="0"/>
              <a:t>];</a:t>
            </a:r>
          </a:p>
          <a:p>
            <a:pPr>
              <a:buNone/>
            </a:pPr>
            <a:r>
              <a:rPr lang="fr-FR" sz="2400" dirty="0"/>
              <a:t>	</a:t>
            </a:r>
            <a:r>
              <a:rPr lang="fr-FR" sz="2400" dirty="0" smtClean="0"/>
              <a:t>	T[i</a:t>
            </a:r>
            <a:r>
              <a:rPr lang="fr-FR" sz="2400" dirty="0"/>
              <a:t>] = </a:t>
            </a:r>
            <a:r>
              <a:rPr lang="fr-FR" sz="2400" dirty="0" smtClean="0"/>
              <a:t>T[</a:t>
            </a:r>
            <a:r>
              <a:rPr lang="fr-FR" sz="2400" dirty="0" err="1" smtClean="0"/>
              <a:t>indMin</a:t>
            </a:r>
            <a:r>
              <a:rPr lang="fr-FR" sz="2400" dirty="0" smtClean="0"/>
              <a:t>];</a:t>
            </a:r>
          </a:p>
          <a:p>
            <a:pPr>
              <a:buNone/>
            </a:pPr>
            <a:r>
              <a:rPr lang="fr-FR" sz="2400" dirty="0"/>
              <a:t> </a:t>
            </a:r>
            <a:r>
              <a:rPr lang="fr-FR" sz="2400" dirty="0" smtClean="0"/>
              <a:t>             T[</a:t>
            </a:r>
            <a:r>
              <a:rPr lang="fr-FR" sz="2400" dirty="0" err="1" smtClean="0"/>
              <a:t>indMin</a:t>
            </a:r>
            <a:r>
              <a:rPr lang="fr-FR" sz="2400" dirty="0"/>
              <a:t>] = </a:t>
            </a:r>
            <a:r>
              <a:rPr lang="fr-FR" sz="2400" dirty="0" err="1"/>
              <a:t>tmp</a:t>
            </a:r>
            <a:r>
              <a:rPr lang="fr-FR" sz="2400" dirty="0" smtClean="0"/>
              <a:t>;</a:t>
            </a:r>
          </a:p>
          <a:p>
            <a:pPr>
              <a:buNone/>
            </a:pPr>
            <a:r>
              <a:rPr lang="fr-FR" sz="2400" dirty="0"/>
              <a:t>	</a:t>
            </a:r>
            <a:r>
              <a:rPr lang="fr-FR" sz="2400" b="1" dirty="0" smtClean="0">
                <a:solidFill>
                  <a:srgbClr val="00B050"/>
                </a:solidFill>
              </a:rPr>
              <a:t>Fin pour</a:t>
            </a:r>
          </a:p>
          <a:p>
            <a:pPr>
              <a:buNone/>
            </a:pPr>
            <a:r>
              <a:rPr lang="fr-FR" sz="2400" dirty="0" smtClean="0"/>
              <a:t>Fin </a:t>
            </a:r>
          </a:p>
          <a:p>
            <a:pPr marL="0" indent="0">
              <a:buNone/>
            </a:pP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8</a:t>
            </a:fld>
            <a:endParaRPr lang="fr-FR" dirty="0"/>
          </a:p>
        </p:txBody>
      </p:sp>
      <p:sp>
        <p:nvSpPr>
          <p:cNvPr id="5" name="Rectangle 4"/>
          <p:cNvSpPr/>
          <p:nvPr/>
        </p:nvSpPr>
        <p:spPr>
          <a:xfrm>
            <a:off x="5346535" y="2060848"/>
            <a:ext cx="3312368" cy="830997"/>
          </a:xfrm>
          <a:prstGeom prst="rect">
            <a:avLst/>
          </a:prstGeom>
        </p:spPr>
        <p:txBody>
          <a:bodyPr wrap="square">
            <a:spAutoFit/>
          </a:bodyPr>
          <a:lstStyle/>
          <a:p>
            <a:r>
              <a:rPr lang="fr-FR" sz="2400" dirty="0"/>
              <a:t> </a:t>
            </a:r>
            <a:r>
              <a:rPr lang="fr-FR" sz="2400" b="1" dirty="0">
                <a:solidFill>
                  <a:srgbClr val="FF0000"/>
                </a:solidFill>
              </a:rPr>
              <a:t>/* recherche de l’indice du minimum */</a:t>
            </a:r>
          </a:p>
        </p:txBody>
      </p:sp>
      <p:sp>
        <p:nvSpPr>
          <p:cNvPr id="7" name="Rectangle 6"/>
          <p:cNvSpPr/>
          <p:nvPr/>
        </p:nvSpPr>
        <p:spPr>
          <a:xfrm>
            <a:off x="5508104" y="4521894"/>
            <a:ext cx="2989231" cy="923330"/>
          </a:xfrm>
          <a:prstGeom prst="rect">
            <a:avLst/>
          </a:prstGeom>
        </p:spPr>
        <p:txBody>
          <a:bodyPr wrap="square">
            <a:spAutoFit/>
          </a:bodyPr>
          <a:lstStyle/>
          <a:p>
            <a:r>
              <a:rPr lang="fr-FR" b="1" dirty="0">
                <a:solidFill>
                  <a:srgbClr val="C00000"/>
                </a:solidFill>
              </a:rPr>
              <a:t>/* échange des valeurs entre la case courante et le minimum */</a:t>
            </a:r>
          </a:p>
        </p:txBody>
      </p:sp>
    </p:spTree>
    <p:extLst>
      <p:ext uri="{BB962C8B-B14F-4D97-AF65-F5344CB8AC3E}">
        <p14:creationId xmlns:p14="http://schemas.microsoft.com/office/powerpoint/2010/main" val="111887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1000"/>
                                        <p:tgtEl>
                                          <p:spTgt spid="3">
                                            <p:txEl>
                                              <p:pRg st="9" end="9"/>
                                            </p:txEl>
                                          </p:spTgt>
                                        </p:tgtEl>
                                      </p:cBhvr>
                                    </p:animEffect>
                                    <p:anim calcmode="lin" valueType="num">
                                      <p:cBhvr>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fade">
                                      <p:cBhvr>
                                        <p:cTn id="53" dur="1000"/>
                                        <p:tgtEl>
                                          <p:spTgt spid="7"/>
                                        </p:tgtEl>
                                      </p:cBhvr>
                                    </p:animEffect>
                                    <p:anim calcmode="lin" valueType="num">
                                      <p:cBhvr>
                                        <p:cTn id="54" dur="1000" fill="hold"/>
                                        <p:tgtEl>
                                          <p:spTgt spid="7"/>
                                        </p:tgtEl>
                                        <p:attrNameLst>
                                          <p:attrName>ppt_x</p:attrName>
                                        </p:attrNameLst>
                                      </p:cBhvr>
                                      <p:tavLst>
                                        <p:tav tm="0">
                                          <p:val>
                                            <p:strVal val="#ppt_x"/>
                                          </p:val>
                                        </p:tav>
                                        <p:tav tm="100000">
                                          <p:val>
                                            <p:strVal val="#ppt_x"/>
                                          </p:val>
                                        </p:tav>
                                      </p:tavLst>
                                    </p:anim>
                                    <p:anim calcmode="lin" valueType="num">
                                      <p:cBhvr>
                                        <p:cTn id="5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fade">
                                      <p:cBhvr>
                                        <p:cTn id="60" dur="1000"/>
                                        <p:tgtEl>
                                          <p:spTgt spid="3">
                                            <p:txEl>
                                              <p:pRg st="11" end="11"/>
                                            </p:txEl>
                                          </p:spTgt>
                                        </p:tgtEl>
                                      </p:cBhvr>
                                    </p:animEffect>
                                    <p:anim calcmode="lin" valueType="num">
                                      <p:cBhvr>
                                        <p:cTn id="6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Effect transition="in" filter="fade">
                                      <p:cBhvr>
                                        <p:cTn id="65" dur="1000"/>
                                        <p:tgtEl>
                                          <p:spTgt spid="3">
                                            <p:txEl>
                                              <p:pRg st="12" end="12"/>
                                            </p:txEl>
                                          </p:spTgt>
                                        </p:tgtEl>
                                      </p:cBhvr>
                                    </p:animEffect>
                                    <p:anim calcmode="lin" valueType="num">
                                      <p:cBhvr>
                                        <p:cTn id="6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1000"/>
                                        <p:tgtEl>
                                          <p:spTgt spid="3">
                                            <p:txEl>
                                              <p:pRg st="14" end="14"/>
                                            </p:txEl>
                                          </p:spTgt>
                                        </p:tgtEl>
                                      </p:cBhvr>
                                    </p:animEffect>
                                    <p:anim calcmode="lin" valueType="num">
                                      <p:cBhvr>
                                        <p:cTn id="7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5" end="15"/>
                                            </p:txEl>
                                          </p:spTgt>
                                        </p:tgtEl>
                                        <p:attrNameLst>
                                          <p:attrName>style.visibility</p:attrName>
                                        </p:attrNameLst>
                                      </p:cBhvr>
                                      <p:to>
                                        <p:strVal val="visible"/>
                                      </p:to>
                                    </p:set>
                                    <p:animEffect transition="in" filter="fade">
                                      <p:cBhvr>
                                        <p:cTn id="84" dur="1000"/>
                                        <p:tgtEl>
                                          <p:spTgt spid="3">
                                            <p:txEl>
                                              <p:pRg st="15" end="15"/>
                                            </p:txEl>
                                          </p:spTgt>
                                        </p:tgtEl>
                                      </p:cBhvr>
                                    </p:animEffect>
                                    <p:anim calcmode="lin" valueType="num">
                                      <p:cBhvr>
                                        <p:cTn id="85"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smtClean="0">
                <a:solidFill>
                  <a:schemeClr val="accent1">
                    <a:lumMod val="50000"/>
                  </a:schemeClr>
                </a:solidFill>
              </a:rPr>
              <a:t>Tri par sélection </a:t>
            </a:r>
            <a:r>
              <a:rPr lang="fr-FR" sz="4000" dirty="0" smtClean="0">
                <a:solidFill>
                  <a:schemeClr val="accent1">
                    <a:lumMod val="50000"/>
                  </a:schemeClr>
                </a:solidFill>
              </a:rPr>
              <a:t>(</a:t>
            </a:r>
            <a:r>
              <a:rPr lang="fr-FR" sz="4000" dirty="0" smtClean="0"/>
              <a:t>Algorithme)</a:t>
            </a:r>
            <a:endParaRPr lang="fr-FR" sz="4000"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400" dirty="0"/>
              <a:t>Procédure </a:t>
            </a:r>
            <a:r>
              <a:rPr lang="fr-FR" sz="2400" dirty="0" err="1" smtClean="0"/>
              <a:t>TriSelection</a:t>
            </a:r>
            <a:r>
              <a:rPr lang="fr-FR" sz="2400" dirty="0" smtClean="0"/>
              <a:t> (Var T </a:t>
            </a:r>
            <a:r>
              <a:rPr lang="fr-FR" sz="2400" dirty="0"/>
              <a:t>: </a:t>
            </a:r>
            <a:r>
              <a:rPr lang="fr-FR" sz="2400" dirty="0" smtClean="0"/>
              <a:t>Tableau d’entiers</a:t>
            </a:r>
            <a:r>
              <a:rPr lang="fr-FR" sz="2400" dirty="0"/>
              <a:t>, </a:t>
            </a:r>
            <a:r>
              <a:rPr lang="fr-FR" sz="2400" dirty="0" smtClean="0"/>
              <a:t>N</a:t>
            </a:r>
            <a:r>
              <a:rPr lang="fr-FR" sz="2400" dirty="0"/>
              <a:t> : </a:t>
            </a:r>
            <a:r>
              <a:rPr lang="fr-FR" sz="2400" dirty="0" smtClean="0"/>
              <a:t>entier)</a:t>
            </a:r>
          </a:p>
          <a:p>
            <a:pPr>
              <a:buNone/>
            </a:pPr>
            <a:r>
              <a:rPr lang="fr-FR" sz="2400" dirty="0"/>
              <a:t>	</a:t>
            </a:r>
            <a:r>
              <a:rPr lang="fr-FR" sz="2400" dirty="0" smtClean="0"/>
              <a:t>i</a:t>
            </a:r>
            <a:r>
              <a:rPr lang="fr-FR" sz="2400" dirty="0"/>
              <a:t>, </a:t>
            </a:r>
            <a:r>
              <a:rPr lang="fr-FR" sz="2400" dirty="0" smtClean="0"/>
              <a:t>j, </a:t>
            </a:r>
            <a:r>
              <a:rPr lang="fr-FR" sz="2400" dirty="0" err="1"/>
              <a:t>indMin</a:t>
            </a:r>
            <a:r>
              <a:rPr lang="fr-FR" sz="2400" dirty="0"/>
              <a:t> </a:t>
            </a:r>
            <a:r>
              <a:rPr lang="fr-FR" sz="2400" dirty="0" smtClean="0"/>
              <a:t>, </a:t>
            </a:r>
            <a:r>
              <a:rPr lang="fr-FR" sz="2400" dirty="0" err="1" smtClean="0"/>
              <a:t>temp</a:t>
            </a:r>
            <a:r>
              <a:rPr lang="fr-FR" sz="2400" dirty="0"/>
              <a:t> : entier</a:t>
            </a:r>
            <a:r>
              <a:rPr lang="fr-FR" sz="2400" dirty="0" smtClean="0"/>
              <a:t>;</a:t>
            </a:r>
          </a:p>
          <a:p>
            <a:pPr>
              <a:buNone/>
            </a:pPr>
            <a:r>
              <a:rPr lang="fr-FR" sz="2400" dirty="0" smtClean="0"/>
              <a:t>Début</a:t>
            </a:r>
          </a:p>
          <a:p>
            <a:pPr>
              <a:buNone/>
            </a:pPr>
            <a:r>
              <a:rPr lang="fr-FR" sz="2400" dirty="0"/>
              <a:t>	</a:t>
            </a:r>
            <a:r>
              <a:rPr lang="fr-FR" sz="2400" dirty="0" smtClean="0"/>
              <a:t>Pour i</a:t>
            </a:r>
            <a:r>
              <a:rPr lang="fr-FR" sz="2400" dirty="0"/>
              <a:t> </a:t>
            </a:r>
            <a:r>
              <a:rPr lang="fr-FR" sz="2400" dirty="0" smtClean="0"/>
              <a:t>allant de 1 </a:t>
            </a:r>
            <a:r>
              <a:rPr lang="fr-FR" sz="2400" dirty="0"/>
              <a:t>à </a:t>
            </a:r>
            <a:r>
              <a:rPr lang="fr-FR" sz="2400" dirty="0" smtClean="0"/>
              <a:t>N-1 faire</a:t>
            </a:r>
          </a:p>
          <a:p>
            <a:pPr>
              <a:buNone/>
            </a:pPr>
            <a:r>
              <a:rPr lang="fr-FR" sz="2400" dirty="0" smtClean="0"/>
              <a:t>		</a:t>
            </a:r>
            <a:r>
              <a:rPr lang="fr-FR" sz="2400" dirty="0" err="1" smtClean="0"/>
              <a:t>indMin</a:t>
            </a:r>
            <a:r>
              <a:rPr lang="fr-FR" sz="2400" dirty="0" smtClean="0"/>
              <a:t> </a:t>
            </a:r>
            <a:r>
              <a:rPr lang="fr-FR" sz="2400" dirty="0" smtClean="0">
                <a:sym typeface="Wingdings" pitchFamily="2" charset="2"/>
              </a:rPr>
              <a:t></a:t>
            </a:r>
            <a:r>
              <a:rPr lang="fr-FR" sz="2400" dirty="0" smtClean="0"/>
              <a:t> </a:t>
            </a:r>
            <a:r>
              <a:rPr lang="fr-FR" sz="2400" dirty="0" err="1" smtClean="0"/>
              <a:t>indiceMin</a:t>
            </a:r>
            <a:r>
              <a:rPr lang="fr-FR" sz="2400" dirty="0" smtClean="0"/>
              <a:t> (T, i, N)</a:t>
            </a:r>
          </a:p>
          <a:p>
            <a:pPr>
              <a:buNone/>
            </a:pPr>
            <a:r>
              <a:rPr lang="fr-FR" sz="2400" dirty="0"/>
              <a:t>	</a:t>
            </a:r>
            <a:r>
              <a:rPr lang="fr-FR" sz="2400" dirty="0" smtClean="0"/>
              <a:t>	échanger (T, </a:t>
            </a:r>
            <a:r>
              <a:rPr lang="fr-FR" sz="2400" dirty="0"/>
              <a:t>i, </a:t>
            </a:r>
            <a:r>
              <a:rPr lang="fr-FR" sz="2400" dirty="0" err="1" smtClean="0"/>
              <a:t>indMin</a:t>
            </a:r>
            <a:r>
              <a:rPr lang="fr-FR" sz="2400" dirty="0" smtClean="0"/>
              <a:t>);</a:t>
            </a:r>
          </a:p>
          <a:p>
            <a:pPr>
              <a:buNone/>
            </a:pPr>
            <a:r>
              <a:rPr lang="fr-FR" sz="2400" dirty="0"/>
              <a:t>	</a:t>
            </a:r>
            <a:r>
              <a:rPr lang="fr-FR" sz="2400" dirty="0" smtClean="0"/>
              <a:t>Fin pour </a:t>
            </a:r>
          </a:p>
          <a:p>
            <a:pPr>
              <a:buNone/>
            </a:pPr>
            <a:r>
              <a:rPr lang="fr-FR" sz="2400" dirty="0" smtClean="0"/>
              <a:t>Fin </a:t>
            </a:r>
          </a:p>
          <a:p>
            <a:r>
              <a:rPr lang="fr-FR" sz="2400" dirty="0" smtClean="0"/>
              <a:t>La fonction </a:t>
            </a:r>
            <a:r>
              <a:rPr lang="fr-FR" sz="2400" dirty="0" err="1"/>
              <a:t>indiceMin</a:t>
            </a:r>
            <a:r>
              <a:rPr lang="fr-FR" sz="2400" dirty="0"/>
              <a:t> </a:t>
            </a:r>
            <a:r>
              <a:rPr lang="fr-FR" sz="2400" dirty="0" smtClean="0"/>
              <a:t>retourne l’indice du minimum du la partie du tableau [i, N]</a:t>
            </a:r>
          </a:p>
          <a:p>
            <a:r>
              <a:rPr lang="fr-FR" sz="2400" dirty="0" smtClean="0"/>
              <a:t>La fonction </a:t>
            </a:r>
            <a:r>
              <a:rPr lang="fr-FR" sz="2400" dirty="0"/>
              <a:t>échanger </a:t>
            </a:r>
            <a:r>
              <a:rPr lang="fr-FR" sz="2400" dirty="0" smtClean="0"/>
              <a:t>faire la permutation entre l’élément i et le minimum</a:t>
            </a:r>
            <a:endParaRPr lang="fr-FR" sz="2400" u="sng" dirty="0" smtClean="0"/>
          </a:p>
          <a:p>
            <a:pPr marL="0" indent="0">
              <a:buNone/>
            </a:pPr>
            <a:endParaRPr lang="fr-FR" sz="2400" u="sng" dirty="0" smtClean="0"/>
          </a:p>
          <a:p>
            <a:pPr marL="0" indent="0" algn="just">
              <a:buNone/>
            </a:pPr>
            <a:endParaRPr lang="fr-FR" sz="2400" dirty="0" smtClean="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9</a:t>
            </a:fld>
            <a:endParaRPr lang="fr-FR" dirty="0"/>
          </a:p>
        </p:txBody>
      </p:sp>
    </p:spTree>
    <p:extLst>
      <p:ext uri="{BB962C8B-B14F-4D97-AF65-F5344CB8AC3E}">
        <p14:creationId xmlns:p14="http://schemas.microsoft.com/office/powerpoint/2010/main" val="55710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3580</TotalTime>
  <Words>1926</Words>
  <Application>Microsoft Office PowerPoint</Application>
  <PresentationFormat>Affichage à l'écran (4:3)</PresentationFormat>
  <Paragraphs>744</Paragraphs>
  <Slides>39</Slides>
  <Notes>11</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Thème Office</vt:lpstr>
      <vt:lpstr>Chapitre 6: Algorithmes de tri </vt:lpstr>
      <vt:lpstr>Introduction</vt:lpstr>
      <vt:lpstr>Introduction</vt:lpstr>
      <vt:lpstr>Introduction</vt:lpstr>
      <vt:lpstr>Tri par sélection</vt:lpstr>
      <vt:lpstr>Tri par sélection</vt:lpstr>
      <vt:lpstr>Tri par sélection</vt:lpstr>
      <vt:lpstr>Tri par sélection (Algorithme)</vt:lpstr>
      <vt:lpstr>Tri par sélection (Algorithme)</vt:lpstr>
      <vt:lpstr>Tri par sélection</vt:lpstr>
      <vt:lpstr>Tri par sélection (Complexité)</vt:lpstr>
      <vt:lpstr>Tri par Insertion</vt:lpstr>
      <vt:lpstr>Tri par Insertion</vt:lpstr>
      <vt:lpstr>Tri par Insertion</vt:lpstr>
      <vt:lpstr>Tri par Insertion</vt:lpstr>
      <vt:lpstr>Tri par Insertion (Algorithme)</vt:lpstr>
      <vt:lpstr>Tri par Insertion (Complexité)</vt:lpstr>
      <vt:lpstr>Tri à bulle</vt:lpstr>
      <vt:lpstr>Tri à Bulle </vt:lpstr>
      <vt:lpstr>Tri à Bulle </vt:lpstr>
      <vt:lpstr>Tri à Bulle </vt:lpstr>
      <vt:lpstr>Tri à Bulle </vt:lpstr>
      <vt:lpstr>Tri à Bulle </vt:lpstr>
      <vt:lpstr>Tri à Bulle (Algorithme)</vt:lpstr>
      <vt:lpstr>Tri à Bulle (Complexité)</vt:lpstr>
      <vt:lpstr>Tri rapide</vt:lpstr>
      <vt:lpstr>Tri rapide</vt:lpstr>
      <vt:lpstr>Tri Rapide</vt:lpstr>
      <vt:lpstr>Tri Rapide</vt:lpstr>
      <vt:lpstr>Tri Rapide(Algorithme)</vt:lpstr>
      <vt:lpstr>Tri Rapide(Algorithme)</vt:lpstr>
      <vt:lpstr>Tri Rapide(Complexité)</vt:lpstr>
      <vt:lpstr>Tri par fusion</vt:lpstr>
      <vt:lpstr>Tri par fusion</vt:lpstr>
      <vt:lpstr>Tri par fusion</vt:lpstr>
      <vt:lpstr>Tri par fusion(Algorithme)</vt:lpstr>
      <vt:lpstr>Tri par fusion</vt:lpstr>
      <vt:lpstr>Tri par fusion(Complexité)</vt:lpstr>
      <vt:lpstr>Propriété des algorithmes de tris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Salim</dc:creator>
  <cp:lastModifiedBy>ali</cp:lastModifiedBy>
  <cp:revision>1262</cp:revision>
  <dcterms:created xsi:type="dcterms:W3CDTF">2012-10-16T09:31:24Z</dcterms:created>
  <dcterms:modified xsi:type="dcterms:W3CDTF">2022-12-11T10:09:26Z</dcterms:modified>
</cp:coreProperties>
</file>