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56" r:id="rId2"/>
    <p:sldId id="431" r:id="rId3"/>
    <p:sldId id="456" r:id="rId4"/>
    <p:sldId id="258" r:id="rId5"/>
    <p:sldId id="459" r:id="rId6"/>
    <p:sldId id="432" r:id="rId7"/>
    <p:sldId id="433" r:id="rId8"/>
    <p:sldId id="434" r:id="rId9"/>
    <p:sldId id="435" r:id="rId10"/>
    <p:sldId id="436" r:id="rId11"/>
    <p:sldId id="437" r:id="rId12"/>
    <p:sldId id="438" r:id="rId13"/>
    <p:sldId id="439" r:id="rId14"/>
    <p:sldId id="440" r:id="rId15"/>
    <p:sldId id="441" r:id="rId16"/>
    <p:sldId id="442" r:id="rId17"/>
    <p:sldId id="443" r:id="rId18"/>
    <p:sldId id="444" r:id="rId19"/>
    <p:sldId id="445" r:id="rId20"/>
    <p:sldId id="446" r:id="rId21"/>
    <p:sldId id="447" r:id="rId22"/>
    <p:sldId id="448" r:id="rId23"/>
    <p:sldId id="449" r:id="rId24"/>
    <p:sldId id="450" r:id="rId25"/>
    <p:sldId id="451" r:id="rId26"/>
    <p:sldId id="452" r:id="rId27"/>
    <p:sldId id="453" r:id="rId28"/>
    <p:sldId id="454" r:id="rId29"/>
    <p:sldId id="455" r:id="rId30"/>
    <p:sldId id="460" r:id="rId31"/>
    <p:sldId id="457" r:id="rId32"/>
    <p:sldId id="333" r:id="rId33"/>
    <p:sldId id="332" r:id="rId34"/>
    <p:sldId id="339" r:id="rId35"/>
    <p:sldId id="340" r:id="rId36"/>
    <p:sldId id="338" r:id="rId37"/>
    <p:sldId id="342" r:id="rId38"/>
    <p:sldId id="461" r:id="rId39"/>
    <p:sldId id="335" r:id="rId40"/>
    <p:sldId id="346" r:id="rId41"/>
    <p:sldId id="458" r:id="rId42"/>
    <p:sldId id="345" r:id="rId43"/>
    <p:sldId id="344" r:id="rId44"/>
    <p:sldId id="334" r:id="rId45"/>
    <p:sldId id="367" r:id="rId46"/>
    <p:sldId id="352" r:id="rId47"/>
    <p:sldId id="351" r:id="rId48"/>
    <p:sldId id="359" r:id="rId49"/>
    <p:sldId id="358" r:id="rId50"/>
    <p:sldId id="357" r:id="rId51"/>
    <p:sldId id="356" r:id="rId52"/>
    <p:sldId id="368" r:id="rId53"/>
    <p:sldId id="366" r:id="rId54"/>
    <p:sldId id="365" r:id="rId55"/>
    <p:sldId id="364" r:id="rId56"/>
    <p:sldId id="363" r:id="rId57"/>
    <p:sldId id="362" r:id="rId58"/>
    <p:sldId id="371" r:id="rId59"/>
    <p:sldId id="372" r:id="rId60"/>
    <p:sldId id="376" r:id="rId61"/>
    <p:sldId id="374" r:id="rId62"/>
    <p:sldId id="379" r:id="rId63"/>
    <p:sldId id="380" r:id="rId64"/>
    <p:sldId id="373" r:id="rId65"/>
    <p:sldId id="370" r:id="rId66"/>
    <p:sldId id="369" r:id="rId67"/>
    <p:sldId id="361" r:id="rId68"/>
    <p:sldId id="360" r:id="rId69"/>
    <p:sldId id="355" r:id="rId70"/>
    <p:sldId id="381" r:id="rId71"/>
    <p:sldId id="354" r:id="rId72"/>
    <p:sldId id="382" r:id="rId73"/>
    <p:sldId id="353" r:id="rId74"/>
    <p:sldId id="383" r:id="rId75"/>
    <p:sldId id="350" r:id="rId76"/>
    <p:sldId id="349" r:id="rId77"/>
    <p:sldId id="387" r:id="rId78"/>
    <p:sldId id="386" r:id="rId79"/>
    <p:sldId id="388" r:id="rId80"/>
    <p:sldId id="384" r:id="rId81"/>
    <p:sldId id="348" r:id="rId82"/>
    <p:sldId id="389" r:id="rId83"/>
    <p:sldId id="390" r:id="rId84"/>
    <p:sldId id="391" r:id="rId85"/>
    <p:sldId id="396" r:id="rId86"/>
    <p:sldId id="395" r:id="rId87"/>
    <p:sldId id="394" r:id="rId88"/>
    <p:sldId id="393" r:id="rId89"/>
    <p:sldId id="400" r:id="rId90"/>
    <p:sldId id="399" r:id="rId91"/>
    <p:sldId id="422" r:id="rId92"/>
    <p:sldId id="402" r:id="rId93"/>
    <p:sldId id="404" r:id="rId94"/>
    <p:sldId id="403" r:id="rId95"/>
    <p:sldId id="401" r:id="rId96"/>
    <p:sldId id="423" r:id="rId97"/>
    <p:sldId id="462" r:id="rId98"/>
    <p:sldId id="398" r:id="rId99"/>
    <p:sldId id="397" r:id="rId100"/>
    <p:sldId id="408" r:id="rId101"/>
    <p:sldId id="407" r:id="rId102"/>
    <p:sldId id="410" r:id="rId103"/>
    <p:sldId id="409" r:id="rId104"/>
    <p:sldId id="406" r:id="rId105"/>
    <p:sldId id="392" r:id="rId106"/>
    <p:sldId id="292" r:id="rId107"/>
    <p:sldId id="414" r:id="rId108"/>
    <p:sldId id="415" r:id="rId10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0" d="100"/>
          <a:sy n="70" d="100"/>
        </p:scale>
        <p:origin x="-70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546B99A3-7479-424F-96B1-E0ED45887CA9}" type="slidenum">
              <a:rPr lang="fr-FR" smtClean="0"/>
              <a:pPr/>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46B99A3-7479-424F-96B1-E0ED45887CA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46B99A3-7479-424F-96B1-E0ED45887CA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46B99A3-7479-424F-96B1-E0ED45887CA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46B99A3-7479-424F-96B1-E0ED45887CA9}" type="slidenum">
              <a:rPr lang="fr-FR" smtClean="0"/>
              <a:pPr/>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46B99A3-7479-424F-96B1-E0ED45887CA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546B99A3-7479-424F-96B1-E0ED45887CA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546B99A3-7479-424F-96B1-E0ED45887CA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546B99A3-7479-424F-96B1-E0ED45887CA9}" type="slidenum">
              <a:rPr lang="fr-FR" smtClean="0"/>
              <a:pPr/>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46B99A3-7479-424F-96B1-E0ED45887CA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14830B33-64EF-41BF-826C-B5610A73E9F5}" type="datetimeFigureOut">
              <a:rPr lang="fr-FR" smtClean="0"/>
              <a:pPr/>
              <a:t>05/11/2019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46B99A3-7479-424F-96B1-E0ED45887CA9}" type="slidenum">
              <a:rPr lang="fr-FR" smtClean="0"/>
              <a:pPr/>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4830B33-64EF-41BF-826C-B5610A73E9F5}" type="datetimeFigureOut">
              <a:rPr lang="fr-FR" smtClean="0"/>
              <a:pPr/>
              <a:t>05/11/2019</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6B99A3-7479-424F-96B1-E0ED45887CA9}" type="slidenum">
              <a:rPr lang="fr-FR" smtClean="0"/>
              <a:pPr/>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docs.oracle.com/javase/specs/" TargetMode="External"/><Relationship Id="rId2" Type="http://schemas.openxmlformats.org/officeDocument/2006/relationships/hyperlink" Target="http://java.sun.com/docs/books/jls/" TargetMode="External"/><Relationship Id="rId1" Type="http://schemas.openxmlformats.org/officeDocument/2006/relationships/slideLayout" Target="../slideLayouts/slideLayout2.xml"/><Relationship Id="rId5" Type="http://schemas.openxmlformats.org/officeDocument/2006/relationships/hyperlink" Target="http://www.oracle.com/technetwork/java/index.html" TargetMode="External"/><Relationship Id="rId4" Type="http://schemas.openxmlformats.org/officeDocument/2006/relationships/hyperlink" Target="http://java.sun.com/docs/books/vmspec/"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clipse.org/download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 xmlns:a16="http://schemas.microsoft.com/office/drawing/2014/main" id="{2D084695-0031-477B-A1F5-A5D3616FAF2C}"/>
              </a:ext>
            </a:extLst>
          </p:cNvPr>
          <p:cNvSpPr txBox="1"/>
          <p:nvPr/>
        </p:nvSpPr>
        <p:spPr>
          <a:xfrm>
            <a:off x="4576701" y="3072011"/>
            <a:ext cx="3090204" cy="707886"/>
          </a:xfrm>
          <a:prstGeom prst="rect">
            <a:avLst/>
          </a:prstGeom>
          <a:noFill/>
        </p:spPr>
        <p:txBody>
          <a:bodyPr wrap="square" rtlCol="0">
            <a:spAutoFit/>
          </a:bodyPr>
          <a:lstStyle/>
          <a:p>
            <a:pPr algn="ctr"/>
            <a:r>
              <a:rPr lang="fr-FR" sz="2000" b="1" dirty="0"/>
              <a:t>Par Mr. Ali. LALOUCI</a:t>
            </a:r>
          </a:p>
          <a:p>
            <a:pPr algn="ctr"/>
            <a:r>
              <a:rPr lang="fr-FR" sz="2000" b="1" dirty="0"/>
              <a:t>ali.lalouci@gmail.com</a:t>
            </a:r>
          </a:p>
        </p:txBody>
      </p:sp>
      <p:sp>
        <p:nvSpPr>
          <p:cNvPr id="10" name="ZoneTexte 9">
            <a:extLst>
              <a:ext uri="{FF2B5EF4-FFF2-40B4-BE49-F238E27FC236}">
                <a16:creationId xmlns="" xmlns:a16="http://schemas.microsoft.com/office/drawing/2014/main" id="{760B0A53-18EA-417D-9046-41EB8752F780}"/>
              </a:ext>
            </a:extLst>
          </p:cNvPr>
          <p:cNvSpPr txBox="1"/>
          <p:nvPr/>
        </p:nvSpPr>
        <p:spPr>
          <a:xfrm>
            <a:off x="7188589" y="5373858"/>
            <a:ext cx="2785404" cy="369332"/>
          </a:xfrm>
          <a:prstGeom prst="rect">
            <a:avLst/>
          </a:prstGeom>
          <a:noFill/>
        </p:spPr>
        <p:txBody>
          <a:bodyPr wrap="square" rtlCol="0">
            <a:spAutoFit/>
          </a:bodyPr>
          <a:lstStyle/>
          <a:p>
            <a:r>
              <a:rPr lang="fr-FR" dirty="0"/>
              <a:t>Centre universitaire de Mila</a:t>
            </a:r>
          </a:p>
        </p:txBody>
      </p:sp>
      <p:pic>
        <p:nvPicPr>
          <p:cNvPr id="12" name="Image 11">
            <a:extLst>
              <a:ext uri="{FF2B5EF4-FFF2-40B4-BE49-F238E27FC236}">
                <a16:creationId xmlns="" xmlns:a16="http://schemas.microsoft.com/office/drawing/2014/main" id="{D1A3576F-271C-43DB-8DDB-C47B421AFC5A}"/>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099283" y="4912163"/>
            <a:ext cx="864000" cy="792988"/>
          </a:xfrm>
          <a:prstGeom prst="rect">
            <a:avLst/>
          </a:prstGeom>
        </p:spPr>
      </p:pic>
      <p:sp>
        <p:nvSpPr>
          <p:cNvPr id="8" name="Rectangle 2">
            <a:extLst>
              <a:ext uri="{FF2B5EF4-FFF2-40B4-BE49-F238E27FC236}">
                <a16:creationId xmlns="" xmlns:a16="http://schemas.microsoft.com/office/drawing/2014/main" id="{70808107-FC9C-4D5C-A184-F2C9DD09897D}"/>
              </a:ext>
            </a:extLst>
          </p:cNvPr>
          <p:cNvSpPr>
            <a:spLocks noGrp="1" noChangeArrowheads="1"/>
          </p:cNvSpPr>
          <p:nvPr>
            <p:ph type="ctrTitle"/>
          </p:nvPr>
        </p:nvSpPr>
        <p:spPr>
          <a:xfrm>
            <a:off x="1786626" y="1732560"/>
            <a:ext cx="11000936" cy="919698"/>
          </a:xfrm>
        </p:spPr>
        <p:txBody>
          <a:bodyPr>
            <a:normAutofit fontScale="90000"/>
          </a:bodyPr>
          <a:lstStyle/>
          <a:p>
            <a:pPr algn="l"/>
            <a:r>
              <a:rPr lang="fr-FR" sz="4000" dirty="0" smtClean="0"/>
              <a:t/>
            </a:r>
            <a:br>
              <a:rPr lang="fr-FR" sz="4000" dirty="0" smtClean="0"/>
            </a:br>
            <a:r>
              <a:rPr lang="fr-FR" sz="4000" dirty="0" smtClean="0"/>
              <a:t/>
            </a:r>
            <a:br>
              <a:rPr lang="fr-FR" sz="4000" dirty="0" smtClean="0"/>
            </a:br>
            <a:r>
              <a:rPr lang="fr-FR" sz="4000" dirty="0" smtClean="0"/>
              <a:t/>
            </a:r>
            <a:br>
              <a:rPr lang="fr-FR" sz="4000" dirty="0" smtClean="0"/>
            </a:br>
            <a:r>
              <a:rPr lang="fr-FR" sz="4000" dirty="0" smtClean="0"/>
              <a:t>                           Chapitre 1</a:t>
            </a:r>
            <a:br>
              <a:rPr lang="fr-FR" sz="4000" dirty="0" smtClean="0"/>
            </a:br>
            <a:r>
              <a:rPr lang="fr-FR" sz="4000" dirty="0" smtClean="0"/>
              <a:t>Paradigme </a:t>
            </a:r>
            <a:r>
              <a:rPr lang="fr-FR" sz="4000" dirty="0"/>
              <a:t>de Programmation Objet (Rappel</a:t>
            </a:r>
            <a:r>
              <a:rPr lang="fr-FR" sz="4000" dirty="0" smtClean="0"/>
              <a:t>)</a:t>
            </a:r>
            <a:br>
              <a:rPr lang="fr-FR" sz="4000" dirty="0" smtClean="0"/>
            </a:br>
            <a:endParaRPr lang="fr-FR" altLang="fr-FR" sz="4000" dirty="0"/>
          </a:p>
        </p:txBody>
      </p:sp>
    </p:spTree>
    <p:extLst>
      <p:ext uri="{BB962C8B-B14F-4D97-AF65-F5344CB8AC3E}">
        <p14:creationId xmlns="" xmlns:p14="http://schemas.microsoft.com/office/powerpoint/2010/main" val="1556067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5"/>
          <p:cNvSpPr>
            <a:spLocks noGrp="1"/>
          </p:cNvSpPr>
          <p:nvPr>
            <p:ph type="sldNum" sz="quarter" idx="12"/>
          </p:nvPr>
        </p:nvSpPr>
        <p:spPr>
          <a:noFill/>
        </p:spPr>
        <p:txBody>
          <a:bodyPr/>
          <a:lstStyle/>
          <a:p>
            <a:fld id="{21F9CDFB-E74A-4981-BEC1-70F24E16D41A}" type="slidenum">
              <a:rPr lang="fr-FR" altLang="fr-FR"/>
              <a:pPr/>
              <a:t>10</a:t>
            </a:fld>
            <a:endParaRPr lang="fr-FR" altLang="fr-FR"/>
          </a:p>
        </p:txBody>
      </p:sp>
      <p:sp>
        <p:nvSpPr>
          <p:cNvPr id="9219" name="Rectangle 2"/>
          <p:cNvSpPr>
            <a:spLocks noGrp="1" noChangeArrowheads="1"/>
          </p:cNvSpPr>
          <p:nvPr>
            <p:ph type="title"/>
          </p:nvPr>
        </p:nvSpPr>
        <p:spPr/>
        <p:txBody>
          <a:bodyPr/>
          <a:lstStyle/>
          <a:p>
            <a:pPr eaLnBrk="1" hangingPunct="1"/>
            <a:r>
              <a:rPr lang="fr-FR" altLang="fr-FR" sz="3600" dirty="0" smtClean="0"/>
              <a:t>3.3.Compilation d’un code source</a:t>
            </a:r>
          </a:p>
        </p:txBody>
      </p:sp>
      <p:sp>
        <p:nvSpPr>
          <p:cNvPr id="9220" name="Rectangle 3"/>
          <p:cNvSpPr>
            <a:spLocks noGrp="1" noChangeArrowheads="1"/>
          </p:cNvSpPr>
          <p:nvPr>
            <p:ph type="body" idx="1"/>
          </p:nvPr>
        </p:nvSpPr>
        <p:spPr>
          <a:xfrm>
            <a:off x="1914144" y="1652519"/>
            <a:ext cx="9997440" cy="3356213"/>
          </a:xfrm>
        </p:spPr>
        <p:txBody>
          <a:bodyPr>
            <a:normAutofit/>
          </a:bodyPr>
          <a:lstStyle/>
          <a:p>
            <a:pPr eaLnBrk="1" hangingPunct="1">
              <a:buFont typeface="Wingdings" pitchFamily="2" charset="2"/>
              <a:buChar char="§"/>
            </a:pPr>
            <a:r>
              <a:rPr lang="fr-FR" altLang="fr-FR" sz="2800" dirty="0" smtClean="0"/>
              <a:t>Un code source d’un programme ne peut être exécuté directement par un ordinateur</a:t>
            </a:r>
          </a:p>
          <a:p>
            <a:pPr eaLnBrk="1" hangingPunct="1">
              <a:buFont typeface="Wingdings" pitchFamily="2" charset="2"/>
              <a:buChar char="§"/>
            </a:pPr>
            <a:r>
              <a:rPr lang="fr-FR" altLang="fr-FR" sz="2800" dirty="0" smtClean="0"/>
              <a:t>Il faut traduire ce </a:t>
            </a:r>
            <a:r>
              <a:rPr lang="fr-FR" altLang="fr-FR" sz="2800" b="1" dirty="0" smtClean="0">
                <a:solidFill>
                  <a:schemeClr val="accent2">
                    <a:lumMod val="60000"/>
                    <a:lumOff val="40000"/>
                  </a:schemeClr>
                </a:solidFill>
              </a:rPr>
              <a:t>code source </a:t>
            </a:r>
            <a:r>
              <a:rPr lang="fr-FR" altLang="fr-FR" sz="2800" dirty="0" smtClean="0"/>
              <a:t>dans un langage que l’ordinateur (le processeur de l’ordinateur) peut comprendre (</a:t>
            </a:r>
            <a:r>
              <a:rPr lang="fr-FR" altLang="fr-FR" sz="2800" b="1" dirty="0" smtClean="0">
                <a:solidFill>
                  <a:schemeClr val="accent2">
                    <a:lumMod val="60000"/>
                    <a:lumOff val="40000"/>
                  </a:schemeClr>
                </a:solidFill>
              </a:rPr>
              <a:t>langage </a:t>
            </a:r>
            <a:r>
              <a:rPr lang="fr-FR" altLang="fr-FR" sz="2800" b="1" i="1" dirty="0" smtClean="0">
                <a:solidFill>
                  <a:schemeClr val="accent2">
                    <a:lumMod val="60000"/>
                    <a:lumOff val="40000"/>
                  </a:schemeClr>
                </a:solidFill>
              </a:rPr>
              <a:t>natif</a:t>
            </a:r>
            <a:r>
              <a:rPr lang="fr-FR" altLang="fr-FR" sz="2800" dirty="0" smtClean="0"/>
              <a:t>)</a:t>
            </a:r>
          </a:p>
          <a:p>
            <a:pPr eaLnBrk="1" hangingPunct="1">
              <a:buFont typeface="Wingdings" pitchFamily="2" charset="2"/>
              <a:buChar char="§"/>
            </a:pPr>
            <a:r>
              <a:rPr lang="fr-FR" altLang="fr-FR" sz="2800" dirty="0" smtClean="0"/>
              <a:t>le </a:t>
            </a:r>
            <a:r>
              <a:rPr lang="fr-FR" altLang="fr-FR" sz="2800" b="1" dirty="0" smtClean="0">
                <a:solidFill>
                  <a:schemeClr val="accent2">
                    <a:lumMod val="60000"/>
                    <a:lumOff val="40000"/>
                  </a:schemeClr>
                </a:solidFill>
              </a:rPr>
              <a:t>compilateur</a:t>
            </a:r>
            <a:r>
              <a:rPr lang="fr-FR" altLang="fr-FR" sz="2800" dirty="0" smtClean="0"/>
              <a:t> est un programme qui effectue cette traduction</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2">
            <a:extLst>
              <a:ext uri="{FF2B5EF4-FFF2-40B4-BE49-F238E27FC236}">
                <a16:creationId xmlns="" xmlns:a16="http://schemas.microsoft.com/office/drawing/2014/main" id="{78B2AD1B-F7F3-4FEA-9A26-DDE5D85AE666}"/>
              </a:ext>
            </a:extLst>
          </p:cNvPr>
          <p:cNvSpPr>
            <a:spLocks noGrp="1" noChangeArrowheads="1"/>
          </p:cNvSpPr>
          <p:nvPr>
            <p:ph type="title"/>
          </p:nvPr>
        </p:nvSpPr>
        <p:spPr/>
        <p:txBody>
          <a:bodyPr/>
          <a:lstStyle/>
          <a:p>
            <a:pPr eaLnBrk="1" hangingPunct="1"/>
            <a:r>
              <a:rPr lang="fr-FR" altLang="fr-FR" sz="3600"/>
              <a:t>Mots-claés Java</a:t>
            </a:r>
          </a:p>
        </p:txBody>
      </p:sp>
      <p:sp>
        <p:nvSpPr>
          <p:cNvPr id="109572" name="Rectangle 3">
            <a:extLst>
              <a:ext uri="{FF2B5EF4-FFF2-40B4-BE49-F238E27FC236}">
                <a16:creationId xmlns="" xmlns:a16="http://schemas.microsoft.com/office/drawing/2014/main" id="{919218F9-37DF-4D7D-950B-3B28591384B9}"/>
              </a:ext>
            </a:extLst>
          </p:cNvPr>
          <p:cNvSpPr>
            <a:spLocks noGrp="1" noChangeArrowheads="1"/>
          </p:cNvSpPr>
          <p:nvPr>
            <p:ph idx="1"/>
          </p:nvPr>
        </p:nvSpPr>
        <p:spPr/>
        <p:txBody>
          <a:bodyPr/>
          <a:lstStyle/>
          <a:p>
            <a:pPr eaLnBrk="1" hangingPunct="1">
              <a:buFontTx/>
              <a:buNone/>
            </a:pPr>
            <a:r>
              <a:rPr lang="fr-FR" altLang="fr-FR"/>
              <a:t>	abstract, boolean, break, byte, case, catch, char, class, const*, continue, default, do, double, enum**, else, extends, final, finally, float, for, goto*, if, implements, import, instanceof, int, interface, long, native, new, null, package, private, protected, public, return, short, static, strictfp, super, switch, synchronized, this, throw, throws, transient, try, void, volatile, while </a:t>
            </a:r>
          </a:p>
          <a:p>
            <a:pPr eaLnBrk="1" hangingPunct="1">
              <a:buFontTx/>
              <a:buNone/>
            </a:pPr>
            <a:r>
              <a:rPr lang="fr-FR" altLang="fr-FR"/>
              <a:t>*: pas encore utilisé</a:t>
            </a:r>
          </a:p>
          <a:p>
            <a:pPr eaLnBrk="1" hangingPunct="1">
              <a:buFontTx/>
              <a:buNone/>
            </a:pPr>
            <a:r>
              <a:rPr lang="fr-FR" altLang="fr-FR"/>
              <a:t>** : depuis Java SE 5</a:t>
            </a:r>
          </a:p>
        </p:txBody>
      </p:sp>
      <p:sp>
        <p:nvSpPr>
          <p:cNvPr id="109570" name="Espace réservé du numéro de diapositive 5">
            <a:extLst>
              <a:ext uri="{FF2B5EF4-FFF2-40B4-BE49-F238E27FC236}">
                <a16:creationId xmlns="" xmlns:a16="http://schemas.microsoft.com/office/drawing/2014/main" id="{5D5DA38E-F333-44DA-8A63-1CC5109DC194}"/>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87C93CA-3D57-4BFC-94D7-757E3571FAD3}" type="slidenum">
              <a:rPr lang="fr-FR" altLang="fr-FR" sz="1400"/>
              <a:pPr>
                <a:spcBef>
                  <a:spcPct val="0"/>
                </a:spcBef>
                <a:buFontTx/>
                <a:buNone/>
              </a:pPr>
              <a:t>100</a:t>
            </a:fld>
            <a:endParaRPr lang="fr-FR" altLang="fr-FR" sz="140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2">
            <a:extLst>
              <a:ext uri="{FF2B5EF4-FFF2-40B4-BE49-F238E27FC236}">
                <a16:creationId xmlns="" xmlns:a16="http://schemas.microsoft.com/office/drawing/2014/main" id="{5ED4D676-0B0E-4832-84E3-F514DF014FD3}"/>
              </a:ext>
            </a:extLst>
          </p:cNvPr>
          <p:cNvSpPr>
            <a:spLocks noGrp="1" noChangeArrowheads="1"/>
          </p:cNvSpPr>
          <p:nvPr>
            <p:ph type="title"/>
          </p:nvPr>
        </p:nvSpPr>
        <p:spPr/>
        <p:txBody>
          <a:bodyPr/>
          <a:lstStyle/>
          <a:p>
            <a:pPr eaLnBrk="1" hangingPunct="1"/>
            <a:r>
              <a:rPr lang="fr-FR" altLang="fr-FR" sz="3600"/>
              <a:t>Commentaires</a:t>
            </a:r>
          </a:p>
        </p:txBody>
      </p:sp>
      <p:sp>
        <p:nvSpPr>
          <p:cNvPr id="110596" name="Rectangle 3">
            <a:extLst>
              <a:ext uri="{FF2B5EF4-FFF2-40B4-BE49-F238E27FC236}">
                <a16:creationId xmlns="" xmlns:a16="http://schemas.microsoft.com/office/drawing/2014/main" id="{A03A48E9-8950-4932-BBC2-6FBAD7F9FF9E}"/>
              </a:ext>
            </a:extLst>
          </p:cNvPr>
          <p:cNvSpPr>
            <a:spLocks noGrp="1" noChangeArrowheads="1"/>
          </p:cNvSpPr>
          <p:nvPr>
            <p:ph idx="1"/>
          </p:nvPr>
        </p:nvSpPr>
        <p:spPr>
          <a:xfrm>
            <a:off x="1981200" y="1600200"/>
            <a:ext cx="8229600" cy="4876800"/>
          </a:xfrm>
        </p:spPr>
        <p:txBody>
          <a:bodyPr/>
          <a:lstStyle/>
          <a:p>
            <a:pPr eaLnBrk="1" hangingPunct="1">
              <a:buFont typeface="Wingdings" panose="05000000000000000000" pitchFamily="2" charset="2"/>
              <a:buChar char="§"/>
            </a:pPr>
            <a:r>
              <a:rPr lang="fr-FR" altLang="fr-FR"/>
              <a:t>Sur une seule ligne :</a:t>
            </a:r>
          </a:p>
          <a:p>
            <a:pPr lvl="1" eaLnBrk="1" hangingPunct="1">
              <a:buFontTx/>
              <a:buNone/>
            </a:pPr>
            <a:r>
              <a:rPr lang="fr-FR" altLang="fr-FR" sz="2000" b="1">
                <a:latin typeface="Courier New" panose="02070309020205020404" pitchFamily="49" charset="0"/>
                <a:cs typeface="Courier New" panose="02070309020205020404" pitchFamily="49" charset="0"/>
              </a:rPr>
              <a:t>// Voici un commentaire</a:t>
            </a:r>
          </a:p>
          <a:p>
            <a:pPr lvl="1" eaLnBrk="1" hangingPunct="1">
              <a:buFontTx/>
              <a:buNone/>
            </a:pPr>
            <a:r>
              <a:rPr lang="fr-FR" altLang="fr-FR" sz="2000" b="1">
                <a:latin typeface="Courier New" panose="02070309020205020404" pitchFamily="49" charset="0"/>
                <a:cs typeface="Courier New" panose="02070309020205020404" pitchFamily="49" charset="0"/>
              </a:rPr>
              <a:t>int prime = 1500; // prime fin de mois</a:t>
            </a:r>
          </a:p>
          <a:p>
            <a:pPr eaLnBrk="1" hangingPunct="1">
              <a:buFont typeface="Wingdings" panose="05000000000000000000" pitchFamily="2" charset="2"/>
              <a:buChar char="§"/>
            </a:pPr>
            <a:r>
              <a:rPr lang="fr-FR" altLang="fr-FR"/>
              <a:t>Sur plusieurs lignes :</a:t>
            </a:r>
          </a:p>
          <a:p>
            <a:pPr lvl="1" eaLnBrk="1" hangingPunct="1">
              <a:buFontTx/>
              <a:buNone/>
            </a:pPr>
            <a:r>
              <a:rPr lang="fr-FR" altLang="fr-FR" sz="2000" b="1">
                <a:latin typeface="Courier New" panose="02070309020205020404" pitchFamily="49" charset="0"/>
                <a:cs typeface="Courier New" panose="02070309020205020404" pitchFamily="49" charset="0"/>
              </a:rPr>
              <a:t>/* Première ligne du commentaire</a:t>
            </a:r>
          </a:p>
          <a:p>
            <a:pPr lvl="1" eaLnBrk="1" hangingPunct="1">
              <a:buFontTx/>
              <a:buNone/>
            </a:pPr>
            <a:r>
              <a:rPr lang="fr-FR" altLang="fr-FR" sz="2000" b="1">
                <a:latin typeface="Courier New" panose="02070309020205020404" pitchFamily="49" charset="0"/>
                <a:cs typeface="Courier New" panose="02070309020205020404" pitchFamily="49" charset="0"/>
              </a:rPr>
              <a:t>suite du commentaire */</a:t>
            </a:r>
          </a:p>
          <a:p>
            <a:pPr eaLnBrk="1" hangingPunct="1">
              <a:buFont typeface="Wingdings" panose="05000000000000000000" pitchFamily="2" charset="2"/>
              <a:buChar char="§"/>
            </a:pPr>
            <a:r>
              <a:rPr lang="fr-FR" altLang="fr-FR"/>
              <a:t>Documentation automatique par </a:t>
            </a:r>
            <a:r>
              <a:rPr lang="fr-FR" altLang="fr-FR" b="1" i="1"/>
              <a:t>javadoc</a:t>
            </a:r>
          </a:p>
          <a:p>
            <a:pPr lvl="1" eaLnBrk="1" hangingPunct="1">
              <a:buFontTx/>
              <a:buNone/>
            </a:pPr>
            <a:r>
              <a:rPr lang="fr-FR" altLang="fr-FR" sz="2000" b="1">
                <a:latin typeface="Courier New" panose="02070309020205020404" pitchFamily="49" charset="0"/>
                <a:cs typeface="Courier New" panose="02070309020205020404" pitchFamily="49" charset="0"/>
              </a:rPr>
              <a:t>/**</a:t>
            </a:r>
          </a:p>
          <a:p>
            <a:pPr lvl="1" eaLnBrk="1" hangingPunct="1">
              <a:buFontTx/>
              <a:buNone/>
            </a:pPr>
            <a:r>
              <a:rPr lang="fr-FR" altLang="fr-FR" sz="2000" b="1">
                <a:latin typeface="Courier New" panose="02070309020205020404" pitchFamily="49" charset="0"/>
                <a:cs typeface="Courier New" panose="02070309020205020404" pitchFamily="49" charset="0"/>
              </a:rPr>
              <a:t>* Cette méthode calcule ...</a:t>
            </a:r>
          </a:p>
          <a:p>
            <a:pPr lvl="1" eaLnBrk="1" hangingPunct="1">
              <a:buFontTx/>
              <a:buNone/>
            </a:pPr>
            <a:r>
              <a:rPr lang="fr-FR" altLang="fr-FR" sz="2000" b="1">
                <a:latin typeface="Courier New" panose="02070309020205020404" pitchFamily="49" charset="0"/>
                <a:cs typeface="Courier New" panose="02070309020205020404" pitchFamily="49" charset="0"/>
              </a:rPr>
              <a:t>* Elle utilise ...</a:t>
            </a:r>
          </a:p>
          <a:p>
            <a:pPr lvl="1" eaLnBrk="1" hangingPunct="1">
              <a:buFontTx/>
              <a:buNone/>
            </a:pPr>
            <a:r>
              <a:rPr lang="fr-FR" altLang="fr-FR" sz="2000" b="1">
                <a:latin typeface="Courier New" panose="02070309020205020404" pitchFamily="49" charset="0"/>
                <a:cs typeface="Courier New" panose="02070309020205020404" pitchFamily="49" charset="0"/>
              </a:rPr>
              <a:t>*/</a:t>
            </a:r>
          </a:p>
        </p:txBody>
      </p:sp>
      <p:sp>
        <p:nvSpPr>
          <p:cNvPr id="110594" name="Espace réservé du numéro de diapositive 5">
            <a:extLst>
              <a:ext uri="{FF2B5EF4-FFF2-40B4-BE49-F238E27FC236}">
                <a16:creationId xmlns="" xmlns:a16="http://schemas.microsoft.com/office/drawing/2014/main" id="{8C843C8A-A480-41A4-80A9-EBD0135A8839}"/>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693D4A2-6643-4FF7-AEB4-6D8FB3AC3CCB}" type="slidenum">
              <a:rPr lang="fr-FR" altLang="fr-FR" sz="1400"/>
              <a:pPr>
                <a:spcBef>
                  <a:spcPct val="0"/>
                </a:spcBef>
                <a:buFontTx/>
                <a:buNone/>
              </a:pPr>
              <a:t>101</a:t>
            </a:fld>
            <a:endParaRPr lang="fr-FR" altLang="fr-FR" sz="140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2">
            <a:extLst>
              <a:ext uri="{FF2B5EF4-FFF2-40B4-BE49-F238E27FC236}">
                <a16:creationId xmlns="" xmlns:a16="http://schemas.microsoft.com/office/drawing/2014/main" id="{EEDC5611-2DB0-444E-99B7-29348CA43805}"/>
              </a:ext>
            </a:extLst>
          </p:cNvPr>
          <p:cNvSpPr>
            <a:spLocks noGrp="1" noChangeArrowheads="1"/>
          </p:cNvSpPr>
          <p:nvPr>
            <p:ph type="title"/>
          </p:nvPr>
        </p:nvSpPr>
        <p:spPr/>
        <p:txBody>
          <a:bodyPr/>
          <a:lstStyle/>
          <a:p>
            <a:pPr eaLnBrk="1" hangingPunct="1"/>
            <a:r>
              <a:rPr lang="fr-FR" altLang="fr-FR" sz="3600"/>
              <a:t>À ne pas oublier !</a:t>
            </a:r>
          </a:p>
        </p:txBody>
      </p:sp>
      <p:sp>
        <p:nvSpPr>
          <p:cNvPr id="112644" name="Rectangle 3">
            <a:extLst>
              <a:ext uri="{FF2B5EF4-FFF2-40B4-BE49-F238E27FC236}">
                <a16:creationId xmlns="" xmlns:a16="http://schemas.microsoft.com/office/drawing/2014/main" id="{4AE2730F-3B23-41A4-B822-3973D7F3B389}"/>
              </a:ext>
            </a:extLst>
          </p:cNvPr>
          <p:cNvSpPr>
            <a:spLocks noGrp="1" noChangeArrowheads="1"/>
          </p:cNvSpPr>
          <p:nvPr>
            <p:ph idx="1"/>
          </p:nvPr>
        </p:nvSpPr>
        <p:spPr>
          <a:xfrm>
            <a:off x="1981200" y="1600200"/>
            <a:ext cx="8229600" cy="3581400"/>
          </a:xfrm>
        </p:spPr>
        <p:txBody>
          <a:bodyPr/>
          <a:lstStyle/>
          <a:p>
            <a:pPr eaLnBrk="1" hangingPunct="1">
              <a:buFont typeface="Wingdings" panose="05000000000000000000" pitchFamily="2" charset="2"/>
              <a:buChar char="§"/>
            </a:pPr>
            <a:r>
              <a:rPr lang="fr-FR" altLang="fr-FR"/>
              <a:t>Un programme est écrit une fois</a:t>
            </a:r>
          </a:p>
          <a:p>
            <a:pPr eaLnBrk="1" hangingPunct="1">
              <a:buFont typeface="Wingdings" panose="05000000000000000000" pitchFamily="2" charset="2"/>
              <a:buChar char="§"/>
            </a:pPr>
            <a:r>
              <a:rPr lang="fr-FR" altLang="fr-FR"/>
              <a:t>S’il est utile,</a:t>
            </a:r>
          </a:p>
          <a:p>
            <a:pPr eaLnBrk="1" hangingPunct="1">
              <a:buFont typeface="Wingdings" panose="05000000000000000000" pitchFamily="2" charset="2"/>
              <a:buNone/>
            </a:pPr>
            <a:r>
              <a:rPr lang="fr-FR" altLang="fr-FR" sz="2200"/>
              <a:t>	– il sera modifié</a:t>
            </a:r>
          </a:p>
          <a:p>
            <a:pPr eaLnBrk="1" hangingPunct="1">
              <a:buFont typeface="Wingdings" panose="05000000000000000000" pitchFamily="2" charset="2"/>
              <a:buNone/>
            </a:pPr>
            <a:r>
              <a:rPr lang="fr-FR" altLang="fr-FR" sz="2200"/>
              <a:t>	– corrigé</a:t>
            </a:r>
          </a:p>
          <a:p>
            <a:pPr eaLnBrk="1" hangingPunct="1">
              <a:buFont typeface="Wingdings" panose="05000000000000000000" pitchFamily="2" charset="2"/>
              <a:buNone/>
            </a:pPr>
            <a:r>
              <a:rPr lang="fr-FR" altLang="fr-FR" sz="2200"/>
              <a:t>	– on lui ajoutera des fonctionnalités</a:t>
            </a:r>
          </a:p>
          <a:p>
            <a:pPr eaLnBrk="1" hangingPunct="1">
              <a:buFont typeface="Wingdings" panose="05000000000000000000" pitchFamily="2" charset="2"/>
              <a:buNone/>
            </a:pPr>
            <a:r>
              <a:rPr lang="fr-FR" altLang="fr-FR" sz="2200"/>
              <a:t>	– des dizaines (ou centaines) de fois</a:t>
            </a:r>
          </a:p>
          <a:p>
            <a:pPr eaLnBrk="1" hangingPunct="1">
              <a:buFont typeface="Wingdings" panose="05000000000000000000" pitchFamily="2" charset="2"/>
              <a:buNone/>
            </a:pPr>
            <a:r>
              <a:rPr lang="fr-FR" altLang="fr-FR" sz="2200"/>
              <a:t>	– sans doute plusieurs années après son écriture</a:t>
            </a:r>
          </a:p>
        </p:txBody>
      </p:sp>
      <p:sp>
        <p:nvSpPr>
          <p:cNvPr id="112642" name="Espace réservé du numéro de diapositive 5">
            <a:extLst>
              <a:ext uri="{FF2B5EF4-FFF2-40B4-BE49-F238E27FC236}">
                <a16:creationId xmlns="" xmlns:a16="http://schemas.microsoft.com/office/drawing/2014/main" id="{32B56E69-6D39-4F7A-825D-DA6D46A566FA}"/>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CA66FD4-F94C-4493-9C01-57140BE6E300}" type="slidenum">
              <a:rPr lang="fr-FR" altLang="fr-FR" sz="1400"/>
              <a:pPr>
                <a:spcBef>
                  <a:spcPct val="0"/>
                </a:spcBef>
                <a:buFontTx/>
                <a:buNone/>
              </a:pPr>
              <a:t>102</a:t>
            </a:fld>
            <a:endParaRPr lang="fr-FR" altLang="fr-FR" sz="140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a:extLst>
              <a:ext uri="{FF2B5EF4-FFF2-40B4-BE49-F238E27FC236}">
                <a16:creationId xmlns="" xmlns:a16="http://schemas.microsoft.com/office/drawing/2014/main" id="{DD4ECD76-95B0-4DA6-B056-814DD1A95E1C}"/>
              </a:ext>
            </a:extLst>
          </p:cNvPr>
          <p:cNvSpPr>
            <a:spLocks noGrp="1" noChangeArrowheads="1"/>
          </p:cNvSpPr>
          <p:nvPr>
            <p:ph type="title"/>
          </p:nvPr>
        </p:nvSpPr>
        <p:spPr/>
        <p:txBody>
          <a:bodyPr/>
          <a:lstStyle/>
          <a:p>
            <a:pPr eaLnBrk="1" hangingPunct="1"/>
            <a:r>
              <a:rPr lang="fr-FR" altLang="fr-FR" sz="3600"/>
              <a:t>Ce qu’il faut rechercher</a:t>
            </a:r>
          </a:p>
        </p:txBody>
      </p:sp>
      <p:sp>
        <p:nvSpPr>
          <p:cNvPr id="113668" name="Rectangle 3">
            <a:extLst>
              <a:ext uri="{FF2B5EF4-FFF2-40B4-BE49-F238E27FC236}">
                <a16:creationId xmlns="" xmlns:a16="http://schemas.microsoft.com/office/drawing/2014/main" id="{964E08B7-1CF8-4117-92C9-9011808AFCE2}"/>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Une plus grande facilité de programmation</a:t>
            </a:r>
          </a:p>
          <a:p>
            <a:pPr eaLnBrk="1" hangingPunct="1">
              <a:buFont typeface="Wingdings" panose="05000000000000000000" pitchFamily="2" charset="2"/>
              <a:buChar char="§"/>
            </a:pPr>
            <a:r>
              <a:rPr lang="fr-FR" altLang="fr-FR"/>
              <a:t>Mais surtout</a:t>
            </a:r>
          </a:p>
          <a:p>
            <a:pPr eaLnBrk="1" hangingPunct="1">
              <a:buFont typeface="Wingdings" panose="05000000000000000000" pitchFamily="2" charset="2"/>
              <a:buNone/>
            </a:pPr>
            <a:r>
              <a:rPr lang="fr-FR" altLang="fr-FR"/>
              <a:t>	</a:t>
            </a:r>
            <a:r>
              <a:rPr lang="fr-FR" altLang="fr-FR" sz="2200"/>
              <a:t>– une maintenance plus aisée</a:t>
            </a:r>
          </a:p>
          <a:p>
            <a:pPr eaLnBrk="1" hangingPunct="1">
              <a:buFont typeface="Wingdings" panose="05000000000000000000" pitchFamily="2" charset="2"/>
              <a:buNone/>
            </a:pPr>
            <a:r>
              <a:rPr lang="fr-FR" altLang="fr-FR" sz="2200"/>
              <a:t>	– et une extensibilité accrue</a:t>
            </a:r>
          </a:p>
        </p:txBody>
      </p:sp>
      <p:sp>
        <p:nvSpPr>
          <p:cNvPr id="113666" name="Espace réservé du numéro de diapositive 5">
            <a:extLst>
              <a:ext uri="{FF2B5EF4-FFF2-40B4-BE49-F238E27FC236}">
                <a16:creationId xmlns="" xmlns:a16="http://schemas.microsoft.com/office/drawing/2014/main" id="{E79D9D3F-CEE0-4280-9B77-A7E1124FEB2F}"/>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410BF5D-A406-434D-96B4-1919A8B8B60D}" type="slidenum">
              <a:rPr lang="fr-FR" altLang="fr-FR" sz="1400"/>
              <a:pPr>
                <a:spcBef>
                  <a:spcPct val="0"/>
                </a:spcBef>
                <a:buFontTx/>
                <a:buNone/>
              </a:pPr>
              <a:t>103</a:t>
            </a:fld>
            <a:endParaRPr lang="fr-FR" altLang="fr-FR" sz="140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2">
            <a:extLst>
              <a:ext uri="{FF2B5EF4-FFF2-40B4-BE49-F238E27FC236}">
                <a16:creationId xmlns="" xmlns:a16="http://schemas.microsoft.com/office/drawing/2014/main" id="{F7051D73-0549-4755-99AE-F53B2A2E1709}"/>
              </a:ext>
            </a:extLst>
          </p:cNvPr>
          <p:cNvSpPr>
            <a:spLocks noGrp="1" noChangeArrowheads="1"/>
          </p:cNvSpPr>
          <p:nvPr>
            <p:ph type="title"/>
          </p:nvPr>
        </p:nvSpPr>
        <p:spPr/>
        <p:txBody>
          <a:bodyPr/>
          <a:lstStyle/>
          <a:p>
            <a:pPr eaLnBrk="1" hangingPunct="1"/>
            <a:r>
              <a:rPr lang="fr-FR" altLang="fr-FR" sz="3600"/>
              <a:t>Comment ?</a:t>
            </a:r>
          </a:p>
        </p:txBody>
      </p:sp>
      <p:sp>
        <p:nvSpPr>
          <p:cNvPr id="114692" name="Rectangle 3">
            <a:extLst>
              <a:ext uri="{FF2B5EF4-FFF2-40B4-BE49-F238E27FC236}">
                <a16:creationId xmlns="" xmlns:a16="http://schemas.microsoft.com/office/drawing/2014/main" id="{AEF392A2-E41E-4987-A4EB-924079E5D447}"/>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Modularité : décomposer en éléments plus simples</a:t>
            </a:r>
          </a:p>
          <a:p>
            <a:pPr eaLnBrk="1" hangingPunct="1">
              <a:buFont typeface="Wingdings" panose="05000000000000000000" pitchFamily="2" charset="2"/>
              <a:buChar char="§"/>
            </a:pPr>
            <a:r>
              <a:rPr lang="fr-FR" altLang="fr-FR"/>
              <a:t>Encapsulation : cacher ce qu’il n’est pas indispensable de voir</a:t>
            </a:r>
          </a:p>
          <a:p>
            <a:pPr eaLnBrk="1" hangingPunct="1">
              <a:buFont typeface="Wingdings" panose="05000000000000000000" pitchFamily="2" charset="2"/>
              <a:buChar char="§"/>
            </a:pPr>
            <a:r>
              <a:rPr lang="fr-FR" altLang="fr-FR"/>
              <a:t>Lisibilité : faciliter la compréhension des programmes</a:t>
            </a:r>
          </a:p>
          <a:p>
            <a:pPr eaLnBrk="1" hangingPunct="1">
              <a:buFont typeface="Wingdings" panose="05000000000000000000" pitchFamily="2" charset="2"/>
              <a:buChar char="§"/>
            </a:pPr>
            <a:r>
              <a:rPr lang="fr-FR" altLang="fr-FR"/>
              <a:t>Réutilisabilité : écrire des modules réutilisables dans les futurs développements (difficile)</a:t>
            </a:r>
          </a:p>
        </p:txBody>
      </p:sp>
      <p:sp>
        <p:nvSpPr>
          <p:cNvPr id="114690" name="Espace réservé du numéro de diapositive 5">
            <a:extLst>
              <a:ext uri="{FF2B5EF4-FFF2-40B4-BE49-F238E27FC236}">
                <a16:creationId xmlns="" xmlns:a16="http://schemas.microsoft.com/office/drawing/2014/main" id="{2873B367-9AFF-4D7B-9C03-DE812B40D719}"/>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C3DC965-31C1-4F5C-B24B-8842F5AC05C8}" type="slidenum">
              <a:rPr lang="fr-FR" altLang="fr-FR" sz="1400"/>
              <a:pPr>
                <a:spcBef>
                  <a:spcPct val="0"/>
                </a:spcBef>
                <a:buFontTx/>
                <a:buNone/>
              </a:pPr>
              <a:t>104</a:t>
            </a:fld>
            <a:endParaRPr lang="fr-FR" altLang="fr-FR" sz="140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2">
            <a:extLst>
              <a:ext uri="{FF2B5EF4-FFF2-40B4-BE49-F238E27FC236}">
                <a16:creationId xmlns="" xmlns:a16="http://schemas.microsoft.com/office/drawing/2014/main" id="{C58BB94E-4D85-495B-8809-3DC9AA5CF069}"/>
              </a:ext>
            </a:extLst>
          </p:cNvPr>
          <p:cNvSpPr>
            <a:spLocks noGrp="1" noChangeArrowheads="1"/>
          </p:cNvSpPr>
          <p:nvPr>
            <p:ph type="title"/>
          </p:nvPr>
        </p:nvSpPr>
        <p:spPr/>
        <p:txBody>
          <a:bodyPr/>
          <a:lstStyle/>
          <a:p>
            <a:pPr eaLnBrk="1" hangingPunct="1"/>
            <a:r>
              <a:rPr lang="fr-FR" altLang="fr-FR" sz="3600"/>
              <a:t>Modularité</a:t>
            </a:r>
          </a:p>
        </p:txBody>
      </p:sp>
      <p:sp>
        <p:nvSpPr>
          <p:cNvPr id="115716" name="Rectangle 3">
            <a:extLst>
              <a:ext uri="{FF2B5EF4-FFF2-40B4-BE49-F238E27FC236}">
                <a16:creationId xmlns="" xmlns:a16="http://schemas.microsoft.com/office/drawing/2014/main" id="{336BF064-1BDB-4C94-A36C-CA5FB9593946}"/>
              </a:ext>
            </a:extLst>
          </p:cNvPr>
          <p:cNvSpPr>
            <a:spLocks noGrp="1" noChangeArrowheads="1"/>
          </p:cNvSpPr>
          <p:nvPr>
            <p:ph idx="1"/>
          </p:nvPr>
        </p:nvSpPr>
        <p:spPr/>
        <p:txBody>
          <a:bodyPr>
            <a:normAutofit lnSpcReduction="10000"/>
          </a:bodyPr>
          <a:lstStyle/>
          <a:p>
            <a:pPr eaLnBrk="1" hangingPunct="1">
              <a:buFont typeface="Wingdings" panose="05000000000000000000" pitchFamily="2" charset="2"/>
              <a:buChar char="§"/>
            </a:pPr>
            <a:r>
              <a:rPr lang="fr-FR" altLang="fr-FR"/>
              <a:t>Un programme est modulaire s’il est découpé en modules (plus ou moins) indépendants</a:t>
            </a:r>
          </a:p>
          <a:p>
            <a:pPr eaLnBrk="1" hangingPunct="1">
              <a:buFont typeface="Wingdings" panose="05000000000000000000" pitchFamily="2" charset="2"/>
              <a:buChar char="§"/>
            </a:pPr>
            <a:r>
              <a:rPr lang="fr-FR" altLang="fr-FR"/>
              <a:t>Un bon découpage doit satisfaire les 2 critères :</a:t>
            </a:r>
          </a:p>
          <a:p>
            <a:pPr eaLnBrk="1" hangingPunct="1">
              <a:buFontTx/>
              <a:buNone/>
            </a:pPr>
            <a:r>
              <a:rPr lang="fr-FR" altLang="fr-FR"/>
              <a:t>	</a:t>
            </a:r>
            <a:r>
              <a:rPr lang="fr-FR" altLang="fr-FR" sz="2200"/>
              <a:t>– forte cohésion des éléments d’un module</a:t>
            </a:r>
          </a:p>
          <a:p>
            <a:pPr eaLnBrk="1" hangingPunct="1">
              <a:buFontTx/>
              <a:buNone/>
            </a:pPr>
            <a:r>
              <a:rPr lang="fr-FR" altLang="fr-FR" sz="2200"/>
              <a:t>	– faible couplage entre deux modules différents</a:t>
            </a:r>
          </a:p>
          <a:p>
            <a:pPr eaLnBrk="1" hangingPunct="1">
              <a:buFont typeface="Wingdings" panose="05000000000000000000" pitchFamily="2" charset="2"/>
              <a:buChar char="§"/>
            </a:pPr>
            <a:r>
              <a:rPr lang="fr-FR" altLang="fr-FR"/>
              <a:t>Ces 2 principes favorisent l’utilisation, la réutilisation et la maintenance des modules :</a:t>
            </a:r>
          </a:p>
          <a:p>
            <a:pPr eaLnBrk="1" hangingPunct="1">
              <a:buFontTx/>
              <a:buNone/>
            </a:pPr>
            <a:r>
              <a:rPr lang="fr-FR" altLang="fr-FR"/>
              <a:t>	</a:t>
            </a:r>
            <a:r>
              <a:rPr lang="fr-FR" altLang="fr-FR" sz="2200"/>
              <a:t>– plus de souplesse : un module - une fonctionnalité</a:t>
            </a:r>
          </a:p>
          <a:p>
            <a:pPr eaLnBrk="1" hangingPunct="1">
              <a:buFontTx/>
              <a:buNone/>
            </a:pPr>
            <a:r>
              <a:rPr lang="fr-FR" altLang="fr-FR" sz="2200"/>
              <a:t>	– les modifications d’un module ont le moins d’impacts possible sur les autres modules</a:t>
            </a:r>
          </a:p>
        </p:txBody>
      </p:sp>
      <p:sp>
        <p:nvSpPr>
          <p:cNvPr id="115714" name="Espace réservé du numéro de diapositive 5">
            <a:extLst>
              <a:ext uri="{FF2B5EF4-FFF2-40B4-BE49-F238E27FC236}">
                <a16:creationId xmlns="" xmlns:a16="http://schemas.microsoft.com/office/drawing/2014/main" id="{521914B7-25C3-4497-A982-F724057F9809}"/>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13B942A-D7E1-4CEB-926E-EBA627F4E8F0}" type="slidenum">
              <a:rPr lang="fr-FR" altLang="fr-FR" sz="1400"/>
              <a:pPr>
                <a:spcBef>
                  <a:spcPct val="0"/>
                </a:spcBef>
                <a:buFontTx/>
                <a:buNone/>
              </a:pPr>
              <a:t>105</a:t>
            </a:fld>
            <a:endParaRPr lang="fr-FR" altLang="fr-FR" sz="140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2">
            <a:extLst>
              <a:ext uri="{FF2B5EF4-FFF2-40B4-BE49-F238E27FC236}">
                <a16:creationId xmlns="" xmlns:a16="http://schemas.microsoft.com/office/drawing/2014/main" id="{7F6B39CB-B278-4F12-B994-626C506859DD}"/>
              </a:ext>
            </a:extLst>
          </p:cNvPr>
          <p:cNvSpPr>
            <a:spLocks noGrp="1" noChangeArrowheads="1"/>
          </p:cNvSpPr>
          <p:nvPr>
            <p:ph type="title"/>
          </p:nvPr>
        </p:nvSpPr>
        <p:spPr/>
        <p:txBody>
          <a:bodyPr/>
          <a:lstStyle/>
          <a:p>
            <a:pPr eaLnBrk="1" hangingPunct="1"/>
            <a:r>
              <a:rPr lang="fr-FR" altLang="fr-FR" sz="3600"/>
              <a:t>Encapsulation</a:t>
            </a:r>
          </a:p>
        </p:txBody>
      </p:sp>
      <p:sp>
        <p:nvSpPr>
          <p:cNvPr id="116740" name="Rectangle 3">
            <a:extLst>
              <a:ext uri="{FF2B5EF4-FFF2-40B4-BE49-F238E27FC236}">
                <a16:creationId xmlns="" xmlns:a16="http://schemas.microsoft.com/office/drawing/2014/main" id="{E961E590-2875-439D-AC6E-4D9FF4B0E49A}"/>
              </a:ext>
            </a:extLst>
          </p:cNvPr>
          <p:cNvSpPr>
            <a:spLocks noGrp="1" noChangeArrowheads="1"/>
          </p:cNvSpPr>
          <p:nvPr>
            <p:ph idx="1"/>
          </p:nvPr>
        </p:nvSpPr>
        <p:spPr>
          <a:xfrm>
            <a:off x="1981200" y="1600200"/>
            <a:ext cx="8305800" cy="4876800"/>
          </a:xfrm>
        </p:spPr>
        <p:txBody>
          <a:bodyPr/>
          <a:lstStyle/>
          <a:p>
            <a:pPr eaLnBrk="1" hangingPunct="1">
              <a:buFont typeface="Wingdings" panose="05000000000000000000" pitchFamily="2" charset="2"/>
              <a:buChar char="§"/>
            </a:pPr>
            <a:r>
              <a:rPr lang="fr-FR" altLang="fr-FR"/>
              <a:t>L’encapsulation est le fait de ne montrer et de ne permettre de modifier que ce qui est nécessaire à une bonne utilisation</a:t>
            </a:r>
          </a:p>
          <a:p>
            <a:pPr eaLnBrk="1" hangingPunct="1">
              <a:buFont typeface="Wingdings" panose="05000000000000000000" pitchFamily="2" charset="2"/>
              <a:buNone/>
            </a:pPr>
            <a:r>
              <a:rPr lang="fr-FR" altLang="fr-FR" sz="2200"/>
              <a:t>	– on montre l’interface (services offerts) d’un module</a:t>
            </a:r>
          </a:p>
          <a:p>
            <a:pPr eaLnBrk="1" hangingPunct="1">
              <a:buFontTx/>
              <a:buNone/>
            </a:pPr>
            <a:r>
              <a:rPr lang="fr-FR" altLang="fr-FR" sz="2200"/>
              <a:t>	– on cache l’implémentation (comment sont rendus les services)</a:t>
            </a:r>
          </a:p>
          <a:p>
            <a:pPr eaLnBrk="1" hangingPunct="1">
              <a:buFont typeface="Wingdings" panose="05000000000000000000" pitchFamily="2" charset="2"/>
              <a:buChar char="§"/>
            </a:pPr>
            <a:r>
              <a:rPr lang="fr-FR" altLang="fr-FR"/>
              <a:t>Les avantages en sont :</a:t>
            </a:r>
          </a:p>
          <a:p>
            <a:pPr eaLnBrk="1" hangingPunct="1">
              <a:buFontTx/>
              <a:buNone/>
            </a:pPr>
            <a:r>
              <a:rPr lang="fr-FR" altLang="fr-FR"/>
              <a:t>	</a:t>
            </a:r>
            <a:r>
              <a:rPr lang="fr-FR" altLang="fr-FR" sz="2200"/>
              <a:t>– simplification de l’utilisation (la complexité d’utilisation ne dépend que de l’interface publique)</a:t>
            </a:r>
          </a:p>
          <a:p>
            <a:pPr eaLnBrk="1" hangingPunct="1">
              <a:buFontTx/>
              <a:buNone/>
            </a:pPr>
            <a:r>
              <a:rPr lang="fr-FR" altLang="fr-FR" sz="2200"/>
              <a:t>	– meilleure robustesse du programme</a:t>
            </a:r>
          </a:p>
          <a:p>
            <a:pPr eaLnBrk="1" hangingPunct="1">
              <a:buFontTx/>
              <a:buNone/>
            </a:pPr>
            <a:r>
              <a:rPr lang="fr-FR" altLang="fr-FR" sz="2200"/>
              <a:t>	– simplification de la maintenance de l’application</a:t>
            </a:r>
          </a:p>
        </p:txBody>
      </p:sp>
      <p:sp>
        <p:nvSpPr>
          <p:cNvPr id="116738" name="Espace réservé du numéro de diapositive 5">
            <a:extLst>
              <a:ext uri="{FF2B5EF4-FFF2-40B4-BE49-F238E27FC236}">
                <a16:creationId xmlns="" xmlns:a16="http://schemas.microsoft.com/office/drawing/2014/main" id="{3C0E5265-A9A6-42F3-A5BF-65120AC0BD7B}"/>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A6C77EC-5539-475D-8A22-740A548A37AE}" type="slidenum">
              <a:rPr lang="fr-FR" altLang="fr-FR" sz="1400"/>
              <a:pPr>
                <a:spcBef>
                  <a:spcPct val="0"/>
                </a:spcBef>
                <a:buFontTx/>
                <a:buNone/>
              </a:pPr>
              <a:t>106</a:t>
            </a:fld>
            <a:endParaRPr lang="fr-FR" altLang="fr-FR" sz="140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2">
            <a:extLst>
              <a:ext uri="{FF2B5EF4-FFF2-40B4-BE49-F238E27FC236}">
                <a16:creationId xmlns="" xmlns:a16="http://schemas.microsoft.com/office/drawing/2014/main" id="{7D130320-322F-40DE-B346-5813019DF003}"/>
              </a:ext>
            </a:extLst>
          </p:cNvPr>
          <p:cNvSpPr>
            <a:spLocks noGrp="1" noChangeArrowheads="1"/>
          </p:cNvSpPr>
          <p:nvPr>
            <p:ph type="title"/>
          </p:nvPr>
        </p:nvSpPr>
        <p:spPr/>
        <p:txBody>
          <a:bodyPr/>
          <a:lstStyle/>
          <a:p>
            <a:pPr eaLnBrk="1" hangingPunct="1"/>
            <a:r>
              <a:rPr lang="fr-FR" altLang="fr-FR" sz="3600"/>
              <a:t>Attribution des fonctionnalités</a:t>
            </a:r>
          </a:p>
        </p:txBody>
      </p:sp>
      <p:sp>
        <p:nvSpPr>
          <p:cNvPr id="117764" name="Rectangle 3">
            <a:extLst>
              <a:ext uri="{FF2B5EF4-FFF2-40B4-BE49-F238E27FC236}">
                <a16:creationId xmlns="" xmlns:a16="http://schemas.microsoft.com/office/drawing/2014/main" id="{66A89F9F-D17F-4D65-A2B3-86408911E6D7}"/>
              </a:ext>
            </a:extLst>
          </p:cNvPr>
          <p:cNvSpPr>
            <a:spLocks noGrp="1" noChangeArrowheads="1"/>
          </p:cNvSpPr>
          <p:nvPr>
            <p:ph idx="1"/>
          </p:nvPr>
        </p:nvSpPr>
        <p:spPr>
          <a:xfrm>
            <a:off x="1981200" y="1600200"/>
            <a:ext cx="8305800" cy="4876800"/>
          </a:xfrm>
        </p:spPr>
        <p:txBody>
          <a:bodyPr/>
          <a:lstStyle/>
          <a:p>
            <a:pPr eaLnBrk="1" hangingPunct="1">
              <a:buFont typeface="Wingdings" panose="05000000000000000000" pitchFamily="2" charset="2"/>
              <a:buChar char="§"/>
            </a:pPr>
            <a:r>
              <a:rPr lang="fr-FR" altLang="fr-FR"/>
              <a:t>Il peut être difficile de choisir l’objet qui doit être le responsable de l’exécution d’une fonctionnalité</a:t>
            </a:r>
          </a:p>
          <a:p>
            <a:pPr eaLnBrk="1" hangingPunct="1">
              <a:buFont typeface="Wingdings" panose="05000000000000000000" pitchFamily="2" charset="2"/>
              <a:buChar char="§"/>
            </a:pPr>
            <a:r>
              <a:rPr lang="fr-FR" altLang="fr-FR"/>
              <a:t>On peut faire la liste des informations nécessaires à l’exécution</a:t>
            </a:r>
          </a:p>
          <a:p>
            <a:pPr eaLnBrk="1" hangingPunct="1">
              <a:buFont typeface="Wingdings" panose="05000000000000000000" pitchFamily="2" charset="2"/>
              <a:buChar char="§"/>
            </a:pPr>
            <a:r>
              <a:rPr lang="fr-FR" altLang="fr-FR"/>
              <a:t>L’objet qui possède le plus d’informations est souvent le meilleur choix</a:t>
            </a:r>
          </a:p>
          <a:p>
            <a:pPr eaLnBrk="1" hangingPunct="1">
              <a:buFont typeface="Wingdings" panose="05000000000000000000" pitchFamily="2" charset="2"/>
              <a:buChar char="§"/>
            </a:pPr>
            <a:r>
              <a:rPr lang="fr-FR" altLang="fr-FR"/>
              <a:t>Localisation =&gt; modularité et encapsulation facilitées</a:t>
            </a:r>
          </a:p>
        </p:txBody>
      </p:sp>
      <p:sp>
        <p:nvSpPr>
          <p:cNvPr id="117762" name="Espace réservé du numéro de diapositive 5">
            <a:extLst>
              <a:ext uri="{FF2B5EF4-FFF2-40B4-BE49-F238E27FC236}">
                <a16:creationId xmlns="" xmlns:a16="http://schemas.microsoft.com/office/drawing/2014/main" id="{6AE91E6D-F79B-403D-9CDA-78F3F907F5BE}"/>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FA2C985-EBD2-4976-B985-FB266F122163}" type="slidenum">
              <a:rPr lang="fr-FR" altLang="fr-FR" sz="1400"/>
              <a:pPr>
                <a:spcBef>
                  <a:spcPct val="0"/>
                </a:spcBef>
                <a:buFontTx/>
                <a:buNone/>
              </a:pPr>
              <a:t>107</a:t>
            </a:fld>
            <a:endParaRPr lang="fr-FR" altLang="fr-FR" sz="140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2">
            <a:extLst>
              <a:ext uri="{FF2B5EF4-FFF2-40B4-BE49-F238E27FC236}">
                <a16:creationId xmlns="" xmlns:a16="http://schemas.microsoft.com/office/drawing/2014/main" id="{AB32C162-6422-42A7-BDDA-C4EB2C4B0BF4}"/>
              </a:ext>
            </a:extLst>
          </p:cNvPr>
          <p:cNvSpPr>
            <a:spLocks noGrp="1" noChangeArrowheads="1"/>
          </p:cNvSpPr>
          <p:nvPr>
            <p:ph type="title"/>
          </p:nvPr>
        </p:nvSpPr>
        <p:spPr/>
        <p:txBody>
          <a:bodyPr/>
          <a:lstStyle/>
          <a:p>
            <a:pPr eaLnBrk="1" hangingPunct="1"/>
            <a:r>
              <a:rPr lang="fr-FR" altLang="fr-FR" sz="3600"/>
              <a:t>Vers une programmation par composants</a:t>
            </a:r>
          </a:p>
        </p:txBody>
      </p:sp>
      <p:sp>
        <p:nvSpPr>
          <p:cNvPr id="118788" name="Rectangle 3">
            <a:extLst>
              <a:ext uri="{FF2B5EF4-FFF2-40B4-BE49-F238E27FC236}">
                <a16:creationId xmlns="" xmlns:a16="http://schemas.microsoft.com/office/drawing/2014/main" id="{3DCC9B3F-9C9E-4776-949B-B8891D48AE3B}"/>
              </a:ext>
            </a:extLst>
          </p:cNvPr>
          <p:cNvSpPr>
            <a:spLocks noGrp="1" noChangeArrowheads="1"/>
          </p:cNvSpPr>
          <p:nvPr>
            <p:ph idx="1"/>
          </p:nvPr>
        </p:nvSpPr>
        <p:spPr>
          <a:xfrm>
            <a:off x="1981200" y="1600200"/>
            <a:ext cx="8305800" cy="4876800"/>
          </a:xfrm>
        </p:spPr>
        <p:txBody>
          <a:bodyPr/>
          <a:lstStyle/>
          <a:p>
            <a:pPr eaLnBrk="1" hangingPunct="1">
              <a:buFont typeface="Wingdings" panose="05000000000000000000" pitchFamily="2" charset="2"/>
              <a:buChar char="§"/>
            </a:pPr>
            <a:r>
              <a:rPr lang="fr-FR" altLang="fr-FR"/>
              <a:t>Sur le modèle des circuits électroniques :</a:t>
            </a:r>
          </a:p>
          <a:p>
            <a:pPr eaLnBrk="1" hangingPunct="1">
              <a:buFontTx/>
              <a:buNone/>
            </a:pPr>
            <a:r>
              <a:rPr lang="fr-FR" altLang="fr-FR" sz="2200"/>
              <a:t>	– chaque composant remplit des fonctionnalités bien déterminées et offre des possibilités de connexion avec d’autres composants</a:t>
            </a:r>
          </a:p>
          <a:p>
            <a:pPr eaLnBrk="1" hangingPunct="1">
              <a:buFontTx/>
              <a:buNone/>
            </a:pPr>
            <a:r>
              <a:rPr lang="fr-FR" altLang="fr-FR" sz="2200"/>
              <a:t>	– pas besoin d’aller lire le code pour les utiliser (on ne sait rien de l’implémentation)</a:t>
            </a:r>
          </a:p>
          <a:p>
            <a:pPr eaLnBrk="1" hangingPunct="1">
              <a:buFont typeface="Wingdings" panose="05000000000000000000" pitchFamily="2" charset="2"/>
              <a:buChar char="§"/>
            </a:pPr>
            <a:r>
              <a:rPr lang="fr-FR" altLang="fr-FR"/>
              <a:t>En mieux…</a:t>
            </a:r>
          </a:p>
          <a:p>
            <a:pPr eaLnBrk="1" hangingPunct="1">
              <a:buFontTx/>
              <a:buNone/>
            </a:pPr>
            <a:r>
              <a:rPr lang="fr-FR" altLang="fr-FR"/>
              <a:t>	</a:t>
            </a:r>
            <a:r>
              <a:rPr lang="fr-FR" altLang="fr-FR" sz="2200"/>
              <a:t>– on peut configurer le composant</a:t>
            </a:r>
          </a:p>
          <a:p>
            <a:pPr eaLnBrk="1" hangingPunct="1">
              <a:buFontTx/>
              <a:buNone/>
            </a:pPr>
            <a:r>
              <a:rPr lang="fr-FR" altLang="fr-FR" sz="2200"/>
              <a:t>	– et sauvegarder cette configuration, ou un assemblage de composants, pour la réutiliser</a:t>
            </a:r>
          </a:p>
        </p:txBody>
      </p:sp>
      <p:sp>
        <p:nvSpPr>
          <p:cNvPr id="118786" name="Espace réservé du numéro de diapositive 5">
            <a:extLst>
              <a:ext uri="{FF2B5EF4-FFF2-40B4-BE49-F238E27FC236}">
                <a16:creationId xmlns="" xmlns:a16="http://schemas.microsoft.com/office/drawing/2014/main" id="{F6CB816F-E3E8-44F8-B067-FE7FCFA21B35}"/>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0FDD906-8571-4F24-A5C8-263863B41260}" type="slidenum">
              <a:rPr lang="fr-FR" altLang="fr-FR" sz="1400"/>
              <a:pPr>
                <a:spcBef>
                  <a:spcPct val="0"/>
                </a:spcBef>
                <a:buFontTx/>
                <a:buNone/>
              </a:pPr>
              <a:t>108</a:t>
            </a:fld>
            <a:endParaRPr lang="fr-FR" altLang="fr-FR" sz="1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5"/>
          <p:cNvSpPr>
            <a:spLocks noGrp="1"/>
          </p:cNvSpPr>
          <p:nvPr>
            <p:ph type="sldNum" sz="quarter" idx="12"/>
          </p:nvPr>
        </p:nvSpPr>
        <p:spPr>
          <a:noFill/>
        </p:spPr>
        <p:txBody>
          <a:bodyPr/>
          <a:lstStyle/>
          <a:p>
            <a:fld id="{1F556C3F-6813-42BD-B4A4-367C42D7909E}" type="slidenum">
              <a:rPr lang="fr-FR" altLang="fr-FR"/>
              <a:pPr/>
              <a:t>11</a:t>
            </a:fld>
            <a:endParaRPr lang="fr-FR" altLang="fr-FR"/>
          </a:p>
        </p:txBody>
      </p:sp>
      <p:sp>
        <p:nvSpPr>
          <p:cNvPr id="10243" name="Rectangle 2"/>
          <p:cNvSpPr>
            <a:spLocks noGrp="1" noChangeArrowheads="1"/>
          </p:cNvSpPr>
          <p:nvPr>
            <p:ph type="title"/>
          </p:nvPr>
        </p:nvSpPr>
        <p:spPr/>
        <p:txBody>
          <a:bodyPr/>
          <a:lstStyle/>
          <a:p>
            <a:pPr eaLnBrk="1" hangingPunct="1"/>
            <a:r>
              <a:rPr lang="fr-FR" altLang="fr-FR" sz="3600" smtClean="0"/>
              <a:t>Compilation en Java → </a:t>
            </a:r>
            <a:r>
              <a:rPr lang="fr-FR" altLang="fr-FR" sz="3600" i="1" smtClean="0"/>
              <a:t>bytecode</a:t>
            </a:r>
          </a:p>
        </p:txBody>
      </p:sp>
      <p:sp>
        <p:nvSpPr>
          <p:cNvPr id="10244" name="Rectangle 3"/>
          <p:cNvSpPr>
            <a:spLocks noGrp="1" noChangeArrowheads="1"/>
          </p:cNvSpPr>
          <p:nvPr>
            <p:ph type="body" idx="1"/>
          </p:nvPr>
        </p:nvSpPr>
        <p:spPr/>
        <p:txBody>
          <a:bodyPr/>
          <a:lstStyle/>
          <a:p>
            <a:pPr eaLnBrk="1" hangingPunct="1">
              <a:lnSpc>
                <a:spcPct val="90000"/>
              </a:lnSpc>
              <a:buFont typeface="Wingdings" pitchFamily="2" charset="2"/>
              <a:buChar char="§"/>
            </a:pPr>
            <a:r>
              <a:rPr lang="fr-FR" altLang="fr-FR" sz="2800" smtClean="0"/>
              <a:t>En Java, le code source n’est pas traduit directement dans le langage de l’ordinateur</a:t>
            </a:r>
          </a:p>
          <a:p>
            <a:pPr eaLnBrk="1" hangingPunct="1">
              <a:lnSpc>
                <a:spcPct val="90000"/>
              </a:lnSpc>
              <a:buFont typeface="Wingdings" pitchFamily="2" charset="2"/>
              <a:buChar char="§"/>
            </a:pPr>
            <a:r>
              <a:rPr lang="fr-FR" altLang="fr-FR" sz="2800" smtClean="0"/>
              <a:t>Il est d’abord traduit dans un langage appelé « </a:t>
            </a:r>
            <a:r>
              <a:rPr lang="fr-FR" altLang="fr-FR" sz="2800" i="1" smtClean="0">
                <a:solidFill>
                  <a:schemeClr val="accent2"/>
                </a:solidFill>
              </a:rPr>
              <a:t>bytecode</a:t>
            </a:r>
            <a:r>
              <a:rPr lang="fr-FR" altLang="fr-FR" sz="2800" i="1" smtClean="0"/>
              <a:t> </a:t>
            </a:r>
            <a:r>
              <a:rPr lang="fr-FR" altLang="fr-FR" sz="2800" smtClean="0"/>
              <a:t>», langage d’une machine virtuelle(JVM ; </a:t>
            </a:r>
            <a:r>
              <a:rPr lang="fr-FR" altLang="fr-FR" sz="2800" i="1" smtClean="0"/>
              <a:t>Java Virtual Machine</a:t>
            </a:r>
            <a:r>
              <a:rPr lang="fr-FR" altLang="fr-FR" sz="2800" smtClean="0"/>
              <a:t>) définie par </a:t>
            </a:r>
            <a:r>
              <a:rPr lang="fr-FR" altLang="fr-FR" sz="2800" i="1" smtClean="0"/>
              <a:t>Oracle</a:t>
            </a:r>
          </a:p>
          <a:p>
            <a:pPr eaLnBrk="1" hangingPunct="1">
              <a:lnSpc>
                <a:spcPct val="90000"/>
              </a:lnSpc>
              <a:buFont typeface="Wingdings" pitchFamily="2" charset="2"/>
              <a:buChar char="§"/>
            </a:pPr>
            <a:r>
              <a:rPr lang="fr-FR" altLang="fr-FR" sz="2800" smtClean="0"/>
              <a:t>Ce langage est </a:t>
            </a:r>
            <a:r>
              <a:rPr lang="fr-FR" altLang="fr-FR" sz="2800" smtClean="0">
                <a:solidFill>
                  <a:schemeClr val="accent2"/>
                </a:solidFill>
              </a:rPr>
              <a:t>indépendant</a:t>
            </a:r>
            <a:r>
              <a:rPr lang="fr-FR" altLang="fr-FR" sz="2800" smtClean="0"/>
              <a:t> de l’ordinateur qui va exécuter le programme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5"/>
          <p:cNvSpPr>
            <a:spLocks noGrp="1"/>
          </p:cNvSpPr>
          <p:nvPr>
            <p:ph type="sldNum" sz="quarter" idx="12"/>
          </p:nvPr>
        </p:nvSpPr>
        <p:spPr>
          <a:noFill/>
        </p:spPr>
        <p:txBody>
          <a:bodyPr/>
          <a:lstStyle/>
          <a:p>
            <a:fld id="{F7950817-D988-4513-A0E1-ABF653C14E20}" type="slidenum">
              <a:rPr lang="fr-FR" altLang="fr-FR"/>
              <a:pPr/>
              <a:t>12</a:t>
            </a:fld>
            <a:endParaRPr lang="fr-FR" altLang="fr-FR"/>
          </a:p>
        </p:txBody>
      </p:sp>
      <p:sp>
        <p:nvSpPr>
          <p:cNvPr id="11267" name="Rectangle 2"/>
          <p:cNvSpPr>
            <a:spLocks noGrp="1" noChangeArrowheads="1"/>
          </p:cNvSpPr>
          <p:nvPr>
            <p:ph type="title"/>
          </p:nvPr>
        </p:nvSpPr>
        <p:spPr/>
        <p:txBody>
          <a:bodyPr/>
          <a:lstStyle/>
          <a:p>
            <a:pPr eaLnBrk="1" hangingPunct="1"/>
            <a:r>
              <a:rPr lang="fr-FR" altLang="fr-FR" sz="3600" smtClean="0"/>
              <a:t>La compilation fournit du </a:t>
            </a:r>
            <a:r>
              <a:rPr lang="fr-FR" altLang="fr-FR" sz="3600" i="1" smtClean="0"/>
              <a:t>bytecode</a:t>
            </a:r>
          </a:p>
        </p:txBody>
      </p:sp>
      <p:sp>
        <p:nvSpPr>
          <p:cNvPr id="11268" name="Rectangle 3"/>
          <p:cNvSpPr>
            <a:spLocks noChangeArrowheads="1"/>
          </p:cNvSpPr>
          <p:nvPr/>
        </p:nvSpPr>
        <p:spPr bwMode="auto">
          <a:xfrm>
            <a:off x="5689600" y="2057400"/>
            <a:ext cx="3759200" cy="914400"/>
          </a:xfrm>
          <a:prstGeom prst="rect">
            <a:avLst/>
          </a:prstGeom>
          <a:noFill/>
          <a:ln w="9525">
            <a:solidFill>
              <a:schemeClr val="tx1"/>
            </a:solidFill>
            <a:miter lim="800000"/>
            <a:headEnd/>
            <a:tailEnd/>
          </a:ln>
        </p:spPr>
        <p:txBody>
          <a:bodyPr wrap="none" anchor="ctr"/>
          <a:lstStyle/>
          <a:p>
            <a:pPr eaLnBrk="1" hangingPunct="1"/>
            <a:endParaRPr lang="en-US" altLang="fr-FR"/>
          </a:p>
        </p:txBody>
      </p:sp>
      <p:sp>
        <p:nvSpPr>
          <p:cNvPr id="11269" name="Rectangle 4"/>
          <p:cNvSpPr>
            <a:spLocks noChangeArrowheads="1"/>
          </p:cNvSpPr>
          <p:nvPr/>
        </p:nvSpPr>
        <p:spPr bwMode="auto">
          <a:xfrm>
            <a:off x="5892800" y="2133601"/>
            <a:ext cx="3860800" cy="701675"/>
          </a:xfrm>
          <a:prstGeom prst="rect">
            <a:avLst/>
          </a:prstGeom>
          <a:noFill/>
          <a:ln w="9525">
            <a:noFill/>
            <a:miter lim="800000"/>
            <a:headEnd/>
            <a:tailEnd/>
          </a:ln>
        </p:spPr>
        <p:txBody>
          <a:bodyPr>
            <a:spAutoFit/>
          </a:bodyPr>
          <a:lstStyle/>
          <a:p>
            <a:pPr algn="ctr" eaLnBrk="1" hangingPunct="1"/>
            <a:r>
              <a:rPr lang="fr-FR" altLang="fr-FR" sz="2000" dirty="0"/>
              <a:t>Programme source</a:t>
            </a:r>
          </a:p>
          <a:p>
            <a:pPr algn="ctr" eaLnBrk="1" hangingPunct="1"/>
            <a:r>
              <a:rPr lang="fr-FR" altLang="fr-FR" sz="2000" dirty="0">
                <a:latin typeface="Courier New" pitchFamily="49" charset="0"/>
                <a:cs typeface="Courier New" pitchFamily="49" charset="0"/>
              </a:rPr>
              <a:t>HelloWorld.java</a:t>
            </a:r>
          </a:p>
        </p:txBody>
      </p:sp>
      <p:sp>
        <p:nvSpPr>
          <p:cNvPr id="11270" name="Oval 5"/>
          <p:cNvSpPr>
            <a:spLocks noChangeArrowheads="1"/>
          </p:cNvSpPr>
          <p:nvPr/>
        </p:nvSpPr>
        <p:spPr bwMode="auto">
          <a:xfrm>
            <a:off x="5994400" y="3733800"/>
            <a:ext cx="3251200" cy="838200"/>
          </a:xfrm>
          <a:prstGeom prst="ellipse">
            <a:avLst/>
          </a:prstGeom>
          <a:noFill/>
          <a:ln w="9525">
            <a:solidFill>
              <a:schemeClr val="tx1"/>
            </a:solidFill>
            <a:round/>
            <a:headEnd/>
            <a:tailEnd/>
          </a:ln>
        </p:spPr>
        <p:txBody>
          <a:bodyPr wrap="none" anchor="ctr"/>
          <a:lstStyle/>
          <a:p>
            <a:pPr eaLnBrk="1" hangingPunct="1"/>
            <a:endParaRPr lang="en-US" altLang="fr-FR"/>
          </a:p>
        </p:txBody>
      </p:sp>
      <p:sp>
        <p:nvSpPr>
          <p:cNvPr id="11271" name="Rectangle 6"/>
          <p:cNvSpPr>
            <a:spLocks noChangeArrowheads="1"/>
          </p:cNvSpPr>
          <p:nvPr/>
        </p:nvSpPr>
        <p:spPr bwMode="auto">
          <a:xfrm>
            <a:off x="6604000" y="3962401"/>
            <a:ext cx="2438400" cy="396875"/>
          </a:xfrm>
          <a:prstGeom prst="rect">
            <a:avLst/>
          </a:prstGeom>
          <a:noFill/>
          <a:ln w="9525">
            <a:noFill/>
            <a:miter lim="800000"/>
            <a:headEnd/>
            <a:tailEnd/>
          </a:ln>
        </p:spPr>
        <p:txBody>
          <a:bodyPr>
            <a:spAutoFit/>
          </a:bodyPr>
          <a:lstStyle/>
          <a:p>
            <a:pPr algn="ctr" eaLnBrk="1" hangingPunct="1"/>
            <a:r>
              <a:rPr lang="fr-FR" altLang="fr-FR" sz="2000" dirty="0" smtClean="0"/>
              <a:t>Compilateur (</a:t>
            </a:r>
            <a:r>
              <a:rPr lang="fr-FR" altLang="fr-FR" sz="2000" dirty="0" err="1" smtClean="0"/>
              <a:t>Javac</a:t>
            </a:r>
            <a:r>
              <a:rPr lang="fr-FR" altLang="fr-FR" sz="2000" dirty="0" smtClean="0"/>
              <a:t>)</a:t>
            </a:r>
            <a:endParaRPr lang="fr-FR" altLang="fr-FR" sz="2000" dirty="0">
              <a:latin typeface="Courier New" pitchFamily="49" charset="0"/>
              <a:cs typeface="Courier New" pitchFamily="49" charset="0"/>
            </a:endParaRPr>
          </a:p>
        </p:txBody>
      </p:sp>
      <p:sp>
        <p:nvSpPr>
          <p:cNvPr id="11272" name="Rectangle 7"/>
          <p:cNvSpPr>
            <a:spLocks noChangeArrowheads="1"/>
          </p:cNvSpPr>
          <p:nvPr/>
        </p:nvSpPr>
        <p:spPr bwMode="auto">
          <a:xfrm>
            <a:off x="5689600" y="5334000"/>
            <a:ext cx="3759200" cy="914400"/>
          </a:xfrm>
          <a:prstGeom prst="rect">
            <a:avLst/>
          </a:prstGeom>
          <a:noFill/>
          <a:ln w="9525">
            <a:solidFill>
              <a:schemeClr val="tx1"/>
            </a:solidFill>
            <a:miter lim="800000"/>
            <a:headEnd/>
            <a:tailEnd/>
          </a:ln>
        </p:spPr>
        <p:txBody>
          <a:bodyPr wrap="none" anchor="ctr"/>
          <a:lstStyle/>
          <a:p>
            <a:pPr eaLnBrk="1" hangingPunct="1"/>
            <a:endParaRPr lang="en-US" altLang="fr-FR"/>
          </a:p>
        </p:txBody>
      </p:sp>
      <p:sp>
        <p:nvSpPr>
          <p:cNvPr id="11273" name="Rectangle 8"/>
          <p:cNvSpPr>
            <a:spLocks noChangeArrowheads="1"/>
          </p:cNvSpPr>
          <p:nvPr/>
        </p:nvSpPr>
        <p:spPr bwMode="auto">
          <a:xfrm>
            <a:off x="5892800" y="5410201"/>
            <a:ext cx="3860800" cy="701675"/>
          </a:xfrm>
          <a:prstGeom prst="rect">
            <a:avLst/>
          </a:prstGeom>
          <a:noFill/>
          <a:ln w="9525">
            <a:noFill/>
            <a:miter lim="800000"/>
            <a:headEnd/>
            <a:tailEnd/>
          </a:ln>
        </p:spPr>
        <p:txBody>
          <a:bodyPr>
            <a:spAutoFit/>
          </a:bodyPr>
          <a:lstStyle/>
          <a:p>
            <a:pPr algn="ctr" eaLnBrk="1" hangingPunct="1"/>
            <a:r>
              <a:rPr lang="fr-FR" altLang="fr-FR" sz="2000"/>
              <a:t>Bytecode</a:t>
            </a:r>
          </a:p>
          <a:p>
            <a:pPr algn="ctr" eaLnBrk="1" hangingPunct="1"/>
            <a:r>
              <a:rPr lang="fr-FR" altLang="fr-FR" sz="2000">
                <a:latin typeface="Courier New" pitchFamily="49" charset="0"/>
                <a:cs typeface="Courier New" pitchFamily="49" charset="0"/>
              </a:rPr>
              <a:t>HelloWorld.class</a:t>
            </a:r>
          </a:p>
        </p:txBody>
      </p:sp>
      <p:sp>
        <p:nvSpPr>
          <p:cNvPr id="11274" name="Rectangle 9"/>
          <p:cNvSpPr>
            <a:spLocks noChangeArrowheads="1"/>
          </p:cNvSpPr>
          <p:nvPr/>
        </p:nvSpPr>
        <p:spPr bwMode="auto">
          <a:xfrm>
            <a:off x="2277680" y="2336801"/>
            <a:ext cx="2714782" cy="400110"/>
          </a:xfrm>
          <a:prstGeom prst="rect">
            <a:avLst/>
          </a:prstGeom>
          <a:noFill/>
          <a:ln w="9525">
            <a:noFill/>
            <a:miter lim="800000"/>
            <a:headEnd/>
            <a:tailEnd/>
          </a:ln>
        </p:spPr>
        <p:txBody>
          <a:bodyPr wrap="none">
            <a:spAutoFit/>
          </a:bodyPr>
          <a:lstStyle/>
          <a:p>
            <a:pPr eaLnBrk="1" hangingPunct="1"/>
            <a:r>
              <a:rPr lang="fr-FR" altLang="fr-FR" sz="2000" dirty="0"/>
              <a:t>Programme écrit en Java</a:t>
            </a:r>
          </a:p>
        </p:txBody>
      </p:sp>
      <p:sp>
        <p:nvSpPr>
          <p:cNvPr id="11275" name="Rectangle 10"/>
          <p:cNvSpPr>
            <a:spLocks noChangeArrowheads="1"/>
          </p:cNvSpPr>
          <p:nvPr/>
        </p:nvSpPr>
        <p:spPr bwMode="auto">
          <a:xfrm>
            <a:off x="1895536" y="5454651"/>
            <a:ext cx="3440752" cy="701675"/>
          </a:xfrm>
          <a:prstGeom prst="rect">
            <a:avLst/>
          </a:prstGeom>
          <a:noFill/>
          <a:ln w="9525">
            <a:noFill/>
            <a:miter lim="800000"/>
            <a:headEnd/>
            <a:tailEnd/>
          </a:ln>
        </p:spPr>
        <p:txBody>
          <a:bodyPr wrap="square">
            <a:spAutoFit/>
          </a:bodyPr>
          <a:lstStyle/>
          <a:p>
            <a:pPr eaLnBrk="1" hangingPunct="1"/>
            <a:r>
              <a:rPr lang="fr-FR" altLang="fr-FR" sz="2000" dirty="0"/>
              <a:t>Programme en </a:t>
            </a:r>
            <a:r>
              <a:rPr lang="fr-FR" altLang="fr-FR" sz="2000" i="1" dirty="0" err="1"/>
              <a:t>bytecode</a:t>
            </a:r>
            <a:r>
              <a:rPr lang="fr-FR" altLang="fr-FR" sz="2000" dirty="0"/>
              <a:t>,</a:t>
            </a:r>
          </a:p>
          <a:p>
            <a:pPr eaLnBrk="1" hangingPunct="1"/>
            <a:r>
              <a:rPr lang="fr-FR" altLang="fr-FR" sz="2000" dirty="0"/>
              <a:t>indépendant de l’ordinateur</a:t>
            </a:r>
          </a:p>
        </p:txBody>
      </p:sp>
      <p:sp>
        <p:nvSpPr>
          <p:cNvPr id="11276" name="Line 11"/>
          <p:cNvSpPr>
            <a:spLocks noChangeShapeType="1"/>
          </p:cNvSpPr>
          <p:nvPr/>
        </p:nvSpPr>
        <p:spPr bwMode="auto">
          <a:xfrm>
            <a:off x="7552267" y="2971800"/>
            <a:ext cx="0" cy="762000"/>
          </a:xfrm>
          <a:prstGeom prst="line">
            <a:avLst/>
          </a:prstGeom>
          <a:noFill/>
          <a:ln w="9525">
            <a:solidFill>
              <a:schemeClr val="tx1"/>
            </a:solidFill>
            <a:round/>
            <a:headEnd/>
            <a:tailEnd type="triangle" w="med" len="med"/>
          </a:ln>
        </p:spPr>
        <p:txBody>
          <a:bodyPr/>
          <a:lstStyle/>
          <a:p>
            <a:endParaRPr lang="fr-FR"/>
          </a:p>
        </p:txBody>
      </p:sp>
      <p:sp>
        <p:nvSpPr>
          <p:cNvPr id="11277" name="Line 12"/>
          <p:cNvSpPr>
            <a:spLocks noChangeShapeType="1"/>
          </p:cNvSpPr>
          <p:nvPr/>
        </p:nvSpPr>
        <p:spPr bwMode="auto">
          <a:xfrm>
            <a:off x="7552267" y="4572000"/>
            <a:ext cx="0" cy="762000"/>
          </a:xfrm>
          <a:prstGeom prst="line">
            <a:avLst/>
          </a:prstGeom>
          <a:noFill/>
          <a:ln w="9525">
            <a:solidFill>
              <a:schemeClr val="tx1"/>
            </a:solidFill>
            <a:round/>
            <a:headEnd/>
            <a:tailEnd type="triangle" w="med" len="med"/>
          </a:ln>
        </p:spPr>
        <p:txBody>
          <a:bodyPr/>
          <a:lstStyle/>
          <a:p>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5"/>
          <p:cNvSpPr>
            <a:spLocks noGrp="1"/>
          </p:cNvSpPr>
          <p:nvPr>
            <p:ph type="sldNum" sz="quarter" idx="12"/>
          </p:nvPr>
        </p:nvSpPr>
        <p:spPr>
          <a:noFill/>
        </p:spPr>
        <p:txBody>
          <a:bodyPr/>
          <a:lstStyle/>
          <a:p>
            <a:fld id="{01374231-57AE-43C8-AE3E-6EF7EBD4CC19}" type="slidenum">
              <a:rPr lang="fr-FR" altLang="fr-FR"/>
              <a:pPr/>
              <a:t>13</a:t>
            </a:fld>
            <a:endParaRPr lang="fr-FR" altLang="fr-FR"/>
          </a:p>
        </p:txBody>
      </p:sp>
      <p:sp>
        <p:nvSpPr>
          <p:cNvPr id="12291" name="Rectangle 2"/>
          <p:cNvSpPr>
            <a:spLocks noGrp="1" noChangeArrowheads="1"/>
          </p:cNvSpPr>
          <p:nvPr>
            <p:ph type="title"/>
          </p:nvPr>
        </p:nvSpPr>
        <p:spPr/>
        <p:txBody>
          <a:bodyPr/>
          <a:lstStyle/>
          <a:p>
            <a:pPr eaLnBrk="1" hangingPunct="1"/>
            <a:r>
              <a:rPr lang="fr-FR" altLang="fr-FR" sz="3600" dirty="0" smtClean="0"/>
              <a:t>Compilation avec </a:t>
            </a:r>
            <a:r>
              <a:rPr lang="fr-FR" altLang="fr-FR" sz="3600" dirty="0" err="1" smtClean="0"/>
              <a:t>javac</a:t>
            </a:r>
            <a:r>
              <a:rPr lang="fr-FR" altLang="fr-FR" sz="3600" dirty="0" smtClean="0"/>
              <a:t> et Exécution du </a:t>
            </a:r>
            <a:r>
              <a:rPr lang="fr-FR" altLang="fr-FR" sz="3600" i="1" dirty="0" err="1" smtClean="0"/>
              <a:t>bytecode</a:t>
            </a:r>
            <a:endParaRPr lang="fr-FR" altLang="fr-FR" sz="3600" i="1" dirty="0" smtClean="0"/>
          </a:p>
        </p:txBody>
      </p:sp>
      <p:sp>
        <p:nvSpPr>
          <p:cNvPr id="12292" name="Rectangle 3"/>
          <p:cNvSpPr>
            <a:spLocks noGrp="1" noChangeArrowheads="1"/>
          </p:cNvSpPr>
          <p:nvPr>
            <p:ph type="body" idx="1"/>
          </p:nvPr>
        </p:nvSpPr>
        <p:spPr>
          <a:xfrm>
            <a:off x="1564960" y="1600200"/>
            <a:ext cx="9981046" cy="4036325"/>
          </a:xfrm>
        </p:spPr>
        <p:txBody>
          <a:bodyPr/>
          <a:lstStyle/>
          <a:p>
            <a:pPr eaLnBrk="1" hangingPunct="1">
              <a:lnSpc>
                <a:spcPct val="90000"/>
              </a:lnSpc>
              <a:buFont typeface="Wingdings" pitchFamily="2" charset="2"/>
              <a:buChar char="§"/>
            </a:pPr>
            <a:r>
              <a:rPr lang="fr-FR" altLang="fr-FR" sz="2800" i="1" dirty="0" smtClean="0"/>
              <a:t>Oracle </a:t>
            </a:r>
            <a:r>
              <a:rPr lang="fr-FR" altLang="fr-FR" sz="2800" dirty="0" smtClean="0"/>
              <a:t>fournit le compilateur </a:t>
            </a:r>
            <a:r>
              <a:rPr lang="fr-FR" altLang="fr-FR" sz="2800" b="1" i="1" dirty="0" err="1" smtClean="0">
                <a:solidFill>
                  <a:schemeClr val="accent2">
                    <a:lumMod val="60000"/>
                    <a:lumOff val="40000"/>
                  </a:schemeClr>
                </a:solidFill>
              </a:rPr>
              <a:t>javac</a:t>
            </a:r>
            <a:r>
              <a:rPr lang="fr-FR" altLang="fr-FR" sz="2800" i="1" dirty="0" smtClean="0"/>
              <a:t> </a:t>
            </a:r>
            <a:r>
              <a:rPr lang="fr-FR" altLang="fr-FR" sz="2800" dirty="0" smtClean="0"/>
              <a:t>avec le JDK</a:t>
            </a:r>
          </a:p>
          <a:p>
            <a:pPr lvl="1" eaLnBrk="1" hangingPunct="1">
              <a:lnSpc>
                <a:spcPct val="90000"/>
              </a:lnSpc>
              <a:buFont typeface="Wingdings" pitchFamily="2" charset="2"/>
              <a:buChar char="Ø"/>
            </a:pPr>
            <a:r>
              <a:rPr lang="fr-FR" altLang="fr-FR" sz="2200" b="1" dirty="0" err="1" smtClean="0"/>
              <a:t>javac</a:t>
            </a:r>
            <a:r>
              <a:rPr lang="fr-FR" altLang="fr-FR" sz="2200" b="1" dirty="0" smtClean="0"/>
              <a:t> HelloWorld.java</a:t>
            </a:r>
          </a:p>
          <a:p>
            <a:pPr lvl="1" eaLnBrk="1" hangingPunct="1">
              <a:lnSpc>
                <a:spcPct val="90000"/>
              </a:lnSpc>
              <a:buFont typeface="Wingdings" pitchFamily="2" charset="2"/>
              <a:buChar char="Ø"/>
            </a:pPr>
            <a:r>
              <a:rPr lang="fr-FR" altLang="fr-FR" sz="2200" dirty="0" smtClean="0"/>
              <a:t>crée un fichier « </a:t>
            </a:r>
            <a:r>
              <a:rPr lang="fr-FR" altLang="fr-FR" sz="2200" b="1" dirty="0" err="1" smtClean="0"/>
              <a:t>HelloWorld.class</a:t>
            </a:r>
            <a:r>
              <a:rPr lang="fr-FR" altLang="fr-FR" sz="2200" b="1" dirty="0" smtClean="0"/>
              <a:t> </a:t>
            </a:r>
            <a:r>
              <a:rPr lang="fr-FR" altLang="fr-FR" sz="2200" dirty="0" smtClean="0"/>
              <a:t>» qui contient le </a:t>
            </a:r>
            <a:r>
              <a:rPr lang="fr-FR" altLang="fr-FR" sz="2200" i="1" dirty="0" err="1" smtClean="0"/>
              <a:t>bytecode</a:t>
            </a:r>
            <a:r>
              <a:rPr lang="fr-FR" altLang="fr-FR" sz="2200" i="1" dirty="0" smtClean="0"/>
              <a:t>.</a:t>
            </a:r>
            <a:endParaRPr lang="fr-FR" altLang="fr-FR" sz="2200" dirty="0" smtClean="0"/>
          </a:p>
          <a:p>
            <a:pPr eaLnBrk="1" hangingPunct="1">
              <a:lnSpc>
                <a:spcPct val="90000"/>
              </a:lnSpc>
              <a:buFont typeface="Wingdings" pitchFamily="2" charset="2"/>
              <a:buChar char="§"/>
            </a:pPr>
            <a:r>
              <a:rPr lang="fr-FR" altLang="fr-FR" sz="2800" dirty="0" smtClean="0"/>
              <a:t>Le </a:t>
            </a:r>
            <a:r>
              <a:rPr lang="fr-FR" altLang="fr-FR" sz="2800" i="1" dirty="0" err="1" smtClean="0"/>
              <a:t>bytecode</a:t>
            </a:r>
            <a:r>
              <a:rPr lang="fr-FR" altLang="fr-FR" sz="2800" i="1" dirty="0" smtClean="0"/>
              <a:t> </a:t>
            </a:r>
            <a:r>
              <a:rPr lang="fr-FR" altLang="fr-FR" sz="2800" dirty="0" smtClean="0"/>
              <a:t>doit être exécuté par une JVM</a:t>
            </a:r>
          </a:p>
          <a:p>
            <a:pPr eaLnBrk="1" hangingPunct="1">
              <a:lnSpc>
                <a:spcPct val="90000"/>
              </a:lnSpc>
              <a:buFont typeface="Wingdings" pitchFamily="2" charset="2"/>
              <a:buChar char="§"/>
            </a:pPr>
            <a:r>
              <a:rPr lang="fr-FR" altLang="fr-FR" sz="2800" dirty="0" smtClean="0"/>
              <a:t>Cette JVM n’existe pas ; elle est simulée par un programme qui </a:t>
            </a:r>
            <a:r>
              <a:rPr lang="fr-FR" altLang="fr-FR" sz="2800" dirty="0" smtClean="0">
                <a:solidFill>
                  <a:schemeClr val="accent2"/>
                </a:solidFill>
              </a:rPr>
              <a:t>interprète</a:t>
            </a:r>
            <a:r>
              <a:rPr lang="fr-FR" altLang="fr-FR" sz="2800" dirty="0" smtClean="0"/>
              <a:t> le </a:t>
            </a:r>
            <a:r>
              <a:rPr lang="fr-FR" altLang="fr-FR" sz="2800" i="1" dirty="0" err="1" smtClean="0"/>
              <a:t>bytecode</a:t>
            </a:r>
            <a:r>
              <a:rPr lang="fr-FR" altLang="fr-FR" sz="2800" i="1" dirty="0" smtClean="0"/>
              <a:t> </a:t>
            </a:r>
            <a:r>
              <a:rPr lang="fr-FR" altLang="fr-FR" sz="2800" dirty="0" smtClean="0"/>
              <a:t>:</a:t>
            </a:r>
          </a:p>
          <a:p>
            <a:pPr lvl="1" eaLnBrk="1" hangingPunct="1">
              <a:lnSpc>
                <a:spcPct val="90000"/>
              </a:lnSpc>
              <a:buFont typeface="Wingdings" pitchFamily="2" charset="2"/>
              <a:buChar char="Ø"/>
            </a:pPr>
            <a:r>
              <a:rPr lang="fr-FR" altLang="fr-FR" sz="2200" dirty="0" smtClean="0"/>
              <a:t> lit les instructions (en </a:t>
            </a:r>
            <a:r>
              <a:rPr lang="fr-FR" altLang="fr-FR" sz="2200" i="1" dirty="0" err="1" smtClean="0"/>
              <a:t>bytecode</a:t>
            </a:r>
            <a:r>
              <a:rPr lang="fr-FR" altLang="fr-FR" sz="2200" dirty="0" smtClean="0"/>
              <a:t>) du programme </a:t>
            </a:r>
            <a:r>
              <a:rPr lang="fr-FR" altLang="fr-FR" sz="2200" b="1" dirty="0" smtClean="0"/>
              <a:t>.class</a:t>
            </a:r>
            <a:r>
              <a:rPr lang="fr-FR" altLang="fr-FR" sz="2200" dirty="0" smtClean="0"/>
              <a:t>,</a:t>
            </a:r>
          </a:p>
          <a:p>
            <a:pPr lvl="1" eaLnBrk="1" hangingPunct="1">
              <a:lnSpc>
                <a:spcPct val="90000"/>
              </a:lnSpc>
              <a:buFont typeface="Wingdings" pitchFamily="2" charset="2"/>
              <a:buChar char="Ø"/>
            </a:pPr>
            <a:r>
              <a:rPr lang="fr-FR" altLang="fr-FR" sz="2200" dirty="0" smtClean="0"/>
              <a:t> les traduit dans le langage natif du processeur de l’ordinateur</a:t>
            </a:r>
          </a:p>
          <a:p>
            <a:pPr lvl="1" eaLnBrk="1" hangingPunct="1">
              <a:lnSpc>
                <a:spcPct val="90000"/>
              </a:lnSpc>
              <a:buFont typeface="Wingdings" pitchFamily="2" charset="2"/>
              <a:buChar char="Ø"/>
            </a:pPr>
            <a:r>
              <a:rPr lang="fr-FR" altLang="fr-FR" sz="2200" dirty="0" smtClean="0"/>
              <a:t> lance leur exécution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5"/>
          <p:cNvSpPr>
            <a:spLocks noGrp="1"/>
          </p:cNvSpPr>
          <p:nvPr>
            <p:ph type="sldNum" sz="quarter" idx="12"/>
          </p:nvPr>
        </p:nvSpPr>
        <p:spPr>
          <a:noFill/>
        </p:spPr>
        <p:txBody>
          <a:bodyPr/>
          <a:lstStyle/>
          <a:p>
            <a:fld id="{DF04F761-3DF5-4F35-BA51-BA6F9F5D9ECA}" type="slidenum">
              <a:rPr lang="fr-FR" altLang="fr-FR"/>
              <a:pPr/>
              <a:t>14</a:t>
            </a:fld>
            <a:endParaRPr lang="fr-FR" altLang="fr-FR"/>
          </a:p>
        </p:txBody>
      </p:sp>
      <p:sp>
        <p:nvSpPr>
          <p:cNvPr id="13315" name="Rectangle 2"/>
          <p:cNvSpPr>
            <a:spLocks noGrp="1" noChangeArrowheads="1"/>
          </p:cNvSpPr>
          <p:nvPr>
            <p:ph type="title"/>
          </p:nvPr>
        </p:nvSpPr>
        <p:spPr/>
        <p:txBody>
          <a:bodyPr/>
          <a:lstStyle/>
          <a:p>
            <a:pPr eaLnBrk="1" hangingPunct="1"/>
            <a:r>
              <a:rPr lang="fr-FR" altLang="fr-FR" sz="3600" dirty="0" smtClean="0"/>
              <a:t>Exécution avec </a:t>
            </a:r>
            <a:r>
              <a:rPr lang="fr-FR" altLang="fr-FR" sz="3600" i="1" dirty="0" smtClean="0"/>
              <a:t>java</a:t>
            </a:r>
          </a:p>
        </p:txBody>
      </p:sp>
      <p:sp>
        <p:nvSpPr>
          <p:cNvPr id="13316" name="Rectangle 3"/>
          <p:cNvSpPr>
            <a:spLocks noGrp="1" noChangeArrowheads="1"/>
          </p:cNvSpPr>
          <p:nvPr>
            <p:ph type="body" idx="1"/>
          </p:nvPr>
        </p:nvSpPr>
        <p:spPr>
          <a:xfrm>
            <a:off x="1914143" y="1447800"/>
            <a:ext cx="10054943" cy="4800600"/>
          </a:xfrm>
        </p:spPr>
        <p:txBody>
          <a:bodyPr/>
          <a:lstStyle/>
          <a:p>
            <a:pPr eaLnBrk="1" hangingPunct="1">
              <a:buFont typeface="Wingdings" pitchFamily="2" charset="2"/>
              <a:buChar char="§"/>
            </a:pPr>
            <a:r>
              <a:rPr lang="fr-FR" altLang="fr-FR" sz="2800" i="1" dirty="0" smtClean="0"/>
              <a:t>Oracle </a:t>
            </a:r>
            <a:r>
              <a:rPr lang="fr-FR" altLang="fr-FR" sz="2800" dirty="0" smtClean="0"/>
              <a:t>fournit le programme </a:t>
            </a:r>
            <a:r>
              <a:rPr lang="fr-FR" altLang="fr-FR" sz="2800" i="1" dirty="0" smtClean="0"/>
              <a:t>java </a:t>
            </a:r>
            <a:r>
              <a:rPr lang="fr-FR" altLang="fr-FR" sz="2800" dirty="0" smtClean="0"/>
              <a:t>qui simule une JVM</a:t>
            </a:r>
          </a:p>
          <a:p>
            <a:pPr eaLnBrk="1" hangingPunct="1">
              <a:buNone/>
            </a:pPr>
            <a:endParaRPr lang="fr-FR" altLang="fr-FR" sz="2800" dirty="0" smtClean="0"/>
          </a:p>
          <a:p>
            <a:pPr eaLnBrk="1" hangingPunct="1">
              <a:buFont typeface="Wingdings" pitchFamily="2" charset="2"/>
              <a:buChar char="§"/>
            </a:pPr>
            <a:r>
              <a:rPr lang="fr-FR" altLang="fr-FR" sz="2800" b="1" dirty="0" smtClean="0"/>
              <a:t>java </a:t>
            </a:r>
            <a:r>
              <a:rPr lang="fr-FR" altLang="fr-FR" sz="2800" b="1" dirty="0" err="1" smtClean="0"/>
              <a:t>HelloWorld</a:t>
            </a:r>
            <a:r>
              <a:rPr lang="fr-FR" altLang="fr-FR" sz="2800" b="1" dirty="0" smtClean="0"/>
              <a:t> :  </a:t>
            </a:r>
            <a:r>
              <a:rPr lang="fr-FR" altLang="fr-FR" sz="2800" dirty="0" smtClean="0"/>
              <a:t>exécute le </a:t>
            </a:r>
            <a:r>
              <a:rPr lang="fr-FR" altLang="fr-FR" sz="2800" i="1" dirty="0" err="1" smtClean="0"/>
              <a:t>bytecode</a:t>
            </a:r>
            <a:r>
              <a:rPr lang="fr-FR" altLang="fr-FR" sz="2800" i="1" dirty="0" smtClean="0"/>
              <a:t> </a:t>
            </a:r>
            <a:r>
              <a:rPr lang="fr-FR" altLang="fr-FR" sz="2800" dirty="0" smtClean="0"/>
              <a:t>de la méthode </a:t>
            </a:r>
            <a:r>
              <a:rPr lang="fr-FR" altLang="fr-FR" sz="2800" b="1" dirty="0" smtClean="0"/>
              <a:t>main </a:t>
            </a:r>
            <a:r>
              <a:rPr lang="fr-FR" altLang="fr-FR" sz="2800" dirty="0" smtClean="0"/>
              <a:t>de la classe </a:t>
            </a:r>
            <a:r>
              <a:rPr lang="fr-FR" altLang="fr-FR" sz="2800" b="1" dirty="0" err="1" smtClean="0"/>
              <a:t>HelloWorld</a:t>
            </a:r>
            <a:r>
              <a:rPr lang="fr-FR" altLang="fr-FR" sz="2800" b="1" dirty="0" smtClean="0"/>
              <a:t>.</a:t>
            </a:r>
          </a:p>
          <a:p>
            <a:pPr eaLnBrk="1" hangingPunct="1">
              <a:buFont typeface="Wingdings" pitchFamily="2" charset="2"/>
              <a:buChar char="§"/>
            </a:pPr>
            <a:endParaRPr lang="fr-FR" altLang="fr-FR" sz="2800" b="1" dirty="0" smtClean="0"/>
          </a:p>
          <a:p>
            <a:pPr eaLnBrk="1" hangingPunct="1">
              <a:buFont typeface="Wingdings" pitchFamily="2" charset="2"/>
              <a:buChar char="§"/>
            </a:pPr>
            <a:r>
              <a:rPr lang="fr-FR" altLang="fr-FR" sz="2800" b="1" dirty="0" err="1" smtClean="0"/>
              <a:t>HelloWorld</a:t>
            </a:r>
            <a:r>
              <a:rPr lang="fr-FR" altLang="fr-FR" sz="2800" b="1" dirty="0" smtClean="0"/>
              <a:t> </a:t>
            </a:r>
            <a:r>
              <a:rPr lang="fr-FR" altLang="fr-FR" sz="2800" dirty="0" smtClean="0"/>
              <a:t>est un nom de classe et pas un nom de fichier. Donc</a:t>
            </a:r>
          </a:p>
          <a:p>
            <a:pPr lvl="1" eaLnBrk="1" hangingPunct="1">
              <a:buFont typeface="Wingdings" pitchFamily="2" charset="2"/>
              <a:buNone/>
            </a:pPr>
            <a:r>
              <a:rPr lang="fr-FR" altLang="fr-FR" sz="2000" dirty="0" smtClean="0"/>
              <a:t>– on ne peut pas donner un chemin</a:t>
            </a:r>
          </a:p>
          <a:p>
            <a:pPr lvl="1" eaLnBrk="1" hangingPunct="1">
              <a:buFontTx/>
              <a:buNone/>
            </a:pPr>
            <a:r>
              <a:rPr lang="fr-FR" altLang="fr-FR" sz="2000" dirty="0" smtClean="0"/>
              <a:t>– pas de suffixe </a:t>
            </a:r>
            <a:r>
              <a:rPr lang="fr-FR" altLang="fr-FR" sz="2000" b="1" dirty="0" smtClean="0"/>
              <a:t>.class</a:t>
            </a:r>
            <a:endParaRPr lang="fr-FR" altLang="fr-FR" sz="2000" dirty="0" smtClean="0"/>
          </a:p>
          <a:p>
            <a:pPr eaLnBrk="1" hangingPunct="1">
              <a:buFont typeface="Wingdings" pitchFamily="2" charset="2"/>
              <a:buNone/>
            </a:pPr>
            <a:endParaRPr lang="fr-FR" altLang="fr-FR" sz="2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5"/>
          <p:cNvSpPr>
            <a:spLocks noGrp="1"/>
          </p:cNvSpPr>
          <p:nvPr>
            <p:ph type="sldNum" sz="quarter" idx="12"/>
          </p:nvPr>
        </p:nvSpPr>
        <p:spPr>
          <a:noFill/>
        </p:spPr>
        <p:txBody>
          <a:bodyPr/>
          <a:lstStyle/>
          <a:p>
            <a:fld id="{8EB0A1F7-A39A-417C-8883-8C50600F000C}" type="slidenum">
              <a:rPr lang="fr-FR" altLang="fr-FR"/>
              <a:pPr/>
              <a:t>15</a:t>
            </a:fld>
            <a:endParaRPr lang="fr-FR" altLang="fr-FR"/>
          </a:p>
        </p:txBody>
      </p:sp>
      <p:sp>
        <p:nvSpPr>
          <p:cNvPr id="14339" name="Rectangle 2"/>
          <p:cNvSpPr>
            <a:spLocks noGrp="1" noChangeArrowheads="1"/>
          </p:cNvSpPr>
          <p:nvPr>
            <p:ph type="title"/>
          </p:nvPr>
        </p:nvSpPr>
        <p:spPr/>
        <p:txBody>
          <a:bodyPr/>
          <a:lstStyle/>
          <a:p>
            <a:pPr eaLnBrk="1" hangingPunct="1"/>
            <a:r>
              <a:rPr lang="fr-FR" altLang="fr-FR" sz="3600" dirty="0" smtClean="0"/>
              <a:t>3.4. Les JVM</a:t>
            </a:r>
          </a:p>
        </p:txBody>
      </p:sp>
      <p:sp>
        <p:nvSpPr>
          <p:cNvPr id="14340" name="Rectangle 3"/>
          <p:cNvSpPr>
            <a:spLocks noGrp="1" noChangeArrowheads="1"/>
          </p:cNvSpPr>
          <p:nvPr>
            <p:ph type="body" idx="1"/>
          </p:nvPr>
        </p:nvSpPr>
        <p:spPr/>
        <p:txBody>
          <a:bodyPr/>
          <a:lstStyle/>
          <a:p>
            <a:pPr eaLnBrk="1" hangingPunct="1">
              <a:lnSpc>
                <a:spcPct val="90000"/>
              </a:lnSpc>
              <a:buFont typeface="Wingdings" pitchFamily="2" charset="2"/>
              <a:buChar char="§"/>
            </a:pPr>
            <a:r>
              <a:rPr lang="fr-FR" altLang="fr-FR" sz="2800" dirty="0" smtClean="0"/>
              <a:t>Les systèmes qui veulent pouvoir exécuter un programme Java doivent fournir une JVM</a:t>
            </a:r>
          </a:p>
          <a:p>
            <a:pPr eaLnBrk="1" hangingPunct="1">
              <a:lnSpc>
                <a:spcPct val="90000"/>
              </a:lnSpc>
              <a:buNone/>
            </a:pPr>
            <a:endParaRPr lang="fr-FR" altLang="fr-FR" sz="2800" dirty="0" smtClean="0"/>
          </a:p>
          <a:p>
            <a:pPr eaLnBrk="1" hangingPunct="1">
              <a:lnSpc>
                <a:spcPct val="90000"/>
              </a:lnSpc>
              <a:buFont typeface="Wingdings" pitchFamily="2" charset="2"/>
              <a:buChar char="§"/>
            </a:pPr>
            <a:r>
              <a:rPr lang="fr-FR" altLang="fr-FR" sz="2800" dirty="0" smtClean="0"/>
              <a:t>Tous les systèmes ont une JVM (Linux, Windows, MacOs,…)</a:t>
            </a:r>
          </a:p>
          <a:p>
            <a:pPr eaLnBrk="1" hangingPunct="1">
              <a:lnSpc>
                <a:spcPct val="90000"/>
              </a:lnSpc>
              <a:buNone/>
            </a:pPr>
            <a:endParaRPr lang="fr-FR" altLang="fr-FR" sz="2800" dirty="0" smtClean="0"/>
          </a:p>
          <a:p>
            <a:pPr eaLnBrk="1" hangingPunct="1">
              <a:lnSpc>
                <a:spcPct val="90000"/>
              </a:lnSpc>
              <a:buFont typeface="Wingdings" pitchFamily="2" charset="2"/>
              <a:buChar char="§"/>
            </a:pPr>
            <a:r>
              <a:rPr lang="fr-FR" altLang="fr-FR" sz="2800" dirty="0" smtClean="0"/>
              <a:t>Il existe aussi quelques JVM « en dur », sous forme de processeurs dont le langage natif est le </a:t>
            </a:r>
            <a:r>
              <a:rPr lang="fr-FR" altLang="fr-FR" sz="2800" i="1" dirty="0" err="1" smtClean="0"/>
              <a:t>bytecode</a:t>
            </a:r>
            <a:r>
              <a:rPr lang="fr-FR" altLang="fr-FR" sz="2800" i="1" dirty="0" smtClean="0"/>
              <a:t> </a:t>
            </a:r>
            <a:r>
              <a:rPr lang="fr-FR" altLang="fr-FR" sz="2800" dirty="0" smtClean="0"/>
              <a:t>; elles sont rarement utilisées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5"/>
          <p:cNvSpPr>
            <a:spLocks noGrp="1"/>
          </p:cNvSpPr>
          <p:nvPr>
            <p:ph type="sldNum" sz="quarter" idx="12"/>
          </p:nvPr>
        </p:nvSpPr>
        <p:spPr>
          <a:noFill/>
        </p:spPr>
        <p:txBody>
          <a:bodyPr/>
          <a:lstStyle/>
          <a:p>
            <a:fld id="{32A7D6F5-59AD-4EEF-8A51-F699C3421AFD}" type="slidenum">
              <a:rPr lang="fr-FR" altLang="fr-FR"/>
              <a:pPr/>
              <a:t>16</a:t>
            </a:fld>
            <a:endParaRPr lang="fr-FR" altLang="fr-FR"/>
          </a:p>
        </p:txBody>
      </p:sp>
      <p:sp>
        <p:nvSpPr>
          <p:cNvPr id="15363" name="Rectangle 2"/>
          <p:cNvSpPr>
            <a:spLocks noGrp="1" noChangeArrowheads="1"/>
          </p:cNvSpPr>
          <p:nvPr>
            <p:ph type="title"/>
          </p:nvPr>
        </p:nvSpPr>
        <p:spPr/>
        <p:txBody>
          <a:bodyPr>
            <a:normAutofit fontScale="90000"/>
          </a:bodyPr>
          <a:lstStyle/>
          <a:p>
            <a:pPr eaLnBrk="1" hangingPunct="1"/>
            <a:r>
              <a:rPr lang="fr-FR" altLang="fr-FR" sz="3600" dirty="0" smtClean="0"/>
              <a:t>Le </a:t>
            </a:r>
            <a:r>
              <a:rPr lang="fr-FR" altLang="fr-FR" sz="3600" i="1" dirty="0" err="1" smtClean="0"/>
              <a:t>bytecode</a:t>
            </a:r>
            <a:r>
              <a:rPr lang="fr-FR" altLang="fr-FR" sz="3600" i="1" dirty="0" smtClean="0"/>
              <a:t> </a:t>
            </a:r>
            <a:r>
              <a:rPr lang="fr-FR" altLang="fr-FR" sz="3600" dirty="0" smtClean="0"/>
              <a:t>peut être exécuté par n’importe quelle JVM</a:t>
            </a:r>
          </a:p>
        </p:txBody>
      </p:sp>
      <p:sp>
        <p:nvSpPr>
          <p:cNvPr id="15364" name="Rectangle 3"/>
          <p:cNvSpPr>
            <a:spLocks noGrp="1" noChangeArrowheads="1"/>
          </p:cNvSpPr>
          <p:nvPr>
            <p:ph type="body" idx="1"/>
          </p:nvPr>
        </p:nvSpPr>
        <p:spPr>
          <a:xfrm>
            <a:off x="1442128" y="5257800"/>
            <a:ext cx="10172131" cy="914400"/>
          </a:xfrm>
        </p:spPr>
        <p:txBody>
          <a:bodyPr/>
          <a:lstStyle/>
          <a:p>
            <a:pPr eaLnBrk="1" hangingPunct="1">
              <a:buFontTx/>
              <a:buNone/>
            </a:pPr>
            <a:r>
              <a:rPr lang="fr-FR" altLang="fr-FR" sz="2200" dirty="0" smtClean="0"/>
              <a:t>Si un système possède une JVM, il peut exécuter tous les fichiers </a:t>
            </a:r>
            <a:r>
              <a:rPr lang="fr-FR" altLang="fr-FR" sz="2200" b="1" dirty="0" smtClean="0"/>
              <a:t>.class </a:t>
            </a:r>
            <a:r>
              <a:rPr lang="fr-FR" altLang="fr-FR" sz="2200" dirty="0" smtClean="0"/>
              <a:t>compilés sur n’importe quel autre système</a:t>
            </a:r>
          </a:p>
        </p:txBody>
      </p:sp>
      <p:sp>
        <p:nvSpPr>
          <p:cNvPr id="15365" name="Rectangle 4"/>
          <p:cNvSpPr>
            <a:spLocks noChangeArrowheads="1"/>
          </p:cNvSpPr>
          <p:nvPr/>
        </p:nvSpPr>
        <p:spPr bwMode="auto">
          <a:xfrm>
            <a:off x="3962400" y="1905000"/>
            <a:ext cx="3759200" cy="914400"/>
          </a:xfrm>
          <a:prstGeom prst="rect">
            <a:avLst/>
          </a:prstGeom>
          <a:noFill/>
          <a:ln w="9525">
            <a:solidFill>
              <a:schemeClr val="tx1"/>
            </a:solidFill>
            <a:miter lim="800000"/>
            <a:headEnd/>
            <a:tailEnd/>
          </a:ln>
        </p:spPr>
        <p:txBody>
          <a:bodyPr wrap="none" anchor="ctr"/>
          <a:lstStyle/>
          <a:p>
            <a:pPr eaLnBrk="1" hangingPunct="1"/>
            <a:endParaRPr lang="en-US" altLang="fr-FR"/>
          </a:p>
        </p:txBody>
      </p:sp>
      <p:sp>
        <p:nvSpPr>
          <p:cNvPr id="15366" name="Rectangle 5"/>
          <p:cNvSpPr>
            <a:spLocks noChangeArrowheads="1"/>
          </p:cNvSpPr>
          <p:nvPr/>
        </p:nvSpPr>
        <p:spPr bwMode="auto">
          <a:xfrm>
            <a:off x="4165600" y="1981200"/>
            <a:ext cx="3352800" cy="641350"/>
          </a:xfrm>
          <a:prstGeom prst="rect">
            <a:avLst/>
          </a:prstGeom>
          <a:noFill/>
          <a:ln w="9525">
            <a:noFill/>
            <a:miter lim="800000"/>
            <a:headEnd/>
            <a:tailEnd/>
          </a:ln>
        </p:spPr>
        <p:txBody>
          <a:bodyPr>
            <a:spAutoFit/>
          </a:bodyPr>
          <a:lstStyle/>
          <a:p>
            <a:pPr algn="ctr" eaLnBrk="1" hangingPunct="1"/>
            <a:r>
              <a:rPr lang="fr-FR" altLang="fr-FR" i="1"/>
              <a:t>Bytecode</a:t>
            </a:r>
          </a:p>
          <a:p>
            <a:pPr algn="ctr" eaLnBrk="1" hangingPunct="1"/>
            <a:r>
              <a:rPr lang="fr-FR" altLang="fr-FR" b="1"/>
              <a:t>UneClasse.class</a:t>
            </a:r>
          </a:p>
        </p:txBody>
      </p:sp>
      <p:sp>
        <p:nvSpPr>
          <p:cNvPr id="15367" name="Oval 6"/>
          <p:cNvSpPr>
            <a:spLocks noChangeArrowheads="1"/>
          </p:cNvSpPr>
          <p:nvPr/>
        </p:nvSpPr>
        <p:spPr bwMode="auto">
          <a:xfrm>
            <a:off x="1422400" y="3200400"/>
            <a:ext cx="3657600" cy="838200"/>
          </a:xfrm>
          <a:prstGeom prst="ellipse">
            <a:avLst/>
          </a:prstGeom>
          <a:noFill/>
          <a:ln w="9525">
            <a:solidFill>
              <a:schemeClr val="tx1"/>
            </a:solidFill>
            <a:round/>
            <a:headEnd/>
            <a:tailEnd/>
          </a:ln>
        </p:spPr>
        <p:txBody>
          <a:bodyPr wrap="none" anchor="ctr"/>
          <a:lstStyle/>
          <a:p>
            <a:pPr eaLnBrk="1" hangingPunct="1"/>
            <a:endParaRPr lang="en-US" altLang="fr-FR"/>
          </a:p>
        </p:txBody>
      </p:sp>
      <p:sp>
        <p:nvSpPr>
          <p:cNvPr id="15368" name="Rectangle 7"/>
          <p:cNvSpPr>
            <a:spLocks noChangeArrowheads="1"/>
          </p:cNvSpPr>
          <p:nvPr/>
        </p:nvSpPr>
        <p:spPr bwMode="auto">
          <a:xfrm>
            <a:off x="1642533" y="3263900"/>
            <a:ext cx="3352800" cy="369332"/>
          </a:xfrm>
          <a:prstGeom prst="rect">
            <a:avLst/>
          </a:prstGeom>
          <a:noFill/>
          <a:ln w="9525">
            <a:noFill/>
            <a:miter lim="800000"/>
            <a:headEnd/>
            <a:tailEnd/>
          </a:ln>
        </p:spPr>
        <p:txBody>
          <a:bodyPr>
            <a:spAutoFit/>
          </a:bodyPr>
          <a:lstStyle/>
          <a:p>
            <a:pPr algn="ctr" eaLnBrk="1" hangingPunct="1"/>
            <a:r>
              <a:rPr lang="fr-FR" altLang="fr-FR" i="1"/>
              <a:t>JVM sous Unix, processeur SPARC</a:t>
            </a:r>
            <a:endParaRPr lang="fr-FR" altLang="fr-FR" b="1"/>
          </a:p>
        </p:txBody>
      </p:sp>
      <p:sp>
        <p:nvSpPr>
          <p:cNvPr id="15369" name="Oval 8"/>
          <p:cNvSpPr>
            <a:spLocks noChangeArrowheads="1"/>
          </p:cNvSpPr>
          <p:nvPr/>
        </p:nvSpPr>
        <p:spPr bwMode="auto">
          <a:xfrm>
            <a:off x="1930400" y="4267200"/>
            <a:ext cx="3657600" cy="838200"/>
          </a:xfrm>
          <a:prstGeom prst="ellipse">
            <a:avLst/>
          </a:prstGeom>
          <a:noFill/>
          <a:ln w="9525">
            <a:solidFill>
              <a:schemeClr val="tx1"/>
            </a:solidFill>
            <a:round/>
            <a:headEnd/>
            <a:tailEnd/>
          </a:ln>
        </p:spPr>
        <p:txBody>
          <a:bodyPr wrap="none" anchor="ctr"/>
          <a:lstStyle/>
          <a:p>
            <a:pPr eaLnBrk="1" hangingPunct="1"/>
            <a:endParaRPr lang="en-US" altLang="fr-FR"/>
          </a:p>
        </p:txBody>
      </p:sp>
      <p:sp>
        <p:nvSpPr>
          <p:cNvPr id="15370" name="Rectangle 9"/>
          <p:cNvSpPr>
            <a:spLocks noChangeArrowheads="1"/>
          </p:cNvSpPr>
          <p:nvPr/>
        </p:nvSpPr>
        <p:spPr bwMode="auto">
          <a:xfrm>
            <a:off x="2150533" y="4356100"/>
            <a:ext cx="3352800" cy="641350"/>
          </a:xfrm>
          <a:prstGeom prst="rect">
            <a:avLst/>
          </a:prstGeom>
          <a:noFill/>
          <a:ln w="9525">
            <a:noFill/>
            <a:miter lim="800000"/>
            <a:headEnd/>
            <a:tailEnd/>
          </a:ln>
        </p:spPr>
        <p:txBody>
          <a:bodyPr>
            <a:spAutoFit/>
          </a:bodyPr>
          <a:lstStyle/>
          <a:p>
            <a:pPr algn="ctr" eaLnBrk="1" hangingPunct="1"/>
            <a:r>
              <a:rPr lang="fr-FR" altLang="fr-FR"/>
              <a:t>JVM sous Windows,</a:t>
            </a:r>
          </a:p>
          <a:p>
            <a:pPr algn="ctr" eaLnBrk="1" hangingPunct="1"/>
            <a:r>
              <a:rPr lang="fr-FR" altLang="fr-FR"/>
              <a:t>processeur Intel</a:t>
            </a:r>
          </a:p>
        </p:txBody>
      </p:sp>
      <p:sp>
        <p:nvSpPr>
          <p:cNvPr id="15371" name="Oval 10"/>
          <p:cNvSpPr>
            <a:spLocks noChangeArrowheads="1"/>
          </p:cNvSpPr>
          <p:nvPr/>
        </p:nvSpPr>
        <p:spPr bwMode="auto">
          <a:xfrm>
            <a:off x="6096000" y="4267200"/>
            <a:ext cx="3657600" cy="838200"/>
          </a:xfrm>
          <a:prstGeom prst="ellipse">
            <a:avLst/>
          </a:prstGeom>
          <a:noFill/>
          <a:ln w="9525">
            <a:solidFill>
              <a:schemeClr val="tx1"/>
            </a:solidFill>
            <a:round/>
            <a:headEnd/>
            <a:tailEnd/>
          </a:ln>
        </p:spPr>
        <p:txBody>
          <a:bodyPr wrap="none" anchor="ctr"/>
          <a:lstStyle/>
          <a:p>
            <a:pPr eaLnBrk="1" hangingPunct="1"/>
            <a:endParaRPr lang="en-US" altLang="fr-FR"/>
          </a:p>
        </p:txBody>
      </p:sp>
      <p:sp>
        <p:nvSpPr>
          <p:cNvPr id="15372" name="Rectangle 11"/>
          <p:cNvSpPr>
            <a:spLocks noChangeArrowheads="1"/>
          </p:cNvSpPr>
          <p:nvPr/>
        </p:nvSpPr>
        <p:spPr bwMode="auto">
          <a:xfrm>
            <a:off x="6316133" y="4330700"/>
            <a:ext cx="3352800" cy="641350"/>
          </a:xfrm>
          <a:prstGeom prst="rect">
            <a:avLst/>
          </a:prstGeom>
          <a:noFill/>
          <a:ln w="9525">
            <a:noFill/>
            <a:miter lim="800000"/>
            <a:headEnd/>
            <a:tailEnd/>
          </a:ln>
        </p:spPr>
        <p:txBody>
          <a:bodyPr>
            <a:spAutoFit/>
          </a:bodyPr>
          <a:lstStyle/>
          <a:p>
            <a:pPr algn="ctr" eaLnBrk="1" hangingPunct="1"/>
            <a:r>
              <a:rPr lang="fr-FR" altLang="fr-FR"/>
              <a:t>JVM sous MacOS,</a:t>
            </a:r>
          </a:p>
          <a:p>
            <a:pPr algn="ctr" eaLnBrk="1" hangingPunct="1"/>
            <a:r>
              <a:rPr lang="fr-FR" altLang="fr-FR"/>
              <a:t>processeur Motorola</a:t>
            </a:r>
          </a:p>
        </p:txBody>
      </p:sp>
      <p:sp>
        <p:nvSpPr>
          <p:cNvPr id="15373" name="Oval 12"/>
          <p:cNvSpPr>
            <a:spLocks noChangeArrowheads="1"/>
          </p:cNvSpPr>
          <p:nvPr/>
        </p:nvSpPr>
        <p:spPr bwMode="auto">
          <a:xfrm>
            <a:off x="7010400" y="3200400"/>
            <a:ext cx="3657600" cy="838200"/>
          </a:xfrm>
          <a:prstGeom prst="ellipse">
            <a:avLst/>
          </a:prstGeom>
          <a:noFill/>
          <a:ln w="9525">
            <a:solidFill>
              <a:schemeClr val="tx1"/>
            </a:solidFill>
            <a:round/>
            <a:headEnd/>
            <a:tailEnd/>
          </a:ln>
        </p:spPr>
        <p:txBody>
          <a:bodyPr wrap="none" anchor="ctr"/>
          <a:lstStyle/>
          <a:p>
            <a:pPr eaLnBrk="1" hangingPunct="1"/>
            <a:endParaRPr lang="en-US" altLang="fr-FR"/>
          </a:p>
        </p:txBody>
      </p:sp>
      <p:sp>
        <p:nvSpPr>
          <p:cNvPr id="15374" name="Rectangle 13"/>
          <p:cNvSpPr>
            <a:spLocks noChangeArrowheads="1"/>
          </p:cNvSpPr>
          <p:nvPr/>
        </p:nvSpPr>
        <p:spPr bwMode="auto">
          <a:xfrm>
            <a:off x="7230533" y="3263900"/>
            <a:ext cx="3352800" cy="641350"/>
          </a:xfrm>
          <a:prstGeom prst="rect">
            <a:avLst/>
          </a:prstGeom>
          <a:noFill/>
          <a:ln w="9525">
            <a:noFill/>
            <a:miter lim="800000"/>
            <a:headEnd/>
            <a:tailEnd/>
          </a:ln>
        </p:spPr>
        <p:txBody>
          <a:bodyPr>
            <a:spAutoFit/>
          </a:bodyPr>
          <a:lstStyle/>
          <a:p>
            <a:pPr algn="ctr" eaLnBrk="1" hangingPunct="1"/>
            <a:r>
              <a:rPr lang="fr-FR" altLang="fr-FR"/>
              <a:t>JVM sous Linux,</a:t>
            </a:r>
          </a:p>
          <a:p>
            <a:pPr algn="ctr" eaLnBrk="1" hangingPunct="1"/>
            <a:r>
              <a:rPr lang="fr-FR" altLang="fr-FR"/>
              <a:t>processeur Intel</a:t>
            </a:r>
          </a:p>
        </p:txBody>
      </p:sp>
      <p:sp>
        <p:nvSpPr>
          <p:cNvPr id="15375" name="Line 14"/>
          <p:cNvSpPr>
            <a:spLocks noChangeShapeType="1"/>
          </p:cNvSpPr>
          <p:nvPr/>
        </p:nvSpPr>
        <p:spPr bwMode="auto">
          <a:xfrm flipH="1">
            <a:off x="3556000" y="2819400"/>
            <a:ext cx="2133600" cy="381000"/>
          </a:xfrm>
          <a:prstGeom prst="line">
            <a:avLst/>
          </a:prstGeom>
          <a:noFill/>
          <a:ln w="9525">
            <a:solidFill>
              <a:schemeClr val="tx1"/>
            </a:solidFill>
            <a:round/>
            <a:headEnd/>
            <a:tailEnd type="triangle" w="med" len="med"/>
          </a:ln>
        </p:spPr>
        <p:txBody>
          <a:bodyPr/>
          <a:lstStyle/>
          <a:p>
            <a:endParaRPr lang="fr-FR"/>
          </a:p>
        </p:txBody>
      </p:sp>
      <p:sp>
        <p:nvSpPr>
          <p:cNvPr id="15376" name="Line 15"/>
          <p:cNvSpPr>
            <a:spLocks noChangeShapeType="1"/>
          </p:cNvSpPr>
          <p:nvPr/>
        </p:nvSpPr>
        <p:spPr bwMode="auto">
          <a:xfrm>
            <a:off x="5689600" y="2819400"/>
            <a:ext cx="2641600" cy="381000"/>
          </a:xfrm>
          <a:prstGeom prst="line">
            <a:avLst/>
          </a:prstGeom>
          <a:noFill/>
          <a:ln w="9525">
            <a:solidFill>
              <a:schemeClr val="tx1"/>
            </a:solidFill>
            <a:round/>
            <a:headEnd/>
            <a:tailEnd type="triangle" w="med" len="med"/>
          </a:ln>
        </p:spPr>
        <p:txBody>
          <a:bodyPr/>
          <a:lstStyle/>
          <a:p>
            <a:endParaRPr lang="fr-FR"/>
          </a:p>
        </p:txBody>
      </p:sp>
      <p:sp>
        <p:nvSpPr>
          <p:cNvPr id="15377" name="Line 16"/>
          <p:cNvSpPr>
            <a:spLocks noChangeShapeType="1"/>
          </p:cNvSpPr>
          <p:nvPr/>
        </p:nvSpPr>
        <p:spPr bwMode="auto">
          <a:xfrm>
            <a:off x="5689600" y="2819400"/>
            <a:ext cx="1727200" cy="1447800"/>
          </a:xfrm>
          <a:prstGeom prst="line">
            <a:avLst/>
          </a:prstGeom>
          <a:noFill/>
          <a:ln w="9525">
            <a:solidFill>
              <a:schemeClr val="tx1"/>
            </a:solidFill>
            <a:round/>
            <a:headEnd/>
            <a:tailEnd type="triangle" w="med" len="med"/>
          </a:ln>
        </p:spPr>
        <p:txBody>
          <a:bodyPr/>
          <a:lstStyle/>
          <a:p>
            <a:endParaRPr lang="fr-FR"/>
          </a:p>
        </p:txBody>
      </p:sp>
      <p:sp>
        <p:nvSpPr>
          <p:cNvPr id="15378" name="Line 17"/>
          <p:cNvSpPr>
            <a:spLocks noChangeShapeType="1"/>
          </p:cNvSpPr>
          <p:nvPr/>
        </p:nvSpPr>
        <p:spPr bwMode="auto">
          <a:xfrm flipH="1">
            <a:off x="4978400" y="2819400"/>
            <a:ext cx="609600" cy="1524000"/>
          </a:xfrm>
          <a:prstGeom prst="line">
            <a:avLst/>
          </a:prstGeom>
          <a:noFill/>
          <a:ln w="9525">
            <a:solidFill>
              <a:schemeClr val="tx1"/>
            </a:solidFill>
            <a:round/>
            <a:headEnd/>
            <a:tailEnd type="triangle" w="med" len="med"/>
          </a:ln>
        </p:spPr>
        <p:txBody>
          <a:bodyPr/>
          <a:lstStyle/>
          <a:p>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5"/>
          <p:cNvSpPr>
            <a:spLocks noGrp="1"/>
          </p:cNvSpPr>
          <p:nvPr>
            <p:ph type="sldNum" sz="quarter" idx="12"/>
          </p:nvPr>
        </p:nvSpPr>
        <p:spPr>
          <a:noFill/>
        </p:spPr>
        <p:txBody>
          <a:bodyPr/>
          <a:lstStyle/>
          <a:p>
            <a:fld id="{1ED0B97D-F9B2-48D7-AEE2-0DDED08E2555}" type="slidenum">
              <a:rPr lang="fr-FR" altLang="fr-FR"/>
              <a:pPr/>
              <a:t>17</a:t>
            </a:fld>
            <a:endParaRPr lang="fr-FR" altLang="fr-FR"/>
          </a:p>
        </p:txBody>
      </p:sp>
      <p:sp>
        <p:nvSpPr>
          <p:cNvPr id="16387" name="Rectangle 2"/>
          <p:cNvSpPr>
            <a:spLocks noGrp="1" noChangeArrowheads="1"/>
          </p:cNvSpPr>
          <p:nvPr>
            <p:ph type="title"/>
          </p:nvPr>
        </p:nvSpPr>
        <p:spPr/>
        <p:txBody>
          <a:bodyPr/>
          <a:lstStyle/>
          <a:p>
            <a:pPr eaLnBrk="1" hangingPunct="1"/>
            <a:r>
              <a:rPr lang="fr-FR" altLang="fr-FR" sz="3600" dirty="0" smtClean="0"/>
              <a:t>3.5. Avantages de la JVM pour Internet</a:t>
            </a:r>
          </a:p>
        </p:txBody>
      </p:sp>
      <p:sp>
        <p:nvSpPr>
          <p:cNvPr id="16388" name="Rectangle 3"/>
          <p:cNvSpPr>
            <a:spLocks noGrp="1" noChangeArrowheads="1"/>
          </p:cNvSpPr>
          <p:nvPr>
            <p:ph type="body" idx="1"/>
          </p:nvPr>
        </p:nvSpPr>
        <p:spPr/>
        <p:txBody>
          <a:bodyPr/>
          <a:lstStyle/>
          <a:p>
            <a:pPr eaLnBrk="1" hangingPunct="1">
              <a:buFont typeface="Wingdings" pitchFamily="2" charset="2"/>
              <a:buChar char="§"/>
            </a:pPr>
            <a:r>
              <a:rPr lang="fr-FR" altLang="fr-FR" sz="2800" smtClean="0"/>
              <a:t>Grâce à sa portabilité, le </a:t>
            </a:r>
            <a:r>
              <a:rPr lang="fr-FR" altLang="fr-FR" sz="2800" i="1" smtClean="0"/>
              <a:t>bytecode </a:t>
            </a:r>
            <a:r>
              <a:rPr lang="fr-FR" altLang="fr-FR" sz="2800" smtClean="0"/>
              <a:t>d’une classe peut être chargé depuis une machine distante du réseau, et exécutée par une JVM locale</a:t>
            </a:r>
          </a:p>
          <a:p>
            <a:pPr eaLnBrk="1" hangingPunct="1">
              <a:buFont typeface="Wingdings" pitchFamily="2" charset="2"/>
              <a:buChar char="§"/>
            </a:pPr>
            <a:r>
              <a:rPr lang="fr-FR" altLang="fr-FR" sz="2800" smtClean="0"/>
              <a:t>La JVM fait de nombreuses vérifications sur le </a:t>
            </a:r>
            <a:r>
              <a:rPr lang="fr-FR" altLang="fr-FR" sz="2800" i="1" smtClean="0"/>
              <a:t>bytecode </a:t>
            </a:r>
            <a:r>
              <a:rPr lang="fr-FR" altLang="fr-FR" sz="2800" smtClean="0"/>
              <a:t>avant son exécution pour s’assurer qu’il ne va effectuer aucune action dangereuse</a:t>
            </a:r>
          </a:p>
          <a:p>
            <a:pPr eaLnBrk="1" hangingPunct="1">
              <a:buFont typeface="Wingdings" pitchFamily="2" charset="2"/>
              <a:buChar char="§"/>
            </a:pPr>
            <a:r>
              <a:rPr lang="fr-FR" altLang="fr-FR" sz="2800" smtClean="0"/>
              <a:t>La JVM apporte donc</a:t>
            </a:r>
          </a:p>
          <a:p>
            <a:pPr eaLnBrk="1" hangingPunct="1">
              <a:buFontTx/>
              <a:buNone/>
            </a:pPr>
            <a:r>
              <a:rPr lang="fr-FR" altLang="fr-FR" sz="2800" smtClean="0"/>
              <a:t>	</a:t>
            </a:r>
            <a:r>
              <a:rPr lang="fr-FR" altLang="fr-FR" sz="2200" smtClean="0"/>
              <a:t>– de la souplesse pour le chargement du code à exécuter</a:t>
            </a:r>
          </a:p>
          <a:p>
            <a:pPr eaLnBrk="1" hangingPunct="1">
              <a:buFontTx/>
              <a:buNone/>
            </a:pPr>
            <a:r>
              <a:rPr lang="fr-FR" altLang="fr-FR" sz="2200" smtClean="0"/>
              <a:t>	– mais aussi de la </a:t>
            </a:r>
            <a:r>
              <a:rPr lang="fr-FR" altLang="fr-FR" sz="2200" smtClean="0">
                <a:solidFill>
                  <a:schemeClr val="accent2"/>
                </a:solidFill>
              </a:rPr>
              <a:t>sécurité</a:t>
            </a:r>
            <a:r>
              <a:rPr lang="fr-FR" altLang="fr-FR" sz="2200" smtClean="0"/>
              <a:t> pour l’exécution de ce code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5"/>
          <p:cNvSpPr>
            <a:spLocks noGrp="1"/>
          </p:cNvSpPr>
          <p:nvPr>
            <p:ph type="sldNum" sz="quarter" idx="12"/>
          </p:nvPr>
        </p:nvSpPr>
        <p:spPr>
          <a:noFill/>
        </p:spPr>
        <p:txBody>
          <a:bodyPr/>
          <a:lstStyle/>
          <a:p>
            <a:fld id="{C906C9D7-3F40-4B72-AC3F-FD4ABBC2A90D}" type="slidenum">
              <a:rPr lang="fr-FR" altLang="fr-FR"/>
              <a:pPr/>
              <a:t>18</a:t>
            </a:fld>
            <a:endParaRPr lang="fr-FR" altLang="fr-FR"/>
          </a:p>
        </p:txBody>
      </p:sp>
      <p:sp>
        <p:nvSpPr>
          <p:cNvPr id="17411" name="Rectangle 2"/>
          <p:cNvSpPr>
            <a:spLocks noGrp="1" noChangeArrowheads="1"/>
          </p:cNvSpPr>
          <p:nvPr>
            <p:ph type="title"/>
          </p:nvPr>
        </p:nvSpPr>
        <p:spPr/>
        <p:txBody>
          <a:bodyPr/>
          <a:lstStyle/>
          <a:p>
            <a:pPr eaLnBrk="1" hangingPunct="1"/>
            <a:r>
              <a:rPr lang="fr-FR" altLang="fr-FR" sz="3600" smtClean="0"/>
              <a:t>Une certaine lenteur</a:t>
            </a:r>
          </a:p>
        </p:txBody>
      </p:sp>
      <p:sp>
        <p:nvSpPr>
          <p:cNvPr id="17412" name="Rectangle 3"/>
          <p:cNvSpPr>
            <a:spLocks noGrp="1" noChangeArrowheads="1"/>
          </p:cNvSpPr>
          <p:nvPr>
            <p:ph type="body" idx="1"/>
          </p:nvPr>
        </p:nvSpPr>
        <p:spPr/>
        <p:txBody>
          <a:bodyPr/>
          <a:lstStyle/>
          <a:p>
            <a:pPr eaLnBrk="1" hangingPunct="1">
              <a:buFont typeface="Wingdings" pitchFamily="2" charset="2"/>
              <a:buChar char="§"/>
            </a:pPr>
            <a:r>
              <a:rPr lang="fr-FR" altLang="fr-FR" sz="2800" smtClean="0"/>
              <a:t>Les vérifications effectuées sur le </a:t>
            </a:r>
            <a:r>
              <a:rPr lang="fr-FR" altLang="fr-FR" sz="2800" i="1" smtClean="0"/>
              <a:t>bytecode </a:t>
            </a:r>
            <a:r>
              <a:rPr lang="fr-FR" altLang="fr-FR" sz="2800" smtClean="0"/>
              <a:t>et l’étape d’interprétation de ce </a:t>
            </a:r>
            <a:r>
              <a:rPr lang="fr-FR" altLang="fr-FR" sz="2800" i="1" smtClean="0"/>
              <a:t>bytecode </a:t>
            </a:r>
            <a:r>
              <a:rPr lang="fr-FR" altLang="fr-FR" sz="2800" smtClean="0"/>
              <a:t>(dans le langage natif du processeur) ralentissent l’exécution des classes Java</a:t>
            </a:r>
          </a:p>
          <a:p>
            <a:pPr eaLnBrk="1" hangingPunct="1">
              <a:buFont typeface="Wingdings" pitchFamily="2" charset="2"/>
              <a:buChar char="§"/>
            </a:pPr>
            <a:r>
              <a:rPr lang="fr-FR" altLang="fr-FR" sz="2800" smtClean="0"/>
              <a:t>Mais les techniques « </a:t>
            </a:r>
            <a:r>
              <a:rPr lang="fr-FR" altLang="fr-FR" sz="2800" i="1" smtClean="0"/>
              <a:t>Just In Time </a:t>
            </a:r>
            <a:r>
              <a:rPr lang="fr-FR" altLang="fr-FR" sz="2800" smtClean="0"/>
              <a:t>(JIT) » ou « </a:t>
            </a:r>
            <a:r>
              <a:rPr lang="fr-FR" altLang="fr-FR" sz="2800" i="1" smtClean="0"/>
              <a:t>Hotspot </a:t>
            </a:r>
            <a:r>
              <a:rPr lang="fr-FR" altLang="fr-FR" sz="2800" smtClean="0"/>
              <a:t>» réduisent ce problème : elles permettent de ne traduire qu’une seule fois en code natif les instructions qui sont (souvent pour Hotspot) exécutées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5"/>
          <p:cNvSpPr>
            <a:spLocks noGrp="1"/>
          </p:cNvSpPr>
          <p:nvPr>
            <p:ph type="sldNum" sz="quarter" idx="12"/>
          </p:nvPr>
        </p:nvSpPr>
        <p:spPr>
          <a:noFill/>
        </p:spPr>
        <p:txBody>
          <a:bodyPr/>
          <a:lstStyle/>
          <a:p>
            <a:fld id="{87EB801E-D69B-4663-B0FF-362524DFFCF6}" type="slidenum">
              <a:rPr lang="fr-FR" altLang="fr-FR"/>
              <a:pPr/>
              <a:t>19</a:t>
            </a:fld>
            <a:endParaRPr lang="fr-FR" altLang="fr-FR"/>
          </a:p>
        </p:txBody>
      </p:sp>
      <p:sp>
        <p:nvSpPr>
          <p:cNvPr id="18435" name="Rectangle 2"/>
          <p:cNvSpPr>
            <a:spLocks noGrp="1" noChangeArrowheads="1"/>
          </p:cNvSpPr>
          <p:nvPr>
            <p:ph type="title"/>
          </p:nvPr>
        </p:nvSpPr>
        <p:spPr/>
        <p:txBody>
          <a:bodyPr/>
          <a:lstStyle/>
          <a:p>
            <a:pPr eaLnBrk="1" hangingPunct="1"/>
            <a:r>
              <a:rPr lang="fr-FR" altLang="fr-FR" sz="3600" dirty="0" smtClean="0"/>
              <a:t>2.6. Java et les autres langages</a:t>
            </a:r>
          </a:p>
        </p:txBody>
      </p:sp>
      <p:sp>
        <p:nvSpPr>
          <p:cNvPr id="18436" name="Rectangle 3"/>
          <p:cNvSpPr>
            <a:spLocks noGrp="1" noChangeArrowheads="1"/>
          </p:cNvSpPr>
          <p:nvPr>
            <p:ph type="body" idx="1"/>
          </p:nvPr>
        </p:nvSpPr>
        <p:spPr/>
        <p:txBody>
          <a:bodyPr/>
          <a:lstStyle/>
          <a:p>
            <a:pPr eaLnBrk="1" hangingPunct="1">
              <a:buFont typeface="Wingdings" pitchFamily="2" charset="2"/>
              <a:buChar char="§"/>
            </a:pPr>
            <a:r>
              <a:rPr lang="fr-FR" altLang="fr-FR" sz="2800" smtClean="0"/>
              <a:t>Java est devenu en quelques années un des langages de développement les plus utilisés, surtout pour les applications qui ont besoin d’une grande </a:t>
            </a:r>
            <a:r>
              <a:rPr lang="fr-FR" altLang="fr-FR" sz="2800" smtClean="0">
                <a:solidFill>
                  <a:schemeClr val="accent2"/>
                </a:solidFill>
              </a:rPr>
              <a:t>portabilité</a:t>
            </a:r>
            <a:r>
              <a:rPr lang="fr-FR" altLang="fr-FR" sz="2800" smtClean="0"/>
              <a:t> ou d’une grande souplesse sur Internet</a:t>
            </a:r>
          </a:p>
          <a:p>
            <a:pPr eaLnBrk="1" hangingPunct="1">
              <a:buFont typeface="Wingdings" pitchFamily="2" charset="2"/>
              <a:buChar char="§"/>
            </a:pPr>
            <a:r>
              <a:rPr lang="fr-FR" altLang="fr-FR" sz="2800" smtClean="0"/>
              <a:t>Pour les applications qui nécessitent une très grande </a:t>
            </a:r>
            <a:r>
              <a:rPr lang="fr-FR" altLang="fr-FR" sz="2800" smtClean="0">
                <a:solidFill>
                  <a:schemeClr val="accent2"/>
                </a:solidFill>
              </a:rPr>
              <a:t>rapidité</a:t>
            </a:r>
            <a:r>
              <a:rPr lang="fr-FR" altLang="fr-FR" sz="2800" smtClean="0"/>
              <a:t> </a:t>
            </a:r>
            <a:r>
              <a:rPr lang="fr-FR" altLang="fr-FR" sz="2800" smtClean="0">
                <a:solidFill>
                  <a:schemeClr val="accent2"/>
                </a:solidFill>
              </a:rPr>
              <a:t>d’exécution</a:t>
            </a:r>
            <a:r>
              <a:rPr lang="fr-FR" altLang="fr-FR" sz="2800" smtClean="0"/>
              <a:t>, on peut préférer encore les langages C, C++, ou le Fortran (qui a des bibliothèques très utilisées pour le calcul scientifique)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 xmlns:a16="http://schemas.microsoft.com/office/drawing/2014/main" id="{068E1BB8-DEC0-41EF-9A7D-BB2647933E42}"/>
              </a:ext>
            </a:extLst>
          </p:cNvPr>
          <p:cNvSpPr>
            <a:spLocks noGrp="1" noChangeArrowheads="1"/>
          </p:cNvSpPr>
          <p:nvPr>
            <p:ph type="subTitle" idx="1"/>
          </p:nvPr>
        </p:nvSpPr>
        <p:spPr>
          <a:xfrm>
            <a:off x="2297723" y="450160"/>
            <a:ext cx="7493391" cy="5556738"/>
          </a:xfrm>
        </p:spPr>
        <p:txBody>
          <a:bodyPr>
            <a:noAutofit/>
          </a:bodyPr>
          <a:lstStyle/>
          <a:p>
            <a:pPr marL="457200" indent="-457200" algn="l">
              <a:lnSpc>
                <a:spcPct val="150000"/>
              </a:lnSpc>
              <a:spcBef>
                <a:spcPts val="0"/>
              </a:spcBef>
              <a:buFont typeface="+mj-lt"/>
              <a:buAutoNum type="arabicPeriod"/>
            </a:pPr>
            <a:r>
              <a:rPr lang="fr-FR" altLang="fr-FR" sz="2400" dirty="0">
                <a:solidFill>
                  <a:schemeClr val="accent2">
                    <a:lumMod val="60000"/>
                    <a:lumOff val="40000"/>
                  </a:schemeClr>
                </a:solidFill>
              </a:rPr>
              <a:t>Introduction </a:t>
            </a:r>
            <a:r>
              <a:rPr lang="fr-FR" altLang="fr-FR" sz="2400" dirty="0" smtClean="0">
                <a:solidFill>
                  <a:schemeClr val="accent2">
                    <a:lumMod val="60000"/>
                    <a:lumOff val="40000"/>
                  </a:schemeClr>
                </a:solidFill>
              </a:rPr>
              <a:t>( paradigmes existants)</a:t>
            </a:r>
          </a:p>
          <a:p>
            <a:pPr marL="457200" indent="-457200">
              <a:lnSpc>
                <a:spcPct val="150000"/>
              </a:lnSpc>
              <a:spcBef>
                <a:spcPts val="0"/>
              </a:spcBef>
              <a:buFont typeface="+mj-lt"/>
              <a:buAutoNum type="arabicPeriod"/>
            </a:pPr>
            <a:r>
              <a:rPr lang="fr-FR" altLang="fr-FR" sz="2400" dirty="0" smtClean="0"/>
              <a:t>Présentation du langage objet java</a:t>
            </a:r>
          </a:p>
          <a:p>
            <a:pPr marL="457200" indent="-457200" algn="l">
              <a:lnSpc>
                <a:spcPct val="150000"/>
              </a:lnSpc>
              <a:spcBef>
                <a:spcPts val="0"/>
              </a:spcBef>
              <a:buFont typeface="+mj-lt"/>
              <a:buAutoNum type="arabicPeriod"/>
            </a:pPr>
            <a:r>
              <a:rPr lang="fr-FR" altLang="fr-FR" sz="2400" dirty="0" smtClean="0"/>
              <a:t>concepts </a:t>
            </a:r>
            <a:r>
              <a:rPr lang="fr-FR" altLang="fr-FR" sz="2400" dirty="0"/>
              <a:t>de base </a:t>
            </a:r>
            <a:r>
              <a:rPr lang="fr-FR" altLang="fr-FR" sz="2400" dirty="0" smtClean="0"/>
              <a:t>de </a:t>
            </a:r>
            <a:r>
              <a:rPr lang="fr-FR" altLang="fr-FR" sz="2400" dirty="0"/>
              <a:t>la programmation objet</a:t>
            </a:r>
          </a:p>
          <a:p>
            <a:pPr marL="457200" indent="-457200" algn="l">
              <a:lnSpc>
                <a:spcPct val="150000"/>
              </a:lnSpc>
              <a:spcBef>
                <a:spcPts val="0"/>
              </a:spcBef>
              <a:buFont typeface="+mj-lt"/>
              <a:buAutoNum type="arabicPeriod"/>
            </a:pPr>
            <a:r>
              <a:rPr lang="fr-FR" altLang="fr-FR" sz="2400" dirty="0" smtClean="0"/>
              <a:t>Les </a:t>
            </a:r>
            <a:r>
              <a:rPr lang="fr-FR" altLang="fr-FR" sz="2400" dirty="0"/>
              <a:t>classes en Java</a:t>
            </a:r>
          </a:p>
          <a:p>
            <a:pPr marL="457200" indent="-457200" algn="l">
              <a:lnSpc>
                <a:spcPct val="150000"/>
              </a:lnSpc>
              <a:spcBef>
                <a:spcPts val="0"/>
              </a:spcBef>
              <a:buFont typeface="+mj-lt"/>
              <a:buAutoNum type="arabicPeriod"/>
            </a:pPr>
            <a:r>
              <a:rPr lang="fr-FR" altLang="fr-FR" sz="2400" dirty="0"/>
              <a:t>Structure lexicale du langage</a:t>
            </a:r>
          </a:p>
          <a:p>
            <a:pPr marL="457200" indent="-457200" algn="l">
              <a:lnSpc>
                <a:spcPct val="150000"/>
              </a:lnSpc>
              <a:spcBef>
                <a:spcPts val="0"/>
              </a:spcBef>
              <a:buFont typeface="+mj-lt"/>
              <a:buAutoNum type="arabicPeriod"/>
            </a:pPr>
            <a:r>
              <a:rPr lang="fr-FR" altLang="fr-FR" sz="2400" dirty="0" smtClean="0"/>
              <a:t>Types </a:t>
            </a:r>
            <a:r>
              <a:rPr lang="fr-FR" altLang="fr-FR" sz="2400" dirty="0"/>
              <a:t>de données</a:t>
            </a:r>
          </a:p>
          <a:p>
            <a:pPr marL="457200" indent="-457200" algn="l">
              <a:lnSpc>
                <a:spcPct val="150000"/>
              </a:lnSpc>
              <a:spcBef>
                <a:spcPts val="0"/>
              </a:spcBef>
              <a:buFont typeface="+mj-lt"/>
              <a:buAutoNum type="arabicPeriod"/>
            </a:pPr>
            <a:r>
              <a:rPr lang="fr-FR" altLang="fr-FR" sz="2400" dirty="0"/>
              <a:t>Classes de base</a:t>
            </a:r>
          </a:p>
          <a:p>
            <a:pPr marL="457200" indent="-457200" algn="l">
              <a:lnSpc>
                <a:spcPct val="150000"/>
              </a:lnSpc>
              <a:spcBef>
                <a:spcPts val="0"/>
              </a:spcBef>
              <a:buFont typeface="+mj-lt"/>
              <a:buAutoNum type="arabicPeriod"/>
            </a:pPr>
            <a:r>
              <a:rPr lang="fr-FR" altLang="fr-FR" sz="2400" dirty="0"/>
              <a:t>Syntaxe du langage Java</a:t>
            </a:r>
          </a:p>
          <a:p>
            <a:pPr marL="457200" indent="-457200" algn="l">
              <a:lnSpc>
                <a:spcPct val="150000"/>
              </a:lnSpc>
              <a:spcBef>
                <a:spcPts val="0"/>
              </a:spcBef>
              <a:buFont typeface="+mj-lt"/>
              <a:buAutoNum type="arabicPeriod"/>
            </a:pPr>
            <a:r>
              <a:rPr lang="fr-FR" altLang="fr-FR" sz="2400" dirty="0"/>
              <a:t>Paquetages</a:t>
            </a:r>
          </a:p>
        </p:txBody>
      </p:sp>
    </p:spTree>
    <p:extLst>
      <p:ext uri="{BB962C8B-B14F-4D97-AF65-F5344CB8AC3E}">
        <p14:creationId xmlns="" xmlns:p14="http://schemas.microsoft.com/office/powerpoint/2010/main" val="2249187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5"/>
          <p:cNvSpPr>
            <a:spLocks noGrp="1"/>
          </p:cNvSpPr>
          <p:nvPr>
            <p:ph type="sldNum" sz="quarter" idx="12"/>
          </p:nvPr>
        </p:nvSpPr>
        <p:spPr>
          <a:noFill/>
        </p:spPr>
        <p:txBody>
          <a:bodyPr/>
          <a:lstStyle/>
          <a:p>
            <a:fld id="{299A3BC3-0E7E-423B-B8F2-4A6E6B7E6E17}" type="slidenum">
              <a:rPr lang="fr-FR" altLang="fr-FR"/>
              <a:pPr/>
              <a:t>20</a:t>
            </a:fld>
            <a:endParaRPr lang="fr-FR" altLang="fr-FR"/>
          </a:p>
        </p:txBody>
      </p:sp>
      <p:sp>
        <p:nvSpPr>
          <p:cNvPr id="19459" name="Rectangle 2"/>
          <p:cNvSpPr>
            <a:spLocks noGrp="1" noChangeArrowheads="1"/>
          </p:cNvSpPr>
          <p:nvPr>
            <p:ph type="title"/>
          </p:nvPr>
        </p:nvSpPr>
        <p:spPr/>
        <p:txBody>
          <a:bodyPr/>
          <a:lstStyle/>
          <a:p>
            <a:pPr eaLnBrk="1" hangingPunct="1"/>
            <a:r>
              <a:rPr lang="fr-FR" altLang="fr-FR" sz="3600" dirty="0" smtClean="0"/>
              <a:t>2.7. Spécifications de Java</a:t>
            </a:r>
          </a:p>
        </p:txBody>
      </p:sp>
      <p:sp>
        <p:nvSpPr>
          <p:cNvPr id="19460" name="Rectangle 3"/>
          <p:cNvSpPr>
            <a:spLocks noGrp="1" noChangeArrowheads="1"/>
          </p:cNvSpPr>
          <p:nvPr>
            <p:ph type="body" idx="1"/>
          </p:nvPr>
        </p:nvSpPr>
        <p:spPr>
          <a:xfrm>
            <a:off x="1442128" y="1219200"/>
            <a:ext cx="10486030" cy="5638800"/>
          </a:xfrm>
        </p:spPr>
        <p:txBody>
          <a:bodyPr/>
          <a:lstStyle/>
          <a:p>
            <a:pPr eaLnBrk="1" hangingPunct="1">
              <a:buFont typeface="Wingdings" pitchFamily="2" charset="2"/>
              <a:buChar char="§"/>
            </a:pPr>
            <a:r>
              <a:rPr lang="fr-FR" altLang="fr-FR" sz="2600" dirty="0" smtClean="0"/>
              <a:t>Java, c’est en fait</a:t>
            </a:r>
          </a:p>
          <a:p>
            <a:pPr lvl="1" eaLnBrk="1" hangingPunct="1">
              <a:buFont typeface="Wingdings" pitchFamily="2" charset="2"/>
              <a:buChar char="ü"/>
            </a:pPr>
            <a:r>
              <a:rPr lang="fr-FR" altLang="fr-FR" sz="2200" dirty="0" smtClean="0"/>
              <a:t> le langage Java :	</a:t>
            </a:r>
          </a:p>
          <a:p>
            <a:pPr eaLnBrk="1" hangingPunct="1">
              <a:buFont typeface="Wingdings" pitchFamily="2" charset="2"/>
              <a:buNone/>
            </a:pPr>
            <a:r>
              <a:rPr lang="fr-FR" altLang="fr-FR" sz="2200" dirty="0" smtClean="0"/>
              <a:t>		</a:t>
            </a:r>
            <a:r>
              <a:rPr lang="fr-FR" altLang="fr-FR" sz="2200" dirty="0" smtClean="0">
                <a:hlinkClick r:id="rId2"/>
              </a:rPr>
              <a:t>http://java.sun.com/docs/books/jls/</a:t>
            </a:r>
            <a:endParaRPr lang="fr-FR" altLang="fr-FR" sz="2200" dirty="0" smtClean="0"/>
          </a:p>
          <a:p>
            <a:pPr eaLnBrk="1" hangingPunct="1">
              <a:buFont typeface="Wingdings" pitchFamily="2" charset="2"/>
              <a:buNone/>
            </a:pPr>
            <a:r>
              <a:rPr lang="fr-FR" altLang="fr-FR" sz="2200" dirty="0" smtClean="0"/>
              <a:t>		</a:t>
            </a:r>
            <a:r>
              <a:rPr lang="en-US" altLang="fr-FR" sz="2200" dirty="0" smtClean="0">
                <a:hlinkClick r:id="rId3"/>
              </a:rPr>
              <a:t>http://docs.oracle.com/javase/specs/</a:t>
            </a:r>
            <a:endParaRPr lang="fr-FR" altLang="fr-FR" sz="2200" dirty="0" smtClean="0"/>
          </a:p>
          <a:p>
            <a:pPr lvl="1" eaLnBrk="1" hangingPunct="1">
              <a:buFont typeface="Wingdings" pitchFamily="2" charset="2"/>
              <a:buChar char="ü"/>
            </a:pPr>
            <a:r>
              <a:rPr lang="fr-FR" altLang="fr-FR" sz="2200" dirty="0" smtClean="0"/>
              <a:t>une JVM :</a:t>
            </a:r>
          </a:p>
          <a:p>
            <a:pPr lvl="1" eaLnBrk="1" hangingPunct="1">
              <a:buFont typeface="Wingdings" pitchFamily="2" charset="2"/>
              <a:buNone/>
            </a:pPr>
            <a:r>
              <a:rPr lang="fr-FR" altLang="fr-FR" sz="2200" dirty="0" smtClean="0"/>
              <a:t>		</a:t>
            </a:r>
            <a:r>
              <a:rPr lang="fr-FR" altLang="fr-FR" sz="2200" dirty="0" smtClean="0">
                <a:hlinkClick r:id="rId4"/>
              </a:rPr>
              <a:t>http://java.sun.com/docs/books/vmspec/</a:t>
            </a:r>
            <a:endParaRPr lang="fr-FR" altLang="fr-FR" sz="2200" dirty="0" smtClean="0"/>
          </a:p>
          <a:p>
            <a:pPr lvl="1" eaLnBrk="1" hangingPunct="1">
              <a:buFont typeface="Wingdings" pitchFamily="2" charset="2"/>
              <a:buNone/>
            </a:pPr>
            <a:r>
              <a:rPr lang="fr-FR" altLang="fr-FR" sz="2200" dirty="0" smtClean="0"/>
              <a:t>		</a:t>
            </a:r>
            <a:r>
              <a:rPr lang="fr-FR" altLang="fr-FR" sz="2200" dirty="0" smtClean="0">
                <a:hlinkClick r:id="rId5"/>
              </a:rPr>
              <a:t>http://www.oracle.com/technetwork/java/index.html</a:t>
            </a:r>
            <a:endParaRPr lang="fr-FR" altLang="fr-FR" sz="2200" dirty="0" smtClean="0"/>
          </a:p>
          <a:p>
            <a:pPr lvl="1" eaLnBrk="1" hangingPunct="1">
              <a:buFont typeface="Wingdings" pitchFamily="2" charset="2"/>
              <a:buChar char="ü"/>
            </a:pPr>
            <a:r>
              <a:rPr lang="fr-FR" altLang="fr-FR" sz="2200" dirty="0" smtClean="0"/>
              <a:t>	les API : selon la documentation </a:t>
            </a:r>
            <a:r>
              <a:rPr lang="fr-FR" altLang="fr-FR" sz="2200" i="1" dirty="0" err="1" smtClean="0"/>
              <a:t>javadoc</a:t>
            </a:r>
            <a:r>
              <a:rPr lang="fr-FR" altLang="fr-FR" sz="2200" i="1" dirty="0" smtClean="0"/>
              <a:t> </a:t>
            </a:r>
            <a:r>
              <a:rPr lang="fr-FR" altLang="fr-FR" sz="2200" dirty="0" smtClean="0"/>
              <a:t>fournie avec les différents paquetages</a:t>
            </a:r>
          </a:p>
          <a:p>
            <a:pPr eaLnBrk="1" hangingPunct="1">
              <a:buFont typeface="Wingdings" pitchFamily="2" charset="2"/>
              <a:buChar char="§"/>
            </a:pPr>
            <a:r>
              <a:rPr lang="fr-FR" altLang="fr-FR" sz="2600" dirty="0" smtClean="0"/>
              <a:t>Java n’est pas normalisé ; son évolution est gérée par le JCP (Java </a:t>
            </a:r>
            <a:r>
              <a:rPr lang="fr-FR" altLang="fr-FR" sz="2600" dirty="0" err="1" smtClean="0"/>
              <a:t>Community</a:t>
            </a:r>
            <a:r>
              <a:rPr lang="fr-FR" altLang="fr-FR" sz="2600" dirty="0" smtClean="0"/>
              <a:t> </a:t>
            </a:r>
            <a:r>
              <a:rPr lang="fr-FR" altLang="fr-FR" sz="2600" dirty="0" err="1" smtClean="0"/>
              <a:t>Process</a:t>
            </a:r>
            <a:r>
              <a:rPr lang="fr-FR" altLang="fr-FR" sz="2600" dirty="0" smtClean="0"/>
              <a:t> ; http://www.jcp.org/) dans lequel Oracle tient une place prépondérante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5"/>
          <p:cNvSpPr>
            <a:spLocks noGrp="1"/>
          </p:cNvSpPr>
          <p:nvPr>
            <p:ph type="sldNum" sz="quarter" idx="12"/>
          </p:nvPr>
        </p:nvSpPr>
        <p:spPr>
          <a:noFill/>
        </p:spPr>
        <p:txBody>
          <a:bodyPr/>
          <a:lstStyle/>
          <a:p>
            <a:fld id="{EAD02F7B-5AC7-4D83-AAFD-2D313D934DAB}" type="slidenum">
              <a:rPr lang="fr-FR" altLang="fr-FR"/>
              <a:pPr/>
              <a:t>21</a:t>
            </a:fld>
            <a:endParaRPr lang="fr-FR" altLang="fr-FR"/>
          </a:p>
        </p:txBody>
      </p:sp>
      <p:sp>
        <p:nvSpPr>
          <p:cNvPr id="20483" name="Rectangle 2"/>
          <p:cNvSpPr>
            <a:spLocks noGrp="1" noChangeArrowheads="1"/>
          </p:cNvSpPr>
          <p:nvPr>
            <p:ph type="title"/>
          </p:nvPr>
        </p:nvSpPr>
        <p:spPr/>
        <p:txBody>
          <a:bodyPr/>
          <a:lstStyle/>
          <a:p>
            <a:pPr eaLnBrk="1" hangingPunct="1"/>
            <a:r>
              <a:rPr lang="fr-FR" altLang="fr-FR" sz="3600" smtClean="0"/>
              <a:t>Implémentation de référence</a:t>
            </a:r>
          </a:p>
        </p:txBody>
      </p:sp>
      <p:sp>
        <p:nvSpPr>
          <p:cNvPr id="20484" name="Rectangle 3"/>
          <p:cNvSpPr>
            <a:spLocks noGrp="1" noChangeArrowheads="1"/>
          </p:cNvSpPr>
          <p:nvPr>
            <p:ph type="body" idx="1"/>
          </p:nvPr>
        </p:nvSpPr>
        <p:spPr/>
        <p:txBody>
          <a:bodyPr/>
          <a:lstStyle/>
          <a:p>
            <a:pPr eaLnBrk="1" hangingPunct="1">
              <a:buFont typeface="Wingdings" pitchFamily="2" charset="2"/>
              <a:buChar char="§"/>
            </a:pPr>
            <a:r>
              <a:rPr lang="fr-FR" altLang="fr-FR" sz="2800" smtClean="0">
                <a:solidFill>
                  <a:schemeClr val="accent2"/>
                </a:solidFill>
              </a:rPr>
              <a:t>Oracle</a:t>
            </a:r>
            <a:r>
              <a:rPr lang="fr-FR" altLang="fr-FR" sz="2800" smtClean="0"/>
              <a:t> accompagne les spécifications Java</a:t>
            </a:r>
          </a:p>
          <a:p>
            <a:pPr eaLnBrk="1" hangingPunct="1">
              <a:buFontTx/>
              <a:buNone/>
            </a:pPr>
            <a:r>
              <a:rPr lang="fr-FR" altLang="fr-FR" sz="2200" smtClean="0"/>
              <a:t>	– d’une implémentation de référence</a:t>
            </a:r>
          </a:p>
          <a:p>
            <a:pPr eaLnBrk="1" hangingPunct="1">
              <a:buFontTx/>
              <a:buNone/>
            </a:pPr>
            <a:r>
              <a:rPr lang="fr-FR" altLang="fr-FR" sz="2200" smtClean="0"/>
              <a:t>	– de nombreux tutoriels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5"/>
          <p:cNvSpPr>
            <a:spLocks noGrp="1"/>
          </p:cNvSpPr>
          <p:nvPr>
            <p:ph type="sldNum" sz="quarter" idx="12"/>
          </p:nvPr>
        </p:nvSpPr>
        <p:spPr>
          <a:noFill/>
        </p:spPr>
        <p:txBody>
          <a:bodyPr/>
          <a:lstStyle/>
          <a:p>
            <a:fld id="{D48980EC-050E-4497-8148-134DF7B41C80}" type="slidenum">
              <a:rPr lang="fr-FR" altLang="fr-FR"/>
              <a:pPr/>
              <a:t>22</a:t>
            </a:fld>
            <a:endParaRPr lang="fr-FR" altLang="fr-FR"/>
          </a:p>
        </p:txBody>
      </p:sp>
      <p:sp>
        <p:nvSpPr>
          <p:cNvPr id="21507" name="Rectangle 2"/>
          <p:cNvSpPr>
            <a:spLocks noGrp="1" noChangeArrowheads="1"/>
          </p:cNvSpPr>
          <p:nvPr>
            <p:ph type="title"/>
          </p:nvPr>
        </p:nvSpPr>
        <p:spPr/>
        <p:txBody>
          <a:bodyPr/>
          <a:lstStyle/>
          <a:p>
            <a:pPr eaLnBrk="1" hangingPunct="1"/>
            <a:r>
              <a:rPr lang="fr-FR" altLang="fr-FR" sz="3600" smtClean="0"/>
              <a:t>Plate-forme Java</a:t>
            </a:r>
          </a:p>
        </p:txBody>
      </p:sp>
      <p:sp>
        <p:nvSpPr>
          <p:cNvPr id="21508" name="Rectangle 3"/>
          <p:cNvSpPr>
            <a:spLocks noGrp="1" noChangeArrowheads="1"/>
          </p:cNvSpPr>
          <p:nvPr>
            <p:ph type="body" idx="1"/>
          </p:nvPr>
        </p:nvSpPr>
        <p:spPr>
          <a:xfrm>
            <a:off x="1510352" y="4593609"/>
            <a:ext cx="8807355" cy="619836"/>
          </a:xfrm>
        </p:spPr>
        <p:txBody>
          <a:bodyPr/>
          <a:lstStyle/>
          <a:p>
            <a:pPr eaLnBrk="1" hangingPunct="1">
              <a:buFontTx/>
              <a:buNone/>
            </a:pPr>
            <a:r>
              <a:rPr lang="fr-FR" altLang="fr-FR" sz="2200" dirty="0" smtClean="0"/>
              <a:t>API (</a:t>
            </a:r>
            <a:r>
              <a:rPr lang="fr-FR" altLang="fr-FR" sz="2200" i="1" dirty="0" smtClean="0"/>
              <a:t>Application </a:t>
            </a:r>
            <a:r>
              <a:rPr lang="fr-FR" altLang="fr-FR" sz="2200" i="1" dirty="0" err="1" smtClean="0"/>
              <a:t>Programming</a:t>
            </a:r>
            <a:r>
              <a:rPr lang="fr-FR" altLang="fr-FR" sz="2200" i="1" dirty="0" smtClean="0"/>
              <a:t> Interface</a:t>
            </a:r>
            <a:r>
              <a:rPr lang="fr-FR" altLang="fr-FR" sz="2200" dirty="0" smtClean="0"/>
              <a:t>) : bibliothèques de classes standard</a:t>
            </a:r>
          </a:p>
        </p:txBody>
      </p:sp>
      <p:sp>
        <p:nvSpPr>
          <p:cNvPr id="21509" name="Rectangle 4"/>
          <p:cNvSpPr>
            <a:spLocks noChangeArrowheads="1"/>
          </p:cNvSpPr>
          <p:nvPr/>
        </p:nvSpPr>
        <p:spPr bwMode="auto">
          <a:xfrm>
            <a:off x="3962400" y="1752600"/>
            <a:ext cx="4470400" cy="1143000"/>
          </a:xfrm>
          <a:prstGeom prst="rect">
            <a:avLst/>
          </a:prstGeom>
          <a:solidFill>
            <a:schemeClr val="accent1"/>
          </a:solidFill>
          <a:ln w="9525">
            <a:solidFill>
              <a:schemeClr val="tx1"/>
            </a:solidFill>
            <a:miter lim="800000"/>
            <a:headEnd/>
            <a:tailEnd/>
          </a:ln>
        </p:spPr>
        <p:txBody>
          <a:bodyPr wrap="none" anchor="ctr"/>
          <a:lstStyle/>
          <a:p>
            <a:pPr algn="ctr" eaLnBrk="1" hangingPunct="1"/>
            <a:endParaRPr lang="en-US" altLang="fr-FR"/>
          </a:p>
        </p:txBody>
      </p:sp>
      <p:sp>
        <p:nvSpPr>
          <p:cNvPr id="21510" name="Text Box 5"/>
          <p:cNvSpPr txBox="1">
            <a:spLocks noChangeArrowheads="1"/>
          </p:cNvSpPr>
          <p:nvPr/>
        </p:nvSpPr>
        <p:spPr bwMode="auto">
          <a:xfrm>
            <a:off x="5588000" y="1828801"/>
            <a:ext cx="1677575" cy="369332"/>
          </a:xfrm>
          <a:prstGeom prst="rect">
            <a:avLst/>
          </a:prstGeom>
          <a:noFill/>
          <a:ln w="9525">
            <a:noFill/>
            <a:miter lim="800000"/>
            <a:headEnd/>
            <a:tailEnd/>
          </a:ln>
        </p:spPr>
        <p:txBody>
          <a:bodyPr wrap="none">
            <a:spAutoFit/>
          </a:bodyPr>
          <a:lstStyle/>
          <a:p>
            <a:pPr eaLnBrk="1" hangingPunct="1"/>
            <a:r>
              <a:rPr lang="fr-FR" altLang="fr-FR"/>
              <a:t>Programme Java</a:t>
            </a:r>
          </a:p>
        </p:txBody>
      </p:sp>
      <p:sp>
        <p:nvSpPr>
          <p:cNvPr id="21511" name="Rectangle 6"/>
          <p:cNvSpPr>
            <a:spLocks noChangeArrowheads="1"/>
          </p:cNvSpPr>
          <p:nvPr/>
        </p:nvSpPr>
        <p:spPr bwMode="auto">
          <a:xfrm>
            <a:off x="3962400" y="2362200"/>
            <a:ext cx="2235200" cy="5334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fr-FR" altLang="fr-FR"/>
              <a:t>API</a:t>
            </a:r>
          </a:p>
        </p:txBody>
      </p:sp>
      <p:sp>
        <p:nvSpPr>
          <p:cNvPr id="21512" name="Rectangle 7"/>
          <p:cNvSpPr>
            <a:spLocks noChangeArrowheads="1"/>
          </p:cNvSpPr>
          <p:nvPr/>
        </p:nvSpPr>
        <p:spPr bwMode="auto">
          <a:xfrm>
            <a:off x="3962400" y="2895600"/>
            <a:ext cx="4470400" cy="609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fr-FR" altLang="fr-FR"/>
              <a:t>JVM</a:t>
            </a:r>
          </a:p>
        </p:txBody>
      </p:sp>
      <p:sp>
        <p:nvSpPr>
          <p:cNvPr id="21513" name="Rectangle 8"/>
          <p:cNvSpPr>
            <a:spLocks noChangeArrowheads="1"/>
          </p:cNvSpPr>
          <p:nvPr/>
        </p:nvSpPr>
        <p:spPr bwMode="auto">
          <a:xfrm>
            <a:off x="3962400" y="3505200"/>
            <a:ext cx="4470400" cy="609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fr-FR" altLang="fr-FR"/>
              <a:t>Machine réelle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numéro de diapositive 5"/>
          <p:cNvSpPr>
            <a:spLocks noGrp="1"/>
          </p:cNvSpPr>
          <p:nvPr>
            <p:ph type="sldNum" sz="quarter" idx="12"/>
          </p:nvPr>
        </p:nvSpPr>
        <p:spPr>
          <a:noFill/>
        </p:spPr>
        <p:txBody>
          <a:bodyPr/>
          <a:lstStyle/>
          <a:p>
            <a:fld id="{B6BAA2F4-6279-45BA-95F8-F1484E995AC9}" type="slidenum">
              <a:rPr lang="fr-FR" altLang="fr-FR"/>
              <a:pPr/>
              <a:t>23</a:t>
            </a:fld>
            <a:endParaRPr lang="fr-FR" altLang="fr-FR"/>
          </a:p>
        </p:txBody>
      </p:sp>
      <p:sp>
        <p:nvSpPr>
          <p:cNvPr id="22531" name="Rectangle 2"/>
          <p:cNvSpPr>
            <a:spLocks noGrp="1" noChangeArrowheads="1"/>
          </p:cNvSpPr>
          <p:nvPr>
            <p:ph type="title"/>
          </p:nvPr>
        </p:nvSpPr>
        <p:spPr/>
        <p:txBody>
          <a:bodyPr/>
          <a:lstStyle/>
          <a:p>
            <a:pPr eaLnBrk="1" hangingPunct="1"/>
            <a:r>
              <a:rPr lang="fr-FR" altLang="fr-FR" smtClean="0"/>
              <a:t>Editions de Java</a:t>
            </a:r>
          </a:p>
        </p:txBody>
      </p:sp>
      <p:sp>
        <p:nvSpPr>
          <p:cNvPr id="22532" name="Rectangle 3"/>
          <p:cNvSpPr>
            <a:spLocks noGrp="1" noChangeArrowheads="1"/>
          </p:cNvSpPr>
          <p:nvPr>
            <p:ph type="body" idx="1"/>
          </p:nvPr>
        </p:nvSpPr>
        <p:spPr/>
        <p:txBody>
          <a:bodyPr/>
          <a:lstStyle/>
          <a:p>
            <a:pPr eaLnBrk="1" hangingPunct="1">
              <a:buFont typeface="Wingdings" pitchFamily="2" charset="2"/>
              <a:buChar char="§"/>
            </a:pPr>
            <a:r>
              <a:rPr lang="fr-FR" altLang="fr-FR" sz="2800" dirty="0" smtClean="0">
                <a:solidFill>
                  <a:schemeClr val="accent2"/>
                </a:solidFill>
              </a:rPr>
              <a:t>Java SE</a:t>
            </a:r>
            <a:r>
              <a:rPr lang="fr-FR" altLang="fr-FR" sz="2800" dirty="0" smtClean="0"/>
              <a:t> : Java Standard Edition ; JDK = </a:t>
            </a:r>
            <a:r>
              <a:rPr lang="fr-FR" altLang="fr-FR" sz="2800" i="1" dirty="0" smtClean="0"/>
              <a:t>Java SE </a:t>
            </a:r>
            <a:r>
              <a:rPr lang="fr-FR" altLang="fr-FR" sz="2800" i="1" dirty="0" err="1" smtClean="0"/>
              <a:t>Development</a:t>
            </a:r>
            <a:r>
              <a:rPr lang="fr-FR" altLang="fr-FR" sz="2800" i="1" dirty="0" smtClean="0"/>
              <a:t> Kit</a:t>
            </a:r>
          </a:p>
          <a:p>
            <a:pPr eaLnBrk="1" hangingPunct="1">
              <a:buFont typeface="Wingdings" pitchFamily="2" charset="2"/>
              <a:buChar char="§"/>
            </a:pPr>
            <a:r>
              <a:rPr lang="fr-FR" altLang="fr-FR" sz="2800" dirty="0" smtClean="0">
                <a:solidFill>
                  <a:schemeClr val="accent2"/>
                </a:solidFill>
              </a:rPr>
              <a:t>Java EE</a:t>
            </a:r>
            <a:r>
              <a:rPr lang="fr-FR" altLang="fr-FR" sz="2800" dirty="0" smtClean="0"/>
              <a:t> : Enterprise Edition qui ajoute les API pour écrire des applications installées sur les serveurs dans des applications distribuées : </a:t>
            </a:r>
            <a:r>
              <a:rPr lang="fr-FR" altLang="fr-FR" sz="2200" dirty="0" err="1" smtClean="0"/>
              <a:t>servlet</a:t>
            </a:r>
            <a:r>
              <a:rPr lang="fr-FR" altLang="fr-FR" sz="2200" dirty="0" smtClean="0"/>
              <a:t>, JSP(Java Server Pages) , JSF(Java Server Faces ), EJB (Entreprise Java Bean) ,…</a:t>
            </a:r>
          </a:p>
          <a:p>
            <a:pPr eaLnBrk="1" hangingPunct="1">
              <a:buFont typeface="Wingdings" pitchFamily="2" charset="2"/>
              <a:buChar char="§"/>
            </a:pPr>
            <a:r>
              <a:rPr lang="fr-FR" altLang="fr-FR" sz="2800" b="1" dirty="0" smtClean="0">
                <a:solidFill>
                  <a:schemeClr val="accent2">
                    <a:lumMod val="60000"/>
                    <a:lumOff val="40000"/>
                  </a:schemeClr>
                </a:solidFill>
              </a:rPr>
              <a:t>Java ME </a:t>
            </a:r>
            <a:r>
              <a:rPr lang="fr-FR" altLang="fr-FR" sz="2800" dirty="0" smtClean="0"/>
              <a:t>: Micro Edition, version pour écrire des programmes embarqués (carte à puce/</a:t>
            </a:r>
            <a:r>
              <a:rPr lang="fr-FR" altLang="fr-FR" sz="2800" i="1" dirty="0" smtClean="0"/>
              <a:t>Java </a:t>
            </a:r>
            <a:r>
              <a:rPr lang="fr-FR" altLang="fr-FR" sz="2800" i="1" dirty="0" err="1" smtClean="0"/>
              <a:t>card</a:t>
            </a:r>
            <a:r>
              <a:rPr lang="fr-FR" altLang="fr-FR" sz="2800" dirty="0" smtClean="0"/>
              <a:t>, téléphone portable,…)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numéro de diapositive 5"/>
          <p:cNvSpPr>
            <a:spLocks noGrp="1"/>
          </p:cNvSpPr>
          <p:nvPr>
            <p:ph type="sldNum" sz="quarter" idx="12"/>
          </p:nvPr>
        </p:nvSpPr>
        <p:spPr>
          <a:noFill/>
        </p:spPr>
        <p:txBody>
          <a:bodyPr/>
          <a:lstStyle/>
          <a:p>
            <a:fld id="{2BBCC6AF-1EA4-4C75-A0A6-477D644B9D38}" type="slidenum">
              <a:rPr lang="fr-FR" altLang="fr-FR"/>
              <a:pPr/>
              <a:t>24</a:t>
            </a:fld>
            <a:endParaRPr lang="fr-FR" altLang="fr-FR"/>
          </a:p>
        </p:txBody>
      </p:sp>
      <p:sp>
        <p:nvSpPr>
          <p:cNvPr id="23555" name="Rectangle 2"/>
          <p:cNvSpPr>
            <a:spLocks noGrp="1" noChangeArrowheads="1"/>
          </p:cNvSpPr>
          <p:nvPr>
            <p:ph type="title"/>
          </p:nvPr>
        </p:nvSpPr>
        <p:spPr/>
        <p:txBody>
          <a:bodyPr/>
          <a:lstStyle/>
          <a:p>
            <a:pPr eaLnBrk="1" hangingPunct="1"/>
            <a:r>
              <a:rPr lang="fr-FR" altLang="fr-FR" sz="3600" smtClean="0"/>
              <a:t>Version couverte par le cours</a:t>
            </a:r>
          </a:p>
        </p:txBody>
      </p:sp>
      <p:sp>
        <p:nvSpPr>
          <p:cNvPr id="23556" name="Rectangle 3"/>
          <p:cNvSpPr>
            <a:spLocks noGrp="1" noChangeArrowheads="1"/>
          </p:cNvSpPr>
          <p:nvPr>
            <p:ph type="body" idx="1"/>
          </p:nvPr>
        </p:nvSpPr>
        <p:spPr>
          <a:xfrm>
            <a:off x="1305648" y="1600200"/>
            <a:ext cx="10663439" cy="3733800"/>
          </a:xfrm>
        </p:spPr>
        <p:txBody>
          <a:bodyPr/>
          <a:lstStyle/>
          <a:p>
            <a:pPr eaLnBrk="1" hangingPunct="1">
              <a:buFont typeface="Wingdings" pitchFamily="2" charset="2"/>
              <a:buChar char="§"/>
            </a:pPr>
            <a:r>
              <a:rPr lang="fr-FR" altLang="fr-FR" sz="2800" dirty="0" smtClean="0"/>
              <a:t>Java SE 8</a:t>
            </a:r>
          </a:p>
          <a:p>
            <a:pPr eaLnBrk="1" hangingPunct="1">
              <a:buFont typeface="Wingdings" pitchFamily="2" charset="2"/>
              <a:buChar char="§"/>
            </a:pPr>
            <a:r>
              <a:rPr lang="fr-FR" altLang="fr-FR" sz="2800" dirty="0" smtClean="0"/>
              <a:t>Java est passé directement de la version 1.4 à la version 5.0</a:t>
            </a:r>
          </a:p>
          <a:p>
            <a:pPr eaLnBrk="1" hangingPunct="1">
              <a:buFont typeface="Wingdings" pitchFamily="2" charset="2"/>
              <a:buChar char="§"/>
            </a:pPr>
            <a:r>
              <a:rPr lang="fr-FR" altLang="fr-FR" sz="2800" dirty="0" smtClean="0"/>
              <a:t>L’ancienne numérotation des différentes versions (1.0, 1.1, 1.2,…) ne reflétaient pas les importantes modifications effectuées ; elles auraient plutôt dû s’appeler 1, 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numéro de diapositive 5"/>
          <p:cNvSpPr>
            <a:spLocks noGrp="1"/>
          </p:cNvSpPr>
          <p:nvPr>
            <p:ph type="sldNum" sz="quarter" idx="12"/>
          </p:nvPr>
        </p:nvSpPr>
        <p:spPr>
          <a:noFill/>
        </p:spPr>
        <p:txBody>
          <a:bodyPr/>
          <a:lstStyle/>
          <a:p>
            <a:fld id="{4D928A50-6DC9-4D17-B219-D9C3D65068FB}" type="slidenum">
              <a:rPr lang="fr-FR" altLang="fr-FR"/>
              <a:pPr/>
              <a:t>25</a:t>
            </a:fld>
            <a:endParaRPr lang="fr-FR" altLang="fr-FR"/>
          </a:p>
        </p:txBody>
      </p:sp>
      <p:sp>
        <p:nvSpPr>
          <p:cNvPr id="24579" name="Rectangle 2"/>
          <p:cNvSpPr>
            <a:spLocks noGrp="1" noChangeArrowheads="1"/>
          </p:cNvSpPr>
          <p:nvPr>
            <p:ph type="title"/>
          </p:nvPr>
        </p:nvSpPr>
        <p:spPr>
          <a:xfrm>
            <a:off x="3292567" y="165455"/>
            <a:ext cx="5264578" cy="1143000"/>
          </a:xfrm>
        </p:spPr>
        <p:txBody>
          <a:bodyPr>
            <a:normAutofit/>
          </a:bodyPr>
          <a:lstStyle/>
          <a:p>
            <a:pPr algn="ctr" eaLnBrk="1" hangingPunct="1"/>
            <a:r>
              <a:rPr lang="fr-FR" altLang="fr-FR" sz="3600" dirty="0" smtClean="0"/>
              <a:t>Outils de développement</a:t>
            </a:r>
          </a:p>
        </p:txBody>
      </p:sp>
      <p:sp>
        <p:nvSpPr>
          <p:cNvPr id="24580" name="Rectangle 3"/>
          <p:cNvSpPr>
            <a:spLocks noGrp="1" noChangeArrowheads="1"/>
          </p:cNvSpPr>
          <p:nvPr>
            <p:ph type="body" idx="1"/>
          </p:nvPr>
        </p:nvSpPr>
        <p:spPr>
          <a:xfrm>
            <a:off x="1728736" y="1695735"/>
            <a:ext cx="10254006" cy="3872547"/>
          </a:xfrm>
        </p:spPr>
        <p:txBody>
          <a:bodyPr>
            <a:normAutofit fontScale="92500" lnSpcReduction="20000"/>
          </a:bodyPr>
          <a:lstStyle/>
          <a:p>
            <a:pPr eaLnBrk="1" hangingPunct="1">
              <a:buFont typeface="Wingdings" pitchFamily="2" charset="2"/>
              <a:buChar char="§"/>
            </a:pPr>
            <a:r>
              <a:rPr lang="fr-FR" altLang="fr-FR" sz="2800" dirty="0" smtClean="0"/>
              <a:t>Compilateur (</a:t>
            </a:r>
            <a:r>
              <a:rPr lang="fr-FR" altLang="fr-FR" sz="2800" i="1" dirty="0" err="1" smtClean="0"/>
              <a:t>javac</a:t>
            </a:r>
            <a:r>
              <a:rPr lang="fr-FR" altLang="fr-FR" sz="2800" dirty="0" smtClean="0"/>
              <a:t>)</a:t>
            </a:r>
          </a:p>
          <a:p>
            <a:pPr eaLnBrk="1" hangingPunct="1">
              <a:buFont typeface="Wingdings" pitchFamily="2" charset="2"/>
              <a:buChar char="§"/>
            </a:pPr>
            <a:endParaRPr lang="fr-FR" altLang="fr-FR" sz="2800" dirty="0" smtClean="0"/>
          </a:p>
          <a:p>
            <a:pPr eaLnBrk="1" hangingPunct="1">
              <a:buFont typeface="Wingdings" pitchFamily="2" charset="2"/>
              <a:buChar char="§"/>
            </a:pPr>
            <a:r>
              <a:rPr lang="fr-FR" altLang="fr-FR" sz="2800" dirty="0" smtClean="0"/>
              <a:t>Interpréteur de </a:t>
            </a:r>
            <a:r>
              <a:rPr lang="fr-FR" altLang="fr-FR" sz="2800" i="1" dirty="0" err="1" smtClean="0"/>
              <a:t>bytecode</a:t>
            </a:r>
            <a:r>
              <a:rPr lang="fr-FR" altLang="fr-FR" sz="2800" i="1" dirty="0" smtClean="0"/>
              <a:t> </a:t>
            </a:r>
            <a:r>
              <a:rPr lang="fr-FR" altLang="fr-FR" sz="2800" dirty="0" smtClean="0"/>
              <a:t>(</a:t>
            </a:r>
            <a:r>
              <a:rPr lang="fr-FR" altLang="fr-FR" sz="2800" i="1" dirty="0" smtClean="0"/>
              <a:t>java</a:t>
            </a:r>
            <a:r>
              <a:rPr lang="fr-FR" altLang="fr-FR" sz="2800" dirty="0" smtClean="0"/>
              <a:t>)</a:t>
            </a:r>
          </a:p>
          <a:p>
            <a:pPr eaLnBrk="1" hangingPunct="1">
              <a:buFont typeface="Wingdings" pitchFamily="2" charset="2"/>
              <a:buChar char="§"/>
            </a:pPr>
            <a:endParaRPr lang="fr-FR" altLang="fr-FR" sz="2800" dirty="0" smtClean="0"/>
          </a:p>
          <a:p>
            <a:pPr eaLnBrk="1" hangingPunct="1">
              <a:buFont typeface="Wingdings" pitchFamily="2" charset="2"/>
              <a:buChar char="§"/>
            </a:pPr>
            <a:r>
              <a:rPr lang="fr-FR" altLang="fr-FR" sz="2800" dirty="0" smtClean="0"/>
              <a:t>Générateur automatique de documentation (</a:t>
            </a:r>
            <a:r>
              <a:rPr lang="fr-FR" altLang="fr-FR" sz="2800" i="1" dirty="0" err="1" smtClean="0"/>
              <a:t>javadoc</a:t>
            </a:r>
            <a:r>
              <a:rPr lang="fr-FR" altLang="fr-FR" sz="2800" dirty="0" smtClean="0"/>
              <a:t>)</a:t>
            </a:r>
          </a:p>
          <a:p>
            <a:pPr eaLnBrk="1" hangingPunct="1">
              <a:buNone/>
            </a:pPr>
            <a:endParaRPr lang="fr-FR" altLang="fr-FR" sz="2800" dirty="0" smtClean="0"/>
          </a:p>
          <a:p>
            <a:pPr eaLnBrk="1" hangingPunct="1">
              <a:buFont typeface="Wingdings" pitchFamily="2" charset="2"/>
              <a:buChar char="§"/>
            </a:pPr>
            <a:r>
              <a:rPr lang="fr-FR" altLang="fr-FR" sz="2800" dirty="0" smtClean="0"/>
              <a:t>Débogueur (</a:t>
            </a:r>
            <a:r>
              <a:rPr lang="fr-FR" altLang="fr-FR" sz="2800" i="1" dirty="0" err="1" smtClean="0"/>
              <a:t>jdb</a:t>
            </a:r>
            <a:r>
              <a:rPr lang="fr-FR" altLang="fr-FR" sz="2800" dirty="0" smtClean="0"/>
              <a:t>)</a:t>
            </a:r>
          </a:p>
          <a:p>
            <a:pPr eaLnBrk="1" hangingPunct="1">
              <a:buFont typeface="Wingdings" pitchFamily="2" charset="2"/>
              <a:buChar char="§"/>
            </a:pPr>
            <a:endParaRPr lang="fr-FR" altLang="fr-FR" sz="2800" dirty="0" smtClean="0"/>
          </a:p>
          <a:p>
            <a:pPr eaLnBrk="1" hangingPunct="1"/>
            <a:r>
              <a:rPr lang="fr-FR" altLang="fr-FR" sz="2800" dirty="0" smtClean="0"/>
              <a:t>L’IDE(</a:t>
            </a:r>
            <a:r>
              <a:rPr lang="fr-FR" altLang="fr-FR" sz="2800" i="1" dirty="0" err="1" smtClean="0"/>
              <a:t>Integrated</a:t>
            </a:r>
            <a:r>
              <a:rPr lang="fr-FR" altLang="fr-FR" sz="2800" i="1" dirty="0" smtClean="0"/>
              <a:t> </a:t>
            </a:r>
            <a:r>
              <a:rPr lang="fr-FR" altLang="fr-FR" sz="2800" i="1" dirty="0" err="1" smtClean="0"/>
              <a:t>DevelopmentEnvironment</a:t>
            </a:r>
            <a:r>
              <a:rPr lang="fr-FR" altLang="fr-FR" sz="2800" dirty="0" smtClean="0"/>
              <a:t>) Eclipse ou (</a:t>
            </a:r>
            <a:r>
              <a:rPr lang="fr-FR" altLang="fr-FR" sz="2800" dirty="0" err="1" smtClean="0"/>
              <a:t>NetBeans</a:t>
            </a:r>
            <a:r>
              <a:rPr lang="fr-FR" altLang="fr-FR" sz="2800" dirty="0" smtClean="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numéro de diapositive 5"/>
          <p:cNvSpPr>
            <a:spLocks noGrp="1"/>
          </p:cNvSpPr>
          <p:nvPr>
            <p:ph type="sldNum" sz="quarter" idx="12"/>
          </p:nvPr>
        </p:nvSpPr>
        <p:spPr>
          <a:noFill/>
        </p:spPr>
        <p:txBody>
          <a:bodyPr/>
          <a:lstStyle/>
          <a:p>
            <a:fld id="{63DBFE86-EA15-42FD-815D-AD725E7BDBD4}" type="slidenum">
              <a:rPr lang="fr-FR" altLang="fr-FR"/>
              <a:pPr/>
              <a:t>26</a:t>
            </a:fld>
            <a:endParaRPr lang="fr-FR" altLang="fr-FR"/>
          </a:p>
        </p:txBody>
      </p:sp>
      <p:sp>
        <p:nvSpPr>
          <p:cNvPr id="25603" name="Rectangle 2"/>
          <p:cNvSpPr>
            <a:spLocks noGrp="1" noChangeArrowheads="1"/>
          </p:cNvSpPr>
          <p:nvPr>
            <p:ph type="title"/>
          </p:nvPr>
        </p:nvSpPr>
        <p:spPr/>
        <p:txBody>
          <a:bodyPr/>
          <a:lstStyle/>
          <a:p>
            <a:pPr eaLnBrk="1" hangingPunct="1"/>
            <a:r>
              <a:rPr lang="fr-FR" altLang="fr-FR" sz="3600" dirty="0" smtClean="0">
                <a:solidFill>
                  <a:schemeClr val="tx1"/>
                </a:solidFill>
              </a:rPr>
              <a:t>L’IDE(</a:t>
            </a:r>
            <a:r>
              <a:rPr lang="fr-FR" altLang="fr-FR" sz="3600" i="1" dirty="0" err="1" smtClean="0">
                <a:solidFill>
                  <a:schemeClr val="tx1"/>
                </a:solidFill>
              </a:rPr>
              <a:t>Integrated</a:t>
            </a:r>
            <a:r>
              <a:rPr lang="fr-FR" altLang="fr-FR" sz="3600" i="1" dirty="0" smtClean="0">
                <a:solidFill>
                  <a:schemeClr val="tx1"/>
                </a:solidFill>
              </a:rPr>
              <a:t> </a:t>
            </a:r>
            <a:r>
              <a:rPr lang="fr-FR" altLang="fr-FR" sz="3600" i="1" dirty="0" err="1" smtClean="0">
                <a:solidFill>
                  <a:schemeClr val="tx1"/>
                </a:solidFill>
              </a:rPr>
              <a:t>DevelopmentEnvironment</a:t>
            </a:r>
            <a:r>
              <a:rPr lang="fr-FR" altLang="fr-FR" sz="3600" dirty="0" smtClean="0">
                <a:solidFill>
                  <a:schemeClr val="tx1"/>
                </a:solidFill>
              </a:rPr>
              <a:t>) Eclipse</a:t>
            </a:r>
          </a:p>
        </p:txBody>
      </p:sp>
      <p:sp>
        <p:nvSpPr>
          <p:cNvPr id="25604" name="Rectangle 3"/>
          <p:cNvSpPr>
            <a:spLocks noGrp="1" noChangeArrowheads="1"/>
          </p:cNvSpPr>
          <p:nvPr>
            <p:ph type="body" idx="1"/>
          </p:nvPr>
        </p:nvSpPr>
        <p:spPr>
          <a:xfrm>
            <a:off x="1537664" y="1572904"/>
            <a:ext cx="9981049" cy="4459406"/>
          </a:xfrm>
        </p:spPr>
        <p:txBody>
          <a:bodyPr>
            <a:normAutofit/>
          </a:bodyPr>
          <a:lstStyle/>
          <a:p>
            <a:pPr algn="just">
              <a:buFont typeface="Wingdings" pitchFamily="2" charset="2"/>
              <a:buChar char="§"/>
            </a:pPr>
            <a:r>
              <a:rPr lang="fr-FR" sz="2800" dirty="0" smtClean="0"/>
              <a:t>un environnement de développement intégré libre extensible, Initialement développé chez IBM, puis passé en Open Source et offert à la Fondation Eclipse</a:t>
            </a:r>
          </a:p>
          <a:p>
            <a:pPr algn="just">
              <a:buFont typeface="Wingdings" pitchFamily="2" charset="2"/>
              <a:buChar char="§"/>
            </a:pPr>
            <a:endParaRPr lang="fr-FR" sz="2800" dirty="0" smtClean="0"/>
          </a:p>
          <a:p>
            <a:pPr algn="just">
              <a:buFont typeface="Wingdings" pitchFamily="2" charset="2"/>
              <a:buChar char="§"/>
            </a:pPr>
            <a:r>
              <a:rPr lang="fr-FR" sz="2800" dirty="0" smtClean="0"/>
              <a:t>permettant de créer des projets de développement mettant en </a:t>
            </a:r>
            <a:r>
              <a:rPr lang="fr-FR" sz="2800" dirty="0" err="1" smtClean="0"/>
              <a:t>oeuvre</a:t>
            </a:r>
            <a:r>
              <a:rPr lang="fr-FR" sz="2800" dirty="0" smtClean="0"/>
              <a:t> n'ʹimporte quel langage de programmation (</a:t>
            </a:r>
            <a:r>
              <a:rPr lang="fr-FR" sz="2800" dirty="0" err="1" smtClean="0"/>
              <a:t>Java,C</a:t>
            </a:r>
            <a:r>
              <a:rPr lang="fr-FR" sz="2800" dirty="0" smtClean="0"/>
              <a:t>/C++, PHP, Cobol) .</a:t>
            </a:r>
          </a:p>
          <a:p>
            <a:pPr algn="just">
              <a:buFont typeface="Wingdings" pitchFamily="2" charset="2"/>
              <a:buChar char="§"/>
            </a:pPr>
            <a:endParaRPr lang="fr-FR" sz="2800" dirty="0" smtClean="0"/>
          </a:p>
          <a:p>
            <a:pPr algn="just">
              <a:buFont typeface="Wingdings" pitchFamily="2" charset="2"/>
              <a:buChar char="§"/>
            </a:pPr>
            <a:r>
              <a:rPr lang="en-US" dirty="0" smtClean="0"/>
              <a:t>Eclipse: </a:t>
            </a:r>
            <a:r>
              <a:rPr lang="en-US" u="sng" dirty="0" smtClean="0">
                <a:hlinkClick r:id="rId2"/>
              </a:rPr>
              <a:t>https://eclipse.org/downloads/</a:t>
            </a:r>
            <a:endParaRPr lang="fr-FR" dirty="0" smtClean="0"/>
          </a:p>
          <a:p>
            <a:pPr algn="just"/>
            <a:endParaRPr lang="fr-FR" altLang="fr-FR" sz="2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numéro de diapositive 5"/>
          <p:cNvSpPr>
            <a:spLocks noGrp="1"/>
          </p:cNvSpPr>
          <p:nvPr>
            <p:ph type="sldNum" sz="quarter" idx="12"/>
          </p:nvPr>
        </p:nvSpPr>
        <p:spPr>
          <a:noFill/>
        </p:spPr>
        <p:txBody>
          <a:bodyPr/>
          <a:lstStyle/>
          <a:p>
            <a:fld id="{C9329178-F552-4D89-9BBD-9328BD914B7C}" type="slidenum">
              <a:rPr lang="fr-FR" altLang="fr-FR"/>
              <a:pPr/>
              <a:t>27</a:t>
            </a:fld>
            <a:endParaRPr lang="fr-FR" altLang="fr-FR"/>
          </a:p>
        </p:txBody>
      </p:sp>
      <p:sp>
        <p:nvSpPr>
          <p:cNvPr id="26627" name="Rectangle 2"/>
          <p:cNvSpPr>
            <a:spLocks noGrp="1" noChangeArrowheads="1"/>
          </p:cNvSpPr>
          <p:nvPr>
            <p:ph type="title"/>
          </p:nvPr>
        </p:nvSpPr>
        <p:spPr/>
        <p:txBody>
          <a:bodyPr>
            <a:normAutofit/>
          </a:bodyPr>
          <a:lstStyle/>
          <a:p>
            <a:pPr eaLnBrk="1" hangingPunct="1"/>
            <a:r>
              <a:rPr lang="fr-FR" altLang="fr-FR" sz="3600" dirty="0" smtClean="0"/>
              <a:t>Architecture d’un programme source Java</a:t>
            </a:r>
          </a:p>
        </p:txBody>
      </p:sp>
      <p:sp>
        <p:nvSpPr>
          <p:cNvPr id="26628" name="Rectangle 3"/>
          <p:cNvSpPr>
            <a:spLocks noGrp="1" noChangeArrowheads="1"/>
          </p:cNvSpPr>
          <p:nvPr>
            <p:ph type="body" idx="1"/>
          </p:nvPr>
        </p:nvSpPr>
        <p:spPr>
          <a:xfrm>
            <a:off x="1927791" y="1816287"/>
            <a:ext cx="9997440" cy="4134134"/>
          </a:xfrm>
        </p:spPr>
        <p:txBody>
          <a:bodyPr>
            <a:normAutofit/>
          </a:bodyPr>
          <a:lstStyle/>
          <a:p>
            <a:pPr eaLnBrk="1" hangingPunct="1">
              <a:buFont typeface="Wingdings" pitchFamily="2" charset="2"/>
              <a:buChar char="§"/>
            </a:pPr>
            <a:r>
              <a:rPr lang="fr-FR" altLang="fr-FR" sz="2800" dirty="0" smtClean="0"/>
              <a:t>Programme source Java = ensemble de fichiers « .java »</a:t>
            </a:r>
          </a:p>
          <a:p>
            <a:pPr eaLnBrk="1" hangingPunct="1">
              <a:buNone/>
            </a:pPr>
            <a:endParaRPr lang="fr-FR" altLang="fr-FR" sz="2800" dirty="0" smtClean="0"/>
          </a:p>
          <a:p>
            <a:pPr eaLnBrk="1" hangingPunct="1">
              <a:buFont typeface="Wingdings" pitchFamily="2" charset="2"/>
              <a:buChar char="§"/>
            </a:pPr>
            <a:r>
              <a:rPr lang="fr-FR" altLang="fr-FR" sz="2800" dirty="0" smtClean="0"/>
              <a:t>Chaque fichier « .java » contient une ou </a:t>
            </a:r>
            <a:r>
              <a:rPr lang="fr-FR" altLang="fr-FR" sz="2800" i="1" dirty="0" smtClean="0"/>
              <a:t>plusieurs </a:t>
            </a:r>
            <a:r>
              <a:rPr lang="fr-FR" altLang="fr-FR" sz="2800" dirty="0" smtClean="0"/>
              <a:t>définitions de classes</a:t>
            </a:r>
          </a:p>
          <a:p>
            <a:pPr eaLnBrk="1" hangingPunct="1">
              <a:buFont typeface="Wingdings" pitchFamily="2" charset="2"/>
              <a:buChar char="§"/>
            </a:pPr>
            <a:endParaRPr lang="fr-FR" altLang="fr-FR" sz="2800" dirty="0" smtClean="0"/>
          </a:p>
          <a:p>
            <a:pPr eaLnBrk="1" hangingPunct="1">
              <a:buFont typeface="Wingdings" pitchFamily="2" charset="2"/>
              <a:buChar char="§"/>
            </a:pPr>
            <a:r>
              <a:rPr lang="fr-FR" altLang="fr-FR" sz="2800" dirty="0" smtClean="0"/>
              <a:t>Au plus une définition de classe </a:t>
            </a:r>
            <a:r>
              <a:rPr lang="fr-FR" altLang="fr-FR" sz="2800" b="1" dirty="0" smtClean="0"/>
              <a:t>public </a:t>
            </a:r>
            <a:r>
              <a:rPr lang="fr-FR" altLang="fr-FR" sz="2800" dirty="0" smtClean="0"/>
              <a:t>par fichier « .java » (avec nom du fichier = nom de la classe publique)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numéro de diapositive 5"/>
          <p:cNvSpPr>
            <a:spLocks noGrp="1"/>
          </p:cNvSpPr>
          <p:nvPr>
            <p:ph type="sldNum" sz="quarter" idx="12"/>
          </p:nvPr>
        </p:nvSpPr>
        <p:spPr>
          <a:noFill/>
        </p:spPr>
        <p:txBody>
          <a:bodyPr/>
          <a:lstStyle/>
          <a:p>
            <a:fld id="{13840F4E-3EAC-45C3-BCED-602CEA433DF6}" type="slidenum">
              <a:rPr lang="fr-FR" altLang="fr-FR"/>
              <a:pPr/>
              <a:t>28</a:t>
            </a:fld>
            <a:endParaRPr lang="fr-FR" altLang="fr-FR"/>
          </a:p>
        </p:txBody>
      </p:sp>
      <p:sp>
        <p:nvSpPr>
          <p:cNvPr id="27651" name="Rectangle 2"/>
          <p:cNvSpPr>
            <a:spLocks noGrp="1" noChangeArrowheads="1"/>
          </p:cNvSpPr>
          <p:nvPr>
            <p:ph type="title"/>
          </p:nvPr>
        </p:nvSpPr>
        <p:spPr/>
        <p:txBody>
          <a:bodyPr/>
          <a:lstStyle/>
          <a:p>
            <a:pPr eaLnBrk="1" hangingPunct="1"/>
            <a:r>
              <a:rPr lang="fr-FR" altLang="fr-FR" sz="3600" dirty="0" smtClean="0"/>
              <a:t>Chargement dynamique des classes</a:t>
            </a:r>
          </a:p>
        </p:txBody>
      </p:sp>
      <p:sp>
        <p:nvSpPr>
          <p:cNvPr id="27652" name="Rectangle 3"/>
          <p:cNvSpPr>
            <a:spLocks noGrp="1" noChangeArrowheads="1"/>
          </p:cNvSpPr>
          <p:nvPr>
            <p:ph type="body" idx="1"/>
          </p:nvPr>
        </p:nvSpPr>
        <p:spPr>
          <a:xfrm>
            <a:off x="1914144" y="1898184"/>
            <a:ext cx="9997440" cy="2564642"/>
          </a:xfrm>
        </p:spPr>
        <p:txBody>
          <a:bodyPr>
            <a:normAutofit fontScale="92500" lnSpcReduction="10000"/>
          </a:bodyPr>
          <a:lstStyle/>
          <a:p>
            <a:pPr eaLnBrk="1" hangingPunct="1">
              <a:buFont typeface="Wingdings" pitchFamily="2" charset="2"/>
              <a:buChar char="§"/>
            </a:pPr>
            <a:r>
              <a:rPr lang="fr-FR" altLang="fr-FR" sz="2800" dirty="0" smtClean="0"/>
              <a:t>Durant l’exécution d’un code Java, les classes (leur </a:t>
            </a:r>
            <a:r>
              <a:rPr lang="fr-FR" altLang="fr-FR" sz="2800" i="1" dirty="0" err="1" smtClean="0"/>
              <a:t>bytecode</a:t>
            </a:r>
            <a:r>
              <a:rPr lang="fr-FR" altLang="fr-FR" sz="2800" dirty="0" smtClean="0"/>
              <a:t>) sont chargées dans la JVM au fur et à mesure des besoins.</a:t>
            </a:r>
          </a:p>
          <a:p>
            <a:pPr eaLnBrk="1" hangingPunct="1">
              <a:buNone/>
            </a:pPr>
            <a:endParaRPr lang="fr-FR" altLang="fr-FR" sz="2800" dirty="0" smtClean="0"/>
          </a:p>
          <a:p>
            <a:pPr eaLnBrk="1" hangingPunct="1">
              <a:buFont typeface="Wingdings" pitchFamily="2" charset="2"/>
              <a:buChar char="§"/>
            </a:pPr>
            <a:r>
              <a:rPr lang="fr-FR" altLang="fr-FR" sz="2800" dirty="0" smtClean="0"/>
              <a:t>Une classe peut être chargée :</a:t>
            </a:r>
          </a:p>
          <a:p>
            <a:pPr lvl="1">
              <a:buFont typeface="Wingdings" pitchFamily="2" charset="2"/>
              <a:buChar char="Ø"/>
            </a:pPr>
            <a:r>
              <a:rPr lang="fr-FR" altLang="fr-FR" sz="1800" dirty="0" smtClean="0"/>
              <a:t> </a:t>
            </a:r>
            <a:r>
              <a:rPr lang="fr-FR" altLang="fr-FR" sz="2400" dirty="0" smtClean="0"/>
              <a:t>depuis la machine locale (le cas le plus fréquent)</a:t>
            </a:r>
          </a:p>
          <a:p>
            <a:pPr lvl="1">
              <a:buFont typeface="Wingdings" pitchFamily="2" charset="2"/>
              <a:buChar char="Ø"/>
            </a:pPr>
            <a:r>
              <a:rPr lang="fr-FR" altLang="fr-FR" sz="2400" dirty="0" smtClean="0"/>
              <a:t> depuis une autre machine, par le réseau,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numéro de diapositive 5"/>
          <p:cNvSpPr>
            <a:spLocks noGrp="1"/>
          </p:cNvSpPr>
          <p:nvPr>
            <p:ph type="sldNum" sz="quarter" idx="12"/>
          </p:nvPr>
        </p:nvSpPr>
        <p:spPr>
          <a:noFill/>
        </p:spPr>
        <p:txBody>
          <a:bodyPr/>
          <a:lstStyle/>
          <a:p>
            <a:fld id="{8C551CDA-A4D1-46AE-A898-DB17D94195D9}" type="slidenum">
              <a:rPr lang="fr-FR" altLang="fr-FR"/>
              <a:pPr/>
              <a:t>29</a:t>
            </a:fld>
            <a:endParaRPr lang="fr-FR" altLang="fr-FR"/>
          </a:p>
        </p:txBody>
      </p:sp>
      <p:sp>
        <p:nvSpPr>
          <p:cNvPr id="28675" name="Rectangle 2"/>
          <p:cNvSpPr>
            <a:spLocks noGrp="1" noChangeArrowheads="1"/>
          </p:cNvSpPr>
          <p:nvPr>
            <p:ph type="title"/>
          </p:nvPr>
        </p:nvSpPr>
        <p:spPr/>
        <p:txBody>
          <a:bodyPr>
            <a:normAutofit/>
          </a:bodyPr>
          <a:lstStyle/>
          <a:p>
            <a:pPr eaLnBrk="1" hangingPunct="1"/>
            <a:r>
              <a:rPr lang="fr-FR" altLang="fr-FR" sz="3600" dirty="0" smtClean="0"/>
              <a:t>Applications indépendantes et </a:t>
            </a:r>
            <a:r>
              <a:rPr lang="fr-FR" altLang="fr-FR" sz="3600" i="1" dirty="0" smtClean="0"/>
              <a:t>applets</a:t>
            </a:r>
          </a:p>
        </p:txBody>
      </p:sp>
      <p:sp>
        <p:nvSpPr>
          <p:cNvPr id="28676" name="Rectangle 3"/>
          <p:cNvSpPr>
            <a:spLocks noGrp="1" noChangeArrowheads="1"/>
          </p:cNvSpPr>
          <p:nvPr>
            <p:ph type="body" idx="1"/>
          </p:nvPr>
        </p:nvSpPr>
        <p:spPr/>
        <p:txBody>
          <a:bodyPr/>
          <a:lstStyle/>
          <a:p>
            <a:pPr eaLnBrk="1" hangingPunct="1">
              <a:spcBef>
                <a:spcPct val="0"/>
              </a:spcBef>
              <a:buFont typeface="Wingdings" pitchFamily="2" charset="2"/>
              <a:buChar char="§"/>
            </a:pPr>
            <a:r>
              <a:rPr lang="fr-FR" altLang="fr-FR" sz="2800" dirty="0" smtClean="0"/>
              <a:t>Deux types de programmes</a:t>
            </a:r>
          </a:p>
          <a:p>
            <a:pPr lvl="1" eaLnBrk="1" hangingPunct="1">
              <a:buFont typeface="Wingdings" pitchFamily="2" charset="2"/>
              <a:buChar char="Ø"/>
            </a:pPr>
            <a:r>
              <a:rPr lang="fr-FR" altLang="fr-FR" sz="2200" dirty="0" smtClean="0"/>
              <a:t>Applications indépendantes</a:t>
            </a:r>
          </a:p>
          <a:p>
            <a:pPr lvl="1" eaLnBrk="1" hangingPunct="1">
              <a:buFont typeface="Wingdings" pitchFamily="2" charset="2"/>
              <a:buChar char="Ø"/>
            </a:pPr>
            <a:r>
              <a:rPr lang="fr-FR" altLang="fr-FR" sz="2200" dirty="0" smtClean="0"/>
              <a:t>Applets référencée par une page HTML et exécutée dans la JVM d’un navigateur Web</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 xmlns:a16="http://schemas.microsoft.com/office/drawing/2014/main" id="{6E946043-D730-4406-A43D-489E48F959E1}"/>
              </a:ext>
            </a:extLst>
          </p:cNvPr>
          <p:cNvSpPr>
            <a:spLocks noGrp="1"/>
          </p:cNvSpPr>
          <p:nvPr>
            <p:ph type="title"/>
          </p:nvPr>
        </p:nvSpPr>
        <p:spPr>
          <a:xfrm>
            <a:off x="3615799" y="2316707"/>
            <a:ext cx="8393113" cy="508000"/>
          </a:xfrm>
        </p:spPr>
        <p:txBody>
          <a:bodyPr>
            <a:noAutofit/>
          </a:bodyPr>
          <a:lstStyle/>
          <a:p>
            <a:pPr eaLnBrk="1" hangingPunct="1">
              <a:defRPr/>
            </a:pPr>
            <a:r>
              <a:rPr lang="fr-FR" sz="4000" dirty="0">
                <a:solidFill>
                  <a:schemeClr val="tx1">
                    <a:lumMod val="95000"/>
                    <a:lumOff val="5000"/>
                  </a:schemeClr>
                </a:solidFill>
              </a:rPr>
              <a:t>1. Introduction</a:t>
            </a:r>
            <a:r>
              <a:rPr lang="fr-FR" sz="4000" dirty="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 xmlns:a16="http://schemas.microsoft.com/office/drawing/2014/main" id="{068E1BB8-DEC0-41EF-9A7D-BB2647933E42}"/>
              </a:ext>
            </a:extLst>
          </p:cNvPr>
          <p:cNvSpPr>
            <a:spLocks noGrp="1" noChangeArrowheads="1"/>
          </p:cNvSpPr>
          <p:nvPr>
            <p:ph type="subTitle" idx="1"/>
          </p:nvPr>
        </p:nvSpPr>
        <p:spPr>
          <a:xfrm>
            <a:off x="2297723" y="450160"/>
            <a:ext cx="7493391" cy="5556738"/>
          </a:xfrm>
        </p:spPr>
        <p:txBody>
          <a:bodyPr>
            <a:noAutofit/>
          </a:bodyPr>
          <a:lstStyle/>
          <a:p>
            <a:pPr marL="457200" indent="-457200" algn="l">
              <a:lnSpc>
                <a:spcPct val="150000"/>
              </a:lnSpc>
              <a:spcBef>
                <a:spcPts val="0"/>
              </a:spcBef>
              <a:buFont typeface="+mj-lt"/>
              <a:buAutoNum type="arabicPeriod"/>
            </a:pPr>
            <a:r>
              <a:rPr lang="fr-FR" altLang="fr-FR" sz="2400" dirty="0">
                <a:solidFill>
                  <a:schemeClr val="tx2">
                    <a:lumMod val="50000"/>
                  </a:schemeClr>
                </a:solidFill>
              </a:rPr>
              <a:t>Introduction </a:t>
            </a:r>
            <a:r>
              <a:rPr lang="fr-FR" altLang="fr-FR" sz="2400" dirty="0" smtClean="0">
                <a:solidFill>
                  <a:schemeClr val="tx2">
                    <a:lumMod val="50000"/>
                  </a:schemeClr>
                </a:solidFill>
              </a:rPr>
              <a:t>( paradigmes existants)</a:t>
            </a:r>
          </a:p>
          <a:p>
            <a:pPr marL="457200" indent="-457200">
              <a:lnSpc>
                <a:spcPct val="150000"/>
              </a:lnSpc>
              <a:spcBef>
                <a:spcPts val="0"/>
              </a:spcBef>
              <a:buFont typeface="+mj-lt"/>
              <a:buAutoNum type="arabicPeriod"/>
            </a:pPr>
            <a:r>
              <a:rPr lang="fr-FR" altLang="fr-FR" sz="2400" dirty="0" smtClean="0"/>
              <a:t>Présentation du langage objet java</a:t>
            </a:r>
          </a:p>
          <a:p>
            <a:pPr marL="457200" indent="-457200" algn="l">
              <a:lnSpc>
                <a:spcPct val="150000"/>
              </a:lnSpc>
              <a:spcBef>
                <a:spcPts val="0"/>
              </a:spcBef>
              <a:buFont typeface="+mj-lt"/>
              <a:buAutoNum type="arabicPeriod"/>
            </a:pPr>
            <a:r>
              <a:rPr lang="fr-FR" altLang="fr-FR" sz="2400" dirty="0" smtClean="0">
                <a:solidFill>
                  <a:srgbClr val="FFC000"/>
                </a:solidFill>
              </a:rPr>
              <a:t>concepts </a:t>
            </a:r>
            <a:r>
              <a:rPr lang="fr-FR" altLang="fr-FR" sz="2400" dirty="0">
                <a:solidFill>
                  <a:srgbClr val="FFC000"/>
                </a:solidFill>
              </a:rPr>
              <a:t>de base </a:t>
            </a:r>
            <a:r>
              <a:rPr lang="fr-FR" altLang="fr-FR" sz="2400" dirty="0" smtClean="0">
                <a:solidFill>
                  <a:srgbClr val="FFC000"/>
                </a:solidFill>
              </a:rPr>
              <a:t>de </a:t>
            </a:r>
            <a:r>
              <a:rPr lang="fr-FR" altLang="fr-FR" sz="2400" dirty="0">
                <a:solidFill>
                  <a:srgbClr val="FFC000"/>
                </a:solidFill>
              </a:rPr>
              <a:t>la programmation objet</a:t>
            </a:r>
          </a:p>
          <a:p>
            <a:pPr marL="457200" indent="-457200" algn="l">
              <a:lnSpc>
                <a:spcPct val="150000"/>
              </a:lnSpc>
              <a:spcBef>
                <a:spcPts val="0"/>
              </a:spcBef>
              <a:buFont typeface="+mj-lt"/>
              <a:buAutoNum type="arabicPeriod"/>
            </a:pPr>
            <a:r>
              <a:rPr lang="fr-FR" altLang="fr-FR" sz="2400" dirty="0" smtClean="0"/>
              <a:t>Les </a:t>
            </a:r>
            <a:r>
              <a:rPr lang="fr-FR" altLang="fr-FR" sz="2400" dirty="0"/>
              <a:t>classes en Java</a:t>
            </a:r>
          </a:p>
          <a:p>
            <a:pPr marL="457200" indent="-457200" algn="l">
              <a:lnSpc>
                <a:spcPct val="150000"/>
              </a:lnSpc>
              <a:spcBef>
                <a:spcPts val="0"/>
              </a:spcBef>
              <a:buFont typeface="+mj-lt"/>
              <a:buAutoNum type="arabicPeriod"/>
            </a:pPr>
            <a:r>
              <a:rPr lang="fr-FR" altLang="fr-FR" sz="2400" dirty="0"/>
              <a:t>Structure lexicale du langage</a:t>
            </a:r>
          </a:p>
          <a:p>
            <a:pPr marL="457200" indent="-457200" algn="l">
              <a:lnSpc>
                <a:spcPct val="150000"/>
              </a:lnSpc>
              <a:spcBef>
                <a:spcPts val="0"/>
              </a:spcBef>
              <a:buFont typeface="+mj-lt"/>
              <a:buAutoNum type="arabicPeriod"/>
            </a:pPr>
            <a:r>
              <a:rPr lang="fr-FR" altLang="fr-FR" sz="2400" dirty="0" smtClean="0"/>
              <a:t>Types </a:t>
            </a:r>
            <a:r>
              <a:rPr lang="fr-FR" altLang="fr-FR" sz="2400" dirty="0"/>
              <a:t>de données</a:t>
            </a:r>
          </a:p>
          <a:p>
            <a:pPr marL="457200" indent="-457200" algn="l">
              <a:lnSpc>
                <a:spcPct val="150000"/>
              </a:lnSpc>
              <a:spcBef>
                <a:spcPts val="0"/>
              </a:spcBef>
              <a:buFont typeface="+mj-lt"/>
              <a:buAutoNum type="arabicPeriod"/>
            </a:pPr>
            <a:r>
              <a:rPr lang="fr-FR" altLang="fr-FR" sz="2400" dirty="0"/>
              <a:t>Classes de base</a:t>
            </a:r>
          </a:p>
          <a:p>
            <a:pPr marL="457200" indent="-457200" algn="l">
              <a:lnSpc>
                <a:spcPct val="150000"/>
              </a:lnSpc>
              <a:spcBef>
                <a:spcPts val="0"/>
              </a:spcBef>
              <a:buFont typeface="+mj-lt"/>
              <a:buAutoNum type="arabicPeriod"/>
            </a:pPr>
            <a:r>
              <a:rPr lang="fr-FR" altLang="fr-FR" sz="2400" dirty="0"/>
              <a:t>Syntaxe du langage Java</a:t>
            </a:r>
          </a:p>
          <a:p>
            <a:pPr marL="457200" indent="-457200" algn="l">
              <a:lnSpc>
                <a:spcPct val="150000"/>
              </a:lnSpc>
              <a:spcBef>
                <a:spcPts val="0"/>
              </a:spcBef>
              <a:buFont typeface="+mj-lt"/>
              <a:buAutoNum type="arabicPeriod"/>
            </a:pPr>
            <a:r>
              <a:rPr lang="fr-FR" altLang="fr-FR" sz="2400" dirty="0"/>
              <a:t>Paquetages</a:t>
            </a:r>
          </a:p>
        </p:txBody>
      </p:sp>
    </p:spTree>
    <p:extLst>
      <p:ext uri="{BB962C8B-B14F-4D97-AF65-F5344CB8AC3E}">
        <p14:creationId xmlns="" xmlns:p14="http://schemas.microsoft.com/office/powerpoint/2010/main" val="2249187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 xmlns:a16="http://schemas.microsoft.com/office/drawing/2014/main" id="{FEA05889-2D9E-4A1A-948B-586E2D76D2B4}"/>
              </a:ext>
            </a:extLst>
          </p:cNvPr>
          <p:cNvSpPr>
            <a:spLocks noGrp="1" noChangeArrowheads="1"/>
          </p:cNvSpPr>
          <p:nvPr>
            <p:ph type="title"/>
          </p:nvPr>
        </p:nvSpPr>
        <p:spPr>
          <a:xfrm>
            <a:off x="1889078" y="2234869"/>
            <a:ext cx="9192904" cy="788426"/>
          </a:xfrm>
        </p:spPr>
        <p:txBody>
          <a:bodyPr>
            <a:noAutofit/>
          </a:bodyPr>
          <a:lstStyle/>
          <a:p>
            <a:r>
              <a:rPr lang="fr-FR" altLang="fr-FR" sz="3600" dirty="0" smtClean="0"/>
              <a:t>3. concepts de base de la programmation objet</a:t>
            </a:r>
            <a:br>
              <a:rPr lang="fr-FR" altLang="fr-FR" sz="3600" dirty="0" smtClean="0"/>
            </a:br>
            <a:endParaRPr lang="fr-FR" altLang="fr-FR"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3">
            <a:extLst>
              <a:ext uri="{FF2B5EF4-FFF2-40B4-BE49-F238E27FC236}">
                <a16:creationId xmlns="" xmlns:a16="http://schemas.microsoft.com/office/drawing/2014/main" id="{22D6A50E-25EF-46AA-AD84-BF483D5E039B}"/>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dirty="0"/>
              <a:t>Manipule des objets</a:t>
            </a:r>
          </a:p>
          <a:p>
            <a:pPr eaLnBrk="1" hangingPunct="1">
              <a:buFont typeface="Wingdings" panose="05000000000000000000" pitchFamily="2" charset="2"/>
              <a:buChar char="§"/>
            </a:pPr>
            <a:r>
              <a:rPr lang="fr-FR" altLang="fr-FR" dirty="0"/>
              <a:t>Les programmes sont découpés suivant les types des objets manipulés</a:t>
            </a:r>
          </a:p>
          <a:p>
            <a:pPr eaLnBrk="1" hangingPunct="1">
              <a:buFont typeface="Wingdings" panose="05000000000000000000" pitchFamily="2" charset="2"/>
              <a:buChar char="§"/>
            </a:pPr>
            <a:r>
              <a:rPr lang="fr-FR" altLang="fr-FR" dirty="0"/>
              <a:t>Les </a:t>
            </a:r>
            <a:r>
              <a:rPr lang="fr-FR" altLang="fr-FR" dirty="0">
                <a:solidFill>
                  <a:schemeClr val="accent2"/>
                </a:solidFill>
              </a:rPr>
              <a:t>données</a:t>
            </a:r>
            <a:r>
              <a:rPr lang="fr-FR" altLang="fr-FR" dirty="0"/>
              <a:t> sont regroupées avec les </a:t>
            </a:r>
            <a:r>
              <a:rPr lang="fr-FR" altLang="fr-FR" dirty="0">
                <a:solidFill>
                  <a:schemeClr val="accent2"/>
                </a:solidFill>
              </a:rPr>
              <a:t>traitements</a:t>
            </a:r>
            <a:r>
              <a:rPr lang="fr-FR" altLang="fr-FR" dirty="0"/>
              <a:t> qui les utilisent</a:t>
            </a:r>
          </a:p>
          <a:p>
            <a:pPr eaLnBrk="1" hangingPunct="1">
              <a:buFont typeface="Wingdings" panose="05000000000000000000" pitchFamily="2" charset="2"/>
              <a:buChar char="§"/>
            </a:pPr>
            <a:r>
              <a:rPr lang="fr-FR" altLang="fr-FR" dirty="0"/>
              <a:t>Une classe </a:t>
            </a:r>
            <a:r>
              <a:rPr lang="fr-FR" altLang="fr-FR" b="1" dirty="0"/>
              <a:t>Facture </a:t>
            </a:r>
            <a:r>
              <a:rPr lang="fr-FR" altLang="fr-FR" dirty="0"/>
              <a:t>regroupe, par exemple, tout ce que l’on peut faire avec une facture, avec toutes les données nécessaires à ces traitements</a:t>
            </a:r>
          </a:p>
        </p:txBody>
      </p:sp>
      <p:sp>
        <p:nvSpPr>
          <p:cNvPr id="36866" name="Espace réservé du numéro de diapositive 5">
            <a:extLst>
              <a:ext uri="{FF2B5EF4-FFF2-40B4-BE49-F238E27FC236}">
                <a16:creationId xmlns="" xmlns:a16="http://schemas.microsoft.com/office/drawing/2014/main" id="{F83E9510-9E1A-4FF9-A00C-64693D738D12}"/>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ACCE1C6-3746-4A69-90EA-823D93530494}" type="slidenum">
              <a:rPr lang="fr-FR" altLang="fr-FR" sz="1400"/>
              <a:pPr>
                <a:spcBef>
                  <a:spcPct val="0"/>
                </a:spcBef>
                <a:buFontTx/>
                <a:buNone/>
              </a:pPr>
              <a:t>32</a:t>
            </a:fld>
            <a:endParaRPr lang="fr-FR" altLang="fr-FR" sz="1400"/>
          </a:p>
        </p:txBody>
      </p:sp>
      <p:sp>
        <p:nvSpPr>
          <p:cNvPr id="6" name="Rectangle 2"/>
          <p:cNvSpPr>
            <a:spLocks noGrp="1" noChangeArrowheads="1"/>
          </p:cNvSpPr>
          <p:nvPr>
            <p:ph type="title"/>
          </p:nvPr>
        </p:nvSpPr>
        <p:spPr>
          <a:xfrm>
            <a:off x="4060209" y="233696"/>
            <a:ext cx="4783541" cy="1143000"/>
          </a:xfrm>
        </p:spPr>
        <p:txBody>
          <a:bodyPr/>
          <a:lstStyle/>
          <a:p>
            <a:pPr eaLnBrk="1" hangingPunct="1"/>
            <a:r>
              <a:rPr lang="fr-FR" altLang="fr-FR" sz="3600" dirty="0" smtClean="0"/>
              <a:t>Langage orienté objet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 xmlns:a16="http://schemas.microsoft.com/office/drawing/2014/main" id="{CBD777F0-B488-4B7B-BA78-88F106025115}"/>
              </a:ext>
            </a:extLst>
          </p:cNvPr>
          <p:cNvSpPr>
            <a:spLocks noGrp="1" noChangeArrowheads="1"/>
          </p:cNvSpPr>
          <p:nvPr>
            <p:ph type="title"/>
          </p:nvPr>
        </p:nvSpPr>
        <p:spPr/>
        <p:txBody>
          <a:bodyPr/>
          <a:lstStyle/>
          <a:p>
            <a:pPr eaLnBrk="1" hangingPunct="1"/>
            <a:r>
              <a:rPr lang="fr-FR" altLang="fr-FR" sz="3600" dirty="0"/>
              <a:t>2.1. Qu’est-ce qu’un objet</a:t>
            </a:r>
          </a:p>
        </p:txBody>
      </p:sp>
      <p:sp>
        <p:nvSpPr>
          <p:cNvPr id="37892" name="Rectangle 3">
            <a:extLst>
              <a:ext uri="{FF2B5EF4-FFF2-40B4-BE49-F238E27FC236}">
                <a16:creationId xmlns="" xmlns:a16="http://schemas.microsoft.com/office/drawing/2014/main" id="{C8026F0C-2298-4BBC-9390-4C80B3B1DB6B}"/>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dirty="0"/>
              <a:t>Toute entité identifiable, concrète ou abstraite, peut être considérée comme un objet</a:t>
            </a:r>
          </a:p>
          <a:p>
            <a:pPr eaLnBrk="1" hangingPunct="1">
              <a:buFont typeface="Wingdings" panose="05000000000000000000" pitchFamily="2" charset="2"/>
              <a:buChar char="§"/>
            </a:pPr>
            <a:r>
              <a:rPr lang="fr-FR" altLang="fr-FR" dirty="0"/>
              <a:t>Un objet réagit à certains messages qu’on lui envoie de l’extérieur ; la façon dont il réagit détermine le comportement de l’objet</a:t>
            </a:r>
          </a:p>
          <a:p>
            <a:pPr eaLnBrk="1" hangingPunct="1">
              <a:buFont typeface="Wingdings" panose="05000000000000000000" pitchFamily="2" charset="2"/>
              <a:buChar char="§"/>
            </a:pPr>
            <a:r>
              <a:rPr lang="fr-FR" altLang="fr-FR" dirty="0"/>
              <a:t>Il ne réagit pas toujours de la même façon à un même message ; sa réaction dépend de l’</a:t>
            </a:r>
            <a:r>
              <a:rPr lang="fr-FR" altLang="fr-FR" dirty="0">
                <a:solidFill>
                  <a:schemeClr val="accent2"/>
                </a:solidFill>
              </a:rPr>
              <a:t>état</a:t>
            </a:r>
            <a:r>
              <a:rPr lang="fr-FR" altLang="fr-FR" dirty="0"/>
              <a:t> dans lequel il est</a:t>
            </a:r>
          </a:p>
        </p:txBody>
      </p:sp>
      <p:sp>
        <p:nvSpPr>
          <p:cNvPr id="37890" name="Espace réservé du numéro de diapositive 5">
            <a:extLst>
              <a:ext uri="{FF2B5EF4-FFF2-40B4-BE49-F238E27FC236}">
                <a16:creationId xmlns="" xmlns:a16="http://schemas.microsoft.com/office/drawing/2014/main" id="{EE32B3AD-3AAA-4CD7-915A-22F43574465C}"/>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FDC8AD1-DC49-444E-A66C-1AF5A4F83C12}" type="slidenum">
              <a:rPr lang="fr-FR" altLang="fr-FR" sz="1400"/>
              <a:pPr>
                <a:spcBef>
                  <a:spcPct val="0"/>
                </a:spcBef>
                <a:buFontTx/>
                <a:buNone/>
              </a:pPr>
              <a:t>33</a:t>
            </a:fld>
            <a:endParaRPr lang="fr-FR" altLang="fr-FR" sz="1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a:extLst>
              <a:ext uri="{FF2B5EF4-FFF2-40B4-BE49-F238E27FC236}">
                <a16:creationId xmlns="" xmlns:a16="http://schemas.microsoft.com/office/drawing/2014/main" id="{9241E9EF-0C06-4E00-8DED-D50014B3217D}"/>
              </a:ext>
            </a:extLst>
          </p:cNvPr>
          <p:cNvSpPr>
            <a:spLocks noGrp="1" noChangeArrowheads="1"/>
          </p:cNvSpPr>
          <p:nvPr>
            <p:ph type="title"/>
          </p:nvPr>
        </p:nvSpPr>
        <p:spPr/>
        <p:txBody>
          <a:bodyPr/>
          <a:lstStyle/>
          <a:p>
            <a:pPr eaLnBrk="1" hangingPunct="1"/>
            <a:r>
              <a:rPr lang="fr-FR" altLang="fr-FR" sz="3600" dirty="0"/>
              <a:t>2.2. Notion d’objet en Java</a:t>
            </a:r>
          </a:p>
        </p:txBody>
      </p:sp>
      <p:sp>
        <p:nvSpPr>
          <p:cNvPr id="38916" name="Rectangle 3">
            <a:extLst>
              <a:ext uri="{FF2B5EF4-FFF2-40B4-BE49-F238E27FC236}">
                <a16:creationId xmlns="" xmlns:a16="http://schemas.microsoft.com/office/drawing/2014/main" id="{897BFB85-DBC3-4837-9929-9BFD075DBA85}"/>
              </a:ext>
            </a:extLst>
          </p:cNvPr>
          <p:cNvSpPr>
            <a:spLocks noGrp="1" noChangeArrowheads="1"/>
          </p:cNvSpPr>
          <p:nvPr>
            <p:ph idx="1"/>
          </p:nvPr>
        </p:nvSpPr>
        <p:spPr/>
        <p:txBody>
          <a:bodyPr/>
          <a:lstStyle/>
          <a:p>
            <a:pPr eaLnBrk="1" hangingPunct="1">
              <a:lnSpc>
                <a:spcPct val="80000"/>
              </a:lnSpc>
              <a:buFont typeface="Wingdings" panose="05000000000000000000" pitchFamily="2" charset="2"/>
              <a:buChar char="§"/>
            </a:pPr>
            <a:r>
              <a:rPr lang="fr-FR" altLang="fr-FR" dirty="0"/>
              <a:t>Un objet a</a:t>
            </a:r>
          </a:p>
          <a:p>
            <a:pPr eaLnBrk="1" hangingPunct="1">
              <a:lnSpc>
                <a:spcPct val="80000"/>
              </a:lnSpc>
              <a:buFont typeface="Wingdings" panose="05000000000000000000" pitchFamily="2" charset="2"/>
              <a:buNone/>
            </a:pPr>
            <a:r>
              <a:rPr lang="fr-FR" altLang="fr-FR" sz="2200" dirty="0"/>
              <a:t>	– une adresse en mémoire (identifie l’objet)</a:t>
            </a:r>
          </a:p>
          <a:p>
            <a:pPr eaLnBrk="1" hangingPunct="1">
              <a:lnSpc>
                <a:spcPct val="80000"/>
              </a:lnSpc>
              <a:buFont typeface="Wingdings" panose="05000000000000000000" pitchFamily="2" charset="2"/>
              <a:buNone/>
            </a:pPr>
            <a:r>
              <a:rPr lang="fr-FR" altLang="fr-FR" sz="2200" dirty="0"/>
              <a:t>	– un comportement (ou interface)</a:t>
            </a:r>
          </a:p>
          <a:p>
            <a:pPr eaLnBrk="1" hangingPunct="1">
              <a:lnSpc>
                <a:spcPct val="80000"/>
              </a:lnSpc>
              <a:buFont typeface="Wingdings" panose="05000000000000000000" pitchFamily="2" charset="2"/>
              <a:buNone/>
            </a:pPr>
            <a:r>
              <a:rPr lang="fr-FR" altLang="fr-FR" sz="2200" dirty="0"/>
              <a:t>	– un état interne</a:t>
            </a:r>
          </a:p>
          <a:p>
            <a:pPr eaLnBrk="1" hangingPunct="1">
              <a:lnSpc>
                <a:spcPct val="80000"/>
              </a:lnSpc>
              <a:buFont typeface="Wingdings" panose="05000000000000000000" pitchFamily="2" charset="2"/>
              <a:buChar char="§"/>
            </a:pPr>
            <a:r>
              <a:rPr lang="fr-FR" altLang="fr-FR" dirty="0"/>
              <a:t>L’état interne est donné par des valeurs de variables</a:t>
            </a:r>
          </a:p>
          <a:p>
            <a:pPr eaLnBrk="1" hangingPunct="1">
              <a:lnSpc>
                <a:spcPct val="80000"/>
              </a:lnSpc>
              <a:buFont typeface="Wingdings" panose="05000000000000000000" pitchFamily="2" charset="2"/>
              <a:buChar char="§"/>
            </a:pPr>
            <a:r>
              <a:rPr lang="fr-FR" altLang="fr-FR" dirty="0"/>
              <a:t>Le comportement est donné par des fonctions ou procédures, appelées méthodes</a:t>
            </a:r>
          </a:p>
        </p:txBody>
      </p:sp>
      <p:sp>
        <p:nvSpPr>
          <p:cNvPr id="38914" name="Espace réservé du numéro de diapositive 5">
            <a:extLst>
              <a:ext uri="{FF2B5EF4-FFF2-40B4-BE49-F238E27FC236}">
                <a16:creationId xmlns="" xmlns:a16="http://schemas.microsoft.com/office/drawing/2014/main" id="{500838FF-B64A-45B6-A3DD-FB683D0981F2}"/>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4B6194E-37BD-4337-B6CE-6C436B65D3EF}" type="slidenum">
              <a:rPr lang="fr-FR" altLang="fr-FR" sz="1400"/>
              <a:pPr>
                <a:spcBef>
                  <a:spcPct val="0"/>
                </a:spcBef>
                <a:buFontTx/>
                <a:buNone/>
              </a:pPr>
              <a:t>34</a:t>
            </a:fld>
            <a:endParaRPr lang="fr-FR" altLang="fr-FR" sz="14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 xmlns:a16="http://schemas.microsoft.com/office/drawing/2014/main" id="{478A967E-A09C-4677-A594-DAE37122C4F5}"/>
              </a:ext>
            </a:extLst>
          </p:cNvPr>
          <p:cNvSpPr>
            <a:spLocks noGrp="1" noChangeArrowheads="1"/>
          </p:cNvSpPr>
          <p:nvPr>
            <p:ph type="title"/>
          </p:nvPr>
        </p:nvSpPr>
        <p:spPr/>
        <p:txBody>
          <a:bodyPr/>
          <a:lstStyle/>
          <a:p>
            <a:pPr eaLnBrk="1" hangingPunct="1"/>
            <a:r>
              <a:rPr lang="fr-FR" altLang="fr-FR" sz="3600"/>
              <a:t>Un objet</a:t>
            </a:r>
          </a:p>
        </p:txBody>
      </p:sp>
      <p:sp>
        <p:nvSpPr>
          <p:cNvPr id="39938" name="Espace réservé du numéro de diapositive 5">
            <a:extLst>
              <a:ext uri="{FF2B5EF4-FFF2-40B4-BE49-F238E27FC236}">
                <a16:creationId xmlns="" xmlns:a16="http://schemas.microsoft.com/office/drawing/2014/main" id="{D992658F-B14A-4D24-B8FC-484FA536FF5D}"/>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42197E6-84B5-46CE-85A2-BF37874CEE0F}" type="slidenum">
              <a:rPr lang="fr-FR" altLang="fr-FR" sz="1400"/>
              <a:pPr>
                <a:spcBef>
                  <a:spcPct val="0"/>
                </a:spcBef>
                <a:buFontTx/>
                <a:buNone/>
              </a:pPr>
              <a:t>35</a:t>
            </a:fld>
            <a:endParaRPr lang="fr-FR" altLang="fr-FR" sz="1400"/>
          </a:p>
        </p:txBody>
      </p:sp>
      <p:sp>
        <p:nvSpPr>
          <p:cNvPr id="39940" name="Oval 5">
            <a:extLst>
              <a:ext uri="{FF2B5EF4-FFF2-40B4-BE49-F238E27FC236}">
                <a16:creationId xmlns="" xmlns:a16="http://schemas.microsoft.com/office/drawing/2014/main" id="{353DBA7B-97C9-4144-995D-B008760D9E60}"/>
              </a:ext>
            </a:extLst>
          </p:cNvPr>
          <p:cNvSpPr>
            <a:spLocks noChangeArrowheads="1"/>
          </p:cNvSpPr>
          <p:nvPr/>
        </p:nvSpPr>
        <p:spPr bwMode="auto">
          <a:xfrm>
            <a:off x="2819400" y="2311400"/>
            <a:ext cx="2698750" cy="269875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39941" name="Oval 6">
            <a:extLst>
              <a:ext uri="{FF2B5EF4-FFF2-40B4-BE49-F238E27FC236}">
                <a16:creationId xmlns="" xmlns:a16="http://schemas.microsoft.com/office/drawing/2014/main" id="{502AA6CC-F63B-4F1E-AA57-174757F9584C}"/>
              </a:ext>
            </a:extLst>
          </p:cNvPr>
          <p:cNvSpPr>
            <a:spLocks noChangeArrowheads="1"/>
          </p:cNvSpPr>
          <p:nvPr/>
        </p:nvSpPr>
        <p:spPr bwMode="auto">
          <a:xfrm>
            <a:off x="3567114" y="3008314"/>
            <a:ext cx="1258887" cy="1258887"/>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39942" name="Text Box 7">
            <a:extLst>
              <a:ext uri="{FF2B5EF4-FFF2-40B4-BE49-F238E27FC236}">
                <a16:creationId xmlns="" xmlns:a16="http://schemas.microsoft.com/office/drawing/2014/main" id="{57F4B7A7-7FE9-46C5-8B40-AA682C4A191D}"/>
              </a:ext>
            </a:extLst>
          </p:cNvPr>
          <p:cNvSpPr txBox="1">
            <a:spLocks noChangeArrowheads="1"/>
          </p:cNvSpPr>
          <p:nvPr/>
        </p:nvSpPr>
        <p:spPr bwMode="auto">
          <a:xfrm>
            <a:off x="3784600" y="3289300"/>
            <a:ext cx="7937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Etat</a:t>
            </a:r>
          </a:p>
          <a:p>
            <a:pPr algn="ctr" eaLnBrk="1" hangingPunct="1">
              <a:spcBef>
                <a:spcPct val="0"/>
              </a:spcBef>
              <a:buFontTx/>
              <a:buNone/>
            </a:pPr>
            <a:r>
              <a:rPr lang="fr-FR" altLang="fr-FR" sz="1800"/>
              <a:t>caché</a:t>
            </a:r>
          </a:p>
        </p:txBody>
      </p:sp>
      <p:sp>
        <p:nvSpPr>
          <p:cNvPr id="39943" name="Rectangle 8">
            <a:extLst>
              <a:ext uri="{FF2B5EF4-FFF2-40B4-BE49-F238E27FC236}">
                <a16:creationId xmlns="" xmlns:a16="http://schemas.microsoft.com/office/drawing/2014/main" id="{643FCF11-4433-4262-AA51-73810C655F11}"/>
              </a:ext>
            </a:extLst>
          </p:cNvPr>
          <p:cNvSpPr>
            <a:spLocks noChangeArrowheads="1"/>
          </p:cNvSpPr>
          <p:nvPr/>
        </p:nvSpPr>
        <p:spPr bwMode="auto">
          <a:xfrm>
            <a:off x="3333750" y="2590801"/>
            <a:ext cx="16954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Comportement</a:t>
            </a:r>
          </a:p>
        </p:txBody>
      </p:sp>
      <p:sp>
        <p:nvSpPr>
          <p:cNvPr id="39944" name="Rectangle 9">
            <a:extLst>
              <a:ext uri="{FF2B5EF4-FFF2-40B4-BE49-F238E27FC236}">
                <a16:creationId xmlns="" xmlns:a16="http://schemas.microsoft.com/office/drawing/2014/main" id="{E72781F5-C567-434F-A1B1-282D72C204DC}"/>
              </a:ext>
            </a:extLst>
          </p:cNvPr>
          <p:cNvSpPr>
            <a:spLocks noChangeArrowheads="1"/>
          </p:cNvSpPr>
          <p:nvPr/>
        </p:nvSpPr>
        <p:spPr bwMode="auto">
          <a:xfrm>
            <a:off x="3054350" y="4229101"/>
            <a:ext cx="21399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(interface publique)</a:t>
            </a:r>
          </a:p>
        </p:txBody>
      </p:sp>
      <p:sp>
        <p:nvSpPr>
          <p:cNvPr id="39945" name="Rectangle 10">
            <a:extLst>
              <a:ext uri="{FF2B5EF4-FFF2-40B4-BE49-F238E27FC236}">
                <a16:creationId xmlns="" xmlns:a16="http://schemas.microsoft.com/office/drawing/2014/main" id="{8FCC6051-7403-4CF3-BE3B-E2F9EC18D575}"/>
              </a:ext>
            </a:extLst>
          </p:cNvPr>
          <p:cNvSpPr>
            <a:spLocks noChangeArrowheads="1"/>
          </p:cNvSpPr>
          <p:nvPr/>
        </p:nvSpPr>
        <p:spPr bwMode="auto">
          <a:xfrm>
            <a:off x="3689350" y="5195888"/>
            <a:ext cx="10350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Un objet</a:t>
            </a:r>
          </a:p>
        </p:txBody>
      </p:sp>
      <p:sp>
        <p:nvSpPr>
          <p:cNvPr id="39946" name="Oval 11">
            <a:extLst>
              <a:ext uri="{FF2B5EF4-FFF2-40B4-BE49-F238E27FC236}">
                <a16:creationId xmlns="" xmlns:a16="http://schemas.microsoft.com/office/drawing/2014/main" id="{2D977F7B-8DD1-4EF1-8CF9-6AEC2565CB3A}"/>
              </a:ext>
            </a:extLst>
          </p:cNvPr>
          <p:cNvSpPr>
            <a:spLocks noChangeArrowheads="1"/>
          </p:cNvSpPr>
          <p:nvPr/>
        </p:nvSpPr>
        <p:spPr bwMode="auto">
          <a:xfrm>
            <a:off x="6673850" y="2311400"/>
            <a:ext cx="2698750" cy="269875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39947" name="Rectangle 16">
            <a:extLst>
              <a:ext uri="{FF2B5EF4-FFF2-40B4-BE49-F238E27FC236}">
                <a16:creationId xmlns="" xmlns:a16="http://schemas.microsoft.com/office/drawing/2014/main" id="{B2438EBF-DBFE-4867-9818-70BB4C1AE943}"/>
              </a:ext>
            </a:extLst>
          </p:cNvPr>
          <p:cNvSpPr>
            <a:spLocks noChangeArrowheads="1"/>
          </p:cNvSpPr>
          <p:nvPr/>
        </p:nvSpPr>
        <p:spPr bwMode="auto">
          <a:xfrm>
            <a:off x="7467600" y="5195888"/>
            <a:ext cx="14287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Une voiture</a:t>
            </a:r>
          </a:p>
        </p:txBody>
      </p:sp>
      <p:sp>
        <p:nvSpPr>
          <p:cNvPr id="39948" name="Line 17">
            <a:extLst>
              <a:ext uri="{FF2B5EF4-FFF2-40B4-BE49-F238E27FC236}">
                <a16:creationId xmlns="" xmlns:a16="http://schemas.microsoft.com/office/drawing/2014/main" id="{ACA9A87F-3644-446E-9037-FF7C8277A7E1}"/>
              </a:ext>
            </a:extLst>
          </p:cNvPr>
          <p:cNvSpPr>
            <a:spLocks noChangeShapeType="1"/>
          </p:cNvSpPr>
          <p:nvPr/>
        </p:nvSpPr>
        <p:spPr bwMode="auto">
          <a:xfrm>
            <a:off x="8077200" y="2298701"/>
            <a:ext cx="0" cy="2735263"/>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39949" name="Line 19">
            <a:extLst>
              <a:ext uri="{FF2B5EF4-FFF2-40B4-BE49-F238E27FC236}">
                <a16:creationId xmlns="" xmlns:a16="http://schemas.microsoft.com/office/drawing/2014/main" id="{65DE65BE-230D-404D-819B-35F8F01AC047}"/>
              </a:ext>
            </a:extLst>
          </p:cNvPr>
          <p:cNvSpPr>
            <a:spLocks noChangeShapeType="1"/>
          </p:cNvSpPr>
          <p:nvPr/>
        </p:nvSpPr>
        <p:spPr bwMode="auto">
          <a:xfrm>
            <a:off x="7010400" y="2819400"/>
            <a:ext cx="2133600" cy="16002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39950" name="Line 20">
            <a:extLst>
              <a:ext uri="{FF2B5EF4-FFF2-40B4-BE49-F238E27FC236}">
                <a16:creationId xmlns="" xmlns:a16="http://schemas.microsoft.com/office/drawing/2014/main" id="{52861F5D-A645-44A4-B850-30C7CF011349}"/>
              </a:ext>
            </a:extLst>
          </p:cNvPr>
          <p:cNvSpPr>
            <a:spLocks noChangeShapeType="1"/>
          </p:cNvSpPr>
          <p:nvPr/>
        </p:nvSpPr>
        <p:spPr bwMode="auto">
          <a:xfrm flipH="1">
            <a:off x="6934200" y="2895600"/>
            <a:ext cx="2209800" cy="15240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39951" name="Oval 21">
            <a:extLst>
              <a:ext uri="{FF2B5EF4-FFF2-40B4-BE49-F238E27FC236}">
                <a16:creationId xmlns="" xmlns:a16="http://schemas.microsoft.com/office/drawing/2014/main" id="{923908A7-DF6F-4E81-B58B-C1DAE79197B4}"/>
              </a:ext>
            </a:extLst>
          </p:cNvPr>
          <p:cNvSpPr>
            <a:spLocks noChangeArrowheads="1"/>
          </p:cNvSpPr>
          <p:nvPr/>
        </p:nvSpPr>
        <p:spPr bwMode="auto">
          <a:xfrm>
            <a:off x="7421564" y="3008314"/>
            <a:ext cx="1258887" cy="1258887"/>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39952" name="Rectangle 22">
            <a:extLst>
              <a:ext uri="{FF2B5EF4-FFF2-40B4-BE49-F238E27FC236}">
                <a16:creationId xmlns="" xmlns:a16="http://schemas.microsoft.com/office/drawing/2014/main" id="{0F07ECDB-83DF-4C4D-947A-F3FB51365EDA}"/>
              </a:ext>
            </a:extLst>
          </p:cNvPr>
          <p:cNvSpPr>
            <a:spLocks noChangeArrowheads="1"/>
          </p:cNvSpPr>
          <p:nvPr/>
        </p:nvSpPr>
        <p:spPr bwMode="auto">
          <a:xfrm>
            <a:off x="7029450" y="2552701"/>
            <a:ext cx="11239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Arrête-toi</a:t>
            </a:r>
          </a:p>
        </p:txBody>
      </p:sp>
      <p:sp>
        <p:nvSpPr>
          <p:cNvPr id="39953" name="Rectangle 23">
            <a:extLst>
              <a:ext uri="{FF2B5EF4-FFF2-40B4-BE49-F238E27FC236}">
                <a16:creationId xmlns="" xmlns:a16="http://schemas.microsoft.com/office/drawing/2014/main" id="{5825F558-6237-466F-BA2C-3E03520EE316}"/>
              </a:ext>
            </a:extLst>
          </p:cNvPr>
          <p:cNvSpPr>
            <a:spLocks noChangeArrowheads="1"/>
          </p:cNvSpPr>
          <p:nvPr/>
        </p:nvSpPr>
        <p:spPr bwMode="auto">
          <a:xfrm>
            <a:off x="8001000" y="2641601"/>
            <a:ext cx="10731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Démarre</a:t>
            </a:r>
          </a:p>
        </p:txBody>
      </p:sp>
      <p:sp>
        <p:nvSpPr>
          <p:cNvPr id="39954" name="Rectangle 24">
            <a:extLst>
              <a:ext uri="{FF2B5EF4-FFF2-40B4-BE49-F238E27FC236}">
                <a16:creationId xmlns="" xmlns:a16="http://schemas.microsoft.com/office/drawing/2014/main" id="{E77C9E18-632A-4424-947A-B42F15D70353}"/>
              </a:ext>
            </a:extLst>
          </p:cNvPr>
          <p:cNvSpPr>
            <a:spLocks noChangeArrowheads="1"/>
          </p:cNvSpPr>
          <p:nvPr/>
        </p:nvSpPr>
        <p:spPr bwMode="auto">
          <a:xfrm>
            <a:off x="7404100" y="3213100"/>
            <a:ext cx="1295400" cy="915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vitesse</a:t>
            </a:r>
          </a:p>
          <a:p>
            <a:pPr algn="ctr" eaLnBrk="1" hangingPunct="1">
              <a:spcBef>
                <a:spcPct val="0"/>
              </a:spcBef>
              <a:buFontTx/>
              <a:buNone/>
            </a:pPr>
            <a:r>
              <a:rPr lang="fr-FR" altLang="fr-FR" sz="1800"/>
              <a:t>direction,</a:t>
            </a:r>
          </a:p>
          <a:p>
            <a:pPr algn="ctr" eaLnBrk="1" hangingPunct="1">
              <a:spcBef>
                <a:spcPct val="0"/>
              </a:spcBef>
              <a:buFontTx/>
              <a:buNone/>
            </a:pPr>
            <a:r>
              <a:rPr lang="fr-FR" altLang="fr-FR" sz="1800"/>
              <a:t>…</a:t>
            </a:r>
          </a:p>
        </p:txBody>
      </p:sp>
      <p:sp>
        <p:nvSpPr>
          <p:cNvPr id="39955" name="Rectangle 25">
            <a:extLst>
              <a:ext uri="{FF2B5EF4-FFF2-40B4-BE49-F238E27FC236}">
                <a16:creationId xmlns="" xmlns:a16="http://schemas.microsoft.com/office/drawing/2014/main" id="{52EF7B05-1106-43F4-9852-7C48CF63EA95}"/>
              </a:ext>
            </a:extLst>
          </p:cNvPr>
          <p:cNvSpPr>
            <a:spLocks noChangeArrowheads="1"/>
          </p:cNvSpPr>
          <p:nvPr/>
        </p:nvSpPr>
        <p:spPr bwMode="auto">
          <a:xfrm>
            <a:off x="7086600" y="4152900"/>
            <a:ext cx="990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va à</a:t>
            </a:r>
          </a:p>
          <a:p>
            <a:pPr algn="ctr" eaLnBrk="1" hangingPunct="1">
              <a:spcBef>
                <a:spcPct val="0"/>
              </a:spcBef>
              <a:buFontTx/>
              <a:buNone/>
            </a:pPr>
            <a:r>
              <a:rPr lang="fr-FR" altLang="fr-FR" sz="1800" i="1"/>
              <a:t>x </a:t>
            </a:r>
            <a:r>
              <a:rPr lang="fr-FR" altLang="fr-FR" sz="1800"/>
              <a:t>km/h</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 xmlns:a16="http://schemas.microsoft.com/office/drawing/2014/main" id="{00CB056F-CCF8-479A-8B04-2397BBBC81C4}"/>
              </a:ext>
            </a:extLst>
          </p:cNvPr>
          <p:cNvSpPr>
            <a:spLocks noGrp="1" noChangeArrowheads="1"/>
          </p:cNvSpPr>
          <p:nvPr>
            <p:ph type="title"/>
          </p:nvPr>
        </p:nvSpPr>
        <p:spPr/>
        <p:txBody>
          <a:bodyPr/>
          <a:lstStyle/>
          <a:p>
            <a:pPr eaLnBrk="1" hangingPunct="1"/>
            <a:r>
              <a:rPr lang="fr-FR" altLang="fr-FR" sz="3600" dirty="0"/>
              <a:t>2.3. Interactions entre objets</a:t>
            </a:r>
          </a:p>
        </p:txBody>
      </p:sp>
      <p:sp>
        <p:nvSpPr>
          <p:cNvPr id="40964" name="Rectangle 3">
            <a:extLst>
              <a:ext uri="{FF2B5EF4-FFF2-40B4-BE49-F238E27FC236}">
                <a16:creationId xmlns="" xmlns:a16="http://schemas.microsoft.com/office/drawing/2014/main" id="{A0BC5488-B3EB-4B9D-BA8D-3CA6E4403800}"/>
              </a:ext>
            </a:extLst>
          </p:cNvPr>
          <p:cNvSpPr>
            <a:spLocks noGrp="1" noChangeArrowheads="1"/>
          </p:cNvSpPr>
          <p:nvPr>
            <p:ph idx="1"/>
          </p:nvPr>
        </p:nvSpPr>
        <p:spPr/>
        <p:txBody>
          <a:bodyPr/>
          <a:lstStyle/>
          <a:p>
            <a:pPr eaLnBrk="1" hangingPunct="1">
              <a:lnSpc>
                <a:spcPct val="80000"/>
              </a:lnSpc>
              <a:buFont typeface="Wingdings" panose="05000000000000000000" pitchFamily="2" charset="2"/>
              <a:buChar char="§"/>
            </a:pPr>
            <a:r>
              <a:rPr lang="fr-FR" altLang="fr-FR" dirty="0"/>
              <a:t>Les objets interagissent en s’envoyant des messages synchrones</a:t>
            </a:r>
          </a:p>
          <a:p>
            <a:pPr eaLnBrk="1" hangingPunct="1">
              <a:lnSpc>
                <a:spcPct val="80000"/>
              </a:lnSpc>
              <a:buFont typeface="Wingdings" panose="05000000000000000000" pitchFamily="2" charset="2"/>
              <a:buChar char="§"/>
            </a:pPr>
            <a:r>
              <a:rPr lang="fr-FR" altLang="fr-FR" dirty="0"/>
              <a:t>Les méthodes de la classe d’un objet correspondent aux messages qu’on peut lui envoyer : </a:t>
            </a:r>
          </a:p>
          <a:p>
            <a:pPr eaLnBrk="1" hangingPunct="1">
              <a:lnSpc>
                <a:spcPct val="80000"/>
              </a:lnSpc>
              <a:buFont typeface="Wingdings" panose="05000000000000000000" pitchFamily="2" charset="2"/>
              <a:buNone/>
            </a:pPr>
            <a:r>
              <a:rPr lang="fr-FR" altLang="fr-FR" sz="2200" dirty="0"/>
              <a:t>	 – quand un objet reçoit un message, il exécute la méthode correspondante</a:t>
            </a:r>
          </a:p>
          <a:p>
            <a:pPr eaLnBrk="1" hangingPunct="1">
              <a:lnSpc>
                <a:spcPct val="80000"/>
              </a:lnSpc>
              <a:buFont typeface="Wingdings" panose="05000000000000000000" pitchFamily="2" charset="2"/>
              <a:buChar char="§"/>
            </a:pPr>
            <a:r>
              <a:rPr lang="fr-FR" altLang="fr-FR" dirty="0"/>
              <a:t>Exemples :</a:t>
            </a:r>
          </a:p>
          <a:p>
            <a:pPr lvl="1" eaLnBrk="1" hangingPunct="1">
              <a:lnSpc>
                <a:spcPct val="80000"/>
              </a:lnSpc>
              <a:buFont typeface="Wingdings" panose="05000000000000000000" pitchFamily="2" charset="2"/>
              <a:buNone/>
            </a:pPr>
            <a:r>
              <a:rPr lang="fr-FR" altLang="fr-FR" sz="1800" dirty="0">
                <a:latin typeface="Courier New" panose="02070309020205020404" pitchFamily="49" charset="0"/>
                <a:cs typeface="Courier New" panose="02070309020205020404" pitchFamily="49" charset="0"/>
              </a:rPr>
              <a:t>objet1.decrisToi();</a:t>
            </a:r>
          </a:p>
          <a:p>
            <a:pPr lvl="1" eaLnBrk="1" hangingPunct="1">
              <a:lnSpc>
                <a:spcPct val="80000"/>
              </a:lnSpc>
              <a:buFont typeface="Wingdings" panose="05000000000000000000" pitchFamily="2" charset="2"/>
              <a:buNone/>
            </a:pPr>
            <a:r>
              <a:rPr lang="fr-FR" altLang="fr-FR" sz="1800" dirty="0" err="1">
                <a:latin typeface="Courier New" panose="02070309020205020404" pitchFamily="49" charset="0"/>
                <a:cs typeface="Courier New" panose="02070309020205020404" pitchFamily="49" charset="0"/>
              </a:rPr>
              <a:t>employe.setSalaire</a:t>
            </a:r>
            <a:r>
              <a:rPr lang="fr-FR" altLang="fr-FR" sz="1800" dirty="0">
                <a:latin typeface="Courier New" panose="02070309020205020404" pitchFamily="49" charset="0"/>
                <a:cs typeface="Courier New" panose="02070309020205020404" pitchFamily="49" charset="0"/>
              </a:rPr>
              <a:t>(20000);</a:t>
            </a:r>
          </a:p>
          <a:p>
            <a:pPr lvl="1" eaLnBrk="1" hangingPunct="1">
              <a:lnSpc>
                <a:spcPct val="80000"/>
              </a:lnSpc>
              <a:buFont typeface="Wingdings" panose="05000000000000000000" pitchFamily="2" charset="2"/>
              <a:buNone/>
            </a:pPr>
            <a:r>
              <a:rPr lang="fr-FR" altLang="fr-FR" sz="1800" dirty="0" err="1">
                <a:latin typeface="Courier New" panose="02070309020205020404" pitchFamily="49" charset="0"/>
                <a:cs typeface="Courier New" panose="02070309020205020404" pitchFamily="49" charset="0"/>
              </a:rPr>
              <a:t>voiture.demarre</a:t>
            </a:r>
            <a:r>
              <a:rPr lang="fr-FR" altLang="fr-FR" sz="1800" dirty="0">
                <a:latin typeface="Courier New" panose="02070309020205020404" pitchFamily="49" charset="0"/>
                <a:cs typeface="Courier New" panose="02070309020205020404" pitchFamily="49" charset="0"/>
              </a:rPr>
              <a:t>();</a:t>
            </a:r>
          </a:p>
          <a:p>
            <a:pPr lvl="1" eaLnBrk="1" hangingPunct="1">
              <a:lnSpc>
                <a:spcPct val="80000"/>
              </a:lnSpc>
              <a:buFont typeface="Wingdings" panose="05000000000000000000" pitchFamily="2" charset="2"/>
              <a:buNone/>
            </a:pPr>
            <a:r>
              <a:rPr lang="fr-FR" altLang="fr-FR" sz="1800" dirty="0" err="1">
                <a:latin typeface="Courier New" panose="02070309020205020404" pitchFamily="49" charset="0"/>
                <a:cs typeface="Courier New" panose="02070309020205020404" pitchFamily="49" charset="0"/>
              </a:rPr>
              <a:t>voiture.vaAVitesse</a:t>
            </a:r>
            <a:r>
              <a:rPr lang="fr-FR" altLang="fr-FR" sz="1800" dirty="0">
                <a:latin typeface="Courier New" panose="02070309020205020404" pitchFamily="49" charset="0"/>
                <a:cs typeface="Courier New" panose="02070309020205020404" pitchFamily="49" charset="0"/>
              </a:rPr>
              <a:t>(50);</a:t>
            </a:r>
          </a:p>
        </p:txBody>
      </p:sp>
      <p:sp>
        <p:nvSpPr>
          <p:cNvPr id="40962" name="Espace réservé du numéro de diapositive 5">
            <a:extLst>
              <a:ext uri="{FF2B5EF4-FFF2-40B4-BE49-F238E27FC236}">
                <a16:creationId xmlns="" xmlns:a16="http://schemas.microsoft.com/office/drawing/2014/main" id="{6D4CC59A-BE3A-4F39-87BA-C0846F43E1A5}"/>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405C09A-C9B9-4B90-A724-A3FEB3A63534}" type="slidenum">
              <a:rPr lang="fr-FR" altLang="fr-FR" sz="1400"/>
              <a:pPr>
                <a:spcBef>
                  <a:spcPct val="0"/>
                </a:spcBef>
                <a:buFontTx/>
                <a:buNone/>
              </a:pPr>
              <a:t>36</a:t>
            </a:fld>
            <a:endParaRPr lang="fr-FR" altLang="fr-FR" sz="1400"/>
          </a:p>
        </p:txBody>
      </p:sp>
      <p:sp>
        <p:nvSpPr>
          <p:cNvPr id="40965" name="AutoShape 4">
            <a:extLst>
              <a:ext uri="{FF2B5EF4-FFF2-40B4-BE49-F238E27FC236}">
                <a16:creationId xmlns="" xmlns:a16="http://schemas.microsoft.com/office/drawing/2014/main" id="{20ED6AF5-949E-4410-A6B3-162E68A67C2B}"/>
              </a:ext>
            </a:extLst>
          </p:cNvPr>
          <p:cNvSpPr>
            <a:spLocks/>
          </p:cNvSpPr>
          <p:nvPr/>
        </p:nvSpPr>
        <p:spPr bwMode="auto">
          <a:xfrm>
            <a:off x="3997657" y="5430671"/>
            <a:ext cx="2057400" cy="609600"/>
          </a:xfrm>
          <a:prstGeom prst="borderCallout2">
            <a:avLst>
              <a:gd name="adj1" fmla="val 18750"/>
              <a:gd name="adj2" fmla="val -3704"/>
              <a:gd name="adj3" fmla="val 18750"/>
              <a:gd name="adj4" fmla="val -29014"/>
              <a:gd name="adj5" fmla="val -50782"/>
              <a:gd name="adj6" fmla="val -54861"/>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Objet qui reçoit</a:t>
            </a:r>
          </a:p>
          <a:p>
            <a:pPr algn="ctr" eaLnBrk="1" hangingPunct="1">
              <a:spcBef>
                <a:spcPct val="0"/>
              </a:spcBef>
              <a:buFontTx/>
              <a:buNone/>
            </a:pPr>
            <a:r>
              <a:rPr lang="fr-FR" altLang="fr-FR" sz="1800"/>
              <a:t>le message</a:t>
            </a:r>
          </a:p>
        </p:txBody>
      </p:sp>
      <p:sp>
        <p:nvSpPr>
          <p:cNvPr id="40966" name="AutoShape 6">
            <a:extLst>
              <a:ext uri="{FF2B5EF4-FFF2-40B4-BE49-F238E27FC236}">
                <a16:creationId xmlns="" xmlns:a16="http://schemas.microsoft.com/office/drawing/2014/main" id="{1B512AE3-545E-4E9F-AE4B-CAAAC1CABEDB}"/>
              </a:ext>
            </a:extLst>
          </p:cNvPr>
          <p:cNvSpPr>
            <a:spLocks/>
          </p:cNvSpPr>
          <p:nvPr/>
        </p:nvSpPr>
        <p:spPr bwMode="auto">
          <a:xfrm>
            <a:off x="6338247" y="3808863"/>
            <a:ext cx="2057400" cy="609600"/>
          </a:xfrm>
          <a:prstGeom prst="borderCallout2">
            <a:avLst>
              <a:gd name="adj1" fmla="val 18750"/>
              <a:gd name="adj2" fmla="val -3704"/>
              <a:gd name="adj3" fmla="val 18750"/>
              <a:gd name="adj4" fmla="val -44986"/>
              <a:gd name="adj5" fmla="val 49218"/>
              <a:gd name="adj6" fmla="val -87116"/>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dirty="0"/>
              <a:t>Message</a:t>
            </a:r>
          </a:p>
          <a:p>
            <a:pPr algn="ctr" eaLnBrk="1" hangingPunct="1">
              <a:spcBef>
                <a:spcPct val="0"/>
              </a:spcBef>
              <a:buFontTx/>
              <a:buNone/>
            </a:pPr>
            <a:r>
              <a:rPr lang="fr-FR" altLang="fr-FR" sz="1800" dirty="0"/>
              <a:t> envoyé</a:t>
            </a:r>
          </a:p>
        </p:txBody>
      </p:sp>
      <p:sp>
        <p:nvSpPr>
          <p:cNvPr id="40967" name="AutoShape 8">
            <a:extLst>
              <a:ext uri="{FF2B5EF4-FFF2-40B4-BE49-F238E27FC236}">
                <a16:creationId xmlns="" xmlns:a16="http://schemas.microsoft.com/office/drawing/2014/main" id="{F9DF03B7-A794-4707-A021-97700FBE3A66}"/>
              </a:ext>
            </a:extLst>
          </p:cNvPr>
          <p:cNvSpPr>
            <a:spLocks/>
          </p:cNvSpPr>
          <p:nvPr/>
        </p:nvSpPr>
        <p:spPr bwMode="auto">
          <a:xfrm>
            <a:off x="7423245" y="5057633"/>
            <a:ext cx="2057400" cy="609600"/>
          </a:xfrm>
          <a:prstGeom prst="borderCallout2">
            <a:avLst>
              <a:gd name="adj1" fmla="val 18750"/>
              <a:gd name="adj2" fmla="val -3704"/>
              <a:gd name="adj3" fmla="val 18750"/>
              <a:gd name="adj4" fmla="val -54551"/>
              <a:gd name="adj5" fmla="val -83856"/>
              <a:gd name="adj6" fmla="val -106481"/>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Paramètre</a:t>
            </a:r>
          </a:p>
          <a:p>
            <a:pPr algn="ctr" eaLnBrk="1" hangingPunct="1">
              <a:spcBef>
                <a:spcPct val="0"/>
              </a:spcBef>
              <a:buFontTx/>
              <a:buNone/>
            </a:pPr>
            <a:r>
              <a:rPr lang="fr-FR" altLang="fr-FR" sz="1800"/>
              <a:t>du message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 xmlns:a16="http://schemas.microsoft.com/office/drawing/2014/main" id="{53613471-8A8B-4070-999C-F397AF57919F}"/>
              </a:ext>
            </a:extLst>
          </p:cNvPr>
          <p:cNvSpPr>
            <a:spLocks noGrp="1" noChangeArrowheads="1"/>
          </p:cNvSpPr>
          <p:nvPr>
            <p:ph type="title"/>
          </p:nvPr>
        </p:nvSpPr>
        <p:spPr/>
        <p:txBody>
          <a:bodyPr/>
          <a:lstStyle/>
          <a:p>
            <a:pPr eaLnBrk="1" hangingPunct="1"/>
            <a:r>
              <a:rPr lang="fr-FR" altLang="fr-FR" sz="3600"/>
              <a:t>Messages entre objets</a:t>
            </a:r>
          </a:p>
        </p:txBody>
      </p:sp>
      <p:sp>
        <p:nvSpPr>
          <p:cNvPr id="41986" name="Espace réservé du numéro de diapositive 5">
            <a:extLst>
              <a:ext uri="{FF2B5EF4-FFF2-40B4-BE49-F238E27FC236}">
                <a16:creationId xmlns="" xmlns:a16="http://schemas.microsoft.com/office/drawing/2014/main" id="{BCA862F0-3CBB-4E17-97A2-2CF9C42CB549}"/>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A715DA0-E5D2-421E-8ADB-5AE52A203F6A}" type="slidenum">
              <a:rPr lang="fr-FR" altLang="fr-FR" sz="1400"/>
              <a:pPr>
                <a:spcBef>
                  <a:spcPct val="0"/>
                </a:spcBef>
                <a:buFontTx/>
                <a:buNone/>
              </a:pPr>
              <a:t>37</a:t>
            </a:fld>
            <a:endParaRPr lang="fr-FR" altLang="fr-FR" sz="1400"/>
          </a:p>
        </p:txBody>
      </p:sp>
      <p:sp>
        <p:nvSpPr>
          <p:cNvPr id="41988" name="Oval 5">
            <a:extLst>
              <a:ext uri="{FF2B5EF4-FFF2-40B4-BE49-F238E27FC236}">
                <a16:creationId xmlns="" xmlns:a16="http://schemas.microsoft.com/office/drawing/2014/main" id="{38641453-0A0F-437B-BD43-9CBAEA5A6675}"/>
              </a:ext>
            </a:extLst>
          </p:cNvPr>
          <p:cNvSpPr>
            <a:spLocks noChangeArrowheads="1"/>
          </p:cNvSpPr>
          <p:nvPr/>
        </p:nvSpPr>
        <p:spPr bwMode="auto">
          <a:xfrm>
            <a:off x="2819400" y="2311400"/>
            <a:ext cx="2698750" cy="269875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41989" name="Rectangle 10">
            <a:extLst>
              <a:ext uri="{FF2B5EF4-FFF2-40B4-BE49-F238E27FC236}">
                <a16:creationId xmlns="" xmlns:a16="http://schemas.microsoft.com/office/drawing/2014/main" id="{2A9BE9C0-67EF-495F-86E9-B44B209C9904}"/>
              </a:ext>
            </a:extLst>
          </p:cNvPr>
          <p:cNvSpPr>
            <a:spLocks noChangeArrowheads="1"/>
          </p:cNvSpPr>
          <p:nvPr/>
        </p:nvSpPr>
        <p:spPr bwMode="auto">
          <a:xfrm>
            <a:off x="3689350" y="5195888"/>
            <a:ext cx="4381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Ali</a:t>
            </a:r>
          </a:p>
        </p:txBody>
      </p:sp>
      <p:sp>
        <p:nvSpPr>
          <p:cNvPr id="41990" name="Oval 11">
            <a:extLst>
              <a:ext uri="{FF2B5EF4-FFF2-40B4-BE49-F238E27FC236}">
                <a16:creationId xmlns="" xmlns:a16="http://schemas.microsoft.com/office/drawing/2014/main" id="{91DDE7E2-5A33-4244-8D89-854D1F4063F0}"/>
              </a:ext>
            </a:extLst>
          </p:cNvPr>
          <p:cNvSpPr>
            <a:spLocks noChangeArrowheads="1"/>
          </p:cNvSpPr>
          <p:nvPr/>
        </p:nvSpPr>
        <p:spPr bwMode="auto">
          <a:xfrm>
            <a:off x="6673850" y="2311400"/>
            <a:ext cx="2698750" cy="269875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41991" name="Rectangle 12">
            <a:extLst>
              <a:ext uri="{FF2B5EF4-FFF2-40B4-BE49-F238E27FC236}">
                <a16:creationId xmlns="" xmlns:a16="http://schemas.microsoft.com/office/drawing/2014/main" id="{32FB6A85-0A1E-44B6-81C8-3137B2B2C072}"/>
              </a:ext>
            </a:extLst>
          </p:cNvPr>
          <p:cNvSpPr>
            <a:spLocks noChangeArrowheads="1"/>
          </p:cNvSpPr>
          <p:nvPr/>
        </p:nvSpPr>
        <p:spPr bwMode="auto">
          <a:xfrm>
            <a:off x="7467600" y="5195888"/>
            <a:ext cx="14287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La voiture de Ali</a:t>
            </a:r>
          </a:p>
        </p:txBody>
      </p:sp>
      <p:sp>
        <p:nvSpPr>
          <p:cNvPr id="41992" name="Line 13">
            <a:extLst>
              <a:ext uri="{FF2B5EF4-FFF2-40B4-BE49-F238E27FC236}">
                <a16:creationId xmlns="" xmlns:a16="http://schemas.microsoft.com/office/drawing/2014/main" id="{33F9ACD1-9CAC-4683-A646-06F6E3C08A87}"/>
              </a:ext>
            </a:extLst>
          </p:cNvPr>
          <p:cNvSpPr>
            <a:spLocks noChangeShapeType="1"/>
          </p:cNvSpPr>
          <p:nvPr/>
        </p:nvSpPr>
        <p:spPr bwMode="auto">
          <a:xfrm>
            <a:off x="8077200" y="2298701"/>
            <a:ext cx="0" cy="2735263"/>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41993" name="Line 14">
            <a:extLst>
              <a:ext uri="{FF2B5EF4-FFF2-40B4-BE49-F238E27FC236}">
                <a16:creationId xmlns="" xmlns:a16="http://schemas.microsoft.com/office/drawing/2014/main" id="{FEC3E199-7326-4CA8-BEED-FF3B21DC8553}"/>
              </a:ext>
            </a:extLst>
          </p:cNvPr>
          <p:cNvSpPr>
            <a:spLocks noChangeShapeType="1"/>
          </p:cNvSpPr>
          <p:nvPr/>
        </p:nvSpPr>
        <p:spPr bwMode="auto">
          <a:xfrm>
            <a:off x="7010400" y="2819400"/>
            <a:ext cx="2133600" cy="16002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41994" name="Line 15">
            <a:extLst>
              <a:ext uri="{FF2B5EF4-FFF2-40B4-BE49-F238E27FC236}">
                <a16:creationId xmlns="" xmlns:a16="http://schemas.microsoft.com/office/drawing/2014/main" id="{2DC4D52A-ED42-4D52-908C-12AE6D832733}"/>
              </a:ext>
            </a:extLst>
          </p:cNvPr>
          <p:cNvSpPr>
            <a:spLocks noChangeShapeType="1"/>
          </p:cNvSpPr>
          <p:nvPr/>
        </p:nvSpPr>
        <p:spPr bwMode="auto">
          <a:xfrm flipH="1">
            <a:off x="6934200" y="2895600"/>
            <a:ext cx="2209800" cy="15240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41995" name="Oval 16">
            <a:extLst>
              <a:ext uri="{FF2B5EF4-FFF2-40B4-BE49-F238E27FC236}">
                <a16:creationId xmlns="" xmlns:a16="http://schemas.microsoft.com/office/drawing/2014/main" id="{CFEA91BC-0A10-4583-8FE8-3C98D56BCACE}"/>
              </a:ext>
            </a:extLst>
          </p:cNvPr>
          <p:cNvSpPr>
            <a:spLocks noChangeArrowheads="1"/>
          </p:cNvSpPr>
          <p:nvPr/>
        </p:nvSpPr>
        <p:spPr bwMode="auto">
          <a:xfrm>
            <a:off x="7421564" y="3008314"/>
            <a:ext cx="1258887" cy="1258887"/>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41996" name="Rectangle 17">
            <a:extLst>
              <a:ext uri="{FF2B5EF4-FFF2-40B4-BE49-F238E27FC236}">
                <a16:creationId xmlns="" xmlns:a16="http://schemas.microsoft.com/office/drawing/2014/main" id="{E394E00F-E6EC-4219-A6CC-339708BBE798}"/>
              </a:ext>
            </a:extLst>
          </p:cNvPr>
          <p:cNvSpPr>
            <a:spLocks noChangeArrowheads="1"/>
          </p:cNvSpPr>
          <p:nvPr/>
        </p:nvSpPr>
        <p:spPr bwMode="auto">
          <a:xfrm>
            <a:off x="7029450" y="2552701"/>
            <a:ext cx="11239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Arrête-toi</a:t>
            </a:r>
          </a:p>
        </p:txBody>
      </p:sp>
      <p:sp>
        <p:nvSpPr>
          <p:cNvPr id="41997" name="Rectangle 18">
            <a:extLst>
              <a:ext uri="{FF2B5EF4-FFF2-40B4-BE49-F238E27FC236}">
                <a16:creationId xmlns="" xmlns:a16="http://schemas.microsoft.com/office/drawing/2014/main" id="{A0AC4002-0BCA-47F6-89A5-EAEFDACD7234}"/>
              </a:ext>
            </a:extLst>
          </p:cNvPr>
          <p:cNvSpPr>
            <a:spLocks noChangeArrowheads="1"/>
          </p:cNvSpPr>
          <p:nvPr/>
        </p:nvSpPr>
        <p:spPr bwMode="auto">
          <a:xfrm>
            <a:off x="8001000" y="2641601"/>
            <a:ext cx="10731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Démarre</a:t>
            </a:r>
          </a:p>
        </p:txBody>
      </p:sp>
      <p:sp>
        <p:nvSpPr>
          <p:cNvPr id="41998" name="Rectangle 19">
            <a:extLst>
              <a:ext uri="{FF2B5EF4-FFF2-40B4-BE49-F238E27FC236}">
                <a16:creationId xmlns="" xmlns:a16="http://schemas.microsoft.com/office/drawing/2014/main" id="{E2BAA997-51B5-49EE-AE45-7640EF9BA389}"/>
              </a:ext>
            </a:extLst>
          </p:cNvPr>
          <p:cNvSpPr>
            <a:spLocks noChangeArrowheads="1"/>
          </p:cNvSpPr>
          <p:nvPr/>
        </p:nvSpPr>
        <p:spPr bwMode="auto">
          <a:xfrm>
            <a:off x="7416800" y="3263900"/>
            <a:ext cx="1295400" cy="915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Vitesse:50</a:t>
            </a:r>
          </a:p>
          <a:p>
            <a:pPr algn="ctr" eaLnBrk="1" hangingPunct="1">
              <a:spcBef>
                <a:spcPct val="0"/>
              </a:spcBef>
              <a:buFontTx/>
              <a:buNone/>
            </a:pPr>
            <a:r>
              <a:rPr lang="fr-FR" altLang="fr-FR" sz="1800"/>
              <a:t>Direction:5</a:t>
            </a:r>
          </a:p>
          <a:p>
            <a:pPr algn="ctr" eaLnBrk="1" hangingPunct="1">
              <a:spcBef>
                <a:spcPct val="0"/>
              </a:spcBef>
              <a:buFontTx/>
              <a:buNone/>
            </a:pPr>
            <a:r>
              <a:rPr lang="fr-FR" altLang="fr-FR" sz="1800"/>
              <a:t>…</a:t>
            </a:r>
          </a:p>
        </p:txBody>
      </p:sp>
      <p:sp>
        <p:nvSpPr>
          <p:cNvPr id="41999" name="Rectangle 20">
            <a:extLst>
              <a:ext uri="{FF2B5EF4-FFF2-40B4-BE49-F238E27FC236}">
                <a16:creationId xmlns="" xmlns:a16="http://schemas.microsoft.com/office/drawing/2014/main" id="{89BB75B9-67D9-4F40-AE3D-18969D5CFDB9}"/>
              </a:ext>
            </a:extLst>
          </p:cNvPr>
          <p:cNvSpPr>
            <a:spLocks noChangeArrowheads="1"/>
          </p:cNvSpPr>
          <p:nvPr/>
        </p:nvSpPr>
        <p:spPr bwMode="auto">
          <a:xfrm>
            <a:off x="7086600" y="4152900"/>
            <a:ext cx="990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va à</a:t>
            </a:r>
          </a:p>
          <a:p>
            <a:pPr algn="ctr" eaLnBrk="1" hangingPunct="1">
              <a:spcBef>
                <a:spcPct val="0"/>
              </a:spcBef>
              <a:buFontTx/>
              <a:buNone/>
            </a:pPr>
            <a:r>
              <a:rPr lang="fr-FR" altLang="fr-FR" sz="1800" i="1"/>
              <a:t>x </a:t>
            </a:r>
            <a:r>
              <a:rPr lang="fr-FR" altLang="fr-FR" sz="1800"/>
              <a:t>km/h</a:t>
            </a:r>
          </a:p>
        </p:txBody>
      </p:sp>
      <p:sp>
        <p:nvSpPr>
          <p:cNvPr id="42000" name="Rectangle 21">
            <a:extLst>
              <a:ext uri="{FF2B5EF4-FFF2-40B4-BE49-F238E27FC236}">
                <a16:creationId xmlns="" xmlns:a16="http://schemas.microsoft.com/office/drawing/2014/main" id="{1432352A-9AB7-43C3-BCED-7B8FDA9804E4}"/>
              </a:ext>
            </a:extLst>
          </p:cNvPr>
          <p:cNvSpPr>
            <a:spLocks noChangeArrowheads="1"/>
          </p:cNvSpPr>
          <p:nvPr/>
        </p:nvSpPr>
        <p:spPr bwMode="auto">
          <a:xfrm>
            <a:off x="3886200" y="4235450"/>
            <a:ext cx="14478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Conduit à</a:t>
            </a:r>
          </a:p>
          <a:p>
            <a:pPr eaLnBrk="1" hangingPunct="1">
              <a:spcBef>
                <a:spcPct val="0"/>
              </a:spcBef>
              <a:buFontTx/>
              <a:buNone/>
            </a:pPr>
            <a:r>
              <a:rPr lang="fr-FR" altLang="fr-FR" sz="1800"/>
              <a:t>la ville </a:t>
            </a:r>
            <a:r>
              <a:rPr lang="fr-FR" altLang="fr-FR" sz="1800" i="1"/>
              <a:t>v</a:t>
            </a:r>
          </a:p>
        </p:txBody>
      </p:sp>
      <p:sp>
        <p:nvSpPr>
          <p:cNvPr id="42001" name="Line 22">
            <a:extLst>
              <a:ext uri="{FF2B5EF4-FFF2-40B4-BE49-F238E27FC236}">
                <a16:creationId xmlns="" xmlns:a16="http://schemas.microsoft.com/office/drawing/2014/main" id="{FF50A2A9-9E4D-4321-B7D7-260D0C564304}"/>
              </a:ext>
            </a:extLst>
          </p:cNvPr>
          <p:cNvSpPr>
            <a:spLocks noChangeShapeType="1"/>
          </p:cNvSpPr>
          <p:nvPr/>
        </p:nvSpPr>
        <p:spPr bwMode="auto">
          <a:xfrm flipH="1">
            <a:off x="3429000" y="3657600"/>
            <a:ext cx="762000" cy="11430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42002" name="Line 23">
            <a:extLst>
              <a:ext uri="{FF2B5EF4-FFF2-40B4-BE49-F238E27FC236}">
                <a16:creationId xmlns="" xmlns:a16="http://schemas.microsoft.com/office/drawing/2014/main" id="{12724C2F-2EB2-4092-A0F8-6E56829D155D}"/>
              </a:ext>
            </a:extLst>
          </p:cNvPr>
          <p:cNvSpPr>
            <a:spLocks noChangeShapeType="1"/>
          </p:cNvSpPr>
          <p:nvPr/>
        </p:nvSpPr>
        <p:spPr bwMode="auto">
          <a:xfrm>
            <a:off x="4216400" y="3683000"/>
            <a:ext cx="990600" cy="8382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42003" name="Oval 26">
            <a:extLst>
              <a:ext uri="{FF2B5EF4-FFF2-40B4-BE49-F238E27FC236}">
                <a16:creationId xmlns="" xmlns:a16="http://schemas.microsoft.com/office/drawing/2014/main" id="{DA0B9AC6-647A-45A1-883A-7388FC638B7C}"/>
              </a:ext>
            </a:extLst>
          </p:cNvPr>
          <p:cNvSpPr>
            <a:spLocks noChangeArrowheads="1"/>
          </p:cNvSpPr>
          <p:nvPr/>
        </p:nvSpPr>
        <p:spPr bwMode="auto">
          <a:xfrm>
            <a:off x="3567114" y="3008314"/>
            <a:ext cx="1258887" cy="1258887"/>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42004" name="Text Box 27">
            <a:extLst>
              <a:ext uri="{FF2B5EF4-FFF2-40B4-BE49-F238E27FC236}">
                <a16:creationId xmlns="" xmlns:a16="http://schemas.microsoft.com/office/drawing/2014/main" id="{984AAF9B-4A44-4BE1-A9B2-1E0AE7E44E0B}"/>
              </a:ext>
            </a:extLst>
          </p:cNvPr>
          <p:cNvSpPr txBox="1">
            <a:spLocks noChangeArrowheads="1"/>
          </p:cNvSpPr>
          <p:nvPr/>
        </p:nvSpPr>
        <p:spPr bwMode="auto">
          <a:xfrm>
            <a:off x="3673475" y="3289300"/>
            <a:ext cx="1016000" cy="915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dirty="0" err="1"/>
              <a:t>Nom:Ali</a:t>
            </a:r>
            <a:endParaRPr lang="fr-FR" altLang="fr-FR" sz="1800" dirty="0"/>
          </a:p>
          <a:p>
            <a:pPr algn="ctr" eaLnBrk="1" hangingPunct="1">
              <a:spcBef>
                <a:spcPct val="0"/>
              </a:spcBef>
              <a:buFontTx/>
              <a:buNone/>
            </a:pPr>
            <a:r>
              <a:rPr lang="fr-FR" altLang="fr-FR" sz="1800" dirty="0" err="1"/>
              <a:t>age</a:t>
            </a:r>
            <a:r>
              <a:rPr lang="fr-FR" altLang="fr-FR" sz="1800" dirty="0" smtClean="0"/>
              <a:t>=:30</a:t>
            </a:r>
            <a:endParaRPr lang="fr-FR" altLang="fr-FR" sz="1800" dirty="0"/>
          </a:p>
          <a:p>
            <a:pPr algn="ctr" eaLnBrk="1" hangingPunct="1">
              <a:spcBef>
                <a:spcPct val="0"/>
              </a:spcBef>
              <a:buFontTx/>
              <a:buNone/>
            </a:pPr>
            <a:r>
              <a:rPr lang="fr-FR" altLang="fr-FR" sz="1800" dirty="0"/>
              <a:t>…</a:t>
            </a:r>
          </a:p>
        </p:txBody>
      </p:sp>
      <p:sp>
        <p:nvSpPr>
          <p:cNvPr id="42005" name="Rectangle 28">
            <a:extLst>
              <a:ext uri="{FF2B5EF4-FFF2-40B4-BE49-F238E27FC236}">
                <a16:creationId xmlns="" xmlns:a16="http://schemas.microsoft.com/office/drawing/2014/main" id="{D8079FA9-741B-4A5D-98AE-A14DA98FF7A6}"/>
              </a:ext>
            </a:extLst>
          </p:cNvPr>
          <p:cNvSpPr>
            <a:spLocks noChangeArrowheads="1"/>
          </p:cNvSpPr>
          <p:nvPr/>
        </p:nvSpPr>
        <p:spPr bwMode="auto">
          <a:xfrm>
            <a:off x="4648200" y="5791200"/>
            <a:ext cx="2895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Ali envoie un message</a:t>
            </a:r>
          </a:p>
          <a:p>
            <a:pPr algn="ctr" eaLnBrk="1" hangingPunct="1">
              <a:spcBef>
                <a:spcPct val="0"/>
              </a:spcBef>
              <a:buFontTx/>
              <a:buNone/>
            </a:pPr>
            <a:r>
              <a:rPr lang="fr-FR" altLang="fr-FR" sz="1800"/>
              <a:t>à sa voiture</a:t>
            </a:r>
          </a:p>
        </p:txBody>
      </p:sp>
      <p:sp>
        <p:nvSpPr>
          <p:cNvPr id="42006" name="Rectangle 29">
            <a:extLst>
              <a:ext uri="{FF2B5EF4-FFF2-40B4-BE49-F238E27FC236}">
                <a16:creationId xmlns="" xmlns:a16="http://schemas.microsoft.com/office/drawing/2014/main" id="{0302CDE7-A6FB-424C-9BA6-4202135C3AFA}"/>
              </a:ext>
            </a:extLst>
          </p:cNvPr>
          <p:cNvSpPr>
            <a:spLocks noChangeArrowheads="1"/>
          </p:cNvSpPr>
          <p:nvPr/>
        </p:nvSpPr>
        <p:spPr bwMode="auto">
          <a:xfrm>
            <a:off x="5334000" y="4586288"/>
            <a:ext cx="16002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va à 70 km/h</a:t>
            </a:r>
          </a:p>
        </p:txBody>
      </p:sp>
      <p:sp>
        <p:nvSpPr>
          <p:cNvPr id="42007" name="Line 30">
            <a:extLst>
              <a:ext uri="{FF2B5EF4-FFF2-40B4-BE49-F238E27FC236}">
                <a16:creationId xmlns="" xmlns:a16="http://schemas.microsoft.com/office/drawing/2014/main" id="{18DC2717-DB61-408D-8EA6-6B876B875139}"/>
              </a:ext>
            </a:extLst>
          </p:cNvPr>
          <p:cNvSpPr>
            <a:spLocks noChangeShapeType="1"/>
          </p:cNvSpPr>
          <p:nvPr/>
        </p:nvSpPr>
        <p:spPr bwMode="auto">
          <a:xfrm>
            <a:off x="4953000" y="4572000"/>
            <a:ext cx="220980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 xmlns:a16="http://schemas.microsoft.com/office/drawing/2014/main" id="{068E1BB8-DEC0-41EF-9A7D-BB2647933E42}"/>
              </a:ext>
            </a:extLst>
          </p:cNvPr>
          <p:cNvSpPr>
            <a:spLocks noGrp="1" noChangeArrowheads="1"/>
          </p:cNvSpPr>
          <p:nvPr>
            <p:ph type="subTitle" idx="1"/>
          </p:nvPr>
        </p:nvSpPr>
        <p:spPr>
          <a:xfrm>
            <a:off x="2297723" y="450160"/>
            <a:ext cx="7493391" cy="5556738"/>
          </a:xfrm>
        </p:spPr>
        <p:txBody>
          <a:bodyPr>
            <a:noAutofit/>
          </a:bodyPr>
          <a:lstStyle/>
          <a:p>
            <a:pPr marL="457200" indent="-457200" algn="l">
              <a:lnSpc>
                <a:spcPct val="150000"/>
              </a:lnSpc>
              <a:spcBef>
                <a:spcPts val="0"/>
              </a:spcBef>
              <a:buFont typeface="+mj-lt"/>
              <a:buAutoNum type="arabicPeriod"/>
            </a:pPr>
            <a:r>
              <a:rPr lang="fr-FR" altLang="fr-FR" sz="2400" dirty="0">
                <a:solidFill>
                  <a:schemeClr val="tx2">
                    <a:lumMod val="50000"/>
                  </a:schemeClr>
                </a:solidFill>
              </a:rPr>
              <a:t>Introduction </a:t>
            </a:r>
            <a:r>
              <a:rPr lang="fr-FR" altLang="fr-FR" sz="2400" dirty="0" smtClean="0">
                <a:solidFill>
                  <a:schemeClr val="tx2">
                    <a:lumMod val="50000"/>
                  </a:schemeClr>
                </a:solidFill>
              </a:rPr>
              <a:t>( paradigmes existants)</a:t>
            </a:r>
          </a:p>
          <a:p>
            <a:pPr marL="457200" indent="-457200">
              <a:lnSpc>
                <a:spcPct val="150000"/>
              </a:lnSpc>
              <a:spcBef>
                <a:spcPts val="0"/>
              </a:spcBef>
              <a:buFont typeface="+mj-lt"/>
              <a:buAutoNum type="arabicPeriod"/>
            </a:pPr>
            <a:r>
              <a:rPr lang="fr-FR" altLang="fr-FR" sz="2400" dirty="0" smtClean="0"/>
              <a:t>Présentation du langage objet java</a:t>
            </a:r>
          </a:p>
          <a:p>
            <a:pPr marL="457200" indent="-457200" algn="l">
              <a:lnSpc>
                <a:spcPct val="150000"/>
              </a:lnSpc>
              <a:spcBef>
                <a:spcPts val="0"/>
              </a:spcBef>
              <a:buFont typeface="+mj-lt"/>
              <a:buAutoNum type="arabicPeriod"/>
            </a:pPr>
            <a:r>
              <a:rPr lang="fr-FR" altLang="fr-FR" sz="2400" dirty="0" smtClean="0"/>
              <a:t>concepts </a:t>
            </a:r>
            <a:r>
              <a:rPr lang="fr-FR" altLang="fr-FR" sz="2400" dirty="0"/>
              <a:t>de base </a:t>
            </a:r>
            <a:r>
              <a:rPr lang="fr-FR" altLang="fr-FR" sz="2400" dirty="0" smtClean="0"/>
              <a:t>de </a:t>
            </a:r>
            <a:r>
              <a:rPr lang="fr-FR" altLang="fr-FR" sz="2400" dirty="0"/>
              <a:t>la programmation objet</a:t>
            </a:r>
          </a:p>
          <a:p>
            <a:pPr marL="457200" indent="-457200" algn="l">
              <a:lnSpc>
                <a:spcPct val="150000"/>
              </a:lnSpc>
              <a:spcBef>
                <a:spcPts val="0"/>
              </a:spcBef>
              <a:buFont typeface="+mj-lt"/>
              <a:buAutoNum type="arabicPeriod"/>
            </a:pPr>
            <a:r>
              <a:rPr lang="fr-FR" altLang="fr-FR" sz="2400" dirty="0" smtClean="0">
                <a:solidFill>
                  <a:srgbClr val="FFC000"/>
                </a:solidFill>
              </a:rPr>
              <a:t>Les </a:t>
            </a:r>
            <a:r>
              <a:rPr lang="fr-FR" altLang="fr-FR" sz="2400" dirty="0">
                <a:solidFill>
                  <a:srgbClr val="FFC000"/>
                </a:solidFill>
              </a:rPr>
              <a:t>classes en Java</a:t>
            </a:r>
          </a:p>
          <a:p>
            <a:pPr marL="457200" indent="-457200" algn="l">
              <a:lnSpc>
                <a:spcPct val="150000"/>
              </a:lnSpc>
              <a:spcBef>
                <a:spcPts val="0"/>
              </a:spcBef>
              <a:buFont typeface="+mj-lt"/>
              <a:buAutoNum type="arabicPeriod"/>
            </a:pPr>
            <a:r>
              <a:rPr lang="fr-FR" altLang="fr-FR" sz="2400" dirty="0"/>
              <a:t>Structure lexicale du langage</a:t>
            </a:r>
          </a:p>
          <a:p>
            <a:pPr marL="457200" indent="-457200" algn="l">
              <a:lnSpc>
                <a:spcPct val="150000"/>
              </a:lnSpc>
              <a:spcBef>
                <a:spcPts val="0"/>
              </a:spcBef>
              <a:buFont typeface="+mj-lt"/>
              <a:buAutoNum type="arabicPeriod"/>
            </a:pPr>
            <a:r>
              <a:rPr lang="fr-FR" altLang="fr-FR" sz="2400" dirty="0" smtClean="0"/>
              <a:t>Types </a:t>
            </a:r>
            <a:r>
              <a:rPr lang="fr-FR" altLang="fr-FR" sz="2400" dirty="0"/>
              <a:t>de données</a:t>
            </a:r>
          </a:p>
          <a:p>
            <a:pPr marL="457200" indent="-457200" algn="l">
              <a:lnSpc>
                <a:spcPct val="150000"/>
              </a:lnSpc>
              <a:spcBef>
                <a:spcPts val="0"/>
              </a:spcBef>
              <a:buFont typeface="+mj-lt"/>
              <a:buAutoNum type="arabicPeriod"/>
            </a:pPr>
            <a:r>
              <a:rPr lang="fr-FR" altLang="fr-FR" sz="2400" dirty="0"/>
              <a:t>Classes de base</a:t>
            </a:r>
          </a:p>
          <a:p>
            <a:pPr marL="457200" indent="-457200" algn="l">
              <a:lnSpc>
                <a:spcPct val="150000"/>
              </a:lnSpc>
              <a:spcBef>
                <a:spcPts val="0"/>
              </a:spcBef>
              <a:buFont typeface="+mj-lt"/>
              <a:buAutoNum type="arabicPeriod"/>
            </a:pPr>
            <a:r>
              <a:rPr lang="fr-FR" altLang="fr-FR" sz="2400" dirty="0"/>
              <a:t>Syntaxe du langage Java</a:t>
            </a:r>
          </a:p>
          <a:p>
            <a:pPr marL="457200" indent="-457200" algn="l">
              <a:lnSpc>
                <a:spcPct val="150000"/>
              </a:lnSpc>
              <a:spcBef>
                <a:spcPts val="0"/>
              </a:spcBef>
              <a:buFont typeface="+mj-lt"/>
              <a:buAutoNum type="arabicPeriod"/>
            </a:pPr>
            <a:r>
              <a:rPr lang="fr-FR" altLang="fr-FR" sz="2400" dirty="0"/>
              <a:t>Paquetages</a:t>
            </a:r>
          </a:p>
        </p:txBody>
      </p:sp>
    </p:spTree>
    <p:extLst>
      <p:ext uri="{BB962C8B-B14F-4D97-AF65-F5344CB8AC3E}">
        <p14:creationId xmlns="" xmlns:p14="http://schemas.microsoft.com/office/powerpoint/2010/main" val="2249187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a:extLst>
              <a:ext uri="{FF2B5EF4-FFF2-40B4-BE49-F238E27FC236}">
                <a16:creationId xmlns="" xmlns:a16="http://schemas.microsoft.com/office/drawing/2014/main" id="{B6C4F5ED-C43A-4AB9-BD89-C587DF9B1818}"/>
              </a:ext>
            </a:extLst>
          </p:cNvPr>
          <p:cNvSpPr>
            <a:spLocks noGrp="1" noChangeArrowheads="1"/>
          </p:cNvSpPr>
          <p:nvPr>
            <p:ph type="title"/>
          </p:nvPr>
        </p:nvSpPr>
        <p:spPr/>
        <p:txBody>
          <a:bodyPr/>
          <a:lstStyle/>
          <a:p>
            <a:pPr eaLnBrk="1" hangingPunct="1"/>
            <a:r>
              <a:rPr lang="fr-FR" altLang="fr-FR" sz="3600" dirty="0"/>
              <a:t>4</a:t>
            </a:r>
            <a:r>
              <a:rPr lang="fr-FR" altLang="fr-FR" sz="3600" dirty="0" smtClean="0"/>
              <a:t>. </a:t>
            </a:r>
            <a:r>
              <a:rPr lang="fr-FR" altLang="fr-FR" sz="3600" dirty="0"/>
              <a:t>Classes  des objets</a:t>
            </a:r>
          </a:p>
        </p:txBody>
      </p:sp>
      <p:sp>
        <p:nvSpPr>
          <p:cNvPr id="47108" name="Rectangle 3">
            <a:extLst>
              <a:ext uri="{FF2B5EF4-FFF2-40B4-BE49-F238E27FC236}">
                <a16:creationId xmlns="" xmlns:a16="http://schemas.microsoft.com/office/drawing/2014/main" id="{7F289E68-F4D2-411D-B7D8-4FA91F12B671}"/>
              </a:ext>
            </a:extLst>
          </p:cNvPr>
          <p:cNvSpPr>
            <a:spLocks noGrp="1" noChangeArrowheads="1"/>
          </p:cNvSpPr>
          <p:nvPr>
            <p:ph idx="1"/>
          </p:nvPr>
        </p:nvSpPr>
        <p:spPr>
          <a:xfrm>
            <a:off x="1914144" y="1447800"/>
            <a:ext cx="9997440" cy="4147782"/>
          </a:xfrm>
        </p:spPr>
        <p:txBody>
          <a:bodyPr/>
          <a:lstStyle/>
          <a:p>
            <a:pPr eaLnBrk="1" hangingPunct="1">
              <a:buFont typeface="Wingdings" panose="05000000000000000000" pitchFamily="2" charset="2"/>
              <a:buChar char="§"/>
            </a:pPr>
            <a:r>
              <a:rPr lang="fr-FR" altLang="fr-FR" dirty="0"/>
              <a:t>Les objets qui collaborent dans une application sont souvent très nombreux</a:t>
            </a:r>
          </a:p>
          <a:p>
            <a:pPr eaLnBrk="1" hangingPunct="1">
              <a:buFont typeface="Wingdings" panose="05000000000000000000" pitchFamily="2" charset="2"/>
              <a:buChar char="§"/>
            </a:pPr>
            <a:r>
              <a:rPr lang="fr-FR" altLang="fr-FR" dirty="0"/>
              <a:t>Mais on peut le plus souvent dégager des types d’objets : </a:t>
            </a:r>
          </a:p>
          <a:p>
            <a:pPr lvl="1" eaLnBrk="1" hangingPunct="1">
              <a:buFont typeface="Wingdings" pitchFamily="2" charset="2"/>
              <a:buChar char="Ø"/>
            </a:pPr>
            <a:r>
              <a:rPr lang="fr-FR" altLang="fr-FR" sz="2200" dirty="0"/>
              <a:t>des objets ont une structure et un comportement très proches, sinon </a:t>
            </a:r>
            <a:r>
              <a:rPr lang="fr-FR" altLang="fr-FR" sz="2200" dirty="0" smtClean="0"/>
              <a:t>identiques</a:t>
            </a:r>
          </a:p>
          <a:p>
            <a:pPr lvl="1" eaLnBrk="1" hangingPunct="1">
              <a:buFont typeface="Wingdings" pitchFamily="2" charset="2"/>
              <a:buChar char="Ø"/>
            </a:pPr>
            <a:r>
              <a:rPr lang="fr-FR" altLang="fr-FR" sz="2200" dirty="0" smtClean="0"/>
              <a:t>par </a:t>
            </a:r>
            <a:r>
              <a:rPr lang="fr-FR" altLang="fr-FR" sz="2200" dirty="0"/>
              <a:t>exemple, tous les livres dans une application de gestion d’une bibliothèque</a:t>
            </a:r>
          </a:p>
          <a:p>
            <a:pPr eaLnBrk="1" hangingPunct="1">
              <a:buFont typeface="Wingdings" panose="05000000000000000000" pitchFamily="2" charset="2"/>
              <a:buChar char="§"/>
            </a:pPr>
            <a:r>
              <a:rPr lang="fr-FR" altLang="fr-FR" dirty="0"/>
              <a:t>La notion de classe correspond à cette notion de types </a:t>
            </a:r>
            <a:r>
              <a:rPr lang="fr-FR" altLang="fr-FR" dirty="0" smtClean="0"/>
              <a:t>d’objets.</a:t>
            </a:r>
            <a:endParaRPr lang="fr-FR" altLang="fr-FR" dirty="0"/>
          </a:p>
        </p:txBody>
      </p:sp>
      <p:sp>
        <p:nvSpPr>
          <p:cNvPr id="47106" name="Espace réservé du numéro de diapositive 5">
            <a:extLst>
              <a:ext uri="{FF2B5EF4-FFF2-40B4-BE49-F238E27FC236}">
                <a16:creationId xmlns="" xmlns:a16="http://schemas.microsoft.com/office/drawing/2014/main" id="{2290B294-57D5-4877-B1A9-2F8A82C30FC9}"/>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FDAE0C6-49E3-4B0E-AE81-332609B40676}" type="slidenum">
              <a:rPr lang="fr-FR" altLang="fr-FR" sz="1400"/>
              <a:pPr>
                <a:spcBef>
                  <a:spcPct val="0"/>
                </a:spcBef>
                <a:buFontTx/>
                <a:buNone/>
              </a:pPr>
              <a:t>39</a:t>
            </a:fld>
            <a:endParaRPr lang="fr-FR" altLang="fr-FR"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Espace réservé du numéro de diapositive 3">
            <a:extLst>
              <a:ext uri="{FF2B5EF4-FFF2-40B4-BE49-F238E27FC236}">
                <a16:creationId xmlns="" xmlns:a16="http://schemas.microsoft.com/office/drawing/2014/main" id="{0A8F0B7A-19B0-4981-94E5-9D4F718CBBF1}"/>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Segoe" pitchFamily="34" charset="0"/>
                <a:cs typeface="Arial" panose="020B0604020202020204" pitchFamily="34" charset="0"/>
              </a:defRPr>
            </a:lvl1pPr>
            <a:lvl2pPr marL="742950" indent="-285750">
              <a:defRPr>
                <a:solidFill>
                  <a:schemeClr val="tx1"/>
                </a:solidFill>
                <a:latin typeface="Segoe" pitchFamily="34" charset="0"/>
                <a:cs typeface="Arial" panose="020B0604020202020204" pitchFamily="34" charset="0"/>
              </a:defRPr>
            </a:lvl2pPr>
            <a:lvl3pPr marL="1143000" indent="-228600">
              <a:defRPr>
                <a:solidFill>
                  <a:schemeClr val="tx1"/>
                </a:solidFill>
                <a:latin typeface="Segoe" pitchFamily="34" charset="0"/>
                <a:cs typeface="Arial" panose="020B0604020202020204" pitchFamily="34" charset="0"/>
              </a:defRPr>
            </a:lvl3pPr>
            <a:lvl4pPr marL="1600200" indent="-228600">
              <a:defRPr>
                <a:solidFill>
                  <a:schemeClr val="tx1"/>
                </a:solidFill>
                <a:latin typeface="Segoe" pitchFamily="34" charset="0"/>
                <a:cs typeface="Arial" panose="020B0604020202020204" pitchFamily="34" charset="0"/>
              </a:defRPr>
            </a:lvl4pPr>
            <a:lvl5pPr marL="2057400" indent="-228600">
              <a:defRPr>
                <a:solidFill>
                  <a:schemeClr val="tx1"/>
                </a:solidFill>
                <a:latin typeface="Segoe" pitchFamily="34" charset="0"/>
                <a:cs typeface="Arial" panose="020B0604020202020204" pitchFamily="34" charset="0"/>
              </a:defRPr>
            </a:lvl5pPr>
            <a:lvl6pPr marL="2514600" indent="-228600" algn="ctr" eaLnBrk="0" fontAlgn="base" hangingPunct="0">
              <a:lnSpc>
                <a:spcPct val="85000"/>
              </a:lnSpc>
              <a:spcBef>
                <a:spcPct val="20000"/>
              </a:spcBef>
              <a:spcAft>
                <a:spcPct val="0"/>
              </a:spcAft>
              <a:defRPr>
                <a:solidFill>
                  <a:schemeClr val="tx1"/>
                </a:solidFill>
                <a:latin typeface="Segoe" pitchFamily="34" charset="0"/>
                <a:cs typeface="Arial" panose="020B0604020202020204" pitchFamily="34" charset="0"/>
              </a:defRPr>
            </a:lvl6pPr>
            <a:lvl7pPr marL="2971800" indent="-228600" algn="ctr" eaLnBrk="0" fontAlgn="base" hangingPunct="0">
              <a:lnSpc>
                <a:spcPct val="85000"/>
              </a:lnSpc>
              <a:spcBef>
                <a:spcPct val="20000"/>
              </a:spcBef>
              <a:spcAft>
                <a:spcPct val="0"/>
              </a:spcAft>
              <a:defRPr>
                <a:solidFill>
                  <a:schemeClr val="tx1"/>
                </a:solidFill>
                <a:latin typeface="Segoe" pitchFamily="34" charset="0"/>
                <a:cs typeface="Arial" panose="020B0604020202020204" pitchFamily="34" charset="0"/>
              </a:defRPr>
            </a:lvl7pPr>
            <a:lvl8pPr marL="3429000" indent="-228600" algn="ctr" eaLnBrk="0" fontAlgn="base" hangingPunct="0">
              <a:lnSpc>
                <a:spcPct val="85000"/>
              </a:lnSpc>
              <a:spcBef>
                <a:spcPct val="20000"/>
              </a:spcBef>
              <a:spcAft>
                <a:spcPct val="0"/>
              </a:spcAft>
              <a:defRPr>
                <a:solidFill>
                  <a:schemeClr val="tx1"/>
                </a:solidFill>
                <a:latin typeface="Segoe" pitchFamily="34" charset="0"/>
                <a:cs typeface="Arial" panose="020B0604020202020204" pitchFamily="34" charset="0"/>
              </a:defRPr>
            </a:lvl8pPr>
            <a:lvl9pPr marL="3886200" indent="-228600" algn="ctr" eaLnBrk="0" fontAlgn="base" hangingPunct="0">
              <a:lnSpc>
                <a:spcPct val="85000"/>
              </a:lnSpc>
              <a:spcBef>
                <a:spcPct val="20000"/>
              </a:spcBef>
              <a:spcAft>
                <a:spcPct val="0"/>
              </a:spcAft>
              <a:defRPr>
                <a:solidFill>
                  <a:schemeClr val="tx1"/>
                </a:solidFill>
                <a:latin typeface="Segoe" pitchFamily="34" charset="0"/>
                <a:cs typeface="Arial" panose="020B0604020202020204" pitchFamily="34" charset="0"/>
              </a:defRPr>
            </a:lvl9pPr>
          </a:lstStyle>
          <a:p>
            <a:fld id="{A09FB1CE-2C83-44C7-8463-38940FDEBDBF}" type="slidenum">
              <a:rPr lang="fr-FR" altLang="fr-FR">
                <a:latin typeface="Arial" panose="020B0604020202020204" pitchFamily="34" charset="0"/>
              </a:rPr>
              <a:pPr/>
              <a:t>4</a:t>
            </a:fld>
            <a:endParaRPr lang="fr-FR" altLang="fr-FR">
              <a:latin typeface="Arial" panose="020B0604020202020204" pitchFamily="34" charset="0"/>
            </a:endParaRPr>
          </a:p>
        </p:txBody>
      </p:sp>
      <p:sp>
        <p:nvSpPr>
          <p:cNvPr id="6" name="Rectangle 5">
            <a:extLst>
              <a:ext uri="{FF2B5EF4-FFF2-40B4-BE49-F238E27FC236}">
                <a16:creationId xmlns="" xmlns:a16="http://schemas.microsoft.com/office/drawing/2014/main" id="{809B00FF-80AD-4759-9700-CD2060991989}"/>
              </a:ext>
            </a:extLst>
          </p:cNvPr>
          <p:cNvSpPr/>
          <p:nvPr/>
        </p:nvSpPr>
        <p:spPr>
          <a:xfrm>
            <a:off x="1634252" y="393922"/>
            <a:ext cx="9802572" cy="1200329"/>
          </a:xfrm>
          <a:prstGeom prst="rect">
            <a:avLst/>
          </a:prstGeom>
        </p:spPr>
        <p:txBody>
          <a:bodyPr wrap="square">
            <a:spAutoFit/>
          </a:bodyPr>
          <a:lstStyle/>
          <a:p>
            <a:pPr>
              <a:defRPr/>
            </a:pPr>
            <a:r>
              <a:rPr lang="fr-FR" sz="2400" dirty="0">
                <a:solidFill>
                  <a:schemeClr val="accent1">
                    <a:lumMod val="75000"/>
                  </a:schemeClr>
                </a:solidFill>
              </a:rPr>
              <a:t>1.1. paradigme:</a:t>
            </a:r>
          </a:p>
          <a:p>
            <a:pPr>
              <a:defRPr/>
            </a:pPr>
            <a:r>
              <a:rPr lang="fr-FR" sz="2400" dirty="0"/>
              <a:t> une </a:t>
            </a:r>
            <a:r>
              <a:rPr lang="fr-FR" sz="2400" b="1" dirty="0">
                <a:solidFill>
                  <a:schemeClr val="accent2">
                    <a:lumMod val="60000"/>
                    <a:lumOff val="40000"/>
                  </a:schemeClr>
                </a:solidFill>
              </a:rPr>
              <a:t>représentation</a:t>
            </a:r>
            <a:r>
              <a:rPr lang="fr-FR" sz="2400" b="1" dirty="0"/>
              <a:t> </a:t>
            </a:r>
            <a:r>
              <a:rPr lang="fr-FR" sz="2400" dirty="0"/>
              <a:t>du monde, une </a:t>
            </a:r>
            <a:r>
              <a:rPr lang="fr-FR" sz="2400" b="1" dirty="0">
                <a:solidFill>
                  <a:schemeClr val="accent2">
                    <a:lumMod val="60000"/>
                    <a:lumOff val="40000"/>
                  </a:schemeClr>
                </a:solidFill>
              </a:rPr>
              <a:t>manière</a:t>
            </a:r>
            <a:r>
              <a:rPr lang="fr-FR" sz="2400" b="1" dirty="0"/>
              <a:t> </a:t>
            </a:r>
            <a:r>
              <a:rPr lang="fr-FR" sz="2400" dirty="0"/>
              <a:t>de voir les choses, un </a:t>
            </a:r>
            <a:r>
              <a:rPr lang="fr-FR" sz="2400" b="1" dirty="0" smtClean="0">
                <a:solidFill>
                  <a:schemeClr val="accent2">
                    <a:lumMod val="60000"/>
                    <a:lumOff val="40000"/>
                  </a:schemeClr>
                </a:solidFill>
              </a:rPr>
              <a:t>modèle</a:t>
            </a:r>
            <a:r>
              <a:rPr lang="fr-FR" sz="2400" b="1" dirty="0" smtClean="0"/>
              <a:t> </a:t>
            </a:r>
            <a:r>
              <a:rPr lang="fr-FR" sz="2400" dirty="0"/>
              <a:t>cohérent du monde </a:t>
            </a:r>
          </a:p>
        </p:txBody>
      </p:sp>
      <p:sp>
        <p:nvSpPr>
          <p:cNvPr id="7" name="Rectangle 6">
            <a:extLst>
              <a:ext uri="{FF2B5EF4-FFF2-40B4-BE49-F238E27FC236}">
                <a16:creationId xmlns="" xmlns:a16="http://schemas.microsoft.com/office/drawing/2014/main" id="{AA76231E-003C-4A98-BAC1-7D8703D7BE42}"/>
              </a:ext>
            </a:extLst>
          </p:cNvPr>
          <p:cNvSpPr/>
          <p:nvPr/>
        </p:nvSpPr>
        <p:spPr>
          <a:xfrm>
            <a:off x="1600654" y="1702131"/>
            <a:ext cx="10591345" cy="1200329"/>
          </a:xfrm>
          <a:prstGeom prst="rect">
            <a:avLst/>
          </a:prstGeom>
        </p:spPr>
        <p:txBody>
          <a:bodyPr wrap="square">
            <a:spAutoFit/>
          </a:bodyPr>
          <a:lstStyle/>
          <a:p>
            <a:pPr>
              <a:defRPr/>
            </a:pPr>
            <a:r>
              <a:rPr lang="fr-FR" sz="2400" dirty="0">
                <a:solidFill>
                  <a:schemeClr val="accent1">
                    <a:lumMod val="75000"/>
                  </a:schemeClr>
                </a:solidFill>
              </a:rPr>
              <a:t>1.2.  paradigme de programmation:</a:t>
            </a:r>
          </a:p>
          <a:p>
            <a:pPr>
              <a:defRPr/>
            </a:pPr>
            <a:r>
              <a:rPr lang="fr-FR" sz="2400" dirty="0"/>
              <a:t> une manière de </a:t>
            </a:r>
            <a:r>
              <a:rPr lang="fr-FR" sz="2400" b="1" dirty="0">
                <a:solidFill>
                  <a:schemeClr val="accent2">
                    <a:lumMod val="60000"/>
                    <a:lumOff val="40000"/>
                  </a:schemeClr>
                </a:solidFill>
              </a:rPr>
              <a:t>définir</a:t>
            </a:r>
            <a:r>
              <a:rPr lang="fr-FR" sz="2400" dirty="0"/>
              <a:t> ce qu’est un programme et une </a:t>
            </a:r>
            <a:r>
              <a:rPr lang="fr-FR" sz="2400" b="1" dirty="0">
                <a:solidFill>
                  <a:schemeClr val="accent2">
                    <a:lumMod val="60000"/>
                    <a:lumOff val="40000"/>
                  </a:schemeClr>
                </a:solidFill>
              </a:rPr>
              <a:t>exécution</a:t>
            </a:r>
            <a:r>
              <a:rPr lang="fr-FR" sz="2400" dirty="0"/>
              <a:t> d’un programme </a:t>
            </a:r>
          </a:p>
        </p:txBody>
      </p:sp>
      <p:sp>
        <p:nvSpPr>
          <p:cNvPr id="8" name="Rectangle 7">
            <a:extLst>
              <a:ext uri="{FF2B5EF4-FFF2-40B4-BE49-F238E27FC236}">
                <a16:creationId xmlns="" xmlns:a16="http://schemas.microsoft.com/office/drawing/2014/main" id="{4ABB75F4-272E-4412-AD1D-2B61C3352EFB}"/>
              </a:ext>
            </a:extLst>
          </p:cNvPr>
          <p:cNvSpPr/>
          <p:nvPr/>
        </p:nvSpPr>
        <p:spPr>
          <a:xfrm>
            <a:off x="1636538" y="2989969"/>
            <a:ext cx="10155128" cy="2000548"/>
          </a:xfrm>
          <a:prstGeom prst="rect">
            <a:avLst/>
          </a:prstGeom>
        </p:spPr>
        <p:txBody>
          <a:bodyPr wrap="square">
            <a:spAutoFit/>
          </a:bodyPr>
          <a:lstStyle/>
          <a:p>
            <a:pPr>
              <a:defRPr/>
            </a:pPr>
            <a:r>
              <a:rPr lang="fr-FR" sz="2400" dirty="0">
                <a:solidFill>
                  <a:schemeClr val="accent1">
                    <a:lumMod val="75000"/>
                  </a:schemeClr>
                </a:solidFill>
              </a:rPr>
              <a:t>1.3. paradigmes existants  :</a:t>
            </a:r>
          </a:p>
          <a:p>
            <a:pPr lvl="1">
              <a:buFont typeface="Wingdings" pitchFamily="2" charset="2"/>
              <a:buChar char="Ø"/>
              <a:defRPr/>
            </a:pPr>
            <a:r>
              <a:rPr lang="fr-FR" sz="2000" dirty="0" smtClean="0"/>
              <a:t> programmation </a:t>
            </a:r>
            <a:r>
              <a:rPr lang="fr-FR" sz="2000" dirty="0"/>
              <a:t>impérative (ex. : Pascal, C, Fortran) ;</a:t>
            </a:r>
          </a:p>
          <a:p>
            <a:pPr lvl="1">
              <a:buFont typeface="Wingdings" pitchFamily="2" charset="2"/>
              <a:buChar char="Ø"/>
              <a:defRPr/>
            </a:pPr>
            <a:r>
              <a:rPr lang="fr-FR" sz="2000" dirty="0" smtClean="0"/>
              <a:t> programmation </a:t>
            </a:r>
            <a:r>
              <a:rPr lang="fr-FR" sz="2000" dirty="0"/>
              <a:t>fonctionnelle (ex. : Scheme, Lisp, </a:t>
            </a:r>
            <a:r>
              <a:rPr lang="fr-FR" altLang="fr-FR" sz="2000" dirty="0"/>
              <a:t>Caml</a:t>
            </a:r>
            <a:r>
              <a:rPr lang="fr-FR" sz="2000" dirty="0"/>
              <a:t>) ;</a:t>
            </a:r>
          </a:p>
          <a:p>
            <a:pPr lvl="1">
              <a:buFont typeface="Wingdings" pitchFamily="2" charset="2"/>
              <a:buChar char="Ø"/>
              <a:defRPr/>
            </a:pPr>
            <a:r>
              <a:rPr lang="fr-FR" sz="2000" dirty="0" smtClean="0"/>
              <a:t> programmation </a:t>
            </a:r>
            <a:r>
              <a:rPr lang="fr-FR" sz="2000" dirty="0"/>
              <a:t>logique (ex. : Prolog) ;</a:t>
            </a:r>
          </a:p>
          <a:p>
            <a:pPr lvl="1">
              <a:buFont typeface="Wingdings" pitchFamily="2" charset="2"/>
              <a:buChar char="Ø"/>
              <a:defRPr/>
            </a:pPr>
            <a:r>
              <a:rPr lang="fr-FR" sz="2000" dirty="0" smtClean="0">
                <a:solidFill>
                  <a:schemeClr val="accent3">
                    <a:lumMod val="75000"/>
                  </a:schemeClr>
                </a:solidFill>
              </a:rPr>
              <a:t> </a:t>
            </a:r>
            <a:r>
              <a:rPr lang="fr-FR" sz="2000" b="1" dirty="0" smtClean="0">
                <a:solidFill>
                  <a:schemeClr val="accent2">
                    <a:lumMod val="60000"/>
                    <a:lumOff val="40000"/>
                  </a:schemeClr>
                </a:solidFill>
              </a:rPr>
              <a:t>programmation </a:t>
            </a:r>
            <a:r>
              <a:rPr lang="fr-FR" sz="2000" b="1" dirty="0">
                <a:solidFill>
                  <a:schemeClr val="accent2">
                    <a:lumMod val="60000"/>
                    <a:lumOff val="40000"/>
                  </a:schemeClr>
                </a:solidFill>
              </a:rPr>
              <a:t>orientée objet (ex. : </a:t>
            </a:r>
            <a:r>
              <a:rPr lang="fr-FR" altLang="fr-FR" sz="2000" b="1" dirty="0" err="1">
                <a:solidFill>
                  <a:schemeClr val="accent2">
                    <a:lumMod val="60000"/>
                    <a:lumOff val="40000"/>
                  </a:schemeClr>
                </a:solidFill>
              </a:rPr>
              <a:t>SmallTalk</a:t>
            </a:r>
            <a:r>
              <a:rPr lang="fr-FR" altLang="fr-FR" sz="2000" b="1" dirty="0">
                <a:solidFill>
                  <a:schemeClr val="accent2">
                    <a:lumMod val="60000"/>
                    <a:lumOff val="40000"/>
                  </a:schemeClr>
                </a:solidFill>
              </a:rPr>
              <a:t>(1972), </a:t>
            </a:r>
            <a:r>
              <a:rPr lang="fr-FR" sz="2000" b="1" dirty="0">
                <a:solidFill>
                  <a:schemeClr val="accent2">
                    <a:lumMod val="60000"/>
                    <a:lumOff val="40000"/>
                  </a:schemeClr>
                </a:solidFill>
              </a:rPr>
              <a:t>C++, </a:t>
            </a:r>
            <a:r>
              <a:rPr lang="fr-FR" altLang="fr-FR" sz="2000" b="1" dirty="0">
                <a:solidFill>
                  <a:schemeClr val="accent2">
                    <a:lumMod val="60000"/>
                    <a:lumOff val="40000"/>
                  </a:schemeClr>
                </a:solidFill>
              </a:rPr>
              <a:t>C# , Python,  </a:t>
            </a:r>
            <a:r>
              <a:rPr lang="fr-FR" sz="2000" b="1" dirty="0">
                <a:solidFill>
                  <a:schemeClr val="accent2">
                    <a:lumMod val="60000"/>
                    <a:lumOff val="40000"/>
                  </a:schemeClr>
                </a:solidFill>
              </a:rPr>
              <a:t>Java).</a:t>
            </a:r>
          </a:p>
          <a:p>
            <a:pPr lvl="1">
              <a:defRPr/>
            </a:pPr>
            <a:endParaRPr lang="fr-FR" sz="2000" dirty="0"/>
          </a:p>
        </p:txBody>
      </p:sp>
      <p:sp>
        <p:nvSpPr>
          <p:cNvPr id="9" name="Rectangle 8">
            <a:extLst>
              <a:ext uri="{FF2B5EF4-FFF2-40B4-BE49-F238E27FC236}">
                <a16:creationId xmlns="" xmlns:a16="http://schemas.microsoft.com/office/drawing/2014/main" id="{C1D2D48F-E0F0-4F20-9EC0-BEBC77FB4C63}"/>
              </a:ext>
            </a:extLst>
          </p:cNvPr>
          <p:cNvSpPr/>
          <p:nvPr/>
        </p:nvSpPr>
        <p:spPr>
          <a:xfrm>
            <a:off x="1301413" y="4783763"/>
            <a:ext cx="7515041" cy="1384995"/>
          </a:xfrm>
          <a:prstGeom prst="rect">
            <a:avLst/>
          </a:prstGeom>
        </p:spPr>
        <p:txBody>
          <a:bodyPr wrap="square">
            <a:spAutoFit/>
          </a:bodyPr>
          <a:lstStyle/>
          <a:p>
            <a:pPr>
              <a:defRPr/>
            </a:pPr>
            <a:r>
              <a:rPr lang="fr-FR" sz="2000" dirty="0">
                <a:solidFill>
                  <a:schemeClr val="accent1">
                    <a:lumMod val="75000"/>
                  </a:schemeClr>
                </a:solidFill>
              </a:rPr>
              <a:t> </a:t>
            </a:r>
            <a:r>
              <a:rPr lang="fr-FR" sz="2000" dirty="0" smtClean="0">
                <a:solidFill>
                  <a:schemeClr val="accent1">
                    <a:lumMod val="75000"/>
                  </a:schemeClr>
                </a:solidFill>
              </a:rPr>
              <a:t>   </a:t>
            </a:r>
            <a:r>
              <a:rPr lang="fr-FR" sz="2400" dirty="0" smtClean="0">
                <a:solidFill>
                  <a:schemeClr val="accent1">
                    <a:lumMod val="75000"/>
                  </a:schemeClr>
                </a:solidFill>
              </a:rPr>
              <a:t>1.4</a:t>
            </a:r>
            <a:r>
              <a:rPr lang="fr-FR" sz="2400" dirty="0">
                <a:solidFill>
                  <a:schemeClr val="accent1">
                    <a:lumMod val="75000"/>
                  </a:schemeClr>
                </a:solidFill>
              </a:rPr>
              <a:t>. paradigme objet :</a:t>
            </a:r>
          </a:p>
          <a:p>
            <a:pPr lvl="1">
              <a:buFont typeface="Wingdings" pitchFamily="2" charset="2"/>
              <a:buChar char="Ø"/>
              <a:defRPr/>
            </a:pPr>
            <a:r>
              <a:rPr lang="fr-FR" sz="2000" dirty="0" smtClean="0"/>
              <a:t>  Le </a:t>
            </a:r>
            <a:r>
              <a:rPr lang="fr-FR" sz="2000" dirty="0"/>
              <a:t>monde est modélisé comme un ensemble </a:t>
            </a:r>
            <a:r>
              <a:rPr lang="fr-FR" sz="2000" b="1" dirty="0">
                <a:solidFill>
                  <a:schemeClr val="accent2">
                    <a:lumMod val="60000"/>
                    <a:lumOff val="40000"/>
                  </a:schemeClr>
                </a:solidFill>
              </a:rPr>
              <a:t>d'objets</a:t>
            </a:r>
            <a:r>
              <a:rPr lang="fr-FR" sz="2000" dirty="0">
                <a:solidFill>
                  <a:schemeClr val="accent3">
                    <a:lumMod val="75000"/>
                  </a:schemeClr>
                </a:solidFill>
              </a:rPr>
              <a:t>.</a:t>
            </a:r>
          </a:p>
          <a:p>
            <a:pPr lvl="1">
              <a:buFont typeface="Wingdings" pitchFamily="2" charset="2"/>
              <a:buChar char="Ø"/>
              <a:defRPr/>
            </a:pPr>
            <a:r>
              <a:rPr lang="fr-FR" sz="2000" dirty="0" smtClean="0"/>
              <a:t> Les </a:t>
            </a:r>
            <a:r>
              <a:rPr lang="fr-FR" sz="2000" dirty="0"/>
              <a:t>objets ont un </a:t>
            </a:r>
            <a:r>
              <a:rPr lang="fr-FR" sz="2000" b="1" dirty="0">
                <a:solidFill>
                  <a:schemeClr val="accent2">
                    <a:lumMod val="60000"/>
                    <a:lumOff val="40000"/>
                  </a:schemeClr>
                </a:solidFill>
              </a:rPr>
              <a:t>état</a:t>
            </a:r>
            <a:r>
              <a:rPr lang="fr-FR" sz="2000" dirty="0"/>
              <a:t> interne et un </a:t>
            </a:r>
            <a:r>
              <a:rPr lang="fr-FR" sz="2000" b="1" dirty="0">
                <a:solidFill>
                  <a:schemeClr val="accent2">
                    <a:lumMod val="60000"/>
                    <a:lumOff val="40000"/>
                  </a:schemeClr>
                </a:solidFill>
              </a:rPr>
              <a:t>comportement</a:t>
            </a:r>
            <a:r>
              <a:rPr lang="fr-FR" sz="2000" dirty="0"/>
              <a:t>.</a:t>
            </a:r>
          </a:p>
          <a:p>
            <a:pPr lvl="1">
              <a:buFont typeface="Wingdings" pitchFamily="2" charset="2"/>
              <a:buChar char="Ø"/>
              <a:defRPr/>
            </a:pPr>
            <a:r>
              <a:rPr lang="fr-FR" sz="2000" dirty="0" smtClean="0"/>
              <a:t> Ils </a:t>
            </a:r>
            <a:r>
              <a:rPr lang="fr-FR" sz="2000" dirty="0"/>
              <a:t>collaborent en s‘échangeant des </a:t>
            </a:r>
            <a:r>
              <a:rPr lang="fr-FR" sz="2000" b="1" dirty="0">
                <a:solidFill>
                  <a:schemeClr val="accent2">
                    <a:lumMod val="60000"/>
                    <a:lumOff val="40000"/>
                  </a:schemeClr>
                </a:solidFill>
              </a:rPr>
              <a:t>messages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a:extLst>
              <a:ext uri="{FF2B5EF4-FFF2-40B4-BE49-F238E27FC236}">
                <a16:creationId xmlns="" xmlns:a16="http://schemas.microsoft.com/office/drawing/2014/main" id="{7FF68702-D7F3-4EE8-9483-796F60F290DB}"/>
              </a:ext>
            </a:extLst>
          </p:cNvPr>
          <p:cNvSpPr>
            <a:spLocks noGrp="1" noChangeArrowheads="1"/>
          </p:cNvSpPr>
          <p:nvPr>
            <p:ph type="title"/>
          </p:nvPr>
        </p:nvSpPr>
        <p:spPr/>
        <p:txBody>
          <a:bodyPr/>
          <a:lstStyle/>
          <a:p>
            <a:pPr eaLnBrk="1" hangingPunct="1"/>
            <a:r>
              <a:rPr lang="fr-FR" altLang="fr-FR" sz="3600" dirty="0" smtClean="0"/>
              <a:t>4.1</a:t>
            </a:r>
            <a:r>
              <a:rPr lang="fr-FR" altLang="fr-FR" sz="3600" dirty="0"/>
              <a:t>. Eléments d’une classe</a:t>
            </a:r>
          </a:p>
        </p:txBody>
      </p:sp>
      <p:sp>
        <p:nvSpPr>
          <p:cNvPr id="48132" name="Rectangle 3">
            <a:extLst>
              <a:ext uri="{FF2B5EF4-FFF2-40B4-BE49-F238E27FC236}">
                <a16:creationId xmlns="" xmlns:a16="http://schemas.microsoft.com/office/drawing/2014/main" id="{90D4F92F-AAAC-47F3-8811-AD2981F07864}"/>
              </a:ext>
            </a:extLst>
          </p:cNvPr>
          <p:cNvSpPr>
            <a:spLocks noGrp="1" noChangeArrowheads="1"/>
          </p:cNvSpPr>
          <p:nvPr>
            <p:ph idx="1"/>
          </p:nvPr>
        </p:nvSpPr>
        <p:spPr/>
        <p:txBody>
          <a:bodyPr/>
          <a:lstStyle/>
          <a:p>
            <a:pPr eaLnBrk="1" hangingPunct="1">
              <a:lnSpc>
                <a:spcPct val="90000"/>
              </a:lnSpc>
              <a:buFont typeface="Wingdings" panose="05000000000000000000" pitchFamily="2" charset="2"/>
              <a:buChar char="§"/>
            </a:pPr>
            <a:r>
              <a:rPr lang="fr-FR" altLang="fr-FR" dirty="0"/>
              <a:t>Les </a:t>
            </a:r>
            <a:r>
              <a:rPr lang="fr-FR" altLang="fr-FR" dirty="0">
                <a:solidFill>
                  <a:schemeClr val="accent2"/>
                </a:solidFill>
              </a:rPr>
              <a:t>constructeurs</a:t>
            </a:r>
            <a:r>
              <a:rPr lang="fr-FR" altLang="fr-FR" dirty="0"/>
              <a:t> (il peut y en avoir plusieurs) servent à créer les </a:t>
            </a:r>
            <a:r>
              <a:rPr lang="fr-FR" altLang="fr-FR" dirty="0">
                <a:solidFill>
                  <a:schemeClr val="accent2"/>
                </a:solidFill>
              </a:rPr>
              <a:t>instances</a:t>
            </a:r>
            <a:r>
              <a:rPr lang="fr-FR" altLang="fr-FR" dirty="0"/>
              <a:t> (les objets) de la classe</a:t>
            </a:r>
          </a:p>
          <a:p>
            <a:pPr eaLnBrk="1" hangingPunct="1">
              <a:lnSpc>
                <a:spcPct val="90000"/>
              </a:lnSpc>
              <a:buFont typeface="Wingdings" panose="05000000000000000000" pitchFamily="2" charset="2"/>
              <a:buChar char="§"/>
            </a:pPr>
            <a:r>
              <a:rPr lang="fr-FR" altLang="fr-FR" dirty="0"/>
              <a:t>Quand une instance est créée, son </a:t>
            </a:r>
            <a:r>
              <a:rPr lang="fr-FR" altLang="fr-FR" dirty="0">
                <a:solidFill>
                  <a:schemeClr val="accent2"/>
                </a:solidFill>
              </a:rPr>
              <a:t>état</a:t>
            </a:r>
            <a:r>
              <a:rPr lang="fr-FR" altLang="fr-FR" dirty="0"/>
              <a:t> est conservé dans les </a:t>
            </a:r>
            <a:r>
              <a:rPr lang="fr-FR" altLang="fr-FR" dirty="0">
                <a:solidFill>
                  <a:schemeClr val="accent2"/>
                </a:solidFill>
              </a:rPr>
              <a:t>variables d’instance</a:t>
            </a:r>
          </a:p>
          <a:p>
            <a:pPr eaLnBrk="1" hangingPunct="1">
              <a:lnSpc>
                <a:spcPct val="90000"/>
              </a:lnSpc>
              <a:buFont typeface="Wingdings" panose="05000000000000000000" pitchFamily="2" charset="2"/>
              <a:buChar char="§"/>
            </a:pPr>
            <a:r>
              <a:rPr lang="fr-FR" altLang="fr-FR" dirty="0"/>
              <a:t>Les </a:t>
            </a:r>
            <a:r>
              <a:rPr lang="fr-FR" altLang="fr-FR" dirty="0">
                <a:solidFill>
                  <a:schemeClr val="accent2"/>
                </a:solidFill>
              </a:rPr>
              <a:t>méthodes</a:t>
            </a:r>
            <a:r>
              <a:rPr lang="fr-FR" altLang="fr-FR" dirty="0"/>
              <a:t> déterminent le </a:t>
            </a:r>
            <a:r>
              <a:rPr lang="fr-FR" altLang="fr-FR" dirty="0">
                <a:solidFill>
                  <a:schemeClr val="accent2"/>
                </a:solidFill>
              </a:rPr>
              <a:t>comportement</a:t>
            </a:r>
            <a:r>
              <a:rPr lang="fr-FR" altLang="fr-FR" dirty="0"/>
              <a:t> des </a:t>
            </a:r>
            <a:r>
              <a:rPr lang="fr-FR" altLang="fr-FR" dirty="0">
                <a:solidFill>
                  <a:schemeClr val="accent2"/>
                </a:solidFill>
              </a:rPr>
              <a:t>instances</a:t>
            </a:r>
            <a:r>
              <a:rPr lang="fr-FR" altLang="fr-FR" dirty="0"/>
              <a:t> de la classe quand elles reçoivent un message</a:t>
            </a:r>
          </a:p>
          <a:p>
            <a:pPr eaLnBrk="1" hangingPunct="1">
              <a:lnSpc>
                <a:spcPct val="90000"/>
              </a:lnSpc>
              <a:buFont typeface="Wingdings" panose="05000000000000000000" pitchFamily="2" charset="2"/>
              <a:buChar char="§"/>
            </a:pPr>
            <a:r>
              <a:rPr lang="fr-FR" altLang="fr-FR" dirty="0"/>
              <a:t>Les variables (</a:t>
            </a:r>
            <a:r>
              <a:rPr lang="fr-FR" altLang="fr-FR" dirty="0">
                <a:solidFill>
                  <a:schemeClr val="accent2"/>
                </a:solidFill>
              </a:rPr>
              <a:t>attributs</a:t>
            </a:r>
            <a:r>
              <a:rPr lang="fr-FR" altLang="fr-FR" dirty="0"/>
              <a:t>) et les </a:t>
            </a:r>
            <a:r>
              <a:rPr lang="fr-FR" altLang="fr-FR" dirty="0">
                <a:solidFill>
                  <a:schemeClr val="accent2"/>
                </a:solidFill>
              </a:rPr>
              <a:t>méthodes</a:t>
            </a:r>
            <a:r>
              <a:rPr lang="fr-FR" altLang="fr-FR" dirty="0"/>
              <a:t> s’appellent les </a:t>
            </a:r>
            <a:r>
              <a:rPr lang="fr-FR" altLang="fr-FR" dirty="0">
                <a:solidFill>
                  <a:schemeClr val="accent2"/>
                </a:solidFill>
              </a:rPr>
              <a:t>membres</a:t>
            </a:r>
            <a:r>
              <a:rPr lang="fr-FR" altLang="fr-FR" dirty="0"/>
              <a:t> de la classe</a:t>
            </a:r>
          </a:p>
        </p:txBody>
      </p:sp>
      <p:sp>
        <p:nvSpPr>
          <p:cNvPr id="48130" name="Espace réservé du numéro de diapositive 5">
            <a:extLst>
              <a:ext uri="{FF2B5EF4-FFF2-40B4-BE49-F238E27FC236}">
                <a16:creationId xmlns="" xmlns:a16="http://schemas.microsoft.com/office/drawing/2014/main" id="{313792C9-5F55-4CBA-BDD8-8DB0AD3334A6}"/>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F2E2CF1-3DC0-41D7-B47C-6667B57A0E8B}" type="slidenum">
              <a:rPr lang="fr-FR" altLang="fr-FR" sz="1400"/>
              <a:pPr>
                <a:spcBef>
                  <a:spcPct val="0"/>
                </a:spcBef>
                <a:buFontTx/>
                <a:buNone/>
              </a:pPr>
              <a:t>40</a:t>
            </a:fld>
            <a:endParaRPr lang="fr-FR" altLang="fr-FR" sz="14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753506" y="1037243"/>
            <a:ext cx="7956000" cy="5537114"/>
          </a:xfrm>
          <a:prstGeom prst="rect">
            <a:avLst/>
          </a:prstGeom>
          <a:noFill/>
          <a:ln w="9525">
            <a:noFill/>
            <a:miter lim="800000"/>
            <a:headEnd/>
            <a:tailEnd/>
          </a:ln>
          <a:effectLst/>
        </p:spPr>
      </p:pic>
      <p:sp>
        <p:nvSpPr>
          <p:cNvPr id="5" name="Rectangle 2">
            <a:extLst>
              <a:ext uri="{FF2B5EF4-FFF2-40B4-BE49-F238E27FC236}">
                <a16:creationId xmlns="" xmlns:a16="http://schemas.microsoft.com/office/drawing/2014/main" id="{7FF68702-D7F3-4EE8-9483-796F60F290DB}"/>
              </a:ext>
            </a:extLst>
          </p:cNvPr>
          <p:cNvSpPr>
            <a:spLocks noGrp="1" noChangeArrowheads="1"/>
          </p:cNvSpPr>
          <p:nvPr>
            <p:ph type="title"/>
          </p:nvPr>
        </p:nvSpPr>
        <p:spPr>
          <a:xfrm>
            <a:off x="1914144" y="138158"/>
            <a:ext cx="9997440" cy="1143000"/>
          </a:xfrm>
        </p:spPr>
        <p:txBody>
          <a:bodyPr/>
          <a:lstStyle/>
          <a:p>
            <a:pPr eaLnBrk="1" hangingPunct="1"/>
            <a:r>
              <a:rPr lang="fr-FR" altLang="fr-FR" sz="3600" dirty="0" smtClean="0"/>
              <a:t>4.2. Syntaxe  </a:t>
            </a:r>
            <a:r>
              <a:rPr lang="fr-FR" altLang="fr-FR" sz="3600" dirty="0"/>
              <a:t>d’une classe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a:extLst>
              <a:ext uri="{FF2B5EF4-FFF2-40B4-BE49-F238E27FC236}">
                <a16:creationId xmlns="" xmlns:a16="http://schemas.microsoft.com/office/drawing/2014/main" id="{D0881181-3935-449F-977B-C21C8B95B47F}"/>
              </a:ext>
            </a:extLst>
          </p:cNvPr>
          <p:cNvSpPr>
            <a:spLocks noGrp="1" noChangeArrowheads="1"/>
          </p:cNvSpPr>
          <p:nvPr>
            <p:ph type="title"/>
          </p:nvPr>
        </p:nvSpPr>
        <p:spPr/>
        <p:txBody>
          <a:bodyPr/>
          <a:lstStyle/>
          <a:p>
            <a:pPr eaLnBrk="1" hangingPunct="1"/>
            <a:r>
              <a:rPr lang="fr-FR" altLang="fr-FR" sz="3600"/>
              <a:t>Exemple : classe Livre</a:t>
            </a:r>
          </a:p>
        </p:txBody>
      </p:sp>
      <p:sp>
        <p:nvSpPr>
          <p:cNvPr id="49156" name="Rectangle 3">
            <a:extLst>
              <a:ext uri="{FF2B5EF4-FFF2-40B4-BE49-F238E27FC236}">
                <a16:creationId xmlns="" xmlns:a16="http://schemas.microsoft.com/office/drawing/2014/main" id="{00947362-544A-4AE3-A8C6-A026AAE15B26}"/>
              </a:ext>
            </a:extLst>
          </p:cNvPr>
          <p:cNvSpPr>
            <a:spLocks noGrp="1" noChangeArrowheads="1"/>
          </p:cNvSpPr>
          <p:nvPr>
            <p:ph idx="1"/>
          </p:nvPr>
        </p:nvSpPr>
        <p:spPr>
          <a:xfrm>
            <a:off x="1981200" y="1600200"/>
            <a:ext cx="8229600" cy="5029200"/>
          </a:xfrm>
        </p:spPr>
        <p:txBody>
          <a:bodyPr>
            <a:normAutofit fontScale="92500" lnSpcReduction="10000"/>
          </a:bodyPr>
          <a:lstStyle/>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public class Livre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b="1" dirty="0">
                <a:latin typeface="Courier New" panose="02070309020205020404" pitchFamily="49" charset="0"/>
                <a:cs typeface="Courier New" panose="02070309020205020404" pitchFamily="49" charset="0"/>
              </a:rPr>
              <a:t> String titre, auteur;</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int</a:t>
            </a: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nbPages</a:t>
            </a: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 Constructeur</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public Livre(String </a:t>
            </a:r>
            <a:r>
              <a:rPr lang="fr-FR" altLang="fr-FR" sz="1800" b="1" dirty="0" err="1">
                <a:latin typeface="Courier New" panose="02070309020205020404" pitchFamily="49" charset="0"/>
                <a:cs typeface="Courier New" panose="02070309020205020404" pitchFamily="49" charset="0"/>
              </a:rPr>
              <a:t>unTitre</a:t>
            </a:r>
            <a:r>
              <a:rPr lang="fr-FR" altLang="fr-FR" sz="1800" b="1" dirty="0">
                <a:latin typeface="Courier New" panose="02070309020205020404" pitchFamily="49" charset="0"/>
                <a:cs typeface="Courier New" panose="02070309020205020404" pitchFamily="49" charset="0"/>
              </a:rPr>
              <a:t>, String </a:t>
            </a:r>
            <a:r>
              <a:rPr lang="fr-FR" altLang="fr-FR" sz="1800" b="1" dirty="0" err="1">
                <a:latin typeface="Courier New" panose="02070309020205020404" pitchFamily="49" charset="0"/>
                <a:cs typeface="Courier New" panose="02070309020205020404" pitchFamily="49" charset="0"/>
              </a:rPr>
              <a:t>unAuteur</a:t>
            </a: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titre = </a:t>
            </a:r>
            <a:r>
              <a:rPr lang="fr-FR" altLang="fr-FR" sz="1800" b="1" dirty="0" err="1">
                <a:latin typeface="Courier New" panose="02070309020205020404" pitchFamily="49" charset="0"/>
                <a:cs typeface="Courier New" panose="02070309020205020404" pitchFamily="49" charset="0"/>
              </a:rPr>
              <a:t>unTitre</a:t>
            </a:r>
            <a:r>
              <a:rPr lang="fr-FR" altLang="fr-FR" sz="1800" b="1" dirty="0">
                <a:latin typeface="Courier New" panose="02070309020205020404" pitchFamily="49" charset="0"/>
                <a:cs typeface="Courier New" panose="02070309020205020404" pitchFamily="49" charset="0"/>
              </a:rPr>
              <a:t>;</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auteur = </a:t>
            </a:r>
            <a:r>
              <a:rPr lang="fr-FR" altLang="fr-FR" sz="1800" b="1" dirty="0" err="1">
                <a:latin typeface="Courier New" panose="02070309020205020404" pitchFamily="49" charset="0"/>
                <a:cs typeface="Courier New" panose="02070309020205020404" pitchFamily="49" charset="0"/>
              </a:rPr>
              <a:t>unAuteur</a:t>
            </a:r>
            <a:r>
              <a:rPr lang="fr-FR" altLang="fr-FR" sz="1800" b="1" dirty="0">
                <a:latin typeface="Courier New" panose="02070309020205020404" pitchFamily="49" charset="0"/>
                <a:cs typeface="Courier New" panose="02070309020205020404" pitchFamily="49" charset="0"/>
              </a:rPr>
              <a:t>;</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endParaRPr lang="fr-FR" altLang="fr-FR" sz="1800" b="1" dirty="0">
              <a:latin typeface="Courier New" panose="02070309020205020404" pitchFamily="49" charset="0"/>
              <a:cs typeface="Courier New" panose="02070309020205020404" pitchFamily="49" charset="0"/>
            </a:endParaRP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public String </a:t>
            </a:r>
            <a:r>
              <a:rPr lang="fr-FR" altLang="fr-FR" sz="1800" b="1" dirty="0" err="1">
                <a:latin typeface="Courier New" panose="02070309020205020404" pitchFamily="49" charset="0"/>
                <a:cs typeface="Courier New" panose="02070309020205020404" pitchFamily="49" charset="0"/>
              </a:rPr>
              <a:t>getAuteur</a:t>
            </a:r>
            <a:r>
              <a:rPr lang="fr-FR" altLang="fr-FR" sz="1800" b="1" dirty="0">
                <a:latin typeface="Courier New" panose="02070309020205020404" pitchFamily="49" charset="0"/>
                <a:cs typeface="Courier New" panose="02070309020205020404" pitchFamily="49" charset="0"/>
              </a:rPr>
              <a:t>() { // accesseur</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return auteur;</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public </a:t>
            </a:r>
            <a:r>
              <a:rPr lang="fr-FR" altLang="fr-FR" sz="1800" b="1" dirty="0" err="1">
                <a:latin typeface="Courier New" panose="02070309020205020404" pitchFamily="49" charset="0"/>
                <a:cs typeface="Courier New" panose="02070309020205020404" pitchFamily="49" charset="0"/>
              </a:rPr>
              <a:t>void</a:t>
            </a: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setNbPages</a:t>
            </a:r>
            <a:r>
              <a:rPr lang="fr-FR" altLang="fr-FR" sz="1800" b="1" dirty="0">
                <a:latin typeface="Courier New" panose="02070309020205020404" pitchFamily="49" charset="0"/>
                <a:cs typeface="Courier New" panose="02070309020205020404" pitchFamily="49" charset="0"/>
              </a:rPr>
              <a:t>(</a:t>
            </a:r>
            <a:r>
              <a:rPr lang="fr-FR" altLang="fr-FR" sz="1800" b="1" dirty="0" err="1">
                <a:latin typeface="Courier New" panose="02070309020205020404" pitchFamily="49" charset="0"/>
                <a:cs typeface="Courier New" panose="02070309020205020404" pitchFamily="49" charset="0"/>
              </a:rPr>
              <a:t>int</a:t>
            </a:r>
            <a:r>
              <a:rPr lang="fr-FR" altLang="fr-FR" sz="1800" b="1" dirty="0">
                <a:latin typeface="Courier New" panose="02070309020205020404" pitchFamily="49" charset="0"/>
                <a:cs typeface="Courier New" panose="02070309020205020404" pitchFamily="49" charset="0"/>
              </a:rPr>
              <a:t> nb) { // modificateur</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nbPages</a:t>
            </a:r>
            <a:r>
              <a:rPr lang="fr-FR" altLang="fr-FR" sz="1800" b="1" dirty="0">
                <a:latin typeface="Courier New" panose="02070309020205020404" pitchFamily="49" charset="0"/>
                <a:cs typeface="Courier New" panose="02070309020205020404" pitchFamily="49" charset="0"/>
              </a:rPr>
              <a:t> = nb;</a:t>
            </a:r>
          </a:p>
          <a:p>
            <a:pPr eaLnBrk="1" hangingPunct="1">
              <a:lnSpc>
                <a:spcPct val="80000"/>
              </a:lnSpc>
              <a:buFontTx/>
              <a:buNone/>
            </a:pPr>
            <a:endParaRPr lang="fr-FR" altLang="fr-FR" sz="1800" b="1" dirty="0">
              <a:latin typeface="Courier New" panose="02070309020205020404" pitchFamily="49" charset="0"/>
              <a:cs typeface="Courier New" panose="02070309020205020404" pitchFamily="49" charset="0"/>
            </a:endParaRP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a:t>
            </a:r>
          </a:p>
        </p:txBody>
      </p:sp>
      <p:sp>
        <p:nvSpPr>
          <p:cNvPr id="49154" name="Espace réservé du numéro de diapositive 5">
            <a:extLst>
              <a:ext uri="{FF2B5EF4-FFF2-40B4-BE49-F238E27FC236}">
                <a16:creationId xmlns="" xmlns:a16="http://schemas.microsoft.com/office/drawing/2014/main" id="{29AFC513-5E9B-4CF4-B7A1-653BA7574620}"/>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0ACDF42-0831-4484-9CAC-B6D07FB50397}" type="slidenum">
              <a:rPr lang="fr-FR" altLang="fr-FR" sz="1400"/>
              <a:pPr>
                <a:spcBef>
                  <a:spcPct val="0"/>
                </a:spcBef>
                <a:buFontTx/>
                <a:buNone/>
              </a:pPr>
              <a:t>42</a:t>
            </a:fld>
            <a:endParaRPr lang="fr-FR" altLang="fr-FR" sz="1400"/>
          </a:p>
        </p:txBody>
      </p:sp>
      <p:sp>
        <p:nvSpPr>
          <p:cNvPr id="49157" name="Text Box 4">
            <a:extLst>
              <a:ext uri="{FF2B5EF4-FFF2-40B4-BE49-F238E27FC236}">
                <a16:creationId xmlns="" xmlns:a16="http://schemas.microsoft.com/office/drawing/2014/main" id="{504A0015-3F74-45A6-BE4D-437128BC28AC}"/>
              </a:ext>
            </a:extLst>
          </p:cNvPr>
          <p:cNvSpPr txBox="1">
            <a:spLocks noChangeArrowheads="1"/>
          </p:cNvSpPr>
          <p:nvPr/>
        </p:nvSpPr>
        <p:spPr bwMode="auto">
          <a:xfrm>
            <a:off x="7239000" y="1843088"/>
            <a:ext cx="22288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solidFill>
                  <a:schemeClr val="accent2"/>
                </a:solidFill>
              </a:rPr>
              <a:t>Variables d’instance</a:t>
            </a:r>
          </a:p>
        </p:txBody>
      </p:sp>
      <p:sp>
        <p:nvSpPr>
          <p:cNvPr id="49158" name="Rectangle 5">
            <a:extLst>
              <a:ext uri="{FF2B5EF4-FFF2-40B4-BE49-F238E27FC236}">
                <a16:creationId xmlns="" xmlns:a16="http://schemas.microsoft.com/office/drawing/2014/main" id="{FAD2FD0A-2A7D-476E-9336-3DC95D5B61FD}"/>
              </a:ext>
            </a:extLst>
          </p:cNvPr>
          <p:cNvSpPr>
            <a:spLocks noChangeArrowheads="1"/>
          </p:cNvSpPr>
          <p:nvPr/>
        </p:nvSpPr>
        <p:spPr bwMode="auto">
          <a:xfrm>
            <a:off x="2179316" y="1834660"/>
            <a:ext cx="7086600" cy="7620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49159" name="Rectangle 6">
            <a:extLst>
              <a:ext uri="{FF2B5EF4-FFF2-40B4-BE49-F238E27FC236}">
                <a16:creationId xmlns="" xmlns:a16="http://schemas.microsoft.com/office/drawing/2014/main" id="{7ACBE2E5-0481-415A-9E51-A084FDE18AC2}"/>
              </a:ext>
            </a:extLst>
          </p:cNvPr>
          <p:cNvSpPr>
            <a:spLocks noChangeArrowheads="1"/>
          </p:cNvSpPr>
          <p:nvPr/>
        </p:nvSpPr>
        <p:spPr bwMode="auto">
          <a:xfrm>
            <a:off x="2362200" y="2846124"/>
            <a:ext cx="7086600" cy="11811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49160" name="Rectangle 7">
            <a:extLst>
              <a:ext uri="{FF2B5EF4-FFF2-40B4-BE49-F238E27FC236}">
                <a16:creationId xmlns="" xmlns:a16="http://schemas.microsoft.com/office/drawing/2014/main" id="{5B7CB74D-0D69-4926-B24B-FF5E71201DED}"/>
              </a:ext>
            </a:extLst>
          </p:cNvPr>
          <p:cNvSpPr>
            <a:spLocks noChangeArrowheads="1"/>
          </p:cNvSpPr>
          <p:nvPr/>
        </p:nvSpPr>
        <p:spPr bwMode="auto">
          <a:xfrm>
            <a:off x="2362200" y="4124084"/>
            <a:ext cx="7086600" cy="19685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49161" name="Rectangle 8">
            <a:extLst>
              <a:ext uri="{FF2B5EF4-FFF2-40B4-BE49-F238E27FC236}">
                <a16:creationId xmlns="" xmlns:a16="http://schemas.microsoft.com/office/drawing/2014/main" id="{394A977D-3291-41AC-ADB1-BE195956415B}"/>
              </a:ext>
            </a:extLst>
          </p:cNvPr>
          <p:cNvSpPr>
            <a:spLocks noChangeArrowheads="1"/>
          </p:cNvSpPr>
          <p:nvPr/>
        </p:nvSpPr>
        <p:spPr bwMode="auto">
          <a:xfrm>
            <a:off x="7842250" y="3214688"/>
            <a:ext cx="16065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solidFill>
                  <a:schemeClr val="accent2"/>
                </a:solidFill>
              </a:rPr>
              <a:t>Constructeurs</a:t>
            </a:r>
          </a:p>
        </p:txBody>
      </p:sp>
      <p:sp>
        <p:nvSpPr>
          <p:cNvPr id="49162" name="Rectangle 9">
            <a:extLst>
              <a:ext uri="{FF2B5EF4-FFF2-40B4-BE49-F238E27FC236}">
                <a16:creationId xmlns="" xmlns:a16="http://schemas.microsoft.com/office/drawing/2014/main" id="{865C5EA8-A245-4ED4-8A42-4578DB74EBF6}"/>
              </a:ext>
            </a:extLst>
          </p:cNvPr>
          <p:cNvSpPr>
            <a:spLocks noChangeArrowheads="1"/>
          </p:cNvSpPr>
          <p:nvPr/>
        </p:nvSpPr>
        <p:spPr bwMode="auto">
          <a:xfrm>
            <a:off x="8229600" y="4648201"/>
            <a:ext cx="11874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solidFill>
                  <a:schemeClr val="accent2"/>
                </a:solidFill>
              </a:rPr>
              <a:t>Méthodes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a:extLst>
              <a:ext uri="{FF2B5EF4-FFF2-40B4-BE49-F238E27FC236}">
                <a16:creationId xmlns="" xmlns:a16="http://schemas.microsoft.com/office/drawing/2014/main" id="{AE33AC97-A5A6-48F1-A349-44749E4BE8BB}"/>
              </a:ext>
            </a:extLst>
          </p:cNvPr>
          <p:cNvSpPr>
            <a:spLocks noGrp="1" noChangeArrowheads="1"/>
          </p:cNvSpPr>
          <p:nvPr>
            <p:ph type="title"/>
          </p:nvPr>
        </p:nvSpPr>
        <p:spPr/>
        <p:txBody>
          <a:bodyPr/>
          <a:lstStyle/>
          <a:p>
            <a:pPr eaLnBrk="1" hangingPunct="1"/>
            <a:r>
              <a:rPr lang="fr-FR" altLang="fr-FR" sz="3600" dirty="0"/>
              <a:t>4</a:t>
            </a:r>
            <a:r>
              <a:rPr lang="fr-FR" altLang="fr-FR" sz="3600" dirty="0" smtClean="0"/>
              <a:t>.2</a:t>
            </a:r>
            <a:r>
              <a:rPr lang="fr-FR" altLang="fr-FR" sz="3600" dirty="0"/>
              <a:t>. Rôles d’une classe</a:t>
            </a:r>
          </a:p>
        </p:txBody>
      </p:sp>
      <p:sp>
        <p:nvSpPr>
          <p:cNvPr id="50180" name="Rectangle 3">
            <a:extLst>
              <a:ext uri="{FF2B5EF4-FFF2-40B4-BE49-F238E27FC236}">
                <a16:creationId xmlns="" xmlns:a16="http://schemas.microsoft.com/office/drawing/2014/main" id="{31D55D60-91F6-486F-96E8-52CE4BFA5198}"/>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dirty="0"/>
              <a:t>Une classe est</a:t>
            </a:r>
          </a:p>
          <a:p>
            <a:pPr eaLnBrk="1" hangingPunct="1">
              <a:buFontTx/>
              <a:buNone/>
            </a:pPr>
            <a:r>
              <a:rPr lang="fr-FR" altLang="fr-FR" dirty="0"/>
              <a:t>	</a:t>
            </a:r>
            <a:r>
              <a:rPr lang="fr-FR" altLang="fr-FR" sz="2200" dirty="0"/>
              <a:t>– un type qui décrit une structure (variables d’instances) et un comportement (méthodes)</a:t>
            </a:r>
          </a:p>
          <a:p>
            <a:pPr eaLnBrk="1" hangingPunct="1">
              <a:buFontTx/>
              <a:buNone/>
            </a:pPr>
            <a:r>
              <a:rPr lang="fr-FR" altLang="fr-FR" sz="2200" dirty="0"/>
              <a:t>	– un module pour décomposer une application en entités plus petites</a:t>
            </a:r>
          </a:p>
          <a:p>
            <a:pPr eaLnBrk="1" hangingPunct="1">
              <a:buFontTx/>
              <a:buNone/>
            </a:pPr>
            <a:r>
              <a:rPr lang="fr-FR" altLang="fr-FR" sz="2200" dirty="0"/>
              <a:t>	– un générateur d’objets (par ses constructeurs)</a:t>
            </a:r>
          </a:p>
          <a:p>
            <a:pPr eaLnBrk="1" hangingPunct="1">
              <a:buFont typeface="Wingdings" panose="05000000000000000000" pitchFamily="2" charset="2"/>
              <a:buChar char="§"/>
            </a:pPr>
            <a:r>
              <a:rPr lang="fr-FR" altLang="fr-FR" dirty="0"/>
              <a:t>Une classe permet d’encapsuler les objets :</a:t>
            </a:r>
          </a:p>
          <a:p>
            <a:pPr eaLnBrk="1" hangingPunct="1">
              <a:buFontTx/>
              <a:buNone/>
            </a:pPr>
            <a:r>
              <a:rPr lang="fr-FR" altLang="fr-FR" dirty="0"/>
              <a:t>	</a:t>
            </a:r>
            <a:r>
              <a:rPr lang="fr-FR" altLang="fr-FR" sz="2200" dirty="0"/>
              <a:t>– les membres </a:t>
            </a:r>
            <a:r>
              <a:rPr lang="fr-FR" altLang="fr-FR" sz="2200" b="1" dirty="0"/>
              <a:t>public </a:t>
            </a:r>
            <a:r>
              <a:rPr lang="fr-FR" altLang="fr-FR" sz="2200" dirty="0"/>
              <a:t>sont vus de l’extérieur</a:t>
            </a:r>
          </a:p>
          <a:p>
            <a:pPr eaLnBrk="1" hangingPunct="1">
              <a:buFontTx/>
              <a:buNone/>
            </a:pPr>
            <a:r>
              <a:rPr lang="fr-FR" altLang="fr-FR" sz="2200" dirty="0"/>
              <a:t>	– mais les membres </a:t>
            </a:r>
            <a:r>
              <a:rPr lang="fr-FR" altLang="fr-FR" sz="2200" b="1" dirty="0" err="1"/>
              <a:t>private</a:t>
            </a:r>
            <a:r>
              <a:rPr lang="fr-FR" altLang="fr-FR" sz="2200" b="1" dirty="0"/>
              <a:t> </a:t>
            </a:r>
            <a:r>
              <a:rPr lang="fr-FR" altLang="fr-FR" sz="2200" dirty="0"/>
              <a:t>sont cachés</a:t>
            </a:r>
          </a:p>
        </p:txBody>
      </p:sp>
      <p:sp>
        <p:nvSpPr>
          <p:cNvPr id="50178" name="Espace réservé du numéro de diapositive 5">
            <a:extLst>
              <a:ext uri="{FF2B5EF4-FFF2-40B4-BE49-F238E27FC236}">
                <a16:creationId xmlns="" xmlns:a16="http://schemas.microsoft.com/office/drawing/2014/main" id="{3D3D2A05-96BA-4E83-A6B6-462D34F6FD93}"/>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7AD3180-FD60-4EE7-9827-47416FF682DA}" type="slidenum">
              <a:rPr lang="fr-FR" altLang="fr-FR" sz="1400"/>
              <a:pPr>
                <a:spcBef>
                  <a:spcPct val="0"/>
                </a:spcBef>
                <a:buFontTx/>
                <a:buNone/>
              </a:pPr>
              <a:t>43</a:t>
            </a:fld>
            <a:endParaRPr lang="fr-FR" altLang="fr-FR" sz="14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a:extLst>
              <a:ext uri="{FF2B5EF4-FFF2-40B4-BE49-F238E27FC236}">
                <a16:creationId xmlns="" xmlns:a16="http://schemas.microsoft.com/office/drawing/2014/main" id="{2C4BB5E1-3DDD-4584-A5BF-210B01BC1544}"/>
              </a:ext>
            </a:extLst>
          </p:cNvPr>
          <p:cNvSpPr>
            <a:spLocks noGrp="1" noChangeArrowheads="1"/>
          </p:cNvSpPr>
          <p:nvPr>
            <p:ph type="title"/>
          </p:nvPr>
        </p:nvSpPr>
        <p:spPr/>
        <p:txBody>
          <a:bodyPr/>
          <a:lstStyle/>
          <a:p>
            <a:pPr eaLnBrk="1" hangingPunct="1"/>
            <a:r>
              <a:rPr lang="fr-FR" altLang="fr-FR" sz="3600" dirty="0"/>
              <a:t>4</a:t>
            </a:r>
            <a:r>
              <a:rPr lang="fr-FR" altLang="fr-FR" sz="3600" dirty="0" smtClean="0"/>
              <a:t>.2</a:t>
            </a:r>
            <a:r>
              <a:rPr lang="fr-FR" altLang="fr-FR" sz="3600" dirty="0"/>
              <a:t>. Conventions pour les identificateurs</a:t>
            </a:r>
          </a:p>
        </p:txBody>
      </p:sp>
      <p:sp>
        <p:nvSpPr>
          <p:cNvPr id="51204" name="Rectangle 3">
            <a:extLst>
              <a:ext uri="{FF2B5EF4-FFF2-40B4-BE49-F238E27FC236}">
                <a16:creationId xmlns="" xmlns:a16="http://schemas.microsoft.com/office/drawing/2014/main" id="{05E369C4-91AF-4D94-A563-3A03AA2837BA}"/>
              </a:ext>
            </a:extLst>
          </p:cNvPr>
          <p:cNvSpPr>
            <a:spLocks noGrp="1" noChangeArrowheads="1"/>
          </p:cNvSpPr>
          <p:nvPr>
            <p:ph idx="1"/>
          </p:nvPr>
        </p:nvSpPr>
        <p:spPr/>
        <p:txBody>
          <a:bodyPr/>
          <a:lstStyle/>
          <a:p>
            <a:pPr eaLnBrk="1" hangingPunct="1">
              <a:lnSpc>
                <a:spcPct val="90000"/>
              </a:lnSpc>
              <a:buFont typeface="Wingdings" panose="05000000000000000000" pitchFamily="2" charset="2"/>
              <a:buChar char="§"/>
            </a:pPr>
            <a:r>
              <a:rPr lang="fr-FR" altLang="fr-FR" dirty="0"/>
              <a:t>Les noms de classes commencent par une majuscule : </a:t>
            </a:r>
            <a:r>
              <a:rPr lang="fr-FR" altLang="fr-FR" b="1" dirty="0"/>
              <a:t>Cercle</a:t>
            </a:r>
            <a:r>
              <a:rPr lang="fr-FR" altLang="fr-FR" dirty="0"/>
              <a:t>, </a:t>
            </a:r>
            <a:r>
              <a:rPr lang="fr-FR" altLang="fr-FR" b="1" dirty="0"/>
              <a:t>Object</a:t>
            </a:r>
          </a:p>
          <a:p>
            <a:pPr eaLnBrk="1" hangingPunct="1">
              <a:lnSpc>
                <a:spcPct val="90000"/>
              </a:lnSpc>
              <a:buFont typeface="Wingdings" panose="05000000000000000000" pitchFamily="2" charset="2"/>
              <a:buChar char="§"/>
            </a:pPr>
            <a:r>
              <a:rPr lang="fr-FR" altLang="fr-FR" dirty="0"/>
              <a:t>Les mots contenus dans un identificateur commencent par une majuscule : </a:t>
            </a:r>
            <a:r>
              <a:rPr lang="fr-FR" altLang="fr-FR" b="1" dirty="0" err="1"/>
              <a:t>UneClasse</a:t>
            </a:r>
            <a:r>
              <a:rPr lang="fr-FR" altLang="fr-FR" dirty="0"/>
              <a:t>, </a:t>
            </a:r>
            <a:r>
              <a:rPr lang="fr-FR" altLang="fr-FR" b="1" dirty="0" err="1"/>
              <a:t>uneMethode</a:t>
            </a:r>
            <a:r>
              <a:rPr lang="fr-FR" altLang="fr-FR" dirty="0"/>
              <a:t>, </a:t>
            </a:r>
            <a:r>
              <a:rPr lang="fr-FR" altLang="fr-FR" b="1" dirty="0" err="1"/>
              <a:t>uneAutreVariable</a:t>
            </a:r>
            <a:endParaRPr lang="fr-FR" altLang="fr-FR" b="1" dirty="0"/>
          </a:p>
          <a:p>
            <a:pPr eaLnBrk="1" hangingPunct="1">
              <a:lnSpc>
                <a:spcPct val="90000"/>
              </a:lnSpc>
              <a:buFont typeface="Wingdings" panose="05000000000000000000" pitchFamily="2" charset="2"/>
              <a:buChar char="§"/>
            </a:pPr>
            <a:r>
              <a:rPr lang="fr-FR" altLang="fr-FR" dirty="0"/>
              <a:t>Les constantes sont en majuscules avec les mots séparés par le caractère souligné « </a:t>
            </a:r>
            <a:r>
              <a:rPr lang="fr-FR" altLang="fr-FR" b="1" dirty="0"/>
              <a:t>_ </a:t>
            </a:r>
            <a:r>
              <a:rPr lang="fr-FR" altLang="fr-FR" dirty="0"/>
              <a:t>» : </a:t>
            </a:r>
            <a:r>
              <a:rPr lang="fr-FR" altLang="fr-FR" b="1" dirty="0"/>
              <a:t>UNE_CONSTANTE</a:t>
            </a:r>
          </a:p>
          <a:p>
            <a:pPr eaLnBrk="1" hangingPunct="1">
              <a:lnSpc>
                <a:spcPct val="90000"/>
              </a:lnSpc>
              <a:buFont typeface="Wingdings" panose="05000000000000000000" pitchFamily="2" charset="2"/>
              <a:buChar char="§"/>
            </a:pPr>
            <a:r>
              <a:rPr lang="fr-FR" altLang="fr-FR" dirty="0"/>
              <a:t>Si possible, des noms pour les classes et des verbes pour les méthodes</a:t>
            </a:r>
          </a:p>
        </p:txBody>
      </p:sp>
      <p:sp>
        <p:nvSpPr>
          <p:cNvPr id="51202" name="Espace réservé du numéro de diapositive 5">
            <a:extLst>
              <a:ext uri="{FF2B5EF4-FFF2-40B4-BE49-F238E27FC236}">
                <a16:creationId xmlns="" xmlns:a16="http://schemas.microsoft.com/office/drawing/2014/main" id="{74CDED5E-6E9D-4690-8F34-8456DC198319}"/>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C15F1A5-4BBB-4A6B-ABD3-C809B252A7BF}" type="slidenum">
              <a:rPr lang="fr-FR" altLang="fr-FR" sz="1400"/>
              <a:pPr>
                <a:spcBef>
                  <a:spcPct val="0"/>
                </a:spcBef>
                <a:buFontTx/>
                <a:buNone/>
              </a:pPr>
              <a:t>44</a:t>
            </a:fld>
            <a:endParaRPr lang="fr-FR" altLang="fr-FR" sz="14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a:extLst>
              <a:ext uri="{FF2B5EF4-FFF2-40B4-BE49-F238E27FC236}">
                <a16:creationId xmlns="" xmlns:a16="http://schemas.microsoft.com/office/drawing/2014/main" id="{C131FB95-9AA6-46D4-91A4-E236D0A7FFCA}"/>
              </a:ext>
            </a:extLst>
          </p:cNvPr>
          <p:cNvSpPr>
            <a:spLocks noGrp="1" noChangeArrowheads="1"/>
          </p:cNvSpPr>
          <p:nvPr>
            <p:ph type="title"/>
          </p:nvPr>
        </p:nvSpPr>
        <p:spPr>
          <a:xfrm>
            <a:off x="1524000" y="2743200"/>
            <a:ext cx="9144000" cy="1143000"/>
          </a:xfrm>
        </p:spPr>
        <p:txBody>
          <a:bodyPr/>
          <a:lstStyle/>
          <a:p>
            <a:pPr eaLnBrk="1" hangingPunct="1"/>
            <a:r>
              <a:rPr lang="fr-FR" altLang="fr-FR" sz="3600"/>
              <a:t>Les constructeurs</a:t>
            </a:r>
          </a:p>
        </p:txBody>
      </p:sp>
      <p:sp>
        <p:nvSpPr>
          <p:cNvPr id="52226" name="Espace réservé du numéro de diapositive 5">
            <a:extLst>
              <a:ext uri="{FF2B5EF4-FFF2-40B4-BE49-F238E27FC236}">
                <a16:creationId xmlns="" xmlns:a16="http://schemas.microsoft.com/office/drawing/2014/main" id="{AD81C765-0260-47DD-8ABF-08DD70DD83C5}"/>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E45A060-CC8C-466D-A723-E1D0A5D02513}" type="slidenum">
              <a:rPr lang="fr-FR" altLang="fr-FR" sz="1400"/>
              <a:pPr>
                <a:spcBef>
                  <a:spcPct val="0"/>
                </a:spcBef>
                <a:buFontTx/>
                <a:buNone/>
              </a:pPr>
              <a:t>45</a:t>
            </a:fld>
            <a:endParaRPr lang="fr-FR" altLang="fr-FR" sz="140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a:extLst>
              <a:ext uri="{FF2B5EF4-FFF2-40B4-BE49-F238E27FC236}">
                <a16:creationId xmlns="" xmlns:a16="http://schemas.microsoft.com/office/drawing/2014/main" id="{C5086954-ADB8-4F59-AAFA-D4D79BD5B1D1}"/>
              </a:ext>
            </a:extLst>
          </p:cNvPr>
          <p:cNvSpPr>
            <a:spLocks noGrp="1" noChangeArrowheads="1"/>
          </p:cNvSpPr>
          <p:nvPr>
            <p:ph type="title"/>
          </p:nvPr>
        </p:nvSpPr>
        <p:spPr/>
        <p:txBody>
          <a:bodyPr/>
          <a:lstStyle/>
          <a:p>
            <a:pPr eaLnBrk="1" hangingPunct="1"/>
            <a:r>
              <a:rPr lang="fr-FR" altLang="fr-FR" sz="3600"/>
              <a:t>Classes et instances</a:t>
            </a:r>
          </a:p>
        </p:txBody>
      </p:sp>
      <p:sp>
        <p:nvSpPr>
          <p:cNvPr id="53252" name="Rectangle 3">
            <a:extLst>
              <a:ext uri="{FF2B5EF4-FFF2-40B4-BE49-F238E27FC236}">
                <a16:creationId xmlns="" xmlns:a16="http://schemas.microsoft.com/office/drawing/2014/main" id="{C9BF815B-44FC-441E-87C3-D65F125ED564}"/>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Une instance d’une classe est créée par un des constructeurs de la classe</a:t>
            </a:r>
          </a:p>
          <a:p>
            <a:pPr eaLnBrk="1" hangingPunct="1">
              <a:buFont typeface="Wingdings" panose="05000000000000000000" pitchFamily="2" charset="2"/>
              <a:buChar char="§"/>
            </a:pPr>
            <a:r>
              <a:rPr lang="fr-FR" altLang="fr-FR"/>
              <a:t>Une fois qu’elle est créée, l’instance </a:t>
            </a:r>
          </a:p>
          <a:p>
            <a:pPr eaLnBrk="1" hangingPunct="1">
              <a:buFont typeface="Wingdings" panose="05000000000000000000" pitchFamily="2" charset="2"/>
              <a:buNone/>
            </a:pPr>
            <a:r>
              <a:rPr lang="fr-FR" altLang="fr-FR"/>
              <a:t>	 </a:t>
            </a:r>
            <a:r>
              <a:rPr lang="fr-FR" altLang="fr-FR" sz="2200"/>
              <a:t>– a son propre état interne (les valeurs des variables d’instance)</a:t>
            </a:r>
          </a:p>
          <a:p>
            <a:pPr eaLnBrk="1" hangingPunct="1">
              <a:buFontTx/>
              <a:buNone/>
            </a:pPr>
            <a:r>
              <a:rPr lang="fr-FR" altLang="fr-FR" sz="2200"/>
              <a:t>	– partage le code qui détermine son comportement (les méthodes) avec les autres instances de la classe</a:t>
            </a:r>
          </a:p>
        </p:txBody>
      </p:sp>
      <p:sp>
        <p:nvSpPr>
          <p:cNvPr id="53250" name="Espace réservé du numéro de diapositive 5">
            <a:extLst>
              <a:ext uri="{FF2B5EF4-FFF2-40B4-BE49-F238E27FC236}">
                <a16:creationId xmlns="" xmlns:a16="http://schemas.microsoft.com/office/drawing/2014/main" id="{8C7AF247-DE5C-40BF-8A38-BF65DE0D0678}"/>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48CFE92-B90B-4D35-9CEA-9F2AF4D31D1B}" type="slidenum">
              <a:rPr lang="fr-FR" altLang="fr-FR" sz="1400"/>
              <a:pPr>
                <a:spcBef>
                  <a:spcPct val="0"/>
                </a:spcBef>
                <a:buFontTx/>
                <a:buNone/>
              </a:pPr>
              <a:t>46</a:t>
            </a:fld>
            <a:endParaRPr lang="fr-FR" altLang="fr-FR" sz="140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a:extLst>
              <a:ext uri="{FF2B5EF4-FFF2-40B4-BE49-F238E27FC236}">
                <a16:creationId xmlns="" xmlns:a16="http://schemas.microsoft.com/office/drawing/2014/main" id="{18F57795-A43D-4697-9320-D967A917EAFD}"/>
              </a:ext>
            </a:extLst>
          </p:cNvPr>
          <p:cNvSpPr>
            <a:spLocks noGrp="1" noChangeArrowheads="1"/>
          </p:cNvSpPr>
          <p:nvPr>
            <p:ph type="title"/>
          </p:nvPr>
        </p:nvSpPr>
        <p:spPr/>
        <p:txBody>
          <a:bodyPr/>
          <a:lstStyle/>
          <a:p>
            <a:pPr eaLnBrk="1" hangingPunct="1"/>
            <a:r>
              <a:rPr lang="fr-FR" altLang="fr-FR" sz="3600"/>
              <a:t>Constructeurs d’une classe</a:t>
            </a:r>
          </a:p>
        </p:txBody>
      </p:sp>
      <p:sp>
        <p:nvSpPr>
          <p:cNvPr id="54276" name="Rectangle 3">
            <a:extLst>
              <a:ext uri="{FF2B5EF4-FFF2-40B4-BE49-F238E27FC236}">
                <a16:creationId xmlns="" xmlns:a16="http://schemas.microsoft.com/office/drawing/2014/main" id="{209E30DA-43EE-4121-B9EB-CDD8485E887F}"/>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Chaque classe a un ou </a:t>
            </a:r>
            <a:r>
              <a:rPr lang="fr-FR" altLang="fr-FR">
                <a:solidFill>
                  <a:schemeClr val="accent2"/>
                </a:solidFill>
              </a:rPr>
              <a:t>plusieurs</a:t>
            </a:r>
            <a:r>
              <a:rPr lang="fr-FR" altLang="fr-FR"/>
              <a:t> constructeurs qui servent à</a:t>
            </a:r>
          </a:p>
          <a:p>
            <a:pPr eaLnBrk="1" hangingPunct="1">
              <a:buFontTx/>
              <a:buNone/>
            </a:pPr>
            <a:r>
              <a:rPr lang="fr-FR" altLang="fr-FR" sz="2200"/>
              <a:t>	– </a:t>
            </a:r>
            <a:r>
              <a:rPr lang="fr-FR" altLang="fr-FR" sz="2200">
                <a:solidFill>
                  <a:schemeClr val="accent2"/>
                </a:solidFill>
              </a:rPr>
              <a:t>créer</a:t>
            </a:r>
            <a:r>
              <a:rPr lang="fr-FR" altLang="fr-FR" sz="2200"/>
              <a:t> les instances</a:t>
            </a:r>
          </a:p>
          <a:p>
            <a:pPr eaLnBrk="1" hangingPunct="1">
              <a:buFontTx/>
              <a:buNone/>
            </a:pPr>
            <a:r>
              <a:rPr lang="fr-FR" altLang="fr-FR" sz="2200"/>
              <a:t>	– initialiser l’état de ces instances</a:t>
            </a:r>
          </a:p>
          <a:p>
            <a:pPr eaLnBrk="1" hangingPunct="1">
              <a:buFont typeface="Wingdings" panose="05000000000000000000" pitchFamily="2" charset="2"/>
              <a:buChar char="§"/>
            </a:pPr>
            <a:r>
              <a:rPr lang="fr-FR" altLang="fr-FR"/>
              <a:t>Un constructeur</a:t>
            </a:r>
          </a:p>
          <a:p>
            <a:pPr eaLnBrk="1" hangingPunct="1">
              <a:buFontTx/>
              <a:buNone/>
            </a:pPr>
            <a:r>
              <a:rPr lang="fr-FR" altLang="fr-FR"/>
              <a:t>	</a:t>
            </a:r>
            <a:r>
              <a:rPr lang="fr-FR" altLang="fr-FR" sz="2200"/>
              <a:t>– a le même nom que la classe</a:t>
            </a:r>
          </a:p>
          <a:p>
            <a:pPr eaLnBrk="1" hangingPunct="1">
              <a:buFontTx/>
              <a:buNone/>
            </a:pPr>
            <a:r>
              <a:rPr lang="fr-FR" altLang="fr-FR" sz="2200"/>
              <a:t>	– n’a pas de type retour</a:t>
            </a:r>
          </a:p>
        </p:txBody>
      </p:sp>
      <p:sp>
        <p:nvSpPr>
          <p:cNvPr id="54274" name="Espace réservé du numéro de diapositive 5">
            <a:extLst>
              <a:ext uri="{FF2B5EF4-FFF2-40B4-BE49-F238E27FC236}">
                <a16:creationId xmlns="" xmlns:a16="http://schemas.microsoft.com/office/drawing/2014/main" id="{6062375F-CD81-413F-ABB9-946437FF58CB}"/>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C96E587-30F6-49F2-893C-2A556F7D579E}" type="slidenum">
              <a:rPr lang="fr-FR" altLang="fr-FR" sz="1400"/>
              <a:pPr>
                <a:spcBef>
                  <a:spcPct val="0"/>
                </a:spcBef>
                <a:buFontTx/>
                <a:buNone/>
              </a:pPr>
              <a:t>47</a:t>
            </a:fld>
            <a:endParaRPr lang="fr-FR" altLang="fr-FR" sz="140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a:extLst>
              <a:ext uri="{FF2B5EF4-FFF2-40B4-BE49-F238E27FC236}">
                <a16:creationId xmlns="" xmlns:a16="http://schemas.microsoft.com/office/drawing/2014/main" id="{0FD023A5-5E14-4866-9B1B-844DC6E39A3D}"/>
              </a:ext>
            </a:extLst>
          </p:cNvPr>
          <p:cNvSpPr>
            <a:spLocks noGrp="1" noChangeArrowheads="1"/>
          </p:cNvSpPr>
          <p:nvPr>
            <p:ph type="title"/>
          </p:nvPr>
        </p:nvSpPr>
        <p:spPr/>
        <p:txBody>
          <a:bodyPr/>
          <a:lstStyle/>
          <a:p>
            <a:pPr eaLnBrk="1" hangingPunct="1"/>
            <a:r>
              <a:rPr lang="fr-FR" altLang="fr-FR" sz="3600"/>
              <a:t>Création d’une instance</a:t>
            </a:r>
          </a:p>
        </p:txBody>
      </p:sp>
      <p:sp>
        <p:nvSpPr>
          <p:cNvPr id="55300" name="Rectangle 3">
            <a:extLst>
              <a:ext uri="{FF2B5EF4-FFF2-40B4-BE49-F238E27FC236}">
                <a16:creationId xmlns="" xmlns:a16="http://schemas.microsoft.com/office/drawing/2014/main" id="{AEC85786-8955-48D5-92DC-318DF54D0C1B}"/>
              </a:ext>
            </a:extLst>
          </p:cNvPr>
          <p:cNvSpPr>
            <a:spLocks noGrp="1" noChangeArrowheads="1"/>
          </p:cNvSpPr>
          <p:nvPr>
            <p:ph idx="1"/>
          </p:nvPr>
        </p:nvSpPr>
        <p:spPr>
          <a:xfrm>
            <a:off x="1981199" y="1371600"/>
            <a:ext cx="8350155" cy="5124734"/>
          </a:xfrm>
        </p:spPr>
        <p:txBody>
          <a:bodyPr>
            <a:normAutofit fontScale="92500" lnSpcReduction="20000"/>
          </a:bodyPr>
          <a:lstStyle/>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public class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 </a:t>
            </a:r>
            <a:r>
              <a:rPr lang="fr-FR" altLang="fr-F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fr-FR" altLang="fr-FR" sz="1800" b="1" dirty="0" smtClean="0">
                <a:latin typeface="Courier New" panose="02070309020205020404" pitchFamily="49" charset="0"/>
                <a:cs typeface="Courier New" panose="02070309020205020404" pitchFamily="49" charset="0"/>
              </a:rPr>
              <a:t>   // variables d’instance</a:t>
            </a:r>
            <a:endParaRPr lang="fr-FR" altLang="fr-FR" sz="1800" b="1" dirty="0">
              <a:latin typeface="Courier New" panose="02070309020205020404" pitchFamily="49" charset="0"/>
              <a:cs typeface="Courier New" panose="02070309020205020404" pitchFamily="49" charset="0"/>
            </a:endParaRP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b="1" dirty="0">
                <a:latin typeface="Courier New" panose="02070309020205020404" pitchFamily="49" charset="0"/>
                <a:cs typeface="Courier New" panose="02070309020205020404" pitchFamily="49" charset="0"/>
              </a:rPr>
              <a:t> String nom, </a:t>
            </a:r>
            <a:r>
              <a:rPr lang="fr-FR" altLang="fr-FR" sz="1800" b="1" dirty="0" err="1">
                <a:latin typeface="Courier New" panose="02070309020205020404" pitchFamily="49" charset="0"/>
                <a:cs typeface="Courier New" panose="02070309020205020404" pitchFamily="49" charset="0"/>
              </a:rPr>
              <a:t>prenom</a:t>
            </a:r>
            <a:r>
              <a:rPr lang="fr-FR" altLang="fr-FR" sz="1800" b="1" dirty="0">
                <a:latin typeface="Courier New" panose="02070309020205020404" pitchFamily="49" charset="0"/>
                <a:cs typeface="Courier New" panose="02070309020205020404" pitchFamily="49" charset="0"/>
              </a:rPr>
              <a:t>;</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b="1" dirty="0">
                <a:latin typeface="Courier New" panose="02070309020205020404" pitchFamily="49" charset="0"/>
                <a:cs typeface="Courier New" panose="02070309020205020404" pitchFamily="49" charset="0"/>
              </a:rPr>
              <a:t> double salaire</a:t>
            </a:r>
            <a:r>
              <a:rPr lang="fr-FR" altLang="fr-F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endParaRPr lang="fr-FR" altLang="fr-FR" sz="1800" b="1" dirty="0">
              <a:latin typeface="Courier New" panose="02070309020205020404" pitchFamily="49" charset="0"/>
              <a:cs typeface="Courier New" panose="02070309020205020404" pitchFamily="49" charset="0"/>
            </a:endParaRP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 Constructeur</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public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(String n, String p)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nom = n;</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prenom</a:t>
            </a:r>
            <a:r>
              <a:rPr lang="fr-FR" altLang="fr-FR" sz="1800" b="1" dirty="0">
                <a:latin typeface="Courier New" panose="02070309020205020404" pitchFamily="49" charset="0"/>
                <a:cs typeface="Courier New" panose="02070309020205020404" pitchFamily="49" charset="0"/>
              </a:rPr>
              <a:t> = p;</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endParaRPr lang="fr-FR" altLang="fr-F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fr-FR" altLang="fr-FR" sz="1800" b="1" dirty="0" smtClean="0">
                <a:latin typeface="Courier New" panose="02070309020205020404" pitchFamily="49" charset="0"/>
                <a:cs typeface="Courier New" panose="02070309020205020404" pitchFamily="49" charset="0"/>
              </a:rPr>
              <a:t>public </a:t>
            </a:r>
            <a:r>
              <a:rPr lang="fr-FR" altLang="fr-FR" sz="1800" b="1" dirty="0" err="1">
                <a:latin typeface="Courier New" panose="02070309020205020404" pitchFamily="49" charset="0"/>
                <a:cs typeface="Courier New" panose="02070309020205020404" pitchFamily="49" charset="0"/>
              </a:rPr>
              <a:t>static</a:t>
            </a: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void</a:t>
            </a:r>
            <a:r>
              <a:rPr lang="fr-FR" altLang="fr-FR" sz="1800" b="1" dirty="0">
                <a:latin typeface="Courier New" panose="02070309020205020404" pitchFamily="49" charset="0"/>
                <a:cs typeface="Courier New" panose="02070309020205020404" pitchFamily="49" charset="0"/>
              </a:rPr>
              <a:t> main(String[] </a:t>
            </a:r>
            <a:r>
              <a:rPr lang="fr-FR" altLang="fr-FR" sz="1800" b="1" dirty="0" err="1">
                <a:latin typeface="Courier New" panose="02070309020205020404" pitchFamily="49" charset="0"/>
                <a:cs typeface="Courier New" panose="02070309020205020404" pitchFamily="49" charset="0"/>
              </a:rPr>
              <a:t>args</a:t>
            </a: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 e1;</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e1 = </a:t>
            </a:r>
            <a:r>
              <a:rPr lang="fr-FR" altLang="fr-FR" sz="1800" b="1" dirty="0">
                <a:solidFill>
                  <a:schemeClr val="accent2"/>
                </a:solidFill>
                <a:latin typeface="Courier New" panose="02070309020205020404" pitchFamily="49" charset="0"/>
                <a:cs typeface="Courier New" panose="02070309020205020404" pitchFamily="49" charset="0"/>
              </a:rPr>
              <a:t>new</a:t>
            </a: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("Ben Ali", "Ahmed");</a:t>
            </a:r>
          </a:p>
          <a:p>
            <a:pPr eaLnBrk="1" hangingPunct="1">
              <a:lnSpc>
                <a:spcPct val="80000"/>
              </a:lnSpc>
              <a:buFontTx/>
              <a:buNone/>
            </a:pPr>
            <a:endParaRPr lang="fr-FR" altLang="fr-FR" sz="1800" b="1" dirty="0">
              <a:latin typeface="Courier New" panose="02070309020205020404" pitchFamily="49" charset="0"/>
              <a:cs typeface="Courier New" panose="02070309020205020404" pitchFamily="49" charset="0"/>
            </a:endParaRPr>
          </a:p>
          <a:p>
            <a:pPr eaLnBrk="1" hangingPunct="1">
              <a:lnSpc>
                <a:spcPct val="80000"/>
              </a:lnSpc>
              <a:buFontTx/>
              <a:buNone/>
            </a:pPr>
            <a:endParaRPr lang="fr-FR" altLang="fr-FR" sz="1800" b="1" dirty="0">
              <a:latin typeface="Courier New" panose="02070309020205020404" pitchFamily="49" charset="0"/>
              <a:cs typeface="Courier New" panose="02070309020205020404" pitchFamily="49" charset="0"/>
            </a:endParaRPr>
          </a:p>
          <a:p>
            <a:pPr eaLnBrk="1" hangingPunct="1">
              <a:lnSpc>
                <a:spcPct val="80000"/>
              </a:lnSpc>
              <a:buFontTx/>
              <a:buNone/>
            </a:pPr>
            <a:endParaRPr lang="fr-FR" altLang="fr-FR" sz="1800" b="1" dirty="0">
              <a:latin typeface="Courier New" panose="02070309020205020404" pitchFamily="49" charset="0"/>
              <a:cs typeface="Courier New" panose="02070309020205020404" pitchFamily="49" charset="0"/>
            </a:endParaRPr>
          </a:p>
          <a:p>
            <a:pPr eaLnBrk="1" hangingPunct="1">
              <a:lnSpc>
                <a:spcPct val="80000"/>
              </a:lnSpc>
              <a:buFontTx/>
              <a:buNone/>
            </a:pPr>
            <a:r>
              <a:rPr lang="fr-FR" altLang="fr-FR" sz="1800" b="1" dirty="0">
                <a:solidFill>
                  <a:schemeClr val="accent2"/>
                </a:solidFill>
                <a:latin typeface="Courier New" panose="02070309020205020404" pitchFamily="49" charset="0"/>
                <a:cs typeface="Courier New" panose="02070309020205020404" pitchFamily="49" charset="0"/>
              </a:rPr>
              <a:t>		</a:t>
            </a:r>
            <a:r>
              <a:rPr lang="fr-FR" altLang="fr-FR" sz="1800" b="1" dirty="0">
                <a:latin typeface="Courier New" panose="02070309020205020404" pitchFamily="49" charset="0"/>
                <a:cs typeface="Courier New" panose="02070309020205020404" pitchFamily="49" charset="0"/>
              </a:rPr>
              <a:t>e1.</a:t>
            </a:r>
            <a:r>
              <a:rPr lang="fr-FR" altLang="fr-FR" sz="1800" b="1" dirty="0" err="1">
                <a:latin typeface="Courier New" panose="02070309020205020404" pitchFamily="49" charset="0"/>
                <a:cs typeface="Courier New" panose="02070309020205020404" pitchFamily="49" charset="0"/>
              </a:rPr>
              <a:t>setSalaire</a:t>
            </a:r>
            <a:r>
              <a:rPr lang="fr-FR" altLang="fr-FR" sz="1800" b="1" dirty="0">
                <a:latin typeface="Courier New" panose="02070309020205020404" pitchFamily="49" charset="0"/>
                <a:cs typeface="Courier New" panose="02070309020205020404" pitchFamily="49" charset="0"/>
              </a:rPr>
              <a:t>(1200);</a:t>
            </a:r>
            <a:endParaRPr lang="fr-FR" altLang="fr-FR" sz="1800" b="1" dirty="0">
              <a:solidFill>
                <a:schemeClr val="accent2"/>
              </a:solidFill>
              <a:latin typeface="Courier New" panose="02070309020205020404" pitchFamily="49" charset="0"/>
              <a:cs typeface="Courier New" panose="02070309020205020404" pitchFamily="49" charset="0"/>
            </a:endParaRP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 e2</a:t>
            </a:r>
            <a:r>
              <a:rPr lang="fr-FR" altLang="fr-FR" sz="1800" b="1" dirty="0">
                <a:solidFill>
                  <a:schemeClr val="accent2"/>
                </a:solidFill>
                <a:latin typeface="Courier New" panose="02070309020205020404" pitchFamily="49" charset="0"/>
                <a:cs typeface="Courier New" panose="02070309020205020404" pitchFamily="49" charset="0"/>
              </a:rPr>
              <a:t> = new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("Brahmi", « Amina");</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e2.</a:t>
            </a:r>
            <a:r>
              <a:rPr lang="fr-FR" altLang="fr-FR" sz="1800" b="1" dirty="0" err="1">
                <a:latin typeface="Courier New" panose="02070309020205020404" pitchFamily="49" charset="0"/>
                <a:cs typeface="Courier New" panose="02070309020205020404" pitchFamily="49" charset="0"/>
              </a:rPr>
              <a:t>setSalaire</a:t>
            </a:r>
            <a:r>
              <a:rPr lang="fr-FR" altLang="fr-FR" sz="1800" b="1" dirty="0">
                <a:latin typeface="Courier New" panose="02070309020205020404" pitchFamily="49" charset="0"/>
                <a:cs typeface="Courier New" panose="02070309020205020404" pitchFamily="49" charset="0"/>
              </a:rPr>
              <a:t>(1250);</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	}</a:t>
            </a:r>
          </a:p>
          <a:p>
            <a:pPr eaLnBrk="1" hangingPunct="1">
              <a:lnSpc>
                <a:spcPct val="80000"/>
              </a:lnSpc>
              <a:buFontTx/>
              <a:buNone/>
            </a:pPr>
            <a:r>
              <a:rPr lang="fr-FR" altLang="fr-FR" sz="1800" b="1" dirty="0">
                <a:latin typeface="Courier New" panose="02070309020205020404" pitchFamily="49" charset="0"/>
                <a:cs typeface="Courier New" panose="02070309020205020404" pitchFamily="49" charset="0"/>
              </a:rPr>
              <a:t>}</a:t>
            </a:r>
          </a:p>
        </p:txBody>
      </p:sp>
      <p:sp>
        <p:nvSpPr>
          <p:cNvPr id="55298" name="Espace réservé du numéro de diapositive 5">
            <a:extLst>
              <a:ext uri="{FF2B5EF4-FFF2-40B4-BE49-F238E27FC236}">
                <a16:creationId xmlns="" xmlns:a16="http://schemas.microsoft.com/office/drawing/2014/main" id="{DADE3115-BA22-4042-B646-4CD4511A7FE3}"/>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1939B8B-69A0-4B64-A05D-09DEDC90E5B4}" type="slidenum">
              <a:rPr lang="fr-FR" altLang="fr-FR" sz="1400"/>
              <a:pPr>
                <a:spcBef>
                  <a:spcPct val="0"/>
                </a:spcBef>
                <a:buFontTx/>
                <a:buNone/>
              </a:pPr>
              <a:t>48</a:t>
            </a:fld>
            <a:endParaRPr lang="fr-FR" altLang="fr-FR" sz="1400"/>
          </a:p>
        </p:txBody>
      </p:sp>
      <p:sp>
        <p:nvSpPr>
          <p:cNvPr id="55303" name="Rectangle 6">
            <a:extLst>
              <a:ext uri="{FF2B5EF4-FFF2-40B4-BE49-F238E27FC236}">
                <a16:creationId xmlns="" xmlns:a16="http://schemas.microsoft.com/office/drawing/2014/main" id="{33E676AB-3E0D-418A-BA5B-62F8D842FFF1}"/>
              </a:ext>
            </a:extLst>
          </p:cNvPr>
          <p:cNvSpPr>
            <a:spLocks noChangeArrowheads="1"/>
          </p:cNvSpPr>
          <p:nvPr/>
        </p:nvSpPr>
        <p:spPr bwMode="auto">
          <a:xfrm>
            <a:off x="2209800" y="2442950"/>
            <a:ext cx="6553200" cy="120669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55304" name="AutoShape 10">
            <a:extLst>
              <a:ext uri="{FF2B5EF4-FFF2-40B4-BE49-F238E27FC236}">
                <a16:creationId xmlns="" xmlns:a16="http://schemas.microsoft.com/office/drawing/2014/main" id="{709C0A3F-142A-4270-B9EC-BA4E014F6D3F}"/>
              </a:ext>
            </a:extLst>
          </p:cNvPr>
          <p:cNvSpPr>
            <a:spLocks/>
          </p:cNvSpPr>
          <p:nvPr/>
        </p:nvSpPr>
        <p:spPr bwMode="auto">
          <a:xfrm>
            <a:off x="7859976" y="4708480"/>
            <a:ext cx="2743200" cy="762000"/>
          </a:xfrm>
          <a:prstGeom prst="borderCallout2">
            <a:avLst>
              <a:gd name="adj1" fmla="val 15000"/>
              <a:gd name="adj2" fmla="val -2778"/>
              <a:gd name="adj3" fmla="val 15000"/>
              <a:gd name="adj4" fmla="val -72167"/>
              <a:gd name="adj5" fmla="val -18750"/>
              <a:gd name="adj6" fmla="val -144273"/>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création d’une instance</a:t>
            </a:r>
          </a:p>
          <a:p>
            <a:pPr eaLnBrk="1" hangingPunct="1">
              <a:spcBef>
                <a:spcPct val="0"/>
              </a:spcBef>
              <a:buFontTx/>
              <a:buNone/>
            </a:pPr>
            <a:r>
              <a:rPr lang="fr-FR" altLang="fr-FR" sz="1800"/>
              <a:t>de Employe</a:t>
            </a:r>
          </a:p>
          <a:p>
            <a:pPr algn="ctr" eaLnBrk="1" hangingPunct="1">
              <a:spcBef>
                <a:spcPct val="0"/>
              </a:spcBef>
              <a:buFontTx/>
              <a:buNone/>
            </a:pPr>
            <a:endParaRPr lang="fr-FR" altLang="fr-FR" sz="18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a:extLst>
              <a:ext uri="{FF2B5EF4-FFF2-40B4-BE49-F238E27FC236}">
                <a16:creationId xmlns="" xmlns:a16="http://schemas.microsoft.com/office/drawing/2014/main" id="{D128085B-3106-4819-922E-111FAA555AE3}"/>
              </a:ext>
            </a:extLst>
          </p:cNvPr>
          <p:cNvSpPr>
            <a:spLocks noGrp="1" noChangeArrowheads="1"/>
          </p:cNvSpPr>
          <p:nvPr>
            <p:ph type="title"/>
          </p:nvPr>
        </p:nvSpPr>
        <p:spPr/>
        <p:txBody>
          <a:bodyPr/>
          <a:lstStyle/>
          <a:p>
            <a:pPr eaLnBrk="1" hangingPunct="1"/>
            <a:r>
              <a:rPr lang="fr-FR" altLang="fr-FR" sz="3600">
                <a:solidFill>
                  <a:srgbClr val="7030A0"/>
                </a:solidFill>
              </a:rPr>
              <a:t>Plusieurs constructeurs (surcharge)</a:t>
            </a:r>
          </a:p>
        </p:txBody>
      </p:sp>
      <p:sp>
        <p:nvSpPr>
          <p:cNvPr id="56324" name="Rectangle 3">
            <a:extLst>
              <a:ext uri="{FF2B5EF4-FFF2-40B4-BE49-F238E27FC236}">
                <a16:creationId xmlns="" xmlns:a16="http://schemas.microsoft.com/office/drawing/2014/main" id="{C5F41498-54CE-42F9-AC16-2E0EF673424B}"/>
              </a:ext>
            </a:extLst>
          </p:cNvPr>
          <p:cNvSpPr>
            <a:spLocks noGrp="1" noChangeArrowheads="1"/>
          </p:cNvSpPr>
          <p:nvPr>
            <p:ph idx="1"/>
          </p:nvPr>
        </p:nvSpPr>
        <p:spPr>
          <a:xfrm>
            <a:off x="1981200" y="1417638"/>
            <a:ext cx="8382000" cy="5059362"/>
          </a:xfrm>
        </p:spPr>
        <p:txBody>
          <a:bodyPr>
            <a:normAutofit lnSpcReduction="10000"/>
          </a:bodyPr>
          <a:lstStyle/>
          <a:p>
            <a:pPr eaLnBrk="1" hangingPunct="1">
              <a:buFontTx/>
              <a:buNone/>
            </a:pPr>
            <a:r>
              <a:rPr lang="fr-FR" altLang="fr-FR" sz="1800" b="1" dirty="0">
                <a:latin typeface="Courier New" panose="02070309020205020404" pitchFamily="49" charset="0"/>
                <a:cs typeface="Courier New" panose="02070309020205020404" pitchFamily="49" charset="0"/>
              </a:rPr>
              <a:t>public class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 {</a:t>
            </a:r>
          </a:p>
          <a:p>
            <a:pPr eaLnBrk="1" hangingPunct="1">
              <a:buFontTx/>
              <a:buNone/>
            </a:pPr>
            <a:r>
              <a:rPr lang="fr-FR" altLang="fr-FR" sz="1800" b="1" dirty="0" err="1">
                <a:latin typeface="Courier New" panose="02070309020205020404" pitchFamily="49" charset="0"/>
                <a:cs typeface="Courier New" panose="02070309020205020404" pitchFamily="49" charset="0"/>
              </a:rPr>
              <a:t>private</a:t>
            </a:r>
            <a:r>
              <a:rPr lang="fr-FR" altLang="fr-FR" sz="1800" b="1" dirty="0">
                <a:latin typeface="Courier New" panose="02070309020205020404" pitchFamily="49" charset="0"/>
                <a:cs typeface="Courier New" panose="02070309020205020404" pitchFamily="49" charset="0"/>
              </a:rPr>
              <a:t> String nom, </a:t>
            </a:r>
            <a:r>
              <a:rPr lang="fr-FR" altLang="fr-FR" sz="1800" b="1" dirty="0" err="1">
                <a:latin typeface="Courier New" panose="02070309020205020404" pitchFamily="49" charset="0"/>
                <a:cs typeface="Courier New" panose="02070309020205020404" pitchFamily="49" charset="0"/>
              </a:rPr>
              <a:t>prenom</a:t>
            </a: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b="1" dirty="0">
                <a:latin typeface="Courier New" panose="02070309020205020404" pitchFamily="49" charset="0"/>
                <a:cs typeface="Courier New" panose="02070309020205020404" pitchFamily="49" charset="0"/>
              </a:rPr>
              <a:t> double salaire;</a:t>
            </a:r>
          </a:p>
          <a:p>
            <a:pPr eaLnBrk="1" hangingPunct="1">
              <a:buFontTx/>
              <a:buNone/>
            </a:pPr>
            <a:endParaRPr lang="fr-FR" altLang="fr-FR" sz="1800" b="1" dirty="0">
              <a:latin typeface="Courier New" panose="02070309020205020404" pitchFamily="49" charset="0"/>
              <a:cs typeface="Courier New" panose="02070309020205020404" pitchFamily="49" charset="0"/>
            </a:endParaRPr>
          </a:p>
          <a:p>
            <a:pPr eaLnBrk="1" hangingPunct="1">
              <a:buFontTx/>
              <a:buNone/>
            </a:pPr>
            <a:r>
              <a:rPr lang="fr-FR" altLang="fr-FR" sz="1800" b="1" dirty="0">
                <a:latin typeface="Courier New" panose="02070309020205020404" pitchFamily="49" charset="0"/>
                <a:cs typeface="Courier New" panose="02070309020205020404" pitchFamily="49" charset="0"/>
              </a:rPr>
              <a:t>// 2 Constructeurs</a:t>
            </a:r>
          </a:p>
          <a:p>
            <a:pPr eaLnBrk="1" hangingPunct="1">
              <a:buFontTx/>
              <a:buNone/>
            </a:pPr>
            <a:r>
              <a:rPr lang="fr-FR" altLang="fr-FR" sz="1800" b="1" dirty="0">
                <a:latin typeface="Courier New" panose="02070309020205020404" pitchFamily="49" charset="0"/>
                <a:cs typeface="Courier New" panose="02070309020205020404" pitchFamily="49" charset="0"/>
              </a:rPr>
              <a:t>public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(String n, String p) {</a:t>
            </a:r>
          </a:p>
          <a:p>
            <a:pPr eaLnBrk="1" hangingPunct="1">
              <a:buFontTx/>
              <a:buNone/>
            </a:pPr>
            <a:r>
              <a:rPr lang="fr-FR" altLang="fr-FR" sz="1800" b="1" dirty="0">
                <a:latin typeface="Courier New" panose="02070309020205020404" pitchFamily="49" charset="0"/>
                <a:cs typeface="Courier New" panose="02070309020205020404" pitchFamily="49" charset="0"/>
              </a:rPr>
              <a:t>	nom = n;	</a:t>
            </a:r>
            <a:r>
              <a:rPr lang="fr-FR" altLang="fr-FR" sz="1800" b="1" dirty="0" err="1">
                <a:latin typeface="Courier New" panose="02070309020205020404" pitchFamily="49" charset="0"/>
                <a:cs typeface="Courier New" panose="02070309020205020404" pitchFamily="49" charset="0"/>
              </a:rPr>
              <a:t>prenom</a:t>
            </a:r>
            <a:r>
              <a:rPr lang="fr-FR" altLang="fr-FR" sz="1800" b="1" dirty="0">
                <a:latin typeface="Courier New" panose="02070309020205020404" pitchFamily="49" charset="0"/>
                <a:cs typeface="Courier New" panose="02070309020205020404" pitchFamily="49" charset="0"/>
              </a:rPr>
              <a:t> = p;</a:t>
            </a:r>
          </a:p>
          <a:p>
            <a:pPr eaLnBrk="1" hangingPunct="1">
              <a:buFontTx/>
              <a:buNone/>
            </a:pPr>
            <a:r>
              <a:rPr lang="fr-FR" altLang="fr-FR" sz="1800" b="1" dirty="0">
                <a:latin typeface="Courier New" panose="02070309020205020404" pitchFamily="49" charset="0"/>
                <a:cs typeface="Courier New" panose="02070309020205020404" pitchFamily="49" charset="0"/>
              </a:rPr>
              <a:t>}</a:t>
            </a:r>
          </a:p>
          <a:p>
            <a:pPr eaLnBrk="1" hangingPunct="1">
              <a:buFontTx/>
              <a:buNone/>
            </a:pPr>
            <a:r>
              <a:rPr lang="fr-FR" altLang="fr-FR" sz="1800" b="1" dirty="0">
                <a:solidFill>
                  <a:schemeClr val="tx2"/>
                </a:solidFill>
                <a:latin typeface="Courier New" panose="02070309020205020404" pitchFamily="49" charset="0"/>
                <a:cs typeface="Courier New" panose="02070309020205020404" pitchFamily="49" charset="0"/>
              </a:rPr>
              <a:t>public </a:t>
            </a:r>
            <a:r>
              <a:rPr lang="fr-FR" altLang="fr-FR" sz="1800" b="1" dirty="0" err="1">
                <a:solidFill>
                  <a:schemeClr val="tx2"/>
                </a:solidFill>
                <a:latin typeface="Courier New" panose="02070309020205020404" pitchFamily="49" charset="0"/>
                <a:cs typeface="Courier New" panose="02070309020205020404" pitchFamily="49" charset="0"/>
              </a:rPr>
              <a:t>Employe</a:t>
            </a:r>
            <a:r>
              <a:rPr lang="fr-FR" altLang="fr-FR" sz="1800" b="1" dirty="0">
                <a:solidFill>
                  <a:schemeClr val="tx2"/>
                </a:solidFill>
                <a:latin typeface="Courier New" panose="02070309020205020404" pitchFamily="49" charset="0"/>
                <a:cs typeface="Courier New" panose="02070309020205020404" pitchFamily="49" charset="0"/>
              </a:rPr>
              <a:t>(String n, String p, </a:t>
            </a:r>
            <a:r>
              <a:rPr lang="fr-FR" altLang="fr-FR" sz="1800" b="1" dirty="0">
                <a:solidFill>
                  <a:schemeClr val="accent2"/>
                </a:solidFill>
                <a:latin typeface="Courier New" panose="02070309020205020404" pitchFamily="49" charset="0"/>
                <a:cs typeface="Courier New" panose="02070309020205020404" pitchFamily="49" charset="0"/>
              </a:rPr>
              <a:t>double s</a:t>
            </a:r>
            <a:r>
              <a:rPr lang="fr-FR" altLang="fr-FR" sz="1800" b="1" dirty="0">
                <a:solidFill>
                  <a:schemeClr val="tx2"/>
                </a:solidFill>
                <a:latin typeface="Courier New" panose="02070309020205020404" pitchFamily="49" charset="0"/>
                <a:cs typeface="Courier New" panose="02070309020205020404" pitchFamily="49" charset="0"/>
              </a:rPr>
              <a:t>)</a:t>
            </a:r>
            <a:r>
              <a:rPr lang="fr-FR" altLang="fr-FR" sz="1800" b="1"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nom = n;	</a:t>
            </a:r>
            <a:r>
              <a:rPr lang="fr-FR" altLang="fr-FR" sz="1800" b="1" dirty="0" err="1">
                <a:latin typeface="Courier New" panose="02070309020205020404" pitchFamily="49" charset="0"/>
                <a:cs typeface="Courier New" panose="02070309020205020404" pitchFamily="49" charset="0"/>
              </a:rPr>
              <a:t>prenom</a:t>
            </a:r>
            <a:r>
              <a:rPr lang="fr-FR" altLang="fr-FR" sz="1800" b="1" dirty="0">
                <a:latin typeface="Courier New" panose="02070309020205020404" pitchFamily="49" charset="0"/>
                <a:cs typeface="Courier New" panose="02070309020205020404" pitchFamily="49" charset="0"/>
              </a:rPr>
              <a:t> = p;</a:t>
            </a:r>
          </a:p>
          <a:p>
            <a:pPr eaLnBrk="1" hangingPunct="1">
              <a:buFontTx/>
              <a:buNone/>
            </a:pPr>
            <a:r>
              <a:rPr lang="fr-FR" altLang="fr-FR" sz="1800" b="1" dirty="0">
                <a:latin typeface="Courier New" panose="02070309020205020404" pitchFamily="49" charset="0"/>
                <a:cs typeface="Courier New" panose="02070309020205020404" pitchFamily="49" charset="0"/>
              </a:rPr>
              <a:t>	salaire = s;</a:t>
            </a:r>
          </a:p>
          <a:p>
            <a:pPr eaLnBrk="1" hangingPunct="1">
              <a:buFontTx/>
              <a:buNone/>
            </a:pPr>
            <a:r>
              <a:rPr lang="fr-FR" altLang="fr-FR" sz="1800" b="1" dirty="0">
                <a:latin typeface="Courier New" panose="02070309020205020404" pitchFamily="49" charset="0"/>
                <a:cs typeface="Courier New" panose="02070309020205020404" pitchFamily="49" charset="0"/>
              </a:rPr>
              <a:t>}</a:t>
            </a:r>
          </a:p>
          <a:p>
            <a:pPr eaLnBrk="1" hangingPunct="1">
              <a:buFontTx/>
              <a:buNone/>
            </a:pPr>
            <a:r>
              <a:rPr lang="fr-FR" altLang="fr-FR" sz="1800" b="1" dirty="0">
                <a:latin typeface="Courier New" panose="02070309020205020404" pitchFamily="49" charset="0"/>
                <a:cs typeface="Courier New" panose="02070309020205020404" pitchFamily="49" charset="0"/>
              </a:rPr>
              <a:t>...</a:t>
            </a:r>
          </a:p>
          <a:p>
            <a:pPr eaLnBrk="1" hangingPunct="1">
              <a:buFontTx/>
              <a:buNone/>
            </a:pPr>
            <a:r>
              <a:rPr lang="fr-FR" altLang="fr-FR" sz="1800" b="1" dirty="0">
                <a:latin typeface="Courier New" panose="02070309020205020404" pitchFamily="49" charset="0"/>
                <a:cs typeface="Courier New" panose="02070309020205020404" pitchFamily="49" charset="0"/>
              </a:rPr>
              <a:t>e1 = new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("Dupond", "Pierre");</a:t>
            </a:r>
          </a:p>
          <a:p>
            <a:pPr eaLnBrk="1" hangingPunct="1">
              <a:buFontTx/>
              <a:buNone/>
            </a:pPr>
            <a:r>
              <a:rPr lang="fr-FR" altLang="fr-FR" sz="1800" b="1" dirty="0">
                <a:latin typeface="Courier New" panose="02070309020205020404" pitchFamily="49" charset="0"/>
                <a:cs typeface="Courier New" panose="02070309020205020404" pitchFamily="49" charset="0"/>
              </a:rPr>
              <a:t>e2 = new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("Durand", "Jacques", 1500);</a:t>
            </a:r>
          </a:p>
          <a:p>
            <a:pPr eaLnBrk="1" hangingPunct="1">
              <a:buFontTx/>
              <a:buNone/>
            </a:pPr>
            <a:r>
              <a:rPr lang="fr-FR" altLang="fr-FR" sz="1800" b="1" dirty="0">
                <a:latin typeface="Courier New" panose="02070309020205020404" pitchFamily="49" charset="0"/>
                <a:cs typeface="Courier New" panose="02070309020205020404" pitchFamily="49" charset="0"/>
              </a:rPr>
              <a:t>...</a:t>
            </a:r>
          </a:p>
        </p:txBody>
      </p:sp>
      <p:sp>
        <p:nvSpPr>
          <p:cNvPr id="56322" name="Espace réservé du numéro de diapositive 5">
            <a:extLst>
              <a:ext uri="{FF2B5EF4-FFF2-40B4-BE49-F238E27FC236}">
                <a16:creationId xmlns="" xmlns:a16="http://schemas.microsoft.com/office/drawing/2014/main" id="{02A98F8B-9C5C-4F0C-8F0C-16EF43AAE2AB}"/>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F6884FD-1CA6-440C-9D75-D0A3AEC12D45}" type="slidenum">
              <a:rPr lang="fr-FR" altLang="fr-FR" sz="1400"/>
              <a:pPr>
                <a:spcBef>
                  <a:spcPct val="0"/>
                </a:spcBef>
                <a:buFontTx/>
                <a:buNone/>
              </a:pPr>
              <a:t>49</a:t>
            </a:fld>
            <a:endParaRPr lang="fr-FR" altLang="fr-FR" sz="1400"/>
          </a:p>
        </p:txBody>
      </p:sp>
      <p:sp>
        <p:nvSpPr>
          <p:cNvPr id="56325" name="Rectangle 4">
            <a:extLst>
              <a:ext uri="{FF2B5EF4-FFF2-40B4-BE49-F238E27FC236}">
                <a16:creationId xmlns="" xmlns:a16="http://schemas.microsoft.com/office/drawing/2014/main" id="{EBE03F0C-098C-4E9B-9604-A85C5673D872}"/>
              </a:ext>
            </a:extLst>
          </p:cNvPr>
          <p:cNvSpPr>
            <a:spLocks noChangeArrowheads="1"/>
          </p:cNvSpPr>
          <p:nvPr/>
        </p:nvSpPr>
        <p:spPr bwMode="auto">
          <a:xfrm>
            <a:off x="1905000" y="5334000"/>
            <a:ext cx="8153400" cy="8382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56326" name="Text Box 5">
            <a:extLst>
              <a:ext uri="{FF2B5EF4-FFF2-40B4-BE49-F238E27FC236}">
                <a16:creationId xmlns="" xmlns:a16="http://schemas.microsoft.com/office/drawing/2014/main" id="{744AE9A3-D7EA-4549-AEB7-6A4BBA0FF0D7}"/>
              </a:ext>
            </a:extLst>
          </p:cNvPr>
          <p:cNvSpPr txBox="1">
            <a:spLocks noChangeArrowheads="1"/>
          </p:cNvSpPr>
          <p:nvPr/>
        </p:nvSpPr>
        <p:spPr bwMode="auto">
          <a:xfrm>
            <a:off x="9448800" y="4373564"/>
            <a:ext cx="692150" cy="1189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7200" dirty="0">
                <a:solidFill>
                  <a:schemeClr val="accent2"/>
                </a:solidFill>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 xmlns:a16="http://schemas.microsoft.com/office/drawing/2014/main" id="{068E1BB8-DEC0-41EF-9A7D-BB2647933E42}"/>
              </a:ext>
            </a:extLst>
          </p:cNvPr>
          <p:cNvSpPr>
            <a:spLocks noGrp="1" noChangeArrowheads="1"/>
          </p:cNvSpPr>
          <p:nvPr>
            <p:ph type="subTitle" idx="1"/>
          </p:nvPr>
        </p:nvSpPr>
        <p:spPr>
          <a:xfrm>
            <a:off x="2297723" y="450160"/>
            <a:ext cx="7493391" cy="5556738"/>
          </a:xfrm>
        </p:spPr>
        <p:txBody>
          <a:bodyPr>
            <a:noAutofit/>
          </a:bodyPr>
          <a:lstStyle/>
          <a:p>
            <a:pPr marL="457200" indent="-457200" algn="l">
              <a:lnSpc>
                <a:spcPct val="150000"/>
              </a:lnSpc>
              <a:spcBef>
                <a:spcPts val="0"/>
              </a:spcBef>
              <a:buFont typeface="+mj-lt"/>
              <a:buAutoNum type="arabicPeriod"/>
            </a:pPr>
            <a:r>
              <a:rPr lang="fr-FR" altLang="fr-FR" sz="2400" dirty="0">
                <a:solidFill>
                  <a:schemeClr val="tx2">
                    <a:lumMod val="50000"/>
                  </a:schemeClr>
                </a:solidFill>
              </a:rPr>
              <a:t>Introduction </a:t>
            </a:r>
            <a:r>
              <a:rPr lang="fr-FR" altLang="fr-FR" sz="2400" dirty="0" smtClean="0">
                <a:solidFill>
                  <a:schemeClr val="tx2">
                    <a:lumMod val="50000"/>
                  </a:schemeClr>
                </a:solidFill>
              </a:rPr>
              <a:t>( paradigmes existants)</a:t>
            </a:r>
          </a:p>
          <a:p>
            <a:pPr marL="457200" indent="-457200">
              <a:lnSpc>
                <a:spcPct val="150000"/>
              </a:lnSpc>
              <a:spcBef>
                <a:spcPts val="0"/>
              </a:spcBef>
              <a:buFont typeface="+mj-lt"/>
              <a:buAutoNum type="arabicPeriod"/>
            </a:pPr>
            <a:r>
              <a:rPr lang="fr-FR" altLang="fr-FR" sz="2400" dirty="0" smtClean="0">
                <a:solidFill>
                  <a:schemeClr val="accent2">
                    <a:lumMod val="60000"/>
                    <a:lumOff val="40000"/>
                  </a:schemeClr>
                </a:solidFill>
              </a:rPr>
              <a:t>Présentation du langage objet java</a:t>
            </a:r>
          </a:p>
          <a:p>
            <a:pPr marL="457200" indent="-457200" algn="l">
              <a:lnSpc>
                <a:spcPct val="150000"/>
              </a:lnSpc>
              <a:spcBef>
                <a:spcPts val="0"/>
              </a:spcBef>
              <a:buFont typeface="+mj-lt"/>
              <a:buAutoNum type="arabicPeriod"/>
            </a:pPr>
            <a:r>
              <a:rPr lang="fr-FR" altLang="fr-FR" sz="2400" dirty="0" smtClean="0"/>
              <a:t>concepts </a:t>
            </a:r>
            <a:r>
              <a:rPr lang="fr-FR" altLang="fr-FR" sz="2400" dirty="0"/>
              <a:t>de base </a:t>
            </a:r>
            <a:r>
              <a:rPr lang="fr-FR" altLang="fr-FR" sz="2400" dirty="0" smtClean="0"/>
              <a:t>de </a:t>
            </a:r>
            <a:r>
              <a:rPr lang="fr-FR" altLang="fr-FR" sz="2400" dirty="0"/>
              <a:t>la programmation objet</a:t>
            </a:r>
          </a:p>
          <a:p>
            <a:pPr marL="457200" indent="-457200" algn="l">
              <a:lnSpc>
                <a:spcPct val="150000"/>
              </a:lnSpc>
              <a:spcBef>
                <a:spcPts val="0"/>
              </a:spcBef>
              <a:buFont typeface="+mj-lt"/>
              <a:buAutoNum type="arabicPeriod"/>
            </a:pPr>
            <a:r>
              <a:rPr lang="fr-FR" altLang="fr-FR" sz="2400" dirty="0" smtClean="0"/>
              <a:t>Les </a:t>
            </a:r>
            <a:r>
              <a:rPr lang="fr-FR" altLang="fr-FR" sz="2400" dirty="0"/>
              <a:t>classes en Java</a:t>
            </a:r>
          </a:p>
          <a:p>
            <a:pPr marL="457200" indent="-457200" algn="l">
              <a:lnSpc>
                <a:spcPct val="150000"/>
              </a:lnSpc>
              <a:spcBef>
                <a:spcPts val="0"/>
              </a:spcBef>
              <a:buFont typeface="+mj-lt"/>
              <a:buAutoNum type="arabicPeriod"/>
            </a:pPr>
            <a:r>
              <a:rPr lang="fr-FR" altLang="fr-FR" sz="2400" dirty="0"/>
              <a:t>Structure lexicale du langage</a:t>
            </a:r>
          </a:p>
          <a:p>
            <a:pPr marL="457200" indent="-457200" algn="l">
              <a:lnSpc>
                <a:spcPct val="150000"/>
              </a:lnSpc>
              <a:spcBef>
                <a:spcPts val="0"/>
              </a:spcBef>
              <a:buFont typeface="+mj-lt"/>
              <a:buAutoNum type="arabicPeriod"/>
            </a:pPr>
            <a:r>
              <a:rPr lang="fr-FR" altLang="fr-FR" sz="2400" dirty="0" smtClean="0"/>
              <a:t>Types </a:t>
            </a:r>
            <a:r>
              <a:rPr lang="fr-FR" altLang="fr-FR" sz="2400" dirty="0"/>
              <a:t>de données</a:t>
            </a:r>
          </a:p>
          <a:p>
            <a:pPr marL="457200" indent="-457200" algn="l">
              <a:lnSpc>
                <a:spcPct val="150000"/>
              </a:lnSpc>
              <a:spcBef>
                <a:spcPts val="0"/>
              </a:spcBef>
              <a:buFont typeface="+mj-lt"/>
              <a:buAutoNum type="arabicPeriod"/>
            </a:pPr>
            <a:r>
              <a:rPr lang="fr-FR" altLang="fr-FR" sz="2400" dirty="0"/>
              <a:t>Classes de base</a:t>
            </a:r>
          </a:p>
          <a:p>
            <a:pPr marL="457200" indent="-457200" algn="l">
              <a:lnSpc>
                <a:spcPct val="150000"/>
              </a:lnSpc>
              <a:spcBef>
                <a:spcPts val="0"/>
              </a:spcBef>
              <a:buFont typeface="+mj-lt"/>
              <a:buAutoNum type="arabicPeriod"/>
            </a:pPr>
            <a:r>
              <a:rPr lang="fr-FR" altLang="fr-FR" sz="2400" dirty="0"/>
              <a:t>Syntaxe du langage Java</a:t>
            </a:r>
          </a:p>
          <a:p>
            <a:pPr marL="457200" indent="-457200" algn="l">
              <a:lnSpc>
                <a:spcPct val="150000"/>
              </a:lnSpc>
              <a:spcBef>
                <a:spcPts val="0"/>
              </a:spcBef>
              <a:buFont typeface="+mj-lt"/>
              <a:buAutoNum type="arabicPeriod"/>
            </a:pPr>
            <a:r>
              <a:rPr lang="fr-FR" altLang="fr-FR" sz="2400" dirty="0"/>
              <a:t>Paquetages</a:t>
            </a:r>
          </a:p>
        </p:txBody>
      </p:sp>
    </p:spTree>
    <p:extLst>
      <p:ext uri="{BB962C8B-B14F-4D97-AF65-F5344CB8AC3E}">
        <p14:creationId xmlns="" xmlns:p14="http://schemas.microsoft.com/office/powerpoint/2010/main" val="2249187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a:extLst>
              <a:ext uri="{FF2B5EF4-FFF2-40B4-BE49-F238E27FC236}">
                <a16:creationId xmlns="" xmlns:a16="http://schemas.microsoft.com/office/drawing/2014/main" id="{396CE6C6-7DF3-4A5C-8738-738BEC070D0A}"/>
              </a:ext>
            </a:extLst>
          </p:cNvPr>
          <p:cNvSpPr>
            <a:spLocks noGrp="1" noChangeArrowheads="1"/>
          </p:cNvSpPr>
          <p:nvPr>
            <p:ph type="title"/>
          </p:nvPr>
        </p:nvSpPr>
        <p:spPr/>
        <p:txBody>
          <a:bodyPr/>
          <a:lstStyle/>
          <a:p>
            <a:pPr eaLnBrk="1" hangingPunct="1"/>
            <a:r>
              <a:rPr lang="fr-FR" altLang="fr-FR" sz="3600"/>
              <a:t>Désigner un constructeur par </a:t>
            </a:r>
            <a:r>
              <a:rPr lang="fr-FR" altLang="fr-FR" sz="3600" b="1"/>
              <a:t>this()</a:t>
            </a:r>
          </a:p>
        </p:txBody>
      </p:sp>
      <p:sp>
        <p:nvSpPr>
          <p:cNvPr id="57348" name="Rectangle 3">
            <a:extLst>
              <a:ext uri="{FF2B5EF4-FFF2-40B4-BE49-F238E27FC236}">
                <a16:creationId xmlns="" xmlns:a16="http://schemas.microsoft.com/office/drawing/2014/main" id="{AE049E2C-B9BC-4EEB-B943-42885DF2729F}"/>
              </a:ext>
            </a:extLst>
          </p:cNvPr>
          <p:cNvSpPr>
            <a:spLocks noGrp="1" noChangeArrowheads="1"/>
          </p:cNvSpPr>
          <p:nvPr>
            <p:ph idx="1"/>
          </p:nvPr>
        </p:nvSpPr>
        <p:spPr>
          <a:xfrm>
            <a:off x="1981200" y="1600200"/>
            <a:ext cx="8382000" cy="5257800"/>
          </a:xfrm>
        </p:spPr>
        <p:txBody>
          <a:bodyPr>
            <a:normAutofit lnSpcReduction="10000"/>
          </a:bodyPr>
          <a:lstStyle/>
          <a:p>
            <a:pPr eaLnBrk="1" hangingPunct="1">
              <a:buFontTx/>
              <a:buNone/>
            </a:pPr>
            <a:r>
              <a:rPr lang="fr-FR" altLang="fr-FR" sz="1800" b="1" dirty="0">
                <a:latin typeface="Courier New" panose="02070309020205020404" pitchFamily="49" charset="0"/>
                <a:cs typeface="Courier New" panose="02070309020205020404" pitchFamily="49" charset="0"/>
              </a:rPr>
              <a:t>public class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b="1" dirty="0">
                <a:latin typeface="Courier New" panose="02070309020205020404" pitchFamily="49" charset="0"/>
                <a:cs typeface="Courier New" panose="02070309020205020404" pitchFamily="49" charset="0"/>
              </a:rPr>
              <a:t> String nom, </a:t>
            </a:r>
            <a:r>
              <a:rPr lang="fr-FR" altLang="fr-FR" sz="1800" b="1" dirty="0" err="1">
                <a:latin typeface="Courier New" panose="02070309020205020404" pitchFamily="49" charset="0"/>
                <a:cs typeface="Courier New" panose="02070309020205020404" pitchFamily="49" charset="0"/>
              </a:rPr>
              <a:t>prenom</a:t>
            </a:r>
            <a:r>
              <a:rPr lang="fr-FR" altLang="fr-FR" sz="1800" b="1" dirty="0">
                <a:latin typeface="Courier New" panose="02070309020205020404" pitchFamily="49" charset="0"/>
                <a:cs typeface="Courier New" panose="02070309020205020404" pitchFamily="49" charset="0"/>
              </a:rPr>
              <a:t>;</a:t>
            </a:r>
          </a:p>
          <a:p>
            <a:pPr eaLnBrk="1" hangingPunct="1">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b="1" dirty="0">
                <a:latin typeface="Courier New" panose="02070309020205020404" pitchFamily="49" charset="0"/>
                <a:cs typeface="Courier New" panose="02070309020205020404" pitchFamily="49" charset="0"/>
              </a:rPr>
              <a:t> double salaire;</a:t>
            </a:r>
          </a:p>
          <a:p>
            <a:pPr eaLnBrk="1" hangingPunct="1">
              <a:buFontTx/>
              <a:buNone/>
            </a:pPr>
            <a:r>
              <a:rPr lang="fr-FR" altLang="fr-FR" sz="1800" b="1" dirty="0">
                <a:latin typeface="Courier New" panose="02070309020205020404" pitchFamily="49" charset="0"/>
                <a:cs typeface="Courier New" panose="02070309020205020404" pitchFamily="49" charset="0"/>
              </a:rPr>
              <a:t>	// Ce constructeur appelle l'autre constructeur</a:t>
            </a:r>
          </a:p>
          <a:p>
            <a:pPr eaLnBrk="1" hangingPunct="1">
              <a:buFontTx/>
              <a:buNone/>
            </a:pPr>
            <a:r>
              <a:rPr lang="fr-FR" altLang="fr-FR" sz="1800" b="1" dirty="0">
                <a:latin typeface="Courier New" panose="02070309020205020404" pitchFamily="49" charset="0"/>
                <a:cs typeface="Courier New" panose="02070309020205020404" pitchFamily="49" charset="0"/>
              </a:rPr>
              <a:t>	public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(String n, String p) {</a:t>
            </a:r>
          </a:p>
          <a:p>
            <a:pPr eaLnBrk="1" hangingPunct="1">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solidFill>
                  <a:schemeClr val="accent2"/>
                </a:solidFill>
                <a:latin typeface="Courier New" panose="02070309020205020404" pitchFamily="49" charset="0"/>
                <a:cs typeface="Courier New" panose="02070309020205020404" pitchFamily="49" charset="0"/>
              </a:rPr>
              <a:t>this</a:t>
            </a:r>
            <a:r>
              <a:rPr lang="fr-FR" altLang="fr-FR" sz="1800" b="1" dirty="0">
                <a:latin typeface="Courier New" panose="02070309020205020404" pitchFamily="49" charset="0"/>
                <a:cs typeface="Courier New" panose="02070309020205020404" pitchFamily="49" charset="0"/>
              </a:rPr>
              <a:t>(n, p, -1);</a:t>
            </a:r>
          </a:p>
          <a:p>
            <a:pPr eaLnBrk="1" hangingPunct="1">
              <a:buFontTx/>
              <a:buNone/>
            </a:pPr>
            <a:r>
              <a:rPr lang="fr-FR" altLang="fr-FR" sz="1800" b="1"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public </a:t>
            </a:r>
            <a:r>
              <a:rPr lang="fr-FR" altLang="fr-FR" sz="1800" b="1" dirty="0" err="1">
                <a:solidFill>
                  <a:schemeClr val="accent2"/>
                </a:solidFill>
                <a:latin typeface="Courier New" panose="02070309020205020404" pitchFamily="49" charset="0"/>
                <a:cs typeface="Courier New" panose="02070309020205020404" pitchFamily="49" charset="0"/>
              </a:rPr>
              <a:t>Employe</a:t>
            </a:r>
            <a:r>
              <a:rPr lang="fr-FR" altLang="fr-FR" sz="1800" b="1" dirty="0">
                <a:solidFill>
                  <a:schemeClr val="accent2"/>
                </a:solidFill>
                <a:latin typeface="Courier New" panose="02070309020205020404" pitchFamily="49" charset="0"/>
                <a:cs typeface="Courier New" panose="02070309020205020404" pitchFamily="49" charset="0"/>
              </a:rPr>
              <a:t>(String n, String p, double s)</a:t>
            </a:r>
            <a:r>
              <a:rPr lang="fr-FR" altLang="fr-FR" sz="1800" b="1"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nom = n;</a:t>
            </a:r>
          </a:p>
          <a:p>
            <a:pPr eaLnBrk="1" hangingPunct="1">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prenom</a:t>
            </a:r>
            <a:r>
              <a:rPr lang="fr-FR" altLang="fr-FR" sz="1800" b="1" dirty="0">
                <a:latin typeface="Courier New" panose="02070309020205020404" pitchFamily="49" charset="0"/>
                <a:cs typeface="Courier New" panose="02070309020205020404" pitchFamily="49" charset="0"/>
              </a:rPr>
              <a:t> = p;</a:t>
            </a:r>
          </a:p>
          <a:p>
            <a:pPr eaLnBrk="1" hangingPunct="1">
              <a:buFontTx/>
              <a:buNone/>
            </a:pPr>
            <a:r>
              <a:rPr lang="fr-FR" altLang="fr-FR" sz="1800" b="1" dirty="0">
                <a:latin typeface="Courier New" panose="02070309020205020404" pitchFamily="49" charset="0"/>
                <a:cs typeface="Courier New" panose="02070309020205020404" pitchFamily="49" charset="0"/>
              </a:rPr>
              <a:t>		salaire = s;</a:t>
            </a:r>
          </a:p>
          <a:p>
            <a:pPr eaLnBrk="1" hangingPunct="1">
              <a:buFontTx/>
              <a:buNone/>
            </a:pPr>
            <a:r>
              <a:rPr lang="fr-FR" altLang="fr-FR" sz="1800" b="1"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 .</a:t>
            </a:r>
          </a:p>
          <a:p>
            <a:pPr eaLnBrk="1" hangingPunct="1">
              <a:buFontTx/>
              <a:buNone/>
            </a:pPr>
            <a:r>
              <a:rPr lang="fr-FR" altLang="fr-FR" sz="1800" b="1" dirty="0">
                <a:latin typeface="Courier New" panose="02070309020205020404" pitchFamily="49" charset="0"/>
                <a:cs typeface="Courier New" panose="02070309020205020404" pitchFamily="49" charset="0"/>
              </a:rPr>
              <a:t>e1 = new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("Dupond", "Pierre");</a:t>
            </a:r>
          </a:p>
          <a:p>
            <a:pPr eaLnBrk="1" hangingPunct="1">
              <a:buFontTx/>
              <a:buNone/>
            </a:pPr>
            <a:r>
              <a:rPr lang="fr-FR" altLang="fr-FR" sz="1800" b="1" dirty="0">
                <a:latin typeface="Courier New" panose="02070309020205020404" pitchFamily="49" charset="0"/>
                <a:cs typeface="Courier New" panose="02070309020205020404" pitchFamily="49" charset="0"/>
              </a:rPr>
              <a:t>e2 = new </a:t>
            </a:r>
            <a:r>
              <a:rPr lang="fr-FR" altLang="fr-FR" sz="1800" b="1" dirty="0" err="1">
                <a:latin typeface="Courier New" panose="02070309020205020404" pitchFamily="49" charset="0"/>
                <a:cs typeface="Courier New" panose="02070309020205020404" pitchFamily="49" charset="0"/>
              </a:rPr>
              <a:t>Employe</a:t>
            </a:r>
            <a:r>
              <a:rPr lang="fr-FR" altLang="fr-FR" sz="1800" b="1" dirty="0">
                <a:latin typeface="Courier New" panose="02070309020205020404" pitchFamily="49" charset="0"/>
                <a:cs typeface="Courier New" panose="02070309020205020404" pitchFamily="49" charset="0"/>
              </a:rPr>
              <a:t>("Durand", "Jacques", 1500);</a:t>
            </a:r>
          </a:p>
        </p:txBody>
      </p:sp>
      <p:sp>
        <p:nvSpPr>
          <p:cNvPr id="57346" name="Espace réservé du numéro de diapositive 5">
            <a:extLst>
              <a:ext uri="{FF2B5EF4-FFF2-40B4-BE49-F238E27FC236}">
                <a16:creationId xmlns="" xmlns:a16="http://schemas.microsoft.com/office/drawing/2014/main" id="{E008EACB-67C4-488C-BF99-053240EEC240}"/>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48E9AFC-9807-46A4-9832-CDA439E3CC33}" type="slidenum">
              <a:rPr lang="fr-FR" altLang="fr-FR" sz="1400"/>
              <a:pPr>
                <a:spcBef>
                  <a:spcPct val="0"/>
                </a:spcBef>
                <a:buFontTx/>
                <a:buNone/>
              </a:pPr>
              <a:t>50</a:t>
            </a:fld>
            <a:endParaRPr lang="fr-FR" altLang="fr-FR" sz="1400"/>
          </a:p>
        </p:txBody>
      </p:sp>
      <p:sp>
        <p:nvSpPr>
          <p:cNvPr id="57349" name="Line 4">
            <a:extLst>
              <a:ext uri="{FF2B5EF4-FFF2-40B4-BE49-F238E27FC236}">
                <a16:creationId xmlns="" xmlns:a16="http://schemas.microsoft.com/office/drawing/2014/main" id="{0311E7D9-D497-48A8-A8F6-03C2E042B30A}"/>
              </a:ext>
            </a:extLst>
          </p:cNvPr>
          <p:cNvSpPr>
            <a:spLocks noChangeShapeType="1"/>
          </p:cNvSpPr>
          <p:nvPr/>
        </p:nvSpPr>
        <p:spPr bwMode="auto">
          <a:xfrm>
            <a:off x="3276600" y="3581400"/>
            <a:ext cx="609600" cy="304800"/>
          </a:xfrm>
          <a:prstGeom prst="line">
            <a:avLst/>
          </a:prstGeom>
          <a:noFill/>
          <a:ln w="9525">
            <a:solidFill>
              <a:schemeClr val="accent2"/>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fr-FR"/>
          </a:p>
        </p:txBody>
      </p:sp>
      <p:sp>
        <p:nvSpPr>
          <p:cNvPr id="6" name="ZoneTexte 5"/>
          <p:cNvSpPr txBox="1"/>
          <p:nvPr/>
        </p:nvSpPr>
        <p:spPr>
          <a:xfrm>
            <a:off x="7861969" y="5240741"/>
            <a:ext cx="3706464" cy="646331"/>
          </a:xfrm>
          <a:prstGeom prst="rect">
            <a:avLst/>
          </a:prstGeom>
          <a:noFill/>
        </p:spPr>
        <p:txBody>
          <a:bodyPr wrap="none" rtlCol="0">
            <a:spAutoFit/>
          </a:bodyPr>
          <a:lstStyle/>
          <a:p>
            <a:r>
              <a:rPr lang="fr-FR" dirty="0" smtClean="0">
                <a:solidFill>
                  <a:srgbClr val="FF0000"/>
                </a:solidFill>
              </a:rPr>
              <a:t>Quelles sont les valeurs des attributs </a:t>
            </a:r>
          </a:p>
          <a:p>
            <a:r>
              <a:rPr lang="fr-FR" dirty="0" smtClean="0">
                <a:solidFill>
                  <a:srgbClr val="FF0000"/>
                </a:solidFill>
              </a:rPr>
              <a:t>pour e1 et e2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a:extLst>
              <a:ext uri="{FF2B5EF4-FFF2-40B4-BE49-F238E27FC236}">
                <a16:creationId xmlns="" xmlns:a16="http://schemas.microsoft.com/office/drawing/2014/main" id="{4DA33E57-19A3-4A43-9B85-9CED29A2EC93}"/>
              </a:ext>
            </a:extLst>
          </p:cNvPr>
          <p:cNvSpPr>
            <a:spLocks noGrp="1" noChangeArrowheads="1"/>
          </p:cNvSpPr>
          <p:nvPr>
            <p:ph type="title"/>
          </p:nvPr>
        </p:nvSpPr>
        <p:spPr/>
        <p:txBody>
          <a:bodyPr/>
          <a:lstStyle/>
          <a:p>
            <a:pPr eaLnBrk="1" hangingPunct="1"/>
            <a:r>
              <a:rPr lang="fr-FR" altLang="fr-FR" sz="3600"/>
              <a:t>Constructeur par défaut</a:t>
            </a:r>
          </a:p>
        </p:txBody>
      </p:sp>
      <p:sp>
        <p:nvSpPr>
          <p:cNvPr id="58372" name="Rectangle 3">
            <a:extLst>
              <a:ext uri="{FF2B5EF4-FFF2-40B4-BE49-F238E27FC236}">
                <a16:creationId xmlns="" xmlns:a16="http://schemas.microsoft.com/office/drawing/2014/main" id="{62CC745A-4308-4F90-9401-466B086B5658}"/>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Lorsque le code d’une classe ne comporte pas de constructeur, un constructeur sera automatiquement ajouté par Java</a:t>
            </a:r>
          </a:p>
          <a:p>
            <a:pPr eaLnBrk="1" hangingPunct="1">
              <a:buFont typeface="Wingdings" panose="05000000000000000000" pitchFamily="2" charset="2"/>
              <a:buChar char="§"/>
            </a:pPr>
            <a:r>
              <a:rPr lang="fr-FR" altLang="fr-FR"/>
              <a:t>Pour une classe </a:t>
            </a:r>
            <a:r>
              <a:rPr lang="fr-FR" altLang="fr-FR" b="1"/>
              <a:t>Classe</a:t>
            </a:r>
            <a:r>
              <a:rPr lang="fr-FR" altLang="fr-FR"/>
              <a:t>, ce constructeur par défaut sera :</a:t>
            </a:r>
          </a:p>
          <a:p>
            <a:pPr eaLnBrk="1" hangingPunct="1">
              <a:buFont typeface="Wingdings" panose="05000000000000000000" pitchFamily="2" charset="2"/>
              <a:buNone/>
            </a:pPr>
            <a:r>
              <a:rPr lang="fr-FR" altLang="fr-FR"/>
              <a:t>				[</a:t>
            </a:r>
            <a:r>
              <a:rPr lang="fr-FR" altLang="fr-FR" b="1"/>
              <a:t>public</a:t>
            </a:r>
            <a:r>
              <a:rPr lang="fr-FR" altLang="fr-FR"/>
              <a:t>] </a:t>
            </a:r>
            <a:r>
              <a:rPr lang="fr-FR" altLang="fr-FR" b="1"/>
              <a:t>Classe() { }</a:t>
            </a:r>
          </a:p>
        </p:txBody>
      </p:sp>
      <p:sp>
        <p:nvSpPr>
          <p:cNvPr id="58370" name="Espace réservé du numéro de diapositive 5">
            <a:extLst>
              <a:ext uri="{FF2B5EF4-FFF2-40B4-BE49-F238E27FC236}">
                <a16:creationId xmlns="" xmlns:a16="http://schemas.microsoft.com/office/drawing/2014/main" id="{C7F735C9-DED8-4BB2-B7E3-A72C0486C94D}"/>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FB15B31-A2DD-4C0D-8A2E-D414BB995104}" type="slidenum">
              <a:rPr lang="fr-FR" altLang="fr-FR" sz="1400"/>
              <a:pPr>
                <a:spcBef>
                  <a:spcPct val="0"/>
                </a:spcBef>
                <a:buFontTx/>
                <a:buNone/>
              </a:pPr>
              <a:t>51</a:t>
            </a:fld>
            <a:endParaRPr lang="fr-FR" altLang="fr-FR" sz="1400"/>
          </a:p>
        </p:txBody>
      </p:sp>
      <p:sp>
        <p:nvSpPr>
          <p:cNvPr id="58373" name="AutoShape 5">
            <a:extLst>
              <a:ext uri="{FF2B5EF4-FFF2-40B4-BE49-F238E27FC236}">
                <a16:creationId xmlns="" xmlns:a16="http://schemas.microsoft.com/office/drawing/2014/main" id="{D78F8B2A-AB62-41FC-AADB-B5EEE0E25741}"/>
              </a:ext>
            </a:extLst>
          </p:cNvPr>
          <p:cNvSpPr>
            <a:spLocks/>
          </p:cNvSpPr>
          <p:nvPr/>
        </p:nvSpPr>
        <p:spPr bwMode="auto">
          <a:xfrm>
            <a:off x="7162800" y="5105400"/>
            <a:ext cx="2743200" cy="609600"/>
          </a:xfrm>
          <a:prstGeom prst="borderCallout2">
            <a:avLst>
              <a:gd name="adj1" fmla="val 18750"/>
              <a:gd name="adj2" fmla="val -2778"/>
              <a:gd name="adj3" fmla="val 18750"/>
              <a:gd name="adj4" fmla="val -29514"/>
              <a:gd name="adj5" fmla="val -110676"/>
              <a:gd name="adj6" fmla="val -57292"/>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Même accessibilité que</a:t>
            </a:r>
          </a:p>
          <a:p>
            <a:pPr eaLnBrk="1" hangingPunct="1">
              <a:spcBef>
                <a:spcPct val="0"/>
              </a:spcBef>
              <a:buFontTx/>
              <a:buNone/>
            </a:pPr>
            <a:r>
              <a:rPr lang="fr-FR" altLang="fr-FR" sz="1800"/>
              <a:t>la classe (</a:t>
            </a:r>
            <a:r>
              <a:rPr lang="fr-FR" altLang="fr-FR" sz="1800" b="1"/>
              <a:t>public </a:t>
            </a:r>
            <a:r>
              <a:rPr lang="fr-FR" altLang="fr-FR" sz="1800"/>
              <a:t>ou non)</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a:extLst>
              <a:ext uri="{FF2B5EF4-FFF2-40B4-BE49-F238E27FC236}">
                <a16:creationId xmlns="" xmlns:a16="http://schemas.microsoft.com/office/drawing/2014/main" id="{84BE9457-CF68-42D7-A6DF-F157E0CE72DD}"/>
              </a:ext>
            </a:extLst>
          </p:cNvPr>
          <p:cNvSpPr>
            <a:spLocks noGrp="1" noChangeArrowheads="1"/>
          </p:cNvSpPr>
          <p:nvPr>
            <p:ph type="title"/>
          </p:nvPr>
        </p:nvSpPr>
        <p:spPr>
          <a:xfrm>
            <a:off x="1524000" y="2743200"/>
            <a:ext cx="9144000" cy="1143000"/>
          </a:xfrm>
        </p:spPr>
        <p:txBody>
          <a:bodyPr/>
          <a:lstStyle/>
          <a:p>
            <a:pPr eaLnBrk="1" hangingPunct="1"/>
            <a:r>
              <a:rPr lang="fr-FR" altLang="fr-FR" sz="3600"/>
              <a:t>Les méthodes</a:t>
            </a:r>
          </a:p>
        </p:txBody>
      </p:sp>
      <p:sp>
        <p:nvSpPr>
          <p:cNvPr id="59394" name="Espace réservé du numéro de diapositive 5">
            <a:extLst>
              <a:ext uri="{FF2B5EF4-FFF2-40B4-BE49-F238E27FC236}">
                <a16:creationId xmlns="" xmlns:a16="http://schemas.microsoft.com/office/drawing/2014/main" id="{582FC456-2053-487F-8E41-0C6A361F3104}"/>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76DD0A4-2F1A-4219-BA32-C4E700191606}" type="slidenum">
              <a:rPr lang="fr-FR" altLang="fr-FR" sz="1400"/>
              <a:pPr>
                <a:spcBef>
                  <a:spcPct val="0"/>
                </a:spcBef>
                <a:buFontTx/>
                <a:buNone/>
              </a:pPr>
              <a:t>52</a:t>
            </a:fld>
            <a:endParaRPr lang="fr-FR" altLang="fr-FR" sz="140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a:extLst>
              <a:ext uri="{FF2B5EF4-FFF2-40B4-BE49-F238E27FC236}">
                <a16:creationId xmlns="" xmlns:a16="http://schemas.microsoft.com/office/drawing/2014/main" id="{88FDF3D6-B33F-4DD1-80A0-52F62DFCE783}"/>
              </a:ext>
            </a:extLst>
          </p:cNvPr>
          <p:cNvSpPr>
            <a:spLocks noGrp="1" noChangeArrowheads="1"/>
          </p:cNvSpPr>
          <p:nvPr>
            <p:ph type="title"/>
          </p:nvPr>
        </p:nvSpPr>
        <p:spPr/>
        <p:txBody>
          <a:bodyPr/>
          <a:lstStyle/>
          <a:p>
            <a:pPr eaLnBrk="1" hangingPunct="1"/>
            <a:r>
              <a:rPr lang="fr-FR" altLang="fr-FR" sz="3600"/>
              <a:t>Accesseurs</a:t>
            </a:r>
          </a:p>
        </p:txBody>
      </p:sp>
      <p:sp>
        <p:nvSpPr>
          <p:cNvPr id="60420" name="Rectangle 3">
            <a:extLst>
              <a:ext uri="{FF2B5EF4-FFF2-40B4-BE49-F238E27FC236}">
                <a16:creationId xmlns="" xmlns:a16="http://schemas.microsoft.com/office/drawing/2014/main" id="{794D806E-6E72-4208-83E2-ADAD61864BBA}"/>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Deux types de méthodes permettent de donner accès aux variables depuis l’extérieur de la classe :</a:t>
            </a:r>
          </a:p>
          <a:p>
            <a:pPr eaLnBrk="1" hangingPunct="1">
              <a:buFontTx/>
              <a:buNone/>
            </a:pPr>
            <a:r>
              <a:rPr lang="fr-FR" altLang="fr-FR" sz="2200"/>
              <a:t>	– les accesseurs en lecture pour lire les valeurs des variables ; « accesseur en lecture » est souvent abrégé en « accesseur » ; </a:t>
            </a:r>
            <a:r>
              <a:rPr lang="fr-FR" altLang="fr-FR" sz="2200" i="1">
                <a:solidFill>
                  <a:schemeClr val="accent2"/>
                </a:solidFill>
              </a:rPr>
              <a:t>getter</a:t>
            </a:r>
            <a:r>
              <a:rPr lang="fr-FR" altLang="fr-FR" sz="2200" i="1"/>
              <a:t> </a:t>
            </a:r>
            <a:r>
              <a:rPr lang="fr-FR" altLang="fr-FR" sz="2200"/>
              <a:t>en anglais</a:t>
            </a:r>
          </a:p>
          <a:p>
            <a:pPr eaLnBrk="1" hangingPunct="1">
              <a:buFontTx/>
              <a:buNone/>
            </a:pPr>
            <a:r>
              <a:rPr lang="fr-FR" altLang="fr-FR" sz="2200"/>
              <a:t>	– les accesseurs en écriture, ou modificateurs, ou mutateurs, pour modifier leur valeur ; </a:t>
            </a:r>
            <a:r>
              <a:rPr lang="fr-FR" altLang="fr-FR" sz="2200" i="1">
                <a:solidFill>
                  <a:schemeClr val="accent2"/>
                </a:solidFill>
              </a:rPr>
              <a:t>setter</a:t>
            </a:r>
            <a:r>
              <a:rPr lang="fr-FR" altLang="fr-FR" sz="2200" i="1"/>
              <a:t> </a:t>
            </a:r>
            <a:r>
              <a:rPr lang="fr-FR" altLang="fr-FR" sz="2200"/>
              <a:t>en anglais</a:t>
            </a:r>
          </a:p>
        </p:txBody>
      </p:sp>
      <p:sp>
        <p:nvSpPr>
          <p:cNvPr id="60418" name="Espace réservé du numéro de diapositive 5">
            <a:extLst>
              <a:ext uri="{FF2B5EF4-FFF2-40B4-BE49-F238E27FC236}">
                <a16:creationId xmlns="" xmlns:a16="http://schemas.microsoft.com/office/drawing/2014/main" id="{BE4EBCBE-5074-4FED-B1E6-6135160EFB9F}"/>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2A5CD38-721A-4E55-BD2F-FEECB5355467}" type="slidenum">
              <a:rPr lang="fr-FR" altLang="fr-FR" sz="1400"/>
              <a:pPr>
                <a:spcBef>
                  <a:spcPct val="0"/>
                </a:spcBef>
                <a:buFontTx/>
                <a:buNone/>
              </a:pPr>
              <a:t>53</a:t>
            </a:fld>
            <a:endParaRPr lang="fr-FR" altLang="fr-FR" sz="140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a:extLst>
              <a:ext uri="{FF2B5EF4-FFF2-40B4-BE49-F238E27FC236}">
                <a16:creationId xmlns="" xmlns:a16="http://schemas.microsoft.com/office/drawing/2014/main" id="{242C4CEB-7653-4672-B01D-2CE025484783}"/>
              </a:ext>
            </a:extLst>
          </p:cNvPr>
          <p:cNvSpPr>
            <a:spLocks noGrp="1" noChangeArrowheads="1"/>
          </p:cNvSpPr>
          <p:nvPr>
            <p:ph type="title"/>
          </p:nvPr>
        </p:nvSpPr>
        <p:spPr/>
        <p:txBody>
          <a:bodyPr/>
          <a:lstStyle/>
          <a:p>
            <a:pPr eaLnBrk="1" hangingPunct="1"/>
            <a:r>
              <a:rPr lang="fr-FR" altLang="fr-FR" sz="3600"/>
              <a:t>Autres types de méthode</a:t>
            </a:r>
          </a:p>
        </p:txBody>
      </p:sp>
      <p:sp>
        <p:nvSpPr>
          <p:cNvPr id="61444" name="Rectangle 3">
            <a:extLst>
              <a:ext uri="{FF2B5EF4-FFF2-40B4-BE49-F238E27FC236}">
                <a16:creationId xmlns="" xmlns:a16="http://schemas.microsoft.com/office/drawing/2014/main" id="{8031CBA4-6843-451D-9FDC-7238B00884CB}"/>
              </a:ext>
            </a:extLst>
          </p:cNvPr>
          <p:cNvSpPr>
            <a:spLocks noGrp="1" noChangeArrowheads="1"/>
          </p:cNvSpPr>
          <p:nvPr>
            <p:ph idx="1"/>
          </p:nvPr>
        </p:nvSpPr>
        <p:spPr>
          <a:xfrm>
            <a:off x="1981200" y="1600200"/>
            <a:ext cx="8229600" cy="3733800"/>
          </a:xfrm>
        </p:spPr>
        <p:txBody>
          <a:bodyPr/>
          <a:lstStyle/>
          <a:p>
            <a:pPr eaLnBrk="1" hangingPunct="1">
              <a:buFont typeface="Wingdings" panose="05000000000000000000" pitchFamily="2" charset="2"/>
              <a:buChar char="§"/>
            </a:pPr>
            <a:r>
              <a:rPr lang="fr-FR" altLang="fr-FR"/>
              <a:t>La plupart des méthodes permettent aux instances de la classe d’offrir des services plus complexes aux autres instances</a:t>
            </a:r>
          </a:p>
          <a:p>
            <a:pPr eaLnBrk="1" hangingPunct="1">
              <a:buFont typeface="Wingdings" panose="05000000000000000000" pitchFamily="2" charset="2"/>
              <a:buChar char="§"/>
            </a:pPr>
            <a:r>
              <a:rPr lang="fr-FR" altLang="fr-FR"/>
              <a:t>Enfin, des méthodes (</a:t>
            </a:r>
            <a:r>
              <a:rPr lang="fr-FR" altLang="fr-FR" b="1"/>
              <a:t>private</a:t>
            </a:r>
            <a:r>
              <a:rPr lang="fr-FR" altLang="fr-FR"/>
              <a:t>) servent de « sous-programmes » utilitaires aux autres méthodes de la classe</a:t>
            </a:r>
          </a:p>
        </p:txBody>
      </p:sp>
      <p:sp>
        <p:nvSpPr>
          <p:cNvPr id="61442" name="Espace réservé du numéro de diapositive 5">
            <a:extLst>
              <a:ext uri="{FF2B5EF4-FFF2-40B4-BE49-F238E27FC236}">
                <a16:creationId xmlns="" xmlns:a16="http://schemas.microsoft.com/office/drawing/2014/main" id="{9A96B8CE-8C40-4CB4-A014-739A0C3E487E}"/>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4C2442E-C29A-4F34-8CC7-15AF94752F99}" type="slidenum">
              <a:rPr lang="fr-FR" altLang="fr-FR" sz="1400"/>
              <a:pPr>
                <a:spcBef>
                  <a:spcPct val="0"/>
                </a:spcBef>
                <a:buFontTx/>
                <a:buNone/>
              </a:pPr>
              <a:t>54</a:t>
            </a:fld>
            <a:endParaRPr lang="fr-FR" altLang="fr-FR" sz="140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a:extLst>
              <a:ext uri="{FF2B5EF4-FFF2-40B4-BE49-F238E27FC236}">
                <a16:creationId xmlns="" xmlns:a16="http://schemas.microsoft.com/office/drawing/2014/main" id="{D09587ED-F1F1-4D59-829F-CCEE84EE54E9}"/>
              </a:ext>
            </a:extLst>
          </p:cNvPr>
          <p:cNvSpPr>
            <a:spLocks noGrp="1" noChangeArrowheads="1"/>
          </p:cNvSpPr>
          <p:nvPr>
            <p:ph type="title"/>
          </p:nvPr>
        </p:nvSpPr>
        <p:spPr/>
        <p:txBody>
          <a:bodyPr/>
          <a:lstStyle/>
          <a:p>
            <a:pPr eaLnBrk="1" hangingPunct="1"/>
            <a:r>
              <a:rPr lang="fr-FR" altLang="fr-FR" sz="3600"/>
              <a:t>Paramètres d’une méthode</a:t>
            </a:r>
          </a:p>
        </p:txBody>
      </p:sp>
      <p:sp>
        <p:nvSpPr>
          <p:cNvPr id="62468" name="Rectangle 3">
            <a:extLst>
              <a:ext uri="{FF2B5EF4-FFF2-40B4-BE49-F238E27FC236}">
                <a16:creationId xmlns="" xmlns:a16="http://schemas.microsoft.com/office/drawing/2014/main" id="{6E118B01-22A9-4C8C-8A6F-189879B347CD}"/>
              </a:ext>
            </a:extLst>
          </p:cNvPr>
          <p:cNvSpPr>
            <a:spLocks noGrp="1" noChangeArrowheads="1"/>
          </p:cNvSpPr>
          <p:nvPr>
            <p:ph idx="1"/>
          </p:nvPr>
        </p:nvSpPr>
        <p:spPr>
          <a:xfrm>
            <a:off x="1981200" y="1600201"/>
            <a:ext cx="8458200" cy="4525963"/>
          </a:xfrm>
        </p:spPr>
        <p:txBody>
          <a:bodyPr/>
          <a:lstStyle/>
          <a:p>
            <a:pPr eaLnBrk="1" hangingPunct="1">
              <a:lnSpc>
                <a:spcPct val="80000"/>
              </a:lnSpc>
              <a:buFont typeface="Wingdings" panose="05000000000000000000" pitchFamily="2" charset="2"/>
              <a:buChar char="§"/>
            </a:pPr>
            <a:r>
              <a:rPr lang="fr-FR" altLang="fr-FR"/>
              <a:t>Souvent les méthodes ou les constructeurs ont besoin qu’on leur passe des données initiales sous la forme de paramètres</a:t>
            </a:r>
          </a:p>
          <a:p>
            <a:pPr eaLnBrk="1" hangingPunct="1">
              <a:lnSpc>
                <a:spcPct val="80000"/>
              </a:lnSpc>
              <a:buFont typeface="Wingdings" panose="05000000000000000000" pitchFamily="2" charset="2"/>
              <a:buChar char="§"/>
            </a:pPr>
            <a:r>
              <a:rPr lang="fr-FR" altLang="fr-FR"/>
              <a:t>On doit indiquer le type des paramètres dans la déclaration de la méthode :</a:t>
            </a:r>
          </a:p>
          <a:p>
            <a:pPr eaLnBrk="1" hangingPunct="1">
              <a:lnSpc>
                <a:spcPct val="80000"/>
              </a:lnSpc>
              <a:buFont typeface="Wingdings" panose="05000000000000000000" pitchFamily="2" charset="2"/>
              <a:buNone/>
            </a:pPr>
            <a:r>
              <a:rPr lang="fr-FR" altLang="fr-FR" sz="2200"/>
              <a:t>	</a:t>
            </a:r>
            <a:r>
              <a:rPr lang="fr-FR" altLang="fr-FR" sz="2200" b="1">
                <a:latin typeface="Courier New" panose="02070309020205020404" pitchFamily="49" charset="0"/>
                <a:cs typeface="Courier New" panose="02070309020205020404" pitchFamily="49" charset="0"/>
              </a:rPr>
              <a:t>setSalaire(</a:t>
            </a:r>
            <a:r>
              <a:rPr lang="fr-FR" altLang="fr-FR" sz="2200" b="1">
                <a:solidFill>
                  <a:schemeClr val="accent2"/>
                </a:solidFill>
                <a:latin typeface="Courier New" panose="02070309020205020404" pitchFamily="49" charset="0"/>
                <a:cs typeface="Courier New" panose="02070309020205020404" pitchFamily="49" charset="0"/>
              </a:rPr>
              <a:t>double</a:t>
            </a:r>
            <a:r>
              <a:rPr lang="fr-FR" altLang="fr-FR" sz="2200" b="1">
                <a:latin typeface="Courier New" panose="02070309020205020404" pitchFamily="49" charset="0"/>
                <a:cs typeface="Courier New" panose="02070309020205020404" pitchFamily="49" charset="0"/>
              </a:rPr>
              <a:t> unSalaire)</a:t>
            </a:r>
          </a:p>
          <a:p>
            <a:pPr eaLnBrk="1" hangingPunct="1">
              <a:lnSpc>
                <a:spcPct val="80000"/>
              </a:lnSpc>
              <a:buFont typeface="Wingdings" panose="05000000000000000000" pitchFamily="2" charset="2"/>
              <a:buNone/>
            </a:pPr>
            <a:r>
              <a:rPr lang="fr-FR" altLang="fr-FR" sz="2200" b="1">
                <a:latin typeface="Courier New" panose="02070309020205020404" pitchFamily="49" charset="0"/>
                <a:cs typeface="Courier New" panose="02070309020205020404" pitchFamily="49" charset="0"/>
              </a:rPr>
              <a:t>	calculerSalaire(</a:t>
            </a:r>
            <a:r>
              <a:rPr lang="fr-FR" altLang="fr-FR" sz="2200" b="1">
                <a:solidFill>
                  <a:schemeClr val="accent2"/>
                </a:solidFill>
                <a:latin typeface="Courier New" panose="02070309020205020404" pitchFamily="49" charset="0"/>
                <a:cs typeface="Courier New" panose="02070309020205020404" pitchFamily="49" charset="0"/>
              </a:rPr>
              <a:t>int</a:t>
            </a:r>
            <a:r>
              <a:rPr lang="fr-FR" altLang="fr-FR" sz="2200" b="1">
                <a:latin typeface="Courier New" panose="02070309020205020404" pitchFamily="49" charset="0"/>
                <a:cs typeface="Courier New" panose="02070309020205020404" pitchFamily="49" charset="0"/>
              </a:rPr>
              <a:t> indice, </a:t>
            </a:r>
            <a:r>
              <a:rPr lang="fr-FR" altLang="fr-FR" sz="2200" b="1">
                <a:solidFill>
                  <a:schemeClr val="accent2"/>
                </a:solidFill>
                <a:latin typeface="Courier New" panose="02070309020205020404" pitchFamily="49" charset="0"/>
                <a:cs typeface="Courier New" panose="02070309020205020404" pitchFamily="49" charset="0"/>
              </a:rPr>
              <a:t>double</a:t>
            </a:r>
            <a:r>
              <a:rPr lang="fr-FR" altLang="fr-FR" sz="2200" b="1">
                <a:latin typeface="Courier New" panose="02070309020205020404" pitchFamily="49" charset="0"/>
                <a:cs typeface="Courier New" panose="02070309020205020404" pitchFamily="49" charset="0"/>
              </a:rPr>
              <a:t> prime)</a:t>
            </a:r>
          </a:p>
          <a:p>
            <a:pPr eaLnBrk="1" hangingPunct="1">
              <a:lnSpc>
                <a:spcPct val="80000"/>
              </a:lnSpc>
              <a:buFont typeface="Wingdings" panose="05000000000000000000" pitchFamily="2" charset="2"/>
              <a:buChar char="§"/>
            </a:pPr>
            <a:r>
              <a:rPr lang="fr-FR" altLang="fr-FR"/>
              <a:t>Quand la méthode ou le constructeur n’a pas de paramètre, on ne met rien entre les parenthèses:</a:t>
            </a:r>
          </a:p>
          <a:p>
            <a:pPr eaLnBrk="1" hangingPunct="1">
              <a:lnSpc>
                <a:spcPct val="80000"/>
              </a:lnSpc>
              <a:buFont typeface="Wingdings" panose="05000000000000000000" pitchFamily="2" charset="2"/>
              <a:buNone/>
            </a:pPr>
            <a:r>
              <a:rPr lang="fr-FR" altLang="fr-FR" b="1"/>
              <a:t>	</a:t>
            </a:r>
            <a:r>
              <a:rPr lang="fr-FR" altLang="fr-FR" sz="2200" b="1"/>
              <a:t>getSalaire()</a:t>
            </a:r>
            <a:endParaRPr lang="fr-FR" altLang="fr-FR" sz="2200"/>
          </a:p>
        </p:txBody>
      </p:sp>
      <p:sp>
        <p:nvSpPr>
          <p:cNvPr id="62466" name="Espace réservé du numéro de diapositive 5">
            <a:extLst>
              <a:ext uri="{FF2B5EF4-FFF2-40B4-BE49-F238E27FC236}">
                <a16:creationId xmlns="" xmlns:a16="http://schemas.microsoft.com/office/drawing/2014/main" id="{8002ACD7-5967-4C39-952F-6D6332542580}"/>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AEC07C6-C37E-4F3B-8F58-D26FCAF093A7}" type="slidenum">
              <a:rPr lang="fr-FR" altLang="fr-FR" sz="1400"/>
              <a:pPr>
                <a:spcBef>
                  <a:spcPct val="0"/>
                </a:spcBef>
                <a:buFontTx/>
                <a:buNone/>
              </a:pPr>
              <a:t>55</a:t>
            </a:fld>
            <a:endParaRPr lang="fr-FR" altLang="fr-FR" sz="140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a:extLst>
              <a:ext uri="{FF2B5EF4-FFF2-40B4-BE49-F238E27FC236}">
                <a16:creationId xmlns="" xmlns:a16="http://schemas.microsoft.com/office/drawing/2014/main" id="{66120A0B-477A-455F-A3A1-8832F8E83E46}"/>
              </a:ext>
            </a:extLst>
          </p:cNvPr>
          <p:cNvSpPr>
            <a:spLocks noGrp="1" noChangeArrowheads="1"/>
          </p:cNvSpPr>
          <p:nvPr>
            <p:ph type="title"/>
          </p:nvPr>
        </p:nvSpPr>
        <p:spPr/>
        <p:txBody>
          <a:bodyPr/>
          <a:lstStyle/>
          <a:p>
            <a:pPr eaLnBrk="1" hangingPunct="1"/>
            <a:r>
              <a:rPr lang="fr-FR" altLang="fr-FR" sz="3600"/>
              <a:t>Type retour d’une méthode</a:t>
            </a:r>
          </a:p>
        </p:txBody>
      </p:sp>
      <p:sp>
        <p:nvSpPr>
          <p:cNvPr id="63492" name="Rectangle 3">
            <a:extLst>
              <a:ext uri="{FF2B5EF4-FFF2-40B4-BE49-F238E27FC236}">
                <a16:creationId xmlns="" xmlns:a16="http://schemas.microsoft.com/office/drawing/2014/main" id="{23989AB5-7902-4EE4-9CCC-9810DB810848}"/>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Quand la méthode renvoie une valeur, on doit indiquer le type de la valeur renvoyée dans la déclaration de la méthode :</a:t>
            </a:r>
          </a:p>
          <a:p>
            <a:pPr eaLnBrk="1" hangingPunct="1">
              <a:buFontTx/>
              <a:buNone/>
            </a:pPr>
            <a:r>
              <a:rPr lang="fr-FR" altLang="fr-FR" sz="2200" b="1">
                <a:solidFill>
                  <a:schemeClr val="accent2"/>
                </a:solidFill>
                <a:latin typeface="Courier New" panose="02070309020205020404" pitchFamily="49" charset="0"/>
                <a:cs typeface="Courier New" panose="02070309020205020404" pitchFamily="49" charset="0"/>
              </a:rPr>
              <a:t>	</a:t>
            </a:r>
            <a:r>
              <a:rPr lang="fr-FR" altLang="fr-FR" sz="2000" b="1">
                <a:solidFill>
                  <a:schemeClr val="accent2"/>
                </a:solidFill>
                <a:latin typeface="Courier New" panose="02070309020205020404" pitchFamily="49" charset="0"/>
                <a:cs typeface="Courier New" panose="02070309020205020404" pitchFamily="49" charset="0"/>
              </a:rPr>
              <a:t>double</a:t>
            </a:r>
            <a:r>
              <a:rPr lang="fr-FR" altLang="fr-FR" sz="2000" b="1">
                <a:latin typeface="Courier New" panose="02070309020205020404" pitchFamily="49" charset="0"/>
                <a:cs typeface="Courier New" panose="02070309020205020404" pitchFamily="49" charset="0"/>
              </a:rPr>
              <a:t> calculSalaire(int indice, double prime)</a:t>
            </a:r>
          </a:p>
          <a:p>
            <a:pPr eaLnBrk="1" hangingPunct="1">
              <a:buFont typeface="Wingdings" panose="05000000000000000000" pitchFamily="2" charset="2"/>
              <a:buChar char="§"/>
            </a:pPr>
            <a:r>
              <a:rPr lang="fr-FR" altLang="fr-FR"/>
              <a:t>Le pseudo-type </a:t>
            </a:r>
            <a:r>
              <a:rPr lang="fr-FR" altLang="fr-FR" b="1"/>
              <a:t>void </a:t>
            </a:r>
            <a:r>
              <a:rPr lang="fr-FR" altLang="fr-FR"/>
              <a:t>indique qu’aucune valeur n’est renvoyée :</a:t>
            </a:r>
          </a:p>
          <a:p>
            <a:pPr eaLnBrk="1" hangingPunct="1">
              <a:buFontTx/>
              <a:buNone/>
            </a:pPr>
            <a:r>
              <a:rPr lang="fr-FR" altLang="fr-FR" sz="2200" b="1"/>
              <a:t>	</a:t>
            </a:r>
            <a:r>
              <a:rPr lang="fr-FR" altLang="fr-FR" sz="2200" b="1">
                <a:solidFill>
                  <a:schemeClr val="accent2"/>
                </a:solidFill>
                <a:latin typeface="Courier New" panose="02070309020205020404" pitchFamily="49" charset="0"/>
                <a:cs typeface="Courier New" panose="02070309020205020404" pitchFamily="49" charset="0"/>
              </a:rPr>
              <a:t>void </a:t>
            </a:r>
            <a:r>
              <a:rPr lang="fr-FR" altLang="fr-FR" sz="2200" b="1">
                <a:latin typeface="Courier New" panose="02070309020205020404" pitchFamily="49" charset="0"/>
                <a:cs typeface="Courier New" panose="02070309020205020404" pitchFamily="49" charset="0"/>
              </a:rPr>
              <a:t>setSalaire(double unSalaire)</a:t>
            </a:r>
          </a:p>
        </p:txBody>
      </p:sp>
      <p:sp>
        <p:nvSpPr>
          <p:cNvPr id="63490" name="Espace réservé du numéro de diapositive 5">
            <a:extLst>
              <a:ext uri="{FF2B5EF4-FFF2-40B4-BE49-F238E27FC236}">
                <a16:creationId xmlns="" xmlns:a16="http://schemas.microsoft.com/office/drawing/2014/main" id="{D7DBB279-2B31-47BB-B1F9-BE8042307357}"/>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BA84D00-2B26-4D6F-8F95-DCEF3E55EADE}" type="slidenum">
              <a:rPr lang="fr-FR" altLang="fr-FR" sz="1400"/>
              <a:pPr>
                <a:spcBef>
                  <a:spcPct val="0"/>
                </a:spcBef>
                <a:buFontTx/>
                <a:buNone/>
              </a:pPr>
              <a:t>56</a:t>
            </a:fld>
            <a:endParaRPr lang="fr-FR" altLang="fr-FR" sz="140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a:extLst>
              <a:ext uri="{FF2B5EF4-FFF2-40B4-BE49-F238E27FC236}">
                <a16:creationId xmlns="" xmlns:a16="http://schemas.microsoft.com/office/drawing/2014/main" id="{75579F5F-34F8-4063-B8FC-8AC5658E4F74}"/>
              </a:ext>
            </a:extLst>
          </p:cNvPr>
          <p:cNvSpPr>
            <a:spLocks noGrp="1" noChangeArrowheads="1"/>
          </p:cNvSpPr>
          <p:nvPr>
            <p:ph type="title"/>
          </p:nvPr>
        </p:nvSpPr>
        <p:spPr/>
        <p:txBody>
          <a:bodyPr/>
          <a:lstStyle/>
          <a:p>
            <a:pPr eaLnBrk="1" hangingPunct="1"/>
            <a:r>
              <a:rPr lang="fr-FR" altLang="fr-FR" sz="3600"/>
              <a:t>Exemples de méthodes</a:t>
            </a:r>
          </a:p>
        </p:txBody>
      </p:sp>
      <p:sp>
        <p:nvSpPr>
          <p:cNvPr id="64516" name="Rectangle 3">
            <a:extLst>
              <a:ext uri="{FF2B5EF4-FFF2-40B4-BE49-F238E27FC236}">
                <a16:creationId xmlns="" xmlns:a16="http://schemas.microsoft.com/office/drawing/2014/main" id="{86E2AC9D-04F5-450F-B4B5-6E3DB850B48E}"/>
              </a:ext>
            </a:extLst>
          </p:cNvPr>
          <p:cNvSpPr>
            <a:spLocks noGrp="1" noChangeArrowheads="1"/>
          </p:cNvSpPr>
          <p:nvPr>
            <p:ph idx="1"/>
          </p:nvPr>
        </p:nvSpPr>
        <p:spPr>
          <a:xfrm>
            <a:off x="1981200" y="1600200"/>
            <a:ext cx="8229600" cy="4800600"/>
          </a:xfrm>
        </p:spPr>
        <p:txBody>
          <a:bodyPr>
            <a:normAutofit lnSpcReduction="10000"/>
          </a:bodyPr>
          <a:lstStyle/>
          <a:p>
            <a:pPr eaLnBrk="1" hangingPunct="1">
              <a:buFontTx/>
              <a:buNone/>
            </a:pPr>
            <a:r>
              <a:rPr lang="fr-FR" altLang="fr-FR" sz="2200" b="1">
                <a:latin typeface="Courier New" panose="02070309020205020404" pitchFamily="49" charset="0"/>
                <a:cs typeface="Courier New" panose="02070309020205020404" pitchFamily="49" charset="0"/>
              </a:rPr>
              <a:t>public class Employe {</a:t>
            </a:r>
          </a:p>
          <a:p>
            <a:pPr eaLnBrk="1" hangingPunct="1">
              <a:buFontTx/>
              <a:buNone/>
            </a:pPr>
            <a:r>
              <a:rPr lang="fr-FR" altLang="fr-FR" sz="2200" b="1">
                <a:latin typeface="Courier New" panose="02070309020205020404" pitchFamily="49" charset="0"/>
                <a:cs typeface="Courier New" panose="02070309020205020404" pitchFamily="49" charset="0"/>
              </a:rPr>
              <a:t>. . .</a:t>
            </a:r>
          </a:p>
          <a:p>
            <a:pPr eaLnBrk="1" hangingPunct="1">
              <a:buFontTx/>
              <a:buNone/>
            </a:pPr>
            <a:r>
              <a:rPr lang="fr-FR" altLang="fr-FR" sz="2200" b="1">
                <a:latin typeface="Courier New" panose="02070309020205020404" pitchFamily="49" charset="0"/>
                <a:cs typeface="Courier New" panose="02070309020205020404" pitchFamily="49" charset="0"/>
              </a:rPr>
              <a:t>	public void setSalaire(double unSalaire) {</a:t>
            </a:r>
          </a:p>
          <a:p>
            <a:pPr eaLnBrk="1" hangingPunct="1">
              <a:buFontTx/>
              <a:buNone/>
            </a:pPr>
            <a:r>
              <a:rPr lang="fr-FR" altLang="fr-FR" sz="2200" b="1">
                <a:latin typeface="Courier New" panose="02070309020205020404" pitchFamily="49" charset="0"/>
                <a:cs typeface="Courier New" panose="02070309020205020404" pitchFamily="49" charset="0"/>
              </a:rPr>
              <a:t>		if (unSalaire &gt;= 0.0)	salaire = unSalaire;</a:t>
            </a:r>
          </a:p>
          <a:p>
            <a:pPr eaLnBrk="1" hangingPunct="1">
              <a:buFontTx/>
              <a:buNone/>
            </a:pPr>
            <a:r>
              <a:rPr lang="fr-FR" altLang="fr-FR" sz="2200" b="1">
                <a:latin typeface="Courier New" panose="02070309020205020404" pitchFamily="49" charset="0"/>
                <a:cs typeface="Courier New" panose="02070309020205020404" pitchFamily="49" charset="0"/>
              </a:rPr>
              <a:t>	}</a:t>
            </a:r>
          </a:p>
          <a:p>
            <a:pPr eaLnBrk="1" hangingPunct="1">
              <a:buFontTx/>
              <a:buNone/>
            </a:pPr>
            <a:r>
              <a:rPr lang="fr-FR" altLang="fr-FR" sz="2200" b="1">
                <a:latin typeface="Courier New" panose="02070309020205020404" pitchFamily="49" charset="0"/>
                <a:cs typeface="Courier New" panose="02070309020205020404" pitchFamily="49" charset="0"/>
              </a:rPr>
              <a:t>	public double getSalaire() {</a:t>
            </a:r>
          </a:p>
          <a:p>
            <a:pPr eaLnBrk="1" hangingPunct="1">
              <a:buFontTx/>
              <a:buNone/>
            </a:pPr>
            <a:r>
              <a:rPr lang="fr-FR" altLang="fr-FR" sz="2200" b="1">
                <a:latin typeface="Courier New" panose="02070309020205020404" pitchFamily="49" charset="0"/>
                <a:cs typeface="Courier New" panose="02070309020205020404" pitchFamily="49" charset="0"/>
              </a:rPr>
              <a:t>		return salaire;</a:t>
            </a:r>
          </a:p>
          <a:p>
            <a:pPr eaLnBrk="1" hangingPunct="1">
              <a:buFontTx/>
              <a:buNone/>
            </a:pPr>
            <a:r>
              <a:rPr lang="fr-FR" altLang="fr-FR" sz="2200" b="1">
                <a:latin typeface="Courier New" panose="02070309020205020404" pitchFamily="49" charset="0"/>
                <a:cs typeface="Courier New" panose="02070309020205020404" pitchFamily="49" charset="0"/>
              </a:rPr>
              <a:t>	}</a:t>
            </a:r>
          </a:p>
          <a:p>
            <a:pPr eaLnBrk="1" hangingPunct="1">
              <a:buFontTx/>
              <a:buNone/>
            </a:pPr>
            <a:r>
              <a:rPr lang="fr-FR" altLang="fr-FR" sz="2200" b="1">
                <a:latin typeface="Courier New" panose="02070309020205020404" pitchFamily="49" charset="0"/>
                <a:cs typeface="Courier New" panose="02070309020205020404" pitchFamily="49" charset="0"/>
              </a:rPr>
              <a:t>	public boolean accomplir(Tache t) {</a:t>
            </a:r>
          </a:p>
          <a:p>
            <a:pPr eaLnBrk="1" hangingPunct="1">
              <a:buFontTx/>
              <a:buNone/>
            </a:pPr>
            <a:r>
              <a:rPr lang="fr-FR" altLang="fr-FR" sz="2200" b="1">
                <a:latin typeface="Courier New" panose="02070309020205020404" pitchFamily="49" charset="0"/>
                <a:cs typeface="Courier New" panose="02070309020205020404" pitchFamily="49" charset="0"/>
              </a:rPr>
              <a:t>	...</a:t>
            </a:r>
          </a:p>
          <a:p>
            <a:pPr eaLnBrk="1" hangingPunct="1">
              <a:buFontTx/>
              <a:buNone/>
            </a:pPr>
            <a:r>
              <a:rPr lang="fr-FR" altLang="fr-FR" sz="2200" b="1">
                <a:latin typeface="Courier New" panose="02070309020205020404" pitchFamily="49" charset="0"/>
                <a:cs typeface="Courier New" panose="02070309020205020404" pitchFamily="49" charset="0"/>
              </a:rPr>
              <a:t>	}</a:t>
            </a:r>
          </a:p>
          <a:p>
            <a:pPr eaLnBrk="1" hangingPunct="1">
              <a:buFontTx/>
              <a:buNone/>
            </a:pPr>
            <a:r>
              <a:rPr lang="fr-FR" altLang="fr-FR" sz="2200" b="1">
                <a:latin typeface="Courier New" panose="02070309020205020404" pitchFamily="49" charset="0"/>
                <a:cs typeface="Courier New" panose="02070309020205020404" pitchFamily="49" charset="0"/>
              </a:rPr>
              <a:t>}</a:t>
            </a:r>
          </a:p>
        </p:txBody>
      </p:sp>
      <p:sp>
        <p:nvSpPr>
          <p:cNvPr id="64514" name="Espace réservé du numéro de diapositive 5">
            <a:extLst>
              <a:ext uri="{FF2B5EF4-FFF2-40B4-BE49-F238E27FC236}">
                <a16:creationId xmlns="" xmlns:a16="http://schemas.microsoft.com/office/drawing/2014/main" id="{E0F1B46C-4700-40E1-9986-D42C1E8DB314}"/>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0BCC9B6-8136-4BB9-94F3-4C51758DC73D}" type="slidenum">
              <a:rPr lang="fr-FR" altLang="fr-FR" sz="1400"/>
              <a:pPr>
                <a:spcBef>
                  <a:spcPct val="0"/>
                </a:spcBef>
                <a:buFontTx/>
                <a:buNone/>
              </a:pPr>
              <a:t>57</a:t>
            </a:fld>
            <a:endParaRPr lang="fr-FR" altLang="fr-FR" sz="1400"/>
          </a:p>
        </p:txBody>
      </p:sp>
      <p:sp>
        <p:nvSpPr>
          <p:cNvPr id="64517" name="AutoShape 6">
            <a:extLst>
              <a:ext uri="{FF2B5EF4-FFF2-40B4-BE49-F238E27FC236}">
                <a16:creationId xmlns="" xmlns:a16="http://schemas.microsoft.com/office/drawing/2014/main" id="{8BF54753-8F7C-4617-8108-769CBB370501}"/>
              </a:ext>
            </a:extLst>
          </p:cNvPr>
          <p:cNvSpPr>
            <a:spLocks/>
          </p:cNvSpPr>
          <p:nvPr/>
        </p:nvSpPr>
        <p:spPr bwMode="auto">
          <a:xfrm>
            <a:off x="8305800" y="1905000"/>
            <a:ext cx="1676400" cy="381000"/>
          </a:xfrm>
          <a:prstGeom prst="borderCallout2">
            <a:avLst>
              <a:gd name="adj1" fmla="val 30000"/>
              <a:gd name="adj2" fmla="val -4546"/>
              <a:gd name="adj3" fmla="val 30000"/>
              <a:gd name="adj4" fmla="val -89301"/>
              <a:gd name="adj5" fmla="val 150000"/>
              <a:gd name="adj6" fmla="val -177273"/>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Modificateur</a:t>
            </a:r>
          </a:p>
          <a:p>
            <a:pPr algn="ctr" eaLnBrk="1" hangingPunct="1">
              <a:spcBef>
                <a:spcPct val="0"/>
              </a:spcBef>
              <a:buFontTx/>
              <a:buNone/>
            </a:pPr>
            <a:endParaRPr lang="fr-FR" altLang="fr-FR" sz="1800"/>
          </a:p>
        </p:txBody>
      </p:sp>
      <p:sp>
        <p:nvSpPr>
          <p:cNvPr id="64518" name="AutoShape 7">
            <a:extLst>
              <a:ext uri="{FF2B5EF4-FFF2-40B4-BE49-F238E27FC236}">
                <a16:creationId xmlns="" xmlns:a16="http://schemas.microsoft.com/office/drawing/2014/main" id="{41477471-81DD-4619-BC6A-C2824B1F86DB}"/>
              </a:ext>
            </a:extLst>
          </p:cNvPr>
          <p:cNvSpPr>
            <a:spLocks/>
          </p:cNvSpPr>
          <p:nvPr/>
        </p:nvSpPr>
        <p:spPr bwMode="auto">
          <a:xfrm>
            <a:off x="8610600" y="4191000"/>
            <a:ext cx="1676400" cy="381000"/>
          </a:xfrm>
          <a:prstGeom prst="borderCallout2">
            <a:avLst>
              <a:gd name="adj1" fmla="val 30000"/>
              <a:gd name="adj2" fmla="val -4546"/>
              <a:gd name="adj3" fmla="val 30000"/>
              <a:gd name="adj4" fmla="val -87310"/>
              <a:gd name="adj5" fmla="val -50417"/>
              <a:gd name="adj6" fmla="val -186366"/>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a:t>Accesseur</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a:extLst>
              <a:ext uri="{FF2B5EF4-FFF2-40B4-BE49-F238E27FC236}">
                <a16:creationId xmlns="" xmlns:a16="http://schemas.microsoft.com/office/drawing/2014/main" id="{B594C78F-44A4-4FFF-B4F4-CDDD0CA04F62}"/>
              </a:ext>
            </a:extLst>
          </p:cNvPr>
          <p:cNvSpPr>
            <a:spLocks noGrp="1" noChangeArrowheads="1"/>
          </p:cNvSpPr>
          <p:nvPr>
            <p:ph type="title"/>
          </p:nvPr>
        </p:nvSpPr>
        <p:spPr/>
        <p:txBody>
          <a:bodyPr/>
          <a:lstStyle/>
          <a:p>
            <a:pPr eaLnBrk="1" hangingPunct="1"/>
            <a:r>
              <a:rPr lang="fr-FR" altLang="fr-FR" sz="3600"/>
              <a:t>Surcharge d’une méthode</a:t>
            </a:r>
          </a:p>
        </p:txBody>
      </p:sp>
      <p:sp>
        <p:nvSpPr>
          <p:cNvPr id="65540" name="Rectangle 3">
            <a:extLst>
              <a:ext uri="{FF2B5EF4-FFF2-40B4-BE49-F238E27FC236}">
                <a16:creationId xmlns="" xmlns:a16="http://schemas.microsoft.com/office/drawing/2014/main" id="{7DA9939D-76C3-4463-A77A-3CAA60FCB877}"/>
              </a:ext>
            </a:extLst>
          </p:cNvPr>
          <p:cNvSpPr>
            <a:spLocks noGrp="1" noChangeArrowheads="1"/>
          </p:cNvSpPr>
          <p:nvPr>
            <p:ph idx="1"/>
          </p:nvPr>
        </p:nvSpPr>
        <p:spPr>
          <a:xfrm>
            <a:off x="1981200" y="1600200"/>
            <a:ext cx="8229600" cy="3048000"/>
          </a:xfrm>
        </p:spPr>
        <p:txBody>
          <a:bodyPr/>
          <a:lstStyle/>
          <a:p>
            <a:pPr eaLnBrk="1" hangingPunct="1">
              <a:buFont typeface="Wingdings" panose="05000000000000000000" pitchFamily="2" charset="2"/>
              <a:buChar char="§"/>
            </a:pPr>
            <a:r>
              <a:rPr lang="fr-FR" altLang="fr-FR"/>
              <a:t>En Java, on peut surcharger une méthode, c’est-à-dire, ajouter une méthode qui a le même nom mais pas la même signature qu’une autre méthode :</a:t>
            </a:r>
          </a:p>
          <a:p>
            <a:pPr eaLnBrk="1" hangingPunct="1">
              <a:buFontTx/>
              <a:buNone/>
            </a:pPr>
            <a:r>
              <a:rPr lang="fr-FR" altLang="fr-FR" b="1"/>
              <a:t>		</a:t>
            </a:r>
            <a:r>
              <a:rPr lang="fr-FR" altLang="fr-FR" sz="2200" b="1">
                <a:latin typeface="Courier New" panose="02070309020205020404" pitchFamily="49" charset="0"/>
                <a:cs typeface="Courier New" panose="02070309020205020404" pitchFamily="49" charset="0"/>
              </a:rPr>
              <a:t>calculerSalaire(int)</a:t>
            </a:r>
          </a:p>
          <a:p>
            <a:pPr eaLnBrk="1" hangingPunct="1">
              <a:buFontTx/>
              <a:buNone/>
            </a:pPr>
            <a:r>
              <a:rPr lang="fr-FR" altLang="fr-FR" sz="2200" b="1">
                <a:latin typeface="Courier New" panose="02070309020205020404" pitchFamily="49" charset="0"/>
                <a:cs typeface="Courier New" panose="02070309020205020404" pitchFamily="49" charset="0"/>
              </a:rPr>
              <a:t>		calculerSalaire(int, </a:t>
            </a:r>
            <a:r>
              <a:rPr lang="fr-FR" altLang="fr-FR" sz="2200" b="1">
                <a:solidFill>
                  <a:schemeClr val="accent2"/>
                </a:solidFill>
                <a:latin typeface="Courier New" panose="02070309020205020404" pitchFamily="49" charset="0"/>
                <a:cs typeface="Courier New" panose="02070309020205020404" pitchFamily="49" charset="0"/>
              </a:rPr>
              <a:t>double</a:t>
            </a:r>
            <a:r>
              <a:rPr lang="fr-FR" altLang="fr-FR" sz="2200" b="1">
                <a:latin typeface="Courier New" panose="02070309020205020404" pitchFamily="49" charset="0"/>
                <a:cs typeface="Courier New" panose="02070309020205020404" pitchFamily="49" charset="0"/>
              </a:rPr>
              <a:t>)</a:t>
            </a:r>
          </a:p>
        </p:txBody>
      </p:sp>
      <p:sp>
        <p:nvSpPr>
          <p:cNvPr id="65538" name="Espace réservé du numéro de diapositive 5">
            <a:extLst>
              <a:ext uri="{FF2B5EF4-FFF2-40B4-BE49-F238E27FC236}">
                <a16:creationId xmlns="" xmlns:a16="http://schemas.microsoft.com/office/drawing/2014/main" id="{7632309E-3CD7-48E0-9BE4-B50FE640A7BF}"/>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F661120-9E73-42E3-A075-A438F7BE7DD6}" type="slidenum">
              <a:rPr lang="fr-FR" altLang="fr-FR" sz="1400"/>
              <a:pPr>
                <a:spcBef>
                  <a:spcPct val="0"/>
                </a:spcBef>
                <a:buFontTx/>
                <a:buNone/>
              </a:pPr>
              <a:t>58</a:t>
            </a:fld>
            <a:endParaRPr lang="fr-FR" altLang="fr-FR" sz="1400"/>
          </a:p>
        </p:txBody>
      </p:sp>
      <p:sp>
        <p:nvSpPr>
          <p:cNvPr id="65541" name="AutoShape 6">
            <a:extLst>
              <a:ext uri="{FF2B5EF4-FFF2-40B4-BE49-F238E27FC236}">
                <a16:creationId xmlns="" xmlns:a16="http://schemas.microsoft.com/office/drawing/2014/main" id="{388E2B64-C9F8-495B-9DB3-C2ACEAD28313}"/>
              </a:ext>
            </a:extLst>
          </p:cNvPr>
          <p:cNvSpPr>
            <a:spLocks/>
          </p:cNvSpPr>
          <p:nvPr/>
        </p:nvSpPr>
        <p:spPr bwMode="auto">
          <a:xfrm>
            <a:off x="1905000" y="4991100"/>
            <a:ext cx="2438400" cy="609600"/>
          </a:xfrm>
          <a:prstGeom prst="borderCallout1">
            <a:avLst>
              <a:gd name="adj1" fmla="val 18750"/>
              <a:gd name="adj2" fmla="val 103125"/>
              <a:gd name="adj3" fmla="val -106250"/>
              <a:gd name="adj4" fmla="val 162500"/>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indice dans la grille des salaires</a:t>
            </a:r>
          </a:p>
          <a:p>
            <a:pPr algn="ctr" eaLnBrk="1" hangingPunct="1">
              <a:spcBef>
                <a:spcPct val="0"/>
              </a:spcBef>
              <a:buFontTx/>
              <a:buNone/>
            </a:pPr>
            <a:endParaRPr lang="fr-FR" altLang="fr-FR" sz="1800"/>
          </a:p>
        </p:txBody>
      </p:sp>
      <p:sp>
        <p:nvSpPr>
          <p:cNvPr id="65542" name="AutoShape 7">
            <a:extLst>
              <a:ext uri="{FF2B5EF4-FFF2-40B4-BE49-F238E27FC236}">
                <a16:creationId xmlns="" xmlns:a16="http://schemas.microsoft.com/office/drawing/2014/main" id="{BFD3727A-6F1B-46AC-B1E6-BB95B8023172}"/>
              </a:ext>
            </a:extLst>
          </p:cNvPr>
          <p:cNvSpPr>
            <a:spLocks/>
          </p:cNvSpPr>
          <p:nvPr/>
        </p:nvSpPr>
        <p:spPr bwMode="auto">
          <a:xfrm>
            <a:off x="7696200" y="4800600"/>
            <a:ext cx="2438400" cy="609600"/>
          </a:xfrm>
          <a:prstGeom prst="borderCallout1">
            <a:avLst>
              <a:gd name="adj1" fmla="val 18750"/>
              <a:gd name="adj2" fmla="val -3125"/>
              <a:gd name="adj3" fmla="val -68750"/>
              <a:gd name="adj4" fmla="val -31903"/>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prime accordées</a:t>
            </a:r>
          </a:p>
          <a:p>
            <a:pPr eaLnBrk="1" hangingPunct="1">
              <a:spcBef>
                <a:spcPct val="0"/>
              </a:spcBef>
              <a:buFontTx/>
              <a:buNone/>
            </a:pPr>
            <a:r>
              <a:rPr lang="fr-FR" altLang="fr-FR" sz="1800"/>
              <a:t>aux commerciaux</a:t>
            </a:r>
          </a:p>
          <a:p>
            <a:pPr eaLnBrk="1" hangingPunct="1">
              <a:spcBef>
                <a:spcPct val="0"/>
              </a:spcBef>
              <a:buFontTx/>
              <a:buNone/>
            </a:pPr>
            <a:endParaRPr lang="fr-FR" altLang="fr-FR" sz="1800"/>
          </a:p>
          <a:p>
            <a:pPr algn="ctr" eaLnBrk="1" hangingPunct="1">
              <a:spcBef>
                <a:spcPct val="0"/>
              </a:spcBef>
              <a:buFontTx/>
              <a:buNone/>
            </a:pPr>
            <a:endParaRPr lang="fr-FR" altLang="fr-FR" sz="180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 xmlns:a16="http://schemas.microsoft.com/office/drawing/2014/main" id="{EEE05B77-0E56-4671-B969-40DF36AA986F}"/>
              </a:ext>
            </a:extLst>
          </p:cNvPr>
          <p:cNvSpPr>
            <a:spLocks noGrp="1" noChangeArrowheads="1"/>
          </p:cNvSpPr>
          <p:nvPr>
            <p:ph type="title"/>
          </p:nvPr>
        </p:nvSpPr>
        <p:spPr/>
        <p:txBody>
          <a:bodyPr/>
          <a:lstStyle/>
          <a:p>
            <a:pPr eaLnBrk="1" hangingPunct="1"/>
            <a:r>
              <a:rPr lang="fr-FR" altLang="fr-FR" sz="3600"/>
              <a:t>Surcharge d’une méthode (2)</a:t>
            </a:r>
          </a:p>
        </p:txBody>
      </p:sp>
      <p:sp>
        <p:nvSpPr>
          <p:cNvPr id="66564" name="Rectangle 3">
            <a:extLst>
              <a:ext uri="{FF2B5EF4-FFF2-40B4-BE49-F238E27FC236}">
                <a16:creationId xmlns="" xmlns:a16="http://schemas.microsoft.com/office/drawing/2014/main" id="{63EC3FF1-3EEE-4956-A9E8-863919E931CB}"/>
              </a:ext>
            </a:extLst>
          </p:cNvPr>
          <p:cNvSpPr>
            <a:spLocks noGrp="1" noChangeArrowheads="1"/>
          </p:cNvSpPr>
          <p:nvPr>
            <p:ph idx="1"/>
          </p:nvPr>
        </p:nvSpPr>
        <p:spPr>
          <a:xfrm>
            <a:off x="1981200" y="1600200"/>
            <a:ext cx="8458200" cy="4800600"/>
          </a:xfrm>
        </p:spPr>
        <p:txBody>
          <a:bodyPr>
            <a:normAutofit lnSpcReduction="10000"/>
          </a:bodyPr>
          <a:lstStyle/>
          <a:p>
            <a:pPr eaLnBrk="1" hangingPunct="1">
              <a:buFont typeface="Wingdings" panose="05000000000000000000" pitchFamily="2" charset="2"/>
              <a:buChar char="§"/>
            </a:pPr>
            <a:r>
              <a:rPr lang="fr-FR" altLang="fr-FR"/>
              <a:t>En Java, il est interdit de surcharger une méthode en changeant seulement le type de retour</a:t>
            </a:r>
          </a:p>
          <a:p>
            <a:pPr eaLnBrk="1" hangingPunct="1">
              <a:buFont typeface="Wingdings" panose="05000000000000000000" pitchFamily="2" charset="2"/>
              <a:buChar char="§"/>
            </a:pPr>
            <a:r>
              <a:rPr lang="fr-FR" altLang="fr-FR"/>
              <a:t>Autrement dit, on ne peut différencier 2 méthodes par leur type retour</a:t>
            </a:r>
          </a:p>
          <a:p>
            <a:pPr eaLnBrk="1" hangingPunct="1">
              <a:buFont typeface="Wingdings" panose="05000000000000000000" pitchFamily="2" charset="2"/>
              <a:buChar char="§"/>
            </a:pPr>
            <a:r>
              <a:rPr lang="fr-FR" altLang="fr-FR"/>
              <a:t>Par exemple, il est interdit d’avoir ces 2 méthodes dans une classe : </a:t>
            </a:r>
          </a:p>
          <a:p>
            <a:pPr eaLnBrk="1" hangingPunct="1">
              <a:buFont typeface="Wingdings" panose="05000000000000000000" pitchFamily="2" charset="2"/>
              <a:buNone/>
            </a:pPr>
            <a:endParaRPr lang="fr-FR" altLang="fr-FR" sz="2200" b="1">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fr-FR" altLang="fr-FR" sz="2200" b="1">
                <a:latin typeface="Courier New" panose="02070309020205020404" pitchFamily="49" charset="0"/>
                <a:cs typeface="Courier New" panose="02070309020205020404" pitchFamily="49" charset="0"/>
              </a:rPr>
              <a:t>	int calculerSalaire(int)</a:t>
            </a:r>
          </a:p>
          <a:p>
            <a:pPr eaLnBrk="1" hangingPunct="1">
              <a:buFont typeface="Wingdings" panose="05000000000000000000" pitchFamily="2" charset="2"/>
              <a:buNone/>
            </a:pPr>
            <a:r>
              <a:rPr lang="fr-FR" altLang="fr-FR" sz="2200" b="1">
                <a:latin typeface="Courier New" panose="02070309020205020404" pitchFamily="49" charset="0"/>
                <a:cs typeface="Courier New" panose="02070309020205020404" pitchFamily="49" charset="0"/>
              </a:rPr>
              <a:t>	double calculerSalaire(int)	</a:t>
            </a:r>
            <a:r>
              <a:rPr lang="fr-FR" altLang="fr-FR" b="1"/>
              <a:t>	</a:t>
            </a:r>
            <a:endParaRPr lang="fr-FR" altLang="fr-FR" sz="2200" b="1">
              <a:latin typeface="Courier New" panose="02070309020205020404" pitchFamily="49" charset="0"/>
              <a:cs typeface="Courier New" panose="02070309020205020404" pitchFamily="49" charset="0"/>
            </a:endParaRPr>
          </a:p>
        </p:txBody>
      </p:sp>
      <p:sp>
        <p:nvSpPr>
          <p:cNvPr id="66562" name="Espace réservé du numéro de diapositive 5">
            <a:extLst>
              <a:ext uri="{FF2B5EF4-FFF2-40B4-BE49-F238E27FC236}">
                <a16:creationId xmlns="" xmlns:a16="http://schemas.microsoft.com/office/drawing/2014/main" id="{CC1F1C53-2856-4C6D-9CCF-C8C0E56DA61C}"/>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0C86D79-818C-4AE7-823A-6277267D1890}" type="slidenum">
              <a:rPr lang="fr-FR" altLang="fr-FR" sz="1400"/>
              <a:pPr>
                <a:spcBef>
                  <a:spcPct val="0"/>
                </a:spcBef>
                <a:buFontTx/>
                <a:buNone/>
              </a:pPr>
              <a:t>59</a:t>
            </a:fld>
            <a:endParaRPr lang="fr-FR" altLang="fr-FR" sz="1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897039" y="2138151"/>
            <a:ext cx="12192000" cy="1470025"/>
          </a:xfrm>
        </p:spPr>
        <p:txBody>
          <a:bodyPr>
            <a:normAutofit fontScale="90000"/>
          </a:bodyPr>
          <a:lstStyle/>
          <a:p>
            <a:pPr marL="838200" indent="-838200" eaLnBrk="1" hangingPunct="1"/>
            <a:r>
              <a:rPr lang="fr-FR" altLang="fr-FR" b="1" dirty="0" smtClean="0">
                <a:solidFill>
                  <a:schemeClr val="accent2"/>
                </a:solidFill>
              </a:rPr>
              <a:t/>
            </a:r>
            <a:br>
              <a:rPr lang="fr-FR" altLang="fr-FR" b="1" dirty="0" smtClean="0">
                <a:solidFill>
                  <a:schemeClr val="accent2"/>
                </a:solidFill>
              </a:rPr>
            </a:br>
            <a:r>
              <a:rPr lang="fr-FR" altLang="fr-FR" b="1" dirty="0" smtClean="0">
                <a:solidFill>
                  <a:schemeClr val="tx1"/>
                </a:solidFill>
              </a:rPr>
              <a:t>2.</a:t>
            </a:r>
            <a:r>
              <a:rPr lang="fr-FR" altLang="fr-FR" b="1" dirty="0" smtClean="0">
                <a:solidFill>
                  <a:schemeClr val="accent2"/>
                </a:solidFill>
              </a:rPr>
              <a:t> </a:t>
            </a:r>
            <a:r>
              <a:rPr lang="fr-FR" altLang="fr-FR" b="1" dirty="0" smtClean="0">
                <a:solidFill>
                  <a:schemeClr val="tx1">
                    <a:lumMod val="95000"/>
                    <a:lumOff val="5000"/>
                  </a:schemeClr>
                </a:solidFill>
              </a:rPr>
              <a:t>Présentation du langage Java </a:t>
            </a:r>
            <a:br>
              <a:rPr lang="fr-FR" altLang="fr-FR" b="1" dirty="0" smtClean="0">
                <a:solidFill>
                  <a:schemeClr val="tx1">
                    <a:lumMod val="95000"/>
                    <a:lumOff val="5000"/>
                  </a:schemeClr>
                </a:solidFill>
              </a:rPr>
            </a:br>
            <a:r>
              <a:rPr lang="fr-FR" altLang="fr-FR" b="1" dirty="0" smtClean="0">
                <a:solidFill>
                  <a:schemeClr val="tx1">
                    <a:lumMod val="95000"/>
                    <a:lumOff val="5000"/>
                  </a:schemeClr>
                </a:solidFill>
              </a:rPr>
              <a:t>                   (voir TP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a:extLst>
              <a:ext uri="{FF2B5EF4-FFF2-40B4-BE49-F238E27FC236}">
                <a16:creationId xmlns="" xmlns:a16="http://schemas.microsoft.com/office/drawing/2014/main" id="{B8B14FB9-806A-4F56-9AB2-8A201BF2078B}"/>
              </a:ext>
            </a:extLst>
          </p:cNvPr>
          <p:cNvSpPr>
            <a:spLocks noGrp="1" noChangeArrowheads="1"/>
          </p:cNvSpPr>
          <p:nvPr>
            <p:ph type="title"/>
          </p:nvPr>
        </p:nvSpPr>
        <p:spPr/>
        <p:txBody>
          <a:bodyPr/>
          <a:lstStyle/>
          <a:p>
            <a:pPr eaLnBrk="1" hangingPunct="1"/>
            <a:r>
              <a:rPr lang="fr-FR" altLang="fr-FR" sz="3600" b="1" dirty="0" smtClean="0">
                <a:latin typeface="Courier New" panose="02070309020205020404" pitchFamily="49" charset="0"/>
                <a:cs typeface="Courier New" panose="02070309020205020404" pitchFamily="49" charset="0"/>
              </a:rPr>
              <a:t>La méthode </a:t>
            </a:r>
            <a:r>
              <a:rPr lang="fr-FR" altLang="fr-FR" sz="3600" b="1" dirty="0" err="1" smtClean="0">
                <a:latin typeface="Courier New" panose="02070309020205020404" pitchFamily="49" charset="0"/>
                <a:cs typeface="Courier New" panose="02070309020205020404" pitchFamily="49" charset="0"/>
              </a:rPr>
              <a:t>toString</a:t>
            </a:r>
            <a:r>
              <a:rPr lang="fr-FR" altLang="fr-FR" sz="3600" b="1" dirty="0">
                <a:latin typeface="Courier New" panose="02070309020205020404" pitchFamily="49" charset="0"/>
                <a:cs typeface="Courier New" panose="02070309020205020404" pitchFamily="49" charset="0"/>
              </a:rPr>
              <a:t>()</a:t>
            </a:r>
          </a:p>
        </p:txBody>
      </p:sp>
      <p:sp>
        <p:nvSpPr>
          <p:cNvPr id="67588" name="Rectangle 3">
            <a:extLst>
              <a:ext uri="{FF2B5EF4-FFF2-40B4-BE49-F238E27FC236}">
                <a16:creationId xmlns="" xmlns:a16="http://schemas.microsoft.com/office/drawing/2014/main" id="{DD6CFF20-B9E6-450C-96E2-5157C232EB23}"/>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dirty="0"/>
              <a:t>Il est conseillé d’inclure une méthode </a:t>
            </a:r>
            <a:r>
              <a:rPr lang="fr-FR" altLang="fr-FR" b="1" dirty="0" err="1"/>
              <a:t>toString</a:t>
            </a:r>
            <a:r>
              <a:rPr lang="fr-FR" altLang="fr-FR" b="1" dirty="0"/>
              <a:t> </a:t>
            </a:r>
            <a:r>
              <a:rPr lang="fr-FR" altLang="fr-FR" dirty="0"/>
              <a:t>dans toutes les classes que l’on écrit</a:t>
            </a:r>
          </a:p>
          <a:p>
            <a:pPr eaLnBrk="1" hangingPunct="1">
              <a:buFont typeface="Wingdings" panose="05000000000000000000" pitchFamily="2" charset="2"/>
              <a:buChar char="§"/>
            </a:pPr>
            <a:r>
              <a:rPr lang="fr-FR" altLang="fr-FR" dirty="0"/>
              <a:t>Cette méthode renvoie une chaîne de caractères qui décrit l’instance</a:t>
            </a:r>
          </a:p>
          <a:p>
            <a:pPr eaLnBrk="1" hangingPunct="1">
              <a:buFont typeface="Wingdings" panose="05000000000000000000" pitchFamily="2" charset="2"/>
              <a:buChar char="§"/>
            </a:pPr>
            <a:r>
              <a:rPr lang="fr-FR" altLang="fr-FR" dirty="0"/>
              <a:t>Une description compacte et précise peut être très utile lors de la mise au point des programmes</a:t>
            </a:r>
          </a:p>
          <a:p>
            <a:pPr eaLnBrk="1" hangingPunct="1">
              <a:buFont typeface="Wingdings" panose="05000000000000000000" pitchFamily="2" charset="2"/>
              <a:buChar char="§"/>
            </a:pPr>
            <a:r>
              <a:rPr lang="fr-FR" altLang="fr-FR" b="1" dirty="0">
                <a:latin typeface="Courier New" panose="02070309020205020404" pitchFamily="49" charset="0"/>
                <a:cs typeface="Courier New" panose="02070309020205020404" pitchFamily="49" charset="0"/>
              </a:rPr>
              <a:t>System.out.println(</a:t>
            </a:r>
            <a:r>
              <a:rPr lang="fr-FR" altLang="fr-FR" b="1" i="1" dirty="0">
                <a:latin typeface="Courier New" panose="02070309020205020404" pitchFamily="49" charset="0"/>
                <a:cs typeface="Courier New" panose="02070309020205020404" pitchFamily="49" charset="0"/>
              </a:rPr>
              <a:t>objet</a:t>
            </a:r>
            <a:r>
              <a:rPr lang="fr-FR" altLang="fr-FR" b="1" dirty="0">
                <a:latin typeface="Courier New" panose="02070309020205020404" pitchFamily="49" charset="0"/>
                <a:cs typeface="Courier New" panose="02070309020205020404" pitchFamily="49" charset="0"/>
              </a:rPr>
              <a:t>)</a:t>
            </a:r>
            <a:r>
              <a:rPr lang="fr-FR" altLang="fr-FR" b="1" dirty="0"/>
              <a:t> </a:t>
            </a:r>
            <a:r>
              <a:rPr lang="fr-FR" altLang="fr-FR" dirty="0">
                <a:solidFill>
                  <a:srgbClr val="FFC000"/>
                </a:solidFill>
              </a:rPr>
              <a:t>affiche</a:t>
            </a:r>
            <a:r>
              <a:rPr lang="fr-FR" altLang="fr-FR" dirty="0"/>
              <a:t> la valeur retournée par </a:t>
            </a:r>
            <a:r>
              <a:rPr lang="fr-FR" altLang="fr-FR" b="1" i="1" dirty="0" err="1"/>
              <a:t>objet</a:t>
            </a:r>
            <a:r>
              <a:rPr lang="fr-FR" altLang="fr-FR" b="1" dirty="0" err="1"/>
              <a:t>.toString</a:t>
            </a:r>
            <a:r>
              <a:rPr lang="fr-FR" altLang="fr-FR" b="1" dirty="0"/>
              <a:t>()</a:t>
            </a:r>
          </a:p>
        </p:txBody>
      </p:sp>
      <p:sp>
        <p:nvSpPr>
          <p:cNvPr id="67586" name="Espace réservé du numéro de diapositive 5">
            <a:extLst>
              <a:ext uri="{FF2B5EF4-FFF2-40B4-BE49-F238E27FC236}">
                <a16:creationId xmlns="" xmlns:a16="http://schemas.microsoft.com/office/drawing/2014/main" id="{876C0969-4F82-4E70-B5A4-2404AC8DB0EA}"/>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410DF5D-A756-4574-8AA4-E8D8E6964EE5}" type="slidenum">
              <a:rPr lang="fr-FR" altLang="fr-FR" sz="1400"/>
              <a:pPr>
                <a:spcBef>
                  <a:spcPct val="0"/>
                </a:spcBef>
                <a:buFontTx/>
                <a:buNone/>
              </a:pPr>
              <a:t>60</a:t>
            </a:fld>
            <a:endParaRPr lang="fr-FR" altLang="fr-FR" sz="140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a:extLst>
              <a:ext uri="{FF2B5EF4-FFF2-40B4-BE49-F238E27FC236}">
                <a16:creationId xmlns="" xmlns:a16="http://schemas.microsoft.com/office/drawing/2014/main" id="{9CA9C0D3-4E5F-44F3-B2B4-04C1ECAF1692}"/>
              </a:ext>
            </a:extLst>
          </p:cNvPr>
          <p:cNvSpPr>
            <a:spLocks noGrp="1" noChangeArrowheads="1"/>
          </p:cNvSpPr>
          <p:nvPr>
            <p:ph type="title"/>
          </p:nvPr>
        </p:nvSpPr>
        <p:spPr>
          <a:xfrm>
            <a:off x="1914144" y="95526"/>
            <a:ext cx="9997440" cy="899023"/>
          </a:xfrm>
        </p:spPr>
        <p:txBody>
          <a:bodyPr/>
          <a:lstStyle/>
          <a:p>
            <a:pPr eaLnBrk="1" hangingPunct="1"/>
            <a:r>
              <a:rPr lang="fr-FR" altLang="fr-FR" sz="3600" dirty="0"/>
              <a:t>Exemple (1</a:t>
            </a:r>
            <a:r>
              <a:rPr lang="fr-FR" altLang="fr-FR" sz="3600" dirty="0" smtClean="0"/>
              <a:t>) &gt;&gt;&gt;&gt; </a:t>
            </a:r>
            <a:r>
              <a:rPr lang="fr-FR" altLang="fr-FR" sz="3600" dirty="0" err="1" smtClean="0"/>
              <a:t>tostring</a:t>
            </a:r>
            <a:r>
              <a:rPr lang="fr-FR" altLang="fr-FR" sz="3600" dirty="0" smtClean="0"/>
              <a:t>()  existe</a:t>
            </a:r>
            <a:endParaRPr lang="fr-FR" altLang="fr-FR" sz="3600" dirty="0"/>
          </a:p>
        </p:txBody>
      </p:sp>
      <p:sp>
        <p:nvSpPr>
          <p:cNvPr id="68612" name="Rectangle 3">
            <a:extLst>
              <a:ext uri="{FF2B5EF4-FFF2-40B4-BE49-F238E27FC236}">
                <a16:creationId xmlns="" xmlns:a16="http://schemas.microsoft.com/office/drawing/2014/main" id="{0E8AE555-C837-4973-97CA-82781AF1B6AB}"/>
              </a:ext>
            </a:extLst>
          </p:cNvPr>
          <p:cNvSpPr>
            <a:spLocks noGrp="1" noChangeArrowheads="1"/>
          </p:cNvSpPr>
          <p:nvPr>
            <p:ph idx="1"/>
          </p:nvPr>
        </p:nvSpPr>
        <p:spPr>
          <a:xfrm>
            <a:off x="1528548" y="873457"/>
            <a:ext cx="10385947" cy="5687704"/>
          </a:xfrm>
        </p:spPr>
        <p:txBody>
          <a:bodyPr>
            <a:normAutofit fontScale="92500" lnSpcReduction="20000"/>
          </a:bodyPr>
          <a:lstStyle/>
          <a:p>
            <a:pPr eaLnBrk="1" hangingPunct="1">
              <a:buFontTx/>
              <a:buNone/>
            </a:pPr>
            <a:r>
              <a:rPr lang="fr-FR" altLang="fr-FR" sz="1800" b="1" dirty="0">
                <a:latin typeface="Courier New" panose="02070309020205020404" pitchFamily="49" charset="0"/>
                <a:cs typeface="Courier New" panose="02070309020205020404" pitchFamily="49" charset="0"/>
              </a:rPr>
              <a:t>public</a:t>
            </a:r>
            <a:r>
              <a:rPr lang="fr-FR" altLang="fr-FR" sz="1800" dirty="0">
                <a:latin typeface="Courier New" panose="02070309020205020404" pitchFamily="49" charset="0"/>
                <a:cs typeface="Courier New" panose="02070309020205020404" pitchFamily="49" charset="0"/>
              </a:rPr>
              <a:t> </a:t>
            </a:r>
            <a:r>
              <a:rPr lang="fr-FR" altLang="fr-FR" sz="1800" b="1" dirty="0">
                <a:latin typeface="Courier New" panose="02070309020205020404" pitchFamily="49" charset="0"/>
                <a:cs typeface="Courier New" panose="02070309020205020404" pitchFamily="49" charset="0"/>
              </a:rPr>
              <a:t>class</a:t>
            </a:r>
            <a:r>
              <a:rPr lang="fr-FR" altLang="fr-FR" sz="1800" dirty="0">
                <a:latin typeface="Courier New" panose="02070309020205020404" pitchFamily="49" charset="0"/>
                <a:cs typeface="Courier New" panose="02070309020205020404" pitchFamily="49" charset="0"/>
              </a:rPr>
              <a:t> Livre {</a:t>
            </a:r>
          </a:p>
          <a:p>
            <a:pPr eaLnBrk="1" hangingPunct="1">
              <a:buFontTx/>
              <a:buNone/>
            </a:pP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dirty="0">
                <a:latin typeface="Courier New" panose="02070309020205020404" pitchFamily="49" charset="0"/>
                <a:cs typeface="Courier New" panose="02070309020205020404" pitchFamily="49" charset="0"/>
              </a:rPr>
              <a:t> String titre, auteur;	</a:t>
            </a:r>
            <a:r>
              <a:rPr lang="fr-FR" altLang="fr-FR" sz="1800" b="1" dirty="0" err="1">
                <a:latin typeface="Courier New" panose="02070309020205020404" pitchFamily="49" charset="0"/>
                <a:cs typeface="Courier New" panose="02070309020205020404" pitchFamily="49" charset="0"/>
              </a:rPr>
              <a:t>private</a:t>
            </a: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int</a:t>
            </a:r>
            <a:r>
              <a:rPr lang="fr-FR" altLang="fr-FR" sz="1800" dirty="0">
                <a:latin typeface="Courier New" panose="02070309020205020404" pitchFamily="49" charset="0"/>
                <a:cs typeface="Courier New" panose="02070309020205020404" pitchFamily="49" charset="0"/>
              </a:rPr>
              <a:t> </a:t>
            </a:r>
            <a:r>
              <a:rPr lang="fr-FR" altLang="fr-FR" sz="1800" dirty="0" err="1">
                <a:latin typeface="Courier New" panose="02070309020205020404" pitchFamily="49" charset="0"/>
                <a:cs typeface="Courier New" panose="02070309020205020404" pitchFamily="49" charset="0"/>
              </a:rPr>
              <a:t>nbPages</a:t>
            </a:r>
            <a:r>
              <a:rPr lang="fr-FR" altLang="fr-FR" sz="1800"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public</a:t>
            </a:r>
            <a:r>
              <a:rPr lang="fr-FR" altLang="fr-FR" sz="1800" dirty="0">
                <a:latin typeface="Courier New" panose="02070309020205020404" pitchFamily="49" charset="0"/>
                <a:cs typeface="Courier New" panose="02070309020205020404" pitchFamily="49" charset="0"/>
              </a:rPr>
              <a:t> Livre(String titre, String auteur, </a:t>
            </a:r>
            <a:r>
              <a:rPr lang="fr-FR" altLang="fr-FR" sz="1800" b="1" dirty="0" err="1">
                <a:latin typeface="Courier New" panose="02070309020205020404" pitchFamily="49" charset="0"/>
                <a:cs typeface="Courier New" panose="02070309020205020404" pitchFamily="49" charset="0"/>
              </a:rPr>
              <a:t>int</a:t>
            </a:r>
            <a:r>
              <a:rPr lang="fr-FR" altLang="fr-FR" sz="1800" dirty="0">
                <a:latin typeface="Courier New" panose="02070309020205020404" pitchFamily="49" charset="0"/>
                <a:cs typeface="Courier New" panose="02070309020205020404" pitchFamily="49" charset="0"/>
              </a:rPr>
              <a:t> </a:t>
            </a:r>
            <a:r>
              <a:rPr lang="fr-FR" altLang="fr-FR" sz="1800" dirty="0" err="1">
                <a:latin typeface="Courier New" panose="02070309020205020404" pitchFamily="49" charset="0"/>
                <a:cs typeface="Courier New" panose="02070309020205020404" pitchFamily="49" charset="0"/>
              </a:rPr>
              <a:t>nbPages</a:t>
            </a:r>
            <a:r>
              <a:rPr lang="fr-FR" altLang="fr-FR" sz="1800"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this</a:t>
            </a:r>
            <a:r>
              <a:rPr lang="fr-FR" altLang="fr-FR" sz="1800" dirty="0" err="1">
                <a:latin typeface="Courier New" panose="02070309020205020404" pitchFamily="49" charset="0"/>
                <a:cs typeface="Courier New" panose="02070309020205020404" pitchFamily="49" charset="0"/>
              </a:rPr>
              <a:t>.titre</a:t>
            </a:r>
            <a:r>
              <a:rPr lang="fr-FR" altLang="fr-FR" sz="1800" dirty="0">
                <a:latin typeface="Courier New" panose="02070309020205020404" pitchFamily="49" charset="0"/>
                <a:cs typeface="Courier New" panose="02070309020205020404" pitchFamily="49" charset="0"/>
              </a:rPr>
              <a:t> = titre</a:t>
            </a:r>
            <a:r>
              <a:rPr lang="fr-FR" altLang="fr-FR" sz="1800" dirty="0" smtClean="0">
                <a:latin typeface="Courier New" panose="02070309020205020404" pitchFamily="49" charset="0"/>
                <a:cs typeface="Courier New" panose="02070309020205020404" pitchFamily="49" charset="0"/>
              </a:rPr>
              <a:t>;</a:t>
            </a:r>
          </a:p>
          <a:p>
            <a:pPr eaLnBrk="1" hangingPunct="1">
              <a:buFontTx/>
              <a:buNone/>
            </a:pPr>
            <a:r>
              <a:rPr lang="fr-FR" altLang="fr-FR" sz="1800" dirty="0" smtClean="0">
                <a:latin typeface="Courier New" panose="02070309020205020404" pitchFamily="49" charset="0"/>
                <a:cs typeface="Courier New" panose="02070309020205020404" pitchFamily="49" charset="0"/>
              </a:rPr>
              <a:t>   </a:t>
            </a: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this</a:t>
            </a:r>
            <a:r>
              <a:rPr lang="fr-FR" altLang="fr-FR" sz="1800" dirty="0" err="1">
                <a:latin typeface="Courier New" panose="02070309020205020404" pitchFamily="49" charset="0"/>
                <a:cs typeface="Courier New" panose="02070309020205020404" pitchFamily="49" charset="0"/>
              </a:rPr>
              <a:t>.auteur</a:t>
            </a:r>
            <a:r>
              <a:rPr lang="fr-FR" altLang="fr-FR" sz="1800" dirty="0">
                <a:latin typeface="Courier New" panose="02070309020205020404" pitchFamily="49" charset="0"/>
                <a:cs typeface="Courier New" panose="02070309020205020404" pitchFamily="49" charset="0"/>
              </a:rPr>
              <a:t> = auteur</a:t>
            </a:r>
            <a:r>
              <a:rPr lang="fr-FR" altLang="fr-FR" sz="1800" dirty="0" smtClean="0">
                <a:latin typeface="Courier New" panose="02070309020205020404" pitchFamily="49" charset="0"/>
                <a:cs typeface="Courier New" panose="02070309020205020404" pitchFamily="49" charset="0"/>
              </a:rPr>
              <a:t>;</a:t>
            </a:r>
          </a:p>
          <a:p>
            <a:pPr eaLnBrk="1" hangingPunct="1">
              <a:buFontTx/>
              <a:buNone/>
            </a:pPr>
            <a:r>
              <a:rPr lang="fr-FR" altLang="fr-FR" sz="1800" dirty="0">
                <a:latin typeface="Courier New" panose="02070309020205020404" pitchFamily="49" charset="0"/>
                <a:cs typeface="Courier New" panose="02070309020205020404" pitchFamily="49" charset="0"/>
              </a:rPr>
              <a:t>	</a:t>
            </a:r>
            <a:r>
              <a:rPr lang="fr-FR" altLang="fr-FR" sz="1800" dirty="0" smtClean="0">
                <a:latin typeface="Courier New" panose="02070309020205020404" pitchFamily="49" charset="0"/>
                <a:cs typeface="Courier New" panose="02070309020205020404" pitchFamily="49" charset="0"/>
              </a:rPr>
              <a:t>     </a:t>
            </a:r>
            <a:r>
              <a:rPr lang="fr-FR" altLang="fr-FR" sz="1800" b="1" dirty="0" err="1" smtClean="0">
                <a:latin typeface="Courier New" panose="02070309020205020404" pitchFamily="49" charset="0"/>
                <a:cs typeface="Courier New" panose="02070309020205020404" pitchFamily="49" charset="0"/>
              </a:rPr>
              <a:t>this</a:t>
            </a:r>
            <a:r>
              <a:rPr lang="fr-FR" altLang="fr-FR" sz="1800" dirty="0" err="1" smtClean="0">
                <a:latin typeface="Courier New" panose="02070309020205020404" pitchFamily="49" charset="0"/>
                <a:cs typeface="Courier New" panose="02070309020205020404" pitchFamily="49" charset="0"/>
              </a:rPr>
              <a:t>.nbPages</a:t>
            </a:r>
            <a:r>
              <a:rPr lang="fr-FR" altLang="fr-FR" sz="1800" dirty="0" smtClean="0">
                <a:latin typeface="Courier New" panose="02070309020205020404" pitchFamily="49" charset="0"/>
                <a:cs typeface="Courier New" panose="02070309020205020404" pitchFamily="49" charset="0"/>
              </a:rPr>
              <a:t> </a:t>
            </a:r>
            <a:r>
              <a:rPr lang="fr-FR" altLang="fr-FR" sz="1800" dirty="0">
                <a:latin typeface="Courier New" panose="02070309020205020404" pitchFamily="49" charset="0"/>
                <a:cs typeface="Courier New" panose="02070309020205020404" pitchFamily="49" charset="0"/>
              </a:rPr>
              <a:t>= </a:t>
            </a:r>
            <a:r>
              <a:rPr lang="fr-FR" altLang="fr-FR" sz="1800" dirty="0" err="1">
                <a:latin typeface="Courier New" panose="02070309020205020404" pitchFamily="49" charset="0"/>
                <a:cs typeface="Courier New" panose="02070309020205020404" pitchFamily="49" charset="0"/>
              </a:rPr>
              <a:t>nbPages</a:t>
            </a:r>
            <a:r>
              <a:rPr lang="fr-FR" altLang="fr-FR" sz="1800" dirty="0">
                <a:latin typeface="Courier New" panose="02070309020205020404" pitchFamily="49" charset="0"/>
                <a:cs typeface="Courier New" panose="02070309020205020404" pitchFamily="49" charset="0"/>
              </a:rPr>
              <a:t>;</a:t>
            </a:r>
          </a:p>
          <a:p>
            <a:pPr eaLnBrk="1" hangingPunct="1">
              <a:buFontTx/>
              <a:buNone/>
            </a:pPr>
            <a:r>
              <a:rPr lang="fr-FR" altLang="fr-FR" sz="1800" dirty="0">
                <a:latin typeface="Courier New" panose="02070309020205020404" pitchFamily="49" charset="0"/>
                <a:cs typeface="Courier New" panose="02070309020205020404" pitchFamily="49" charset="0"/>
              </a:rPr>
              <a:t>	}</a:t>
            </a:r>
          </a:p>
          <a:p>
            <a:pPr lvl="1" eaLnBrk="1" hangingPunct="1">
              <a:buFontTx/>
              <a:buNone/>
            </a:pPr>
            <a:r>
              <a:rPr lang="fr-FR" altLang="fr-FR" sz="1600" b="1" dirty="0">
                <a:latin typeface="Courier New" panose="02070309020205020404" pitchFamily="49" charset="0"/>
                <a:cs typeface="Courier New" panose="02070309020205020404" pitchFamily="49" charset="0"/>
              </a:rPr>
              <a:t>public</a:t>
            </a:r>
            <a:r>
              <a:rPr lang="fr-FR" altLang="fr-FR" sz="1600" dirty="0">
                <a:latin typeface="Courier New" panose="02070309020205020404" pitchFamily="49" charset="0"/>
                <a:cs typeface="Courier New" panose="02070309020205020404" pitchFamily="49" charset="0"/>
              </a:rPr>
              <a:t> String </a:t>
            </a:r>
            <a:r>
              <a:rPr lang="fr-FR" altLang="fr-FR" sz="1600" dirty="0" err="1">
                <a:solidFill>
                  <a:srgbClr val="FFC000"/>
                </a:solidFill>
                <a:latin typeface="Courier New" panose="02070309020205020404" pitchFamily="49" charset="0"/>
                <a:cs typeface="Courier New" panose="02070309020205020404" pitchFamily="49" charset="0"/>
              </a:rPr>
              <a:t>toString</a:t>
            </a:r>
            <a:r>
              <a:rPr lang="fr-FR" altLang="fr-FR" sz="1600" dirty="0">
                <a:solidFill>
                  <a:srgbClr val="FFC000"/>
                </a:solidFill>
                <a:latin typeface="Courier New" panose="02070309020205020404" pitchFamily="49" charset="0"/>
                <a:cs typeface="Courier New" panose="02070309020205020404" pitchFamily="49" charset="0"/>
              </a:rPr>
              <a:t>() </a:t>
            </a:r>
            <a:r>
              <a:rPr lang="fr-FR" altLang="fr-FR" sz="1600" dirty="0">
                <a:latin typeface="Courier New" panose="02070309020205020404" pitchFamily="49" charset="0"/>
                <a:cs typeface="Courier New" panose="02070309020205020404" pitchFamily="49" charset="0"/>
              </a:rPr>
              <a:t>{</a:t>
            </a:r>
          </a:p>
          <a:p>
            <a:pPr lvl="1" eaLnBrk="1" hangingPunct="1">
              <a:buFontTx/>
              <a:buNone/>
            </a:pPr>
            <a:r>
              <a:rPr lang="fr-FR" altLang="fr-FR" sz="1600" b="1" dirty="0">
                <a:latin typeface="Courier New" panose="02070309020205020404" pitchFamily="49" charset="0"/>
                <a:cs typeface="Courier New" panose="02070309020205020404" pitchFamily="49" charset="0"/>
              </a:rPr>
              <a:t>String s;	</a:t>
            </a:r>
          </a:p>
          <a:p>
            <a:pPr lvl="1" eaLnBrk="1" hangingPunct="1">
              <a:buFontTx/>
              <a:buNone/>
            </a:pPr>
            <a:r>
              <a:rPr lang="fr-FR" altLang="fr-FR" sz="1600" b="1" dirty="0">
                <a:latin typeface="Courier New" panose="02070309020205020404" pitchFamily="49" charset="0"/>
                <a:cs typeface="Courier New" panose="02070309020205020404" pitchFamily="49" charset="0"/>
              </a:rPr>
              <a:t>return</a:t>
            </a:r>
            <a:r>
              <a:rPr lang="fr-FR" altLang="fr-FR" sz="1600" dirty="0">
                <a:latin typeface="Courier New" panose="02070309020205020404" pitchFamily="49" charset="0"/>
                <a:cs typeface="Courier New" panose="02070309020205020404" pitchFamily="49" charset="0"/>
              </a:rPr>
              <a:t> "Livre [titre=" + titre + ",auteur=" + auteur</a:t>
            </a:r>
          </a:p>
          <a:p>
            <a:pPr lvl="1" eaLnBrk="1" hangingPunct="1">
              <a:buFontTx/>
              <a:buNone/>
            </a:pPr>
            <a:r>
              <a:rPr lang="fr-FR" altLang="fr-FR" sz="1600" dirty="0">
                <a:latin typeface="Courier New" panose="02070309020205020404" pitchFamily="49" charset="0"/>
                <a:cs typeface="Courier New" panose="02070309020205020404" pitchFamily="49" charset="0"/>
              </a:rPr>
              <a:t>	+ ",</a:t>
            </a:r>
            <a:r>
              <a:rPr lang="fr-FR" altLang="fr-FR" sz="1600" dirty="0" err="1">
                <a:latin typeface="Courier New" panose="02070309020205020404" pitchFamily="49" charset="0"/>
                <a:cs typeface="Courier New" panose="02070309020205020404" pitchFamily="49" charset="0"/>
              </a:rPr>
              <a:t>nbPages</a:t>
            </a:r>
            <a:r>
              <a:rPr lang="fr-FR" altLang="fr-FR" sz="1600" dirty="0">
                <a:latin typeface="Courier New" panose="02070309020205020404" pitchFamily="49" charset="0"/>
                <a:cs typeface="Courier New" panose="02070309020205020404" pitchFamily="49" charset="0"/>
              </a:rPr>
              <a:t>=" + </a:t>
            </a:r>
            <a:r>
              <a:rPr lang="fr-FR" altLang="fr-FR" sz="1600" dirty="0" err="1">
                <a:latin typeface="Courier New" panose="02070309020205020404" pitchFamily="49" charset="0"/>
                <a:cs typeface="Courier New" panose="02070309020205020404" pitchFamily="49" charset="0"/>
              </a:rPr>
              <a:t>nbPages</a:t>
            </a:r>
            <a:r>
              <a:rPr lang="fr-FR" altLang="fr-FR" sz="1600" dirty="0">
                <a:latin typeface="Courier New" panose="02070309020205020404" pitchFamily="49" charset="0"/>
                <a:cs typeface="Courier New" panose="02070309020205020404" pitchFamily="49" charset="0"/>
              </a:rPr>
              <a:t> + "]";</a:t>
            </a:r>
          </a:p>
          <a:p>
            <a:pPr lvl="1" eaLnBrk="1" hangingPunct="1">
              <a:buFontTx/>
              <a:buNone/>
            </a:pPr>
            <a:r>
              <a:rPr lang="fr-FR" altLang="fr-FR" sz="1600" dirty="0">
                <a:latin typeface="Courier New" panose="02070309020205020404" pitchFamily="49" charset="0"/>
                <a:cs typeface="Courier New" panose="02070309020205020404" pitchFamily="49" charset="0"/>
              </a:rPr>
              <a:t>}</a:t>
            </a:r>
          </a:p>
          <a:p>
            <a:pPr eaLnBrk="1" hangingPunct="1">
              <a:buFontTx/>
              <a:buNone/>
            </a:pPr>
            <a:r>
              <a:rPr lang="fr-FR" altLang="fr-FR" sz="1800" b="1" dirty="0">
                <a:latin typeface="Courier New" panose="02070309020205020404" pitchFamily="49" charset="0"/>
                <a:cs typeface="Courier New" panose="02070309020205020404" pitchFamily="49" charset="0"/>
              </a:rPr>
              <a:t>	public</a:t>
            </a: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static</a:t>
            </a: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void</a:t>
            </a:r>
            <a:r>
              <a:rPr lang="fr-FR" altLang="fr-FR" sz="1800" dirty="0">
                <a:latin typeface="Courier New" panose="02070309020205020404" pitchFamily="49" charset="0"/>
                <a:cs typeface="Courier New" panose="02070309020205020404" pitchFamily="49" charset="0"/>
              </a:rPr>
              <a:t> main(String[] </a:t>
            </a:r>
            <a:r>
              <a:rPr lang="fr-FR" altLang="fr-FR" sz="1800" dirty="0" err="1">
                <a:latin typeface="Courier New" panose="02070309020205020404" pitchFamily="49" charset="0"/>
                <a:cs typeface="Courier New" panose="02070309020205020404" pitchFamily="49" charset="0"/>
              </a:rPr>
              <a:t>args</a:t>
            </a:r>
            <a:r>
              <a:rPr lang="fr-FR" altLang="fr-FR" sz="1800" dirty="0">
                <a:latin typeface="Courier New" panose="02070309020205020404" pitchFamily="49" charset="0"/>
                <a:cs typeface="Courier New" panose="02070309020205020404" pitchFamily="49" charset="0"/>
              </a:rPr>
              <a:t>) {</a:t>
            </a:r>
          </a:p>
          <a:p>
            <a:pPr eaLnBrk="1" hangingPunct="1">
              <a:buFontTx/>
              <a:buNone/>
            </a:pPr>
            <a:r>
              <a:rPr lang="fr-FR" altLang="fr-FR" sz="1800" dirty="0">
                <a:latin typeface="Courier New" panose="02070309020205020404" pitchFamily="49" charset="0"/>
                <a:cs typeface="Courier New" panose="02070309020205020404" pitchFamily="49" charset="0"/>
              </a:rPr>
              <a:t>		Livre l1 = </a:t>
            </a:r>
            <a:r>
              <a:rPr lang="fr-FR" altLang="fr-FR" sz="1800" b="1" dirty="0">
                <a:latin typeface="Courier New" panose="02070309020205020404" pitchFamily="49" charset="0"/>
                <a:cs typeface="Courier New" panose="02070309020205020404" pitchFamily="49" charset="0"/>
              </a:rPr>
              <a:t>new</a:t>
            </a:r>
            <a:r>
              <a:rPr lang="fr-FR" altLang="fr-FR" sz="1800" dirty="0">
                <a:latin typeface="Courier New" panose="02070309020205020404" pitchFamily="49" charset="0"/>
                <a:cs typeface="Courier New" panose="02070309020205020404" pitchFamily="49" charset="0"/>
              </a:rPr>
              <a:t> Livre("Bases de données", "</a:t>
            </a:r>
            <a:r>
              <a:rPr lang="fr-FR" altLang="fr-FR" sz="1800" dirty="0" err="1" smtClean="0">
                <a:latin typeface="Courier New" panose="02070309020205020404" pitchFamily="49" charset="0"/>
                <a:cs typeface="Courier New" panose="02070309020205020404" pitchFamily="49" charset="0"/>
              </a:rPr>
              <a:t>GeorgesGardarin</a:t>
            </a:r>
            <a:r>
              <a:rPr lang="fr-FR" altLang="fr-FR" sz="1800" dirty="0">
                <a:latin typeface="Courier New" panose="02070309020205020404" pitchFamily="49" charset="0"/>
                <a:cs typeface="Courier New" panose="02070309020205020404" pitchFamily="49" charset="0"/>
              </a:rPr>
              <a:t>", 832);</a:t>
            </a:r>
          </a:p>
          <a:p>
            <a:pPr>
              <a:buNone/>
            </a:pPr>
            <a:r>
              <a:rPr lang="fr-FR" altLang="fr-FR" sz="1800" dirty="0">
                <a:latin typeface="Courier New" panose="02070309020205020404" pitchFamily="49" charset="0"/>
                <a:cs typeface="Courier New" panose="02070309020205020404" pitchFamily="49" charset="0"/>
              </a:rPr>
              <a:t>	</a:t>
            </a:r>
            <a:r>
              <a:rPr lang="fr-FR" altLang="fr-FR" sz="1800" dirty="0" smtClean="0">
                <a:solidFill>
                  <a:srgbClr val="FF0000"/>
                </a:solidFill>
                <a:latin typeface="Courier New" panose="02070309020205020404" pitchFamily="49" charset="0"/>
                <a:cs typeface="Courier New" panose="02070309020205020404" pitchFamily="49" charset="0"/>
              </a:rPr>
              <a:t> 1 </a:t>
            </a:r>
            <a:r>
              <a:rPr lang="fr-FR" altLang="fr-FR" sz="1800" dirty="0">
                <a:latin typeface="Courier New" panose="02070309020205020404" pitchFamily="49" charset="0"/>
                <a:cs typeface="Courier New" panose="02070309020205020404" pitchFamily="49" charset="0"/>
              </a:rPr>
              <a:t>	System.</a:t>
            </a:r>
            <a:r>
              <a:rPr lang="fr-FR" altLang="fr-FR" sz="1800" b="1" i="1" dirty="0">
                <a:latin typeface="Courier New" panose="02070309020205020404" pitchFamily="49" charset="0"/>
                <a:cs typeface="Courier New" panose="02070309020205020404" pitchFamily="49" charset="0"/>
              </a:rPr>
              <a:t>out</a:t>
            </a:r>
            <a:r>
              <a:rPr lang="fr-FR" altLang="fr-FR" sz="1800" dirty="0">
                <a:latin typeface="Courier New" panose="02070309020205020404" pitchFamily="49" charset="0"/>
                <a:cs typeface="Courier New" panose="02070309020205020404" pitchFamily="49" charset="0"/>
              </a:rPr>
              <a:t>.println(</a:t>
            </a:r>
            <a:r>
              <a:rPr lang="fr-FR" altLang="fr-FR" sz="1800" dirty="0">
                <a:solidFill>
                  <a:srgbClr val="FFC000"/>
                </a:solidFill>
                <a:latin typeface="Courier New" panose="02070309020205020404" pitchFamily="49" charset="0"/>
                <a:cs typeface="Courier New" panose="02070309020205020404" pitchFamily="49" charset="0"/>
              </a:rPr>
              <a:t>l1</a:t>
            </a:r>
            <a:r>
              <a:rPr lang="fr-FR" altLang="fr-FR" sz="1800" dirty="0" smtClean="0">
                <a:latin typeface="Courier New" panose="02070309020205020404" pitchFamily="49" charset="0"/>
                <a:cs typeface="Courier New" panose="02070309020205020404" pitchFamily="49" charset="0"/>
              </a:rPr>
              <a:t>);// </a:t>
            </a:r>
            <a:r>
              <a:rPr lang="fr-FR" altLang="fr-FR" sz="1800" dirty="0" smtClean="0">
                <a:solidFill>
                  <a:srgbClr val="FF0000"/>
                </a:solidFill>
                <a:latin typeface="Courier New" pitchFamily="49" charset="0"/>
                <a:cs typeface="Courier New" pitchFamily="49" charset="0"/>
              </a:rPr>
              <a:t>affiche la valeur retournée par </a:t>
            </a:r>
            <a:r>
              <a:rPr lang="fr-FR" altLang="fr-FR" sz="1800" b="1" i="1" dirty="0" smtClean="0">
                <a:solidFill>
                  <a:srgbClr val="FF0000"/>
                </a:solidFill>
                <a:latin typeface="Courier New" pitchFamily="49" charset="0"/>
                <a:cs typeface="Courier New" pitchFamily="49" charset="0"/>
              </a:rPr>
              <a:t>l1</a:t>
            </a:r>
            <a:r>
              <a:rPr lang="fr-FR" altLang="fr-FR" sz="1800" b="1" dirty="0" smtClean="0">
                <a:solidFill>
                  <a:srgbClr val="FF0000"/>
                </a:solidFill>
                <a:latin typeface="Courier New" pitchFamily="49" charset="0"/>
                <a:cs typeface="Courier New" pitchFamily="49" charset="0"/>
              </a:rPr>
              <a:t>.</a:t>
            </a:r>
            <a:r>
              <a:rPr lang="fr-FR" altLang="fr-FR" sz="1800" b="1" dirty="0" err="1" smtClean="0">
                <a:solidFill>
                  <a:srgbClr val="FF0000"/>
                </a:solidFill>
                <a:latin typeface="Courier New" pitchFamily="49" charset="0"/>
                <a:cs typeface="Courier New" pitchFamily="49" charset="0"/>
              </a:rPr>
              <a:t>toString</a:t>
            </a:r>
            <a:r>
              <a:rPr lang="fr-FR" altLang="fr-FR" sz="1800" b="1" dirty="0" smtClean="0">
                <a:solidFill>
                  <a:srgbClr val="FF0000"/>
                </a:solidFill>
                <a:latin typeface="Courier New" pitchFamily="49" charset="0"/>
                <a:cs typeface="Courier New" pitchFamily="49" charset="0"/>
              </a:rPr>
              <a:t>()</a:t>
            </a:r>
            <a:endParaRPr lang="fr-FR" altLang="fr-FR" sz="1800" dirty="0">
              <a:solidFill>
                <a:srgbClr val="FF0000"/>
              </a:solidFill>
              <a:latin typeface="Courier New" pitchFamily="49" charset="0"/>
              <a:cs typeface="Courier New" pitchFamily="49" charset="0"/>
            </a:endParaRPr>
          </a:p>
          <a:p>
            <a:pPr>
              <a:buNone/>
            </a:pPr>
            <a:r>
              <a:rPr lang="fr-FR" altLang="fr-FR" sz="1800" dirty="0">
                <a:latin typeface="Courier New" panose="02070309020205020404" pitchFamily="49" charset="0"/>
                <a:cs typeface="Courier New" panose="02070309020205020404" pitchFamily="49" charset="0"/>
              </a:rPr>
              <a:t>	</a:t>
            </a:r>
            <a:r>
              <a:rPr lang="fr-FR" altLang="fr-FR" sz="1800" dirty="0" smtClean="0">
                <a:latin typeface="Courier New" panose="02070309020205020404" pitchFamily="49" charset="0"/>
                <a:cs typeface="Courier New" panose="02070309020205020404" pitchFamily="49" charset="0"/>
              </a:rPr>
              <a:t> </a:t>
            </a:r>
            <a:r>
              <a:rPr lang="fr-FR" altLang="fr-FR" sz="1800" dirty="0" smtClean="0">
                <a:solidFill>
                  <a:srgbClr val="FF0000"/>
                </a:solidFill>
                <a:latin typeface="Courier New" panose="02070309020205020404" pitchFamily="49" charset="0"/>
                <a:cs typeface="Courier New" panose="02070309020205020404" pitchFamily="49" charset="0"/>
              </a:rPr>
              <a:t>2 </a:t>
            </a:r>
            <a:r>
              <a:rPr lang="fr-FR" altLang="fr-FR" sz="1800" dirty="0">
                <a:latin typeface="Courier New" panose="02070309020205020404" pitchFamily="49" charset="0"/>
                <a:cs typeface="Courier New" panose="02070309020205020404" pitchFamily="49" charset="0"/>
              </a:rPr>
              <a:t>	</a:t>
            </a:r>
            <a:r>
              <a:rPr lang="fr-FR" altLang="fr-FR" sz="1800" dirty="0" smtClean="0">
                <a:latin typeface="Courier New" panose="02070309020205020404" pitchFamily="49" charset="0"/>
                <a:cs typeface="Courier New" panose="02070309020205020404" pitchFamily="49" charset="0"/>
              </a:rPr>
              <a:t>System.</a:t>
            </a:r>
            <a:r>
              <a:rPr lang="fr-FR" altLang="fr-FR" sz="1800" b="1" i="1" dirty="0" smtClean="0">
                <a:latin typeface="Courier New" panose="02070309020205020404" pitchFamily="49" charset="0"/>
                <a:cs typeface="Courier New" panose="02070309020205020404" pitchFamily="49" charset="0"/>
              </a:rPr>
              <a:t>out</a:t>
            </a:r>
            <a:r>
              <a:rPr lang="fr-FR" altLang="fr-FR" sz="1800" dirty="0" smtClean="0">
                <a:latin typeface="Courier New" panose="02070309020205020404" pitchFamily="49" charset="0"/>
                <a:cs typeface="Courier New" panose="02070309020205020404" pitchFamily="49" charset="0"/>
              </a:rPr>
              <a:t>.println(</a:t>
            </a:r>
            <a:r>
              <a:rPr lang="fr-FR" altLang="fr-FR" sz="1800" dirty="0" smtClean="0">
                <a:solidFill>
                  <a:srgbClr val="FFC000"/>
                </a:solidFill>
                <a:latin typeface="Courier New" panose="02070309020205020404" pitchFamily="49" charset="0"/>
                <a:cs typeface="Courier New" panose="02070309020205020404" pitchFamily="49" charset="0"/>
              </a:rPr>
              <a:t>l1.</a:t>
            </a:r>
            <a:r>
              <a:rPr lang="fr-FR" altLang="fr-FR" sz="1800" dirty="0" err="1" smtClean="0">
                <a:solidFill>
                  <a:srgbClr val="FFC000"/>
                </a:solidFill>
                <a:latin typeface="Courier New" panose="02070309020205020404" pitchFamily="49" charset="0"/>
                <a:cs typeface="Courier New" panose="02070309020205020404" pitchFamily="49" charset="0"/>
              </a:rPr>
              <a:t>toString</a:t>
            </a:r>
            <a:r>
              <a:rPr lang="fr-FR" altLang="fr-FR" sz="1800" dirty="0" smtClean="0">
                <a:solidFill>
                  <a:srgbClr val="FFC000"/>
                </a:solidFill>
                <a:latin typeface="Courier New" panose="02070309020205020404" pitchFamily="49" charset="0"/>
                <a:cs typeface="Courier New" panose="02070309020205020404" pitchFamily="49" charset="0"/>
              </a:rPr>
              <a:t>()</a:t>
            </a:r>
            <a:r>
              <a:rPr lang="fr-FR" altLang="fr-FR" sz="1800" dirty="0" smtClean="0">
                <a:latin typeface="Courier New" panose="02070309020205020404" pitchFamily="49" charset="0"/>
                <a:cs typeface="Courier New" panose="02070309020205020404" pitchFamily="49" charset="0"/>
              </a:rPr>
              <a:t>);</a:t>
            </a:r>
            <a:endParaRPr lang="fr-FR" altLang="fr-FR" sz="1800" dirty="0">
              <a:latin typeface="Courier New" panose="02070309020205020404" pitchFamily="49" charset="0"/>
              <a:cs typeface="Courier New" panose="02070309020205020404" pitchFamily="49" charset="0"/>
            </a:endParaRPr>
          </a:p>
          <a:p>
            <a:pPr eaLnBrk="1" hangingPunct="1">
              <a:buFontTx/>
              <a:buNone/>
            </a:pPr>
            <a:r>
              <a:rPr lang="fr-FR" altLang="fr-FR" sz="1800" dirty="0">
                <a:latin typeface="Courier New" panose="02070309020205020404" pitchFamily="49" charset="0"/>
                <a:cs typeface="Courier New" panose="02070309020205020404" pitchFamily="49" charset="0"/>
              </a:rPr>
              <a:t>	</a:t>
            </a:r>
            <a:r>
              <a:rPr lang="fr-FR" altLang="fr-FR" sz="1800" dirty="0" smtClean="0">
                <a:latin typeface="Courier New" panose="02070309020205020404" pitchFamily="49" charset="0"/>
                <a:cs typeface="Courier New" panose="02070309020205020404" pitchFamily="49" charset="0"/>
              </a:rPr>
              <a:t>}</a:t>
            </a:r>
            <a:endParaRPr lang="fr-FR" altLang="fr-FR" sz="1800" dirty="0">
              <a:latin typeface="Courier New" panose="02070309020205020404" pitchFamily="49" charset="0"/>
              <a:cs typeface="Courier New" panose="02070309020205020404" pitchFamily="49" charset="0"/>
            </a:endParaRPr>
          </a:p>
          <a:p>
            <a:pPr eaLnBrk="1" hangingPunct="1">
              <a:buFontTx/>
              <a:buNone/>
            </a:pPr>
            <a:r>
              <a:rPr lang="fr-FR" altLang="fr-FR" sz="1800" dirty="0">
                <a:latin typeface="Courier New" panose="02070309020205020404" pitchFamily="49" charset="0"/>
                <a:cs typeface="Courier New" panose="02070309020205020404" pitchFamily="49" charset="0"/>
              </a:rPr>
              <a:t>}</a:t>
            </a:r>
          </a:p>
          <a:p>
            <a:pPr eaLnBrk="1" hangingPunct="1">
              <a:buFontTx/>
              <a:buNone/>
            </a:pPr>
            <a:r>
              <a:rPr lang="fr-FR" altLang="fr-FR" sz="1800" dirty="0" smtClean="0">
                <a:latin typeface="Courier New" panose="02070309020205020404" pitchFamily="49" charset="0"/>
                <a:cs typeface="Courier New" panose="02070309020205020404" pitchFamily="49" charset="0"/>
              </a:rPr>
              <a:t>}</a:t>
            </a:r>
            <a:endParaRPr lang="fr-FR" altLang="fr-FR" sz="1800" dirty="0">
              <a:latin typeface="Courier New" panose="02070309020205020404" pitchFamily="49" charset="0"/>
              <a:cs typeface="Courier New" panose="02070309020205020404" pitchFamily="49" charset="0"/>
            </a:endParaRPr>
          </a:p>
          <a:p>
            <a:pPr eaLnBrk="1" hangingPunct="1">
              <a:buFontTx/>
              <a:buNone/>
            </a:pPr>
            <a:r>
              <a:rPr lang="fr-FR" altLang="fr-FR" sz="1800" dirty="0" smtClean="0">
                <a:latin typeface="Courier New" panose="02070309020205020404" pitchFamily="49" charset="0"/>
                <a:cs typeface="Courier New" panose="02070309020205020404" pitchFamily="49" charset="0"/>
              </a:rPr>
              <a:t>}</a:t>
            </a:r>
            <a:endParaRPr lang="fr-FR" altLang="fr-FR" sz="1800" dirty="0">
              <a:latin typeface="Courier New" panose="02070309020205020404" pitchFamily="49" charset="0"/>
              <a:cs typeface="Courier New" panose="02070309020205020404" pitchFamily="49" charset="0"/>
            </a:endParaRPr>
          </a:p>
          <a:p>
            <a:pPr eaLnBrk="1" hangingPunct="1">
              <a:buFontTx/>
              <a:buNone/>
            </a:pPr>
            <a:endParaRPr lang="fr-FR" altLang="fr-FR" sz="1800" dirty="0">
              <a:latin typeface="Courier New" panose="02070309020205020404" pitchFamily="49" charset="0"/>
              <a:cs typeface="Courier New" panose="02070309020205020404" pitchFamily="49" charset="0"/>
            </a:endParaRPr>
          </a:p>
        </p:txBody>
      </p:sp>
      <p:sp>
        <p:nvSpPr>
          <p:cNvPr id="68610" name="Espace réservé du numéro de diapositive 5">
            <a:extLst>
              <a:ext uri="{FF2B5EF4-FFF2-40B4-BE49-F238E27FC236}">
                <a16:creationId xmlns="" xmlns:a16="http://schemas.microsoft.com/office/drawing/2014/main" id="{DC56C20F-8382-4397-82FA-E41BB7F7A8BF}"/>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64F26A8-AA27-4B0B-A5AD-8CB7F9F127BC}" type="slidenum">
              <a:rPr lang="fr-FR" altLang="fr-FR" sz="1400"/>
              <a:pPr>
                <a:spcBef>
                  <a:spcPct val="0"/>
                </a:spcBef>
                <a:buFontTx/>
                <a:buNone/>
              </a:pPr>
              <a:t>61</a:t>
            </a:fld>
            <a:endParaRPr lang="fr-FR" altLang="fr-FR" sz="1400"/>
          </a:p>
        </p:txBody>
      </p:sp>
      <p:sp>
        <p:nvSpPr>
          <p:cNvPr id="68613" name="Rectangle 4">
            <a:extLst>
              <a:ext uri="{FF2B5EF4-FFF2-40B4-BE49-F238E27FC236}">
                <a16:creationId xmlns="" xmlns:a16="http://schemas.microsoft.com/office/drawing/2014/main" id="{1BA66669-24A3-4B7B-BE33-C9A2DFE3775B}"/>
              </a:ext>
            </a:extLst>
          </p:cNvPr>
          <p:cNvSpPr>
            <a:spLocks noChangeArrowheads="1"/>
          </p:cNvSpPr>
          <p:nvPr/>
        </p:nvSpPr>
        <p:spPr bwMode="auto">
          <a:xfrm>
            <a:off x="1814007" y="2853512"/>
            <a:ext cx="8449101" cy="1268112"/>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pic>
        <p:nvPicPr>
          <p:cNvPr id="1028" name="Picture 4"/>
          <p:cNvPicPr>
            <a:picLocks noChangeAspect="1" noChangeArrowheads="1"/>
          </p:cNvPicPr>
          <p:nvPr/>
        </p:nvPicPr>
        <p:blipFill>
          <a:blip r:embed="rId2"/>
          <a:srcRect/>
          <a:stretch>
            <a:fillRect/>
          </a:stretch>
        </p:blipFill>
        <p:spPr bwMode="auto">
          <a:xfrm>
            <a:off x="3692998" y="5383578"/>
            <a:ext cx="8352000" cy="15815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a:extLst>
              <a:ext uri="{FF2B5EF4-FFF2-40B4-BE49-F238E27FC236}">
                <a16:creationId xmlns="" xmlns:a16="http://schemas.microsoft.com/office/drawing/2014/main" id="{4BB13AE7-5BBB-46F3-A14B-F6483DBB3EE5}"/>
              </a:ext>
            </a:extLst>
          </p:cNvPr>
          <p:cNvSpPr>
            <a:spLocks noGrp="1" noChangeArrowheads="1"/>
          </p:cNvSpPr>
          <p:nvPr>
            <p:ph type="title"/>
          </p:nvPr>
        </p:nvSpPr>
        <p:spPr/>
        <p:txBody>
          <a:bodyPr/>
          <a:lstStyle/>
          <a:p>
            <a:r>
              <a:rPr lang="fr-FR" altLang="fr-FR" sz="3600" dirty="0"/>
              <a:t>Exemple (2</a:t>
            </a:r>
            <a:r>
              <a:rPr lang="fr-FR" altLang="fr-FR" sz="3600" dirty="0" smtClean="0"/>
              <a:t>) &gt;&gt;&gt;&gt;&gt;&gt; </a:t>
            </a:r>
            <a:r>
              <a:rPr lang="fr-FR" altLang="fr-FR" sz="3600" dirty="0" err="1" smtClean="0"/>
              <a:t>tostring</a:t>
            </a:r>
            <a:r>
              <a:rPr lang="fr-FR" altLang="fr-FR" sz="3600" dirty="0" smtClean="0"/>
              <a:t>()  n’existe  pas </a:t>
            </a:r>
            <a:endParaRPr lang="fr-FR" altLang="fr-FR" sz="3600" dirty="0"/>
          </a:p>
        </p:txBody>
      </p:sp>
      <p:sp>
        <p:nvSpPr>
          <p:cNvPr id="69636" name="Rectangle 3">
            <a:extLst>
              <a:ext uri="{FF2B5EF4-FFF2-40B4-BE49-F238E27FC236}">
                <a16:creationId xmlns="" xmlns:a16="http://schemas.microsoft.com/office/drawing/2014/main" id="{07AC5C6F-A8DC-496C-9C55-4FDA2ED2FD3C}"/>
              </a:ext>
            </a:extLst>
          </p:cNvPr>
          <p:cNvSpPr>
            <a:spLocks noGrp="1" noChangeArrowheads="1"/>
          </p:cNvSpPr>
          <p:nvPr>
            <p:ph idx="1"/>
          </p:nvPr>
        </p:nvSpPr>
        <p:spPr>
          <a:xfrm>
            <a:off x="1981199" y="1295400"/>
            <a:ext cx="9059839" cy="5334000"/>
          </a:xfrm>
        </p:spPr>
        <p:txBody>
          <a:bodyPr>
            <a:normAutofit fontScale="92500" lnSpcReduction="20000"/>
          </a:bodyPr>
          <a:lstStyle/>
          <a:p>
            <a:pPr eaLnBrk="1" hangingPunct="1">
              <a:buFontTx/>
              <a:buNone/>
            </a:pPr>
            <a:r>
              <a:rPr lang="fr-FR" altLang="fr-FR" sz="1800" b="1" dirty="0">
                <a:latin typeface="Courier New" panose="02070309020205020404" pitchFamily="49" charset="0"/>
                <a:cs typeface="Courier New" panose="02070309020205020404" pitchFamily="49" charset="0"/>
              </a:rPr>
              <a:t>public</a:t>
            </a:r>
            <a:r>
              <a:rPr lang="fr-FR" altLang="fr-FR" sz="1800" dirty="0">
                <a:latin typeface="Courier New" panose="02070309020205020404" pitchFamily="49" charset="0"/>
                <a:cs typeface="Courier New" panose="02070309020205020404" pitchFamily="49" charset="0"/>
              </a:rPr>
              <a:t> </a:t>
            </a:r>
            <a:r>
              <a:rPr lang="fr-FR" altLang="fr-FR" sz="1800" b="1" dirty="0">
                <a:latin typeface="Courier New" panose="02070309020205020404" pitchFamily="49" charset="0"/>
                <a:cs typeface="Courier New" panose="02070309020205020404" pitchFamily="49" charset="0"/>
              </a:rPr>
              <a:t>class</a:t>
            </a:r>
            <a:r>
              <a:rPr lang="fr-FR" altLang="fr-FR" sz="1800" dirty="0">
                <a:latin typeface="Courier New" panose="02070309020205020404" pitchFamily="49" charset="0"/>
                <a:cs typeface="Courier New" panose="02070309020205020404" pitchFamily="49" charset="0"/>
              </a:rPr>
              <a:t> Livre {</a:t>
            </a:r>
          </a:p>
          <a:p>
            <a:pPr eaLnBrk="1" hangingPunct="1">
              <a:buFontTx/>
              <a:buNone/>
            </a:pP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private</a:t>
            </a:r>
            <a:r>
              <a:rPr lang="fr-FR" altLang="fr-FR" sz="1800" dirty="0">
                <a:latin typeface="Courier New" panose="02070309020205020404" pitchFamily="49" charset="0"/>
                <a:cs typeface="Courier New" panose="02070309020205020404" pitchFamily="49" charset="0"/>
              </a:rPr>
              <a:t> String titre, auteur;	</a:t>
            </a:r>
            <a:r>
              <a:rPr lang="fr-FR" altLang="fr-FR" sz="1800" b="1" dirty="0" err="1">
                <a:latin typeface="Courier New" panose="02070309020205020404" pitchFamily="49" charset="0"/>
                <a:cs typeface="Courier New" panose="02070309020205020404" pitchFamily="49" charset="0"/>
              </a:rPr>
              <a:t>private</a:t>
            </a: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int</a:t>
            </a:r>
            <a:r>
              <a:rPr lang="fr-FR" altLang="fr-FR" sz="1800" dirty="0">
                <a:latin typeface="Courier New" panose="02070309020205020404" pitchFamily="49" charset="0"/>
                <a:cs typeface="Courier New" panose="02070309020205020404" pitchFamily="49" charset="0"/>
              </a:rPr>
              <a:t> </a:t>
            </a:r>
            <a:r>
              <a:rPr lang="fr-FR" altLang="fr-FR" sz="1800" dirty="0" err="1">
                <a:latin typeface="Courier New" panose="02070309020205020404" pitchFamily="49" charset="0"/>
                <a:cs typeface="Courier New" panose="02070309020205020404" pitchFamily="49" charset="0"/>
              </a:rPr>
              <a:t>nbPages</a:t>
            </a:r>
            <a:r>
              <a:rPr lang="fr-FR" altLang="fr-FR" sz="1800"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public</a:t>
            </a:r>
            <a:r>
              <a:rPr lang="fr-FR" altLang="fr-FR" sz="1800" dirty="0">
                <a:latin typeface="Courier New" panose="02070309020205020404" pitchFamily="49" charset="0"/>
                <a:cs typeface="Courier New" panose="02070309020205020404" pitchFamily="49" charset="0"/>
              </a:rPr>
              <a:t> Livre(String titre, String auteur, </a:t>
            </a:r>
            <a:r>
              <a:rPr lang="fr-FR" altLang="fr-FR" sz="1800" b="1" dirty="0" err="1">
                <a:latin typeface="Courier New" panose="02070309020205020404" pitchFamily="49" charset="0"/>
                <a:cs typeface="Courier New" panose="02070309020205020404" pitchFamily="49" charset="0"/>
              </a:rPr>
              <a:t>int</a:t>
            </a:r>
            <a:r>
              <a:rPr lang="fr-FR" altLang="fr-FR" sz="1800" dirty="0">
                <a:latin typeface="Courier New" panose="02070309020205020404" pitchFamily="49" charset="0"/>
                <a:cs typeface="Courier New" panose="02070309020205020404" pitchFamily="49" charset="0"/>
              </a:rPr>
              <a:t> </a:t>
            </a:r>
            <a:r>
              <a:rPr lang="fr-FR" altLang="fr-FR" sz="1800" dirty="0" err="1">
                <a:latin typeface="Courier New" panose="02070309020205020404" pitchFamily="49" charset="0"/>
                <a:cs typeface="Courier New" panose="02070309020205020404" pitchFamily="49" charset="0"/>
              </a:rPr>
              <a:t>nbPages</a:t>
            </a:r>
            <a:r>
              <a:rPr lang="fr-FR" altLang="fr-FR" sz="1800" dirty="0">
                <a:latin typeface="Courier New" panose="02070309020205020404" pitchFamily="49" charset="0"/>
                <a:cs typeface="Courier New" panose="02070309020205020404" pitchFamily="49" charset="0"/>
              </a:rPr>
              <a:t>) {</a:t>
            </a:r>
          </a:p>
          <a:p>
            <a:pPr eaLnBrk="1" hangingPunct="1">
              <a:buFontTx/>
              <a:buNone/>
            </a:pPr>
            <a:r>
              <a:rPr lang="fr-FR" altLang="fr-FR" sz="1800" b="1" dirty="0">
                <a:latin typeface="Courier New" panose="02070309020205020404" pitchFamily="49" charset="0"/>
                <a:cs typeface="Courier New" panose="02070309020205020404" pitchFamily="49" charset="0"/>
              </a:rPr>
              <a:t>	</a:t>
            </a:r>
            <a:r>
              <a:rPr lang="fr-FR" altLang="fr-FR" sz="1800" b="1" dirty="0" smtClean="0">
                <a:latin typeface="Courier New" panose="02070309020205020404" pitchFamily="49" charset="0"/>
                <a:cs typeface="Courier New" panose="02070309020205020404" pitchFamily="49" charset="0"/>
              </a:rPr>
              <a:t>     </a:t>
            </a:r>
            <a:r>
              <a:rPr lang="fr-FR" altLang="fr-FR" sz="1800" b="1" dirty="0" err="1" smtClean="0">
                <a:latin typeface="Courier New" panose="02070309020205020404" pitchFamily="49" charset="0"/>
                <a:cs typeface="Courier New" panose="02070309020205020404" pitchFamily="49" charset="0"/>
              </a:rPr>
              <a:t>this</a:t>
            </a:r>
            <a:r>
              <a:rPr lang="fr-FR" altLang="fr-FR" sz="1800" dirty="0" err="1" smtClean="0">
                <a:latin typeface="Courier New" panose="02070309020205020404" pitchFamily="49" charset="0"/>
                <a:cs typeface="Courier New" panose="02070309020205020404" pitchFamily="49" charset="0"/>
              </a:rPr>
              <a:t>.titre</a:t>
            </a:r>
            <a:r>
              <a:rPr lang="fr-FR" altLang="fr-FR" sz="1800" dirty="0" smtClean="0">
                <a:latin typeface="Courier New" panose="02070309020205020404" pitchFamily="49" charset="0"/>
                <a:cs typeface="Courier New" panose="02070309020205020404" pitchFamily="49" charset="0"/>
              </a:rPr>
              <a:t> </a:t>
            </a:r>
            <a:r>
              <a:rPr lang="fr-FR" altLang="fr-FR" sz="1800" dirty="0">
                <a:latin typeface="Courier New" panose="02070309020205020404" pitchFamily="49" charset="0"/>
                <a:cs typeface="Courier New" panose="02070309020205020404" pitchFamily="49" charset="0"/>
              </a:rPr>
              <a:t>= titre;	</a:t>
            </a:r>
            <a:endParaRPr lang="fr-FR" altLang="fr-FR" sz="1800" dirty="0" smtClean="0">
              <a:latin typeface="Courier New" panose="02070309020205020404" pitchFamily="49" charset="0"/>
              <a:cs typeface="Courier New" panose="02070309020205020404" pitchFamily="49" charset="0"/>
            </a:endParaRPr>
          </a:p>
          <a:p>
            <a:pPr eaLnBrk="1" hangingPunct="1">
              <a:buFontTx/>
              <a:buNone/>
            </a:pPr>
            <a:r>
              <a:rPr lang="fr-FR" altLang="fr-FR" sz="1800" b="1" dirty="0" smtClean="0">
                <a:latin typeface="Courier New" panose="02070309020205020404" pitchFamily="49" charset="0"/>
                <a:cs typeface="Courier New" panose="02070309020205020404" pitchFamily="49" charset="0"/>
              </a:rPr>
              <a:t>        </a:t>
            </a:r>
            <a:r>
              <a:rPr lang="fr-FR" altLang="fr-FR" sz="1800" b="1" dirty="0" err="1" smtClean="0">
                <a:latin typeface="Courier New" panose="02070309020205020404" pitchFamily="49" charset="0"/>
                <a:cs typeface="Courier New" panose="02070309020205020404" pitchFamily="49" charset="0"/>
              </a:rPr>
              <a:t>this</a:t>
            </a:r>
            <a:r>
              <a:rPr lang="fr-FR" altLang="fr-FR" sz="1800" dirty="0" err="1" smtClean="0">
                <a:latin typeface="Courier New" panose="02070309020205020404" pitchFamily="49" charset="0"/>
                <a:cs typeface="Courier New" panose="02070309020205020404" pitchFamily="49" charset="0"/>
              </a:rPr>
              <a:t>.auteur</a:t>
            </a:r>
            <a:r>
              <a:rPr lang="fr-FR" altLang="fr-FR" sz="1800" dirty="0" smtClean="0">
                <a:latin typeface="Courier New" panose="02070309020205020404" pitchFamily="49" charset="0"/>
                <a:cs typeface="Courier New" panose="02070309020205020404" pitchFamily="49" charset="0"/>
              </a:rPr>
              <a:t> </a:t>
            </a:r>
            <a:r>
              <a:rPr lang="fr-FR" altLang="fr-FR" sz="1800" dirty="0">
                <a:latin typeface="Courier New" panose="02070309020205020404" pitchFamily="49" charset="0"/>
                <a:cs typeface="Courier New" panose="02070309020205020404" pitchFamily="49" charset="0"/>
              </a:rPr>
              <a:t>= auteur;	</a:t>
            </a:r>
            <a:endParaRPr lang="fr-FR" altLang="fr-FR" sz="1800" dirty="0" smtClean="0">
              <a:latin typeface="Courier New" panose="02070309020205020404" pitchFamily="49" charset="0"/>
              <a:cs typeface="Courier New" panose="02070309020205020404" pitchFamily="49" charset="0"/>
            </a:endParaRPr>
          </a:p>
          <a:p>
            <a:pPr eaLnBrk="1" hangingPunct="1">
              <a:buFontTx/>
              <a:buNone/>
            </a:pPr>
            <a:r>
              <a:rPr lang="fr-FR" altLang="fr-FR" sz="1800" b="1" dirty="0" smtClean="0">
                <a:latin typeface="Courier New" panose="02070309020205020404" pitchFamily="49" charset="0"/>
                <a:cs typeface="Courier New" panose="02070309020205020404" pitchFamily="49" charset="0"/>
              </a:rPr>
              <a:t>        </a:t>
            </a:r>
            <a:r>
              <a:rPr lang="fr-FR" altLang="fr-FR" sz="1800" b="1" dirty="0" err="1" smtClean="0">
                <a:latin typeface="Courier New" panose="02070309020205020404" pitchFamily="49" charset="0"/>
                <a:cs typeface="Courier New" panose="02070309020205020404" pitchFamily="49" charset="0"/>
              </a:rPr>
              <a:t>this</a:t>
            </a:r>
            <a:r>
              <a:rPr lang="fr-FR" altLang="fr-FR" sz="1800" dirty="0" err="1" smtClean="0">
                <a:latin typeface="Courier New" panose="02070309020205020404" pitchFamily="49" charset="0"/>
                <a:cs typeface="Courier New" panose="02070309020205020404" pitchFamily="49" charset="0"/>
              </a:rPr>
              <a:t>.nbPages</a:t>
            </a:r>
            <a:r>
              <a:rPr lang="fr-FR" altLang="fr-FR" sz="1800" dirty="0" smtClean="0">
                <a:latin typeface="Courier New" panose="02070309020205020404" pitchFamily="49" charset="0"/>
                <a:cs typeface="Courier New" panose="02070309020205020404" pitchFamily="49" charset="0"/>
              </a:rPr>
              <a:t> </a:t>
            </a:r>
            <a:r>
              <a:rPr lang="fr-FR" altLang="fr-FR" sz="1800" dirty="0">
                <a:latin typeface="Courier New" panose="02070309020205020404" pitchFamily="49" charset="0"/>
                <a:cs typeface="Courier New" panose="02070309020205020404" pitchFamily="49" charset="0"/>
              </a:rPr>
              <a:t>= </a:t>
            </a:r>
            <a:r>
              <a:rPr lang="fr-FR" altLang="fr-FR" sz="1800" dirty="0" err="1">
                <a:latin typeface="Courier New" panose="02070309020205020404" pitchFamily="49" charset="0"/>
                <a:cs typeface="Courier New" panose="02070309020205020404" pitchFamily="49" charset="0"/>
              </a:rPr>
              <a:t>nbPages</a:t>
            </a:r>
            <a:r>
              <a:rPr lang="fr-FR" altLang="fr-FR" sz="1800" dirty="0">
                <a:latin typeface="Courier New" panose="02070309020205020404" pitchFamily="49" charset="0"/>
                <a:cs typeface="Courier New" panose="02070309020205020404" pitchFamily="49" charset="0"/>
              </a:rPr>
              <a:t>;</a:t>
            </a:r>
          </a:p>
          <a:p>
            <a:pPr eaLnBrk="1" hangingPunct="1">
              <a:buFontTx/>
              <a:buNone/>
            </a:pPr>
            <a:r>
              <a:rPr lang="fr-FR" altLang="fr-FR" sz="1800" dirty="0">
                <a:latin typeface="Courier New" panose="02070309020205020404" pitchFamily="49" charset="0"/>
                <a:cs typeface="Courier New" panose="02070309020205020404" pitchFamily="49" charset="0"/>
              </a:rPr>
              <a:t>	</a:t>
            </a:r>
            <a:r>
              <a:rPr lang="fr-FR" altLang="fr-FR" sz="1800" dirty="0" smtClean="0">
                <a:latin typeface="Courier New" panose="02070309020205020404" pitchFamily="49" charset="0"/>
                <a:cs typeface="Courier New" panose="02070309020205020404" pitchFamily="49" charset="0"/>
              </a:rPr>
              <a:t>}</a:t>
            </a:r>
          </a:p>
          <a:p>
            <a:pPr lvl="1" eaLnBrk="1" hangingPunct="1">
              <a:buFontTx/>
              <a:buNone/>
            </a:pPr>
            <a:r>
              <a:rPr lang="fr-FR" altLang="fr-FR" sz="1600" b="1" dirty="0" smtClean="0">
                <a:solidFill>
                  <a:schemeClr val="bg1"/>
                </a:solidFill>
                <a:latin typeface="Courier New" panose="02070309020205020404" pitchFamily="49" charset="0"/>
                <a:cs typeface="Courier New" panose="02070309020205020404" pitchFamily="49" charset="0"/>
              </a:rPr>
              <a:t>Public</a:t>
            </a:r>
            <a:r>
              <a:rPr lang="fr-FR" altLang="fr-FR" sz="1600" dirty="0" smtClean="0">
                <a:solidFill>
                  <a:schemeClr val="bg1"/>
                </a:solidFill>
                <a:latin typeface="Courier New" panose="02070309020205020404" pitchFamily="49" charset="0"/>
                <a:cs typeface="Courier New" panose="02070309020205020404" pitchFamily="49" charset="0"/>
              </a:rPr>
              <a:t>  "Livre </a:t>
            </a:r>
            <a:r>
              <a:rPr lang="fr-FR" altLang="fr-FR" sz="1600" dirty="0">
                <a:solidFill>
                  <a:schemeClr val="bg1"/>
                </a:solidFill>
                <a:latin typeface="Courier New" panose="02070309020205020404" pitchFamily="49" charset="0"/>
                <a:cs typeface="Courier New" panose="02070309020205020404" pitchFamily="49" charset="0"/>
              </a:rPr>
              <a:t>[titre=" + titre + ",auteur=" + auteur</a:t>
            </a:r>
          </a:p>
          <a:p>
            <a:pPr lvl="1" eaLnBrk="1" hangingPunct="1">
              <a:buFontTx/>
              <a:buNone/>
            </a:pPr>
            <a:r>
              <a:rPr lang="fr-FR" altLang="fr-FR" sz="1600" dirty="0">
                <a:solidFill>
                  <a:schemeClr val="bg1"/>
                </a:solidFill>
                <a:latin typeface="Courier New" panose="02070309020205020404" pitchFamily="49" charset="0"/>
                <a:cs typeface="Courier New" panose="02070309020205020404" pitchFamily="49" charset="0"/>
              </a:rPr>
              <a:t>	+ ",</a:t>
            </a:r>
            <a:r>
              <a:rPr lang="fr-FR" altLang="fr-FR" sz="1600" dirty="0" err="1">
                <a:solidFill>
                  <a:schemeClr val="bg1"/>
                </a:solidFill>
                <a:latin typeface="Courier New" panose="02070309020205020404" pitchFamily="49" charset="0"/>
                <a:cs typeface="Courier New" panose="02070309020205020404" pitchFamily="49" charset="0"/>
              </a:rPr>
              <a:t>nbPages</a:t>
            </a:r>
            <a:r>
              <a:rPr lang="fr-FR" altLang="fr-FR" sz="1600" dirty="0">
                <a:solidFill>
                  <a:schemeClr val="bg1"/>
                </a:solidFill>
                <a:latin typeface="Courier New" panose="02070309020205020404" pitchFamily="49" charset="0"/>
                <a:cs typeface="Courier New" panose="02070309020205020404" pitchFamily="49" charset="0"/>
              </a:rPr>
              <a:t>=" + </a:t>
            </a:r>
            <a:r>
              <a:rPr lang="fr-FR" altLang="fr-FR" sz="1600" dirty="0" err="1">
                <a:solidFill>
                  <a:schemeClr val="bg1"/>
                </a:solidFill>
                <a:latin typeface="Courier New" panose="02070309020205020404" pitchFamily="49" charset="0"/>
                <a:cs typeface="Courier New" panose="02070309020205020404" pitchFamily="49" charset="0"/>
              </a:rPr>
              <a:t>nbPages</a:t>
            </a:r>
            <a:r>
              <a:rPr lang="fr-FR" altLang="fr-FR" sz="1600" dirty="0">
                <a:solidFill>
                  <a:schemeClr val="bg1"/>
                </a:solidFill>
                <a:latin typeface="Courier New" panose="02070309020205020404" pitchFamily="49" charset="0"/>
                <a:cs typeface="Courier New" panose="02070309020205020404" pitchFamily="49" charset="0"/>
              </a:rPr>
              <a:t> + "]";</a:t>
            </a:r>
          </a:p>
          <a:p>
            <a:pPr lvl="1" eaLnBrk="1" hangingPunct="1">
              <a:buFontTx/>
              <a:buNone/>
            </a:pPr>
            <a:r>
              <a:rPr lang="fr-FR" altLang="fr-FR" sz="1600" dirty="0">
                <a:solidFill>
                  <a:schemeClr val="bg1"/>
                </a:solidFill>
                <a:latin typeface="Courier New" panose="02070309020205020404" pitchFamily="49" charset="0"/>
                <a:cs typeface="Courier New" panose="02070309020205020404" pitchFamily="49" charset="0"/>
              </a:rPr>
              <a:t>}</a:t>
            </a:r>
          </a:p>
          <a:p>
            <a:pPr eaLnBrk="1" hangingPunct="1">
              <a:buFontTx/>
              <a:buNone/>
            </a:pPr>
            <a:r>
              <a:rPr lang="fr-FR" altLang="fr-FR" sz="1800" b="1" dirty="0">
                <a:latin typeface="Courier New" panose="02070309020205020404" pitchFamily="49" charset="0"/>
                <a:cs typeface="Courier New" panose="02070309020205020404" pitchFamily="49" charset="0"/>
              </a:rPr>
              <a:t>	public</a:t>
            </a: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static</a:t>
            </a:r>
            <a:r>
              <a:rPr lang="fr-FR" altLang="fr-FR" sz="1800" dirty="0">
                <a:latin typeface="Courier New" panose="02070309020205020404" pitchFamily="49" charset="0"/>
                <a:cs typeface="Courier New" panose="02070309020205020404" pitchFamily="49" charset="0"/>
              </a:rPr>
              <a:t> </a:t>
            </a:r>
            <a:r>
              <a:rPr lang="fr-FR" altLang="fr-FR" sz="1800" b="1" dirty="0" err="1">
                <a:latin typeface="Courier New" panose="02070309020205020404" pitchFamily="49" charset="0"/>
                <a:cs typeface="Courier New" panose="02070309020205020404" pitchFamily="49" charset="0"/>
              </a:rPr>
              <a:t>void</a:t>
            </a:r>
            <a:r>
              <a:rPr lang="fr-FR" altLang="fr-FR" sz="1800" dirty="0">
                <a:latin typeface="Courier New" panose="02070309020205020404" pitchFamily="49" charset="0"/>
                <a:cs typeface="Courier New" panose="02070309020205020404" pitchFamily="49" charset="0"/>
              </a:rPr>
              <a:t> main(String[] </a:t>
            </a:r>
            <a:r>
              <a:rPr lang="fr-FR" altLang="fr-FR" sz="1800" dirty="0" err="1">
                <a:latin typeface="Courier New" panose="02070309020205020404" pitchFamily="49" charset="0"/>
                <a:cs typeface="Courier New" panose="02070309020205020404" pitchFamily="49" charset="0"/>
              </a:rPr>
              <a:t>args</a:t>
            </a:r>
            <a:r>
              <a:rPr lang="fr-FR" altLang="fr-FR" sz="1800" dirty="0">
                <a:latin typeface="Courier New" panose="02070309020205020404" pitchFamily="49" charset="0"/>
                <a:cs typeface="Courier New" panose="02070309020205020404" pitchFamily="49" charset="0"/>
              </a:rPr>
              <a:t>) {</a:t>
            </a:r>
          </a:p>
          <a:p>
            <a:pPr eaLnBrk="1" hangingPunct="1">
              <a:buFontTx/>
              <a:buNone/>
            </a:pPr>
            <a:r>
              <a:rPr lang="fr-FR" altLang="fr-FR" sz="1800" dirty="0">
                <a:latin typeface="Courier New" panose="02070309020205020404" pitchFamily="49" charset="0"/>
                <a:cs typeface="Courier New" panose="02070309020205020404" pitchFamily="49" charset="0"/>
              </a:rPr>
              <a:t>		Livre l1 = </a:t>
            </a:r>
            <a:r>
              <a:rPr lang="fr-FR" altLang="fr-FR" sz="1800" b="1" dirty="0">
                <a:latin typeface="Courier New" panose="02070309020205020404" pitchFamily="49" charset="0"/>
                <a:cs typeface="Courier New" panose="02070309020205020404" pitchFamily="49" charset="0"/>
              </a:rPr>
              <a:t>new</a:t>
            </a:r>
            <a:r>
              <a:rPr lang="fr-FR" altLang="fr-FR" sz="1800" dirty="0">
                <a:latin typeface="Courier New" panose="02070309020205020404" pitchFamily="49" charset="0"/>
                <a:cs typeface="Courier New" panose="02070309020205020404" pitchFamily="49" charset="0"/>
              </a:rPr>
              <a:t> Livre("Bases de données", "Georges 		</a:t>
            </a:r>
            <a:r>
              <a:rPr lang="fr-FR" altLang="fr-FR" sz="1800" dirty="0" err="1">
                <a:latin typeface="Courier New" panose="02070309020205020404" pitchFamily="49" charset="0"/>
                <a:cs typeface="Courier New" panose="02070309020205020404" pitchFamily="49" charset="0"/>
              </a:rPr>
              <a:t>Gardarin</a:t>
            </a:r>
            <a:r>
              <a:rPr lang="fr-FR" altLang="fr-FR" sz="1800" dirty="0">
                <a:latin typeface="Courier New" panose="02070309020205020404" pitchFamily="49" charset="0"/>
                <a:cs typeface="Courier New" panose="02070309020205020404" pitchFamily="49" charset="0"/>
              </a:rPr>
              <a:t>", 832);</a:t>
            </a:r>
          </a:p>
          <a:p>
            <a:pPr eaLnBrk="1" hangingPunct="1">
              <a:buFontTx/>
              <a:buNone/>
            </a:pPr>
            <a:r>
              <a:rPr lang="fr-FR" altLang="fr-FR" sz="1800" dirty="0">
                <a:latin typeface="Courier New" panose="02070309020205020404" pitchFamily="49" charset="0"/>
                <a:cs typeface="Courier New" panose="02070309020205020404" pitchFamily="49" charset="0"/>
              </a:rPr>
              <a:t>		System.</a:t>
            </a:r>
            <a:r>
              <a:rPr lang="fr-FR" altLang="fr-FR" sz="1800" b="1" i="1" dirty="0">
                <a:latin typeface="Courier New" panose="02070309020205020404" pitchFamily="49" charset="0"/>
                <a:cs typeface="Courier New" panose="02070309020205020404" pitchFamily="49" charset="0"/>
              </a:rPr>
              <a:t>out</a:t>
            </a:r>
            <a:r>
              <a:rPr lang="fr-FR" altLang="fr-FR" sz="1800" dirty="0">
                <a:latin typeface="Courier New" panose="02070309020205020404" pitchFamily="49" charset="0"/>
                <a:cs typeface="Courier New" panose="02070309020205020404" pitchFamily="49" charset="0"/>
              </a:rPr>
              <a:t>.println(l1);</a:t>
            </a:r>
          </a:p>
          <a:p>
            <a:pPr eaLnBrk="1" hangingPunct="1">
              <a:buFontTx/>
              <a:buNone/>
            </a:pPr>
            <a:r>
              <a:rPr lang="fr-FR" altLang="fr-FR" sz="1800" dirty="0">
                <a:latin typeface="Courier New" panose="02070309020205020404" pitchFamily="49" charset="0"/>
                <a:cs typeface="Courier New" panose="02070309020205020404" pitchFamily="49" charset="0"/>
              </a:rPr>
              <a:t>		System.</a:t>
            </a:r>
            <a:r>
              <a:rPr lang="fr-FR" altLang="fr-FR" sz="1800" b="1" i="1" dirty="0">
                <a:latin typeface="Courier New" panose="02070309020205020404" pitchFamily="49" charset="0"/>
                <a:cs typeface="Courier New" panose="02070309020205020404" pitchFamily="49" charset="0"/>
              </a:rPr>
              <a:t>out</a:t>
            </a:r>
            <a:r>
              <a:rPr lang="fr-FR" altLang="fr-FR" sz="1800" dirty="0">
                <a:latin typeface="Courier New" panose="02070309020205020404" pitchFamily="49" charset="0"/>
                <a:cs typeface="Courier New" panose="02070309020205020404" pitchFamily="49" charset="0"/>
              </a:rPr>
              <a:t>.println(l1.</a:t>
            </a:r>
            <a:r>
              <a:rPr lang="fr-FR" altLang="fr-FR" sz="1800" dirty="0" err="1">
                <a:latin typeface="Courier New" panose="02070309020205020404" pitchFamily="49" charset="0"/>
                <a:cs typeface="Courier New" panose="02070309020205020404" pitchFamily="49" charset="0"/>
              </a:rPr>
              <a:t>toString</a:t>
            </a:r>
            <a:r>
              <a:rPr lang="fr-FR" altLang="fr-FR" sz="1800" dirty="0">
                <a:latin typeface="Courier New" panose="02070309020205020404" pitchFamily="49" charset="0"/>
                <a:cs typeface="Courier New" panose="02070309020205020404" pitchFamily="49" charset="0"/>
              </a:rPr>
              <a:t>());</a:t>
            </a:r>
          </a:p>
          <a:p>
            <a:pPr eaLnBrk="1" hangingPunct="1">
              <a:buFontTx/>
              <a:buNone/>
            </a:pPr>
            <a:r>
              <a:rPr lang="fr-FR" altLang="fr-FR" sz="1800" dirty="0">
                <a:latin typeface="Courier New" panose="02070309020205020404" pitchFamily="49" charset="0"/>
                <a:cs typeface="Courier New" panose="02070309020205020404" pitchFamily="49" charset="0"/>
              </a:rPr>
              <a:t>	}</a:t>
            </a:r>
          </a:p>
          <a:p>
            <a:pPr eaLnBrk="1" hangingPunct="1">
              <a:buFontTx/>
              <a:buNone/>
            </a:pPr>
            <a:r>
              <a:rPr lang="fr-FR" altLang="fr-FR" sz="1800" dirty="0">
                <a:latin typeface="Courier New" panose="02070309020205020404" pitchFamily="49" charset="0"/>
                <a:cs typeface="Courier New" panose="02070309020205020404" pitchFamily="49" charset="0"/>
              </a:rPr>
              <a:t>}</a:t>
            </a:r>
          </a:p>
          <a:p>
            <a:pPr eaLnBrk="1" hangingPunct="1">
              <a:buFontTx/>
              <a:buNone/>
            </a:pPr>
            <a:r>
              <a:rPr lang="fr-FR" altLang="fr-FR" sz="1800" dirty="0" smtClean="0">
                <a:latin typeface="Courier New" panose="02070309020205020404" pitchFamily="49" charset="0"/>
                <a:cs typeface="Courier New" panose="02070309020205020404" pitchFamily="49" charset="0"/>
              </a:rPr>
              <a:t>}</a:t>
            </a:r>
            <a:endParaRPr lang="fr-FR" altLang="fr-FR" sz="1800" dirty="0">
              <a:latin typeface="Courier New" panose="02070309020205020404" pitchFamily="49" charset="0"/>
              <a:cs typeface="Courier New" panose="02070309020205020404" pitchFamily="49" charset="0"/>
            </a:endParaRPr>
          </a:p>
          <a:p>
            <a:pPr eaLnBrk="1" hangingPunct="1">
              <a:buFontTx/>
              <a:buNone/>
            </a:pPr>
            <a:r>
              <a:rPr lang="fr-FR" altLang="fr-FR" sz="1800" dirty="0" smtClean="0">
                <a:latin typeface="Courier New" panose="02070309020205020404" pitchFamily="49" charset="0"/>
                <a:cs typeface="Courier New" panose="02070309020205020404" pitchFamily="49" charset="0"/>
              </a:rPr>
              <a:t>}</a:t>
            </a:r>
            <a:endParaRPr lang="fr-FR" altLang="fr-FR" sz="1800" dirty="0">
              <a:latin typeface="Courier New" panose="02070309020205020404" pitchFamily="49" charset="0"/>
              <a:cs typeface="Courier New" panose="02070309020205020404" pitchFamily="49" charset="0"/>
            </a:endParaRPr>
          </a:p>
          <a:p>
            <a:pPr eaLnBrk="1" hangingPunct="1">
              <a:buFontTx/>
              <a:buNone/>
            </a:pPr>
            <a:endParaRPr lang="fr-FR" altLang="fr-FR" sz="1800" dirty="0">
              <a:latin typeface="Courier New" panose="02070309020205020404" pitchFamily="49" charset="0"/>
              <a:cs typeface="Courier New" panose="02070309020205020404" pitchFamily="49" charset="0"/>
            </a:endParaRPr>
          </a:p>
        </p:txBody>
      </p:sp>
      <p:sp>
        <p:nvSpPr>
          <p:cNvPr id="69634" name="Espace réservé du numéro de diapositive 5">
            <a:extLst>
              <a:ext uri="{FF2B5EF4-FFF2-40B4-BE49-F238E27FC236}">
                <a16:creationId xmlns="" xmlns:a16="http://schemas.microsoft.com/office/drawing/2014/main" id="{3B2DA306-EE35-48BD-A6EE-3629D4984D1A}"/>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0F53A88-0DC3-469C-B9B8-7F8153E7AA52}" type="slidenum">
              <a:rPr lang="fr-FR" altLang="fr-FR" sz="1400"/>
              <a:pPr>
                <a:spcBef>
                  <a:spcPct val="0"/>
                </a:spcBef>
                <a:buFontTx/>
                <a:buNone/>
              </a:pPr>
              <a:t>62</a:t>
            </a:fld>
            <a:endParaRPr lang="fr-FR" altLang="fr-FR" sz="140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a:extLst>
              <a:ext uri="{FF2B5EF4-FFF2-40B4-BE49-F238E27FC236}">
                <a16:creationId xmlns="" xmlns:a16="http://schemas.microsoft.com/office/drawing/2014/main" id="{DEE8FDFC-5BC6-4443-AE57-700EADFCB4CA}"/>
              </a:ext>
            </a:extLst>
          </p:cNvPr>
          <p:cNvSpPr>
            <a:spLocks noGrp="1" noChangeArrowheads="1"/>
          </p:cNvSpPr>
          <p:nvPr>
            <p:ph type="title"/>
          </p:nvPr>
        </p:nvSpPr>
        <p:spPr>
          <a:xfrm>
            <a:off x="1524000" y="2743200"/>
            <a:ext cx="9144000" cy="1143000"/>
          </a:xfrm>
        </p:spPr>
        <p:txBody>
          <a:bodyPr/>
          <a:lstStyle/>
          <a:p>
            <a:pPr eaLnBrk="1" hangingPunct="1"/>
            <a:r>
              <a:rPr lang="fr-FR" altLang="fr-FR" sz="4000"/>
              <a:t>Les variables</a:t>
            </a:r>
          </a:p>
        </p:txBody>
      </p:sp>
      <p:sp>
        <p:nvSpPr>
          <p:cNvPr id="70658" name="Espace réservé du numéro de diapositive 5">
            <a:extLst>
              <a:ext uri="{FF2B5EF4-FFF2-40B4-BE49-F238E27FC236}">
                <a16:creationId xmlns="" xmlns:a16="http://schemas.microsoft.com/office/drawing/2014/main" id="{95A38A6A-5AA6-4214-AB01-A99578884A4B}"/>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85F9F74-DA80-4B62-8450-30629250FE20}" type="slidenum">
              <a:rPr lang="fr-FR" altLang="fr-FR" sz="1400"/>
              <a:pPr>
                <a:spcBef>
                  <a:spcPct val="0"/>
                </a:spcBef>
                <a:buFontTx/>
                <a:buNone/>
              </a:pPr>
              <a:t>63</a:t>
            </a:fld>
            <a:endParaRPr lang="fr-FR" altLang="fr-FR" sz="140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a:extLst>
              <a:ext uri="{FF2B5EF4-FFF2-40B4-BE49-F238E27FC236}">
                <a16:creationId xmlns="" xmlns:a16="http://schemas.microsoft.com/office/drawing/2014/main" id="{05734DC4-BE1E-4887-A4B8-C85B6C93ED9A}"/>
              </a:ext>
            </a:extLst>
          </p:cNvPr>
          <p:cNvSpPr>
            <a:spLocks noGrp="1" noChangeArrowheads="1"/>
          </p:cNvSpPr>
          <p:nvPr>
            <p:ph type="title"/>
          </p:nvPr>
        </p:nvSpPr>
        <p:spPr/>
        <p:txBody>
          <a:bodyPr/>
          <a:lstStyle/>
          <a:p>
            <a:pPr eaLnBrk="1" hangingPunct="1"/>
            <a:r>
              <a:rPr lang="fr-FR" altLang="fr-FR" sz="3600" dirty="0"/>
              <a:t>Types de variables</a:t>
            </a:r>
          </a:p>
        </p:txBody>
      </p:sp>
      <p:sp>
        <p:nvSpPr>
          <p:cNvPr id="71684" name="Rectangle 3">
            <a:extLst>
              <a:ext uri="{FF2B5EF4-FFF2-40B4-BE49-F238E27FC236}">
                <a16:creationId xmlns="" xmlns:a16="http://schemas.microsoft.com/office/drawing/2014/main" id="{332A4F81-2D92-4D42-A6DD-363F0714C2B1}"/>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dirty="0"/>
              <a:t>Les variables d’</a:t>
            </a:r>
            <a:r>
              <a:rPr lang="fr-FR" altLang="fr-FR" dirty="0">
                <a:solidFill>
                  <a:srgbClr val="FFC000"/>
                </a:solidFill>
              </a:rPr>
              <a:t>instances</a:t>
            </a:r>
          </a:p>
          <a:p>
            <a:pPr lvl="1">
              <a:buFont typeface="Wingdings" pitchFamily="2" charset="2"/>
              <a:buChar char="Ø"/>
            </a:pPr>
            <a:r>
              <a:rPr lang="fr-FR" altLang="fr-FR" dirty="0"/>
              <a:t>	</a:t>
            </a:r>
            <a:r>
              <a:rPr lang="fr-FR" altLang="fr-FR" sz="1800" dirty="0" smtClean="0"/>
              <a:t>sont </a:t>
            </a:r>
            <a:r>
              <a:rPr lang="fr-FR" altLang="fr-FR" sz="1800" dirty="0"/>
              <a:t>déclarées en dehors de toute méthode</a:t>
            </a:r>
          </a:p>
          <a:p>
            <a:pPr lvl="1">
              <a:buFont typeface="Wingdings" pitchFamily="2" charset="2"/>
              <a:buChar char="Ø"/>
            </a:pPr>
            <a:r>
              <a:rPr lang="fr-FR" altLang="fr-FR" sz="1800" dirty="0"/>
              <a:t>	</a:t>
            </a:r>
            <a:r>
              <a:rPr lang="fr-FR" altLang="fr-FR" sz="1800" dirty="0" smtClean="0"/>
              <a:t>conservent </a:t>
            </a:r>
            <a:r>
              <a:rPr lang="fr-FR" altLang="fr-FR" sz="1800" dirty="0"/>
              <a:t>l’état d’un objet, instance de la classe</a:t>
            </a:r>
          </a:p>
          <a:p>
            <a:pPr lvl="1">
              <a:buFont typeface="Wingdings" pitchFamily="2" charset="2"/>
              <a:buChar char="Ø"/>
            </a:pPr>
            <a:r>
              <a:rPr lang="fr-FR" altLang="fr-FR" sz="1800" dirty="0"/>
              <a:t>	</a:t>
            </a:r>
            <a:r>
              <a:rPr lang="fr-FR" altLang="fr-FR" sz="1800" dirty="0" smtClean="0"/>
              <a:t>sont </a:t>
            </a:r>
            <a:r>
              <a:rPr lang="fr-FR" altLang="fr-FR" sz="1800" dirty="0"/>
              <a:t>accessibles et partagées par toutes les méthodes de la classe</a:t>
            </a:r>
          </a:p>
          <a:p>
            <a:pPr eaLnBrk="1" hangingPunct="1">
              <a:buFont typeface="Wingdings" panose="05000000000000000000" pitchFamily="2" charset="2"/>
              <a:buChar char="§"/>
            </a:pPr>
            <a:r>
              <a:rPr lang="fr-FR" altLang="fr-FR" dirty="0"/>
              <a:t>Les variables </a:t>
            </a:r>
            <a:r>
              <a:rPr lang="fr-FR" altLang="fr-FR" dirty="0">
                <a:solidFill>
                  <a:srgbClr val="FFC000"/>
                </a:solidFill>
              </a:rPr>
              <a:t>locales</a:t>
            </a:r>
          </a:p>
          <a:p>
            <a:pPr lvl="1">
              <a:buFont typeface="Wingdings" pitchFamily="2" charset="2"/>
              <a:buChar char="Ø"/>
            </a:pPr>
            <a:r>
              <a:rPr lang="fr-FR" altLang="fr-FR" dirty="0"/>
              <a:t>	</a:t>
            </a:r>
            <a:r>
              <a:rPr lang="fr-FR" altLang="fr-FR" sz="1800" dirty="0" smtClean="0"/>
              <a:t>sont </a:t>
            </a:r>
            <a:r>
              <a:rPr lang="fr-FR" altLang="fr-FR" sz="1800" dirty="0"/>
              <a:t>déclarées à l’intérieur d’une méthode</a:t>
            </a:r>
          </a:p>
          <a:p>
            <a:pPr lvl="1">
              <a:buFont typeface="Wingdings" pitchFamily="2" charset="2"/>
              <a:buChar char="Ø"/>
            </a:pPr>
            <a:r>
              <a:rPr lang="fr-FR" altLang="fr-FR" sz="1800" dirty="0"/>
              <a:t>	</a:t>
            </a:r>
            <a:r>
              <a:rPr lang="fr-FR" altLang="fr-FR" sz="1800" dirty="0" smtClean="0"/>
              <a:t>conservent </a:t>
            </a:r>
            <a:r>
              <a:rPr lang="fr-FR" altLang="fr-FR" sz="1800" dirty="0"/>
              <a:t>une valeur utilisée pendant l’exécution de la méthode</a:t>
            </a:r>
          </a:p>
          <a:p>
            <a:pPr lvl="1">
              <a:buFont typeface="Wingdings" pitchFamily="2" charset="2"/>
              <a:buChar char="Ø"/>
            </a:pPr>
            <a:r>
              <a:rPr lang="fr-FR" altLang="fr-FR" sz="1800" dirty="0"/>
              <a:t>	</a:t>
            </a:r>
            <a:r>
              <a:rPr lang="fr-FR" altLang="fr-FR" sz="1800" dirty="0" smtClean="0"/>
              <a:t>ne </a:t>
            </a:r>
            <a:r>
              <a:rPr lang="fr-FR" altLang="fr-FR" sz="1800" dirty="0"/>
              <a:t>sont accessibles que dans le bloc dans lequel elles ont été déclarées</a:t>
            </a:r>
          </a:p>
        </p:txBody>
      </p:sp>
      <p:sp>
        <p:nvSpPr>
          <p:cNvPr id="71682" name="Espace réservé du numéro de diapositive 5">
            <a:extLst>
              <a:ext uri="{FF2B5EF4-FFF2-40B4-BE49-F238E27FC236}">
                <a16:creationId xmlns="" xmlns:a16="http://schemas.microsoft.com/office/drawing/2014/main" id="{155CA9F0-B050-4BEE-AEBB-947FD098C2DE}"/>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B672242-95CB-4360-8D49-FD258AB4274D}" type="slidenum">
              <a:rPr lang="fr-FR" altLang="fr-FR" sz="1400"/>
              <a:pPr>
                <a:spcBef>
                  <a:spcPct val="0"/>
                </a:spcBef>
                <a:buFontTx/>
                <a:buNone/>
              </a:pPr>
              <a:t>64</a:t>
            </a:fld>
            <a:endParaRPr lang="fr-FR" altLang="fr-FR" sz="140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a:extLst>
              <a:ext uri="{FF2B5EF4-FFF2-40B4-BE49-F238E27FC236}">
                <a16:creationId xmlns="" xmlns:a16="http://schemas.microsoft.com/office/drawing/2014/main" id="{BA5DC291-8DFB-4581-8D4A-61D49967FBC6}"/>
              </a:ext>
            </a:extLst>
          </p:cNvPr>
          <p:cNvSpPr>
            <a:spLocks noGrp="1" noChangeArrowheads="1"/>
          </p:cNvSpPr>
          <p:nvPr>
            <p:ph type="title"/>
          </p:nvPr>
        </p:nvSpPr>
        <p:spPr/>
        <p:txBody>
          <a:bodyPr/>
          <a:lstStyle/>
          <a:p>
            <a:pPr eaLnBrk="1" hangingPunct="1"/>
            <a:r>
              <a:rPr lang="fr-FR" altLang="fr-FR" sz="3600"/>
              <a:t>Déclaration des variables</a:t>
            </a:r>
          </a:p>
        </p:txBody>
      </p:sp>
      <p:sp>
        <p:nvSpPr>
          <p:cNvPr id="72708" name="Rectangle 3">
            <a:extLst>
              <a:ext uri="{FF2B5EF4-FFF2-40B4-BE49-F238E27FC236}">
                <a16:creationId xmlns="" xmlns:a16="http://schemas.microsoft.com/office/drawing/2014/main" id="{80B24643-DEFC-458A-ACF4-A32C8424D833}"/>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solidFill>
                  <a:srgbClr val="0070C0"/>
                </a:solidFill>
              </a:rPr>
              <a:t>Toute variable doit être déclarée avant d’être utilisée</a:t>
            </a:r>
          </a:p>
          <a:p>
            <a:pPr eaLnBrk="1" hangingPunct="1">
              <a:buFont typeface="Wingdings" panose="05000000000000000000" pitchFamily="2" charset="2"/>
              <a:buChar char="§"/>
            </a:pPr>
            <a:r>
              <a:rPr lang="fr-FR" altLang="fr-FR"/>
              <a:t>Déclaration d’une variable : on indique au compilateur que le programme va utiliser une variable de ce nom et de ce type</a:t>
            </a:r>
          </a:p>
          <a:p>
            <a:pPr lvl="1" eaLnBrk="1" hangingPunct="1">
              <a:buFontTx/>
              <a:buNone/>
            </a:pPr>
            <a:r>
              <a:rPr lang="fr-FR" altLang="fr-FR" sz="2000" b="1">
                <a:latin typeface="Courier New" panose="02070309020205020404" pitchFamily="49" charset="0"/>
                <a:cs typeface="Courier New" panose="02070309020205020404" pitchFamily="49" charset="0"/>
              </a:rPr>
              <a:t>double prime;</a:t>
            </a:r>
          </a:p>
          <a:p>
            <a:pPr lvl="1" eaLnBrk="1" hangingPunct="1">
              <a:buFontTx/>
              <a:buNone/>
            </a:pPr>
            <a:r>
              <a:rPr lang="fr-FR" altLang="fr-FR" sz="2000" b="1">
                <a:latin typeface="Courier New" panose="02070309020205020404" pitchFamily="49" charset="0"/>
                <a:cs typeface="Courier New" panose="02070309020205020404" pitchFamily="49" charset="0"/>
              </a:rPr>
              <a:t>Employe e1;</a:t>
            </a:r>
          </a:p>
          <a:p>
            <a:pPr lvl="1" eaLnBrk="1" hangingPunct="1">
              <a:buFontTx/>
              <a:buNone/>
            </a:pPr>
            <a:r>
              <a:rPr lang="fr-FR" altLang="fr-FR" sz="2000" b="1">
                <a:latin typeface="Courier New" panose="02070309020205020404" pitchFamily="49" charset="0"/>
                <a:cs typeface="Courier New" panose="02070309020205020404" pitchFamily="49" charset="0"/>
              </a:rPr>
              <a:t>Point centre;</a:t>
            </a:r>
          </a:p>
          <a:p>
            <a:pPr eaLnBrk="1" hangingPunct="1">
              <a:buFont typeface="Wingdings" panose="05000000000000000000" pitchFamily="2" charset="2"/>
              <a:buChar char="§"/>
            </a:pPr>
            <a:r>
              <a:rPr lang="fr-FR" altLang="fr-FR">
                <a:solidFill>
                  <a:schemeClr val="accent2"/>
                </a:solidFill>
              </a:rPr>
              <a:t>Java est un langage …</a:t>
            </a:r>
          </a:p>
        </p:txBody>
      </p:sp>
      <p:sp>
        <p:nvSpPr>
          <p:cNvPr id="72706" name="Espace réservé du numéro de diapositive 5">
            <a:extLst>
              <a:ext uri="{FF2B5EF4-FFF2-40B4-BE49-F238E27FC236}">
                <a16:creationId xmlns="" xmlns:a16="http://schemas.microsoft.com/office/drawing/2014/main" id="{090ABCD4-350D-47FF-A49B-51693FE0E92D}"/>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635001B-F880-4453-9448-8F2E87776894}" type="slidenum">
              <a:rPr lang="fr-FR" altLang="fr-FR" sz="1400"/>
              <a:pPr>
                <a:spcBef>
                  <a:spcPct val="0"/>
                </a:spcBef>
                <a:buFontTx/>
                <a:buNone/>
              </a:pPr>
              <a:t>65</a:t>
            </a:fld>
            <a:endParaRPr lang="fr-FR" altLang="fr-FR" sz="140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a:extLst>
              <a:ext uri="{FF2B5EF4-FFF2-40B4-BE49-F238E27FC236}">
                <a16:creationId xmlns="" xmlns:a16="http://schemas.microsoft.com/office/drawing/2014/main" id="{846AC4DC-6201-4C5E-89F1-F5DE3747AB3D}"/>
              </a:ext>
            </a:extLst>
          </p:cNvPr>
          <p:cNvSpPr>
            <a:spLocks noGrp="1" noChangeArrowheads="1"/>
          </p:cNvSpPr>
          <p:nvPr>
            <p:ph type="title"/>
          </p:nvPr>
        </p:nvSpPr>
        <p:spPr/>
        <p:txBody>
          <a:bodyPr/>
          <a:lstStyle/>
          <a:p>
            <a:pPr eaLnBrk="1" hangingPunct="1"/>
            <a:r>
              <a:rPr lang="fr-FR" altLang="fr-FR" sz="3600"/>
              <a:t>Affectation</a:t>
            </a:r>
          </a:p>
        </p:txBody>
      </p:sp>
      <p:sp>
        <p:nvSpPr>
          <p:cNvPr id="73732" name="Rectangle 3">
            <a:extLst>
              <a:ext uri="{FF2B5EF4-FFF2-40B4-BE49-F238E27FC236}">
                <a16:creationId xmlns="" xmlns:a16="http://schemas.microsoft.com/office/drawing/2014/main" id="{BEFF987F-1895-4A9A-ABE6-5F7EC28D9E51}"/>
              </a:ext>
            </a:extLst>
          </p:cNvPr>
          <p:cNvSpPr>
            <a:spLocks noGrp="1" noChangeArrowheads="1"/>
          </p:cNvSpPr>
          <p:nvPr>
            <p:ph idx="1"/>
          </p:nvPr>
        </p:nvSpPr>
        <p:spPr>
          <a:xfrm>
            <a:off x="1981200" y="1600200"/>
            <a:ext cx="8229600" cy="5105400"/>
          </a:xfrm>
        </p:spPr>
        <p:txBody>
          <a:bodyPr>
            <a:normAutofit lnSpcReduction="10000"/>
          </a:bodyPr>
          <a:lstStyle/>
          <a:p>
            <a:pPr eaLnBrk="1" hangingPunct="1">
              <a:buFont typeface="Wingdings" panose="05000000000000000000" pitchFamily="2" charset="2"/>
              <a:buChar char="§"/>
            </a:pPr>
            <a:r>
              <a:rPr lang="fr-FR" altLang="fr-FR"/>
              <a:t>L’affectation d’une valeur à une variable est effectuée par l’instruction :</a:t>
            </a:r>
          </a:p>
          <a:p>
            <a:pPr eaLnBrk="1" hangingPunct="1">
              <a:buFont typeface="Wingdings" panose="05000000000000000000" pitchFamily="2" charset="2"/>
              <a:buNone/>
            </a:pPr>
            <a:r>
              <a:rPr lang="fr-FR" altLang="fr-FR"/>
              <a:t>	</a:t>
            </a:r>
            <a:r>
              <a:rPr lang="fr-FR" altLang="fr-FR" i="1"/>
              <a:t>variable </a:t>
            </a:r>
            <a:r>
              <a:rPr lang="fr-FR" altLang="fr-FR" b="1"/>
              <a:t>= </a:t>
            </a:r>
            <a:r>
              <a:rPr lang="fr-FR" altLang="fr-FR" i="1"/>
              <a:t>expression</a:t>
            </a:r>
            <a:r>
              <a:rPr lang="fr-FR" altLang="fr-FR"/>
              <a:t>;</a:t>
            </a:r>
          </a:p>
          <a:p>
            <a:pPr eaLnBrk="1" hangingPunct="1">
              <a:buFont typeface="Wingdings" panose="05000000000000000000" pitchFamily="2" charset="2"/>
              <a:buChar char="§"/>
            </a:pPr>
            <a:r>
              <a:rPr lang="fr-FR" altLang="fr-FR"/>
              <a:t>L’expression est calculée et ensuite la valeur calculée est affectée à la variable</a:t>
            </a:r>
          </a:p>
          <a:p>
            <a:pPr eaLnBrk="1" hangingPunct="1">
              <a:buFont typeface="Wingdings" panose="05000000000000000000" pitchFamily="2" charset="2"/>
              <a:buChar char="§"/>
            </a:pPr>
            <a:r>
              <a:rPr lang="fr-FR" altLang="fr-FR"/>
              <a:t>L’opérateur d’affectation est le symbole "=" </a:t>
            </a:r>
          </a:p>
          <a:p>
            <a:pPr eaLnBrk="1" hangingPunct="1">
              <a:buFont typeface="Wingdings" panose="05000000000000000000" pitchFamily="2" charset="2"/>
              <a:buChar char="§"/>
            </a:pPr>
            <a:r>
              <a:rPr lang="fr-FR" altLang="fr-FR"/>
              <a:t>Exemple :</a:t>
            </a:r>
          </a:p>
          <a:p>
            <a:pPr lvl="1" eaLnBrk="1" hangingPunct="1">
              <a:buFont typeface="Wingdings" panose="05000000000000000000" pitchFamily="2" charset="2"/>
              <a:buNone/>
            </a:pPr>
            <a:r>
              <a:rPr lang="fr-FR" altLang="fr-FR" sz="2200" b="1">
                <a:latin typeface="Courier New" panose="02070309020205020404" pitchFamily="49" charset="0"/>
                <a:cs typeface="Courier New" panose="02070309020205020404" pitchFamily="49" charset="0"/>
              </a:rPr>
              <a:t>x = 3;</a:t>
            </a:r>
          </a:p>
          <a:p>
            <a:pPr lvl="1" eaLnBrk="1" hangingPunct="1">
              <a:buFont typeface="Wingdings" panose="05000000000000000000" pitchFamily="2" charset="2"/>
              <a:buNone/>
            </a:pPr>
            <a:r>
              <a:rPr lang="fr-FR" altLang="fr-FR" sz="2200" b="1">
                <a:latin typeface="Courier New" panose="02070309020205020404" pitchFamily="49" charset="0"/>
                <a:cs typeface="Courier New" panose="02070309020205020404" pitchFamily="49" charset="0"/>
              </a:rPr>
              <a:t>y = x + 1;</a:t>
            </a:r>
          </a:p>
          <a:p>
            <a:pPr lvl="1" eaLnBrk="1" hangingPunct="1">
              <a:buFont typeface="Wingdings" panose="05000000000000000000" pitchFamily="2" charset="2"/>
              <a:buNone/>
            </a:pPr>
            <a:r>
              <a:rPr lang="fr-FR" altLang="fr-FR" sz="2200" b="1">
                <a:latin typeface="Courier New" panose="02070309020205020404" pitchFamily="49" charset="0"/>
                <a:cs typeface="Courier New" panose="02070309020205020404" pitchFamily="49" charset="0"/>
              </a:rPr>
              <a:t>Z = Z + fact(x); </a:t>
            </a:r>
          </a:p>
          <a:p>
            <a:pPr lvl="1" eaLnBrk="1" hangingPunct="1">
              <a:buFont typeface="Wingdings" panose="05000000000000000000" pitchFamily="2" charset="2"/>
              <a:buNone/>
            </a:pPr>
            <a:r>
              <a:rPr lang="fr-FR" altLang="fr-FR" sz="2200" b="1">
                <a:latin typeface="Courier New" panose="02070309020205020404" pitchFamily="49" charset="0"/>
                <a:cs typeface="Courier New" panose="02070309020205020404" pitchFamily="49" charset="0"/>
              </a:rPr>
              <a:t>//fact est la fonction factorielle</a:t>
            </a:r>
          </a:p>
        </p:txBody>
      </p:sp>
      <p:sp>
        <p:nvSpPr>
          <p:cNvPr id="73730" name="Espace réservé du numéro de diapositive 5">
            <a:extLst>
              <a:ext uri="{FF2B5EF4-FFF2-40B4-BE49-F238E27FC236}">
                <a16:creationId xmlns="" xmlns:a16="http://schemas.microsoft.com/office/drawing/2014/main" id="{7B2A595F-AEF2-462C-9348-610EB7C43577}"/>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B14BF2C-9499-43C8-A38B-6CE5EF45E7A5}" type="slidenum">
              <a:rPr lang="fr-FR" altLang="fr-FR" sz="1400"/>
              <a:pPr>
                <a:spcBef>
                  <a:spcPct val="0"/>
                </a:spcBef>
                <a:buFontTx/>
                <a:buNone/>
              </a:pPr>
              <a:t>66</a:t>
            </a:fld>
            <a:endParaRPr lang="fr-FR" altLang="fr-FR" sz="1400"/>
          </a:p>
        </p:txBody>
      </p:sp>
      <p:sp>
        <p:nvSpPr>
          <p:cNvPr id="8" name="ZoneTexte 7">
            <a:extLst>
              <a:ext uri="{FF2B5EF4-FFF2-40B4-BE49-F238E27FC236}">
                <a16:creationId xmlns="" xmlns:a16="http://schemas.microsoft.com/office/drawing/2014/main" id="{77E857EC-E78F-43CB-B29F-2E94AD3A1F1A}"/>
              </a:ext>
            </a:extLst>
          </p:cNvPr>
          <p:cNvSpPr txBox="1"/>
          <p:nvPr/>
        </p:nvSpPr>
        <p:spPr>
          <a:xfrm>
            <a:off x="6781800" y="4876801"/>
            <a:ext cx="3124200" cy="830263"/>
          </a:xfrm>
          <a:prstGeom prst="rect">
            <a:avLst/>
          </a:prstGeom>
          <a:solidFill>
            <a:schemeClr val="accent6">
              <a:lumMod val="20000"/>
              <a:lumOff val="80000"/>
            </a:schemeClr>
          </a:solidFill>
        </p:spPr>
        <p:txBody>
          <a:bodyPr>
            <a:spAutoFit/>
          </a:bodyPr>
          <a:lstStyle/>
          <a:p>
            <a:pPr eaLnBrk="1" hangingPunct="1">
              <a:defRPr/>
            </a:pPr>
            <a:r>
              <a:rPr lang="fr-FR" sz="2400" b="1" dirty="0">
                <a:solidFill>
                  <a:srgbClr val="0070C0"/>
                </a:solidFill>
                <a:latin typeface="Arial" charset="0"/>
                <a:cs typeface="Arial" charset="0"/>
              </a:rPr>
              <a:t>Ne pas confondre = et ==</a:t>
            </a:r>
            <a:endParaRPr lang="en-US" sz="2400" b="1" dirty="0">
              <a:solidFill>
                <a:srgbClr val="0070C0"/>
              </a:solidFill>
              <a:latin typeface="Arial" charset="0"/>
              <a:cs typeface="Arial"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a:extLst>
              <a:ext uri="{FF2B5EF4-FFF2-40B4-BE49-F238E27FC236}">
                <a16:creationId xmlns="" xmlns:a16="http://schemas.microsoft.com/office/drawing/2014/main" id="{2D40F83D-F0BD-42AB-9232-FA5EDE908850}"/>
              </a:ext>
            </a:extLst>
          </p:cNvPr>
          <p:cNvSpPr>
            <a:spLocks noGrp="1" noChangeArrowheads="1"/>
          </p:cNvSpPr>
          <p:nvPr>
            <p:ph type="title"/>
          </p:nvPr>
        </p:nvSpPr>
        <p:spPr/>
        <p:txBody>
          <a:bodyPr/>
          <a:lstStyle/>
          <a:p>
            <a:pPr eaLnBrk="1" hangingPunct="1"/>
            <a:r>
              <a:rPr lang="fr-FR" altLang="fr-FR" sz="3600"/>
              <a:t>Initialisation d’une variable</a:t>
            </a:r>
          </a:p>
        </p:txBody>
      </p:sp>
      <p:sp>
        <p:nvSpPr>
          <p:cNvPr id="74756" name="Rectangle 3">
            <a:extLst>
              <a:ext uri="{FF2B5EF4-FFF2-40B4-BE49-F238E27FC236}">
                <a16:creationId xmlns="" xmlns:a16="http://schemas.microsoft.com/office/drawing/2014/main" id="{72157A05-49BE-43A0-ABEB-23535C88A0AC}"/>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Une variable doit être initialisée (recevoir une valeur) avant d’être utilisée dans une expression</a:t>
            </a:r>
          </a:p>
          <a:p>
            <a:pPr eaLnBrk="1" hangingPunct="1">
              <a:buFont typeface="Wingdings" panose="05000000000000000000" pitchFamily="2" charset="2"/>
              <a:buChar char="§"/>
            </a:pPr>
            <a:r>
              <a:rPr lang="fr-FR" altLang="fr-FR"/>
              <a:t>Si elles ne sont pas initialisées par le programmeur, les variables d’instance (et les variables de classe étudiées plus loin) reçoivent les </a:t>
            </a:r>
            <a:r>
              <a:rPr lang="fr-FR" altLang="fr-FR">
                <a:solidFill>
                  <a:schemeClr val="accent2"/>
                </a:solidFill>
              </a:rPr>
              <a:t>valeurs par défaut</a:t>
            </a:r>
            <a:r>
              <a:rPr lang="fr-FR" altLang="fr-FR"/>
              <a:t> de leur type (0 pour les types numériques, par exemple)</a:t>
            </a:r>
          </a:p>
          <a:p>
            <a:pPr eaLnBrk="1" hangingPunct="1">
              <a:buFont typeface="Wingdings" panose="05000000000000000000" pitchFamily="2" charset="2"/>
              <a:buChar char="§"/>
            </a:pPr>
            <a:r>
              <a:rPr lang="fr-FR" altLang="fr-FR"/>
              <a:t>L’utilisation d’une </a:t>
            </a:r>
            <a:r>
              <a:rPr lang="fr-FR" altLang="fr-FR">
                <a:solidFill>
                  <a:schemeClr val="accent2"/>
                </a:solidFill>
              </a:rPr>
              <a:t>variable locale</a:t>
            </a:r>
            <a:r>
              <a:rPr lang="fr-FR" altLang="fr-FR"/>
              <a:t> non initialisée par le programmeur </a:t>
            </a:r>
            <a:r>
              <a:rPr lang="fr-FR" altLang="fr-FR">
                <a:solidFill>
                  <a:schemeClr val="accent2"/>
                </a:solidFill>
              </a:rPr>
              <a:t>provoque</a:t>
            </a:r>
            <a:r>
              <a:rPr lang="fr-FR" altLang="fr-FR"/>
              <a:t> une erreur (pas d’initialisation par défaut) à la compilation</a:t>
            </a:r>
          </a:p>
        </p:txBody>
      </p:sp>
      <p:sp>
        <p:nvSpPr>
          <p:cNvPr id="74754" name="Espace réservé du numéro de diapositive 5">
            <a:extLst>
              <a:ext uri="{FF2B5EF4-FFF2-40B4-BE49-F238E27FC236}">
                <a16:creationId xmlns="" xmlns:a16="http://schemas.microsoft.com/office/drawing/2014/main" id="{9C57DD84-EBF2-45C3-804A-8EBE7CF0357F}"/>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1D4EFC4-A6FB-4A94-8C06-737603CB9718}" type="slidenum">
              <a:rPr lang="fr-FR" altLang="fr-FR" sz="1400"/>
              <a:pPr>
                <a:spcBef>
                  <a:spcPct val="0"/>
                </a:spcBef>
                <a:buFontTx/>
                <a:buNone/>
              </a:pPr>
              <a:t>67</a:t>
            </a:fld>
            <a:endParaRPr lang="fr-FR" altLang="fr-FR" sz="140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a:extLst>
              <a:ext uri="{FF2B5EF4-FFF2-40B4-BE49-F238E27FC236}">
                <a16:creationId xmlns="" xmlns:a16="http://schemas.microsoft.com/office/drawing/2014/main" id="{5B6287FF-9158-4DB9-93AC-4248836C4DB2}"/>
              </a:ext>
            </a:extLst>
          </p:cNvPr>
          <p:cNvSpPr>
            <a:spLocks noGrp="1" noChangeArrowheads="1"/>
          </p:cNvSpPr>
          <p:nvPr>
            <p:ph type="title"/>
          </p:nvPr>
        </p:nvSpPr>
        <p:spPr/>
        <p:txBody>
          <a:bodyPr/>
          <a:lstStyle/>
          <a:p>
            <a:pPr eaLnBrk="1" hangingPunct="1"/>
            <a:r>
              <a:rPr lang="fr-FR" altLang="fr-FR" sz="3600"/>
              <a:t>Initialisation d’une variable (2)</a:t>
            </a:r>
          </a:p>
        </p:txBody>
      </p:sp>
      <p:sp>
        <p:nvSpPr>
          <p:cNvPr id="75780" name="Rectangle 3">
            <a:extLst>
              <a:ext uri="{FF2B5EF4-FFF2-40B4-BE49-F238E27FC236}">
                <a16:creationId xmlns="" xmlns:a16="http://schemas.microsoft.com/office/drawing/2014/main" id="{74D0AEB5-0F31-4F64-B7DC-275847B59A70}"/>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dirty="0"/>
              <a:t>On peut initialiser une variable en la déclarant</a:t>
            </a:r>
          </a:p>
          <a:p>
            <a:pPr eaLnBrk="1" hangingPunct="1">
              <a:buFont typeface="Wingdings" panose="05000000000000000000" pitchFamily="2" charset="2"/>
              <a:buChar char="§"/>
            </a:pPr>
            <a:r>
              <a:rPr lang="fr-FR" altLang="fr-FR" dirty="0"/>
              <a:t>La formule d’initialisation peut être une expression complexe :</a:t>
            </a:r>
          </a:p>
          <a:p>
            <a:pPr lvl="1" eaLnBrk="1" hangingPunct="1">
              <a:buFontTx/>
              <a:buNone/>
            </a:pPr>
            <a:endParaRPr lang="fr-FR" altLang="fr-FR" sz="2200" b="1" dirty="0">
              <a:latin typeface="Courier New" panose="02070309020205020404" pitchFamily="49" charset="0"/>
              <a:cs typeface="Courier New" panose="02070309020205020404" pitchFamily="49" charset="0"/>
            </a:endParaRPr>
          </a:p>
          <a:p>
            <a:pPr lvl="1" eaLnBrk="1" hangingPunct="1">
              <a:buFontTx/>
              <a:buNone/>
            </a:pPr>
            <a:r>
              <a:rPr lang="fr-FR" altLang="fr-FR" sz="2200" b="1" dirty="0">
                <a:latin typeface="Courier New" panose="02070309020205020404" pitchFamily="49" charset="0"/>
                <a:cs typeface="Courier New" panose="02070309020205020404" pitchFamily="49" charset="0"/>
              </a:rPr>
              <a:t>double prime = 200.0;</a:t>
            </a:r>
          </a:p>
          <a:p>
            <a:pPr lvl="1" eaLnBrk="1" hangingPunct="1">
              <a:buFontTx/>
              <a:buNone/>
            </a:pPr>
            <a:r>
              <a:rPr lang="fr-FR" altLang="fr-FR" sz="2200" b="1" dirty="0" err="1">
                <a:latin typeface="Courier New" panose="02070309020205020404" pitchFamily="49" charset="0"/>
                <a:cs typeface="Courier New" panose="02070309020205020404" pitchFamily="49" charset="0"/>
              </a:rPr>
              <a:t>Employe</a:t>
            </a:r>
            <a:r>
              <a:rPr lang="fr-FR" altLang="fr-FR" sz="2200" b="1" dirty="0">
                <a:latin typeface="Courier New" panose="02070309020205020404" pitchFamily="49" charset="0"/>
                <a:cs typeface="Courier New" panose="02070309020205020404" pitchFamily="49" charset="0"/>
              </a:rPr>
              <a:t> e1 = new </a:t>
            </a:r>
            <a:r>
              <a:rPr lang="fr-FR" altLang="fr-FR" sz="2200" b="1" dirty="0" err="1">
                <a:latin typeface="Courier New" panose="02070309020205020404" pitchFamily="49" charset="0"/>
                <a:cs typeface="Courier New" panose="02070309020205020404" pitchFamily="49" charset="0"/>
              </a:rPr>
              <a:t>Employe</a:t>
            </a:r>
            <a:r>
              <a:rPr lang="fr-FR" altLang="fr-FR" sz="2200" b="1" dirty="0">
                <a:latin typeface="Courier New" panose="02070309020205020404" pitchFamily="49" charset="0"/>
                <a:cs typeface="Courier New" panose="02070309020205020404" pitchFamily="49" charset="0"/>
              </a:rPr>
              <a:t>("Dupond", "Jean");</a:t>
            </a:r>
          </a:p>
          <a:p>
            <a:pPr lvl="1" eaLnBrk="1" hangingPunct="1">
              <a:buFontTx/>
              <a:buNone/>
            </a:pPr>
            <a:r>
              <a:rPr lang="fr-FR" altLang="fr-FR" sz="2200" b="1" dirty="0">
                <a:latin typeface="Courier New" panose="02070309020205020404" pitchFamily="49" charset="0"/>
                <a:cs typeface="Courier New" panose="02070309020205020404" pitchFamily="49" charset="0"/>
              </a:rPr>
              <a:t>double salaire = prime + 500.0;</a:t>
            </a:r>
          </a:p>
        </p:txBody>
      </p:sp>
      <p:sp>
        <p:nvSpPr>
          <p:cNvPr id="75778" name="Espace réservé du numéro de diapositive 5">
            <a:extLst>
              <a:ext uri="{FF2B5EF4-FFF2-40B4-BE49-F238E27FC236}">
                <a16:creationId xmlns="" xmlns:a16="http://schemas.microsoft.com/office/drawing/2014/main" id="{374609C2-4ADD-4C49-B8B4-8D8AE7013017}"/>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A439FDB-3E5F-4954-A9A8-7B02F1B239DC}" type="slidenum">
              <a:rPr lang="fr-FR" altLang="fr-FR" sz="1400"/>
              <a:pPr>
                <a:spcBef>
                  <a:spcPct val="0"/>
                </a:spcBef>
                <a:buFontTx/>
                <a:buNone/>
              </a:pPr>
              <a:t>68</a:t>
            </a:fld>
            <a:endParaRPr lang="fr-FR" altLang="fr-FR" sz="140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2">
            <a:extLst>
              <a:ext uri="{FF2B5EF4-FFF2-40B4-BE49-F238E27FC236}">
                <a16:creationId xmlns="" xmlns:a16="http://schemas.microsoft.com/office/drawing/2014/main" id="{47368C67-B59A-4929-91CE-C4546DCA169A}"/>
              </a:ext>
            </a:extLst>
          </p:cNvPr>
          <p:cNvSpPr>
            <a:spLocks noGrp="1" noChangeArrowheads="1"/>
          </p:cNvSpPr>
          <p:nvPr>
            <p:ph type="title"/>
          </p:nvPr>
        </p:nvSpPr>
        <p:spPr/>
        <p:txBody>
          <a:bodyPr/>
          <a:lstStyle/>
          <a:p>
            <a:pPr eaLnBrk="1" hangingPunct="1"/>
            <a:r>
              <a:rPr lang="fr-FR" altLang="fr-FR" sz="3600"/>
              <a:t>Exemple (1)</a:t>
            </a:r>
          </a:p>
        </p:txBody>
      </p:sp>
      <p:sp>
        <p:nvSpPr>
          <p:cNvPr id="76804" name="Rectangle 3">
            <a:extLst>
              <a:ext uri="{FF2B5EF4-FFF2-40B4-BE49-F238E27FC236}">
                <a16:creationId xmlns="" xmlns:a16="http://schemas.microsoft.com/office/drawing/2014/main" id="{1425236F-41E6-457E-83E5-9C0B5066EB1C}"/>
              </a:ext>
            </a:extLst>
          </p:cNvPr>
          <p:cNvSpPr>
            <a:spLocks noGrp="1" noChangeArrowheads="1"/>
          </p:cNvSpPr>
          <p:nvPr>
            <p:ph idx="1"/>
          </p:nvPr>
        </p:nvSpPr>
        <p:spPr>
          <a:xfrm>
            <a:off x="2362200" y="2209800"/>
            <a:ext cx="7848600" cy="4495800"/>
          </a:xfrm>
        </p:spPr>
        <p:txBody>
          <a:bodyPr>
            <a:normAutofit lnSpcReduction="10000"/>
          </a:bodyPr>
          <a:lstStyle/>
          <a:p>
            <a:pPr eaLnBrk="1" hangingPunct="1">
              <a:buFontTx/>
              <a:buNone/>
            </a:pPr>
            <a:r>
              <a:rPr lang="fr-FR" altLang="fr-FR" sz="2000" b="1" dirty="0">
                <a:latin typeface="Courier New" panose="02070309020205020404" pitchFamily="49" charset="0"/>
                <a:cs typeface="Courier New" panose="02070309020205020404" pitchFamily="49" charset="0"/>
              </a:rPr>
              <a:t>public</a:t>
            </a:r>
            <a:r>
              <a:rPr lang="fr-FR" altLang="fr-FR" sz="2000" dirty="0">
                <a:latin typeface="Courier New" panose="02070309020205020404" pitchFamily="49" charset="0"/>
                <a:cs typeface="Courier New" panose="02070309020205020404" pitchFamily="49" charset="0"/>
              </a:rPr>
              <a:t> </a:t>
            </a:r>
            <a:r>
              <a:rPr lang="fr-FR" altLang="fr-FR" sz="2000" b="1" dirty="0">
                <a:latin typeface="Courier New" panose="02070309020205020404" pitchFamily="49" charset="0"/>
                <a:cs typeface="Courier New" panose="02070309020205020404" pitchFamily="49" charset="0"/>
              </a:rPr>
              <a:t>class</a:t>
            </a:r>
            <a:r>
              <a:rPr lang="fr-FR" altLang="fr-FR" sz="2000" dirty="0">
                <a:latin typeface="Courier New" panose="02070309020205020404" pitchFamily="49" charset="0"/>
                <a:cs typeface="Courier New" panose="02070309020205020404" pitchFamily="49" charset="0"/>
              </a:rPr>
              <a:t> Classe {</a:t>
            </a:r>
          </a:p>
          <a:p>
            <a:pPr eaLnBrk="1" hangingPunct="1">
              <a:buFontTx/>
              <a:buNone/>
            </a:pPr>
            <a:r>
              <a:rPr lang="fr-FR" altLang="fr-FR" sz="2000" b="1" dirty="0">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int</a:t>
            </a:r>
            <a:r>
              <a:rPr lang="fr-FR" altLang="fr-FR" sz="2000" dirty="0">
                <a:latin typeface="Courier New" panose="02070309020205020404" pitchFamily="49" charset="0"/>
                <a:cs typeface="Courier New" panose="02070309020205020404" pitchFamily="49" charset="0"/>
              </a:rPr>
              <a:t> x;</a:t>
            </a:r>
          </a:p>
          <a:p>
            <a:pPr eaLnBrk="1" hangingPunct="1">
              <a:buFontTx/>
              <a:buNone/>
            </a:pPr>
            <a:r>
              <a:rPr lang="fr-FR" altLang="fr-FR" sz="2000" dirty="0">
                <a:latin typeface="Courier New" panose="02070309020205020404" pitchFamily="49" charset="0"/>
                <a:cs typeface="Courier New" panose="02070309020205020404" pitchFamily="49" charset="0"/>
              </a:rPr>
              <a:t>	</a:t>
            </a:r>
            <a:r>
              <a:rPr lang="fr-FR" altLang="fr-FR" sz="2000" b="1" dirty="0">
                <a:latin typeface="Courier New" panose="02070309020205020404" pitchFamily="49" charset="0"/>
                <a:cs typeface="Courier New" panose="02070309020205020404" pitchFamily="49" charset="0"/>
              </a:rPr>
              <a:t>public</a:t>
            </a:r>
            <a:r>
              <a:rPr lang="fr-FR" altLang="fr-FR" sz="2000" dirty="0">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void</a:t>
            </a:r>
            <a:r>
              <a:rPr lang="fr-FR" altLang="fr-FR" sz="2000" dirty="0">
                <a:latin typeface="Courier New" panose="02070309020205020404" pitchFamily="49" charset="0"/>
                <a:cs typeface="Courier New" panose="02070309020205020404" pitchFamily="49" charset="0"/>
              </a:rPr>
              <a:t> afficher(){</a:t>
            </a:r>
          </a:p>
          <a:p>
            <a:pPr eaLnBrk="1" hangingPunct="1">
              <a:buFontTx/>
              <a:buNone/>
            </a:pPr>
            <a:r>
              <a:rPr lang="fr-FR" altLang="fr-FR" sz="2000" b="1" dirty="0">
                <a:latin typeface="Courier New" panose="02070309020205020404" pitchFamily="49" charset="0"/>
                <a:cs typeface="Courier New" panose="02070309020205020404" pitchFamily="49" charset="0"/>
              </a:rPr>
              <a:t>	</a:t>
            </a:r>
            <a:r>
              <a:rPr lang="fr-FR" altLang="fr-FR" sz="2000" b="1" dirty="0">
                <a:solidFill>
                  <a:schemeClr val="bg1"/>
                </a:solidFill>
                <a:latin typeface="Courier New" panose="02070309020205020404" pitchFamily="49" charset="0"/>
                <a:cs typeface="Courier New" panose="02070309020205020404" pitchFamily="49" charset="0"/>
              </a:rPr>
              <a:t>	</a:t>
            </a:r>
            <a:endParaRPr lang="fr-FR" altLang="fr-FR" sz="2000" dirty="0">
              <a:solidFill>
                <a:schemeClr val="bg1"/>
              </a:solidFill>
              <a:latin typeface="Courier New" panose="02070309020205020404" pitchFamily="49" charset="0"/>
              <a:cs typeface="Courier New" panose="02070309020205020404" pitchFamily="49" charset="0"/>
            </a:endParaRPr>
          </a:p>
          <a:p>
            <a:pPr eaLnBrk="1" hangingPunct="1">
              <a:buFontTx/>
              <a:buNone/>
            </a:pPr>
            <a:r>
              <a:rPr lang="fr-FR" altLang="fr-FR" sz="2000" dirty="0">
                <a:latin typeface="Courier New" panose="02070309020205020404" pitchFamily="49" charset="0"/>
                <a:cs typeface="Courier New" panose="02070309020205020404" pitchFamily="49" charset="0"/>
              </a:rPr>
              <a:t>		System.</a:t>
            </a:r>
            <a:r>
              <a:rPr lang="fr-FR" altLang="fr-FR" sz="2000" b="1" i="1" dirty="0">
                <a:latin typeface="Courier New" panose="02070309020205020404" pitchFamily="49" charset="0"/>
                <a:cs typeface="Courier New" panose="02070309020205020404" pitchFamily="49" charset="0"/>
              </a:rPr>
              <a:t>out</a:t>
            </a:r>
            <a:r>
              <a:rPr lang="fr-FR" altLang="fr-FR" sz="2000" dirty="0">
                <a:latin typeface="Courier New" panose="02070309020205020404" pitchFamily="49" charset="0"/>
                <a:cs typeface="Courier New" panose="02070309020205020404" pitchFamily="49" charset="0"/>
              </a:rPr>
              <a:t>.println(</a:t>
            </a:r>
            <a:r>
              <a:rPr lang="fr-FR" altLang="fr-FR" sz="2000" b="1" dirty="0" err="1">
                <a:latin typeface="Courier New" panose="02070309020205020404" pitchFamily="49" charset="0"/>
                <a:cs typeface="Courier New" panose="02070309020205020404" pitchFamily="49" charset="0"/>
              </a:rPr>
              <a:t>this</a:t>
            </a:r>
            <a:r>
              <a:rPr lang="fr-FR" altLang="fr-FR" sz="2000" dirty="0" err="1">
                <a:latin typeface="Courier New" panose="02070309020205020404" pitchFamily="49" charset="0"/>
                <a:cs typeface="Courier New" panose="02070309020205020404" pitchFamily="49" charset="0"/>
              </a:rPr>
              <a:t>.x</a:t>
            </a:r>
            <a:r>
              <a:rPr lang="fr-FR" altLang="fr-FR" sz="2000" dirty="0">
                <a:latin typeface="Courier New" panose="02070309020205020404" pitchFamily="49" charset="0"/>
                <a:cs typeface="Courier New" panose="02070309020205020404" pitchFamily="49" charset="0"/>
              </a:rPr>
              <a:t>);</a:t>
            </a:r>
          </a:p>
          <a:p>
            <a:pPr eaLnBrk="1" hangingPunct="1">
              <a:buFontTx/>
              <a:buNone/>
            </a:pPr>
            <a:r>
              <a:rPr lang="fr-FR" altLang="fr-FR" sz="2000" dirty="0">
                <a:latin typeface="Courier New" panose="02070309020205020404" pitchFamily="49" charset="0"/>
                <a:cs typeface="Courier New" panose="02070309020205020404" pitchFamily="49" charset="0"/>
              </a:rPr>
              <a:t>		</a:t>
            </a:r>
            <a:r>
              <a:rPr lang="fr-FR" altLang="fr-FR" sz="2000" dirty="0">
                <a:solidFill>
                  <a:schemeClr val="bg1"/>
                </a:solidFill>
                <a:latin typeface="Courier New" panose="02070309020205020404" pitchFamily="49" charset="0"/>
                <a:cs typeface="Courier New" panose="02070309020205020404" pitchFamily="49" charset="0"/>
              </a:rPr>
              <a:t>);</a:t>
            </a:r>
          </a:p>
          <a:p>
            <a:pPr eaLnBrk="1" hangingPunct="1">
              <a:buFontTx/>
              <a:buNone/>
            </a:pPr>
            <a:r>
              <a:rPr lang="fr-FR" altLang="fr-FR" sz="2000" dirty="0">
                <a:latin typeface="Courier New" panose="02070309020205020404" pitchFamily="49" charset="0"/>
                <a:cs typeface="Courier New" panose="02070309020205020404" pitchFamily="49" charset="0"/>
              </a:rPr>
              <a:t>	}</a:t>
            </a:r>
          </a:p>
          <a:p>
            <a:pPr eaLnBrk="1" hangingPunct="1">
              <a:buFontTx/>
              <a:buNone/>
            </a:pPr>
            <a:r>
              <a:rPr lang="fr-FR" altLang="fr-FR" sz="2000" b="1" dirty="0">
                <a:latin typeface="Courier New" panose="02070309020205020404" pitchFamily="49" charset="0"/>
                <a:cs typeface="Courier New" panose="02070309020205020404" pitchFamily="49" charset="0"/>
              </a:rPr>
              <a:t>	public</a:t>
            </a:r>
            <a:r>
              <a:rPr lang="fr-FR" altLang="fr-FR" sz="2000" dirty="0">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static</a:t>
            </a:r>
            <a:r>
              <a:rPr lang="fr-FR" altLang="fr-FR" sz="2000" dirty="0">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void</a:t>
            </a:r>
            <a:r>
              <a:rPr lang="fr-FR" altLang="fr-FR" sz="2000" dirty="0">
                <a:latin typeface="Courier New" panose="02070309020205020404" pitchFamily="49" charset="0"/>
                <a:cs typeface="Courier New" panose="02070309020205020404" pitchFamily="49" charset="0"/>
              </a:rPr>
              <a:t> main(String[] </a:t>
            </a:r>
            <a:r>
              <a:rPr lang="fr-FR" altLang="fr-FR" sz="2000" dirty="0" err="1">
                <a:latin typeface="Courier New" panose="02070309020205020404" pitchFamily="49" charset="0"/>
                <a:cs typeface="Courier New" panose="02070309020205020404" pitchFamily="49" charset="0"/>
              </a:rPr>
              <a:t>args</a:t>
            </a:r>
            <a:r>
              <a:rPr lang="fr-FR" altLang="fr-FR" sz="2000" dirty="0">
                <a:latin typeface="Courier New" panose="02070309020205020404" pitchFamily="49" charset="0"/>
                <a:cs typeface="Courier New" panose="02070309020205020404" pitchFamily="49" charset="0"/>
              </a:rPr>
              <a:t>) {</a:t>
            </a:r>
          </a:p>
          <a:p>
            <a:pPr eaLnBrk="1" hangingPunct="1">
              <a:buFontTx/>
              <a:buNone/>
            </a:pPr>
            <a:r>
              <a:rPr lang="fr-FR" altLang="fr-FR" sz="2000" dirty="0">
                <a:latin typeface="Courier New" panose="02070309020205020404" pitchFamily="49" charset="0"/>
                <a:cs typeface="Courier New" panose="02070309020205020404" pitchFamily="49" charset="0"/>
              </a:rPr>
              <a:t>		Classe c1 = </a:t>
            </a:r>
            <a:r>
              <a:rPr lang="fr-FR" altLang="fr-FR" sz="2000" b="1" dirty="0">
                <a:latin typeface="Courier New" panose="02070309020205020404" pitchFamily="49" charset="0"/>
                <a:cs typeface="Courier New" panose="02070309020205020404" pitchFamily="49" charset="0"/>
              </a:rPr>
              <a:t>new</a:t>
            </a:r>
            <a:r>
              <a:rPr lang="fr-FR" altLang="fr-FR" sz="2000" dirty="0">
                <a:latin typeface="Courier New" panose="02070309020205020404" pitchFamily="49" charset="0"/>
                <a:cs typeface="Courier New" panose="02070309020205020404" pitchFamily="49" charset="0"/>
              </a:rPr>
              <a:t> Classe();</a:t>
            </a:r>
          </a:p>
          <a:p>
            <a:pPr eaLnBrk="1" hangingPunct="1">
              <a:buFontTx/>
              <a:buNone/>
            </a:pPr>
            <a:r>
              <a:rPr lang="fr-FR" altLang="fr-FR" sz="2000" dirty="0">
                <a:latin typeface="Courier New" panose="02070309020205020404" pitchFamily="49" charset="0"/>
                <a:cs typeface="Courier New" panose="02070309020205020404" pitchFamily="49" charset="0"/>
              </a:rPr>
              <a:t>		c1.afficher();</a:t>
            </a:r>
          </a:p>
          <a:p>
            <a:pPr eaLnBrk="1" hangingPunct="1">
              <a:buFontTx/>
              <a:buNone/>
            </a:pPr>
            <a:r>
              <a:rPr lang="fr-FR" altLang="fr-FR" sz="2000" dirty="0">
                <a:latin typeface="Courier New" panose="02070309020205020404" pitchFamily="49" charset="0"/>
                <a:cs typeface="Courier New" panose="02070309020205020404" pitchFamily="49" charset="0"/>
              </a:rPr>
              <a:t>	}</a:t>
            </a:r>
          </a:p>
          <a:p>
            <a:pPr eaLnBrk="1" hangingPunct="1">
              <a:buFontTx/>
              <a:buNone/>
            </a:pPr>
            <a:r>
              <a:rPr lang="fr-FR" altLang="fr-FR" sz="2000" dirty="0">
                <a:latin typeface="Courier New" panose="02070309020205020404" pitchFamily="49" charset="0"/>
                <a:cs typeface="Courier New" panose="02070309020205020404" pitchFamily="49" charset="0"/>
              </a:rPr>
              <a:t>}</a:t>
            </a:r>
          </a:p>
        </p:txBody>
      </p:sp>
      <p:sp>
        <p:nvSpPr>
          <p:cNvPr id="76802" name="Espace réservé du numéro de diapositive 5">
            <a:extLst>
              <a:ext uri="{FF2B5EF4-FFF2-40B4-BE49-F238E27FC236}">
                <a16:creationId xmlns="" xmlns:a16="http://schemas.microsoft.com/office/drawing/2014/main" id="{8206570D-9BDB-45BB-8B95-7DA5F15E03DE}"/>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8CF3DE9-3281-4321-9A9C-C004C6CD5213}" type="slidenum">
              <a:rPr lang="fr-FR" altLang="fr-FR" sz="1400"/>
              <a:pPr>
                <a:spcBef>
                  <a:spcPct val="0"/>
                </a:spcBef>
                <a:buFontTx/>
                <a:buNone/>
              </a:pPr>
              <a:t>69</a:t>
            </a:fld>
            <a:endParaRPr lang="fr-FR" altLang="fr-FR" sz="1400"/>
          </a:p>
        </p:txBody>
      </p:sp>
      <p:sp>
        <p:nvSpPr>
          <p:cNvPr id="76805" name="Rectangle 5">
            <a:extLst>
              <a:ext uri="{FF2B5EF4-FFF2-40B4-BE49-F238E27FC236}">
                <a16:creationId xmlns="" xmlns:a16="http://schemas.microsoft.com/office/drawing/2014/main" id="{58BC5AA5-74FC-408E-9885-1138DDB39961}"/>
              </a:ext>
            </a:extLst>
          </p:cNvPr>
          <p:cNvSpPr>
            <a:spLocks noChangeArrowheads="1"/>
          </p:cNvSpPr>
          <p:nvPr/>
        </p:nvSpPr>
        <p:spPr bwMode="auto">
          <a:xfrm>
            <a:off x="1981200" y="16002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 typeface="Wingdings" panose="05000000000000000000" pitchFamily="2" charset="2"/>
              <a:buChar char="§"/>
            </a:pPr>
            <a:r>
              <a:rPr lang="fr-FR" altLang="fr-FR" sz="2800"/>
              <a:t>Quel est le résultat du code suivant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5"/>
          <p:cNvSpPr>
            <a:spLocks noGrp="1"/>
          </p:cNvSpPr>
          <p:nvPr>
            <p:ph type="sldNum" sz="quarter" idx="12"/>
          </p:nvPr>
        </p:nvSpPr>
        <p:spPr>
          <a:noFill/>
        </p:spPr>
        <p:txBody>
          <a:bodyPr/>
          <a:lstStyle/>
          <a:p>
            <a:fld id="{0D691808-54F5-4597-8057-E29B9E314F62}" type="slidenum">
              <a:rPr lang="fr-FR" altLang="fr-FR"/>
              <a:pPr/>
              <a:t>7</a:t>
            </a:fld>
            <a:endParaRPr lang="fr-FR" altLang="fr-FR"/>
          </a:p>
        </p:txBody>
      </p:sp>
      <p:sp>
        <p:nvSpPr>
          <p:cNvPr id="6147" name="Rectangle 2"/>
          <p:cNvSpPr>
            <a:spLocks noGrp="1" noChangeArrowheads="1"/>
          </p:cNvSpPr>
          <p:nvPr>
            <p:ph type="title"/>
          </p:nvPr>
        </p:nvSpPr>
        <p:spPr/>
        <p:txBody>
          <a:bodyPr/>
          <a:lstStyle/>
          <a:p>
            <a:pPr eaLnBrk="1" hangingPunct="1"/>
            <a:r>
              <a:rPr lang="fr-FR" altLang="fr-FR" sz="3600" dirty="0" smtClean="0">
                <a:solidFill>
                  <a:schemeClr val="tx1"/>
                </a:solidFill>
              </a:rPr>
              <a:t>2.1.Principales propriétés</a:t>
            </a:r>
          </a:p>
        </p:txBody>
      </p:sp>
      <p:sp>
        <p:nvSpPr>
          <p:cNvPr id="6148" name="Rectangle 3"/>
          <p:cNvSpPr>
            <a:spLocks noGrp="1" noChangeArrowheads="1"/>
          </p:cNvSpPr>
          <p:nvPr>
            <p:ph type="body" idx="1"/>
          </p:nvPr>
        </p:nvSpPr>
        <p:spPr/>
        <p:txBody>
          <a:bodyPr/>
          <a:lstStyle/>
          <a:p>
            <a:pPr eaLnBrk="1" hangingPunct="1">
              <a:buFont typeface="Wingdings" pitchFamily="2" charset="2"/>
              <a:buChar char="§"/>
            </a:pPr>
            <a:r>
              <a:rPr lang="fr-FR" altLang="fr-FR" sz="2800" dirty="0" smtClean="0"/>
              <a:t> Langage </a:t>
            </a:r>
            <a:r>
              <a:rPr lang="fr-FR" altLang="fr-FR" sz="2800" dirty="0" smtClean="0">
                <a:solidFill>
                  <a:schemeClr val="accent2"/>
                </a:solidFill>
              </a:rPr>
              <a:t>orienté objet</a:t>
            </a:r>
            <a:r>
              <a:rPr lang="fr-FR" altLang="fr-FR" sz="2800" dirty="0" smtClean="0"/>
              <a:t>, à classes (les objets sont décrits/regroupés dans des classes)</a:t>
            </a:r>
          </a:p>
          <a:p>
            <a:pPr eaLnBrk="1" hangingPunct="1">
              <a:spcBef>
                <a:spcPct val="0"/>
              </a:spcBef>
              <a:buFont typeface="Wingdings" pitchFamily="2" charset="2"/>
              <a:buChar char="§"/>
            </a:pPr>
            <a:r>
              <a:rPr lang="fr-FR" altLang="fr-FR" sz="2800" dirty="0" smtClean="0">
                <a:solidFill>
                  <a:schemeClr val="accent2"/>
                </a:solidFill>
              </a:rPr>
              <a:t>Syntaxe</a:t>
            </a:r>
            <a:r>
              <a:rPr lang="fr-FR" altLang="fr-FR" sz="2800" dirty="0" smtClean="0"/>
              <a:t> proche du langage </a:t>
            </a:r>
            <a:r>
              <a:rPr lang="fr-FR" altLang="fr-FR" sz="2800" dirty="0" smtClean="0">
                <a:solidFill>
                  <a:schemeClr val="accent2"/>
                </a:solidFill>
              </a:rPr>
              <a:t>C</a:t>
            </a:r>
          </a:p>
          <a:p>
            <a:pPr eaLnBrk="1" hangingPunct="1">
              <a:spcBef>
                <a:spcPct val="0"/>
              </a:spcBef>
              <a:buFont typeface="Wingdings" pitchFamily="2" charset="2"/>
              <a:buChar char="§"/>
            </a:pPr>
            <a:r>
              <a:rPr lang="fr-FR" altLang="fr-FR" sz="2800" dirty="0" smtClean="0"/>
              <a:t>Fourni avec le JDK (</a:t>
            </a:r>
            <a:r>
              <a:rPr lang="fr-FR" altLang="fr-FR" sz="2800" i="1" dirty="0" smtClean="0"/>
              <a:t>Java </a:t>
            </a:r>
            <a:r>
              <a:rPr lang="fr-FR" altLang="fr-FR" sz="2800" i="1" dirty="0" err="1" smtClean="0"/>
              <a:t>Development</a:t>
            </a:r>
            <a:r>
              <a:rPr lang="fr-FR" altLang="fr-FR" sz="2800" i="1" dirty="0" smtClean="0"/>
              <a:t> Kit</a:t>
            </a:r>
            <a:r>
              <a:rPr lang="fr-FR" altLang="fr-FR" sz="2800" dirty="0" smtClean="0"/>
              <a:t>) :</a:t>
            </a:r>
          </a:p>
          <a:p>
            <a:pPr lvl="1" eaLnBrk="1" hangingPunct="1">
              <a:buFontTx/>
              <a:buNone/>
            </a:pPr>
            <a:r>
              <a:rPr lang="fr-FR" altLang="fr-FR" sz="2200" dirty="0" smtClean="0"/>
              <a:t>– outils de développement</a:t>
            </a:r>
          </a:p>
          <a:p>
            <a:pPr lvl="1" eaLnBrk="1" hangingPunct="1">
              <a:buFontTx/>
              <a:buNone/>
            </a:pPr>
            <a:r>
              <a:rPr lang="fr-FR" altLang="fr-FR" sz="2200" dirty="0" smtClean="0"/>
              <a:t>– ensemble de paquetages très riches et très variés</a:t>
            </a:r>
          </a:p>
          <a:p>
            <a:pPr eaLnBrk="1" hangingPunct="1">
              <a:spcBef>
                <a:spcPct val="0"/>
              </a:spcBef>
              <a:buFont typeface="Wingdings" pitchFamily="2" charset="2"/>
              <a:buChar char="§"/>
            </a:pPr>
            <a:r>
              <a:rPr lang="fr-FR" altLang="fr-FR" sz="2800" dirty="0" smtClean="0">
                <a:solidFill>
                  <a:schemeClr val="accent2"/>
                </a:solidFill>
              </a:rPr>
              <a:t>Portable</a:t>
            </a:r>
            <a:r>
              <a:rPr lang="fr-FR" altLang="fr-FR" sz="2800" dirty="0" smtClean="0"/>
              <a:t> grâce à l’exécution par une </a:t>
            </a:r>
            <a:r>
              <a:rPr lang="fr-FR" altLang="fr-FR" sz="2800" dirty="0" smtClean="0">
                <a:solidFill>
                  <a:schemeClr val="accent2"/>
                </a:solidFill>
              </a:rPr>
              <a:t>machine virtuelle</a:t>
            </a:r>
            <a:r>
              <a:rPr lang="fr-FR" altLang="fr-FR" sz="2800" dirty="0" smtClean="0"/>
              <a:t>: « </a:t>
            </a:r>
            <a:r>
              <a:rPr lang="fr-FR" altLang="fr-FR" sz="2800" i="1" dirty="0" err="1" smtClean="0"/>
              <a:t>Write</a:t>
            </a:r>
            <a:r>
              <a:rPr lang="fr-FR" altLang="fr-FR" sz="2800" i="1" dirty="0" smtClean="0"/>
              <a:t> once, </a:t>
            </a:r>
            <a:r>
              <a:rPr lang="fr-FR" altLang="fr-FR" sz="2800" i="1" dirty="0" err="1" smtClean="0"/>
              <a:t>run</a:t>
            </a:r>
            <a:r>
              <a:rPr lang="fr-FR" altLang="fr-FR" sz="2800" i="1" dirty="0" smtClean="0"/>
              <a:t> </a:t>
            </a:r>
            <a:r>
              <a:rPr lang="fr-FR" altLang="fr-FR" sz="2800" i="1" dirty="0" err="1" smtClean="0"/>
              <a:t>everywhere</a:t>
            </a:r>
            <a:r>
              <a:rPr lang="fr-FR" altLang="fr-FR" sz="2800" i="1" dirty="0" smtClean="0"/>
              <a:t> </a:t>
            </a:r>
            <a:r>
              <a:rPr lang="fr-FR" altLang="fr-FR" sz="2800" dirty="0" smtClean="0"/>
              <a: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a:extLst>
              <a:ext uri="{FF2B5EF4-FFF2-40B4-BE49-F238E27FC236}">
                <a16:creationId xmlns="" xmlns:a16="http://schemas.microsoft.com/office/drawing/2014/main" id="{858DF73C-9844-453F-9698-272637DA4C6D}"/>
              </a:ext>
            </a:extLst>
          </p:cNvPr>
          <p:cNvSpPr>
            <a:spLocks noGrp="1" noChangeArrowheads="1"/>
          </p:cNvSpPr>
          <p:nvPr>
            <p:ph type="title"/>
          </p:nvPr>
        </p:nvSpPr>
        <p:spPr/>
        <p:txBody>
          <a:bodyPr/>
          <a:lstStyle/>
          <a:p>
            <a:pPr eaLnBrk="1" hangingPunct="1"/>
            <a:r>
              <a:rPr lang="fr-FR" altLang="fr-FR" sz="3600"/>
              <a:t>Exemple (2)</a:t>
            </a:r>
          </a:p>
        </p:txBody>
      </p:sp>
      <p:sp>
        <p:nvSpPr>
          <p:cNvPr id="77828" name="Rectangle 3">
            <a:extLst>
              <a:ext uri="{FF2B5EF4-FFF2-40B4-BE49-F238E27FC236}">
                <a16:creationId xmlns="" xmlns:a16="http://schemas.microsoft.com/office/drawing/2014/main" id="{C6BB03DA-BBEE-4692-BA22-24093DD8333B}"/>
              </a:ext>
            </a:extLst>
          </p:cNvPr>
          <p:cNvSpPr>
            <a:spLocks noGrp="1" noChangeArrowheads="1"/>
          </p:cNvSpPr>
          <p:nvPr>
            <p:ph idx="1"/>
          </p:nvPr>
        </p:nvSpPr>
        <p:spPr>
          <a:xfrm>
            <a:off x="2362200" y="2209800"/>
            <a:ext cx="7848600" cy="4495800"/>
          </a:xfrm>
        </p:spPr>
        <p:txBody>
          <a:bodyPr>
            <a:normAutofit lnSpcReduction="10000"/>
          </a:bodyPr>
          <a:lstStyle/>
          <a:p>
            <a:pPr eaLnBrk="1" hangingPunct="1">
              <a:buFontTx/>
              <a:buNone/>
            </a:pPr>
            <a:r>
              <a:rPr lang="fr-FR" altLang="fr-FR" sz="2000" b="1" dirty="0">
                <a:latin typeface="Courier New" panose="02070309020205020404" pitchFamily="49" charset="0"/>
                <a:cs typeface="Courier New" panose="02070309020205020404" pitchFamily="49" charset="0"/>
              </a:rPr>
              <a:t>public</a:t>
            </a:r>
            <a:r>
              <a:rPr lang="fr-FR" altLang="fr-FR" sz="2000" dirty="0">
                <a:latin typeface="Courier New" panose="02070309020205020404" pitchFamily="49" charset="0"/>
                <a:cs typeface="Courier New" panose="02070309020205020404" pitchFamily="49" charset="0"/>
              </a:rPr>
              <a:t> </a:t>
            </a:r>
            <a:r>
              <a:rPr lang="fr-FR" altLang="fr-FR" sz="2000" b="1" dirty="0">
                <a:latin typeface="Courier New" panose="02070309020205020404" pitchFamily="49" charset="0"/>
                <a:cs typeface="Courier New" panose="02070309020205020404" pitchFamily="49" charset="0"/>
              </a:rPr>
              <a:t>class</a:t>
            </a:r>
            <a:r>
              <a:rPr lang="fr-FR" altLang="fr-FR" sz="2000" dirty="0">
                <a:latin typeface="Courier New" panose="02070309020205020404" pitchFamily="49" charset="0"/>
                <a:cs typeface="Courier New" panose="02070309020205020404" pitchFamily="49" charset="0"/>
              </a:rPr>
              <a:t> Classe {</a:t>
            </a:r>
          </a:p>
          <a:p>
            <a:pPr eaLnBrk="1" hangingPunct="1">
              <a:buFontTx/>
              <a:buNone/>
            </a:pPr>
            <a:r>
              <a:rPr lang="fr-FR" altLang="fr-FR" sz="2000" b="1" dirty="0">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int</a:t>
            </a:r>
            <a:r>
              <a:rPr lang="fr-FR" altLang="fr-FR" sz="2000" dirty="0">
                <a:latin typeface="Courier New" panose="02070309020205020404" pitchFamily="49" charset="0"/>
                <a:cs typeface="Courier New" panose="02070309020205020404" pitchFamily="49" charset="0"/>
              </a:rPr>
              <a:t> x;</a:t>
            </a:r>
          </a:p>
          <a:p>
            <a:pPr eaLnBrk="1" hangingPunct="1">
              <a:buFontTx/>
              <a:buNone/>
            </a:pPr>
            <a:r>
              <a:rPr lang="fr-FR" altLang="fr-FR" sz="2000" dirty="0">
                <a:latin typeface="Courier New" panose="02070309020205020404" pitchFamily="49" charset="0"/>
                <a:cs typeface="Courier New" panose="02070309020205020404" pitchFamily="49" charset="0"/>
              </a:rPr>
              <a:t>	</a:t>
            </a:r>
            <a:r>
              <a:rPr lang="fr-FR" altLang="fr-FR" sz="2000" b="1" dirty="0">
                <a:latin typeface="Courier New" panose="02070309020205020404" pitchFamily="49" charset="0"/>
                <a:cs typeface="Courier New" panose="02070309020205020404" pitchFamily="49" charset="0"/>
              </a:rPr>
              <a:t>public</a:t>
            </a:r>
            <a:r>
              <a:rPr lang="fr-FR" altLang="fr-FR" sz="2000" dirty="0">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void</a:t>
            </a:r>
            <a:r>
              <a:rPr lang="fr-FR" altLang="fr-FR" sz="2000" dirty="0">
                <a:latin typeface="Courier New" panose="02070309020205020404" pitchFamily="49" charset="0"/>
                <a:cs typeface="Courier New" panose="02070309020205020404" pitchFamily="49" charset="0"/>
              </a:rPr>
              <a:t> afficher(){</a:t>
            </a:r>
          </a:p>
          <a:p>
            <a:pPr eaLnBrk="1" hangingPunct="1">
              <a:buFontTx/>
              <a:buNone/>
            </a:pPr>
            <a:r>
              <a:rPr lang="fr-FR" altLang="fr-FR" sz="2000" b="1" dirty="0">
                <a:latin typeface="Courier New" panose="02070309020205020404" pitchFamily="49" charset="0"/>
                <a:cs typeface="Courier New" panose="02070309020205020404" pitchFamily="49" charset="0"/>
              </a:rPr>
              <a:t>		</a:t>
            </a:r>
            <a:r>
              <a:rPr lang="fr-FR" altLang="fr-FR" sz="2000" b="1" dirty="0" err="1">
                <a:solidFill>
                  <a:schemeClr val="accent2"/>
                </a:solidFill>
                <a:latin typeface="Courier New" panose="02070309020205020404" pitchFamily="49" charset="0"/>
                <a:cs typeface="Courier New" panose="02070309020205020404" pitchFamily="49" charset="0"/>
              </a:rPr>
              <a:t>int</a:t>
            </a:r>
            <a:r>
              <a:rPr lang="fr-FR" altLang="fr-FR" sz="2000" dirty="0">
                <a:solidFill>
                  <a:schemeClr val="accent2"/>
                </a:solidFill>
                <a:latin typeface="Courier New" panose="02070309020205020404" pitchFamily="49" charset="0"/>
                <a:cs typeface="Courier New" panose="02070309020205020404" pitchFamily="49" charset="0"/>
              </a:rPr>
              <a:t> </a:t>
            </a:r>
            <a:r>
              <a:rPr lang="fr-FR" altLang="fr-FR" sz="2000" u="sng" dirty="0">
                <a:solidFill>
                  <a:schemeClr val="accent2"/>
                </a:solidFill>
                <a:latin typeface="Courier New" panose="02070309020205020404" pitchFamily="49" charset="0"/>
                <a:cs typeface="Courier New" panose="02070309020205020404" pitchFamily="49" charset="0"/>
              </a:rPr>
              <a:t>y</a:t>
            </a:r>
            <a:r>
              <a:rPr lang="fr-FR" altLang="fr-FR" sz="2000" dirty="0">
                <a:solidFill>
                  <a:schemeClr val="accent2"/>
                </a:solidFill>
                <a:latin typeface="Courier New" panose="02070309020205020404" pitchFamily="49" charset="0"/>
                <a:cs typeface="Courier New" panose="02070309020205020404" pitchFamily="49" charset="0"/>
              </a:rPr>
              <a:t>;</a:t>
            </a:r>
          </a:p>
          <a:p>
            <a:pPr eaLnBrk="1" hangingPunct="1">
              <a:buFontTx/>
              <a:buNone/>
            </a:pPr>
            <a:r>
              <a:rPr lang="fr-FR" altLang="fr-FR" sz="2000" dirty="0">
                <a:latin typeface="Courier New" panose="02070309020205020404" pitchFamily="49" charset="0"/>
                <a:cs typeface="Courier New" panose="02070309020205020404" pitchFamily="49" charset="0"/>
              </a:rPr>
              <a:t>		System.</a:t>
            </a:r>
            <a:r>
              <a:rPr lang="fr-FR" altLang="fr-FR" sz="2000" b="1" i="1" dirty="0">
                <a:latin typeface="Courier New" panose="02070309020205020404" pitchFamily="49" charset="0"/>
                <a:cs typeface="Courier New" panose="02070309020205020404" pitchFamily="49" charset="0"/>
              </a:rPr>
              <a:t>out</a:t>
            </a:r>
            <a:r>
              <a:rPr lang="fr-FR" altLang="fr-FR" sz="2000" dirty="0">
                <a:latin typeface="Courier New" panose="02070309020205020404" pitchFamily="49" charset="0"/>
                <a:cs typeface="Courier New" panose="02070309020205020404" pitchFamily="49" charset="0"/>
              </a:rPr>
              <a:t>.println(</a:t>
            </a:r>
            <a:r>
              <a:rPr lang="fr-FR" altLang="fr-FR" sz="2000" b="1" dirty="0" err="1">
                <a:latin typeface="Courier New" panose="02070309020205020404" pitchFamily="49" charset="0"/>
                <a:cs typeface="Courier New" panose="02070309020205020404" pitchFamily="49" charset="0"/>
              </a:rPr>
              <a:t>this</a:t>
            </a:r>
            <a:r>
              <a:rPr lang="fr-FR" altLang="fr-FR" sz="2000" dirty="0" err="1">
                <a:latin typeface="Courier New" panose="02070309020205020404" pitchFamily="49" charset="0"/>
                <a:cs typeface="Courier New" panose="02070309020205020404" pitchFamily="49" charset="0"/>
              </a:rPr>
              <a:t>.x</a:t>
            </a:r>
            <a:r>
              <a:rPr lang="fr-FR" altLang="fr-FR" sz="2000" dirty="0">
                <a:latin typeface="Courier New" panose="02070309020205020404" pitchFamily="49" charset="0"/>
                <a:cs typeface="Courier New" panose="02070309020205020404" pitchFamily="49" charset="0"/>
              </a:rPr>
              <a:t>);</a:t>
            </a:r>
          </a:p>
          <a:p>
            <a:pPr eaLnBrk="1" hangingPunct="1">
              <a:buFontTx/>
              <a:buNone/>
            </a:pPr>
            <a:r>
              <a:rPr lang="fr-FR" altLang="fr-FR" sz="2000" dirty="0">
                <a:latin typeface="Courier New" panose="02070309020205020404" pitchFamily="49" charset="0"/>
                <a:cs typeface="Courier New" panose="02070309020205020404" pitchFamily="49" charset="0"/>
              </a:rPr>
              <a:t>		</a:t>
            </a:r>
            <a:r>
              <a:rPr lang="fr-FR" altLang="fr-FR" sz="2000" dirty="0">
                <a:solidFill>
                  <a:schemeClr val="accent2"/>
                </a:solidFill>
                <a:latin typeface="Courier New" panose="02070309020205020404" pitchFamily="49" charset="0"/>
                <a:cs typeface="Courier New" panose="02070309020205020404" pitchFamily="49" charset="0"/>
              </a:rPr>
              <a:t>System.out.println(y);</a:t>
            </a:r>
          </a:p>
          <a:p>
            <a:pPr eaLnBrk="1" hangingPunct="1">
              <a:buFontTx/>
              <a:buNone/>
            </a:pPr>
            <a:r>
              <a:rPr lang="fr-FR" altLang="fr-FR" sz="2000" dirty="0">
                <a:latin typeface="Courier New" panose="02070309020205020404" pitchFamily="49" charset="0"/>
                <a:cs typeface="Courier New" panose="02070309020205020404" pitchFamily="49" charset="0"/>
              </a:rPr>
              <a:t>	}</a:t>
            </a:r>
          </a:p>
          <a:p>
            <a:pPr eaLnBrk="1" hangingPunct="1">
              <a:buFontTx/>
              <a:buNone/>
            </a:pPr>
            <a:r>
              <a:rPr lang="fr-FR" altLang="fr-FR" sz="2000" b="1" dirty="0">
                <a:latin typeface="Courier New" panose="02070309020205020404" pitchFamily="49" charset="0"/>
                <a:cs typeface="Courier New" panose="02070309020205020404" pitchFamily="49" charset="0"/>
              </a:rPr>
              <a:t>	public</a:t>
            </a:r>
            <a:r>
              <a:rPr lang="fr-FR" altLang="fr-FR" sz="2000" dirty="0">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static</a:t>
            </a:r>
            <a:r>
              <a:rPr lang="fr-FR" altLang="fr-FR" sz="2000" dirty="0">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void</a:t>
            </a:r>
            <a:r>
              <a:rPr lang="fr-FR" altLang="fr-FR" sz="2000" dirty="0">
                <a:latin typeface="Courier New" panose="02070309020205020404" pitchFamily="49" charset="0"/>
                <a:cs typeface="Courier New" panose="02070309020205020404" pitchFamily="49" charset="0"/>
              </a:rPr>
              <a:t> main(String[] </a:t>
            </a:r>
            <a:r>
              <a:rPr lang="fr-FR" altLang="fr-FR" sz="2000" dirty="0" err="1">
                <a:latin typeface="Courier New" panose="02070309020205020404" pitchFamily="49" charset="0"/>
                <a:cs typeface="Courier New" panose="02070309020205020404" pitchFamily="49" charset="0"/>
              </a:rPr>
              <a:t>args</a:t>
            </a:r>
            <a:r>
              <a:rPr lang="fr-FR" altLang="fr-FR" sz="2000" dirty="0">
                <a:latin typeface="Courier New" panose="02070309020205020404" pitchFamily="49" charset="0"/>
                <a:cs typeface="Courier New" panose="02070309020205020404" pitchFamily="49" charset="0"/>
              </a:rPr>
              <a:t>) {</a:t>
            </a:r>
          </a:p>
          <a:p>
            <a:pPr eaLnBrk="1" hangingPunct="1">
              <a:buFontTx/>
              <a:buNone/>
            </a:pPr>
            <a:r>
              <a:rPr lang="fr-FR" altLang="fr-FR" sz="2000" dirty="0">
                <a:latin typeface="Courier New" panose="02070309020205020404" pitchFamily="49" charset="0"/>
                <a:cs typeface="Courier New" panose="02070309020205020404" pitchFamily="49" charset="0"/>
              </a:rPr>
              <a:t>		Classe c1 = </a:t>
            </a:r>
            <a:r>
              <a:rPr lang="fr-FR" altLang="fr-FR" sz="2000" b="1" dirty="0">
                <a:latin typeface="Courier New" panose="02070309020205020404" pitchFamily="49" charset="0"/>
                <a:cs typeface="Courier New" panose="02070309020205020404" pitchFamily="49" charset="0"/>
              </a:rPr>
              <a:t>new</a:t>
            </a:r>
            <a:r>
              <a:rPr lang="fr-FR" altLang="fr-FR" sz="2000" dirty="0">
                <a:latin typeface="Courier New" panose="02070309020205020404" pitchFamily="49" charset="0"/>
                <a:cs typeface="Courier New" panose="02070309020205020404" pitchFamily="49" charset="0"/>
              </a:rPr>
              <a:t> Classe();</a:t>
            </a:r>
          </a:p>
          <a:p>
            <a:pPr eaLnBrk="1" hangingPunct="1">
              <a:buFontTx/>
              <a:buNone/>
            </a:pPr>
            <a:r>
              <a:rPr lang="fr-FR" altLang="fr-FR" sz="2000" dirty="0">
                <a:latin typeface="Courier New" panose="02070309020205020404" pitchFamily="49" charset="0"/>
                <a:cs typeface="Courier New" panose="02070309020205020404" pitchFamily="49" charset="0"/>
              </a:rPr>
              <a:t>		c1.afficher();</a:t>
            </a:r>
          </a:p>
          <a:p>
            <a:pPr eaLnBrk="1" hangingPunct="1">
              <a:buFontTx/>
              <a:buNone/>
            </a:pPr>
            <a:r>
              <a:rPr lang="fr-FR" altLang="fr-FR" sz="2000" dirty="0">
                <a:latin typeface="Courier New" panose="02070309020205020404" pitchFamily="49" charset="0"/>
                <a:cs typeface="Courier New" panose="02070309020205020404" pitchFamily="49" charset="0"/>
              </a:rPr>
              <a:t>	}</a:t>
            </a:r>
          </a:p>
          <a:p>
            <a:pPr eaLnBrk="1" hangingPunct="1">
              <a:buFontTx/>
              <a:buNone/>
            </a:pPr>
            <a:r>
              <a:rPr lang="fr-FR" altLang="fr-FR" sz="2000" dirty="0">
                <a:latin typeface="Courier New" panose="02070309020205020404" pitchFamily="49" charset="0"/>
                <a:cs typeface="Courier New" panose="02070309020205020404" pitchFamily="49" charset="0"/>
              </a:rPr>
              <a:t>}</a:t>
            </a:r>
          </a:p>
        </p:txBody>
      </p:sp>
      <p:sp>
        <p:nvSpPr>
          <p:cNvPr id="77826" name="Espace réservé du numéro de diapositive 5">
            <a:extLst>
              <a:ext uri="{FF2B5EF4-FFF2-40B4-BE49-F238E27FC236}">
                <a16:creationId xmlns="" xmlns:a16="http://schemas.microsoft.com/office/drawing/2014/main" id="{401B11EC-87F8-4DBA-A669-46AA3A77A42F}"/>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CACDAD9-144D-4E77-812D-186C36EB1D51}" type="slidenum">
              <a:rPr lang="fr-FR" altLang="fr-FR" sz="1400"/>
              <a:pPr>
                <a:spcBef>
                  <a:spcPct val="0"/>
                </a:spcBef>
                <a:buFontTx/>
                <a:buNone/>
              </a:pPr>
              <a:t>70</a:t>
            </a:fld>
            <a:endParaRPr lang="fr-FR" altLang="fr-FR" sz="1400"/>
          </a:p>
        </p:txBody>
      </p:sp>
      <p:sp>
        <p:nvSpPr>
          <p:cNvPr id="77829" name="Rectangle 4">
            <a:extLst>
              <a:ext uri="{FF2B5EF4-FFF2-40B4-BE49-F238E27FC236}">
                <a16:creationId xmlns="" xmlns:a16="http://schemas.microsoft.com/office/drawing/2014/main" id="{C5CFF896-EB78-4C92-9E45-3FD72A8A8D97}"/>
              </a:ext>
            </a:extLst>
          </p:cNvPr>
          <p:cNvSpPr>
            <a:spLocks noChangeArrowheads="1"/>
          </p:cNvSpPr>
          <p:nvPr/>
        </p:nvSpPr>
        <p:spPr bwMode="auto">
          <a:xfrm>
            <a:off x="1981200" y="16002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 typeface="Wingdings" panose="05000000000000000000" pitchFamily="2" charset="2"/>
              <a:buChar char="§"/>
            </a:pPr>
            <a:r>
              <a:rPr lang="fr-FR" altLang="fr-FR" sz="2800"/>
              <a:t>Quel est le résultat du code suivant ?</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2">
            <a:extLst>
              <a:ext uri="{FF2B5EF4-FFF2-40B4-BE49-F238E27FC236}">
                <a16:creationId xmlns="" xmlns:a16="http://schemas.microsoft.com/office/drawing/2014/main" id="{5613A91F-6194-4B5A-AB3D-D0E6FD64E553}"/>
              </a:ext>
            </a:extLst>
          </p:cNvPr>
          <p:cNvSpPr>
            <a:spLocks noGrp="1" noChangeArrowheads="1"/>
          </p:cNvSpPr>
          <p:nvPr>
            <p:ph type="title"/>
          </p:nvPr>
        </p:nvSpPr>
        <p:spPr/>
        <p:txBody>
          <a:bodyPr/>
          <a:lstStyle/>
          <a:p>
            <a:pPr eaLnBrk="1" hangingPunct="1"/>
            <a:r>
              <a:rPr lang="fr-FR" altLang="fr-FR" sz="3600" dirty="0"/>
              <a:t>Déclaration / </a:t>
            </a:r>
            <a:r>
              <a:rPr lang="fr-FR" altLang="fr-FR" sz="3600" dirty="0" smtClean="0"/>
              <a:t>création ( variables + objets )</a:t>
            </a:r>
            <a:endParaRPr lang="fr-FR" altLang="fr-FR" sz="3600" dirty="0"/>
          </a:p>
        </p:txBody>
      </p:sp>
      <p:sp>
        <p:nvSpPr>
          <p:cNvPr id="78852" name="Rectangle 3">
            <a:extLst>
              <a:ext uri="{FF2B5EF4-FFF2-40B4-BE49-F238E27FC236}">
                <a16:creationId xmlns="" xmlns:a16="http://schemas.microsoft.com/office/drawing/2014/main" id="{1413E7F4-5DF5-4994-A533-BE7867C15D0F}"/>
              </a:ext>
            </a:extLst>
          </p:cNvPr>
          <p:cNvSpPr>
            <a:spLocks noGrp="1" noChangeArrowheads="1"/>
          </p:cNvSpPr>
          <p:nvPr>
            <p:ph idx="1"/>
          </p:nvPr>
        </p:nvSpPr>
        <p:spPr>
          <a:xfrm>
            <a:off x="1981200" y="2857500"/>
            <a:ext cx="8229600" cy="3276600"/>
          </a:xfrm>
        </p:spPr>
        <p:txBody>
          <a:bodyPr>
            <a:normAutofit lnSpcReduction="10000"/>
          </a:bodyPr>
          <a:lstStyle/>
          <a:p>
            <a:pPr eaLnBrk="1" hangingPunct="1">
              <a:buFont typeface="Wingdings" panose="05000000000000000000" pitchFamily="2" charset="2"/>
              <a:buChar char="§"/>
            </a:pPr>
            <a:r>
              <a:rPr lang="fr-FR" altLang="fr-FR"/>
              <a:t>Il ne faut pas confondre</a:t>
            </a:r>
          </a:p>
          <a:p>
            <a:pPr eaLnBrk="1" hangingPunct="1">
              <a:buFont typeface="Wingdings" panose="05000000000000000000" pitchFamily="2" charset="2"/>
              <a:buNone/>
            </a:pPr>
            <a:r>
              <a:rPr lang="fr-FR" altLang="fr-FR"/>
              <a:t>	</a:t>
            </a:r>
            <a:r>
              <a:rPr lang="fr-FR" altLang="fr-FR" sz="2200"/>
              <a:t>– déclaration d’une variable</a:t>
            </a:r>
          </a:p>
          <a:p>
            <a:pPr eaLnBrk="1" hangingPunct="1">
              <a:buFont typeface="Wingdings" panose="05000000000000000000" pitchFamily="2" charset="2"/>
              <a:buNone/>
            </a:pPr>
            <a:r>
              <a:rPr lang="fr-FR" altLang="fr-FR" sz="2200"/>
              <a:t>	– création d’un objet référencé par cette variable</a:t>
            </a:r>
          </a:p>
          <a:p>
            <a:pPr eaLnBrk="1" hangingPunct="1">
              <a:buFont typeface="Wingdings" panose="05000000000000000000" pitchFamily="2" charset="2"/>
              <a:buChar char="§"/>
            </a:pPr>
            <a:r>
              <a:rPr lang="fr-FR" altLang="fr-FR"/>
              <a:t>Employe e1; </a:t>
            </a:r>
          </a:p>
          <a:p>
            <a:pPr eaLnBrk="1" hangingPunct="1">
              <a:buFont typeface="Wingdings" panose="05000000000000000000" pitchFamily="2" charset="2"/>
              <a:buNone/>
            </a:pPr>
            <a:r>
              <a:rPr lang="fr-FR" altLang="fr-FR"/>
              <a:t>	</a:t>
            </a:r>
            <a:r>
              <a:rPr lang="fr-FR" altLang="fr-FR" sz="2200"/>
              <a:t>– déclare que l’on va utiliser une variable </a:t>
            </a:r>
            <a:r>
              <a:rPr lang="fr-FR" altLang="fr-FR" sz="2200" b="1"/>
              <a:t>e1 </a:t>
            </a:r>
            <a:r>
              <a:rPr lang="fr-FR" altLang="fr-FR" sz="2200"/>
              <a:t>qui référencera un objet de la classe </a:t>
            </a:r>
            <a:r>
              <a:rPr lang="fr-FR" altLang="fr-FR" sz="2200" b="1"/>
              <a:t>Employe</a:t>
            </a:r>
            <a:r>
              <a:rPr lang="fr-FR" altLang="fr-FR" sz="2200"/>
              <a:t>,</a:t>
            </a:r>
          </a:p>
          <a:p>
            <a:pPr eaLnBrk="1" hangingPunct="1">
              <a:buFont typeface="Wingdings" panose="05000000000000000000" pitchFamily="2" charset="2"/>
              <a:buNone/>
            </a:pPr>
            <a:r>
              <a:rPr lang="fr-FR" altLang="fr-FR" sz="2200"/>
              <a:t>	– mais aucun objet n’est créé</a:t>
            </a:r>
          </a:p>
        </p:txBody>
      </p:sp>
      <p:sp>
        <p:nvSpPr>
          <p:cNvPr id="78850" name="Espace réservé du numéro de diapositive 5">
            <a:extLst>
              <a:ext uri="{FF2B5EF4-FFF2-40B4-BE49-F238E27FC236}">
                <a16:creationId xmlns="" xmlns:a16="http://schemas.microsoft.com/office/drawing/2014/main" id="{201BAB79-F6D4-428F-B5DD-E21B7E1B179A}"/>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8CF7786-8D29-4887-8A3D-F69C3CE18068}" type="slidenum">
              <a:rPr lang="fr-FR" altLang="fr-FR" sz="1400"/>
              <a:pPr>
                <a:spcBef>
                  <a:spcPct val="0"/>
                </a:spcBef>
                <a:buFontTx/>
                <a:buNone/>
              </a:pPr>
              <a:t>71</a:t>
            </a:fld>
            <a:endParaRPr lang="fr-FR" altLang="fr-FR" sz="1400"/>
          </a:p>
        </p:txBody>
      </p:sp>
      <p:sp>
        <p:nvSpPr>
          <p:cNvPr id="78853" name="Rectangle 4">
            <a:extLst>
              <a:ext uri="{FF2B5EF4-FFF2-40B4-BE49-F238E27FC236}">
                <a16:creationId xmlns="" xmlns:a16="http://schemas.microsoft.com/office/drawing/2014/main" id="{DAC043BA-DDD2-42AB-A593-7DC266E31069}"/>
              </a:ext>
            </a:extLst>
          </p:cNvPr>
          <p:cNvSpPr>
            <a:spLocks noChangeArrowheads="1"/>
          </p:cNvSpPr>
          <p:nvPr/>
        </p:nvSpPr>
        <p:spPr bwMode="auto">
          <a:xfrm>
            <a:off x="2514600" y="1460501"/>
            <a:ext cx="6096000" cy="1190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b="1">
                <a:latin typeface="Courier New" panose="02070309020205020404" pitchFamily="49" charset="0"/>
                <a:cs typeface="Courier New" panose="02070309020205020404" pitchFamily="49" charset="0"/>
              </a:rPr>
              <a:t>public static void </a:t>
            </a:r>
            <a:r>
              <a:rPr lang="fr-FR" altLang="fr-FR" sz="1800">
                <a:latin typeface="Courier New" panose="02070309020205020404" pitchFamily="49" charset="0"/>
                <a:cs typeface="Courier New" panose="02070309020205020404" pitchFamily="49" charset="0"/>
              </a:rPr>
              <a:t>main(String[] args) {</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	Employe e1;</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	e1.setSalaire(1200);</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a:t>
            </a:r>
          </a:p>
        </p:txBody>
      </p:sp>
      <p:sp>
        <p:nvSpPr>
          <p:cNvPr id="78854" name="Rectangle 8">
            <a:extLst>
              <a:ext uri="{FF2B5EF4-FFF2-40B4-BE49-F238E27FC236}">
                <a16:creationId xmlns="" xmlns:a16="http://schemas.microsoft.com/office/drawing/2014/main" id="{8C622937-E3C9-4727-8945-990935E70A1D}"/>
              </a:ext>
            </a:extLst>
          </p:cNvPr>
          <p:cNvSpPr>
            <a:spLocks noChangeArrowheads="1"/>
          </p:cNvSpPr>
          <p:nvPr/>
        </p:nvSpPr>
        <p:spPr bwMode="auto">
          <a:xfrm>
            <a:off x="2133600" y="1295400"/>
            <a:ext cx="7467600" cy="14478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78855" name="AutoShape 9">
            <a:extLst>
              <a:ext uri="{FF2B5EF4-FFF2-40B4-BE49-F238E27FC236}">
                <a16:creationId xmlns="" xmlns:a16="http://schemas.microsoft.com/office/drawing/2014/main" id="{6875C8F4-BEAE-40C8-A081-2BDD29238F62}"/>
              </a:ext>
            </a:extLst>
          </p:cNvPr>
          <p:cNvSpPr>
            <a:spLocks/>
          </p:cNvSpPr>
          <p:nvPr/>
        </p:nvSpPr>
        <p:spPr bwMode="auto">
          <a:xfrm>
            <a:off x="7023100" y="2438400"/>
            <a:ext cx="3124200" cy="609600"/>
          </a:xfrm>
          <a:prstGeom prst="borderCallout2">
            <a:avLst>
              <a:gd name="adj1" fmla="val 18750"/>
              <a:gd name="adj2" fmla="val -2440"/>
              <a:gd name="adj3" fmla="val 18750"/>
              <a:gd name="adj4" fmla="val -37551"/>
              <a:gd name="adj5" fmla="val -14583"/>
              <a:gd name="adj6" fmla="val -74338"/>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provoque une erreur</a:t>
            </a:r>
          </a:p>
          <a:p>
            <a:pPr eaLnBrk="1" hangingPunct="1">
              <a:spcBef>
                <a:spcPct val="0"/>
              </a:spcBef>
              <a:buFontTx/>
              <a:buNone/>
            </a:pPr>
            <a:r>
              <a:rPr lang="fr-FR" altLang="fr-FR" sz="1800" b="1">
                <a:solidFill>
                  <a:schemeClr val="accent2"/>
                </a:solidFill>
              </a:rPr>
              <a:t>NullPointerException</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a:extLst>
              <a:ext uri="{FF2B5EF4-FFF2-40B4-BE49-F238E27FC236}">
                <a16:creationId xmlns="" xmlns:a16="http://schemas.microsoft.com/office/drawing/2014/main" id="{597C43BC-1D7D-4EF6-BC7B-D987DE731B43}"/>
              </a:ext>
            </a:extLst>
          </p:cNvPr>
          <p:cNvSpPr>
            <a:spLocks noGrp="1" noChangeArrowheads="1"/>
          </p:cNvSpPr>
          <p:nvPr>
            <p:ph type="title"/>
          </p:nvPr>
        </p:nvSpPr>
        <p:spPr/>
        <p:txBody>
          <a:bodyPr/>
          <a:lstStyle/>
          <a:p>
            <a:pPr eaLnBrk="1" hangingPunct="1"/>
            <a:r>
              <a:rPr lang="fr-FR" altLang="fr-FR" sz="3600"/>
              <a:t>Déclaration / création (2)</a:t>
            </a:r>
          </a:p>
        </p:txBody>
      </p:sp>
      <p:sp>
        <p:nvSpPr>
          <p:cNvPr id="79876" name="Rectangle 3">
            <a:extLst>
              <a:ext uri="{FF2B5EF4-FFF2-40B4-BE49-F238E27FC236}">
                <a16:creationId xmlns="" xmlns:a16="http://schemas.microsoft.com/office/drawing/2014/main" id="{F378BE10-B4C7-4082-A4C1-E4703588440E}"/>
              </a:ext>
            </a:extLst>
          </p:cNvPr>
          <p:cNvSpPr>
            <a:spLocks noGrp="1" noChangeArrowheads="1"/>
          </p:cNvSpPr>
          <p:nvPr>
            <p:ph idx="1"/>
          </p:nvPr>
        </p:nvSpPr>
        <p:spPr>
          <a:xfrm>
            <a:off x="1981200" y="1485900"/>
            <a:ext cx="8229600" cy="1028700"/>
          </a:xfrm>
        </p:spPr>
        <p:txBody>
          <a:bodyPr/>
          <a:lstStyle/>
          <a:p>
            <a:pPr eaLnBrk="1" hangingPunct="1">
              <a:buFont typeface="Wingdings" panose="05000000000000000000" pitchFamily="2" charset="2"/>
              <a:buChar char="§"/>
            </a:pPr>
            <a:r>
              <a:rPr lang="fr-FR" altLang="fr-FR"/>
              <a:t>Il aurait fallu écrire :	</a:t>
            </a:r>
            <a:endParaRPr lang="fr-FR" altLang="fr-FR" sz="2200"/>
          </a:p>
        </p:txBody>
      </p:sp>
      <p:sp>
        <p:nvSpPr>
          <p:cNvPr id="79874" name="Espace réservé du numéro de diapositive 5">
            <a:extLst>
              <a:ext uri="{FF2B5EF4-FFF2-40B4-BE49-F238E27FC236}">
                <a16:creationId xmlns="" xmlns:a16="http://schemas.microsoft.com/office/drawing/2014/main" id="{3EAEEA54-E363-4973-A688-D369FF6BF49C}"/>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B77A52B-D72D-41E8-A43C-BE8A3DAAC329}" type="slidenum">
              <a:rPr lang="fr-FR" altLang="fr-FR" sz="1400"/>
              <a:pPr>
                <a:spcBef>
                  <a:spcPct val="0"/>
                </a:spcBef>
                <a:buFontTx/>
                <a:buNone/>
              </a:pPr>
              <a:t>72</a:t>
            </a:fld>
            <a:endParaRPr lang="fr-FR" altLang="fr-FR" sz="1400"/>
          </a:p>
        </p:txBody>
      </p:sp>
      <p:sp>
        <p:nvSpPr>
          <p:cNvPr id="79877" name="Rectangle 7">
            <a:extLst>
              <a:ext uri="{FF2B5EF4-FFF2-40B4-BE49-F238E27FC236}">
                <a16:creationId xmlns="" xmlns:a16="http://schemas.microsoft.com/office/drawing/2014/main" id="{EB923C44-47BB-4DCA-85CE-54ACECC06F66}"/>
              </a:ext>
            </a:extLst>
          </p:cNvPr>
          <p:cNvSpPr>
            <a:spLocks noChangeArrowheads="1"/>
          </p:cNvSpPr>
          <p:nvPr/>
        </p:nvSpPr>
        <p:spPr bwMode="auto">
          <a:xfrm>
            <a:off x="2514600" y="2451101"/>
            <a:ext cx="6934200" cy="1465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b="1">
                <a:latin typeface="Courier New" panose="02070309020205020404" pitchFamily="49" charset="0"/>
                <a:cs typeface="Courier New" panose="02070309020205020404" pitchFamily="49" charset="0"/>
              </a:rPr>
              <a:t>public static void </a:t>
            </a:r>
            <a:r>
              <a:rPr lang="fr-FR" altLang="fr-FR" sz="1800">
                <a:latin typeface="Courier New" panose="02070309020205020404" pitchFamily="49" charset="0"/>
                <a:cs typeface="Courier New" panose="02070309020205020404" pitchFamily="49" charset="0"/>
              </a:rPr>
              <a:t>main(String[] args) {</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	Employe e1;</a:t>
            </a:r>
          </a:p>
          <a:p>
            <a:pPr eaLnBrk="1" hangingPunct="1">
              <a:spcBef>
                <a:spcPct val="0"/>
              </a:spcBef>
              <a:buFontTx/>
              <a:buNone/>
            </a:pPr>
            <a:r>
              <a:rPr lang="fr-FR" altLang="fr-FR" sz="1800" b="1"/>
              <a:t>	</a:t>
            </a:r>
            <a:r>
              <a:rPr lang="fr-FR" altLang="fr-FR" sz="1800">
                <a:latin typeface="Courier New" panose="02070309020205020404" pitchFamily="49" charset="0"/>
                <a:cs typeface="Courier New" panose="02070309020205020404" pitchFamily="49" charset="0"/>
              </a:rPr>
              <a:t>e1 = new Employe("Dupond", "Pierre");</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	e1.setSalaire(1200);</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a:t>
            </a:r>
          </a:p>
        </p:txBody>
      </p:sp>
      <p:sp>
        <p:nvSpPr>
          <p:cNvPr id="79878" name="Rectangle 11">
            <a:extLst>
              <a:ext uri="{FF2B5EF4-FFF2-40B4-BE49-F238E27FC236}">
                <a16:creationId xmlns="" xmlns:a16="http://schemas.microsoft.com/office/drawing/2014/main" id="{2C476C96-A8DE-40AC-A21A-28717E2A443C}"/>
              </a:ext>
            </a:extLst>
          </p:cNvPr>
          <p:cNvSpPr>
            <a:spLocks noChangeArrowheads="1"/>
          </p:cNvSpPr>
          <p:nvPr/>
        </p:nvSpPr>
        <p:spPr bwMode="auto">
          <a:xfrm>
            <a:off x="1981200" y="4152900"/>
            <a:ext cx="8229600" cy="647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 typeface="Wingdings" panose="05000000000000000000" pitchFamily="2" charset="2"/>
              <a:buChar char="§"/>
            </a:pPr>
            <a:r>
              <a:rPr lang="fr-FR" altLang="fr-FR" sz="2800"/>
              <a:t>Ou bien :	</a:t>
            </a:r>
            <a:endParaRPr lang="fr-FR" altLang="fr-FR" sz="2200"/>
          </a:p>
        </p:txBody>
      </p:sp>
      <p:sp>
        <p:nvSpPr>
          <p:cNvPr id="79879" name="Rectangle 12">
            <a:extLst>
              <a:ext uri="{FF2B5EF4-FFF2-40B4-BE49-F238E27FC236}">
                <a16:creationId xmlns="" xmlns:a16="http://schemas.microsoft.com/office/drawing/2014/main" id="{45515424-936C-4184-A180-2981073CB822}"/>
              </a:ext>
            </a:extLst>
          </p:cNvPr>
          <p:cNvSpPr>
            <a:spLocks noChangeArrowheads="1"/>
          </p:cNvSpPr>
          <p:nvPr/>
        </p:nvSpPr>
        <p:spPr bwMode="auto">
          <a:xfrm>
            <a:off x="2514600" y="2451101"/>
            <a:ext cx="6934200" cy="1465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b="1">
                <a:latin typeface="Courier New" panose="02070309020205020404" pitchFamily="49" charset="0"/>
                <a:cs typeface="Courier New" panose="02070309020205020404" pitchFamily="49" charset="0"/>
              </a:rPr>
              <a:t>public static void </a:t>
            </a:r>
            <a:r>
              <a:rPr lang="fr-FR" altLang="fr-FR" sz="1800">
                <a:latin typeface="Courier New" panose="02070309020205020404" pitchFamily="49" charset="0"/>
                <a:cs typeface="Courier New" panose="02070309020205020404" pitchFamily="49" charset="0"/>
              </a:rPr>
              <a:t>main(String[] args) {</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	Employe e1;</a:t>
            </a:r>
          </a:p>
          <a:p>
            <a:pPr eaLnBrk="1" hangingPunct="1">
              <a:spcBef>
                <a:spcPct val="0"/>
              </a:spcBef>
              <a:buFontTx/>
              <a:buNone/>
            </a:pPr>
            <a:r>
              <a:rPr lang="fr-FR" altLang="fr-FR" sz="1800" b="1"/>
              <a:t>	</a:t>
            </a:r>
            <a:r>
              <a:rPr lang="fr-FR" altLang="fr-FR" sz="1800">
                <a:latin typeface="Courier New" panose="02070309020205020404" pitchFamily="49" charset="0"/>
                <a:cs typeface="Courier New" panose="02070309020205020404" pitchFamily="49" charset="0"/>
              </a:rPr>
              <a:t>e1 = new Employe("Dupond", "Pierre");</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	e1.setSalaire(1200);</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a:t>
            </a:r>
          </a:p>
        </p:txBody>
      </p:sp>
      <p:sp>
        <p:nvSpPr>
          <p:cNvPr id="79880" name="Rectangle 13">
            <a:extLst>
              <a:ext uri="{FF2B5EF4-FFF2-40B4-BE49-F238E27FC236}">
                <a16:creationId xmlns="" xmlns:a16="http://schemas.microsoft.com/office/drawing/2014/main" id="{608A26CA-FF6C-4858-86B5-197D6CBE0631}"/>
              </a:ext>
            </a:extLst>
          </p:cNvPr>
          <p:cNvSpPr>
            <a:spLocks noChangeArrowheads="1"/>
          </p:cNvSpPr>
          <p:nvPr/>
        </p:nvSpPr>
        <p:spPr bwMode="auto">
          <a:xfrm>
            <a:off x="2133600" y="2286000"/>
            <a:ext cx="7772400" cy="17526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79881" name="Rectangle 14">
            <a:extLst>
              <a:ext uri="{FF2B5EF4-FFF2-40B4-BE49-F238E27FC236}">
                <a16:creationId xmlns="" xmlns:a16="http://schemas.microsoft.com/office/drawing/2014/main" id="{33CF6508-D5D7-4EC7-B3F5-5921B2540615}"/>
              </a:ext>
            </a:extLst>
          </p:cNvPr>
          <p:cNvSpPr>
            <a:spLocks noChangeArrowheads="1"/>
          </p:cNvSpPr>
          <p:nvPr/>
        </p:nvSpPr>
        <p:spPr bwMode="auto">
          <a:xfrm>
            <a:off x="2514600" y="4965701"/>
            <a:ext cx="7391400" cy="1190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b="1">
                <a:latin typeface="Courier New" panose="02070309020205020404" pitchFamily="49" charset="0"/>
                <a:cs typeface="Courier New" panose="02070309020205020404" pitchFamily="49" charset="0"/>
              </a:rPr>
              <a:t>public static void </a:t>
            </a:r>
            <a:r>
              <a:rPr lang="fr-FR" altLang="fr-FR" sz="1800">
                <a:latin typeface="Courier New" panose="02070309020205020404" pitchFamily="49" charset="0"/>
                <a:cs typeface="Courier New" panose="02070309020205020404" pitchFamily="49" charset="0"/>
              </a:rPr>
              <a:t>main(String[] args) {</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	Employe e1 = new Employe("Dupond", "Pierre");</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	e1.setSalaire(1200);</a:t>
            </a:r>
          </a:p>
          <a:p>
            <a:pPr eaLnBrk="1" hangingPunct="1">
              <a:spcBef>
                <a:spcPct val="0"/>
              </a:spcBef>
              <a:buFontTx/>
              <a:buNone/>
            </a:pPr>
            <a:r>
              <a:rPr lang="fr-FR" altLang="fr-FR" sz="1800">
                <a:latin typeface="Courier New" panose="02070309020205020404" pitchFamily="49" charset="0"/>
                <a:cs typeface="Courier New" panose="02070309020205020404" pitchFamily="49" charset="0"/>
              </a:rPr>
              <a:t>}</a:t>
            </a:r>
          </a:p>
        </p:txBody>
      </p:sp>
      <p:sp>
        <p:nvSpPr>
          <p:cNvPr id="79882" name="Rectangle 15">
            <a:extLst>
              <a:ext uri="{FF2B5EF4-FFF2-40B4-BE49-F238E27FC236}">
                <a16:creationId xmlns="" xmlns:a16="http://schemas.microsoft.com/office/drawing/2014/main" id="{B77FD0F5-4B7A-4F0F-9974-537931C054A1}"/>
              </a:ext>
            </a:extLst>
          </p:cNvPr>
          <p:cNvSpPr>
            <a:spLocks noChangeArrowheads="1"/>
          </p:cNvSpPr>
          <p:nvPr/>
        </p:nvSpPr>
        <p:spPr bwMode="auto">
          <a:xfrm>
            <a:off x="2133600" y="4800600"/>
            <a:ext cx="7696200" cy="17526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2">
            <a:extLst>
              <a:ext uri="{FF2B5EF4-FFF2-40B4-BE49-F238E27FC236}">
                <a16:creationId xmlns="" xmlns:a16="http://schemas.microsoft.com/office/drawing/2014/main" id="{A339B364-7671-4C8E-AE6F-1B5D3ECE88C1}"/>
              </a:ext>
            </a:extLst>
          </p:cNvPr>
          <p:cNvSpPr>
            <a:spLocks noGrp="1" noChangeArrowheads="1"/>
          </p:cNvSpPr>
          <p:nvPr>
            <p:ph type="title"/>
          </p:nvPr>
        </p:nvSpPr>
        <p:spPr/>
        <p:txBody>
          <a:bodyPr/>
          <a:lstStyle/>
          <a:p>
            <a:pPr eaLnBrk="1" hangingPunct="1"/>
            <a:r>
              <a:rPr lang="fr-FR" altLang="fr-FR" sz="3600"/>
              <a:t>Désigner les variables d’une instance</a:t>
            </a:r>
          </a:p>
        </p:txBody>
      </p:sp>
      <p:sp>
        <p:nvSpPr>
          <p:cNvPr id="80900" name="Rectangle 3">
            <a:extLst>
              <a:ext uri="{FF2B5EF4-FFF2-40B4-BE49-F238E27FC236}">
                <a16:creationId xmlns="" xmlns:a16="http://schemas.microsoft.com/office/drawing/2014/main" id="{C6614C3A-2EC9-43F8-9A0A-9B338D449A20}"/>
              </a:ext>
            </a:extLst>
          </p:cNvPr>
          <p:cNvSpPr>
            <a:spLocks noGrp="1" noChangeArrowheads="1"/>
          </p:cNvSpPr>
          <p:nvPr>
            <p:ph idx="1"/>
          </p:nvPr>
        </p:nvSpPr>
        <p:spPr>
          <a:xfrm>
            <a:off x="1981200" y="1600200"/>
            <a:ext cx="8229600" cy="3733800"/>
          </a:xfrm>
        </p:spPr>
        <p:txBody>
          <a:bodyPr>
            <a:normAutofit lnSpcReduction="10000"/>
          </a:bodyPr>
          <a:lstStyle/>
          <a:p>
            <a:pPr eaLnBrk="1" hangingPunct="1">
              <a:buFont typeface="Wingdings" panose="05000000000000000000" pitchFamily="2" charset="2"/>
              <a:buChar char="§"/>
            </a:pPr>
            <a:r>
              <a:rPr lang="fr-FR" altLang="fr-FR" dirty="0"/>
              <a:t>Soit un objet </a:t>
            </a:r>
            <a:r>
              <a:rPr lang="fr-FR" altLang="fr-FR" b="1" dirty="0"/>
              <a:t>o1 </a:t>
            </a:r>
            <a:r>
              <a:rPr lang="fr-FR" altLang="fr-FR" dirty="0"/>
              <a:t>; la valeur d’une variable </a:t>
            </a:r>
            <a:r>
              <a:rPr lang="fr-FR" altLang="fr-FR" b="1" dirty="0"/>
              <a:t>v </a:t>
            </a:r>
            <a:r>
              <a:rPr lang="fr-FR" altLang="fr-FR" dirty="0"/>
              <a:t>de </a:t>
            </a:r>
            <a:r>
              <a:rPr lang="fr-FR" altLang="fr-FR" b="1" dirty="0"/>
              <a:t>o1 </a:t>
            </a:r>
            <a:r>
              <a:rPr lang="fr-FR" altLang="fr-FR" dirty="0"/>
              <a:t>est désignée par </a:t>
            </a:r>
            <a:r>
              <a:rPr lang="fr-FR" altLang="fr-FR" b="1" dirty="0"/>
              <a:t>o1.v</a:t>
            </a:r>
          </a:p>
          <a:p>
            <a:pPr eaLnBrk="1" hangingPunct="1">
              <a:buFont typeface="Wingdings" panose="05000000000000000000" pitchFamily="2" charset="2"/>
              <a:buChar char="§"/>
            </a:pPr>
            <a:r>
              <a:rPr lang="fr-FR" altLang="fr-FR" dirty="0"/>
              <a:t>Par exemple,</a:t>
            </a:r>
          </a:p>
          <a:p>
            <a:pPr lvl="1" eaLnBrk="1" hangingPunct="1">
              <a:buFontTx/>
              <a:buNone/>
            </a:pPr>
            <a:r>
              <a:rPr lang="fr-FR" altLang="fr-FR" sz="2000" b="1" dirty="0">
                <a:latin typeface="Courier New" panose="02070309020205020404" pitchFamily="49" charset="0"/>
                <a:cs typeface="Courier New" panose="02070309020205020404" pitchFamily="49" charset="0"/>
              </a:rPr>
              <a:t>Cercle c1 = new Cercle(p1, 10);</a:t>
            </a:r>
          </a:p>
          <a:p>
            <a:pPr lvl="1" eaLnBrk="1" hangingPunct="1">
              <a:buFontTx/>
              <a:buNone/>
            </a:pPr>
            <a:r>
              <a:rPr lang="fr-FR" altLang="fr-FR" sz="2000" b="1" dirty="0">
                <a:latin typeface="Courier New" panose="02070309020205020404" pitchFamily="49" charset="0"/>
                <a:cs typeface="Courier New" panose="02070309020205020404" pitchFamily="49" charset="0"/>
              </a:rPr>
              <a:t>System.out.println(c1.rayon); // affiche 10</a:t>
            </a:r>
          </a:p>
          <a:p>
            <a:pPr eaLnBrk="1" hangingPunct="1">
              <a:buFont typeface="Wingdings" panose="05000000000000000000" pitchFamily="2" charset="2"/>
              <a:buChar char="§"/>
            </a:pPr>
            <a:r>
              <a:rPr lang="fr-FR" altLang="fr-FR" dirty="0"/>
              <a:t>Remarque : le plus souvent les variables sont </a:t>
            </a:r>
            <a:r>
              <a:rPr lang="fr-FR" altLang="fr-FR" b="1" dirty="0" err="1">
                <a:solidFill>
                  <a:schemeClr val="accent2"/>
                </a:solidFill>
              </a:rPr>
              <a:t>private</a:t>
            </a:r>
            <a:r>
              <a:rPr lang="fr-FR" altLang="fr-FR" b="1" dirty="0"/>
              <a:t> </a:t>
            </a:r>
            <a:r>
              <a:rPr lang="fr-FR" altLang="fr-FR" dirty="0"/>
              <a:t>et on </a:t>
            </a:r>
            <a:r>
              <a:rPr lang="fr-FR" altLang="fr-FR" dirty="0">
                <a:solidFill>
                  <a:schemeClr val="accent2"/>
                </a:solidFill>
              </a:rPr>
              <a:t>ne peut pas y accéder directement</a:t>
            </a:r>
            <a:r>
              <a:rPr lang="fr-FR" altLang="fr-FR" dirty="0"/>
              <a:t> en dehors de leur classe</a:t>
            </a:r>
          </a:p>
        </p:txBody>
      </p:sp>
      <p:sp>
        <p:nvSpPr>
          <p:cNvPr id="80898" name="Espace réservé du numéro de diapositive 5">
            <a:extLst>
              <a:ext uri="{FF2B5EF4-FFF2-40B4-BE49-F238E27FC236}">
                <a16:creationId xmlns="" xmlns:a16="http://schemas.microsoft.com/office/drawing/2014/main" id="{8BFAF4CC-BD9E-438F-BA0C-0E31D6B80057}"/>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D7076EE-7C7B-4463-82DD-13FB1CADFB2F}" type="slidenum">
              <a:rPr lang="fr-FR" altLang="fr-FR" sz="1400"/>
              <a:pPr>
                <a:spcBef>
                  <a:spcPct val="0"/>
                </a:spcBef>
                <a:buFontTx/>
                <a:buNone/>
              </a:pPr>
              <a:t>73</a:t>
            </a:fld>
            <a:endParaRPr lang="fr-FR" altLang="fr-FR" sz="140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a:extLst>
              <a:ext uri="{FF2B5EF4-FFF2-40B4-BE49-F238E27FC236}">
                <a16:creationId xmlns="" xmlns:a16="http://schemas.microsoft.com/office/drawing/2014/main" id="{CCD1BC32-D3C7-4192-A162-85C79AD79FA1}"/>
              </a:ext>
            </a:extLst>
          </p:cNvPr>
          <p:cNvSpPr>
            <a:spLocks noGrp="1" noChangeArrowheads="1"/>
          </p:cNvSpPr>
          <p:nvPr>
            <p:ph type="title"/>
          </p:nvPr>
        </p:nvSpPr>
        <p:spPr>
          <a:xfrm>
            <a:off x="1905000" y="2743200"/>
            <a:ext cx="8458200" cy="1143000"/>
          </a:xfrm>
        </p:spPr>
        <p:txBody>
          <a:bodyPr>
            <a:normAutofit fontScale="90000"/>
          </a:bodyPr>
          <a:lstStyle/>
          <a:p>
            <a:pPr eaLnBrk="1" hangingPunct="1"/>
            <a:r>
              <a:rPr lang="fr-FR" altLang="fr-FR" sz="3600"/>
              <a:t>Accès aux membres (attributs et méthodes) d’une classe</a:t>
            </a:r>
          </a:p>
        </p:txBody>
      </p:sp>
      <p:sp>
        <p:nvSpPr>
          <p:cNvPr id="81922" name="Espace réservé du numéro de diapositive 5">
            <a:extLst>
              <a:ext uri="{FF2B5EF4-FFF2-40B4-BE49-F238E27FC236}">
                <a16:creationId xmlns="" xmlns:a16="http://schemas.microsoft.com/office/drawing/2014/main" id="{0858C38A-60F5-438F-AB3E-C0B58A74AB28}"/>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C61A0A7-9F40-4BAF-9B2A-884AD36A21B3}" type="slidenum">
              <a:rPr lang="fr-FR" altLang="fr-FR" sz="1400"/>
              <a:pPr>
                <a:spcBef>
                  <a:spcPct val="0"/>
                </a:spcBef>
                <a:buFontTx/>
                <a:buNone/>
              </a:pPr>
              <a:t>74</a:t>
            </a:fld>
            <a:endParaRPr lang="fr-FR" altLang="fr-FR" sz="140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a:extLst>
              <a:ext uri="{FF2B5EF4-FFF2-40B4-BE49-F238E27FC236}">
                <a16:creationId xmlns="" xmlns:a16="http://schemas.microsoft.com/office/drawing/2014/main" id="{39B8A238-CAA5-40A7-8C33-A96EED131D03}"/>
              </a:ext>
            </a:extLst>
          </p:cNvPr>
          <p:cNvSpPr>
            <a:spLocks noGrp="1" noChangeArrowheads="1"/>
          </p:cNvSpPr>
          <p:nvPr>
            <p:ph type="title"/>
          </p:nvPr>
        </p:nvSpPr>
        <p:spPr/>
        <p:txBody>
          <a:bodyPr/>
          <a:lstStyle/>
          <a:p>
            <a:pPr eaLnBrk="1" hangingPunct="1"/>
            <a:r>
              <a:rPr lang="fr-FR" altLang="fr-FR" sz="3600"/>
              <a:t>Degrés d’encapsulation</a:t>
            </a:r>
          </a:p>
        </p:txBody>
      </p:sp>
      <p:sp>
        <p:nvSpPr>
          <p:cNvPr id="82948" name="Rectangle 3">
            <a:extLst>
              <a:ext uri="{FF2B5EF4-FFF2-40B4-BE49-F238E27FC236}">
                <a16:creationId xmlns="" xmlns:a16="http://schemas.microsoft.com/office/drawing/2014/main" id="{CD726E11-5716-4DC7-B0A1-5A154591BC81}"/>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Java permet plusieurs degrés d’encapsulation pour:</a:t>
            </a:r>
          </a:p>
          <a:p>
            <a:pPr lvl="1" eaLnBrk="1" hangingPunct="1">
              <a:buFontTx/>
              <a:buNone/>
            </a:pPr>
            <a:r>
              <a:rPr lang="fr-FR" altLang="fr-FR" sz="2000"/>
              <a:t>– Les </a:t>
            </a:r>
            <a:r>
              <a:rPr lang="fr-FR" altLang="fr-FR" sz="2000">
                <a:solidFill>
                  <a:schemeClr val="accent2"/>
                </a:solidFill>
              </a:rPr>
              <a:t>membres</a:t>
            </a:r>
            <a:r>
              <a:rPr lang="fr-FR" altLang="fr-FR" sz="2000"/>
              <a:t> (attributs et méthodes) d’une classe</a:t>
            </a:r>
          </a:p>
          <a:p>
            <a:pPr lvl="1" eaLnBrk="1" hangingPunct="1">
              <a:buFontTx/>
              <a:buNone/>
            </a:pPr>
            <a:r>
              <a:rPr lang="fr-FR" altLang="fr-FR" sz="2000"/>
              <a:t>– Et les </a:t>
            </a:r>
            <a:r>
              <a:rPr lang="fr-FR" altLang="fr-FR" sz="2000">
                <a:solidFill>
                  <a:schemeClr val="accent2"/>
                </a:solidFill>
              </a:rPr>
              <a:t>constructeurs</a:t>
            </a:r>
            <a:r>
              <a:rPr lang="fr-FR" altLang="fr-FR" sz="2000"/>
              <a:t> d’une classe</a:t>
            </a:r>
          </a:p>
        </p:txBody>
      </p:sp>
      <p:sp>
        <p:nvSpPr>
          <p:cNvPr id="82946" name="Espace réservé du numéro de diapositive 5">
            <a:extLst>
              <a:ext uri="{FF2B5EF4-FFF2-40B4-BE49-F238E27FC236}">
                <a16:creationId xmlns="" xmlns:a16="http://schemas.microsoft.com/office/drawing/2014/main" id="{168629E5-7BA5-4E84-94C8-BB4AE162F5C3}"/>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12A5AB3-74C6-4834-9B20-036FB8BA9D8D}" type="slidenum">
              <a:rPr lang="fr-FR" altLang="fr-FR" sz="1400"/>
              <a:pPr>
                <a:spcBef>
                  <a:spcPct val="0"/>
                </a:spcBef>
                <a:buFontTx/>
                <a:buNone/>
              </a:pPr>
              <a:t>75</a:t>
            </a:fld>
            <a:endParaRPr lang="fr-FR" altLang="fr-FR" sz="140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a:extLst>
              <a:ext uri="{FF2B5EF4-FFF2-40B4-BE49-F238E27FC236}">
                <a16:creationId xmlns="" xmlns:a16="http://schemas.microsoft.com/office/drawing/2014/main" id="{DD7687E5-6BCA-4D42-B8B9-5907BD67E391}"/>
              </a:ext>
            </a:extLst>
          </p:cNvPr>
          <p:cNvSpPr>
            <a:spLocks noGrp="1" noChangeArrowheads="1"/>
          </p:cNvSpPr>
          <p:nvPr>
            <p:ph type="title"/>
          </p:nvPr>
        </p:nvSpPr>
        <p:spPr/>
        <p:txBody>
          <a:bodyPr/>
          <a:lstStyle/>
          <a:p>
            <a:pPr eaLnBrk="1" hangingPunct="1"/>
            <a:r>
              <a:rPr lang="fr-FR" altLang="fr-FR" sz="2800"/>
              <a:t>Types d’autorisation d’accès</a:t>
            </a:r>
          </a:p>
        </p:txBody>
      </p:sp>
      <p:sp>
        <p:nvSpPr>
          <p:cNvPr id="83972" name="Rectangle 3">
            <a:extLst>
              <a:ext uri="{FF2B5EF4-FFF2-40B4-BE49-F238E27FC236}">
                <a16:creationId xmlns="" xmlns:a16="http://schemas.microsoft.com/office/drawing/2014/main" id="{2939D386-1096-44CF-9ED5-ED673A4C3D0A}"/>
              </a:ext>
            </a:extLst>
          </p:cNvPr>
          <p:cNvSpPr>
            <a:spLocks noGrp="1" noChangeArrowheads="1"/>
          </p:cNvSpPr>
          <p:nvPr>
            <p:ph idx="1"/>
          </p:nvPr>
        </p:nvSpPr>
        <p:spPr>
          <a:xfrm>
            <a:off x="1981200" y="1600200"/>
            <a:ext cx="8229600" cy="5029200"/>
          </a:xfrm>
        </p:spPr>
        <p:txBody>
          <a:bodyPr>
            <a:normAutofit fontScale="92500" lnSpcReduction="20000"/>
          </a:bodyPr>
          <a:lstStyle/>
          <a:p>
            <a:pPr>
              <a:buFont typeface="Wingdings" panose="05000000000000000000" pitchFamily="2" charset="2"/>
              <a:buChar char="§"/>
            </a:pPr>
            <a:r>
              <a:rPr lang="fr-FR" altLang="fr-FR" b="1" dirty="0" err="1"/>
              <a:t>private</a:t>
            </a:r>
            <a:r>
              <a:rPr lang="fr-FR" altLang="fr-FR" b="1" dirty="0"/>
              <a:t> </a:t>
            </a:r>
            <a:r>
              <a:rPr lang="fr-FR" altLang="fr-FR" dirty="0"/>
              <a:t>: </a:t>
            </a:r>
            <a:r>
              <a:rPr lang="fr-FR" dirty="0" smtClean="0"/>
              <a:t>les éléments privés ne sont accessibles que depuis la classe elle-même.</a:t>
            </a:r>
            <a:endParaRPr lang="fr-FR" altLang="fr-FR" dirty="0"/>
          </a:p>
          <a:p>
            <a:pPr eaLnBrk="1" hangingPunct="1">
              <a:buFont typeface="Wingdings" panose="05000000000000000000" pitchFamily="2" charset="2"/>
              <a:buChar char="§"/>
            </a:pPr>
            <a:r>
              <a:rPr lang="fr-FR" altLang="fr-FR" b="1" dirty="0"/>
              <a:t>public </a:t>
            </a:r>
            <a:r>
              <a:rPr lang="fr-FR" altLang="fr-FR" dirty="0"/>
              <a:t>: toutes les classes sans exception y ont accès</a:t>
            </a:r>
          </a:p>
          <a:p>
            <a:r>
              <a:rPr lang="fr-FR" altLang="fr-FR" b="1" dirty="0" err="1" smtClean="0"/>
              <a:t>protected</a:t>
            </a:r>
            <a:r>
              <a:rPr lang="fr-FR" altLang="fr-FR" b="1" dirty="0" smtClean="0"/>
              <a:t> :</a:t>
            </a:r>
            <a:r>
              <a:rPr lang="fr-FR" dirty="0" smtClean="0"/>
              <a:t>les éléments protégés ne sont accessibles que depuis la classe et les </a:t>
            </a:r>
            <a:r>
              <a:rPr lang="fr-FR" dirty="0" err="1" smtClean="0"/>
              <a:t>sousclasses</a:t>
            </a:r>
            <a:r>
              <a:rPr lang="fr-FR" dirty="0" smtClean="0"/>
              <a:t> qui en héritent.</a:t>
            </a:r>
          </a:p>
          <a:p>
            <a:r>
              <a:rPr lang="fr-FR" altLang="fr-FR" b="1" dirty="0" smtClean="0"/>
              <a:t>Sinon</a:t>
            </a:r>
            <a:r>
              <a:rPr lang="fr-FR" altLang="fr-FR" dirty="0" smtClean="0"/>
              <a:t>, par défaut, seules les classes du même paquetage que la classe dans lequel il est déclaré y ont accès (un paquetage est un regroupement de classes ; notion étudiée plus loin dans le cours)</a:t>
            </a:r>
          </a:p>
          <a:p>
            <a:endParaRPr lang="fr-FR" altLang="fr-FR" dirty="0"/>
          </a:p>
        </p:txBody>
      </p:sp>
      <p:sp>
        <p:nvSpPr>
          <p:cNvPr id="83970" name="Espace réservé du numéro de diapositive 5">
            <a:extLst>
              <a:ext uri="{FF2B5EF4-FFF2-40B4-BE49-F238E27FC236}">
                <a16:creationId xmlns="" xmlns:a16="http://schemas.microsoft.com/office/drawing/2014/main" id="{0AB75CA9-F760-48D9-B74C-3482AA3EC4A7}"/>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273C06A-8499-41BB-8BA1-1ECEAEE88BEC}" type="slidenum">
              <a:rPr lang="fr-FR" altLang="fr-FR" sz="1400"/>
              <a:pPr>
                <a:spcBef>
                  <a:spcPct val="0"/>
                </a:spcBef>
                <a:buFontTx/>
                <a:buNone/>
              </a:pPr>
              <a:t>76</a:t>
            </a:fld>
            <a:endParaRPr lang="fr-FR" altLang="fr-FR" sz="140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2">
            <a:extLst>
              <a:ext uri="{FF2B5EF4-FFF2-40B4-BE49-F238E27FC236}">
                <a16:creationId xmlns="" xmlns:a16="http://schemas.microsoft.com/office/drawing/2014/main" id="{6BA6CD07-1A9A-412A-82B5-12C0ED471635}"/>
              </a:ext>
            </a:extLst>
          </p:cNvPr>
          <p:cNvSpPr>
            <a:spLocks noGrp="1" noChangeArrowheads="1"/>
          </p:cNvSpPr>
          <p:nvPr>
            <p:ph type="title"/>
          </p:nvPr>
        </p:nvSpPr>
        <p:spPr/>
        <p:txBody>
          <a:bodyPr>
            <a:normAutofit fontScale="90000"/>
          </a:bodyPr>
          <a:lstStyle/>
          <a:p>
            <a:pPr eaLnBrk="1" hangingPunct="1"/>
            <a:r>
              <a:rPr lang="fr-FR" altLang="fr-FR" sz="3600" dirty="0"/>
              <a:t>Granularité de la protection </a:t>
            </a:r>
            <a:r>
              <a:rPr lang="fr-FR" altLang="fr-FR" sz="3600" dirty="0" smtClean="0"/>
              <a:t>des attributs </a:t>
            </a:r>
            <a:r>
              <a:rPr lang="fr-FR" altLang="fr-FR" sz="3600" dirty="0"/>
              <a:t>d’une classe</a:t>
            </a:r>
          </a:p>
        </p:txBody>
      </p:sp>
      <p:sp>
        <p:nvSpPr>
          <p:cNvPr id="84996" name="Rectangle 3">
            <a:extLst>
              <a:ext uri="{FF2B5EF4-FFF2-40B4-BE49-F238E27FC236}">
                <a16:creationId xmlns="" xmlns:a16="http://schemas.microsoft.com/office/drawing/2014/main" id="{81113F40-EEF8-4A77-9772-0E537EF344ED}"/>
              </a:ext>
            </a:extLst>
          </p:cNvPr>
          <p:cNvSpPr>
            <a:spLocks noGrp="1" noChangeArrowheads="1"/>
          </p:cNvSpPr>
          <p:nvPr>
            <p:ph idx="1"/>
          </p:nvPr>
        </p:nvSpPr>
        <p:spPr>
          <a:xfrm>
            <a:off x="1981200" y="1600200"/>
            <a:ext cx="8229600" cy="2057400"/>
          </a:xfrm>
        </p:spPr>
        <p:txBody>
          <a:bodyPr>
            <a:normAutofit lnSpcReduction="10000"/>
          </a:bodyPr>
          <a:lstStyle/>
          <a:p>
            <a:pPr eaLnBrk="1" hangingPunct="1">
              <a:buFont typeface="Wingdings" panose="05000000000000000000" pitchFamily="2" charset="2"/>
              <a:buChar char="§"/>
            </a:pPr>
            <a:r>
              <a:rPr lang="fr-FR" altLang="fr-FR"/>
              <a:t>En Java, la protection des attributs se fait classe par classe, et pas objet par objet</a:t>
            </a:r>
          </a:p>
          <a:p>
            <a:pPr eaLnBrk="1" hangingPunct="1">
              <a:buFont typeface="Wingdings" panose="05000000000000000000" pitchFamily="2" charset="2"/>
              <a:buChar char="§"/>
            </a:pPr>
            <a:r>
              <a:rPr lang="fr-FR" altLang="fr-FR"/>
              <a:t>Un objet a accès à tous les attributs d’un objet de la même classe, même les attributs privés</a:t>
            </a:r>
          </a:p>
        </p:txBody>
      </p:sp>
      <p:sp>
        <p:nvSpPr>
          <p:cNvPr id="84994" name="Espace réservé du numéro de diapositive 5">
            <a:extLst>
              <a:ext uri="{FF2B5EF4-FFF2-40B4-BE49-F238E27FC236}">
                <a16:creationId xmlns="" xmlns:a16="http://schemas.microsoft.com/office/drawing/2014/main" id="{F86519A9-C422-4842-A0D2-B81B9D496372}"/>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BDCEC92-6BCF-4CCF-8CB6-8F95ADD3DE3A}" type="slidenum">
              <a:rPr lang="fr-FR" altLang="fr-FR" sz="1400"/>
              <a:pPr>
                <a:spcBef>
                  <a:spcPct val="0"/>
                </a:spcBef>
                <a:buFontTx/>
                <a:buNone/>
              </a:pPr>
              <a:t>77</a:t>
            </a:fld>
            <a:endParaRPr lang="fr-FR" altLang="fr-FR" sz="140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2">
            <a:extLst>
              <a:ext uri="{FF2B5EF4-FFF2-40B4-BE49-F238E27FC236}">
                <a16:creationId xmlns="" xmlns:a16="http://schemas.microsoft.com/office/drawing/2014/main" id="{1368574F-C631-4A7E-B862-F4156B8630F9}"/>
              </a:ext>
            </a:extLst>
          </p:cNvPr>
          <p:cNvSpPr>
            <a:spLocks noGrp="1" noChangeArrowheads="1"/>
          </p:cNvSpPr>
          <p:nvPr>
            <p:ph type="title"/>
          </p:nvPr>
        </p:nvSpPr>
        <p:spPr/>
        <p:txBody>
          <a:bodyPr/>
          <a:lstStyle/>
          <a:p>
            <a:pPr eaLnBrk="1" hangingPunct="1"/>
            <a:r>
              <a:rPr lang="fr-FR" altLang="fr-FR" sz="3600"/>
              <a:t>Protection de l’état interne d’un objet</a:t>
            </a:r>
          </a:p>
        </p:txBody>
      </p:sp>
      <p:sp>
        <p:nvSpPr>
          <p:cNvPr id="86020" name="Rectangle 3">
            <a:extLst>
              <a:ext uri="{FF2B5EF4-FFF2-40B4-BE49-F238E27FC236}">
                <a16:creationId xmlns="" xmlns:a16="http://schemas.microsoft.com/office/drawing/2014/main" id="{B8B22ADB-E240-4CAA-B93F-BBD0866B62BB}"/>
              </a:ext>
            </a:extLst>
          </p:cNvPr>
          <p:cNvSpPr>
            <a:spLocks noGrp="1" noChangeArrowheads="1"/>
          </p:cNvSpPr>
          <p:nvPr>
            <p:ph idx="1"/>
          </p:nvPr>
        </p:nvSpPr>
        <p:spPr>
          <a:xfrm>
            <a:off x="1981200" y="1600200"/>
            <a:ext cx="8382000" cy="5257800"/>
          </a:xfrm>
        </p:spPr>
        <p:txBody>
          <a:bodyPr/>
          <a:lstStyle/>
          <a:p>
            <a:pPr eaLnBrk="1" hangingPunct="1">
              <a:buFont typeface="Wingdings" panose="05000000000000000000" pitchFamily="2" charset="2"/>
              <a:buChar char="§"/>
            </a:pPr>
            <a:r>
              <a:rPr lang="fr-FR" altLang="fr-FR"/>
              <a:t>Autant que possible l’état d’un objet (les variables d’instance) doit être</a:t>
            </a:r>
            <a:r>
              <a:rPr lang="fr-FR" altLang="fr-FR">
                <a:solidFill>
                  <a:srgbClr val="0070C0"/>
                </a:solidFill>
              </a:rPr>
              <a:t> </a:t>
            </a:r>
            <a:r>
              <a:rPr lang="fr-FR" altLang="fr-FR" b="1">
                <a:solidFill>
                  <a:srgbClr val="0070C0"/>
                </a:solidFill>
              </a:rPr>
              <a:t>private</a:t>
            </a:r>
          </a:p>
          <a:p>
            <a:pPr eaLnBrk="1" hangingPunct="1">
              <a:buFont typeface="Wingdings" panose="05000000000000000000" pitchFamily="2" charset="2"/>
              <a:buChar char="§"/>
            </a:pPr>
            <a:r>
              <a:rPr lang="fr-FR" altLang="fr-FR">
                <a:solidFill>
                  <a:srgbClr val="FFFF00"/>
                </a:solidFill>
              </a:rPr>
              <a:t>Si on veut autoriser la lecture d’une variable depuis l’extérieur de la classe, on lui associe un accesseur, avec le niveau d’accessibilité que l’on veut</a:t>
            </a:r>
          </a:p>
          <a:p>
            <a:pPr eaLnBrk="1" hangingPunct="1">
              <a:buFont typeface="Wingdings" panose="05000000000000000000" pitchFamily="2" charset="2"/>
              <a:buChar char="§"/>
            </a:pPr>
            <a:r>
              <a:rPr lang="fr-FR" altLang="fr-FR">
                <a:solidFill>
                  <a:srgbClr val="FFFF00"/>
                </a:solidFill>
              </a:rPr>
              <a:t>Si on veut autoriser la modification d’une variable, on lui associe un modificateur, qui permet la modification tout en contrôlant la validité de la modification</a:t>
            </a:r>
          </a:p>
        </p:txBody>
      </p:sp>
      <p:sp>
        <p:nvSpPr>
          <p:cNvPr id="86018" name="Espace réservé du numéro de diapositive 5">
            <a:extLst>
              <a:ext uri="{FF2B5EF4-FFF2-40B4-BE49-F238E27FC236}">
                <a16:creationId xmlns="" xmlns:a16="http://schemas.microsoft.com/office/drawing/2014/main" id="{51B9DDA7-5B86-435A-87EC-C21DF5E22CAC}"/>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FCC3E51-0E87-48E6-ABD5-9CB35F7AEC09}" type="slidenum">
              <a:rPr lang="fr-FR" altLang="fr-FR" sz="1400"/>
              <a:pPr>
                <a:spcBef>
                  <a:spcPct val="0"/>
                </a:spcBef>
                <a:buFontTx/>
                <a:buNone/>
              </a:pPr>
              <a:t>78</a:t>
            </a:fld>
            <a:endParaRPr lang="fr-FR" altLang="fr-FR" sz="140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a:extLst>
              <a:ext uri="{FF2B5EF4-FFF2-40B4-BE49-F238E27FC236}">
                <a16:creationId xmlns="" xmlns:a16="http://schemas.microsoft.com/office/drawing/2014/main" id="{0A85CACD-5E14-4DE4-B9E1-79C31940CB5F}"/>
              </a:ext>
            </a:extLst>
          </p:cNvPr>
          <p:cNvSpPr>
            <a:spLocks noGrp="1" noChangeArrowheads="1"/>
          </p:cNvSpPr>
          <p:nvPr>
            <p:ph type="title"/>
          </p:nvPr>
        </p:nvSpPr>
        <p:spPr>
          <a:xfrm>
            <a:off x="3310720" y="2306471"/>
            <a:ext cx="6106236" cy="1143000"/>
          </a:xfrm>
        </p:spPr>
        <p:txBody>
          <a:bodyPr>
            <a:normAutofit fontScale="90000"/>
          </a:bodyPr>
          <a:lstStyle/>
          <a:p>
            <a:pPr eaLnBrk="1" hangingPunct="1"/>
            <a:r>
              <a:rPr lang="fr-FR" altLang="fr-FR" sz="3600" dirty="0"/>
              <a:t>Désigner l’instance qui reçoit </a:t>
            </a:r>
            <a:r>
              <a:rPr lang="fr-FR" altLang="fr-FR" sz="3600" dirty="0" smtClean="0"/>
              <a:t>le </a:t>
            </a:r>
            <a:r>
              <a:rPr lang="fr-FR" altLang="fr-FR" sz="3600" dirty="0"/>
              <a:t/>
            </a:r>
            <a:br>
              <a:rPr lang="fr-FR" altLang="fr-FR" sz="3600" dirty="0"/>
            </a:br>
            <a:r>
              <a:rPr lang="fr-FR" altLang="fr-FR" sz="3600" dirty="0"/>
              <a:t>message, « </a:t>
            </a:r>
            <a:r>
              <a:rPr lang="fr-FR" altLang="fr-FR" sz="3600" b="1" dirty="0" err="1"/>
              <a:t>this</a:t>
            </a:r>
            <a:r>
              <a:rPr lang="fr-FR" altLang="fr-FR" sz="3600" b="1" dirty="0"/>
              <a:t> </a:t>
            </a:r>
            <a:r>
              <a:rPr lang="fr-FR" altLang="fr-FR" sz="3600" dirty="0"/>
              <a:t>»</a:t>
            </a:r>
          </a:p>
        </p:txBody>
      </p:sp>
      <p:sp>
        <p:nvSpPr>
          <p:cNvPr id="88066" name="Espace réservé du numéro de diapositive 5">
            <a:extLst>
              <a:ext uri="{FF2B5EF4-FFF2-40B4-BE49-F238E27FC236}">
                <a16:creationId xmlns="" xmlns:a16="http://schemas.microsoft.com/office/drawing/2014/main" id="{862C1356-B853-4E5C-992E-49C6345ECDD9}"/>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D56A077-BBC2-43A9-AF09-CE58860E6F48}" type="slidenum">
              <a:rPr lang="fr-FR" altLang="fr-FR" sz="1400"/>
              <a:pPr>
                <a:spcBef>
                  <a:spcPct val="0"/>
                </a:spcBef>
                <a:buFontTx/>
                <a:buNone/>
              </a:pPr>
              <a:t>79</a:t>
            </a:fld>
            <a:endParaRPr lang="fr-FR" altLang="fr-FR" sz="1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5"/>
          <p:cNvSpPr>
            <a:spLocks noGrp="1"/>
          </p:cNvSpPr>
          <p:nvPr>
            <p:ph type="sldNum" sz="quarter" idx="12"/>
          </p:nvPr>
        </p:nvSpPr>
        <p:spPr>
          <a:noFill/>
        </p:spPr>
        <p:txBody>
          <a:bodyPr/>
          <a:lstStyle/>
          <a:p>
            <a:fld id="{F68BEC25-8DD7-4A67-A3DF-21C64D885F26}" type="slidenum">
              <a:rPr lang="fr-FR" altLang="fr-FR"/>
              <a:pPr/>
              <a:t>8</a:t>
            </a:fld>
            <a:endParaRPr lang="fr-FR" altLang="fr-FR"/>
          </a:p>
        </p:txBody>
      </p:sp>
      <p:sp>
        <p:nvSpPr>
          <p:cNvPr id="7171" name="Rectangle 2"/>
          <p:cNvSpPr>
            <a:spLocks noGrp="1" noChangeArrowheads="1"/>
          </p:cNvSpPr>
          <p:nvPr>
            <p:ph type="title"/>
          </p:nvPr>
        </p:nvSpPr>
        <p:spPr/>
        <p:txBody>
          <a:bodyPr/>
          <a:lstStyle/>
          <a:p>
            <a:pPr eaLnBrk="1" hangingPunct="1"/>
            <a:r>
              <a:rPr lang="fr-FR" altLang="fr-FR" sz="3600" smtClean="0"/>
              <a:t>Autres propriétés importantes</a:t>
            </a:r>
          </a:p>
        </p:txBody>
      </p:sp>
      <p:sp>
        <p:nvSpPr>
          <p:cNvPr id="7172" name="Rectangle 3"/>
          <p:cNvSpPr>
            <a:spLocks noGrp="1" noChangeArrowheads="1"/>
          </p:cNvSpPr>
          <p:nvPr>
            <p:ph type="body" idx="1"/>
          </p:nvPr>
        </p:nvSpPr>
        <p:spPr/>
        <p:txBody>
          <a:bodyPr/>
          <a:lstStyle/>
          <a:p>
            <a:pPr eaLnBrk="1" hangingPunct="1">
              <a:spcBef>
                <a:spcPct val="0"/>
              </a:spcBef>
              <a:buFont typeface="Wingdings" pitchFamily="2" charset="2"/>
              <a:buChar char="§"/>
            </a:pPr>
            <a:r>
              <a:rPr lang="fr-FR" altLang="fr-FR" sz="2800" smtClean="0"/>
              <a:t>multi-tâches (</a:t>
            </a:r>
            <a:r>
              <a:rPr lang="fr-FR" altLang="fr-FR" sz="2800" i="1" smtClean="0"/>
              <a:t>thread</a:t>
            </a:r>
            <a:r>
              <a:rPr lang="fr-FR" altLang="fr-FR" sz="2800" smtClean="0"/>
              <a:t>)</a:t>
            </a:r>
          </a:p>
          <a:p>
            <a:pPr eaLnBrk="1" hangingPunct="1">
              <a:spcBef>
                <a:spcPct val="0"/>
              </a:spcBef>
              <a:buFont typeface="Wingdings" pitchFamily="2" charset="2"/>
              <a:buChar char="§"/>
            </a:pPr>
            <a:r>
              <a:rPr lang="fr-FR" altLang="fr-FR" sz="2800" smtClean="0"/>
              <a:t>sûr</a:t>
            </a:r>
          </a:p>
          <a:p>
            <a:pPr lvl="1" eaLnBrk="1" hangingPunct="1">
              <a:buFontTx/>
              <a:buNone/>
            </a:pPr>
            <a:r>
              <a:rPr lang="fr-FR" altLang="fr-FR" sz="2000" smtClean="0"/>
              <a:t>– </a:t>
            </a:r>
            <a:r>
              <a:rPr lang="fr-FR" altLang="fr-FR" sz="2200" smtClean="0"/>
              <a:t>fortement typé</a:t>
            </a:r>
          </a:p>
          <a:p>
            <a:pPr lvl="1" eaLnBrk="1" hangingPunct="1">
              <a:buFontTx/>
              <a:buNone/>
            </a:pPr>
            <a:r>
              <a:rPr lang="fr-FR" altLang="fr-FR" sz="2000" smtClean="0"/>
              <a:t>– </a:t>
            </a:r>
            <a:r>
              <a:rPr lang="fr-FR" altLang="fr-FR" sz="2200" smtClean="0"/>
              <a:t>nombreuses vérifications au chargement des classes et durant leur exécution</a:t>
            </a:r>
          </a:p>
          <a:p>
            <a:pPr eaLnBrk="1" hangingPunct="1">
              <a:spcBef>
                <a:spcPct val="0"/>
              </a:spcBef>
              <a:buFont typeface="Wingdings" pitchFamily="2" charset="2"/>
              <a:buChar char="§"/>
            </a:pPr>
            <a:r>
              <a:rPr lang="fr-FR" altLang="fr-FR" sz="2800" smtClean="0"/>
              <a:t>adapté à Internet</a:t>
            </a:r>
          </a:p>
          <a:p>
            <a:pPr lvl="1" eaLnBrk="1" hangingPunct="1"/>
            <a:r>
              <a:rPr lang="fr-FR" altLang="fr-FR" sz="2200" smtClean="0"/>
              <a:t>chargement de classes en cours d’exécution (le plus souvent par le réseau : </a:t>
            </a:r>
            <a:r>
              <a:rPr lang="fr-FR" altLang="fr-FR" sz="2200" i="1" smtClean="0">
                <a:solidFill>
                  <a:schemeClr val="accent2"/>
                </a:solidFill>
              </a:rPr>
              <a:t>applet</a:t>
            </a:r>
            <a:r>
              <a:rPr lang="fr-FR" altLang="fr-FR" sz="2200" i="1" smtClean="0"/>
              <a:t> </a:t>
            </a:r>
            <a:r>
              <a:rPr lang="fr-FR" altLang="fr-FR" sz="2200" smtClean="0"/>
              <a:t>ou </a:t>
            </a:r>
            <a:r>
              <a:rPr lang="fr-FR" altLang="fr-FR" sz="2200" smtClean="0">
                <a:solidFill>
                  <a:schemeClr val="accent2"/>
                </a:solidFill>
              </a:rPr>
              <a:t>RMI</a:t>
            </a:r>
            <a:r>
              <a:rPr lang="fr-FR" altLang="fr-FR" sz="2200" smtClean="0"/>
              <a:t>)</a:t>
            </a:r>
          </a:p>
          <a:p>
            <a:pPr lvl="1" eaLnBrk="1" hangingPunct="1"/>
            <a:r>
              <a:rPr lang="fr-FR" altLang="fr-FR" sz="2200" smtClean="0"/>
              <a:t>facilités pour distribuer les traitements entre plusieurs machines (</a:t>
            </a:r>
            <a:r>
              <a:rPr lang="fr-FR" altLang="fr-FR" sz="2200" smtClean="0">
                <a:solidFill>
                  <a:schemeClr val="accent2"/>
                </a:solidFill>
              </a:rPr>
              <a:t>sockets</a:t>
            </a:r>
            <a:r>
              <a:rPr lang="fr-FR" altLang="fr-FR" sz="2200" smtClean="0"/>
              <a:t>, </a:t>
            </a:r>
            <a:r>
              <a:rPr lang="fr-FR" altLang="fr-FR" sz="2200" smtClean="0">
                <a:solidFill>
                  <a:schemeClr val="accent2"/>
                </a:solidFill>
              </a:rPr>
              <a:t>RMI</a:t>
            </a:r>
            <a:r>
              <a:rPr lang="fr-FR" altLang="fr-FR" sz="2200" smtClean="0"/>
              <a:t>, </a:t>
            </a:r>
            <a:r>
              <a:rPr lang="fr-FR" altLang="fr-FR" sz="2200" smtClean="0">
                <a:solidFill>
                  <a:schemeClr val="accent2"/>
                </a:solidFill>
              </a:rPr>
              <a:t>Corba</a:t>
            </a:r>
            <a:r>
              <a:rPr lang="fr-FR" altLang="fr-FR" sz="2200" smtClean="0"/>
              <a:t>, </a:t>
            </a:r>
            <a:r>
              <a:rPr lang="fr-FR" altLang="fr-FR" sz="2200" smtClean="0">
                <a:solidFill>
                  <a:schemeClr val="accent2"/>
                </a:solidFill>
              </a:rPr>
              <a:t>EJB</a:t>
            </a:r>
            <a:r>
              <a:rPr lang="fr-FR" altLang="fr-FR" sz="2200" smtClean="0"/>
              <a: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a:extLst>
              <a:ext uri="{FF2B5EF4-FFF2-40B4-BE49-F238E27FC236}">
                <a16:creationId xmlns="" xmlns:a16="http://schemas.microsoft.com/office/drawing/2014/main" id="{A728FEE5-9E93-45C7-A15C-DC9B5B69B788}"/>
              </a:ext>
            </a:extLst>
          </p:cNvPr>
          <p:cNvSpPr>
            <a:spLocks noGrp="1" noChangeArrowheads="1"/>
          </p:cNvSpPr>
          <p:nvPr>
            <p:ph type="title"/>
          </p:nvPr>
        </p:nvSpPr>
        <p:spPr>
          <a:xfrm>
            <a:off x="1981200" y="304800"/>
            <a:ext cx="8229600" cy="1143000"/>
          </a:xfrm>
        </p:spPr>
        <p:txBody>
          <a:bodyPr/>
          <a:lstStyle/>
          <a:p>
            <a:pPr eaLnBrk="1" hangingPunct="1"/>
            <a:r>
              <a:rPr lang="fr-FR" altLang="fr-FR" sz="3600" b="1">
                <a:latin typeface="Courier New" panose="02070309020205020404" pitchFamily="49" charset="0"/>
                <a:cs typeface="Courier New" panose="02070309020205020404" pitchFamily="49" charset="0"/>
              </a:rPr>
              <a:t>this</a:t>
            </a:r>
          </a:p>
        </p:txBody>
      </p:sp>
      <p:sp>
        <p:nvSpPr>
          <p:cNvPr id="89092" name="Rectangle 3">
            <a:extLst>
              <a:ext uri="{FF2B5EF4-FFF2-40B4-BE49-F238E27FC236}">
                <a16:creationId xmlns="" xmlns:a16="http://schemas.microsoft.com/office/drawing/2014/main" id="{59D389E0-FEE5-4255-9AB4-4EDDFBC5EFCE}"/>
              </a:ext>
            </a:extLst>
          </p:cNvPr>
          <p:cNvSpPr>
            <a:spLocks noGrp="1" noChangeArrowheads="1"/>
          </p:cNvSpPr>
          <p:nvPr>
            <p:ph idx="1"/>
          </p:nvPr>
        </p:nvSpPr>
        <p:spPr>
          <a:xfrm>
            <a:off x="1981200" y="1600200"/>
            <a:ext cx="8305800" cy="3962400"/>
          </a:xfrm>
        </p:spPr>
        <p:txBody>
          <a:bodyPr/>
          <a:lstStyle/>
          <a:p>
            <a:pPr eaLnBrk="1" hangingPunct="1">
              <a:buFont typeface="Wingdings" panose="05000000000000000000" pitchFamily="2" charset="2"/>
              <a:buChar char="§"/>
            </a:pPr>
            <a:r>
              <a:rPr lang="fr-FR" altLang="fr-FR"/>
              <a:t>Le code d’une méthode d’instance désigne</a:t>
            </a:r>
          </a:p>
          <a:p>
            <a:pPr eaLnBrk="1" hangingPunct="1">
              <a:buFont typeface="Wingdings" panose="05000000000000000000" pitchFamily="2" charset="2"/>
              <a:buNone/>
            </a:pPr>
            <a:r>
              <a:rPr lang="fr-FR" altLang="fr-FR" sz="2200"/>
              <a:t>	– l’instance qui a reçu le message (</a:t>
            </a:r>
            <a:r>
              <a:rPr lang="fr-FR" altLang="fr-FR" sz="2200">
                <a:solidFill>
                  <a:srgbClr val="0070C0"/>
                </a:solidFill>
              </a:rPr>
              <a:t>l’instance courante</a:t>
            </a:r>
            <a:r>
              <a:rPr lang="fr-FR" altLang="fr-FR" sz="2200"/>
              <a:t>), par le mot-clé </a:t>
            </a:r>
            <a:r>
              <a:rPr lang="fr-FR" altLang="fr-FR" sz="2200" b="1"/>
              <a:t>this</a:t>
            </a:r>
          </a:p>
          <a:p>
            <a:pPr eaLnBrk="1" hangingPunct="1">
              <a:buFont typeface="Wingdings" panose="05000000000000000000" pitchFamily="2" charset="2"/>
              <a:buNone/>
            </a:pPr>
            <a:r>
              <a:rPr lang="fr-FR" altLang="fr-FR" sz="2200"/>
              <a:t>	– donc, les membres de l’instance courante en les préfixant par « </a:t>
            </a:r>
            <a:r>
              <a:rPr lang="fr-FR" altLang="fr-FR" sz="2200" b="1"/>
              <a:t>this. </a:t>
            </a:r>
            <a:r>
              <a:rPr lang="fr-FR" altLang="fr-FR" sz="2200"/>
              <a:t>»</a:t>
            </a:r>
          </a:p>
          <a:p>
            <a:pPr eaLnBrk="1" hangingPunct="1">
              <a:buFont typeface="Wingdings" panose="05000000000000000000" pitchFamily="2" charset="2"/>
              <a:buChar char="§"/>
            </a:pPr>
            <a:r>
              <a:rPr lang="fr-FR" altLang="fr-FR"/>
              <a:t>Lorsqu’il n’y a pas d’ambiguïté, </a:t>
            </a:r>
            <a:r>
              <a:rPr lang="fr-FR" altLang="fr-FR" b="1"/>
              <a:t>this </a:t>
            </a:r>
            <a:r>
              <a:rPr lang="fr-FR" altLang="fr-FR"/>
              <a:t>est </a:t>
            </a:r>
            <a:r>
              <a:rPr lang="fr-FR" altLang="fr-FR">
                <a:solidFill>
                  <a:srgbClr val="0070C0"/>
                </a:solidFill>
              </a:rPr>
              <a:t>optionnel</a:t>
            </a:r>
            <a:r>
              <a:rPr lang="fr-FR" altLang="fr-FR"/>
              <a:t> pour désigner un membre de l’instance courante</a:t>
            </a:r>
          </a:p>
        </p:txBody>
      </p:sp>
      <p:sp>
        <p:nvSpPr>
          <p:cNvPr id="89090" name="Espace réservé du numéro de diapositive 5">
            <a:extLst>
              <a:ext uri="{FF2B5EF4-FFF2-40B4-BE49-F238E27FC236}">
                <a16:creationId xmlns="" xmlns:a16="http://schemas.microsoft.com/office/drawing/2014/main" id="{0BD3A73D-E7F9-4922-9F32-A233158ECA46}"/>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47F9A07-4EEE-4659-B35F-C0AC78709502}" type="slidenum">
              <a:rPr lang="fr-FR" altLang="fr-FR" sz="1400"/>
              <a:pPr>
                <a:spcBef>
                  <a:spcPct val="0"/>
                </a:spcBef>
                <a:buFontTx/>
                <a:buNone/>
              </a:pPr>
              <a:t>80</a:t>
            </a:fld>
            <a:endParaRPr lang="fr-FR" altLang="fr-FR" sz="140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2">
            <a:extLst>
              <a:ext uri="{FF2B5EF4-FFF2-40B4-BE49-F238E27FC236}">
                <a16:creationId xmlns="" xmlns:a16="http://schemas.microsoft.com/office/drawing/2014/main" id="{02FDCF69-2E85-4304-AAC0-33BE7CEF01FF}"/>
              </a:ext>
            </a:extLst>
          </p:cNvPr>
          <p:cNvSpPr>
            <a:spLocks noGrp="1" noChangeArrowheads="1"/>
          </p:cNvSpPr>
          <p:nvPr>
            <p:ph type="title"/>
          </p:nvPr>
        </p:nvSpPr>
        <p:spPr>
          <a:xfrm>
            <a:off x="1981200" y="304800"/>
            <a:ext cx="8229600" cy="1143000"/>
          </a:xfrm>
        </p:spPr>
        <p:txBody>
          <a:bodyPr/>
          <a:lstStyle/>
          <a:p>
            <a:pPr eaLnBrk="1" hangingPunct="1"/>
            <a:r>
              <a:rPr lang="fr-FR" altLang="fr-FR" sz="3600"/>
              <a:t>Exemple de </a:t>
            </a:r>
            <a:r>
              <a:rPr lang="fr-FR" altLang="fr-FR" sz="3600" b="1"/>
              <a:t>this </a:t>
            </a:r>
            <a:r>
              <a:rPr lang="fr-FR" altLang="fr-FR" sz="3600"/>
              <a:t>implicite</a:t>
            </a:r>
          </a:p>
        </p:txBody>
      </p:sp>
      <p:sp>
        <p:nvSpPr>
          <p:cNvPr id="90116" name="Rectangle 3">
            <a:extLst>
              <a:ext uri="{FF2B5EF4-FFF2-40B4-BE49-F238E27FC236}">
                <a16:creationId xmlns="" xmlns:a16="http://schemas.microsoft.com/office/drawing/2014/main" id="{E708DFCB-B03F-4C4B-9C7B-B987D3B2778C}"/>
              </a:ext>
            </a:extLst>
          </p:cNvPr>
          <p:cNvSpPr>
            <a:spLocks noGrp="1" noChangeArrowheads="1"/>
          </p:cNvSpPr>
          <p:nvPr>
            <p:ph idx="1"/>
          </p:nvPr>
        </p:nvSpPr>
        <p:spPr/>
        <p:txBody>
          <a:bodyPr/>
          <a:lstStyle/>
          <a:p>
            <a:pPr eaLnBrk="1" hangingPunct="1">
              <a:buFontTx/>
              <a:buNone/>
            </a:pPr>
            <a:r>
              <a:rPr lang="fr-FR" altLang="fr-FR" sz="2200" b="1">
                <a:latin typeface="Courier New" panose="02070309020205020404" pitchFamily="49" charset="0"/>
                <a:cs typeface="Courier New" panose="02070309020205020404" pitchFamily="49" charset="0"/>
              </a:rPr>
              <a:t>public class Employe {</a:t>
            </a:r>
          </a:p>
          <a:p>
            <a:pPr eaLnBrk="1" hangingPunct="1">
              <a:buFontTx/>
              <a:buNone/>
            </a:pPr>
            <a:r>
              <a:rPr lang="fr-FR" altLang="fr-FR" sz="2200" b="1">
                <a:latin typeface="Courier New" panose="02070309020205020404" pitchFamily="49" charset="0"/>
                <a:cs typeface="Courier New" panose="02070309020205020404" pitchFamily="49" charset="0"/>
              </a:rPr>
              <a:t>private double salaire;</a:t>
            </a:r>
          </a:p>
          <a:p>
            <a:pPr eaLnBrk="1" hangingPunct="1">
              <a:buFontTx/>
              <a:buNone/>
            </a:pPr>
            <a:r>
              <a:rPr lang="fr-FR" altLang="fr-FR" sz="2200" b="1">
                <a:latin typeface="Courier New" panose="02070309020205020404" pitchFamily="49" charset="0"/>
                <a:cs typeface="Courier New" panose="02070309020205020404" pitchFamily="49" charset="0"/>
              </a:rPr>
              <a:t>. . .</a:t>
            </a:r>
          </a:p>
          <a:p>
            <a:pPr lvl="1" eaLnBrk="1" hangingPunct="1">
              <a:buFontTx/>
              <a:buNone/>
            </a:pPr>
            <a:r>
              <a:rPr lang="fr-FR" altLang="fr-FR" sz="2000" b="1">
                <a:latin typeface="Courier New" panose="02070309020205020404" pitchFamily="49" charset="0"/>
                <a:cs typeface="Courier New" panose="02070309020205020404" pitchFamily="49" charset="0"/>
              </a:rPr>
              <a:t>public void setSalaire(double unSalaire) {</a:t>
            </a:r>
          </a:p>
          <a:p>
            <a:pPr lvl="1" eaLnBrk="1" hangingPunct="1">
              <a:buFontTx/>
              <a:buNone/>
            </a:pPr>
            <a:r>
              <a:rPr lang="fr-FR" altLang="fr-FR" sz="2000" b="1">
                <a:latin typeface="Courier New" panose="02070309020205020404" pitchFamily="49" charset="0"/>
                <a:cs typeface="Courier New" panose="02070309020205020404" pitchFamily="49" charset="0"/>
              </a:rPr>
              <a:t>	salaire = unSalaire;</a:t>
            </a:r>
          </a:p>
          <a:p>
            <a:pPr lvl="1" eaLnBrk="1" hangingPunct="1">
              <a:buFontTx/>
              <a:buNone/>
            </a:pPr>
            <a:r>
              <a:rPr lang="fr-FR" altLang="fr-FR" sz="2000" b="1">
                <a:latin typeface="Courier New" panose="02070309020205020404" pitchFamily="49" charset="0"/>
                <a:cs typeface="Courier New" panose="02070309020205020404" pitchFamily="49" charset="0"/>
              </a:rPr>
              <a:t>}</a:t>
            </a:r>
          </a:p>
          <a:p>
            <a:pPr lvl="1" eaLnBrk="1" hangingPunct="1">
              <a:buFontTx/>
              <a:buNone/>
            </a:pPr>
            <a:r>
              <a:rPr lang="fr-FR" altLang="fr-FR" sz="2000" b="1">
                <a:latin typeface="Courier New" panose="02070309020205020404" pitchFamily="49" charset="0"/>
                <a:cs typeface="Courier New" panose="02070309020205020404" pitchFamily="49" charset="0"/>
              </a:rPr>
              <a:t>public double getSalaire() {</a:t>
            </a:r>
          </a:p>
          <a:p>
            <a:pPr lvl="1" eaLnBrk="1" hangingPunct="1">
              <a:buFontTx/>
              <a:buNone/>
            </a:pPr>
            <a:r>
              <a:rPr lang="fr-FR" altLang="fr-FR" sz="2000" b="1">
                <a:latin typeface="Courier New" panose="02070309020205020404" pitchFamily="49" charset="0"/>
                <a:cs typeface="Courier New" panose="02070309020205020404" pitchFamily="49" charset="0"/>
              </a:rPr>
              <a:t>	return salaire;</a:t>
            </a:r>
          </a:p>
          <a:p>
            <a:pPr lvl="1" eaLnBrk="1" hangingPunct="1">
              <a:buFontTx/>
              <a:buNone/>
            </a:pPr>
            <a:r>
              <a:rPr lang="fr-FR" altLang="fr-FR" sz="2000" b="1">
                <a:latin typeface="Courier New" panose="02070309020205020404" pitchFamily="49" charset="0"/>
                <a:cs typeface="Courier New" panose="02070309020205020404" pitchFamily="49" charset="0"/>
              </a:rPr>
              <a:t>}</a:t>
            </a:r>
          </a:p>
          <a:p>
            <a:pPr eaLnBrk="1" hangingPunct="1">
              <a:buFontTx/>
              <a:buNone/>
            </a:pPr>
            <a:r>
              <a:rPr lang="fr-FR" altLang="fr-FR" sz="2200" b="1">
                <a:latin typeface="Courier New" panose="02070309020205020404" pitchFamily="49" charset="0"/>
                <a:cs typeface="Courier New" panose="02070309020205020404" pitchFamily="49" charset="0"/>
              </a:rPr>
              <a:t>. . .</a:t>
            </a:r>
          </a:p>
          <a:p>
            <a:pPr eaLnBrk="1" hangingPunct="1">
              <a:buFontTx/>
              <a:buNone/>
            </a:pPr>
            <a:r>
              <a:rPr lang="fr-FR" altLang="fr-FR" sz="2200" b="1">
                <a:latin typeface="Courier New" panose="02070309020205020404" pitchFamily="49" charset="0"/>
                <a:cs typeface="Courier New" panose="02070309020205020404" pitchFamily="49" charset="0"/>
              </a:rPr>
              <a:t>}</a:t>
            </a:r>
          </a:p>
        </p:txBody>
      </p:sp>
      <p:sp>
        <p:nvSpPr>
          <p:cNvPr id="90114" name="Espace réservé du numéro de diapositive 5">
            <a:extLst>
              <a:ext uri="{FF2B5EF4-FFF2-40B4-BE49-F238E27FC236}">
                <a16:creationId xmlns="" xmlns:a16="http://schemas.microsoft.com/office/drawing/2014/main" id="{8E477BC4-CE54-459A-B2DD-F1C117B7812B}"/>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A20DBEA-6544-47A3-82CC-F212F25EECC1}" type="slidenum">
              <a:rPr lang="fr-FR" altLang="fr-FR" sz="1400"/>
              <a:pPr>
                <a:spcBef>
                  <a:spcPct val="0"/>
                </a:spcBef>
                <a:buFontTx/>
                <a:buNone/>
              </a:pPr>
              <a:t>81</a:t>
            </a:fld>
            <a:endParaRPr lang="fr-FR" altLang="fr-FR" sz="1400"/>
          </a:p>
        </p:txBody>
      </p:sp>
      <p:sp>
        <p:nvSpPr>
          <p:cNvPr id="90117" name="AutoShape 5">
            <a:extLst>
              <a:ext uri="{FF2B5EF4-FFF2-40B4-BE49-F238E27FC236}">
                <a16:creationId xmlns="" xmlns:a16="http://schemas.microsoft.com/office/drawing/2014/main" id="{EF6F8A9B-354E-4BCC-833B-A9E94FE16902}"/>
              </a:ext>
            </a:extLst>
          </p:cNvPr>
          <p:cNvSpPr>
            <a:spLocks noChangeArrowheads="1"/>
          </p:cNvSpPr>
          <p:nvPr/>
        </p:nvSpPr>
        <p:spPr bwMode="auto">
          <a:xfrm>
            <a:off x="7315200" y="3581400"/>
            <a:ext cx="1752600" cy="685800"/>
          </a:xfrm>
          <a:prstGeom prst="wedgeRoundRectCallout">
            <a:avLst>
              <a:gd name="adj1" fmla="val -266574"/>
              <a:gd name="adj2" fmla="val -58333"/>
              <a:gd name="adj3" fmla="val 16667"/>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Implicitement</a:t>
            </a:r>
          </a:p>
          <a:p>
            <a:pPr eaLnBrk="1" hangingPunct="1">
              <a:spcBef>
                <a:spcPct val="0"/>
              </a:spcBef>
              <a:buFontTx/>
              <a:buNone/>
            </a:pPr>
            <a:r>
              <a:rPr lang="fr-FR" altLang="fr-FR" sz="1800" b="1"/>
              <a:t>this.salaire</a:t>
            </a:r>
          </a:p>
        </p:txBody>
      </p:sp>
      <p:sp>
        <p:nvSpPr>
          <p:cNvPr id="90118" name="AutoShape 6">
            <a:extLst>
              <a:ext uri="{FF2B5EF4-FFF2-40B4-BE49-F238E27FC236}">
                <a16:creationId xmlns="" xmlns:a16="http://schemas.microsoft.com/office/drawing/2014/main" id="{9397023B-C960-4EA8-ACAD-A83DF6E7B7CA}"/>
              </a:ext>
            </a:extLst>
          </p:cNvPr>
          <p:cNvSpPr>
            <a:spLocks noChangeArrowheads="1"/>
          </p:cNvSpPr>
          <p:nvPr/>
        </p:nvSpPr>
        <p:spPr bwMode="auto">
          <a:xfrm>
            <a:off x="5486400" y="4953000"/>
            <a:ext cx="1752600" cy="685800"/>
          </a:xfrm>
          <a:prstGeom prst="wedgeRoundRectCallout">
            <a:avLst>
              <a:gd name="adj1" fmla="val -115125"/>
              <a:gd name="adj2" fmla="val -93981"/>
              <a:gd name="adj3" fmla="val 16667"/>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Implicitement</a:t>
            </a:r>
          </a:p>
          <a:p>
            <a:pPr eaLnBrk="1" hangingPunct="1">
              <a:spcBef>
                <a:spcPct val="0"/>
              </a:spcBef>
              <a:buFontTx/>
              <a:buNone/>
            </a:pPr>
            <a:r>
              <a:rPr lang="fr-FR" altLang="fr-FR" sz="1800" b="1"/>
              <a:t>this.salaire</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2">
            <a:extLst>
              <a:ext uri="{FF2B5EF4-FFF2-40B4-BE49-F238E27FC236}">
                <a16:creationId xmlns="" xmlns:a16="http://schemas.microsoft.com/office/drawing/2014/main" id="{68B71200-0992-4ABD-A117-00D4F3DC708A}"/>
              </a:ext>
            </a:extLst>
          </p:cNvPr>
          <p:cNvSpPr>
            <a:spLocks noGrp="1" noChangeArrowheads="1"/>
          </p:cNvSpPr>
          <p:nvPr>
            <p:ph type="title"/>
          </p:nvPr>
        </p:nvSpPr>
        <p:spPr/>
        <p:txBody>
          <a:bodyPr/>
          <a:lstStyle/>
          <a:p>
            <a:pPr eaLnBrk="1" hangingPunct="1"/>
            <a:r>
              <a:rPr lang="fr-FR" altLang="fr-FR" sz="3600" b="1"/>
              <a:t>this </a:t>
            </a:r>
            <a:r>
              <a:rPr lang="fr-FR" altLang="fr-FR" sz="3600"/>
              <a:t>explicite</a:t>
            </a:r>
          </a:p>
        </p:txBody>
      </p:sp>
      <p:sp>
        <p:nvSpPr>
          <p:cNvPr id="91140" name="Rectangle 3">
            <a:extLst>
              <a:ext uri="{FF2B5EF4-FFF2-40B4-BE49-F238E27FC236}">
                <a16:creationId xmlns="" xmlns:a16="http://schemas.microsoft.com/office/drawing/2014/main" id="{33DBB7C6-D42D-4FCB-B99F-C4ECDE4DF2F3}"/>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b="1" dirty="0" err="1"/>
              <a:t>this</a:t>
            </a:r>
            <a:r>
              <a:rPr lang="fr-FR" altLang="fr-FR" b="1" dirty="0"/>
              <a:t> </a:t>
            </a:r>
            <a:r>
              <a:rPr lang="fr-FR" altLang="fr-FR" dirty="0"/>
              <a:t>est utilisé surtout dans 2 occasions :</a:t>
            </a:r>
          </a:p>
          <a:p>
            <a:pPr eaLnBrk="1" hangingPunct="1">
              <a:buFontTx/>
              <a:buNone/>
            </a:pPr>
            <a:r>
              <a:rPr lang="fr-FR" altLang="fr-FR" dirty="0"/>
              <a:t>	</a:t>
            </a:r>
            <a:r>
              <a:rPr lang="fr-FR" altLang="fr-FR" sz="2200" dirty="0"/>
              <a:t>– pour distinguer une variable d’instance et un paramètre qui ont le même nom :</a:t>
            </a:r>
          </a:p>
          <a:p>
            <a:pPr eaLnBrk="1" hangingPunct="1">
              <a:buFontTx/>
              <a:buNone/>
            </a:pPr>
            <a:endParaRPr lang="fr-FR" altLang="fr-FR" sz="2200" dirty="0"/>
          </a:p>
          <a:p>
            <a:pPr eaLnBrk="1" hangingPunct="1">
              <a:buFontTx/>
              <a:buNone/>
            </a:pPr>
            <a:endParaRPr lang="fr-FR" altLang="fr-FR" sz="2200" dirty="0"/>
          </a:p>
          <a:p>
            <a:pPr eaLnBrk="1" hangingPunct="1">
              <a:buFontTx/>
              <a:buNone/>
            </a:pPr>
            <a:endParaRPr lang="fr-FR" altLang="fr-FR" sz="2200" dirty="0"/>
          </a:p>
          <a:p>
            <a:pPr eaLnBrk="1" hangingPunct="1">
              <a:buFontTx/>
              <a:buNone/>
            </a:pPr>
            <a:r>
              <a:rPr lang="fr-FR" altLang="fr-FR" sz="2200" dirty="0"/>
              <a:t>	</a:t>
            </a:r>
            <a:r>
              <a:rPr lang="fr-FR" altLang="fr-FR" sz="2200" dirty="0" smtClean="0"/>
              <a:t>– </a:t>
            </a:r>
            <a:r>
              <a:rPr lang="fr-FR" altLang="fr-FR" sz="2200" dirty="0"/>
              <a:t>un objet passe une référence de lui-même à un autre objet :</a:t>
            </a:r>
          </a:p>
        </p:txBody>
      </p:sp>
      <p:sp>
        <p:nvSpPr>
          <p:cNvPr id="91138" name="Espace réservé du numéro de diapositive 5">
            <a:extLst>
              <a:ext uri="{FF2B5EF4-FFF2-40B4-BE49-F238E27FC236}">
                <a16:creationId xmlns="" xmlns:a16="http://schemas.microsoft.com/office/drawing/2014/main" id="{871E0B5A-E2AF-43C3-A7E3-E207687721CB}"/>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67C7E8A-AED1-4114-B611-88A92A0528E7}" type="slidenum">
              <a:rPr lang="fr-FR" altLang="fr-FR" sz="1400"/>
              <a:pPr>
                <a:spcBef>
                  <a:spcPct val="0"/>
                </a:spcBef>
                <a:buFontTx/>
                <a:buNone/>
              </a:pPr>
              <a:t>82</a:t>
            </a:fld>
            <a:endParaRPr lang="fr-FR" altLang="fr-FR" sz="1400"/>
          </a:p>
        </p:txBody>
      </p:sp>
      <p:sp>
        <p:nvSpPr>
          <p:cNvPr id="91141" name="Rectangle 4">
            <a:extLst>
              <a:ext uri="{FF2B5EF4-FFF2-40B4-BE49-F238E27FC236}">
                <a16:creationId xmlns="" xmlns:a16="http://schemas.microsoft.com/office/drawing/2014/main" id="{F8FD875B-D376-4765-B093-7697BF6E4920}"/>
              </a:ext>
            </a:extLst>
          </p:cNvPr>
          <p:cNvSpPr>
            <a:spLocks noChangeArrowheads="1"/>
          </p:cNvSpPr>
          <p:nvPr/>
        </p:nvSpPr>
        <p:spPr bwMode="auto">
          <a:xfrm>
            <a:off x="2667000" y="2706800"/>
            <a:ext cx="7086600" cy="110648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200" b="1" dirty="0">
                <a:latin typeface="Courier New" panose="02070309020205020404" pitchFamily="49" charset="0"/>
                <a:cs typeface="Courier New" panose="02070309020205020404" pitchFamily="49" charset="0"/>
              </a:rPr>
              <a:t>public </a:t>
            </a:r>
            <a:r>
              <a:rPr lang="fr-FR" altLang="fr-FR" sz="2200" b="1" dirty="0" err="1">
                <a:latin typeface="Courier New" panose="02070309020205020404" pitchFamily="49" charset="0"/>
                <a:cs typeface="Courier New" panose="02070309020205020404" pitchFamily="49" charset="0"/>
              </a:rPr>
              <a:t>void</a:t>
            </a:r>
            <a:r>
              <a:rPr lang="fr-FR" altLang="fr-FR" sz="2200" b="1" dirty="0">
                <a:latin typeface="Courier New" panose="02070309020205020404" pitchFamily="49" charset="0"/>
                <a:cs typeface="Courier New" panose="02070309020205020404" pitchFamily="49" charset="0"/>
              </a:rPr>
              <a:t> </a:t>
            </a:r>
            <a:r>
              <a:rPr lang="fr-FR" altLang="fr-FR" sz="2200" b="1" dirty="0" err="1">
                <a:latin typeface="Courier New" panose="02070309020205020404" pitchFamily="49" charset="0"/>
                <a:cs typeface="Courier New" panose="02070309020205020404" pitchFamily="49" charset="0"/>
              </a:rPr>
              <a:t>setSalaire</a:t>
            </a:r>
            <a:r>
              <a:rPr lang="fr-FR" altLang="fr-FR" sz="2200" b="1" dirty="0">
                <a:latin typeface="Courier New" panose="02070309020205020404" pitchFamily="49" charset="0"/>
                <a:cs typeface="Courier New" panose="02070309020205020404" pitchFamily="49" charset="0"/>
              </a:rPr>
              <a:t>(double salaire)</a:t>
            </a:r>
          </a:p>
          <a:p>
            <a:pPr eaLnBrk="1" hangingPunct="1">
              <a:spcBef>
                <a:spcPct val="0"/>
              </a:spcBef>
              <a:buFontTx/>
              <a:buNone/>
            </a:pPr>
            <a:r>
              <a:rPr lang="fr-FR" altLang="fr-FR" sz="2200" b="1" dirty="0">
                <a:latin typeface="Courier New" panose="02070309020205020404" pitchFamily="49" charset="0"/>
                <a:cs typeface="Courier New" panose="02070309020205020404" pitchFamily="49" charset="0"/>
              </a:rPr>
              <a:t>	</a:t>
            </a:r>
            <a:r>
              <a:rPr lang="fr-FR" altLang="fr-FR" sz="2200" b="1" dirty="0" err="1">
                <a:solidFill>
                  <a:schemeClr val="accent2"/>
                </a:solidFill>
                <a:latin typeface="Courier New" panose="02070309020205020404" pitchFamily="49" charset="0"/>
                <a:cs typeface="Courier New" panose="02070309020205020404" pitchFamily="49" charset="0"/>
              </a:rPr>
              <a:t>this</a:t>
            </a:r>
            <a:r>
              <a:rPr lang="fr-FR" altLang="fr-FR" sz="2200" b="1" dirty="0" err="1">
                <a:latin typeface="Courier New" panose="02070309020205020404" pitchFamily="49" charset="0"/>
                <a:cs typeface="Courier New" panose="02070309020205020404" pitchFamily="49" charset="0"/>
              </a:rPr>
              <a:t>.salaire</a:t>
            </a:r>
            <a:r>
              <a:rPr lang="fr-FR" altLang="fr-FR" sz="2200" b="1" dirty="0">
                <a:latin typeface="Courier New" panose="02070309020205020404" pitchFamily="49" charset="0"/>
                <a:cs typeface="Courier New" panose="02070309020205020404" pitchFamily="49" charset="0"/>
              </a:rPr>
              <a:t> = salaire;</a:t>
            </a:r>
          </a:p>
          <a:p>
            <a:pPr eaLnBrk="1" hangingPunct="1">
              <a:spcBef>
                <a:spcPct val="0"/>
              </a:spcBef>
              <a:buFontTx/>
              <a:buNone/>
            </a:pPr>
            <a:r>
              <a:rPr lang="fr-FR" altLang="fr-FR" sz="2200" b="1" dirty="0">
                <a:latin typeface="Courier New" panose="02070309020205020404" pitchFamily="49" charset="0"/>
                <a:cs typeface="Courier New" panose="02070309020205020404" pitchFamily="49" charset="0"/>
              </a:rPr>
              <a:t>}</a:t>
            </a:r>
          </a:p>
        </p:txBody>
      </p:sp>
      <p:sp>
        <p:nvSpPr>
          <p:cNvPr id="91142" name="Rectangle 5">
            <a:extLst>
              <a:ext uri="{FF2B5EF4-FFF2-40B4-BE49-F238E27FC236}">
                <a16:creationId xmlns="" xmlns:a16="http://schemas.microsoft.com/office/drawing/2014/main" id="{5536619B-D0BD-4AF7-AFD3-F1667CF87561}"/>
              </a:ext>
            </a:extLst>
          </p:cNvPr>
          <p:cNvSpPr>
            <a:spLocks noChangeArrowheads="1"/>
          </p:cNvSpPr>
          <p:nvPr/>
        </p:nvSpPr>
        <p:spPr bwMode="auto">
          <a:xfrm>
            <a:off x="2667000" y="4358177"/>
            <a:ext cx="7092950" cy="436563"/>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200" b="1" dirty="0">
                <a:latin typeface="Courier New" panose="02070309020205020404" pitchFamily="49" charset="0"/>
                <a:cs typeface="Courier New" panose="02070309020205020404" pitchFamily="49" charset="0"/>
              </a:rPr>
              <a:t>salaire = </a:t>
            </a:r>
            <a:r>
              <a:rPr lang="fr-FR" altLang="fr-FR" sz="2200" b="1" dirty="0" err="1">
                <a:latin typeface="Courier New" panose="02070309020205020404" pitchFamily="49" charset="0"/>
                <a:cs typeface="Courier New" panose="02070309020205020404" pitchFamily="49" charset="0"/>
              </a:rPr>
              <a:t>comptable.calculeSalaire</a:t>
            </a:r>
            <a:r>
              <a:rPr lang="fr-FR" altLang="fr-FR" sz="2200" b="1" dirty="0">
                <a:latin typeface="Courier New" panose="02070309020205020404" pitchFamily="49" charset="0"/>
                <a:cs typeface="Courier New" panose="02070309020205020404" pitchFamily="49" charset="0"/>
              </a:rPr>
              <a:t>(</a:t>
            </a:r>
            <a:r>
              <a:rPr lang="fr-FR" altLang="fr-FR" sz="2200" b="1" dirty="0" err="1">
                <a:solidFill>
                  <a:schemeClr val="accent2"/>
                </a:solidFill>
                <a:latin typeface="Courier New" panose="02070309020205020404" pitchFamily="49" charset="0"/>
                <a:cs typeface="Courier New" panose="02070309020205020404" pitchFamily="49" charset="0"/>
              </a:rPr>
              <a:t>this</a:t>
            </a:r>
            <a:r>
              <a:rPr lang="fr-FR" altLang="fr-FR" sz="2200" b="1" dirty="0">
                <a:latin typeface="Courier New" panose="02070309020205020404" pitchFamily="49" charset="0"/>
                <a:cs typeface="Courier New" panose="02070309020205020404" pitchFamily="49" charset="0"/>
              </a:rPr>
              <a:t>);</a:t>
            </a:r>
          </a:p>
        </p:txBody>
      </p:sp>
      <p:sp>
        <p:nvSpPr>
          <p:cNvPr id="91143" name="AutoShape 8">
            <a:extLst>
              <a:ext uri="{FF2B5EF4-FFF2-40B4-BE49-F238E27FC236}">
                <a16:creationId xmlns="" xmlns:a16="http://schemas.microsoft.com/office/drawing/2014/main" id="{EE94B187-EA1B-4A84-898D-B40190B82C25}"/>
              </a:ext>
            </a:extLst>
          </p:cNvPr>
          <p:cNvSpPr>
            <a:spLocks noChangeArrowheads="1"/>
          </p:cNvSpPr>
          <p:nvPr/>
        </p:nvSpPr>
        <p:spPr bwMode="auto">
          <a:xfrm>
            <a:off x="2590800" y="5057624"/>
            <a:ext cx="2971800" cy="914400"/>
          </a:xfrm>
          <a:prstGeom prst="wedgeRoundRectCallout">
            <a:avLst>
              <a:gd name="adj1" fmla="val -39583"/>
              <a:gd name="adj2" fmla="val -75870"/>
              <a:gd name="adj3" fmla="val 16667"/>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Dans quelle classe peut-on trouver ce code ?</a:t>
            </a:r>
          </a:p>
          <a:p>
            <a:pPr algn="ctr" eaLnBrk="1" hangingPunct="1">
              <a:spcBef>
                <a:spcPct val="0"/>
              </a:spcBef>
              <a:buFontTx/>
              <a:buNone/>
            </a:pPr>
            <a:endParaRPr lang="fr-FR" altLang="fr-FR" sz="1800"/>
          </a:p>
        </p:txBody>
      </p:sp>
      <p:sp>
        <p:nvSpPr>
          <p:cNvPr id="91144" name="AutoShape 9">
            <a:extLst>
              <a:ext uri="{FF2B5EF4-FFF2-40B4-BE49-F238E27FC236}">
                <a16:creationId xmlns="" xmlns:a16="http://schemas.microsoft.com/office/drawing/2014/main" id="{58BEFA3F-9493-4F7A-B1AC-D76706A559E4}"/>
              </a:ext>
            </a:extLst>
          </p:cNvPr>
          <p:cNvSpPr>
            <a:spLocks noChangeArrowheads="1"/>
          </p:cNvSpPr>
          <p:nvPr/>
        </p:nvSpPr>
        <p:spPr bwMode="auto">
          <a:xfrm>
            <a:off x="6248400" y="5057624"/>
            <a:ext cx="2971800" cy="914400"/>
          </a:xfrm>
          <a:prstGeom prst="wedgeRoundRectCallout">
            <a:avLst>
              <a:gd name="adj1" fmla="val 45352"/>
              <a:gd name="adj2" fmla="val -84375"/>
              <a:gd name="adj3" fmla="val 16667"/>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Comptable, calcule le salaire de</a:t>
            </a:r>
            <a:r>
              <a:rPr lang="fr-FR" altLang="fr-FR" sz="1800">
                <a:solidFill>
                  <a:schemeClr val="accent2"/>
                </a:solidFill>
              </a:rPr>
              <a:t> </a:t>
            </a:r>
            <a:r>
              <a:rPr lang="fr-FR" altLang="fr-FR" sz="1800" b="1">
                <a:solidFill>
                  <a:schemeClr val="accent2"/>
                </a:solidFill>
              </a:rPr>
              <a:t>moi</a:t>
            </a:r>
            <a:endParaRPr lang="fr-FR" altLang="fr-FR" sz="1800">
              <a:solidFill>
                <a:schemeClr val="accent2"/>
              </a:solidFill>
            </a:endParaRPr>
          </a:p>
          <a:p>
            <a:pPr algn="ctr" eaLnBrk="1" hangingPunct="1">
              <a:spcBef>
                <a:spcPct val="0"/>
              </a:spcBef>
              <a:buFontTx/>
              <a:buNone/>
            </a:pPr>
            <a:endParaRPr lang="fr-FR" altLang="fr-FR" sz="180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2">
            <a:extLst>
              <a:ext uri="{FF2B5EF4-FFF2-40B4-BE49-F238E27FC236}">
                <a16:creationId xmlns="" xmlns:a16="http://schemas.microsoft.com/office/drawing/2014/main" id="{A3BEB9C9-CD98-45AC-A7BC-6E7D180644F8}"/>
              </a:ext>
            </a:extLst>
          </p:cNvPr>
          <p:cNvSpPr>
            <a:spLocks noGrp="1" noChangeArrowheads="1"/>
          </p:cNvSpPr>
          <p:nvPr>
            <p:ph type="title"/>
          </p:nvPr>
        </p:nvSpPr>
        <p:spPr/>
        <p:txBody>
          <a:bodyPr/>
          <a:lstStyle/>
          <a:p>
            <a:pPr eaLnBrk="1" hangingPunct="1"/>
            <a:r>
              <a:rPr lang="fr-FR" altLang="fr-FR" sz="3600"/>
              <a:t>Autre exemple de </a:t>
            </a:r>
            <a:r>
              <a:rPr lang="fr-FR" altLang="fr-FR" sz="3600" b="1"/>
              <a:t>this </a:t>
            </a:r>
            <a:r>
              <a:rPr lang="fr-FR" altLang="fr-FR" sz="3600"/>
              <a:t>explicite</a:t>
            </a:r>
          </a:p>
        </p:txBody>
      </p:sp>
      <p:sp>
        <p:nvSpPr>
          <p:cNvPr id="92164" name="Rectangle 3">
            <a:extLst>
              <a:ext uri="{FF2B5EF4-FFF2-40B4-BE49-F238E27FC236}">
                <a16:creationId xmlns="" xmlns:a16="http://schemas.microsoft.com/office/drawing/2014/main" id="{18989907-4ED4-46CF-AAC5-4BF9244D63C5}"/>
              </a:ext>
            </a:extLst>
          </p:cNvPr>
          <p:cNvSpPr>
            <a:spLocks noGrp="1" noChangeArrowheads="1"/>
          </p:cNvSpPr>
          <p:nvPr>
            <p:ph idx="1"/>
          </p:nvPr>
        </p:nvSpPr>
        <p:spPr>
          <a:xfrm>
            <a:off x="2286000" y="1295400"/>
            <a:ext cx="8229600" cy="5257800"/>
          </a:xfrm>
        </p:spPr>
        <p:txBody>
          <a:bodyPr/>
          <a:lstStyle/>
          <a:p>
            <a:pPr eaLnBrk="1" hangingPunct="1">
              <a:buFontTx/>
              <a:buNone/>
            </a:pPr>
            <a:r>
              <a:rPr lang="fr-FR" altLang="fr-FR" sz="2000" b="1">
                <a:latin typeface="Courier New" panose="02070309020205020404" pitchFamily="49" charset="0"/>
                <a:cs typeface="Courier New" panose="02070309020205020404" pitchFamily="49" charset="0"/>
              </a:rPr>
              <a:t>public class Document {</a:t>
            </a:r>
          </a:p>
          <a:p>
            <a:pPr eaLnBrk="1" hangingPunct="1">
              <a:buFontTx/>
              <a:buNone/>
            </a:pPr>
            <a:r>
              <a:rPr lang="fr-FR" altLang="fr-FR" sz="2000" b="1">
                <a:latin typeface="Courier New" panose="02070309020205020404" pitchFamily="49" charset="0"/>
                <a:cs typeface="Courier New" panose="02070309020205020404" pitchFamily="49" charset="0"/>
              </a:rPr>
              <a:t>	...</a:t>
            </a:r>
          </a:p>
          <a:p>
            <a:pPr lvl="1" eaLnBrk="1" hangingPunct="1">
              <a:buFontTx/>
              <a:buNone/>
            </a:pPr>
            <a:r>
              <a:rPr lang="fr-FR" altLang="fr-FR" sz="2000" b="1">
                <a:latin typeface="Courier New" panose="02070309020205020404" pitchFamily="49" charset="0"/>
                <a:cs typeface="Courier New" panose="02070309020205020404" pitchFamily="49" charset="0"/>
              </a:rPr>
              <a:t>public void imprimer(Imprimante impr) {</a:t>
            </a:r>
          </a:p>
          <a:p>
            <a:pPr lvl="1" eaLnBrk="1" hangingPunct="1">
              <a:buFontTx/>
              <a:buNone/>
            </a:pPr>
            <a:r>
              <a:rPr lang="fr-FR" altLang="fr-FR" sz="2000" b="1">
                <a:latin typeface="Courier New" panose="02070309020205020404" pitchFamily="49" charset="0"/>
                <a:cs typeface="Courier New" panose="02070309020205020404" pitchFamily="49" charset="0"/>
              </a:rPr>
              <a:t>	impr.ajouterRequete(</a:t>
            </a:r>
            <a:r>
              <a:rPr lang="fr-FR" altLang="fr-FR" sz="2000" b="1">
                <a:solidFill>
                  <a:schemeClr val="accent2"/>
                </a:solidFill>
                <a:latin typeface="Courier New" panose="02070309020205020404" pitchFamily="49" charset="0"/>
                <a:cs typeface="Courier New" panose="02070309020205020404" pitchFamily="49" charset="0"/>
              </a:rPr>
              <a:t>this</a:t>
            </a:r>
            <a:r>
              <a:rPr lang="fr-FR" altLang="fr-FR" sz="2000" b="1">
                <a:latin typeface="Courier New" panose="02070309020205020404" pitchFamily="49" charset="0"/>
                <a:cs typeface="Courier New" panose="02070309020205020404" pitchFamily="49" charset="0"/>
              </a:rPr>
              <a:t>);</a:t>
            </a:r>
          </a:p>
          <a:p>
            <a:pPr lvl="1" eaLnBrk="1" hangingPunct="1">
              <a:buFontTx/>
              <a:buNone/>
            </a:pPr>
            <a:r>
              <a:rPr lang="fr-FR" altLang="fr-FR" sz="2000" b="1">
                <a:latin typeface="Courier New" panose="02070309020205020404" pitchFamily="49" charset="0"/>
                <a:cs typeface="Courier New" panose="02070309020205020404" pitchFamily="49" charset="0"/>
              </a:rPr>
              <a:t>}</a:t>
            </a:r>
          </a:p>
          <a:p>
            <a:pPr eaLnBrk="1" hangingPunct="1">
              <a:buFontTx/>
              <a:buNone/>
            </a:pPr>
            <a:r>
              <a:rPr lang="fr-FR" altLang="fr-FR" sz="2000" b="1">
                <a:latin typeface="Courier New" panose="02070309020205020404" pitchFamily="49" charset="0"/>
                <a:cs typeface="Courier New" panose="02070309020205020404" pitchFamily="49" charset="0"/>
              </a:rPr>
              <a:t>	...</a:t>
            </a:r>
          </a:p>
          <a:p>
            <a:pPr eaLnBrk="1" hangingPunct="1">
              <a:buFontTx/>
              <a:buNone/>
            </a:pPr>
            <a:r>
              <a:rPr lang="fr-FR" altLang="fr-FR" sz="2000" b="1">
                <a:latin typeface="Courier New" panose="02070309020205020404" pitchFamily="49" charset="0"/>
                <a:cs typeface="Courier New" panose="02070309020205020404" pitchFamily="49" charset="0"/>
              </a:rPr>
              <a:t>}</a:t>
            </a:r>
          </a:p>
          <a:p>
            <a:pPr eaLnBrk="1" hangingPunct="1">
              <a:buFontTx/>
              <a:buNone/>
            </a:pPr>
            <a:r>
              <a:rPr lang="fr-FR" altLang="fr-FR" sz="2000" b="1">
                <a:latin typeface="Courier New" panose="02070309020205020404" pitchFamily="49" charset="0"/>
                <a:cs typeface="Courier New" panose="02070309020205020404" pitchFamily="49" charset="0"/>
              </a:rPr>
              <a:t>public class Imprimante {</a:t>
            </a:r>
          </a:p>
          <a:p>
            <a:pPr eaLnBrk="1" hangingPunct="1">
              <a:buFontTx/>
              <a:buNone/>
            </a:pPr>
            <a:r>
              <a:rPr lang="fr-FR" altLang="fr-FR" sz="2000" b="1">
                <a:latin typeface="Courier New" panose="02070309020205020404" pitchFamily="49" charset="0"/>
                <a:cs typeface="Courier New" panose="02070309020205020404" pitchFamily="49" charset="0"/>
              </a:rPr>
              <a:t>	...</a:t>
            </a:r>
          </a:p>
          <a:p>
            <a:pPr eaLnBrk="1" hangingPunct="1">
              <a:buFontTx/>
              <a:buNone/>
            </a:pPr>
            <a:r>
              <a:rPr lang="fr-FR" altLang="fr-FR" sz="2000" b="1">
                <a:latin typeface="Courier New" panose="02070309020205020404" pitchFamily="49" charset="0"/>
                <a:cs typeface="Courier New" panose="02070309020205020404" pitchFamily="49" charset="0"/>
              </a:rPr>
              <a:t>	public void ajouterRequete(</a:t>
            </a:r>
            <a:r>
              <a:rPr lang="fr-FR" altLang="fr-FR" sz="2000" b="1">
                <a:solidFill>
                  <a:schemeClr val="accent2"/>
                </a:solidFill>
                <a:latin typeface="Courier New" panose="02070309020205020404" pitchFamily="49" charset="0"/>
                <a:cs typeface="Courier New" panose="02070309020205020404" pitchFamily="49" charset="0"/>
              </a:rPr>
              <a:t>Document doc</a:t>
            </a:r>
            <a:r>
              <a:rPr lang="fr-FR" altLang="fr-FR" sz="2000" b="1">
                <a:latin typeface="Courier New" panose="02070309020205020404" pitchFamily="49" charset="0"/>
                <a:cs typeface="Courier New" panose="02070309020205020404" pitchFamily="49" charset="0"/>
              </a:rPr>
              <a:t>) {</a:t>
            </a:r>
          </a:p>
          <a:p>
            <a:pPr lvl="1" eaLnBrk="1" hangingPunct="1">
              <a:buFontTx/>
              <a:buNone/>
            </a:pPr>
            <a:r>
              <a:rPr lang="fr-FR" altLang="fr-FR" sz="1800" b="1">
                <a:latin typeface="Courier New" panose="02070309020205020404" pitchFamily="49" charset="0"/>
                <a:cs typeface="Courier New" panose="02070309020205020404" pitchFamily="49" charset="0"/>
              </a:rPr>
              <a:t>	// Ajoute le fichier associé au document</a:t>
            </a:r>
          </a:p>
          <a:p>
            <a:pPr lvl="1" eaLnBrk="1" hangingPunct="1">
              <a:buFontTx/>
              <a:buNone/>
            </a:pPr>
            <a:r>
              <a:rPr lang="fr-FR" altLang="fr-FR" sz="1800" b="1">
                <a:latin typeface="Courier New" panose="02070309020205020404" pitchFamily="49" charset="0"/>
                <a:cs typeface="Courier New" panose="02070309020205020404" pitchFamily="49" charset="0"/>
              </a:rPr>
              <a:t>	// dans la file d’attente d’impression</a:t>
            </a:r>
          </a:p>
          <a:p>
            <a:pPr lvl="1" eaLnBrk="1" hangingPunct="1">
              <a:buFontTx/>
              <a:buNone/>
            </a:pPr>
            <a:r>
              <a:rPr lang="fr-FR" altLang="fr-FR" sz="1800" b="1">
                <a:latin typeface="Courier New" panose="02070309020205020404" pitchFamily="49" charset="0"/>
                <a:cs typeface="Courier New" panose="02070309020205020404" pitchFamily="49" charset="0"/>
              </a:rPr>
              <a:t>	fileAttente.ajouter(doc.getFichier());</a:t>
            </a:r>
          </a:p>
          <a:p>
            <a:pPr eaLnBrk="1" hangingPunct="1">
              <a:buFontTx/>
              <a:buNone/>
            </a:pPr>
            <a:r>
              <a:rPr lang="fr-FR" altLang="fr-FR" sz="2000" b="1">
                <a:latin typeface="Courier New" panose="02070309020205020404" pitchFamily="49" charset="0"/>
                <a:cs typeface="Courier New" panose="02070309020205020404" pitchFamily="49" charset="0"/>
              </a:rPr>
              <a:t>...</a:t>
            </a:r>
          </a:p>
        </p:txBody>
      </p:sp>
      <p:sp>
        <p:nvSpPr>
          <p:cNvPr id="92162" name="Espace réservé du numéro de diapositive 5">
            <a:extLst>
              <a:ext uri="{FF2B5EF4-FFF2-40B4-BE49-F238E27FC236}">
                <a16:creationId xmlns="" xmlns:a16="http://schemas.microsoft.com/office/drawing/2014/main" id="{62AC7F40-88C8-47ED-8AA8-8764A9F40CF9}"/>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F5B6FFD-905E-4BF6-B6B7-B45A9EA73505}" type="slidenum">
              <a:rPr lang="fr-FR" altLang="fr-FR" sz="1400"/>
              <a:pPr>
                <a:spcBef>
                  <a:spcPct val="0"/>
                </a:spcBef>
                <a:buFontTx/>
                <a:buNone/>
              </a:pPr>
              <a:t>83</a:t>
            </a:fld>
            <a:endParaRPr lang="fr-FR" altLang="fr-FR" sz="1400"/>
          </a:p>
        </p:txBody>
      </p:sp>
      <p:grpSp>
        <p:nvGrpSpPr>
          <p:cNvPr id="92165" name="Group 9">
            <a:extLst>
              <a:ext uri="{FF2B5EF4-FFF2-40B4-BE49-F238E27FC236}">
                <a16:creationId xmlns="" xmlns:a16="http://schemas.microsoft.com/office/drawing/2014/main" id="{7B187556-7E77-4A3A-9B7B-8E601887538E}"/>
              </a:ext>
            </a:extLst>
          </p:cNvPr>
          <p:cNvGrpSpPr>
            <a:grpSpLocks/>
          </p:cNvGrpSpPr>
          <p:nvPr/>
        </p:nvGrpSpPr>
        <p:grpSpPr bwMode="auto">
          <a:xfrm>
            <a:off x="5067300" y="2819400"/>
            <a:ext cx="2667000" cy="1828800"/>
            <a:chOff x="1920" y="1728"/>
            <a:chExt cx="1680" cy="1152"/>
          </a:xfrm>
        </p:grpSpPr>
        <p:sp>
          <p:nvSpPr>
            <p:cNvPr id="92168" name="Line 5">
              <a:extLst>
                <a:ext uri="{FF2B5EF4-FFF2-40B4-BE49-F238E27FC236}">
                  <a16:creationId xmlns="" xmlns:a16="http://schemas.microsoft.com/office/drawing/2014/main" id="{270C024D-726F-41B2-BFEA-8001EBE3649F}"/>
                </a:ext>
              </a:extLst>
            </p:cNvPr>
            <p:cNvSpPr>
              <a:spLocks noChangeShapeType="1"/>
            </p:cNvSpPr>
            <p:nvPr/>
          </p:nvSpPr>
          <p:spPr bwMode="auto">
            <a:xfrm>
              <a:off x="1920" y="1728"/>
              <a:ext cx="1680" cy="432"/>
            </a:xfrm>
            <a:prstGeom prst="line">
              <a:avLst/>
            </a:prstGeom>
            <a:noFill/>
            <a:ln w="9525">
              <a:solidFill>
                <a:schemeClr val="tx1"/>
              </a:solidFill>
              <a:round/>
              <a:headEnd type="triangle" w="med" len="med"/>
              <a:tailEnd/>
            </a:ln>
            <a:extLst>
              <a:ext uri="{909E8E84-426E-40DD-AFC4-6F175D3DCCD1}">
                <a14:hiddenFill xmlns="" xmlns:a14="http://schemas.microsoft.com/office/drawing/2010/main">
                  <a:noFill/>
                </a14:hiddenFill>
              </a:ext>
            </a:extLst>
          </p:spPr>
          <p:txBody>
            <a:bodyPr/>
            <a:lstStyle/>
            <a:p>
              <a:endParaRPr lang="fr-FR"/>
            </a:p>
          </p:txBody>
        </p:sp>
        <p:sp>
          <p:nvSpPr>
            <p:cNvPr id="92169" name="Line 6">
              <a:extLst>
                <a:ext uri="{FF2B5EF4-FFF2-40B4-BE49-F238E27FC236}">
                  <a16:creationId xmlns="" xmlns:a16="http://schemas.microsoft.com/office/drawing/2014/main" id="{D72651C1-474E-4EAB-8F23-6DCD0AF4B6F6}"/>
                </a:ext>
              </a:extLst>
            </p:cNvPr>
            <p:cNvSpPr>
              <a:spLocks noChangeShapeType="1"/>
            </p:cNvSpPr>
            <p:nvPr/>
          </p:nvSpPr>
          <p:spPr bwMode="auto">
            <a:xfrm flipH="1">
              <a:off x="2544" y="2160"/>
              <a:ext cx="1056" cy="72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fr-FR"/>
            </a:p>
          </p:txBody>
        </p:sp>
      </p:grpSp>
      <p:sp>
        <p:nvSpPr>
          <p:cNvPr id="92166" name="Rectangle 10">
            <a:extLst>
              <a:ext uri="{FF2B5EF4-FFF2-40B4-BE49-F238E27FC236}">
                <a16:creationId xmlns="" xmlns:a16="http://schemas.microsoft.com/office/drawing/2014/main" id="{43F7D974-D756-4CDD-80FE-9F705792E068}"/>
              </a:ext>
            </a:extLst>
          </p:cNvPr>
          <p:cNvSpPr>
            <a:spLocks noChangeArrowheads="1"/>
          </p:cNvSpPr>
          <p:nvPr/>
        </p:nvSpPr>
        <p:spPr bwMode="auto">
          <a:xfrm>
            <a:off x="2133600" y="1295400"/>
            <a:ext cx="7543800" cy="25146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
        <p:nvSpPr>
          <p:cNvPr id="92167" name="Rectangle 11">
            <a:extLst>
              <a:ext uri="{FF2B5EF4-FFF2-40B4-BE49-F238E27FC236}">
                <a16:creationId xmlns="" xmlns:a16="http://schemas.microsoft.com/office/drawing/2014/main" id="{2498AD7D-BF74-49C8-9EE1-452A5FE1B9B9}"/>
              </a:ext>
            </a:extLst>
          </p:cNvPr>
          <p:cNvSpPr>
            <a:spLocks noChangeArrowheads="1"/>
          </p:cNvSpPr>
          <p:nvPr/>
        </p:nvSpPr>
        <p:spPr bwMode="auto">
          <a:xfrm>
            <a:off x="2133600" y="3886200"/>
            <a:ext cx="7543800" cy="25908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2">
            <a:extLst>
              <a:ext uri="{FF2B5EF4-FFF2-40B4-BE49-F238E27FC236}">
                <a16:creationId xmlns="" xmlns:a16="http://schemas.microsoft.com/office/drawing/2014/main" id="{9716211D-DBF1-414D-829F-1E8C0B3652FB}"/>
              </a:ext>
            </a:extLst>
          </p:cNvPr>
          <p:cNvSpPr>
            <a:spLocks noGrp="1" noChangeArrowheads="1"/>
          </p:cNvSpPr>
          <p:nvPr>
            <p:ph type="title"/>
          </p:nvPr>
        </p:nvSpPr>
        <p:spPr>
          <a:xfrm>
            <a:off x="1905000" y="2743200"/>
            <a:ext cx="8458200" cy="1143000"/>
          </a:xfrm>
        </p:spPr>
        <p:txBody>
          <a:bodyPr/>
          <a:lstStyle/>
          <a:p>
            <a:pPr eaLnBrk="1" hangingPunct="1"/>
            <a:r>
              <a:rPr lang="fr-FR" altLang="fr-FR" sz="3600" dirty="0" smtClean="0"/>
              <a:t>Variables et méthodes de </a:t>
            </a:r>
            <a:r>
              <a:rPr lang="fr-FR" altLang="fr-FR" sz="3600" dirty="0"/>
              <a:t>classe</a:t>
            </a:r>
          </a:p>
        </p:txBody>
      </p:sp>
      <p:sp>
        <p:nvSpPr>
          <p:cNvPr id="94210" name="Espace réservé du numéro de diapositive 5">
            <a:extLst>
              <a:ext uri="{FF2B5EF4-FFF2-40B4-BE49-F238E27FC236}">
                <a16:creationId xmlns="" xmlns:a16="http://schemas.microsoft.com/office/drawing/2014/main" id="{D6CAD6F5-DA0E-4BC9-B616-3C262EE84F1A}"/>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DB02D16-BC8F-4BA9-937B-C9D7313BC9C7}" type="slidenum">
              <a:rPr lang="fr-FR" altLang="fr-FR" sz="1400"/>
              <a:pPr>
                <a:spcBef>
                  <a:spcPct val="0"/>
                </a:spcBef>
                <a:buFontTx/>
                <a:buNone/>
              </a:pPr>
              <a:t>84</a:t>
            </a:fld>
            <a:endParaRPr lang="fr-FR" altLang="fr-FR" sz="140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2">
            <a:extLst>
              <a:ext uri="{FF2B5EF4-FFF2-40B4-BE49-F238E27FC236}">
                <a16:creationId xmlns="" xmlns:a16="http://schemas.microsoft.com/office/drawing/2014/main" id="{05A08DDF-870A-42E2-AA30-B6CA205FD17B}"/>
              </a:ext>
            </a:extLst>
          </p:cNvPr>
          <p:cNvSpPr>
            <a:spLocks noGrp="1" noChangeArrowheads="1"/>
          </p:cNvSpPr>
          <p:nvPr>
            <p:ph type="title"/>
          </p:nvPr>
        </p:nvSpPr>
        <p:spPr/>
        <p:txBody>
          <a:bodyPr/>
          <a:lstStyle/>
          <a:p>
            <a:pPr eaLnBrk="1" hangingPunct="1"/>
            <a:r>
              <a:rPr lang="fr-FR" altLang="fr-FR" sz="3600"/>
              <a:t>Variables de classe</a:t>
            </a:r>
          </a:p>
        </p:txBody>
      </p:sp>
      <p:sp>
        <p:nvSpPr>
          <p:cNvPr id="95236" name="Rectangle 3">
            <a:extLst>
              <a:ext uri="{FF2B5EF4-FFF2-40B4-BE49-F238E27FC236}">
                <a16:creationId xmlns="" xmlns:a16="http://schemas.microsoft.com/office/drawing/2014/main" id="{CD21B722-E32C-4C2F-B60F-D6BE6E46CC9D}"/>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dirty="0"/>
              <a:t>Certaines variables sont partagées par toutes les instances d’une classe. Ce sont les variables de classe (modificateur </a:t>
            </a:r>
            <a:r>
              <a:rPr lang="fr-FR" altLang="fr-FR" b="1" dirty="0" err="1">
                <a:solidFill>
                  <a:schemeClr val="accent2"/>
                </a:solidFill>
              </a:rPr>
              <a:t>static</a:t>
            </a:r>
            <a:r>
              <a:rPr lang="fr-FR" altLang="fr-FR" dirty="0"/>
              <a:t>)</a:t>
            </a:r>
          </a:p>
          <a:p>
            <a:pPr eaLnBrk="1" hangingPunct="1">
              <a:buFont typeface="Wingdings" panose="05000000000000000000" pitchFamily="2" charset="2"/>
              <a:buChar char="§"/>
            </a:pPr>
            <a:r>
              <a:rPr lang="fr-FR" altLang="fr-FR" dirty="0"/>
              <a:t>Si une variable de classe est initialisée dans sa déclaration, cette initialisation est exécutée une seule fois quand la classe est chargée en mémoire</a:t>
            </a:r>
          </a:p>
        </p:txBody>
      </p:sp>
      <p:sp>
        <p:nvSpPr>
          <p:cNvPr id="95234" name="Espace réservé du numéro de diapositive 5">
            <a:extLst>
              <a:ext uri="{FF2B5EF4-FFF2-40B4-BE49-F238E27FC236}">
                <a16:creationId xmlns="" xmlns:a16="http://schemas.microsoft.com/office/drawing/2014/main" id="{11A352C7-D7E0-4040-81E1-D32CA05CE357}"/>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9E10B7E-FA10-45F5-9595-FD895D2D7CE3}" type="slidenum">
              <a:rPr lang="fr-FR" altLang="fr-FR" sz="1400"/>
              <a:pPr>
                <a:spcBef>
                  <a:spcPct val="0"/>
                </a:spcBef>
                <a:buFontTx/>
                <a:buNone/>
              </a:pPr>
              <a:t>85</a:t>
            </a:fld>
            <a:endParaRPr lang="fr-FR" altLang="fr-FR" sz="140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2">
            <a:extLst>
              <a:ext uri="{FF2B5EF4-FFF2-40B4-BE49-F238E27FC236}">
                <a16:creationId xmlns="" xmlns:a16="http://schemas.microsoft.com/office/drawing/2014/main" id="{4F9F44C6-82BE-4E5E-B59D-D405D22105F1}"/>
              </a:ext>
            </a:extLst>
          </p:cNvPr>
          <p:cNvSpPr>
            <a:spLocks noGrp="1" noChangeArrowheads="1"/>
          </p:cNvSpPr>
          <p:nvPr>
            <p:ph type="title"/>
          </p:nvPr>
        </p:nvSpPr>
        <p:spPr/>
        <p:txBody>
          <a:bodyPr/>
          <a:lstStyle/>
          <a:p>
            <a:pPr eaLnBrk="1" hangingPunct="1"/>
            <a:r>
              <a:rPr lang="fr-FR" altLang="fr-FR" sz="3600" dirty="0"/>
              <a:t>Exemple de variable de classe</a:t>
            </a:r>
          </a:p>
        </p:txBody>
      </p:sp>
      <p:sp>
        <p:nvSpPr>
          <p:cNvPr id="96260" name="Rectangle 3">
            <a:extLst>
              <a:ext uri="{FF2B5EF4-FFF2-40B4-BE49-F238E27FC236}">
                <a16:creationId xmlns="" xmlns:a16="http://schemas.microsoft.com/office/drawing/2014/main" id="{29C06244-A02C-4C45-B8FC-385C20464A90}"/>
              </a:ext>
            </a:extLst>
          </p:cNvPr>
          <p:cNvSpPr>
            <a:spLocks noGrp="1" noChangeArrowheads="1"/>
          </p:cNvSpPr>
          <p:nvPr>
            <p:ph idx="1"/>
          </p:nvPr>
        </p:nvSpPr>
        <p:spPr>
          <a:xfrm>
            <a:off x="1981200" y="1368184"/>
            <a:ext cx="9319146" cy="4896138"/>
          </a:xfrm>
        </p:spPr>
        <p:txBody>
          <a:bodyPr>
            <a:normAutofit/>
          </a:bodyPr>
          <a:lstStyle/>
          <a:p>
            <a:pPr eaLnBrk="1" hangingPunct="1">
              <a:buFontTx/>
              <a:buNone/>
            </a:pPr>
            <a:r>
              <a:rPr lang="fr-FR" altLang="fr-FR" sz="2200" b="1" dirty="0">
                <a:latin typeface="Courier New" panose="02070309020205020404" pitchFamily="49" charset="0"/>
                <a:cs typeface="Courier New" panose="02070309020205020404" pitchFamily="49" charset="0"/>
              </a:rPr>
              <a:t>public class </a:t>
            </a:r>
            <a:r>
              <a:rPr lang="fr-FR" altLang="fr-FR" sz="2200" b="1" dirty="0" err="1">
                <a:latin typeface="Courier New" panose="02070309020205020404" pitchFamily="49" charset="0"/>
                <a:cs typeface="Courier New" panose="02070309020205020404" pitchFamily="49" charset="0"/>
              </a:rPr>
              <a:t>Employe</a:t>
            </a:r>
            <a:r>
              <a:rPr lang="fr-FR" altLang="fr-FR" sz="2200" b="1" dirty="0">
                <a:latin typeface="Courier New" panose="02070309020205020404" pitchFamily="49" charset="0"/>
                <a:cs typeface="Courier New" panose="02070309020205020404" pitchFamily="49" charset="0"/>
              </a:rPr>
              <a:t> {</a:t>
            </a:r>
          </a:p>
          <a:p>
            <a:pPr lvl="1" eaLnBrk="1" hangingPunct="1">
              <a:buFontTx/>
              <a:buNone/>
            </a:pPr>
            <a:r>
              <a:rPr lang="fr-FR" altLang="fr-FR" sz="2000" b="1" dirty="0" err="1">
                <a:latin typeface="Courier New" panose="02070309020205020404" pitchFamily="49" charset="0"/>
                <a:cs typeface="Courier New" panose="02070309020205020404" pitchFamily="49" charset="0"/>
              </a:rPr>
              <a:t>private</a:t>
            </a:r>
            <a:r>
              <a:rPr lang="fr-FR" altLang="fr-FR" sz="2000" b="1" dirty="0">
                <a:latin typeface="Courier New" panose="02070309020205020404" pitchFamily="49" charset="0"/>
                <a:cs typeface="Courier New" panose="02070309020205020404" pitchFamily="49" charset="0"/>
              </a:rPr>
              <a:t> String nom, </a:t>
            </a:r>
            <a:r>
              <a:rPr lang="fr-FR" altLang="fr-FR" sz="2000" b="1" dirty="0" err="1">
                <a:latin typeface="Courier New" panose="02070309020205020404" pitchFamily="49" charset="0"/>
                <a:cs typeface="Courier New" panose="02070309020205020404" pitchFamily="49" charset="0"/>
              </a:rPr>
              <a:t>prenom</a:t>
            </a:r>
            <a:r>
              <a:rPr lang="fr-FR" altLang="fr-FR" sz="2000" b="1" dirty="0">
                <a:latin typeface="Courier New" panose="02070309020205020404" pitchFamily="49" charset="0"/>
                <a:cs typeface="Courier New" panose="02070309020205020404" pitchFamily="49" charset="0"/>
              </a:rPr>
              <a:t>;</a:t>
            </a:r>
          </a:p>
          <a:p>
            <a:pPr lvl="1" eaLnBrk="1" hangingPunct="1">
              <a:buFontTx/>
              <a:buNone/>
            </a:pPr>
            <a:r>
              <a:rPr lang="fr-FR" altLang="fr-FR" sz="2000" b="1" dirty="0" err="1">
                <a:latin typeface="Courier New" panose="02070309020205020404" pitchFamily="49" charset="0"/>
                <a:cs typeface="Courier New" panose="02070309020205020404" pitchFamily="49" charset="0"/>
              </a:rPr>
              <a:t>private</a:t>
            </a:r>
            <a:r>
              <a:rPr lang="fr-FR" altLang="fr-FR" sz="2000" b="1" dirty="0">
                <a:latin typeface="Courier New" panose="02070309020205020404" pitchFamily="49" charset="0"/>
                <a:cs typeface="Courier New" panose="02070309020205020404" pitchFamily="49" charset="0"/>
              </a:rPr>
              <a:t> double salaire;</a:t>
            </a:r>
          </a:p>
          <a:p>
            <a:pPr lvl="1" eaLnBrk="1" hangingPunct="1">
              <a:buFontTx/>
              <a:buNone/>
            </a:pPr>
            <a:r>
              <a:rPr lang="fr-FR" altLang="fr-FR" sz="2000" b="1" dirty="0" err="1">
                <a:latin typeface="Courier New" panose="02070309020205020404" pitchFamily="49" charset="0"/>
                <a:cs typeface="Courier New" panose="02070309020205020404" pitchFamily="49" charset="0"/>
              </a:rPr>
              <a:t>private</a:t>
            </a:r>
            <a:r>
              <a:rPr lang="fr-FR" altLang="fr-FR" sz="2000" b="1" dirty="0">
                <a:solidFill>
                  <a:schemeClr val="accent2"/>
                </a:solidFill>
                <a:latin typeface="Courier New" panose="02070309020205020404" pitchFamily="49" charset="0"/>
                <a:cs typeface="Courier New" panose="02070309020205020404" pitchFamily="49" charset="0"/>
              </a:rPr>
              <a:t> </a:t>
            </a:r>
            <a:r>
              <a:rPr lang="fr-FR" altLang="fr-FR" sz="2000" b="1" dirty="0" err="1">
                <a:solidFill>
                  <a:schemeClr val="accent2"/>
                </a:solidFill>
                <a:latin typeface="Courier New" panose="02070309020205020404" pitchFamily="49" charset="0"/>
                <a:cs typeface="Courier New" panose="02070309020205020404" pitchFamily="49" charset="0"/>
              </a:rPr>
              <a:t>static</a:t>
            </a:r>
            <a:r>
              <a:rPr lang="fr-FR" altLang="fr-FR" sz="2000" b="1" dirty="0">
                <a:solidFill>
                  <a:schemeClr val="accent2"/>
                </a:solidFill>
                <a:latin typeface="Courier New" panose="02070309020205020404" pitchFamily="49" charset="0"/>
                <a:cs typeface="Courier New" panose="02070309020205020404" pitchFamily="49" charset="0"/>
              </a:rPr>
              <a:t> </a:t>
            </a:r>
            <a:r>
              <a:rPr lang="fr-FR" altLang="fr-FR" sz="2000" b="1" dirty="0" err="1">
                <a:latin typeface="Courier New" panose="02070309020205020404" pitchFamily="49" charset="0"/>
                <a:cs typeface="Courier New" panose="02070309020205020404" pitchFamily="49" charset="0"/>
              </a:rPr>
              <a:t>int</a:t>
            </a:r>
            <a:r>
              <a:rPr lang="fr-FR" altLang="fr-FR" sz="2000" b="1" dirty="0">
                <a:solidFill>
                  <a:schemeClr val="accent2"/>
                </a:solidFill>
                <a:latin typeface="Courier New" panose="02070309020205020404" pitchFamily="49" charset="0"/>
                <a:cs typeface="Courier New" panose="02070309020205020404" pitchFamily="49" charset="0"/>
              </a:rPr>
              <a:t> </a:t>
            </a:r>
            <a:r>
              <a:rPr lang="fr-FR" altLang="fr-FR" sz="2000" b="1" dirty="0" err="1">
                <a:solidFill>
                  <a:schemeClr val="accent2"/>
                </a:solidFill>
                <a:latin typeface="Courier New" panose="02070309020205020404" pitchFamily="49" charset="0"/>
                <a:cs typeface="Courier New" panose="02070309020205020404" pitchFamily="49" charset="0"/>
              </a:rPr>
              <a:t>nbEmployes</a:t>
            </a:r>
            <a:r>
              <a:rPr lang="fr-FR" altLang="fr-FR" sz="2000" b="1" dirty="0">
                <a:solidFill>
                  <a:schemeClr val="accent2"/>
                </a:solidFill>
                <a:latin typeface="Courier New" panose="02070309020205020404" pitchFamily="49" charset="0"/>
                <a:cs typeface="Courier New" panose="02070309020205020404" pitchFamily="49" charset="0"/>
              </a:rPr>
              <a:t> </a:t>
            </a:r>
            <a:r>
              <a:rPr lang="fr-FR" altLang="fr-FR" sz="2000" b="1" dirty="0">
                <a:latin typeface="Courier New" panose="02070309020205020404" pitchFamily="49" charset="0"/>
                <a:cs typeface="Courier New" panose="02070309020205020404" pitchFamily="49" charset="0"/>
              </a:rPr>
              <a:t>=</a:t>
            </a:r>
            <a:r>
              <a:rPr lang="fr-FR" altLang="fr-FR" sz="2000" b="1" dirty="0">
                <a:solidFill>
                  <a:schemeClr val="accent2"/>
                </a:solidFill>
                <a:latin typeface="Courier New" panose="02070309020205020404" pitchFamily="49" charset="0"/>
                <a:cs typeface="Courier New" panose="02070309020205020404" pitchFamily="49" charset="0"/>
              </a:rPr>
              <a:t> </a:t>
            </a:r>
            <a:r>
              <a:rPr lang="fr-FR" altLang="fr-FR" sz="2000" b="1" dirty="0">
                <a:latin typeface="Courier New" panose="02070309020205020404" pitchFamily="49" charset="0"/>
                <a:cs typeface="Courier New" panose="02070309020205020404" pitchFamily="49" charset="0"/>
              </a:rPr>
              <a:t>0;</a:t>
            </a:r>
          </a:p>
          <a:p>
            <a:pPr eaLnBrk="1" hangingPunct="1">
              <a:buFontTx/>
              <a:buNone/>
            </a:pPr>
            <a:r>
              <a:rPr lang="fr-FR" altLang="fr-FR" sz="2200" b="1" dirty="0">
                <a:latin typeface="Courier New" panose="02070309020205020404" pitchFamily="49" charset="0"/>
                <a:cs typeface="Courier New" panose="02070309020205020404" pitchFamily="49" charset="0"/>
              </a:rPr>
              <a:t>	// Constructeur</a:t>
            </a:r>
          </a:p>
          <a:p>
            <a:pPr eaLnBrk="1" hangingPunct="1">
              <a:buFontTx/>
              <a:buNone/>
            </a:pPr>
            <a:r>
              <a:rPr lang="fr-FR" altLang="fr-FR" sz="2200" b="1" dirty="0">
                <a:latin typeface="Courier New" panose="02070309020205020404" pitchFamily="49" charset="0"/>
                <a:cs typeface="Courier New" panose="02070309020205020404" pitchFamily="49" charset="0"/>
              </a:rPr>
              <a:t>	public </a:t>
            </a:r>
            <a:r>
              <a:rPr lang="fr-FR" altLang="fr-FR" sz="2200" b="1" dirty="0" err="1">
                <a:latin typeface="Courier New" panose="02070309020205020404" pitchFamily="49" charset="0"/>
                <a:cs typeface="Courier New" panose="02070309020205020404" pitchFamily="49" charset="0"/>
              </a:rPr>
              <a:t>Employe</a:t>
            </a:r>
            <a:r>
              <a:rPr lang="fr-FR" altLang="fr-FR" sz="2200" b="1" dirty="0">
                <a:latin typeface="Courier New" panose="02070309020205020404" pitchFamily="49" charset="0"/>
                <a:cs typeface="Courier New" panose="02070309020205020404" pitchFamily="49" charset="0"/>
              </a:rPr>
              <a:t>(String n, String p) {</a:t>
            </a:r>
          </a:p>
          <a:p>
            <a:pPr eaLnBrk="1" hangingPunct="1">
              <a:buFontTx/>
              <a:buNone/>
            </a:pPr>
            <a:r>
              <a:rPr lang="fr-FR" altLang="fr-FR" sz="2200" b="1" dirty="0">
                <a:latin typeface="Courier New" panose="02070309020205020404" pitchFamily="49" charset="0"/>
                <a:cs typeface="Courier New" panose="02070309020205020404" pitchFamily="49" charset="0"/>
              </a:rPr>
              <a:t>		this.nom = n;</a:t>
            </a:r>
          </a:p>
          <a:p>
            <a:pPr eaLnBrk="1" hangingPunct="1">
              <a:buFontTx/>
              <a:buNone/>
            </a:pPr>
            <a:r>
              <a:rPr lang="fr-FR" altLang="fr-FR" sz="2200" b="1" dirty="0">
                <a:latin typeface="Courier New" panose="02070309020205020404" pitchFamily="49" charset="0"/>
                <a:cs typeface="Courier New" panose="02070309020205020404" pitchFamily="49" charset="0"/>
              </a:rPr>
              <a:t>		</a:t>
            </a:r>
            <a:r>
              <a:rPr lang="fr-FR" altLang="fr-FR" sz="2200" b="1" dirty="0" err="1">
                <a:latin typeface="Courier New" panose="02070309020205020404" pitchFamily="49" charset="0"/>
                <a:cs typeface="Courier New" panose="02070309020205020404" pitchFamily="49" charset="0"/>
              </a:rPr>
              <a:t>this.prenom</a:t>
            </a:r>
            <a:r>
              <a:rPr lang="fr-FR" altLang="fr-FR" sz="2200" b="1" dirty="0">
                <a:latin typeface="Courier New" panose="02070309020205020404" pitchFamily="49" charset="0"/>
                <a:cs typeface="Courier New" panose="02070309020205020404" pitchFamily="49" charset="0"/>
              </a:rPr>
              <a:t> = p;</a:t>
            </a:r>
          </a:p>
          <a:p>
            <a:pPr eaLnBrk="1" hangingPunct="1">
              <a:buFontTx/>
              <a:buNone/>
            </a:pPr>
            <a:r>
              <a:rPr lang="fr-FR" altLang="fr-FR" sz="2200" b="1" dirty="0">
                <a:latin typeface="Courier New" panose="02070309020205020404" pitchFamily="49" charset="0"/>
                <a:cs typeface="Courier New" panose="02070309020205020404" pitchFamily="49" charset="0"/>
              </a:rPr>
              <a:t>		</a:t>
            </a:r>
            <a:r>
              <a:rPr lang="fr-FR" altLang="fr-FR" sz="2200" b="1" dirty="0" err="1">
                <a:solidFill>
                  <a:schemeClr val="accent2"/>
                </a:solidFill>
                <a:latin typeface="Courier New" panose="02070309020205020404" pitchFamily="49" charset="0"/>
                <a:cs typeface="Courier New" panose="02070309020205020404" pitchFamily="49" charset="0"/>
              </a:rPr>
              <a:t>nbEmployes</a:t>
            </a:r>
            <a:r>
              <a:rPr lang="fr-FR" altLang="fr-FR" sz="2200" b="1" dirty="0">
                <a:solidFill>
                  <a:schemeClr val="accent2"/>
                </a:solidFill>
                <a:latin typeface="Courier New" panose="02070309020205020404" pitchFamily="49" charset="0"/>
                <a:cs typeface="Courier New" panose="02070309020205020404" pitchFamily="49" charset="0"/>
              </a:rPr>
              <a:t>++;</a:t>
            </a:r>
            <a:r>
              <a:rPr lang="fr-FR" altLang="fr-FR" sz="2200" b="1" dirty="0">
                <a:latin typeface="Courier New" panose="02070309020205020404" pitchFamily="49" charset="0"/>
                <a:cs typeface="Courier New" panose="02070309020205020404" pitchFamily="49" charset="0"/>
              </a:rPr>
              <a:t> </a:t>
            </a:r>
          </a:p>
          <a:p>
            <a:pPr eaLnBrk="1" hangingPunct="1">
              <a:buFontTx/>
              <a:buNone/>
            </a:pPr>
            <a:r>
              <a:rPr lang="fr-FR" altLang="fr-FR" sz="2200" b="1" dirty="0">
                <a:latin typeface="Courier New" panose="02070309020205020404" pitchFamily="49" charset="0"/>
                <a:cs typeface="Courier New" panose="02070309020205020404" pitchFamily="49" charset="0"/>
              </a:rPr>
              <a:t>	}</a:t>
            </a:r>
          </a:p>
          <a:p>
            <a:pPr eaLnBrk="1" hangingPunct="1">
              <a:buFontTx/>
              <a:buNone/>
            </a:pPr>
            <a:r>
              <a:rPr lang="fr-FR" altLang="fr-FR" sz="2200" b="1" dirty="0" smtClean="0">
                <a:latin typeface="Courier New" panose="02070309020205020404" pitchFamily="49" charset="0"/>
                <a:cs typeface="Courier New" panose="02070309020205020404" pitchFamily="49" charset="0"/>
              </a:rPr>
              <a:t>}</a:t>
            </a:r>
          </a:p>
          <a:p>
            <a:pPr eaLnBrk="1" hangingPunct="1">
              <a:buFontTx/>
              <a:buNone/>
            </a:pPr>
            <a:r>
              <a:rPr lang="fr-FR" altLang="fr-FR" sz="2200" b="1" dirty="0" smtClean="0">
                <a:latin typeface="Courier New" panose="02070309020205020404" pitchFamily="49" charset="0"/>
                <a:cs typeface="Courier New" panose="02070309020205020404" pitchFamily="49" charset="0"/>
              </a:rPr>
              <a:t>. . .</a:t>
            </a:r>
          </a:p>
          <a:p>
            <a:pPr eaLnBrk="1" hangingPunct="1">
              <a:buFontTx/>
              <a:buNone/>
            </a:pPr>
            <a:endParaRPr lang="fr-FR" altLang="fr-FR" sz="2200" b="1" dirty="0" smtClean="0">
              <a:latin typeface="Courier New" panose="02070309020205020404" pitchFamily="49" charset="0"/>
              <a:cs typeface="Courier New" panose="02070309020205020404" pitchFamily="49" charset="0"/>
            </a:endParaRPr>
          </a:p>
          <a:p>
            <a:pPr eaLnBrk="1" hangingPunct="1">
              <a:buFontTx/>
              <a:buNone/>
            </a:pPr>
            <a:endParaRPr lang="fr-FR" altLang="fr-FR" sz="2200" b="1" dirty="0">
              <a:latin typeface="Courier New" panose="02070309020205020404" pitchFamily="49" charset="0"/>
              <a:cs typeface="Courier New" panose="02070309020205020404" pitchFamily="49" charset="0"/>
            </a:endParaRPr>
          </a:p>
        </p:txBody>
      </p:sp>
      <p:sp>
        <p:nvSpPr>
          <p:cNvPr id="96258" name="Espace réservé du numéro de diapositive 5">
            <a:extLst>
              <a:ext uri="{FF2B5EF4-FFF2-40B4-BE49-F238E27FC236}">
                <a16:creationId xmlns="" xmlns:a16="http://schemas.microsoft.com/office/drawing/2014/main" id="{FD38A6A6-827C-4A30-ACF6-165F11CC19F8}"/>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9FFF51A-BAEF-460E-A240-CDC754FBAECF}" type="slidenum">
              <a:rPr lang="fr-FR" altLang="fr-FR" sz="1400"/>
              <a:pPr>
                <a:spcBef>
                  <a:spcPct val="0"/>
                </a:spcBef>
                <a:buFontTx/>
                <a:buNone/>
              </a:pPr>
              <a:t>86</a:t>
            </a:fld>
            <a:endParaRPr lang="fr-FR" altLang="fr-FR" sz="140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2">
            <a:extLst>
              <a:ext uri="{FF2B5EF4-FFF2-40B4-BE49-F238E27FC236}">
                <a16:creationId xmlns="" xmlns:a16="http://schemas.microsoft.com/office/drawing/2014/main" id="{9796D818-24E2-4609-87D3-C1A7915AA886}"/>
              </a:ext>
            </a:extLst>
          </p:cNvPr>
          <p:cNvSpPr>
            <a:spLocks noGrp="1" noChangeArrowheads="1"/>
          </p:cNvSpPr>
          <p:nvPr>
            <p:ph type="title"/>
          </p:nvPr>
        </p:nvSpPr>
        <p:spPr/>
        <p:txBody>
          <a:bodyPr/>
          <a:lstStyle/>
          <a:p>
            <a:pPr eaLnBrk="1" hangingPunct="1"/>
            <a:r>
              <a:rPr lang="fr-FR" altLang="fr-FR" sz="3600"/>
              <a:t>Méthodes de classe</a:t>
            </a:r>
          </a:p>
        </p:txBody>
      </p:sp>
      <p:sp>
        <p:nvSpPr>
          <p:cNvPr id="97284" name="Rectangle 3">
            <a:extLst>
              <a:ext uri="{FF2B5EF4-FFF2-40B4-BE49-F238E27FC236}">
                <a16:creationId xmlns="" xmlns:a16="http://schemas.microsoft.com/office/drawing/2014/main" id="{D1D537C5-0749-443F-9F5F-85F649C0612A}"/>
              </a:ext>
            </a:extLst>
          </p:cNvPr>
          <p:cNvSpPr>
            <a:spLocks noGrp="1" noChangeArrowheads="1"/>
          </p:cNvSpPr>
          <p:nvPr>
            <p:ph idx="1"/>
          </p:nvPr>
        </p:nvSpPr>
        <p:spPr>
          <a:xfrm>
            <a:off x="1981200" y="1600200"/>
            <a:ext cx="8229600" cy="2895600"/>
          </a:xfrm>
        </p:spPr>
        <p:txBody>
          <a:bodyPr>
            <a:normAutofit lnSpcReduction="10000"/>
          </a:bodyPr>
          <a:lstStyle/>
          <a:p>
            <a:pPr eaLnBrk="1" hangingPunct="1">
              <a:buFont typeface="Wingdings" panose="05000000000000000000" pitchFamily="2" charset="2"/>
              <a:buChar char="§"/>
            </a:pPr>
            <a:r>
              <a:rPr lang="fr-FR" altLang="fr-FR"/>
              <a:t>Une méthode de classe (modificateur </a:t>
            </a:r>
            <a:r>
              <a:rPr lang="fr-FR" altLang="fr-FR" b="1">
                <a:solidFill>
                  <a:schemeClr val="accent2"/>
                </a:solidFill>
              </a:rPr>
              <a:t>static</a:t>
            </a:r>
            <a:r>
              <a:rPr lang="fr-FR" altLang="fr-FR" b="1"/>
              <a:t> </a:t>
            </a:r>
            <a:r>
              <a:rPr lang="fr-FR" altLang="fr-FR"/>
              <a:t>en Java) exécute une action </a:t>
            </a:r>
            <a:r>
              <a:rPr lang="fr-FR" altLang="fr-FR">
                <a:solidFill>
                  <a:schemeClr val="accent2"/>
                </a:solidFill>
              </a:rPr>
              <a:t>indépendante</a:t>
            </a:r>
            <a:r>
              <a:rPr lang="fr-FR" altLang="fr-FR"/>
              <a:t> d’une instance particulière de la classe</a:t>
            </a:r>
          </a:p>
          <a:p>
            <a:pPr eaLnBrk="1" hangingPunct="1">
              <a:buFont typeface="Wingdings" panose="05000000000000000000" pitchFamily="2" charset="2"/>
              <a:buChar char="§"/>
            </a:pPr>
            <a:r>
              <a:rPr lang="fr-FR" altLang="fr-FR"/>
              <a:t>Une méthode de classe peut être considérée comme un message envoyé à une classe</a:t>
            </a:r>
          </a:p>
          <a:p>
            <a:pPr eaLnBrk="1" hangingPunct="1">
              <a:buFont typeface="Wingdings" panose="05000000000000000000" pitchFamily="2" charset="2"/>
              <a:buChar char="§"/>
            </a:pPr>
            <a:r>
              <a:rPr lang="fr-FR" altLang="fr-FR"/>
              <a:t>Exemple :</a:t>
            </a:r>
          </a:p>
        </p:txBody>
      </p:sp>
      <p:sp>
        <p:nvSpPr>
          <p:cNvPr id="97282" name="Espace réservé du numéro de diapositive 5">
            <a:extLst>
              <a:ext uri="{FF2B5EF4-FFF2-40B4-BE49-F238E27FC236}">
                <a16:creationId xmlns="" xmlns:a16="http://schemas.microsoft.com/office/drawing/2014/main" id="{7DBE09F5-3569-4FF7-B45F-9EE19C92569C}"/>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EDE609B-3BE9-41A0-8720-4624B17CBBE0}" type="slidenum">
              <a:rPr lang="fr-FR" altLang="fr-FR" sz="1400"/>
              <a:pPr>
                <a:spcBef>
                  <a:spcPct val="0"/>
                </a:spcBef>
                <a:buFontTx/>
                <a:buNone/>
              </a:pPr>
              <a:t>87</a:t>
            </a:fld>
            <a:endParaRPr lang="fr-FR" altLang="fr-FR" sz="1400"/>
          </a:p>
        </p:txBody>
      </p:sp>
      <p:sp>
        <p:nvSpPr>
          <p:cNvPr id="97285" name="Rectangle 4">
            <a:extLst>
              <a:ext uri="{FF2B5EF4-FFF2-40B4-BE49-F238E27FC236}">
                <a16:creationId xmlns="" xmlns:a16="http://schemas.microsoft.com/office/drawing/2014/main" id="{DA181621-F29B-4415-929A-DC9E5D8286A4}"/>
              </a:ext>
            </a:extLst>
          </p:cNvPr>
          <p:cNvSpPr>
            <a:spLocks noChangeArrowheads="1"/>
          </p:cNvSpPr>
          <p:nvPr/>
        </p:nvSpPr>
        <p:spPr bwMode="auto">
          <a:xfrm>
            <a:off x="2362200" y="4724400"/>
            <a:ext cx="7239000" cy="110648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200" b="1">
                <a:latin typeface="Courier New" panose="02070309020205020404" pitchFamily="49" charset="0"/>
                <a:cs typeface="Courier New" panose="02070309020205020404" pitchFamily="49" charset="0"/>
              </a:rPr>
              <a:t>public static int getNbEmployes() {</a:t>
            </a:r>
          </a:p>
          <a:p>
            <a:pPr eaLnBrk="1" hangingPunct="1">
              <a:spcBef>
                <a:spcPct val="0"/>
              </a:spcBef>
              <a:buFontTx/>
              <a:buNone/>
            </a:pPr>
            <a:r>
              <a:rPr lang="fr-FR" altLang="fr-FR" sz="2200" b="1">
                <a:latin typeface="Courier New" panose="02070309020205020404" pitchFamily="49" charset="0"/>
                <a:cs typeface="Courier New" panose="02070309020205020404" pitchFamily="49" charset="0"/>
              </a:rPr>
              <a:t>	return nbEmployes;</a:t>
            </a:r>
          </a:p>
          <a:p>
            <a:pPr eaLnBrk="1" hangingPunct="1">
              <a:spcBef>
                <a:spcPct val="0"/>
              </a:spcBef>
              <a:buFontTx/>
              <a:buNone/>
            </a:pPr>
            <a:r>
              <a:rPr lang="fr-FR" altLang="fr-FR" sz="2200" b="1">
                <a:latin typeface="Courier New" panose="02070309020205020404" pitchFamily="49" charset="0"/>
                <a:cs typeface="Courier New" panose="02070309020205020404" pitchFamily="49" charset="0"/>
              </a:rPr>
              <a:t>}</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2">
            <a:extLst>
              <a:ext uri="{FF2B5EF4-FFF2-40B4-BE49-F238E27FC236}">
                <a16:creationId xmlns="" xmlns:a16="http://schemas.microsoft.com/office/drawing/2014/main" id="{5DADD773-7B9A-4B72-BE0A-A14C8587A099}"/>
              </a:ext>
            </a:extLst>
          </p:cNvPr>
          <p:cNvSpPr>
            <a:spLocks noGrp="1" noChangeArrowheads="1"/>
          </p:cNvSpPr>
          <p:nvPr>
            <p:ph type="title"/>
          </p:nvPr>
        </p:nvSpPr>
        <p:spPr/>
        <p:txBody>
          <a:bodyPr/>
          <a:lstStyle/>
          <a:p>
            <a:pPr eaLnBrk="1" hangingPunct="1"/>
            <a:r>
              <a:rPr lang="fr-FR" altLang="fr-FR" sz="3600"/>
              <a:t>Désigner une méthode de classe</a:t>
            </a:r>
          </a:p>
        </p:txBody>
      </p:sp>
      <p:sp>
        <p:nvSpPr>
          <p:cNvPr id="98308" name="Rectangle 3">
            <a:extLst>
              <a:ext uri="{FF2B5EF4-FFF2-40B4-BE49-F238E27FC236}">
                <a16:creationId xmlns="" xmlns:a16="http://schemas.microsoft.com/office/drawing/2014/main" id="{EC2E8EBB-6CBE-47FF-92D3-35EAFE87099D}"/>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Depuis une autre classe, on la préfixe par le nom de la classe :</a:t>
            </a:r>
          </a:p>
          <a:p>
            <a:pPr eaLnBrk="1" hangingPunct="1">
              <a:buFontTx/>
              <a:buNone/>
            </a:pPr>
            <a:r>
              <a:rPr lang="fr-FR" altLang="fr-FR" b="1"/>
              <a:t>	</a:t>
            </a:r>
            <a:r>
              <a:rPr lang="fr-FR" altLang="fr-FR" b="1">
                <a:latin typeface="Courier New" panose="02070309020205020404" pitchFamily="49" charset="0"/>
                <a:cs typeface="Courier New" panose="02070309020205020404" pitchFamily="49" charset="0"/>
              </a:rPr>
              <a:t>int n = </a:t>
            </a:r>
            <a:r>
              <a:rPr lang="fr-FR" altLang="fr-FR" b="1">
                <a:solidFill>
                  <a:schemeClr val="accent2"/>
                </a:solidFill>
                <a:latin typeface="Courier New" panose="02070309020205020404" pitchFamily="49" charset="0"/>
                <a:cs typeface="Courier New" panose="02070309020205020404" pitchFamily="49" charset="0"/>
              </a:rPr>
              <a:t>Employe</a:t>
            </a:r>
            <a:r>
              <a:rPr lang="fr-FR" altLang="fr-FR" b="1">
                <a:latin typeface="Courier New" panose="02070309020205020404" pitchFamily="49" charset="0"/>
                <a:cs typeface="Courier New" panose="02070309020205020404" pitchFamily="49" charset="0"/>
              </a:rPr>
              <a:t>.getNbEmploye();</a:t>
            </a:r>
          </a:p>
          <a:p>
            <a:pPr eaLnBrk="1" hangingPunct="1">
              <a:buFont typeface="Wingdings" panose="05000000000000000000" pitchFamily="2" charset="2"/>
              <a:buChar char="§"/>
            </a:pPr>
            <a:r>
              <a:rPr lang="fr-FR" altLang="fr-FR"/>
              <a:t>Depuis sa classe, le nom de la méthode suffit</a:t>
            </a:r>
          </a:p>
          <a:p>
            <a:pPr eaLnBrk="1" hangingPunct="1">
              <a:buFont typeface="Wingdings" panose="05000000000000000000" pitchFamily="2" charset="2"/>
              <a:buChar char="§"/>
            </a:pPr>
            <a:r>
              <a:rPr lang="fr-FR" altLang="fr-FR"/>
              <a:t>On peut aussi la préfixer par une instance quelconque de la classe (à éviter car cela nuit à la lisibilité : on ne voit pas que la méthode est </a:t>
            </a:r>
            <a:r>
              <a:rPr lang="fr-FR" altLang="fr-FR" b="1"/>
              <a:t>static</a:t>
            </a:r>
            <a:r>
              <a:rPr lang="fr-FR" altLang="fr-FR"/>
              <a:t>) :</a:t>
            </a:r>
          </a:p>
          <a:p>
            <a:pPr eaLnBrk="1" hangingPunct="1">
              <a:buFontTx/>
              <a:buNone/>
            </a:pPr>
            <a:r>
              <a:rPr lang="fr-FR" altLang="fr-FR" b="1">
                <a:latin typeface="Courier New" panose="02070309020205020404" pitchFamily="49" charset="0"/>
                <a:cs typeface="Courier New" panose="02070309020205020404" pitchFamily="49" charset="0"/>
              </a:rPr>
              <a:t>	int n = e1.getNbEmploye();</a:t>
            </a:r>
          </a:p>
        </p:txBody>
      </p:sp>
      <p:sp>
        <p:nvSpPr>
          <p:cNvPr id="98306" name="Espace réservé du numéro de diapositive 5">
            <a:extLst>
              <a:ext uri="{FF2B5EF4-FFF2-40B4-BE49-F238E27FC236}">
                <a16:creationId xmlns="" xmlns:a16="http://schemas.microsoft.com/office/drawing/2014/main" id="{916613A0-5998-42AE-98D4-E4A45D3FE953}"/>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E4C2751-8B6D-4CB4-90DF-92BE75854D60}" type="slidenum">
              <a:rPr lang="fr-FR" altLang="fr-FR" sz="1400"/>
              <a:pPr>
                <a:spcBef>
                  <a:spcPct val="0"/>
                </a:spcBef>
                <a:buFontTx/>
                <a:buNone/>
              </a:pPr>
              <a:t>88</a:t>
            </a:fld>
            <a:endParaRPr lang="fr-FR" altLang="fr-FR" sz="140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2">
            <a:extLst>
              <a:ext uri="{FF2B5EF4-FFF2-40B4-BE49-F238E27FC236}">
                <a16:creationId xmlns="" xmlns:a16="http://schemas.microsoft.com/office/drawing/2014/main" id="{1CF1C58F-7087-4F1D-98D5-0EE0073C71C6}"/>
              </a:ext>
            </a:extLst>
          </p:cNvPr>
          <p:cNvSpPr>
            <a:spLocks noGrp="1" noChangeArrowheads="1"/>
          </p:cNvSpPr>
          <p:nvPr>
            <p:ph type="title"/>
          </p:nvPr>
        </p:nvSpPr>
        <p:spPr/>
        <p:txBody>
          <a:bodyPr/>
          <a:lstStyle/>
          <a:p>
            <a:pPr eaLnBrk="1" hangingPunct="1"/>
            <a:r>
              <a:rPr lang="fr-FR" altLang="fr-FR" sz="3600"/>
              <a:t>Méthodes de classe</a:t>
            </a:r>
          </a:p>
        </p:txBody>
      </p:sp>
      <p:sp>
        <p:nvSpPr>
          <p:cNvPr id="99332" name="Rectangle 3">
            <a:extLst>
              <a:ext uri="{FF2B5EF4-FFF2-40B4-BE49-F238E27FC236}">
                <a16:creationId xmlns="" xmlns:a16="http://schemas.microsoft.com/office/drawing/2014/main" id="{BF734FF8-4B8E-49E3-8E92-8B839E65029B}"/>
              </a:ext>
            </a:extLst>
          </p:cNvPr>
          <p:cNvSpPr>
            <a:spLocks noGrp="1" noChangeArrowheads="1"/>
          </p:cNvSpPr>
          <p:nvPr>
            <p:ph idx="1"/>
          </p:nvPr>
        </p:nvSpPr>
        <p:spPr>
          <a:xfrm>
            <a:off x="1981200" y="1600200"/>
            <a:ext cx="8229600" cy="4953000"/>
          </a:xfrm>
        </p:spPr>
        <p:txBody>
          <a:bodyPr>
            <a:normAutofit lnSpcReduction="10000"/>
          </a:bodyPr>
          <a:lstStyle/>
          <a:p>
            <a:pPr eaLnBrk="1" hangingPunct="1">
              <a:buFont typeface="Wingdings" panose="05000000000000000000" pitchFamily="2" charset="2"/>
              <a:buChar char="§"/>
            </a:pPr>
            <a:r>
              <a:rPr lang="fr-FR" altLang="fr-FR" dirty="0"/>
              <a:t>Comme une méthode de classe exécute une action indépendante d’une instance particulière de la classe, elle ne peut utiliser de référence à une instance courante (</a:t>
            </a:r>
            <a:r>
              <a:rPr lang="fr-FR" altLang="fr-FR" b="1" dirty="0" err="1"/>
              <a:t>this</a:t>
            </a:r>
            <a:r>
              <a:rPr lang="fr-FR" altLang="fr-FR" dirty="0"/>
              <a:t>)</a:t>
            </a:r>
          </a:p>
          <a:p>
            <a:pPr eaLnBrk="1" hangingPunct="1">
              <a:buFont typeface="Wingdings" panose="05000000000000000000" pitchFamily="2" charset="2"/>
              <a:buChar char="§"/>
            </a:pPr>
            <a:r>
              <a:rPr lang="fr-FR" altLang="fr-FR" dirty="0"/>
              <a:t>Par exemple, il est interdit d’écrire</a:t>
            </a:r>
          </a:p>
          <a:p>
            <a:pPr eaLnBrk="1" hangingPunct="1">
              <a:buFont typeface="Wingdings" panose="05000000000000000000" pitchFamily="2" charset="2"/>
              <a:buNone/>
            </a:pPr>
            <a:endParaRPr lang="fr-FR" altLang="fr-FR" dirty="0"/>
          </a:p>
          <a:p>
            <a:pPr eaLnBrk="1" hangingPunct="1">
              <a:buFont typeface="Wingdings" panose="05000000000000000000" pitchFamily="2" charset="2"/>
              <a:buNone/>
            </a:pPr>
            <a:endParaRPr lang="fr-FR" altLang="fr-FR" dirty="0"/>
          </a:p>
          <a:p>
            <a:pPr eaLnBrk="1" hangingPunct="1">
              <a:buFont typeface="Wingdings" panose="05000000000000000000" pitchFamily="2" charset="2"/>
              <a:buNone/>
            </a:pPr>
            <a:endParaRPr lang="fr-FR" altLang="fr-FR" dirty="0"/>
          </a:p>
          <a:p>
            <a:pPr eaLnBrk="1" hangingPunct="1">
              <a:buFont typeface="Wingdings" panose="05000000000000000000" pitchFamily="2" charset="2"/>
              <a:buChar char="§"/>
            </a:pPr>
            <a:r>
              <a:rPr lang="fr-FR" altLang="fr-FR" dirty="0"/>
              <a:t>Une </a:t>
            </a:r>
            <a:r>
              <a:rPr lang="fr-FR" altLang="fr-FR" dirty="0">
                <a:solidFill>
                  <a:srgbClr val="FFC000"/>
                </a:solidFill>
              </a:rPr>
              <a:t>méthode de classe </a:t>
            </a:r>
            <a:r>
              <a:rPr lang="fr-FR" altLang="fr-FR" dirty="0"/>
              <a:t>ne peut avoir la même signature qu’une </a:t>
            </a:r>
            <a:r>
              <a:rPr lang="fr-FR" altLang="fr-FR" dirty="0">
                <a:solidFill>
                  <a:srgbClr val="FFC000"/>
                </a:solidFill>
              </a:rPr>
              <a:t>méthode d’instance</a:t>
            </a:r>
          </a:p>
        </p:txBody>
      </p:sp>
      <p:sp>
        <p:nvSpPr>
          <p:cNvPr id="99330" name="Espace réservé du numéro de diapositive 5">
            <a:extLst>
              <a:ext uri="{FF2B5EF4-FFF2-40B4-BE49-F238E27FC236}">
                <a16:creationId xmlns="" xmlns:a16="http://schemas.microsoft.com/office/drawing/2014/main" id="{7A8D1F61-917F-4933-932E-C3D7073800CE}"/>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3B7909C-2329-47C3-A3CB-C5621B947FA0}" type="slidenum">
              <a:rPr lang="fr-FR" altLang="fr-FR" sz="1400"/>
              <a:pPr>
                <a:spcBef>
                  <a:spcPct val="0"/>
                </a:spcBef>
                <a:buFontTx/>
                <a:buNone/>
              </a:pPr>
              <a:t>89</a:t>
            </a:fld>
            <a:endParaRPr lang="fr-FR" altLang="fr-FR" sz="1400"/>
          </a:p>
        </p:txBody>
      </p:sp>
      <p:sp>
        <p:nvSpPr>
          <p:cNvPr id="99333" name="Rectangle 4">
            <a:extLst>
              <a:ext uri="{FF2B5EF4-FFF2-40B4-BE49-F238E27FC236}">
                <a16:creationId xmlns="" xmlns:a16="http://schemas.microsoft.com/office/drawing/2014/main" id="{221E6C4C-B16F-4EB6-AB67-39094248485D}"/>
              </a:ext>
            </a:extLst>
          </p:cNvPr>
          <p:cNvSpPr>
            <a:spLocks noChangeArrowheads="1"/>
          </p:cNvSpPr>
          <p:nvPr/>
        </p:nvSpPr>
        <p:spPr bwMode="auto">
          <a:xfrm>
            <a:off x="2743200" y="4114800"/>
            <a:ext cx="7391400" cy="110648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200" b="1">
                <a:solidFill>
                  <a:schemeClr val="accent2"/>
                </a:solidFill>
                <a:latin typeface="Courier New" panose="02070309020205020404" pitchFamily="49" charset="0"/>
                <a:cs typeface="Courier New" panose="02070309020205020404" pitchFamily="49" charset="0"/>
              </a:rPr>
              <a:t>static</a:t>
            </a:r>
            <a:r>
              <a:rPr lang="fr-FR" altLang="fr-FR" sz="2200" b="1">
                <a:latin typeface="Courier New" panose="02070309020205020404" pitchFamily="49" charset="0"/>
                <a:cs typeface="Courier New" panose="02070309020205020404" pitchFamily="49" charset="0"/>
              </a:rPr>
              <a:t> double tripleSalaire() {</a:t>
            </a:r>
          </a:p>
          <a:p>
            <a:pPr eaLnBrk="1" hangingPunct="1">
              <a:spcBef>
                <a:spcPct val="0"/>
              </a:spcBef>
              <a:buFontTx/>
              <a:buNone/>
            </a:pPr>
            <a:r>
              <a:rPr lang="fr-FR" altLang="fr-FR" sz="2200" b="1">
                <a:latin typeface="Courier New" panose="02070309020205020404" pitchFamily="49" charset="0"/>
                <a:cs typeface="Courier New" panose="02070309020205020404" pitchFamily="49" charset="0"/>
              </a:rPr>
              <a:t>	return </a:t>
            </a:r>
            <a:r>
              <a:rPr lang="fr-FR" altLang="fr-FR" sz="2200" b="1">
                <a:solidFill>
                  <a:srgbClr val="FF6600"/>
                </a:solidFill>
                <a:latin typeface="Courier New" panose="02070309020205020404" pitchFamily="49" charset="0"/>
                <a:cs typeface="Courier New" panose="02070309020205020404" pitchFamily="49" charset="0"/>
              </a:rPr>
              <a:t>this</a:t>
            </a:r>
            <a:r>
              <a:rPr lang="fr-FR" altLang="fr-FR" sz="2200" b="1">
                <a:latin typeface="Courier New" panose="02070309020205020404" pitchFamily="49" charset="0"/>
                <a:cs typeface="Courier New" panose="02070309020205020404" pitchFamily="49" charset="0"/>
              </a:rPr>
              <a:t>.salaire * 3;</a:t>
            </a:r>
          </a:p>
          <a:p>
            <a:pPr eaLnBrk="1" hangingPunct="1">
              <a:spcBef>
                <a:spcPct val="0"/>
              </a:spcBef>
              <a:buFontTx/>
              <a:buNone/>
            </a:pPr>
            <a:r>
              <a:rPr lang="fr-FR" altLang="fr-FR" sz="2200" b="1">
                <a:latin typeface="Courier New" panose="02070309020205020404" pitchFamily="49" charset="0"/>
                <a:cs typeface="Courier New" panose="02070309020205020404" pitchFamily="49" charset="0"/>
              </a:rPr>
              <a:t>}</a:t>
            </a:r>
          </a:p>
        </p:txBody>
      </p:sp>
      <p:grpSp>
        <p:nvGrpSpPr>
          <p:cNvPr id="99334" name="Group 9">
            <a:extLst>
              <a:ext uri="{FF2B5EF4-FFF2-40B4-BE49-F238E27FC236}">
                <a16:creationId xmlns="" xmlns:a16="http://schemas.microsoft.com/office/drawing/2014/main" id="{1BE86805-AAA8-4829-87ED-1149A85D0400}"/>
              </a:ext>
            </a:extLst>
          </p:cNvPr>
          <p:cNvGrpSpPr>
            <a:grpSpLocks/>
          </p:cNvGrpSpPr>
          <p:nvPr/>
        </p:nvGrpSpPr>
        <p:grpSpPr bwMode="auto">
          <a:xfrm>
            <a:off x="7696200" y="3429000"/>
            <a:ext cx="1447800" cy="2057400"/>
            <a:chOff x="4272" y="2496"/>
            <a:chExt cx="912" cy="1296"/>
          </a:xfrm>
        </p:grpSpPr>
        <p:sp>
          <p:nvSpPr>
            <p:cNvPr id="99335" name="Line 5">
              <a:extLst>
                <a:ext uri="{FF2B5EF4-FFF2-40B4-BE49-F238E27FC236}">
                  <a16:creationId xmlns="" xmlns:a16="http://schemas.microsoft.com/office/drawing/2014/main" id="{929434D1-7496-4355-9BD7-283FEB780EF3}"/>
                </a:ext>
              </a:extLst>
            </p:cNvPr>
            <p:cNvSpPr>
              <a:spLocks noChangeShapeType="1"/>
            </p:cNvSpPr>
            <p:nvPr/>
          </p:nvSpPr>
          <p:spPr bwMode="auto">
            <a:xfrm flipH="1">
              <a:off x="4272" y="2496"/>
              <a:ext cx="720" cy="1296"/>
            </a:xfrm>
            <a:prstGeom prst="line">
              <a:avLst/>
            </a:prstGeom>
            <a:noFill/>
            <a:ln w="57150">
              <a:solidFill>
                <a:srgbClr val="FF6600"/>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99336" name="Line 6">
              <a:extLst>
                <a:ext uri="{FF2B5EF4-FFF2-40B4-BE49-F238E27FC236}">
                  <a16:creationId xmlns="" xmlns:a16="http://schemas.microsoft.com/office/drawing/2014/main" id="{5CAF9B25-EE4A-4741-8912-EF663358B74A}"/>
                </a:ext>
              </a:extLst>
            </p:cNvPr>
            <p:cNvSpPr>
              <a:spLocks noChangeShapeType="1"/>
            </p:cNvSpPr>
            <p:nvPr/>
          </p:nvSpPr>
          <p:spPr bwMode="auto">
            <a:xfrm>
              <a:off x="4272" y="2544"/>
              <a:ext cx="912" cy="1104"/>
            </a:xfrm>
            <a:prstGeom prst="line">
              <a:avLst/>
            </a:prstGeom>
            <a:noFill/>
            <a:ln w="57150">
              <a:solidFill>
                <a:srgbClr val="FF6600"/>
              </a:solidFill>
              <a:round/>
              <a:headEnd/>
              <a:tailEnd/>
            </a:ln>
            <a:extLst>
              <a:ext uri="{909E8E84-426E-40DD-AFC4-6F175D3DCCD1}">
                <a14:hiddenFill xmlns="" xmlns:a14="http://schemas.microsoft.com/office/drawing/2010/main">
                  <a:noFill/>
                </a14:hiddenFill>
              </a:ext>
            </a:extLst>
          </p:spPr>
          <p:txBody>
            <a:bodyPr/>
            <a:lstStyle/>
            <a:p>
              <a:endParaRPr lang="fr-F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5"/>
          <p:cNvSpPr>
            <a:spLocks noGrp="1"/>
          </p:cNvSpPr>
          <p:nvPr>
            <p:ph type="sldNum" sz="quarter" idx="12"/>
          </p:nvPr>
        </p:nvSpPr>
        <p:spPr>
          <a:noFill/>
        </p:spPr>
        <p:txBody>
          <a:bodyPr/>
          <a:lstStyle/>
          <a:p>
            <a:fld id="{5BCA1E79-1591-4B1F-BA40-B355D1FF1FDC}" type="slidenum">
              <a:rPr lang="fr-FR" altLang="fr-FR"/>
              <a:pPr/>
              <a:t>9</a:t>
            </a:fld>
            <a:endParaRPr lang="fr-FR" altLang="fr-FR"/>
          </a:p>
        </p:txBody>
      </p:sp>
      <p:sp>
        <p:nvSpPr>
          <p:cNvPr id="8195" name="Rectangle 2"/>
          <p:cNvSpPr>
            <a:spLocks noGrp="1" noChangeArrowheads="1"/>
          </p:cNvSpPr>
          <p:nvPr>
            <p:ph type="title"/>
          </p:nvPr>
        </p:nvSpPr>
        <p:spPr/>
        <p:txBody>
          <a:bodyPr/>
          <a:lstStyle/>
          <a:p>
            <a:pPr eaLnBrk="1" hangingPunct="1"/>
            <a:r>
              <a:rPr lang="fr-FR" altLang="fr-FR" sz="3600" dirty="0" smtClean="0"/>
              <a:t>2.2. Premier programme Java</a:t>
            </a:r>
          </a:p>
        </p:txBody>
      </p:sp>
      <p:sp>
        <p:nvSpPr>
          <p:cNvPr id="8196" name="Rectangle 3"/>
          <p:cNvSpPr>
            <a:spLocks noGrp="1" noChangeArrowheads="1"/>
          </p:cNvSpPr>
          <p:nvPr>
            <p:ph type="body" idx="1"/>
          </p:nvPr>
        </p:nvSpPr>
        <p:spPr/>
        <p:txBody>
          <a:bodyPr/>
          <a:lstStyle/>
          <a:p>
            <a:pPr eaLnBrk="1" hangingPunct="1">
              <a:spcBef>
                <a:spcPct val="0"/>
              </a:spcBef>
              <a:buFont typeface="Wingdings" pitchFamily="2" charset="2"/>
              <a:buChar char="§"/>
            </a:pPr>
            <a:r>
              <a:rPr lang="fr-FR" altLang="fr-FR" sz="2800" dirty="0" smtClean="0"/>
              <a:t>Code source</a:t>
            </a:r>
          </a:p>
          <a:p>
            <a:pPr eaLnBrk="1" hangingPunct="1">
              <a:spcBef>
                <a:spcPct val="0"/>
              </a:spcBef>
              <a:buFont typeface="Wingdings" pitchFamily="2" charset="2"/>
              <a:buChar char="§"/>
            </a:pPr>
            <a:endParaRPr lang="fr-FR" altLang="fr-FR" sz="2800" dirty="0" smtClean="0"/>
          </a:p>
          <a:p>
            <a:pPr lvl="1" eaLnBrk="1" hangingPunct="1">
              <a:buFontTx/>
              <a:buNone/>
            </a:pPr>
            <a:r>
              <a:rPr lang="fr-FR" altLang="fr-FR" sz="2000" b="1" dirty="0" smtClean="0">
                <a:latin typeface="Courier New" pitchFamily="49" charset="0"/>
                <a:cs typeface="Courier New" pitchFamily="49" charset="0"/>
              </a:rPr>
              <a:t>public class </a:t>
            </a:r>
            <a:r>
              <a:rPr lang="fr-FR" altLang="fr-FR" sz="2000" b="1" dirty="0" err="1" smtClean="0">
                <a:solidFill>
                  <a:schemeClr val="accent2"/>
                </a:solidFill>
                <a:latin typeface="Courier New" pitchFamily="49" charset="0"/>
                <a:cs typeface="Courier New" pitchFamily="49" charset="0"/>
              </a:rPr>
              <a:t>HelloWorld</a:t>
            </a:r>
            <a:r>
              <a:rPr lang="fr-FR" altLang="fr-FR" sz="2000" b="1" dirty="0" smtClean="0">
                <a:latin typeface="Courier New" pitchFamily="49" charset="0"/>
                <a:cs typeface="Courier New" pitchFamily="49" charset="0"/>
              </a:rPr>
              <a:t> {</a:t>
            </a:r>
          </a:p>
          <a:p>
            <a:pPr lvl="1" eaLnBrk="1" hangingPunct="1">
              <a:buFontTx/>
              <a:buNone/>
            </a:pPr>
            <a:r>
              <a:rPr lang="fr-FR" altLang="fr-FR" sz="2000" b="1" dirty="0" smtClean="0">
                <a:latin typeface="Courier New" pitchFamily="49" charset="0"/>
                <a:cs typeface="Courier New" pitchFamily="49" charset="0"/>
              </a:rPr>
              <a:t>	public </a:t>
            </a:r>
            <a:r>
              <a:rPr lang="fr-FR" altLang="fr-FR" sz="2000" b="1" dirty="0" err="1" smtClean="0">
                <a:latin typeface="Courier New" pitchFamily="49" charset="0"/>
                <a:cs typeface="Courier New" pitchFamily="49" charset="0"/>
              </a:rPr>
              <a:t>static</a:t>
            </a:r>
            <a:r>
              <a:rPr lang="fr-FR" altLang="fr-FR" sz="2000" b="1" dirty="0" smtClean="0">
                <a:latin typeface="Courier New" pitchFamily="49" charset="0"/>
                <a:cs typeface="Courier New" pitchFamily="49" charset="0"/>
              </a:rPr>
              <a:t> </a:t>
            </a:r>
            <a:r>
              <a:rPr lang="fr-FR" altLang="fr-FR" sz="2000" b="1" dirty="0" err="1" smtClean="0">
                <a:latin typeface="Courier New" pitchFamily="49" charset="0"/>
                <a:cs typeface="Courier New" pitchFamily="49" charset="0"/>
              </a:rPr>
              <a:t>void</a:t>
            </a:r>
            <a:r>
              <a:rPr lang="fr-FR" altLang="fr-FR" sz="2000" b="1" dirty="0" smtClean="0">
                <a:latin typeface="Courier New" pitchFamily="49" charset="0"/>
                <a:cs typeface="Courier New" pitchFamily="49" charset="0"/>
              </a:rPr>
              <a:t> </a:t>
            </a:r>
            <a:r>
              <a:rPr lang="fr-FR" altLang="fr-FR" sz="2000" b="1" dirty="0" smtClean="0">
                <a:solidFill>
                  <a:schemeClr val="accent2"/>
                </a:solidFill>
                <a:latin typeface="Courier New" pitchFamily="49" charset="0"/>
                <a:cs typeface="Courier New" pitchFamily="49" charset="0"/>
              </a:rPr>
              <a:t>main</a:t>
            </a:r>
            <a:r>
              <a:rPr lang="fr-FR" altLang="fr-FR" sz="2000" b="1" dirty="0" smtClean="0">
                <a:latin typeface="Courier New" pitchFamily="49" charset="0"/>
                <a:cs typeface="Courier New" pitchFamily="49" charset="0"/>
              </a:rPr>
              <a:t>(String[] </a:t>
            </a:r>
            <a:r>
              <a:rPr lang="fr-FR" altLang="fr-FR" sz="2000" b="1" dirty="0" err="1" smtClean="0">
                <a:latin typeface="Courier New" pitchFamily="49" charset="0"/>
                <a:cs typeface="Courier New" pitchFamily="49" charset="0"/>
              </a:rPr>
              <a:t>args</a:t>
            </a:r>
            <a:r>
              <a:rPr lang="fr-FR" altLang="fr-FR" sz="2000" b="1" dirty="0" smtClean="0">
                <a:latin typeface="Courier New" pitchFamily="49" charset="0"/>
                <a:cs typeface="Courier New" pitchFamily="49" charset="0"/>
              </a:rPr>
              <a:t>){</a:t>
            </a:r>
          </a:p>
          <a:p>
            <a:pPr lvl="1" eaLnBrk="1" hangingPunct="1">
              <a:buFontTx/>
              <a:buNone/>
            </a:pPr>
            <a:r>
              <a:rPr lang="fr-FR" altLang="fr-FR" sz="2000" b="1" dirty="0" smtClean="0">
                <a:latin typeface="Courier New" pitchFamily="49" charset="0"/>
                <a:cs typeface="Courier New" pitchFamily="49" charset="0"/>
              </a:rPr>
              <a:t>		System.out.println("Hello world");</a:t>
            </a:r>
          </a:p>
          <a:p>
            <a:pPr lvl="1" eaLnBrk="1" hangingPunct="1">
              <a:buFontTx/>
              <a:buNone/>
            </a:pPr>
            <a:r>
              <a:rPr lang="fr-FR" altLang="fr-FR" sz="2000" b="1" dirty="0" smtClean="0">
                <a:latin typeface="Courier New" pitchFamily="49" charset="0"/>
                <a:cs typeface="Courier New" pitchFamily="49" charset="0"/>
              </a:rPr>
              <a:t>	}</a:t>
            </a:r>
          </a:p>
          <a:p>
            <a:pPr lvl="1" eaLnBrk="1" hangingPunct="1">
              <a:buFontTx/>
              <a:buNone/>
            </a:pPr>
            <a:r>
              <a:rPr lang="fr-FR" altLang="fr-FR" sz="2000" b="1" dirty="0" smtClean="0">
                <a:latin typeface="Courier New" pitchFamily="49" charset="0"/>
                <a:cs typeface="Courier New" pitchFamily="49" charset="0"/>
              </a:rPr>
              <a:t>}</a:t>
            </a:r>
          </a:p>
        </p:txBody>
      </p:sp>
      <p:sp>
        <p:nvSpPr>
          <p:cNvPr id="8197" name="Rectangle 4"/>
          <p:cNvSpPr>
            <a:spLocks noChangeArrowheads="1"/>
          </p:cNvSpPr>
          <p:nvPr/>
        </p:nvSpPr>
        <p:spPr bwMode="auto">
          <a:xfrm>
            <a:off x="1637731" y="2166584"/>
            <a:ext cx="7233314" cy="2133600"/>
          </a:xfrm>
          <a:prstGeom prst="rect">
            <a:avLst/>
          </a:prstGeom>
          <a:noFill/>
          <a:ln w="9525">
            <a:solidFill>
              <a:schemeClr val="tx1"/>
            </a:solidFill>
            <a:miter lim="800000"/>
            <a:headEnd/>
            <a:tailEnd/>
          </a:ln>
        </p:spPr>
        <p:txBody>
          <a:bodyPr wrap="none" anchor="ctr"/>
          <a:lstStyle/>
          <a:p>
            <a:pPr eaLnBrk="1" hangingPunct="1"/>
            <a:endParaRPr lang="en-US" altLang="fr-FR"/>
          </a:p>
        </p:txBody>
      </p:sp>
      <p:sp>
        <p:nvSpPr>
          <p:cNvPr id="8198" name="AutoShape 5"/>
          <p:cNvSpPr>
            <a:spLocks noChangeArrowheads="1"/>
          </p:cNvSpPr>
          <p:nvPr/>
        </p:nvSpPr>
        <p:spPr bwMode="auto">
          <a:xfrm>
            <a:off x="6807200" y="2031248"/>
            <a:ext cx="3962400" cy="457200"/>
          </a:xfrm>
          <a:prstGeom prst="wedgeRectCallout">
            <a:avLst>
              <a:gd name="adj1" fmla="val -71954"/>
              <a:gd name="adj2" fmla="val 143403"/>
            </a:avLst>
          </a:prstGeom>
          <a:solidFill>
            <a:schemeClr val="bg1"/>
          </a:solidFill>
          <a:ln w="9525">
            <a:solidFill>
              <a:schemeClr val="tx1"/>
            </a:solidFill>
            <a:miter lim="800000"/>
            <a:headEnd/>
            <a:tailEnd/>
          </a:ln>
        </p:spPr>
        <p:txBody>
          <a:bodyPr/>
          <a:lstStyle/>
          <a:p>
            <a:pPr algn="ctr" eaLnBrk="1" hangingPunct="1"/>
            <a:r>
              <a:rPr lang="fr-FR" altLang="fr-FR"/>
              <a:t>Point d’entrée d’exécution</a:t>
            </a:r>
          </a:p>
        </p:txBody>
      </p:sp>
      <p:sp>
        <p:nvSpPr>
          <p:cNvPr id="8199" name="Rectangle 6"/>
          <p:cNvSpPr>
            <a:spLocks noChangeArrowheads="1"/>
          </p:cNvSpPr>
          <p:nvPr/>
        </p:nvSpPr>
        <p:spPr bwMode="auto">
          <a:xfrm>
            <a:off x="1514913" y="4994781"/>
            <a:ext cx="5512215" cy="430887"/>
          </a:xfrm>
          <a:prstGeom prst="rect">
            <a:avLst/>
          </a:prstGeom>
          <a:noFill/>
          <a:ln w="9525">
            <a:noFill/>
            <a:miter lim="800000"/>
            <a:headEnd/>
            <a:tailEnd/>
          </a:ln>
        </p:spPr>
        <p:txBody>
          <a:bodyPr wrap="none">
            <a:spAutoFit/>
          </a:bodyPr>
          <a:lstStyle/>
          <a:p>
            <a:pPr lvl="1" eaLnBrk="1" hangingPunct="1">
              <a:spcBef>
                <a:spcPct val="20000"/>
              </a:spcBef>
            </a:pPr>
            <a:r>
              <a:rPr lang="fr-FR" altLang="fr-FR" sz="2200" dirty="0"/>
              <a:t>Enregistrée dans le fichier </a:t>
            </a:r>
            <a:r>
              <a:rPr lang="fr-FR" altLang="fr-FR" sz="2200" dirty="0">
                <a:solidFill>
                  <a:schemeClr val="accent2"/>
                </a:solidFill>
              </a:rPr>
              <a:t>HelloWorld.java</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2">
            <a:extLst>
              <a:ext uri="{FF2B5EF4-FFF2-40B4-BE49-F238E27FC236}">
                <a16:creationId xmlns="" xmlns:a16="http://schemas.microsoft.com/office/drawing/2014/main" id="{90B39826-D577-4549-9197-A630BB252868}"/>
              </a:ext>
            </a:extLst>
          </p:cNvPr>
          <p:cNvSpPr>
            <a:spLocks noGrp="1" noChangeArrowheads="1"/>
          </p:cNvSpPr>
          <p:nvPr>
            <p:ph type="title"/>
          </p:nvPr>
        </p:nvSpPr>
        <p:spPr/>
        <p:txBody>
          <a:bodyPr/>
          <a:lstStyle/>
          <a:p>
            <a:pPr eaLnBrk="1" hangingPunct="1"/>
            <a:r>
              <a:rPr lang="fr-FR" altLang="fr-FR" sz="3600"/>
              <a:t>Et la méthode </a:t>
            </a:r>
            <a:r>
              <a:rPr lang="fr-FR" altLang="fr-FR" sz="3600" b="1"/>
              <a:t>main() !</a:t>
            </a:r>
          </a:p>
        </p:txBody>
      </p:sp>
      <p:sp>
        <p:nvSpPr>
          <p:cNvPr id="100356" name="Rectangle 3">
            <a:extLst>
              <a:ext uri="{FF2B5EF4-FFF2-40B4-BE49-F238E27FC236}">
                <a16:creationId xmlns="" xmlns:a16="http://schemas.microsoft.com/office/drawing/2014/main" id="{19E4C2FF-ED20-43DC-8B5C-B7934503AC64}"/>
              </a:ext>
            </a:extLst>
          </p:cNvPr>
          <p:cNvSpPr>
            <a:spLocks noGrp="1" noChangeArrowheads="1"/>
          </p:cNvSpPr>
          <p:nvPr>
            <p:ph idx="1"/>
          </p:nvPr>
        </p:nvSpPr>
        <p:spPr>
          <a:xfrm>
            <a:off x="1981200" y="1600200"/>
            <a:ext cx="8229600" cy="3352800"/>
          </a:xfrm>
        </p:spPr>
        <p:txBody>
          <a:bodyPr>
            <a:normAutofit fontScale="92500" lnSpcReduction="10000"/>
          </a:bodyPr>
          <a:lstStyle/>
          <a:p>
            <a:pPr eaLnBrk="1" hangingPunct="1">
              <a:buFont typeface="Wingdings" panose="05000000000000000000" pitchFamily="2" charset="2"/>
              <a:buChar char="§"/>
            </a:pPr>
            <a:r>
              <a:rPr lang="fr-FR" altLang="fr-FR" dirty="0"/>
              <a:t>La méthode </a:t>
            </a:r>
            <a:r>
              <a:rPr lang="fr-FR" altLang="fr-FR" b="1" dirty="0"/>
              <a:t>main() </a:t>
            </a:r>
            <a:r>
              <a:rPr lang="fr-FR" altLang="fr-FR" dirty="0"/>
              <a:t>est nécessairement </a:t>
            </a:r>
            <a:r>
              <a:rPr lang="fr-FR" altLang="fr-FR" b="1" dirty="0" err="1">
                <a:solidFill>
                  <a:srgbClr val="FFC000"/>
                </a:solidFill>
              </a:rPr>
              <a:t>static</a:t>
            </a:r>
            <a:r>
              <a:rPr lang="fr-FR" altLang="fr-FR" b="1" dirty="0"/>
              <a:t>.</a:t>
            </a:r>
          </a:p>
          <a:p>
            <a:pPr eaLnBrk="1" hangingPunct="1">
              <a:buFont typeface="Wingdings" panose="05000000000000000000" pitchFamily="2" charset="2"/>
              <a:buChar char="§"/>
            </a:pPr>
            <a:r>
              <a:rPr lang="fr-FR" altLang="fr-FR" dirty="0"/>
              <a:t>Pourquoi ?</a:t>
            </a:r>
          </a:p>
          <a:p>
            <a:pPr eaLnBrk="1" hangingPunct="1">
              <a:buFont typeface="Wingdings" panose="05000000000000000000" pitchFamily="2" charset="2"/>
              <a:buChar char="§"/>
            </a:pPr>
            <a:r>
              <a:rPr lang="fr-FR" altLang="fr-FR" dirty="0">
                <a:solidFill>
                  <a:schemeClr val="bg1"/>
                </a:solidFill>
              </a:rPr>
              <a:t>La méthode </a:t>
            </a:r>
            <a:r>
              <a:rPr lang="fr-FR" altLang="fr-FR" b="1" dirty="0">
                <a:solidFill>
                  <a:schemeClr val="bg1"/>
                </a:solidFill>
              </a:rPr>
              <a:t>main() </a:t>
            </a:r>
            <a:r>
              <a:rPr lang="fr-FR" altLang="fr-FR" dirty="0">
                <a:solidFill>
                  <a:schemeClr val="bg1"/>
                </a:solidFill>
              </a:rPr>
              <a:t>est exécutée au début du programme. Aucune instance n’est donc déjà créée lorsque la méthode </a:t>
            </a:r>
            <a:r>
              <a:rPr lang="fr-FR" altLang="fr-FR" b="1" dirty="0">
                <a:solidFill>
                  <a:schemeClr val="bg1"/>
                </a:solidFill>
              </a:rPr>
              <a:t>main() </a:t>
            </a:r>
            <a:r>
              <a:rPr lang="fr-FR" altLang="fr-FR" dirty="0">
                <a:solidFill>
                  <a:schemeClr val="bg1"/>
                </a:solidFill>
              </a:rPr>
              <a:t>commence son exécution. Ça ne peut donc pas être une méthode d’instance.</a:t>
            </a:r>
          </a:p>
        </p:txBody>
      </p:sp>
      <p:sp>
        <p:nvSpPr>
          <p:cNvPr id="100354" name="Espace réservé du numéro de diapositive 5">
            <a:extLst>
              <a:ext uri="{FF2B5EF4-FFF2-40B4-BE49-F238E27FC236}">
                <a16:creationId xmlns="" xmlns:a16="http://schemas.microsoft.com/office/drawing/2014/main" id="{9AB1B9DB-BC15-467F-BA5E-7C91C04B8B20}"/>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F41854C-BA76-4BFD-9085-509ACD516879}" type="slidenum">
              <a:rPr lang="fr-FR" altLang="fr-FR" sz="1400"/>
              <a:pPr>
                <a:spcBef>
                  <a:spcPct val="0"/>
                </a:spcBef>
                <a:buFontTx/>
                <a:buNone/>
              </a:pPr>
              <a:t>90</a:t>
            </a:fld>
            <a:endParaRPr lang="fr-FR" altLang="fr-FR" sz="140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2">
            <a:extLst>
              <a:ext uri="{FF2B5EF4-FFF2-40B4-BE49-F238E27FC236}">
                <a16:creationId xmlns="" xmlns:a16="http://schemas.microsoft.com/office/drawing/2014/main" id="{66787F86-00DC-43D9-A088-158C182E4863}"/>
              </a:ext>
            </a:extLst>
          </p:cNvPr>
          <p:cNvSpPr>
            <a:spLocks noGrp="1" noChangeArrowheads="1"/>
          </p:cNvSpPr>
          <p:nvPr>
            <p:ph type="title"/>
          </p:nvPr>
        </p:nvSpPr>
        <p:spPr/>
        <p:txBody>
          <a:bodyPr/>
          <a:lstStyle/>
          <a:p>
            <a:pPr eaLnBrk="1" hangingPunct="1"/>
            <a:r>
              <a:rPr lang="fr-FR" altLang="fr-FR" sz="3600"/>
              <a:t>Et la méthode </a:t>
            </a:r>
            <a:r>
              <a:rPr lang="fr-FR" altLang="fr-FR" sz="3600" b="1"/>
              <a:t>main() !</a:t>
            </a:r>
          </a:p>
        </p:txBody>
      </p:sp>
      <p:sp>
        <p:nvSpPr>
          <p:cNvPr id="101380" name="Rectangle 3">
            <a:extLst>
              <a:ext uri="{FF2B5EF4-FFF2-40B4-BE49-F238E27FC236}">
                <a16:creationId xmlns="" xmlns:a16="http://schemas.microsoft.com/office/drawing/2014/main" id="{5B0C3B3D-A0DD-4DA8-B025-2AE9A4FA0DAC}"/>
              </a:ext>
            </a:extLst>
          </p:cNvPr>
          <p:cNvSpPr>
            <a:spLocks noGrp="1" noChangeArrowheads="1"/>
          </p:cNvSpPr>
          <p:nvPr>
            <p:ph idx="1"/>
          </p:nvPr>
        </p:nvSpPr>
        <p:spPr>
          <a:xfrm>
            <a:off x="1981200" y="1600200"/>
            <a:ext cx="8229600" cy="3352800"/>
          </a:xfrm>
        </p:spPr>
        <p:txBody>
          <a:bodyPr>
            <a:normAutofit fontScale="92500" lnSpcReduction="10000"/>
          </a:bodyPr>
          <a:lstStyle/>
          <a:p>
            <a:pPr eaLnBrk="1" hangingPunct="1">
              <a:buFont typeface="Wingdings" panose="05000000000000000000" pitchFamily="2" charset="2"/>
              <a:buChar char="§"/>
            </a:pPr>
            <a:r>
              <a:rPr lang="fr-FR" altLang="fr-FR"/>
              <a:t>La méthode </a:t>
            </a:r>
            <a:r>
              <a:rPr lang="fr-FR" altLang="fr-FR" b="1"/>
              <a:t>main() </a:t>
            </a:r>
            <a:r>
              <a:rPr lang="fr-FR" altLang="fr-FR"/>
              <a:t>est nécessairement </a:t>
            </a:r>
            <a:r>
              <a:rPr lang="fr-FR" altLang="fr-FR" b="1"/>
              <a:t>static.</a:t>
            </a:r>
          </a:p>
          <a:p>
            <a:pPr eaLnBrk="1" hangingPunct="1">
              <a:buFont typeface="Wingdings" panose="05000000000000000000" pitchFamily="2" charset="2"/>
              <a:buChar char="§"/>
            </a:pPr>
            <a:r>
              <a:rPr lang="fr-FR" altLang="fr-FR"/>
              <a:t>Pourquoi ?</a:t>
            </a:r>
          </a:p>
          <a:p>
            <a:pPr eaLnBrk="1" hangingPunct="1">
              <a:buFont typeface="Wingdings" panose="05000000000000000000" pitchFamily="2" charset="2"/>
              <a:buChar char="§"/>
            </a:pPr>
            <a:r>
              <a:rPr lang="fr-FR" altLang="fr-FR"/>
              <a:t>La méthode </a:t>
            </a:r>
            <a:r>
              <a:rPr lang="fr-FR" altLang="fr-FR" b="1"/>
              <a:t>main() </a:t>
            </a:r>
            <a:r>
              <a:rPr lang="fr-FR" altLang="fr-FR"/>
              <a:t>est exécutée au début du programme. Aucune instance n’est donc déjà créée lorsque la méthode </a:t>
            </a:r>
            <a:r>
              <a:rPr lang="fr-FR" altLang="fr-FR" b="1"/>
              <a:t>main() </a:t>
            </a:r>
            <a:r>
              <a:rPr lang="fr-FR" altLang="fr-FR"/>
              <a:t>commence son exécution. Ça ne peut donc pas être une méthode d’instance.</a:t>
            </a:r>
          </a:p>
        </p:txBody>
      </p:sp>
      <p:sp>
        <p:nvSpPr>
          <p:cNvPr id="101378" name="Espace réservé du numéro de diapositive 5">
            <a:extLst>
              <a:ext uri="{FF2B5EF4-FFF2-40B4-BE49-F238E27FC236}">
                <a16:creationId xmlns="" xmlns:a16="http://schemas.microsoft.com/office/drawing/2014/main" id="{1A5B2882-2173-480E-ACC7-FE02DF525241}"/>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650F606-6DDF-4149-B3D2-291E1FEC2371}" type="slidenum">
              <a:rPr lang="fr-FR" altLang="fr-FR" sz="1400"/>
              <a:pPr>
                <a:spcBef>
                  <a:spcPct val="0"/>
                </a:spcBef>
                <a:buFontTx/>
                <a:buNone/>
              </a:pPr>
              <a:t>91</a:t>
            </a:fld>
            <a:endParaRPr lang="fr-FR" altLang="fr-FR" sz="140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2">
            <a:extLst>
              <a:ext uri="{FF2B5EF4-FFF2-40B4-BE49-F238E27FC236}">
                <a16:creationId xmlns="" xmlns:a16="http://schemas.microsoft.com/office/drawing/2014/main" id="{8CC4F0DE-379E-4151-9CA0-B6DF84A3584C}"/>
              </a:ext>
            </a:extLst>
          </p:cNvPr>
          <p:cNvSpPr>
            <a:spLocks noGrp="1" noChangeArrowheads="1"/>
          </p:cNvSpPr>
          <p:nvPr>
            <p:ph type="title"/>
          </p:nvPr>
        </p:nvSpPr>
        <p:spPr/>
        <p:txBody>
          <a:bodyPr/>
          <a:lstStyle/>
          <a:p>
            <a:pPr eaLnBrk="1" hangingPunct="1"/>
            <a:r>
              <a:rPr lang="fr-FR" altLang="fr-FR" sz="3600"/>
              <a:t>Blocs d’initialisation </a:t>
            </a:r>
            <a:r>
              <a:rPr lang="fr-FR" altLang="fr-FR" sz="3600" b="1"/>
              <a:t>static</a:t>
            </a:r>
          </a:p>
        </p:txBody>
      </p:sp>
      <p:sp>
        <p:nvSpPr>
          <p:cNvPr id="102404" name="Rectangle 3">
            <a:extLst>
              <a:ext uri="{FF2B5EF4-FFF2-40B4-BE49-F238E27FC236}">
                <a16:creationId xmlns="" xmlns:a16="http://schemas.microsoft.com/office/drawing/2014/main" id="{F16B5A39-A000-46BF-B2C7-B241F48D5E0A}"/>
              </a:ext>
            </a:extLst>
          </p:cNvPr>
          <p:cNvSpPr>
            <a:spLocks noGrp="1" noChangeArrowheads="1"/>
          </p:cNvSpPr>
          <p:nvPr>
            <p:ph idx="1"/>
          </p:nvPr>
        </p:nvSpPr>
        <p:spPr>
          <a:xfrm>
            <a:off x="1981200" y="1600200"/>
            <a:ext cx="8229600" cy="5029200"/>
          </a:xfrm>
        </p:spPr>
        <p:txBody>
          <a:bodyPr>
            <a:normAutofit lnSpcReduction="10000"/>
          </a:bodyPr>
          <a:lstStyle/>
          <a:p>
            <a:pPr eaLnBrk="1" hangingPunct="1">
              <a:buFont typeface="Wingdings" panose="05000000000000000000" pitchFamily="2" charset="2"/>
              <a:buChar char="§"/>
            </a:pPr>
            <a:r>
              <a:rPr lang="fr-FR" altLang="fr-FR"/>
              <a:t>Ils permettent d’initialiser les variables </a:t>
            </a:r>
            <a:r>
              <a:rPr lang="fr-FR" altLang="fr-FR" b="1"/>
              <a:t>static </a:t>
            </a:r>
            <a:r>
              <a:rPr lang="fr-FR" altLang="fr-FR"/>
              <a:t>trop complexes à initialiser dans leur déclaration:</a:t>
            </a:r>
          </a:p>
          <a:p>
            <a:pPr eaLnBrk="1" hangingPunct="1">
              <a:buFont typeface="Wingdings" panose="05000000000000000000" pitchFamily="2" charset="2"/>
              <a:buChar char="§"/>
            </a:pPr>
            <a:endParaRPr lang="fr-FR" altLang="fr-FR"/>
          </a:p>
          <a:p>
            <a:pPr eaLnBrk="1" hangingPunct="1">
              <a:buFont typeface="Wingdings" panose="05000000000000000000" pitchFamily="2" charset="2"/>
              <a:buChar char="§"/>
            </a:pPr>
            <a:endParaRPr lang="fr-FR" altLang="fr-FR"/>
          </a:p>
          <a:p>
            <a:pPr eaLnBrk="1" hangingPunct="1">
              <a:buFont typeface="Wingdings" panose="05000000000000000000" pitchFamily="2" charset="2"/>
              <a:buChar char="§"/>
            </a:pPr>
            <a:endParaRPr lang="fr-FR" altLang="fr-FR"/>
          </a:p>
          <a:p>
            <a:pPr eaLnBrk="1" hangingPunct="1">
              <a:buFont typeface="Wingdings" panose="05000000000000000000" pitchFamily="2" charset="2"/>
              <a:buChar char="§"/>
            </a:pPr>
            <a:endParaRPr lang="fr-FR" altLang="fr-FR"/>
          </a:p>
          <a:p>
            <a:pPr eaLnBrk="1" hangingPunct="1">
              <a:buFont typeface="Wingdings" panose="05000000000000000000" pitchFamily="2" charset="2"/>
              <a:buChar char="§"/>
            </a:pPr>
            <a:endParaRPr lang="fr-FR" altLang="fr-FR"/>
          </a:p>
          <a:p>
            <a:pPr eaLnBrk="1" hangingPunct="1">
              <a:buFont typeface="Wingdings" panose="05000000000000000000" pitchFamily="2" charset="2"/>
              <a:buChar char="§"/>
            </a:pPr>
            <a:r>
              <a:rPr lang="fr-FR" altLang="fr-FR"/>
              <a:t>Ils sont exécutés une seule fois, quand la classe est chargée en mémoire</a:t>
            </a:r>
          </a:p>
        </p:txBody>
      </p:sp>
      <p:sp>
        <p:nvSpPr>
          <p:cNvPr id="102402" name="Espace réservé du numéro de diapositive 5">
            <a:extLst>
              <a:ext uri="{FF2B5EF4-FFF2-40B4-BE49-F238E27FC236}">
                <a16:creationId xmlns="" xmlns:a16="http://schemas.microsoft.com/office/drawing/2014/main" id="{239EBD99-1CBC-4BA9-96DD-060F644C9763}"/>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C56397D-48B5-42C5-8909-5A7E4847B7A8}" type="slidenum">
              <a:rPr lang="fr-FR" altLang="fr-FR" sz="1400"/>
              <a:pPr>
                <a:spcBef>
                  <a:spcPct val="0"/>
                </a:spcBef>
                <a:buFontTx/>
                <a:buNone/>
              </a:pPr>
              <a:t>92</a:t>
            </a:fld>
            <a:endParaRPr lang="fr-FR" altLang="fr-FR" sz="1400"/>
          </a:p>
        </p:txBody>
      </p:sp>
      <p:sp>
        <p:nvSpPr>
          <p:cNvPr id="102405" name="Rectangle 4">
            <a:extLst>
              <a:ext uri="{FF2B5EF4-FFF2-40B4-BE49-F238E27FC236}">
                <a16:creationId xmlns="" xmlns:a16="http://schemas.microsoft.com/office/drawing/2014/main" id="{F71BC81C-4307-4FC5-92E3-F8F8FC8A7600}"/>
              </a:ext>
            </a:extLst>
          </p:cNvPr>
          <p:cNvSpPr>
            <a:spLocks noChangeArrowheads="1"/>
          </p:cNvSpPr>
          <p:nvPr/>
        </p:nvSpPr>
        <p:spPr bwMode="auto">
          <a:xfrm>
            <a:off x="2209800" y="3124200"/>
            <a:ext cx="7696200" cy="223520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000" b="1">
                <a:latin typeface="Courier New" panose="02070309020205020404" pitchFamily="49" charset="0"/>
                <a:cs typeface="Courier New" panose="02070309020205020404" pitchFamily="49" charset="0"/>
              </a:rPr>
              <a:t>class UneClasse {</a:t>
            </a:r>
          </a:p>
          <a:p>
            <a:pPr eaLnBrk="1" hangingPunct="1">
              <a:spcBef>
                <a:spcPct val="0"/>
              </a:spcBef>
              <a:buFontTx/>
              <a:buNone/>
            </a:pPr>
            <a:r>
              <a:rPr lang="fr-FR" altLang="fr-FR" sz="2000" b="1">
                <a:latin typeface="Courier New" panose="02070309020205020404" pitchFamily="49" charset="0"/>
                <a:cs typeface="Courier New" panose="02070309020205020404" pitchFamily="49" charset="0"/>
              </a:rPr>
              <a:t>	private </a:t>
            </a:r>
            <a:r>
              <a:rPr lang="fr-FR" altLang="fr-FR" sz="2000" b="1">
                <a:solidFill>
                  <a:schemeClr val="accent2"/>
                </a:solidFill>
                <a:latin typeface="Courier New" panose="02070309020205020404" pitchFamily="49" charset="0"/>
                <a:cs typeface="Courier New" panose="02070309020205020404" pitchFamily="49" charset="0"/>
              </a:rPr>
              <a:t>static</a:t>
            </a:r>
            <a:r>
              <a:rPr lang="fr-FR" altLang="fr-FR" sz="2000" b="1">
                <a:latin typeface="Courier New" panose="02070309020205020404" pitchFamily="49" charset="0"/>
                <a:cs typeface="Courier New" panose="02070309020205020404" pitchFamily="49" charset="0"/>
              </a:rPr>
              <a:t> int[] tab = new int[25];</a:t>
            </a:r>
          </a:p>
          <a:p>
            <a:pPr eaLnBrk="1" hangingPunct="1">
              <a:spcBef>
                <a:spcPct val="0"/>
              </a:spcBef>
              <a:buFontTx/>
              <a:buNone/>
            </a:pPr>
            <a:r>
              <a:rPr lang="fr-FR" altLang="fr-FR" sz="2000" b="1">
                <a:latin typeface="Courier New" panose="02070309020205020404" pitchFamily="49" charset="0"/>
                <a:cs typeface="Courier New" panose="02070309020205020404" pitchFamily="49" charset="0"/>
              </a:rPr>
              <a:t>	</a:t>
            </a:r>
            <a:r>
              <a:rPr lang="fr-FR" altLang="fr-FR" sz="2000" b="1">
                <a:solidFill>
                  <a:schemeClr val="accent2"/>
                </a:solidFill>
                <a:latin typeface="Courier New" panose="02070309020205020404" pitchFamily="49" charset="0"/>
                <a:cs typeface="Courier New" panose="02070309020205020404" pitchFamily="49" charset="0"/>
              </a:rPr>
              <a:t>static</a:t>
            </a:r>
            <a:r>
              <a:rPr lang="fr-FR" altLang="fr-FR" sz="2000" b="1">
                <a:latin typeface="Courier New" panose="02070309020205020404" pitchFamily="49" charset="0"/>
                <a:cs typeface="Courier New" panose="02070309020205020404" pitchFamily="49" charset="0"/>
              </a:rPr>
              <a:t> {</a:t>
            </a:r>
          </a:p>
          <a:p>
            <a:pPr eaLnBrk="1" hangingPunct="1">
              <a:spcBef>
                <a:spcPct val="0"/>
              </a:spcBef>
              <a:buFontTx/>
              <a:buNone/>
            </a:pPr>
            <a:r>
              <a:rPr lang="fr-FR" altLang="fr-FR" sz="2000" b="1">
                <a:latin typeface="Courier New" panose="02070309020205020404" pitchFamily="49" charset="0"/>
                <a:cs typeface="Courier New" panose="02070309020205020404" pitchFamily="49" charset="0"/>
              </a:rPr>
              <a:t>		for (int i = 0; i &lt; 25; i++) {</a:t>
            </a:r>
          </a:p>
          <a:p>
            <a:pPr eaLnBrk="1" hangingPunct="1">
              <a:spcBef>
                <a:spcPct val="0"/>
              </a:spcBef>
              <a:buFontTx/>
              <a:buNone/>
            </a:pPr>
            <a:r>
              <a:rPr lang="fr-FR" altLang="fr-FR" sz="2000" b="1">
                <a:latin typeface="Courier New" panose="02070309020205020404" pitchFamily="49" charset="0"/>
                <a:cs typeface="Courier New" panose="02070309020205020404" pitchFamily="49" charset="0"/>
              </a:rPr>
              <a:t>			tab[i] = -1;</a:t>
            </a:r>
          </a:p>
          <a:p>
            <a:pPr eaLnBrk="1" hangingPunct="1">
              <a:spcBef>
                <a:spcPct val="0"/>
              </a:spcBef>
              <a:buFontTx/>
              <a:buNone/>
            </a:pPr>
            <a:r>
              <a:rPr lang="fr-FR" altLang="fr-FR" sz="2000" b="1">
                <a:latin typeface="Courier New" panose="02070309020205020404" pitchFamily="49" charset="0"/>
                <a:cs typeface="Courier New" panose="02070309020205020404" pitchFamily="49" charset="0"/>
              </a:rPr>
              <a:t>	}</a:t>
            </a:r>
            <a:r>
              <a:rPr lang="fr-FR" altLang="fr-FR" sz="2000" b="1">
                <a:solidFill>
                  <a:schemeClr val="folHlink"/>
                </a:solidFill>
                <a:latin typeface="Courier New" panose="02070309020205020404" pitchFamily="49" charset="0"/>
                <a:cs typeface="Courier New" panose="02070309020205020404" pitchFamily="49" charset="0"/>
              </a:rPr>
              <a:t>//end static</a:t>
            </a:r>
          </a:p>
          <a:p>
            <a:pPr eaLnBrk="1" hangingPunct="1">
              <a:spcBef>
                <a:spcPct val="0"/>
              </a:spcBef>
              <a:buFontTx/>
              <a:buNone/>
            </a:pPr>
            <a:r>
              <a:rPr lang="fr-FR" altLang="fr-FR" sz="2000" b="1">
                <a:latin typeface="Courier New" panose="02070309020205020404" pitchFamily="49" charset="0"/>
                <a:cs typeface="Courier New" panose="02070309020205020404" pitchFamily="49" charset="0"/>
              </a:rPr>
              <a:t>}</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2">
            <a:extLst>
              <a:ext uri="{FF2B5EF4-FFF2-40B4-BE49-F238E27FC236}">
                <a16:creationId xmlns="" xmlns:a16="http://schemas.microsoft.com/office/drawing/2014/main" id="{53342DB8-C5FF-4D2E-B3A4-20435C89E790}"/>
              </a:ext>
            </a:extLst>
          </p:cNvPr>
          <p:cNvSpPr>
            <a:spLocks noGrp="1" noChangeArrowheads="1"/>
          </p:cNvSpPr>
          <p:nvPr>
            <p:ph type="title"/>
          </p:nvPr>
        </p:nvSpPr>
        <p:spPr/>
        <p:txBody>
          <a:bodyPr/>
          <a:lstStyle/>
          <a:p>
            <a:pPr eaLnBrk="1" hangingPunct="1"/>
            <a:r>
              <a:rPr lang="fr-FR" altLang="fr-FR" sz="3600"/>
              <a:t>Blocs d’initialisation non static</a:t>
            </a:r>
          </a:p>
        </p:txBody>
      </p:sp>
      <p:sp>
        <p:nvSpPr>
          <p:cNvPr id="103428" name="Rectangle 3">
            <a:extLst>
              <a:ext uri="{FF2B5EF4-FFF2-40B4-BE49-F238E27FC236}">
                <a16:creationId xmlns="" xmlns:a16="http://schemas.microsoft.com/office/drawing/2014/main" id="{AEBC0732-909E-4610-A6AE-97F638DC39B7}"/>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Ils servent à initialiser les variables d’instance (ou toute autre initialisation)</a:t>
            </a:r>
          </a:p>
          <a:p>
            <a:pPr eaLnBrk="1" hangingPunct="1">
              <a:buFont typeface="Wingdings" panose="05000000000000000000" pitchFamily="2" charset="2"/>
              <a:buChar char="§"/>
            </a:pPr>
            <a:r>
              <a:rPr lang="fr-FR" altLang="fr-FR"/>
              <a:t>Ils peuvent être utiles en particulier pour les classes internes anonymes (étudiées dans un autre support de cours) et pour partager du code entre plusieurs constructeurs (leur code est répété par tous les constructeurs)</a:t>
            </a:r>
          </a:p>
          <a:p>
            <a:pPr eaLnBrk="1" hangingPunct="1">
              <a:buFont typeface="Wingdings" panose="05000000000000000000" pitchFamily="2" charset="2"/>
              <a:buChar char="§"/>
            </a:pPr>
            <a:r>
              <a:rPr lang="fr-FR" altLang="fr-FR"/>
              <a:t>La syntaxe est celle des blocs </a:t>
            </a:r>
            <a:r>
              <a:rPr lang="fr-FR" altLang="fr-FR" b="1"/>
              <a:t>static </a:t>
            </a:r>
            <a:r>
              <a:rPr lang="fr-FR" altLang="fr-FR"/>
              <a:t>sans le mot-clé </a:t>
            </a:r>
            <a:r>
              <a:rPr lang="fr-FR" altLang="fr-FR" b="1"/>
              <a:t>static</a:t>
            </a:r>
          </a:p>
        </p:txBody>
      </p:sp>
      <p:sp>
        <p:nvSpPr>
          <p:cNvPr id="103426" name="Espace réservé du numéro de diapositive 5">
            <a:extLst>
              <a:ext uri="{FF2B5EF4-FFF2-40B4-BE49-F238E27FC236}">
                <a16:creationId xmlns="" xmlns:a16="http://schemas.microsoft.com/office/drawing/2014/main" id="{95174C53-9D5D-4B11-B374-DBDEF7CC3D66}"/>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8D15AF1-1D0B-462F-9A44-9473FF68BD29}" type="slidenum">
              <a:rPr lang="fr-FR" altLang="fr-FR" sz="1400"/>
              <a:pPr>
                <a:spcBef>
                  <a:spcPct val="0"/>
                </a:spcBef>
                <a:buFontTx/>
                <a:buNone/>
              </a:pPr>
              <a:t>93</a:t>
            </a:fld>
            <a:endParaRPr lang="fr-FR" altLang="fr-FR" sz="140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2">
            <a:extLst>
              <a:ext uri="{FF2B5EF4-FFF2-40B4-BE49-F238E27FC236}">
                <a16:creationId xmlns="" xmlns:a16="http://schemas.microsoft.com/office/drawing/2014/main" id="{3ABFA227-3909-4050-8812-898ED0445D79}"/>
              </a:ext>
            </a:extLst>
          </p:cNvPr>
          <p:cNvSpPr>
            <a:spLocks noGrp="1" noChangeArrowheads="1"/>
          </p:cNvSpPr>
          <p:nvPr>
            <p:ph type="title"/>
          </p:nvPr>
        </p:nvSpPr>
        <p:spPr/>
        <p:txBody>
          <a:bodyPr/>
          <a:lstStyle/>
          <a:p>
            <a:pPr eaLnBrk="1" hangingPunct="1"/>
            <a:r>
              <a:rPr lang="fr-FR" altLang="fr-FR" sz="3600"/>
              <a:t>Exemple</a:t>
            </a:r>
          </a:p>
        </p:txBody>
      </p:sp>
      <p:sp>
        <p:nvSpPr>
          <p:cNvPr id="104452" name="Rectangle 3">
            <a:extLst>
              <a:ext uri="{FF2B5EF4-FFF2-40B4-BE49-F238E27FC236}">
                <a16:creationId xmlns="" xmlns:a16="http://schemas.microsoft.com/office/drawing/2014/main" id="{B39F188F-2271-44A4-9EB4-BEC13A682A2D}"/>
              </a:ext>
            </a:extLst>
          </p:cNvPr>
          <p:cNvSpPr>
            <a:spLocks noGrp="1" noChangeArrowheads="1"/>
          </p:cNvSpPr>
          <p:nvPr>
            <p:ph idx="1"/>
          </p:nvPr>
        </p:nvSpPr>
        <p:spPr>
          <a:xfrm>
            <a:off x="1981200" y="1600200"/>
            <a:ext cx="8229600" cy="3657600"/>
          </a:xfrm>
        </p:spPr>
        <p:txBody>
          <a:bodyPr/>
          <a:lstStyle/>
          <a:p>
            <a:pPr eaLnBrk="1" hangingPunct="1">
              <a:buFontTx/>
              <a:buNone/>
            </a:pPr>
            <a:r>
              <a:rPr lang="fr-FR" altLang="fr-FR" sz="2000" b="1">
                <a:latin typeface="Courier New" panose="02070309020205020404" pitchFamily="49" charset="0"/>
                <a:cs typeface="Courier New" panose="02070309020205020404" pitchFamily="49" charset="0"/>
              </a:rPr>
              <a:t>class UneClasse {</a:t>
            </a:r>
          </a:p>
          <a:p>
            <a:pPr lvl="1" eaLnBrk="1" hangingPunct="1">
              <a:buFontTx/>
              <a:buNone/>
            </a:pPr>
            <a:r>
              <a:rPr lang="fr-FR" altLang="fr-FR" sz="1800" b="1">
                <a:latin typeface="Courier New" panose="02070309020205020404" pitchFamily="49" charset="0"/>
                <a:cs typeface="Courier New" panose="02070309020205020404" pitchFamily="49" charset="0"/>
              </a:rPr>
              <a:t>private int[] tab = new int[25];</a:t>
            </a:r>
          </a:p>
          <a:p>
            <a:pPr lvl="1" eaLnBrk="1" hangingPunct="1">
              <a:buFontTx/>
              <a:buNone/>
            </a:pPr>
            <a:endParaRPr lang="fr-FR" altLang="fr-FR" sz="1800" b="1">
              <a:latin typeface="Courier New" panose="02070309020205020404" pitchFamily="49" charset="0"/>
              <a:cs typeface="Courier New" panose="02070309020205020404" pitchFamily="49" charset="0"/>
            </a:endParaRPr>
          </a:p>
          <a:p>
            <a:pPr lvl="1" eaLnBrk="1" hangingPunct="1">
              <a:buFontTx/>
              <a:buNone/>
            </a:pPr>
            <a:r>
              <a:rPr lang="fr-FR" altLang="fr-FR" sz="1800" b="1">
                <a:latin typeface="Courier New" panose="02070309020205020404" pitchFamily="49" charset="0"/>
                <a:cs typeface="Courier New" panose="02070309020205020404" pitchFamily="49" charset="0"/>
              </a:rPr>
              <a:t>{</a:t>
            </a:r>
          </a:p>
          <a:p>
            <a:pPr lvl="1" eaLnBrk="1" hangingPunct="1">
              <a:buFontTx/>
              <a:buNone/>
            </a:pPr>
            <a:r>
              <a:rPr lang="fr-FR" altLang="fr-FR" sz="1800" b="1">
                <a:latin typeface="Courier New" panose="02070309020205020404" pitchFamily="49" charset="0"/>
                <a:cs typeface="Courier New" panose="02070309020205020404" pitchFamily="49" charset="0"/>
              </a:rPr>
              <a:t>	for (int i = 0; i &lt; 25; i++) {</a:t>
            </a:r>
          </a:p>
          <a:p>
            <a:pPr lvl="1" eaLnBrk="1" hangingPunct="1">
              <a:buFontTx/>
              <a:buNone/>
            </a:pPr>
            <a:r>
              <a:rPr lang="fr-FR" altLang="fr-FR" sz="1800" b="1">
                <a:latin typeface="Courier New" panose="02070309020205020404" pitchFamily="49" charset="0"/>
                <a:cs typeface="Courier New" panose="02070309020205020404" pitchFamily="49" charset="0"/>
              </a:rPr>
              <a:t>	tab[i] = 1;</a:t>
            </a:r>
          </a:p>
          <a:p>
            <a:pPr lvl="1" eaLnBrk="1" hangingPunct="1">
              <a:buFontTx/>
              <a:buNone/>
            </a:pPr>
            <a:r>
              <a:rPr lang="fr-FR" altLang="fr-FR" sz="1800" b="1">
                <a:latin typeface="Courier New" panose="02070309020205020404" pitchFamily="49" charset="0"/>
                <a:cs typeface="Courier New" panose="02070309020205020404" pitchFamily="49" charset="0"/>
              </a:rPr>
              <a:t>}</a:t>
            </a:r>
          </a:p>
          <a:p>
            <a:pPr eaLnBrk="1" hangingPunct="1">
              <a:buFontTx/>
              <a:buNone/>
            </a:pPr>
            <a:endParaRPr lang="fr-FR" altLang="fr-FR" sz="2000" b="1">
              <a:latin typeface="Courier New" panose="02070309020205020404" pitchFamily="49" charset="0"/>
              <a:cs typeface="Courier New" panose="02070309020205020404" pitchFamily="49" charset="0"/>
            </a:endParaRPr>
          </a:p>
          <a:p>
            <a:pPr eaLnBrk="1" hangingPunct="1">
              <a:buFontTx/>
              <a:buNone/>
            </a:pPr>
            <a:r>
              <a:rPr lang="fr-FR" altLang="fr-FR" sz="2000" b="1">
                <a:latin typeface="Courier New" panose="02070309020205020404" pitchFamily="49" charset="0"/>
                <a:cs typeface="Courier New" panose="02070309020205020404" pitchFamily="49" charset="0"/>
              </a:rPr>
              <a:t>}</a:t>
            </a:r>
          </a:p>
        </p:txBody>
      </p:sp>
      <p:sp>
        <p:nvSpPr>
          <p:cNvPr id="104450" name="Espace réservé du numéro de diapositive 5">
            <a:extLst>
              <a:ext uri="{FF2B5EF4-FFF2-40B4-BE49-F238E27FC236}">
                <a16:creationId xmlns="" xmlns:a16="http://schemas.microsoft.com/office/drawing/2014/main" id="{39A5BF37-1E84-41C1-9FD4-E371BEC624F0}"/>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37CE813-5C68-4BAD-98DA-E42C69626E2C}" type="slidenum">
              <a:rPr lang="fr-FR" altLang="fr-FR" sz="1400"/>
              <a:pPr>
                <a:spcBef>
                  <a:spcPct val="0"/>
                </a:spcBef>
                <a:buFontTx/>
                <a:buNone/>
              </a:pPr>
              <a:t>94</a:t>
            </a:fld>
            <a:endParaRPr lang="fr-FR" altLang="fr-FR" sz="1400"/>
          </a:p>
        </p:txBody>
      </p:sp>
      <p:sp>
        <p:nvSpPr>
          <p:cNvPr id="104453" name="Rectangle 4">
            <a:extLst>
              <a:ext uri="{FF2B5EF4-FFF2-40B4-BE49-F238E27FC236}">
                <a16:creationId xmlns="" xmlns:a16="http://schemas.microsoft.com/office/drawing/2014/main" id="{74C3F3C8-49A6-4A52-808E-DFB273B0148E}"/>
              </a:ext>
            </a:extLst>
          </p:cNvPr>
          <p:cNvSpPr>
            <a:spLocks noChangeArrowheads="1"/>
          </p:cNvSpPr>
          <p:nvPr/>
        </p:nvSpPr>
        <p:spPr bwMode="auto">
          <a:xfrm>
            <a:off x="2209800" y="2514600"/>
            <a:ext cx="6324600" cy="1600200"/>
          </a:xfrm>
          <a:prstGeom prst="rect">
            <a:avLst/>
          </a:prstGeom>
          <a:noFill/>
          <a:ln w="9525">
            <a:solidFill>
              <a:schemeClr val="tx1"/>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fr-FR" sz="180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2">
            <a:extLst>
              <a:ext uri="{FF2B5EF4-FFF2-40B4-BE49-F238E27FC236}">
                <a16:creationId xmlns="" xmlns:a16="http://schemas.microsoft.com/office/drawing/2014/main" id="{20F0F725-ED0E-4A2A-9796-14D988E2DF08}"/>
              </a:ext>
            </a:extLst>
          </p:cNvPr>
          <p:cNvSpPr>
            <a:spLocks noGrp="1" noChangeArrowheads="1"/>
          </p:cNvSpPr>
          <p:nvPr>
            <p:ph type="title"/>
          </p:nvPr>
        </p:nvSpPr>
        <p:spPr>
          <a:xfrm>
            <a:off x="2199567" y="300237"/>
            <a:ext cx="9169022" cy="1733267"/>
          </a:xfrm>
        </p:spPr>
        <p:txBody>
          <a:bodyPr/>
          <a:lstStyle/>
          <a:p>
            <a:pPr eaLnBrk="1" hangingPunct="1"/>
            <a:r>
              <a:rPr lang="fr-FR" altLang="fr-FR" sz="3600" dirty="0"/>
              <a:t>Représentation graphique </a:t>
            </a:r>
            <a:r>
              <a:rPr lang="fr-FR" altLang="fr-FR" sz="3600" dirty="0" smtClean="0"/>
              <a:t>d’une classe </a:t>
            </a:r>
            <a:r>
              <a:rPr lang="fr-FR" altLang="fr-FR" sz="3600" dirty="0"/>
              <a:t>en notation UML (</a:t>
            </a:r>
            <a:r>
              <a:rPr lang="fr-FR" altLang="fr-FR" sz="3600" i="1" dirty="0" err="1" smtClean="0"/>
              <a:t>Unified,Modeling</a:t>
            </a:r>
            <a:r>
              <a:rPr lang="fr-FR" altLang="fr-FR" sz="3600" i="1" dirty="0" smtClean="0"/>
              <a:t> </a:t>
            </a:r>
            <a:r>
              <a:rPr lang="fr-FR" altLang="fr-FR" sz="3600" i="1" dirty="0" err="1"/>
              <a:t>Language</a:t>
            </a:r>
            <a:r>
              <a:rPr lang="fr-FR" altLang="fr-FR" sz="3600" dirty="0"/>
              <a:t>)</a:t>
            </a:r>
          </a:p>
        </p:txBody>
      </p:sp>
      <p:sp>
        <p:nvSpPr>
          <p:cNvPr id="105474" name="Espace réservé du numéro de diapositive 5">
            <a:extLst>
              <a:ext uri="{FF2B5EF4-FFF2-40B4-BE49-F238E27FC236}">
                <a16:creationId xmlns="" xmlns:a16="http://schemas.microsoft.com/office/drawing/2014/main" id="{ED589699-CDE5-4332-82CC-A100E1BBACC7}"/>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FC3C1B9-9917-4915-934E-AD438CD41691}" type="slidenum">
              <a:rPr lang="fr-FR" altLang="fr-FR" sz="1400"/>
              <a:pPr>
                <a:spcBef>
                  <a:spcPct val="0"/>
                </a:spcBef>
                <a:buFontTx/>
                <a:buNone/>
              </a:pPr>
              <a:t>95</a:t>
            </a:fld>
            <a:endParaRPr lang="fr-FR" altLang="fr-FR" sz="1400"/>
          </a:p>
        </p:txBody>
      </p:sp>
      <p:sp>
        <p:nvSpPr>
          <p:cNvPr id="105476" name="Text Box 5">
            <a:extLst>
              <a:ext uri="{FF2B5EF4-FFF2-40B4-BE49-F238E27FC236}">
                <a16:creationId xmlns="" xmlns:a16="http://schemas.microsoft.com/office/drawing/2014/main" id="{18BFC3C9-EBDF-4498-A8BE-F510464EDD60}"/>
              </a:ext>
            </a:extLst>
          </p:cNvPr>
          <p:cNvSpPr txBox="1">
            <a:spLocks noChangeArrowheads="1"/>
          </p:cNvSpPr>
          <p:nvPr/>
        </p:nvSpPr>
        <p:spPr bwMode="auto">
          <a:xfrm>
            <a:off x="2819400" y="3006726"/>
            <a:ext cx="2667000" cy="34607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1600" b="1"/>
              <a:t>Cercle</a:t>
            </a:r>
          </a:p>
        </p:txBody>
      </p:sp>
      <p:sp>
        <p:nvSpPr>
          <p:cNvPr id="105477" name="Text Box 6">
            <a:extLst>
              <a:ext uri="{FF2B5EF4-FFF2-40B4-BE49-F238E27FC236}">
                <a16:creationId xmlns="" xmlns:a16="http://schemas.microsoft.com/office/drawing/2014/main" id="{1E6E8630-B52C-426B-B2BA-C2967437A307}"/>
              </a:ext>
            </a:extLst>
          </p:cNvPr>
          <p:cNvSpPr txBox="1">
            <a:spLocks noChangeArrowheads="1"/>
          </p:cNvSpPr>
          <p:nvPr/>
        </p:nvSpPr>
        <p:spPr bwMode="auto">
          <a:xfrm>
            <a:off x="2819400" y="3352800"/>
            <a:ext cx="2667000" cy="59055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t>private Point centre</a:t>
            </a:r>
          </a:p>
          <a:p>
            <a:pPr eaLnBrk="1" hangingPunct="1">
              <a:spcBef>
                <a:spcPct val="0"/>
              </a:spcBef>
              <a:buFontTx/>
              <a:buNone/>
            </a:pPr>
            <a:r>
              <a:rPr lang="fr-FR" altLang="fr-FR" sz="1600"/>
              <a:t>private int rayon</a:t>
            </a:r>
          </a:p>
        </p:txBody>
      </p:sp>
      <p:sp>
        <p:nvSpPr>
          <p:cNvPr id="105478" name="Rectangle 7">
            <a:extLst>
              <a:ext uri="{FF2B5EF4-FFF2-40B4-BE49-F238E27FC236}">
                <a16:creationId xmlns="" xmlns:a16="http://schemas.microsoft.com/office/drawing/2014/main" id="{CB3A90F8-8206-47C4-9F0A-E91ED0C58F6D}"/>
              </a:ext>
            </a:extLst>
          </p:cNvPr>
          <p:cNvSpPr>
            <a:spLocks noChangeArrowheads="1"/>
          </p:cNvSpPr>
          <p:nvPr/>
        </p:nvSpPr>
        <p:spPr bwMode="auto">
          <a:xfrm>
            <a:off x="2819400" y="3949700"/>
            <a:ext cx="2667000" cy="107950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t>public Cercle(Point, int)</a:t>
            </a:r>
          </a:p>
          <a:p>
            <a:pPr eaLnBrk="1" hangingPunct="1">
              <a:spcBef>
                <a:spcPct val="0"/>
              </a:spcBef>
              <a:buFontTx/>
              <a:buNone/>
            </a:pPr>
            <a:r>
              <a:rPr lang="fr-FR" altLang="fr-FR" sz="1600"/>
              <a:t>public void setRayon(int)</a:t>
            </a:r>
          </a:p>
          <a:p>
            <a:pPr eaLnBrk="1" hangingPunct="1">
              <a:spcBef>
                <a:spcPct val="0"/>
              </a:spcBef>
              <a:buFontTx/>
              <a:buNone/>
            </a:pPr>
            <a:r>
              <a:rPr lang="fr-FR" altLang="fr-FR" sz="1600"/>
              <a:t>public int getRayon()</a:t>
            </a:r>
          </a:p>
          <a:p>
            <a:pPr eaLnBrk="1" hangingPunct="1">
              <a:spcBef>
                <a:spcPct val="0"/>
              </a:spcBef>
              <a:buFontTx/>
              <a:buNone/>
            </a:pPr>
            <a:r>
              <a:rPr lang="fr-FR" altLang="fr-FR" sz="1600"/>
              <a:t>public double surface()</a:t>
            </a:r>
          </a:p>
        </p:txBody>
      </p:sp>
      <p:sp>
        <p:nvSpPr>
          <p:cNvPr id="105479" name="Text Box 8">
            <a:extLst>
              <a:ext uri="{FF2B5EF4-FFF2-40B4-BE49-F238E27FC236}">
                <a16:creationId xmlns="" xmlns:a16="http://schemas.microsoft.com/office/drawing/2014/main" id="{0E245251-E5AD-4483-8884-3A8DCF7BBB66}"/>
              </a:ext>
            </a:extLst>
          </p:cNvPr>
          <p:cNvSpPr txBox="1">
            <a:spLocks noChangeArrowheads="1"/>
          </p:cNvSpPr>
          <p:nvPr/>
        </p:nvSpPr>
        <p:spPr bwMode="auto">
          <a:xfrm>
            <a:off x="6629400" y="2994026"/>
            <a:ext cx="2667000" cy="34607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1600" b="1"/>
              <a:t>Cercle</a:t>
            </a:r>
          </a:p>
        </p:txBody>
      </p:sp>
      <p:sp>
        <p:nvSpPr>
          <p:cNvPr id="105480" name="Text Box 9">
            <a:extLst>
              <a:ext uri="{FF2B5EF4-FFF2-40B4-BE49-F238E27FC236}">
                <a16:creationId xmlns="" xmlns:a16="http://schemas.microsoft.com/office/drawing/2014/main" id="{295139DE-D6DA-405B-9C4C-5B7949324D00}"/>
              </a:ext>
            </a:extLst>
          </p:cNvPr>
          <p:cNvSpPr txBox="1">
            <a:spLocks noChangeArrowheads="1"/>
          </p:cNvSpPr>
          <p:nvPr/>
        </p:nvSpPr>
        <p:spPr bwMode="auto">
          <a:xfrm>
            <a:off x="6629400" y="3340100"/>
            <a:ext cx="2667000" cy="59055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t>- Point centre</a:t>
            </a:r>
          </a:p>
          <a:p>
            <a:pPr eaLnBrk="1" hangingPunct="1">
              <a:spcBef>
                <a:spcPct val="0"/>
              </a:spcBef>
              <a:buFontTx/>
              <a:buNone/>
            </a:pPr>
            <a:r>
              <a:rPr lang="fr-FR" altLang="fr-FR" sz="1600"/>
              <a:t>- int rayon</a:t>
            </a:r>
          </a:p>
        </p:txBody>
      </p:sp>
      <p:sp>
        <p:nvSpPr>
          <p:cNvPr id="105481" name="Rectangle 10">
            <a:extLst>
              <a:ext uri="{FF2B5EF4-FFF2-40B4-BE49-F238E27FC236}">
                <a16:creationId xmlns="" xmlns:a16="http://schemas.microsoft.com/office/drawing/2014/main" id="{E80F1D13-4054-4A27-99C6-CB0A52533BEB}"/>
              </a:ext>
            </a:extLst>
          </p:cNvPr>
          <p:cNvSpPr>
            <a:spLocks noChangeArrowheads="1"/>
          </p:cNvSpPr>
          <p:nvPr/>
        </p:nvSpPr>
        <p:spPr bwMode="auto">
          <a:xfrm>
            <a:off x="6629400" y="3937000"/>
            <a:ext cx="2667000" cy="107950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t>+ Cercle(Point, int)</a:t>
            </a:r>
          </a:p>
          <a:p>
            <a:pPr eaLnBrk="1" hangingPunct="1">
              <a:spcBef>
                <a:spcPct val="0"/>
              </a:spcBef>
              <a:buFontTx/>
              <a:buNone/>
            </a:pPr>
            <a:r>
              <a:rPr lang="fr-FR" altLang="fr-FR" sz="1600"/>
              <a:t>+ void setRayon(int)</a:t>
            </a:r>
          </a:p>
          <a:p>
            <a:pPr eaLnBrk="1" hangingPunct="1">
              <a:spcBef>
                <a:spcPct val="0"/>
              </a:spcBef>
              <a:buFontTx/>
              <a:buNone/>
            </a:pPr>
            <a:r>
              <a:rPr lang="fr-FR" altLang="fr-FR" sz="1600"/>
              <a:t>+ int getRayon()</a:t>
            </a:r>
          </a:p>
          <a:p>
            <a:pPr eaLnBrk="1" hangingPunct="1">
              <a:spcBef>
                <a:spcPct val="0"/>
              </a:spcBef>
              <a:buFontTx/>
              <a:buNone/>
            </a:pPr>
            <a:r>
              <a:rPr lang="fr-FR" altLang="fr-FR" sz="1600"/>
              <a:t>+ double surface()</a:t>
            </a:r>
          </a:p>
        </p:txBody>
      </p:sp>
      <p:sp>
        <p:nvSpPr>
          <p:cNvPr id="105482" name="Rectangle 11">
            <a:extLst>
              <a:ext uri="{FF2B5EF4-FFF2-40B4-BE49-F238E27FC236}">
                <a16:creationId xmlns="" xmlns:a16="http://schemas.microsoft.com/office/drawing/2014/main" id="{61755E50-527D-4446-A5B6-464B6321B046}"/>
              </a:ext>
            </a:extLst>
          </p:cNvPr>
          <p:cNvSpPr>
            <a:spLocks noChangeArrowheads="1"/>
          </p:cNvSpPr>
          <p:nvPr/>
        </p:nvSpPr>
        <p:spPr bwMode="auto">
          <a:xfrm>
            <a:off x="3048000" y="5348288"/>
            <a:ext cx="60960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800"/>
              <a:t>(</a:t>
            </a:r>
            <a:r>
              <a:rPr lang="fr-FR" altLang="fr-FR" sz="1800" b="1"/>
              <a:t>- </a:t>
            </a:r>
            <a:r>
              <a:rPr lang="fr-FR" altLang="fr-FR" sz="1800"/>
              <a:t>: private, </a:t>
            </a:r>
            <a:r>
              <a:rPr lang="fr-FR" altLang="fr-FR" sz="1800" b="1"/>
              <a:t># </a:t>
            </a:r>
            <a:r>
              <a:rPr lang="fr-FR" altLang="fr-FR" sz="1800"/>
              <a:t>: protected, </a:t>
            </a:r>
            <a:r>
              <a:rPr lang="fr-FR" altLang="fr-FR" sz="1800" b="1"/>
              <a:t>+ </a:t>
            </a:r>
            <a:r>
              <a:rPr lang="fr-FR" altLang="fr-FR" sz="1800"/>
              <a:t>: public, </a:t>
            </a:r>
            <a:r>
              <a:rPr lang="fr-FR" altLang="fr-FR" sz="1800" b="1"/>
              <a:t>$ </a:t>
            </a:r>
            <a:r>
              <a:rPr lang="fr-FR" altLang="fr-FR" sz="1800"/>
              <a:t>(ou souligné) : static)</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 xmlns:a16="http://schemas.microsoft.com/office/drawing/2014/main" id="{068E1BB8-DEC0-41EF-9A7D-BB2647933E42}"/>
              </a:ext>
            </a:extLst>
          </p:cNvPr>
          <p:cNvSpPr>
            <a:spLocks noGrp="1" noChangeArrowheads="1"/>
          </p:cNvSpPr>
          <p:nvPr>
            <p:ph type="subTitle" idx="1"/>
          </p:nvPr>
        </p:nvSpPr>
        <p:spPr>
          <a:xfrm>
            <a:off x="2297723" y="450160"/>
            <a:ext cx="7493391" cy="5556738"/>
          </a:xfrm>
        </p:spPr>
        <p:txBody>
          <a:bodyPr>
            <a:noAutofit/>
          </a:bodyPr>
          <a:lstStyle/>
          <a:p>
            <a:pPr marL="457200" indent="-457200" algn="l">
              <a:lnSpc>
                <a:spcPct val="150000"/>
              </a:lnSpc>
              <a:spcBef>
                <a:spcPts val="0"/>
              </a:spcBef>
              <a:buFont typeface="+mj-lt"/>
              <a:buAutoNum type="arabicPeriod"/>
            </a:pPr>
            <a:r>
              <a:rPr lang="fr-FR" altLang="fr-FR" sz="2400" dirty="0">
                <a:solidFill>
                  <a:schemeClr val="tx2">
                    <a:lumMod val="50000"/>
                  </a:schemeClr>
                </a:solidFill>
              </a:rPr>
              <a:t>Introduction </a:t>
            </a:r>
            <a:r>
              <a:rPr lang="fr-FR" altLang="fr-FR" sz="2400" dirty="0" smtClean="0">
                <a:solidFill>
                  <a:schemeClr val="tx2">
                    <a:lumMod val="50000"/>
                  </a:schemeClr>
                </a:solidFill>
              </a:rPr>
              <a:t>( paradigmes existants)</a:t>
            </a:r>
          </a:p>
          <a:p>
            <a:pPr marL="457200" indent="-457200">
              <a:lnSpc>
                <a:spcPct val="150000"/>
              </a:lnSpc>
              <a:spcBef>
                <a:spcPts val="0"/>
              </a:spcBef>
              <a:buFont typeface="+mj-lt"/>
              <a:buAutoNum type="arabicPeriod"/>
            </a:pPr>
            <a:r>
              <a:rPr lang="fr-FR" altLang="fr-FR" sz="2400" dirty="0" smtClean="0"/>
              <a:t>Présentation du langage objet java</a:t>
            </a:r>
          </a:p>
          <a:p>
            <a:pPr marL="457200" indent="-457200" algn="l">
              <a:lnSpc>
                <a:spcPct val="150000"/>
              </a:lnSpc>
              <a:spcBef>
                <a:spcPts val="0"/>
              </a:spcBef>
              <a:buFont typeface="+mj-lt"/>
              <a:buAutoNum type="arabicPeriod"/>
            </a:pPr>
            <a:r>
              <a:rPr lang="fr-FR" altLang="fr-FR" sz="2400" dirty="0" smtClean="0"/>
              <a:t>concepts </a:t>
            </a:r>
            <a:r>
              <a:rPr lang="fr-FR" altLang="fr-FR" sz="2400" dirty="0"/>
              <a:t>de base </a:t>
            </a:r>
            <a:r>
              <a:rPr lang="fr-FR" altLang="fr-FR" sz="2400" dirty="0" smtClean="0"/>
              <a:t>de </a:t>
            </a:r>
            <a:r>
              <a:rPr lang="fr-FR" altLang="fr-FR" sz="2400" dirty="0"/>
              <a:t>la programmation objet</a:t>
            </a:r>
          </a:p>
          <a:p>
            <a:pPr marL="457200" indent="-457200" algn="l">
              <a:lnSpc>
                <a:spcPct val="150000"/>
              </a:lnSpc>
              <a:spcBef>
                <a:spcPts val="0"/>
              </a:spcBef>
              <a:buFont typeface="+mj-lt"/>
              <a:buAutoNum type="arabicPeriod"/>
            </a:pPr>
            <a:r>
              <a:rPr lang="fr-FR" altLang="fr-FR" sz="2400" dirty="0" smtClean="0"/>
              <a:t>Les </a:t>
            </a:r>
            <a:r>
              <a:rPr lang="fr-FR" altLang="fr-FR" sz="2400" dirty="0"/>
              <a:t>classes en Java</a:t>
            </a:r>
          </a:p>
          <a:p>
            <a:pPr marL="457200" indent="-457200" algn="l">
              <a:lnSpc>
                <a:spcPct val="150000"/>
              </a:lnSpc>
              <a:spcBef>
                <a:spcPts val="0"/>
              </a:spcBef>
              <a:buFont typeface="+mj-lt"/>
              <a:buAutoNum type="arabicPeriod"/>
            </a:pPr>
            <a:r>
              <a:rPr lang="fr-FR" altLang="fr-FR" sz="2400" dirty="0">
                <a:solidFill>
                  <a:srgbClr val="FFC000"/>
                </a:solidFill>
              </a:rPr>
              <a:t>Structure lexicale du langage</a:t>
            </a:r>
          </a:p>
          <a:p>
            <a:pPr marL="457200" indent="-457200" algn="l">
              <a:lnSpc>
                <a:spcPct val="150000"/>
              </a:lnSpc>
              <a:spcBef>
                <a:spcPts val="0"/>
              </a:spcBef>
              <a:buFont typeface="+mj-lt"/>
              <a:buAutoNum type="arabicPeriod"/>
            </a:pPr>
            <a:r>
              <a:rPr lang="fr-FR" altLang="fr-FR" sz="2400" dirty="0" smtClean="0"/>
              <a:t>Types </a:t>
            </a:r>
            <a:r>
              <a:rPr lang="fr-FR" altLang="fr-FR" sz="2400" dirty="0"/>
              <a:t>de données</a:t>
            </a:r>
          </a:p>
          <a:p>
            <a:pPr marL="457200" indent="-457200" algn="l">
              <a:lnSpc>
                <a:spcPct val="150000"/>
              </a:lnSpc>
              <a:spcBef>
                <a:spcPts val="0"/>
              </a:spcBef>
              <a:buFont typeface="+mj-lt"/>
              <a:buAutoNum type="arabicPeriod"/>
            </a:pPr>
            <a:r>
              <a:rPr lang="fr-FR" altLang="fr-FR" sz="2400" dirty="0"/>
              <a:t>Classes de base</a:t>
            </a:r>
          </a:p>
          <a:p>
            <a:pPr marL="457200" indent="-457200" algn="l">
              <a:lnSpc>
                <a:spcPct val="150000"/>
              </a:lnSpc>
              <a:spcBef>
                <a:spcPts val="0"/>
              </a:spcBef>
              <a:buFont typeface="+mj-lt"/>
              <a:buAutoNum type="arabicPeriod"/>
            </a:pPr>
            <a:r>
              <a:rPr lang="fr-FR" altLang="fr-FR" sz="2400" dirty="0"/>
              <a:t>Syntaxe du langage Java</a:t>
            </a:r>
          </a:p>
          <a:p>
            <a:pPr marL="457200" indent="-457200" algn="l">
              <a:lnSpc>
                <a:spcPct val="150000"/>
              </a:lnSpc>
              <a:spcBef>
                <a:spcPts val="0"/>
              </a:spcBef>
              <a:buFont typeface="+mj-lt"/>
              <a:buAutoNum type="arabicPeriod"/>
            </a:pPr>
            <a:r>
              <a:rPr lang="fr-FR" altLang="fr-FR" sz="2400" dirty="0"/>
              <a:t>Paquetages</a:t>
            </a:r>
          </a:p>
        </p:txBody>
      </p:sp>
    </p:spTree>
    <p:extLst>
      <p:ext uri="{BB962C8B-B14F-4D97-AF65-F5344CB8AC3E}">
        <p14:creationId xmlns="" xmlns:p14="http://schemas.microsoft.com/office/powerpoint/2010/main" val="22491876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2">
            <a:extLst>
              <a:ext uri="{FF2B5EF4-FFF2-40B4-BE49-F238E27FC236}">
                <a16:creationId xmlns="" xmlns:a16="http://schemas.microsoft.com/office/drawing/2014/main" id="{4B572F48-225B-44DA-9E5A-3027DDF651F4}"/>
              </a:ext>
            </a:extLst>
          </p:cNvPr>
          <p:cNvSpPr>
            <a:spLocks noGrp="1" noChangeArrowheads="1"/>
          </p:cNvSpPr>
          <p:nvPr>
            <p:ph type="title"/>
          </p:nvPr>
        </p:nvSpPr>
        <p:spPr/>
        <p:txBody>
          <a:bodyPr/>
          <a:lstStyle/>
          <a:p>
            <a:pPr eaLnBrk="1" hangingPunct="1"/>
            <a:r>
              <a:rPr lang="fr-FR" altLang="fr-FR" sz="3600" dirty="0"/>
              <a:t>Codage Unicode pour les programmes</a:t>
            </a:r>
          </a:p>
        </p:txBody>
      </p:sp>
      <p:sp>
        <p:nvSpPr>
          <p:cNvPr id="107524" name="Rectangle 3">
            <a:extLst>
              <a:ext uri="{FF2B5EF4-FFF2-40B4-BE49-F238E27FC236}">
                <a16:creationId xmlns="" xmlns:a16="http://schemas.microsoft.com/office/drawing/2014/main" id="{01F30788-0247-44F4-9840-F819FCA14F56}"/>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dirty="0"/>
              <a:t>Pour les identificateurs, les commentaires, les valeurs de type caractère ou chaîne de caractères, Java utilise les caractères du code Unicode</a:t>
            </a:r>
          </a:p>
          <a:p>
            <a:pPr eaLnBrk="1" hangingPunct="1">
              <a:buFont typeface="Wingdings" panose="05000000000000000000" pitchFamily="2" charset="2"/>
              <a:buChar char="§"/>
            </a:pPr>
            <a:r>
              <a:rPr lang="fr-FR" altLang="fr-FR" dirty="0"/>
              <a:t>Le reste d’un programme Java est formé de caractères ASCII (qui sont les 128 premiers caractères du code Unicode)</a:t>
            </a:r>
          </a:p>
          <a:p>
            <a:pPr eaLnBrk="1" hangingPunct="1">
              <a:buFont typeface="Wingdings" panose="05000000000000000000" pitchFamily="2" charset="2"/>
              <a:buChar char="§"/>
            </a:pPr>
            <a:r>
              <a:rPr lang="fr-FR" altLang="fr-FR" dirty="0"/>
              <a:t>Dans un programme, le caractère Unicode dont le code est la valeur hexadécimale </a:t>
            </a:r>
            <a:r>
              <a:rPr lang="fr-FR" altLang="fr-FR" b="1" dirty="0" err="1"/>
              <a:t>xxxx</a:t>
            </a:r>
            <a:r>
              <a:rPr lang="fr-FR" altLang="fr-FR" b="1" dirty="0"/>
              <a:t> </a:t>
            </a:r>
            <a:r>
              <a:rPr lang="fr-FR" altLang="fr-FR" dirty="0"/>
              <a:t>peut être représenté par </a:t>
            </a:r>
            <a:r>
              <a:rPr lang="fr-FR" altLang="fr-FR" b="1" dirty="0"/>
              <a:t>\</a:t>
            </a:r>
            <a:r>
              <a:rPr lang="fr-FR" altLang="fr-FR" b="1" dirty="0" err="1"/>
              <a:t>uxxxx</a:t>
            </a:r>
            <a:endParaRPr lang="fr-FR" altLang="fr-FR" b="1" dirty="0"/>
          </a:p>
        </p:txBody>
      </p:sp>
      <p:sp>
        <p:nvSpPr>
          <p:cNvPr id="107522" name="Espace réservé du numéro de diapositive 5">
            <a:extLst>
              <a:ext uri="{FF2B5EF4-FFF2-40B4-BE49-F238E27FC236}">
                <a16:creationId xmlns="" xmlns:a16="http://schemas.microsoft.com/office/drawing/2014/main" id="{BC114BCA-91EB-4234-ACBF-B1CBCB5AEB47}"/>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31CF59C-F008-49C3-87F1-3ABD83D862C5}" type="slidenum">
              <a:rPr lang="fr-FR" altLang="fr-FR" sz="1400"/>
              <a:pPr>
                <a:spcBef>
                  <a:spcPct val="0"/>
                </a:spcBef>
                <a:buFontTx/>
                <a:buNone/>
              </a:pPr>
              <a:t>98</a:t>
            </a:fld>
            <a:endParaRPr lang="fr-FR" altLang="fr-FR" sz="140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a:extLst>
              <a:ext uri="{FF2B5EF4-FFF2-40B4-BE49-F238E27FC236}">
                <a16:creationId xmlns="" xmlns:a16="http://schemas.microsoft.com/office/drawing/2014/main" id="{4810343A-F276-4898-98E7-DD31273B7F00}"/>
              </a:ext>
            </a:extLst>
          </p:cNvPr>
          <p:cNvSpPr>
            <a:spLocks noGrp="1" noChangeArrowheads="1"/>
          </p:cNvSpPr>
          <p:nvPr>
            <p:ph type="title"/>
          </p:nvPr>
        </p:nvSpPr>
        <p:spPr/>
        <p:txBody>
          <a:bodyPr/>
          <a:lstStyle/>
          <a:p>
            <a:pPr eaLnBrk="1" hangingPunct="1"/>
            <a:r>
              <a:rPr lang="fr-FR" altLang="fr-FR" sz="3600"/>
              <a:t>Identificateurs</a:t>
            </a:r>
          </a:p>
        </p:txBody>
      </p:sp>
      <p:sp>
        <p:nvSpPr>
          <p:cNvPr id="108548" name="Rectangle 3">
            <a:extLst>
              <a:ext uri="{FF2B5EF4-FFF2-40B4-BE49-F238E27FC236}">
                <a16:creationId xmlns="" xmlns:a16="http://schemas.microsoft.com/office/drawing/2014/main" id="{A65D5C21-2591-4922-8F0F-8FB7718896EE}"/>
              </a:ext>
            </a:extLst>
          </p:cNvPr>
          <p:cNvSpPr>
            <a:spLocks noGrp="1" noChangeArrowheads="1"/>
          </p:cNvSpPr>
          <p:nvPr>
            <p:ph idx="1"/>
          </p:nvPr>
        </p:nvSpPr>
        <p:spPr/>
        <p:txBody>
          <a:bodyPr/>
          <a:lstStyle/>
          <a:p>
            <a:pPr eaLnBrk="1" hangingPunct="1">
              <a:buFont typeface="Wingdings" panose="05000000000000000000" pitchFamily="2" charset="2"/>
              <a:buChar char="§"/>
            </a:pPr>
            <a:r>
              <a:rPr lang="fr-FR" altLang="fr-FR"/>
              <a:t>Un identificateur Java</a:t>
            </a:r>
          </a:p>
          <a:p>
            <a:pPr eaLnBrk="1" hangingPunct="1">
              <a:buFontTx/>
              <a:buNone/>
            </a:pPr>
            <a:r>
              <a:rPr lang="fr-FR" altLang="fr-FR"/>
              <a:t>	</a:t>
            </a:r>
            <a:r>
              <a:rPr lang="fr-FR" altLang="fr-FR" sz="2200"/>
              <a:t>– est de longueur quelconque</a:t>
            </a:r>
          </a:p>
          <a:p>
            <a:pPr eaLnBrk="1" hangingPunct="1">
              <a:buFontTx/>
              <a:buNone/>
            </a:pPr>
            <a:r>
              <a:rPr lang="fr-FR" altLang="fr-FR" sz="2200"/>
              <a:t>	– commence par une lettre Unicode (caractères ASCII recommandés)</a:t>
            </a:r>
          </a:p>
          <a:p>
            <a:pPr eaLnBrk="1" hangingPunct="1">
              <a:buFontTx/>
              <a:buNone/>
            </a:pPr>
            <a:r>
              <a:rPr lang="fr-FR" altLang="fr-FR" sz="2200"/>
              <a:t>	– peut ensuite contenir des lettres ou des chiffres ou le caractère souligné « _ »</a:t>
            </a:r>
          </a:p>
          <a:p>
            <a:pPr eaLnBrk="1" hangingPunct="1">
              <a:buFontTx/>
              <a:buNone/>
            </a:pPr>
            <a:r>
              <a:rPr lang="fr-FR" altLang="fr-FR" sz="2200"/>
              <a:t>	– ne doit pas être un mot-clé ou les constantes </a:t>
            </a:r>
            <a:r>
              <a:rPr lang="fr-FR" altLang="fr-FR" sz="2200" b="1"/>
              <a:t>true</a:t>
            </a:r>
            <a:r>
              <a:rPr lang="fr-FR" altLang="fr-FR" sz="2200"/>
              <a:t>, </a:t>
            </a:r>
            <a:r>
              <a:rPr lang="fr-FR" altLang="fr-FR" sz="2200" b="1"/>
              <a:t>false </a:t>
            </a:r>
            <a:r>
              <a:rPr lang="fr-FR" altLang="fr-FR" sz="2200"/>
              <a:t>ou </a:t>
            </a:r>
            <a:r>
              <a:rPr lang="fr-FR" altLang="fr-FR" sz="2200" b="1"/>
              <a:t>null</a:t>
            </a:r>
          </a:p>
        </p:txBody>
      </p:sp>
      <p:sp>
        <p:nvSpPr>
          <p:cNvPr id="108546" name="Espace réservé du numéro de diapositive 5">
            <a:extLst>
              <a:ext uri="{FF2B5EF4-FFF2-40B4-BE49-F238E27FC236}">
                <a16:creationId xmlns="" xmlns:a16="http://schemas.microsoft.com/office/drawing/2014/main" id="{BED9339D-9FF4-4EFB-BCA8-C685DABEC918}"/>
              </a:ext>
            </a:extLst>
          </p:cNvPr>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D3793FD-D774-4211-9FFB-3728372C524C}" type="slidenum">
              <a:rPr lang="fr-FR" altLang="fr-FR" sz="1400"/>
              <a:pPr>
                <a:spcBef>
                  <a:spcPct val="0"/>
                </a:spcBef>
                <a:buFontTx/>
                <a:buNone/>
              </a:pPr>
              <a:t>99</a:t>
            </a:fld>
            <a:endParaRPr lang="fr-FR" altLang="fr-FR" sz="14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1026</TotalTime>
  <Words>3870</Words>
  <Application>Microsoft Office PowerPoint</Application>
  <PresentationFormat>Personnalisé</PresentationFormat>
  <Paragraphs>928</Paragraphs>
  <Slides>108</Slides>
  <Notes>0</Notes>
  <HiddenSlides>0</HiddenSlides>
  <MMClips>0</MMClips>
  <ScaleCrop>false</ScaleCrop>
  <HeadingPairs>
    <vt:vector size="4" baseType="variant">
      <vt:variant>
        <vt:lpstr>Thème</vt:lpstr>
      </vt:variant>
      <vt:variant>
        <vt:i4>1</vt:i4>
      </vt:variant>
      <vt:variant>
        <vt:lpstr>Titres des diapositives</vt:lpstr>
      </vt:variant>
      <vt:variant>
        <vt:i4>108</vt:i4>
      </vt:variant>
    </vt:vector>
  </HeadingPairs>
  <TitlesOfParts>
    <vt:vector size="109" baseType="lpstr">
      <vt:lpstr>Solstice</vt:lpstr>
      <vt:lpstr>                              Chapitre 1 Paradigme de Programmation Objet (Rappel) </vt:lpstr>
      <vt:lpstr>Diapositive 2</vt:lpstr>
      <vt:lpstr>1. Introduction </vt:lpstr>
      <vt:lpstr>Diapositive 4</vt:lpstr>
      <vt:lpstr>Diapositive 5</vt:lpstr>
      <vt:lpstr> 2. Présentation du langage Java                     (voir TP )</vt:lpstr>
      <vt:lpstr>2.1.Principales propriétés</vt:lpstr>
      <vt:lpstr>Autres propriétés importantes</vt:lpstr>
      <vt:lpstr>2.2. Premier programme Java</vt:lpstr>
      <vt:lpstr>3.3.Compilation d’un code source</vt:lpstr>
      <vt:lpstr>Compilation en Java → bytecode</vt:lpstr>
      <vt:lpstr>La compilation fournit du bytecode</vt:lpstr>
      <vt:lpstr>Compilation avec javac et Exécution du bytecode</vt:lpstr>
      <vt:lpstr>Exécution avec java</vt:lpstr>
      <vt:lpstr>3.4. Les JVM</vt:lpstr>
      <vt:lpstr>Le bytecode peut être exécuté par n’importe quelle JVM</vt:lpstr>
      <vt:lpstr>3.5. Avantages de la JVM pour Internet</vt:lpstr>
      <vt:lpstr>Une certaine lenteur</vt:lpstr>
      <vt:lpstr>2.6. Java et les autres langages</vt:lpstr>
      <vt:lpstr>2.7. Spécifications de Java</vt:lpstr>
      <vt:lpstr>Implémentation de référence</vt:lpstr>
      <vt:lpstr>Plate-forme Java</vt:lpstr>
      <vt:lpstr>Editions de Java</vt:lpstr>
      <vt:lpstr>Version couverte par le cours</vt:lpstr>
      <vt:lpstr>Outils de développement</vt:lpstr>
      <vt:lpstr>L’IDE(Integrated DevelopmentEnvironment) Eclipse</vt:lpstr>
      <vt:lpstr>Architecture d’un programme source Java</vt:lpstr>
      <vt:lpstr>Chargement dynamique des classes</vt:lpstr>
      <vt:lpstr>Applications indépendantes et applets</vt:lpstr>
      <vt:lpstr>Diapositive 30</vt:lpstr>
      <vt:lpstr>3. concepts de base de la programmation objet </vt:lpstr>
      <vt:lpstr>Langage orienté objet                 </vt:lpstr>
      <vt:lpstr>2.1. Qu’est-ce qu’un objet</vt:lpstr>
      <vt:lpstr>2.2. Notion d’objet en Java</vt:lpstr>
      <vt:lpstr>Un objet</vt:lpstr>
      <vt:lpstr>2.3. Interactions entre objets</vt:lpstr>
      <vt:lpstr>Messages entre objets</vt:lpstr>
      <vt:lpstr>Diapositive 38</vt:lpstr>
      <vt:lpstr>4. Classes  des objets</vt:lpstr>
      <vt:lpstr>4.1. Eléments d’une classe</vt:lpstr>
      <vt:lpstr>4.2. Syntaxe  d’une classe</vt:lpstr>
      <vt:lpstr>Exemple : classe Livre</vt:lpstr>
      <vt:lpstr>4.2. Rôles d’une classe</vt:lpstr>
      <vt:lpstr>4.2. Conventions pour les identificateurs</vt:lpstr>
      <vt:lpstr>Les constructeurs</vt:lpstr>
      <vt:lpstr>Classes et instances</vt:lpstr>
      <vt:lpstr>Constructeurs d’une classe</vt:lpstr>
      <vt:lpstr>Création d’une instance</vt:lpstr>
      <vt:lpstr>Plusieurs constructeurs (surcharge)</vt:lpstr>
      <vt:lpstr>Désigner un constructeur par this()</vt:lpstr>
      <vt:lpstr>Constructeur par défaut</vt:lpstr>
      <vt:lpstr>Les méthodes</vt:lpstr>
      <vt:lpstr>Accesseurs</vt:lpstr>
      <vt:lpstr>Autres types de méthode</vt:lpstr>
      <vt:lpstr>Paramètres d’une méthode</vt:lpstr>
      <vt:lpstr>Type retour d’une méthode</vt:lpstr>
      <vt:lpstr>Exemples de méthodes</vt:lpstr>
      <vt:lpstr>Surcharge d’une méthode</vt:lpstr>
      <vt:lpstr>Surcharge d’une méthode (2)</vt:lpstr>
      <vt:lpstr>La méthode toString()</vt:lpstr>
      <vt:lpstr>Exemple (1) &gt;&gt;&gt;&gt; tostring()  existe</vt:lpstr>
      <vt:lpstr>Exemple (2) &gt;&gt;&gt;&gt;&gt;&gt; tostring()  n’existe  pas </vt:lpstr>
      <vt:lpstr>Les variables</vt:lpstr>
      <vt:lpstr>Types de variables</vt:lpstr>
      <vt:lpstr>Déclaration des variables</vt:lpstr>
      <vt:lpstr>Affectation</vt:lpstr>
      <vt:lpstr>Initialisation d’une variable</vt:lpstr>
      <vt:lpstr>Initialisation d’une variable (2)</vt:lpstr>
      <vt:lpstr>Exemple (1)</vt:lpstr>
      <vt:lpstr>Exemple (2)</vt:lpstr>
      <vt:lpstr>Déclaration / création ( variables + objets )</vt:lpstr>
      <vt:lpstr>Déclaration / création (2)</vt:lpstr>
      <vt:lpstr>Désigner les variables d’une instance</vt:lpstr>
      <vt:lpstr>Accès aux membres (attributs et méthodes) d’une classe</vt:lpstr>
      <vt:lpstr>Degrés d’encapsulation</vt:lpstr>
      <vt:lpstr>Types d’autorisation d’accès</vt:lpstr>
      <vt:lpstr>Granularité de la protection des attributs d’une classe</vt:lpstr>
      <vt:lpstr>Protection de l’état interne d’un objet</vt:lpstr>
      <vt:lpstr>Désigner l’instance qui reçoit le  message, « this »</vt:lpstr>
      <vt:lpstr>this</vt:lpstr>
      <vt:lpstr>Exemple de this implicite</vt:lpstr>
      <vt:lpstr>this explicite</vt:lpstr>
      <vt:lpstr>Autre exemple de this explicite</vt:lpstr>
      <vt:lpstr>Variables et méthodes de classe</vt:lpstr>
      <vt:lpstr>Variables de classe</vt:lpstr>
      <vt:lpstr>Exemple de variable de classe</vt:lpstr>
      <vt:lpstr>Méthodes de classe</vt:lpstr>
      <vt:lpstr>Désigner une méthode de classe</vt:lpstr>
      <vt:lpstr>Méthodes de classe</vt:lpstr>
      <vt:lpstr>Et la méthode main() !</vt:lpstr>
      <vt:lpstr>Et la méthode main() !</vt:lpstr>
      <vt:lpstr>Blocs d’initialisation static</vt:lpstr>
      <vt:lpstr>Blocs d’initialisation non static</vt:lpstr>
      <vt:lpstr>Exemple</vt:lpstr>
      <vt:lpstr>Représentation graphique d’une classe en notation UML (Unified,Modeling Language)</vt:lpstr>
      <vt:lpstr>Diapositive 96</vt:lpstr>
      <vt:lpstr>Diapositive 97</vt:lpstr>
      <vt:lpstr>Codage Unicode pour les programmes</vt:lpstr>
      <vt:lpstr>Identificateurs</vt:lpstr>
      <vt:lpstr>Mots-claés Java</vt:lpstr>
      <vt:lpstr>Commentaires</vt:lpstr>
      <vt:lpstr>À ne pas oublier !</vt:lpstr>
      <vt:lpstr>Ce qu’il faut rechercher</vt:lpstr>
      <vt:lpstr>Comment ?</vt:lpstr>
      <vt:lpstr>Modularité</vt:lpstr>
      <vt:lpstr>Encapsulation</vt:lpstr>
      <vt:lpstr>Attribution des fonctionnalités</vt:lpstr>
      <vt:lpstr>Vers une programmation par composants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Ali</dc:creator>
  <cp:lastModifiedBy>Ali</cp:lastModifiedBy>
  <cp:revision>79</cp:revision>
  <dcterms:created xsi:type="dcterms:W3CDTF">2019-07-21T17:35:46Z</dcterms:created>
  <dcterms:modified xsi:type="dcterms:W3CDTF">2019-11-05T09:45:46Z</dcterms:modified>
</cp:coreProperties>
</file>