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4" r:id="rId17"/>
    <p:sldId id="273" r:id="rId18"/>
    <p:sldId id="275" r:id="rId19"/>
    <p:sldId id="276" r:id="rId20"/>
    <p:sldId id="277" r:id="rId21"/>
    <p:sldId id="278" r:id="rId22"/>
    <p:sldId id="279" r:id="rId2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54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3BF9E2-AB0F-4928-A97B-06B58B631D00}" type="datetimeFigureOut">
              <a:rPr lang="fr-FR" smtClean="0"/>
              <a:t>06/12/2020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BDB1DD-9196-45CD-A5FC-518E0E888532}" type="slidenum">
              <a:rPr lang="fr-FR" smtClean="0"/>
              <a:t>‹N°›</a:t>
            </a:fld>
            <a:endParaRPr lang="fr-FR"/>
          </a:p>
        </p:txBody>
      </p:sp>
    </p:spTree>
    <p:extLst>
      <p:ext uri="{BB962C8B-B14F-4D97-AF65-F5344CB8AC3E}">
        <p14:creationId xmlns:p14="http://schemas.microsoft.com/office/powerpoint/2010/main" val="3171108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9BDB1DD-9196-45CD-A5FC-518E0E888532}" type="slidenum">
              <a:rPr lang="fr-FR" smtClean="0"/>
              <a:t>5</a:t>
            </a:fld>
            <a:endParaRPr lang="fr-FR"/>
          </a:p>
        </p:txBody>
      </p:sp>
    </p:spTree>
    <p:extLst>
      <p:ext uri="{BB962C8B-B14F-4D97-AF65-F5344CB8AC3E}">
        <p14:creationId xmlns:p14="http://schemas.microsoft.com/office/powerpoint/2010/main" val="2254912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9BDB1DD-9196-45CD-A5FC-518E0E888532}" type="slidenum">
              <a:rPr lang="fr-FR" smtClean="0"/>
              <a:t>11</a:t>
            </a:fld>
            <a:endParaRPr lang="fr-FR"/>
          </a:p>
        </p:txBody>
      </p:sp>
    </p:spTree>
    <p:extLst>
      <p:ext uri="{BB962C8B-B14F-4D97-AF65-F5344CB8AC3E}">
        <p14:creationId xmlns:p14="http://schemas.microsoft.com/office/powerpoint/2010/main" val="3741722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B680748C-D828-4E65-BBA6-3968F52ED0CF}" type="datetimeFigureOut">
              <a:rPr lang="fr-FR" smtClean="0"/>
              <a:t>06/12/2020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B63322-824C-49E4-96B3-27A6ACD55795}" type="slidenum">
              <a:rPr lang="fr-FR" smtClean="0"/>
              <a:t>‹N°›</a:t>
            </a:fld>
            <a:endParaRPr lang="fr-FR"/>
          </a:p>
        </p:txBody>
      </p:sp>
    </p:spTree>
    <p:extLst>
      <p:ext uri="{BB962C8B-B14F-4D97-AF65-F5344CB8AC3E}">
        <p14:creationId xmlns:p14="http://schemas.microsoft.com/office/powerpoint/2010/main" val="376201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680748C-D828-4E65-BBA6-3968F52ED0CF}" type="datetimeFigureOut">
              <a:rPr lang="fr-FR" smtClean="0"/>
              <a:t>06/12/2020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B63322-824C-49E4-96B3-27A6ACD55795}" type="slidenum">
              <a:rPr lang="fr-FR" smtClean="0"/>
              <a:t>‹N°›</a:t>
            </a:fld>
            <a:endParaRPr lang="fr-FR"/>
          </a:p>
        </p:txBody>
      </p:sp>
    </p:spTree>
    <p:extLst>
      <p:ext uri="{BB962C8B-B14F-4D97-AF65-F5344CB8AC3E}">
        <p14:creationId xmlns:p14="http://schemas.microsoft.com/office/powerpoint/2010/main" val="966943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680748C-D828-4E65-BBA6-3968F52ED0CF}" type="datetimeFigureOut">
              <a:rPr lang="fr-FR" smtClean="0"/>
              <a:t>06/12/2020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B63322-824C-49E4-96B3-27A6ACD55795}" type="slidenum">
              <a:rPr lang="fr-FR" smtClean="0"/>
              <a:t>‹N°›</a:t>
            </a:fld>
            <a:endParaRPr lang="fr-FR"/>
          </a:p>
        </p:txBody>
      </p:sp>
    </p:spTree>
    <p:extLst>
      <p:ext uri="{BB962C8B-B14F-4D97-AF65-F5344CB8AC3E}">
        <p14:creationId xmlns:p14="http://schemas.microsoft.com/office/powerpoint/2010/main" val="3147701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680748C-D828-4E65-BBA6-3968F52ED0CF}" type="datetimeFigureOut">
              <a:rPr lang="fr-FR" smtClean="0"/>
              <a:t>06/12/2020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B63322-824C-49E4-96B3-27A6ACD55795}" type="slidenum">
              <a:rPr lang="fr-FR" smtClean="0"/>
              <a:t>‹N°›</a:t>
            </a:fld>
            <a:endParaRPr lang="fr-FR"/>
          </a:p>
        </p:txBody>
      </p:sp>
    </p:spTree>
    <p:extLst>
      <p:ext uri="{BB962C8B-B14F-4D97-AF65-F5344CB8AC3E}">
        <p14:creationId xmlns:p14="http://schemas.microsoft.com/office/powerpoint/2010/main" val="3639919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B680748C-D828-4E65-BBA6-3968F52ED0CF}" type="datetimeFigureOut">
              <a:rPr lang="fr-FR" smtClean="0"/>
              <a:t>06/12/2020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B63322-824C-49E4-96B3-27A6ACD55795}" type="slidenum">
              <a:rPr lang="fr-FR" smtClean="0"/>
              <a:t>‹N°›</a:t>
            </a:fld>
            <a:endParaRPr lang="fr-FR"/>
          </a:p>
        </p:txBody>
      </p:sp>
    </p:spTree>
    <p:extLst>
      <p:ext uri="{BB962C8B-B14F-4D97-AF65-F5344CB8AC3E}">
        <p14:creationId xmlns:p14="http://schemas.microsoft.com/office/powerpoint/2010/main" val="2867014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680748C-D828-4E65-BBA6-3968F52ED0CF}" type="datetimeFigureOut">
              <a:rPr lang="fr-FR" smtClean="0"/>
              <a:t>06/12/2020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FB63322-824C-49E4-96B3-27A6ACD55795}" type="slidenum">
              <a:rPr lang="fr-FR" smtClean="0"/>
              <a:t>‹N°›</a:t>
            </a:fld>
            <a:endParaRPr lang="fr-FR"/>
          </a:p>
        </p:txBody>
      </p:sp>
    </p:spTree>
    <p:extLst>
      <p:ext uri="{BB962C8B-B14F-4D97-AF65-F5344CB8AC3E}">
        <p14:creationId xmlns:p14="http://schemas.microsoft.com/office/powerpoint/2010/main" val="3480962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680748C-D828-4E65-BBA6-3968F52ED0CF}" type="datetimeFigureOut">
              <a:rPr lang="fr-FR" smtClean="0"/>
              <a:t>06/12/2020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FB63322-824C-49E4-96B3-27A6ACD55795}" type="slidenum">
              <a:rPr lang="fr-FR" smtClean="0"/>
              <a:t>‹N°›</a:t>
            </a:fld>
            <a:endParaRPr lang="fr-FR"/>
          </a:p>
        </p:txBody>
      </p:sp>
    </p:spTree>
    <p:extLst>
      <p:ext uri="{BB962C8B-B14F-4D97-AF65-F5344CB8AC3E}">
        <p14:creationId xmlns:p14="http://schemas.microsoft.com/office/powerpoint/2010/main" val="990911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B680748C-D828-4E65-BBA6-3968F52ED0CF}" type="datetimeFigureOut">
              <a:rPr lang="fr-FR" smtClean="0"/>
              <a:t>06/12/2020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FB63322-824C-49E4-96B3-27A6ACD55795}" type="slidenum">
              <a:rPr lang="fr-FR" smtClean="0"/>
              <a:t>‹N°›</a:t>
            </a:fld>
            <a:endParaRPr lang="fr-FR"/>
          </a:p>
        </p:txBody>
      </p:sp>
    </p:spTree>
    <p:extLst>
      <p:ext uri="{BB962C8B-B14F-4D97-AF65-F5344CB8AC3E}">
        <p14:creationId xmlns:p14="http://schemas.microsoft.com/office/powerpoint/2010/main" val="3313453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680748C-D828-4E65-BBA6-3968F52ED0CF}" type="datetimeFigureOut">
              <a:rPr lang="fr-FR" smtClean="0"/>
              <a:t>06/12/2020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FB63322-824C-49E4-96B3-27A6ACD55795}" type="slidenum">
              <a:rPr lang="fr-FR" smtClean="0"/>
              <a:t>‹N°›</a:t>
            </a:fld>
            <a:endParaRPr lang="fr-FR"/>
          </a:p>
        </p:txBody>
      </p:sp>
    </p:spTree>
    <p:extLst>
      <p:ext uri="{BB962C8B-B14F-4D97-AF65-F5344CB8AC3E}">
        <p14:creationId xmlns:p14="http://schemas.microsoft.com/office/powerpoint/2010/main" val="4126301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B680748C-D828-4E65-BBA6-3968F52ED0CF}" type="datetimeFigureOut">
              <a:rPr lang="fr-FR" smtClean="0"/>
              <a:t>06/12/2020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FB63322-824C-49E4-96B3-27A6ACD55795}" type="slidenum">
              <a:rPr lang="fr-FR" smtClean="0"/>
              <a:t>‹N°›</a:t>
            </a:fld>
            <a:endParaRPr lang="fr-FR"/>
          </a:p>
        </p:txBody>
      </p:sp>
    </p:spTree>
    <p:extLst>
      <p:ext uri="{BB962C8B-B14F-4D97-AF65-F5344CB8AC3E}">
        <p14:creationId xmlns:p14="http://schemas.microsoft.com/office/powerpoint/2010/main" val="2167875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B680748C-D828-4E65-BBA6-3968F52ED0CF}" type="datetimeFigureOut">
              <a:rPr lang="fr-FR" smtClean="0"/>
              <a:t>06/12/2020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FB63322-824C-49E4-96B3-27A6ACD55795}" type="slidenum">
              <a:rPr lang="fr-FR" smtClean="0"/>
              <a:t>‹N°›</a:t>
            </a:fld>
            <a:endParaRPr lang="fr-FR"/>
          </a:p>
        </p:txBody>
      </p:sp>
    </p:spTree>
    <p:extLst>
      <p:ext uri="{BB962C8B-B14F-4D97-AF65-F5344CB8AC3E}">
        <p14:creationId xmlns:p14="http://schemas.microsoft.com/office/powerpoint/2010/main" val="2016632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80748C-D828-4E65-BBA6-3968F52ED0CF}" type="datetimeFigureOut">
              <a:rPr lang="fr-FR" smtClean="0"/>
              <a:t>06/12/2020</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B63322-824C-49E4-96B3-27A6ACD55795}" type="slidenum">
              <a:rPr lang="fr-FR" smtClean="0"/>
              <a:t>‹N°›</a:t>
            </a:fld>
            <a:endParaRPr lang="fr-FR"/>
          </a:p>
        </p:txBody>
      </p:sp>
    </p:spTree>
    <p:extLst>
      <p:ext uri="{BB962C8B-B14F-4D97-AF65-F5344CB8AC3E}">
        <p14:creationId xmlns:p14="http://schemas.microsoft.com/office/powerpoint/2010/main" val="2114582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15.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4.png"/><Relationship Id="rId4" Type="http://schemas.openxmlformats.org/officeDocument/2006/relationships/image" Target="../media/image63.png"/></Relationships>
</file>

<file path=ppt/slides/_rels/slide18.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8.png"/><Relationship Id="rId5" Type="http://schemas.openxmlformats.org/officeDocument/2006/relationships/image" Target="../media/image67.png"/><Relationship Id="rId10" Type="http://schemas.openxmlformats.org/officeDocument/2006/relationships/image" Target="../media/image72.png"/><Relationship Id="rId4" Type="http://schemas.openxmlformats.org/officeDocument/2006/relationships/image" Target="../media/image66.png"/><Relationship Id="rId9" Type="http://schemas.openxmlformats.org/officeDocument/2006/relationships/image" Target="../media/image71.png"/></Relationships>
</file>

<file path=ppt/slides/_rels/slide19.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 Id="rId9" Type="http://schemas.openxmlformats.org/officeDocument/2006/relationships/image" Target="../media/image79.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1.png"/></Relationships>
</file>

<file path=ppt/slides/_rels/slide2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4.png"/><Relationship Id="rId4" Type="http://schemas.openxmlformats.org/officeDocument/2006/relationships/image" Target="../media/image83.png"/></Relationships>
</file>

<file path=ppt/slides/_rels/slide2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78000"/>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932468" y="3835170"/>
            <a:ext cx="8214852" cy="769441"/>
          </a:xfrm>
          <a:prstGeom prst="rect">
            <a:avLst/>
          </a:prstGeom>
        </p:spPr>
        <p:txBody>
          <a:bodyPr wrap="square">
            <a:spAutoFit/>
          </a:bodyPr>
          <a:lstStyle/>
          <a:p>
            <a:pPr lvl="0" algn="ctr"/>
            <a:r>
              <a:rPr lang="fr-FR" sz="4400" dirty="0">
                <a:ln w="0"/>
                <a:solidFill>
                  <a:srgbClr val="ED7D31">
                    <a:lumMod val="75000"/>
                  </a:srgbClr>
                </a:solidFill>
                <a:effectLst>
                  <a:reflection blurRad="6350" stA="53000" endA="300" endPos="35500" dir="5400000" sy="-90000" algn="bl" rotWithShape="0"/>
                </a:effectLst>
              </a:rPr>
              <a:t>Calcul plastique des structures</a:t>
            </a:r>
            <a:endParaRPr kumimoji="0" lang="fr-FR" sz="4400" b="0" i="0" u="none" strike="noStrike" kern="1200" cap="none" spc="0" normalizeH="0" baseline="0" noProof="0" dirty="0">
              <a:ln w="0"/>
              <a:solidFill>
                <a:srgbClr val="ED7D31">
                  <a:lumMod val="75000"/>
                </a:srgbClr>
              </a:solidFill>
              <a:effectLst>
                <a:reflection blurRad="6350" stA="53000" endA="300" endPos="35500" dir="5400000" sy="-90000" algn="bl" rotWithShape="0"/>
              </a:effectLst>
              <a:uLnTx/>
              <a:uFillTx/>
              <a:latin typeface="Calibri" panose="020F0502020204030204"/>
              <a:ea typeface="+mn-ea"/>
              <a:cs typeface="+mn-cs"/>
            </a:endParaRPr>
          </a:p>
        </p:txBody>
      </p:sp>
      <p:sp>
        <p:nvSpPr>
          <p:cNvPr id="3" name="Rectangle 2"/>
          <p:cNvSpPr/>
          <p:nvPr/>
        </p:nvSpPr>
        <p:spPr>
          <a:xfrm>
            <a:off x="828367" y="2875623"/>
            <a:ext cx="3102077"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smtClean="0">
                <a:ln w="9525">
                  <a:solidFill>
                    <a:prstClr val="white"/>
                  </a:solidFill>
                  <a:prstDash val="solid"/>
                </a:ln>
                <a:solidFill>
                  <a:srgbClr val="ED7D31">
                    <a:lumMod val="75000"/>
                  </a:srgbClr>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CHAPITRE </a:t>
            </a:r>
            <a:r>
              <a:rPr lang="fr-FR" sz="3600" b="1" dirty="0">
                <a:ln w="9525">
                  <a:solidFill>
                    <a:prstClr val="white"/>
                  </a:solidFill>
                  <a:prstDash val="solid"/>
                </a:ln>
                <a:solidFill>
                  <a:srgbClr val="ED7D31">
                    <a:lumMod val="75000"/>
                  </a:srgbClr>
                </a:solidFill>
                <a:effectLst>
                  <a:outerShdw blurRad="12700" dist="38100" dir="2700000" algn="tl" rotWithShape="0">
                    <a:srgbClr val="4472C4">
                      <a:lumMod val="60000"/>
                      <a:lumOff val="40000"/>
                    </a:srgbClr>
                  </a:outerShdw>
                </a:effectLst>
                <a:latin typeface="Calibri" panose="020F0502020204030204"/>
              </a:rPr>
              <a:t>I</a:t>
            </a:r>
            <a:r>
              <a:rPr kumimoji="0" lang="fr-FR" sz="3600" b="1" i="0" u="none" strike="noStrike" kern="1200" cap="none" spc="0" normalizeH="0" baseline="0" noProof="0" dirty="0" smtClean="0">
                <a:ln w="9525">
                  <a:solidFill>
                    <a:prstClr val="white"/>
                  </a:solidFill>
                  <a:prstDash val="solid"/>
                </a:ln>
                <a:solidFill>
                  <a:srgbClr val="ED7D31">
                    <a:lumMod val="75000"/>
                  </a:srgbClr>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I</a:t>
            </a:r>
            <a:endParaRPr kumimoji="0" lang="fr-FR" sz="3600" b="1" i="0" u="none" strike="noStrike" kern="1200" cap="none" spc="0" normalizeH="0" baseline="0" noProof="0" dirty="0">
              <a:ln w="9525">
                <a:solidFill>
                  <a:prstClr val="white"/>
                </a:solidFill>
                <a:prstDash val="solid"/>
              </a:ln>
              <a:solidFill>
                <a:srgbClr val="ED7D31">
                  <a:lumMod val="75000"/>
                </a:srgbClr>
              </a:solidFill>
              <a:effectLst>
                <a:outerShdw blurRad="12700" dist="38100" dir="2700000" algn="tl" rotWithShape="0">
                  <a:srgbClr val="4472C4">
                    <a:lumMod val="60000"/>
                    <a:lumOff val="40000"/>
                  </a:srgbClr>
                </a:outerShdw>
              </a:effectLst>
              <a:uLnTx/>
              <a:uFillTx/>
              <a:latin typeface="Calibri" panose="020F0502020204030204"/>
              <a:ea typeface="+mn-ea"/>
              <a:cs typeface="+mn-cs"/>
            </a:endParaRPr>
          </a:p>
        </p:txBody>
      </p:sp>
      <p:pic>
        <p:nvPicPr>
          <p:cNvPr id="4" name="Image 3"/>
          <p:cNvPicPr/>
          <p:nvPr/>
        </p:nvPicPr>
        <p:blipFill>
          <a:blip r:embed="rId3" cstate="print">
            <a:extLst>
              <a:ext uri="{28A0092B-C50C-407E-A947-70E740481C1C}">
                <a14:useLocalDpi xmlns:a14="http://schemas.microsoft.com/office/drawing/2010/main" val="0"/>
              </a:ext>
            </a:extLst>
          </a:blip>
          <a:stretch>
            <a:fillRect/>
          </a:stretch>
        </p:blipFill>
        <p:spPr>
          <a:xfrm>
            <a:off x="1005347" y="144759"/>
            <a:ext cx="1057531" cy="1020363"/>
          </a:xfrm>
          <a:prstGeom prst="rect">
            <a:avLst/>
          </a:prstGeom>
        </p:spPr>
      </p:pic>
      <p:pic>
        <p:nvPicPr>
          <p:cNvPr id="5" name="Image 4"/>
          <p:cNvPicPr/>
          <p:nvPr/>
        </p:nvPicPr>
        <p:blipFill>
          <a:blip r:embed="rId3" cstate="print">
            <a:extLst>
              <a:ext uri="{28A0092B-C50C-407E-A947-70E740481C1C}">
                <a14:useLocalDpi xmlns:a14="http://schemas.microsoft.com/office/drawing/2010/main" val="0"/>
              </a:ext>
            </a:extLst>
          </a:blip>
          <a:stretch>
            <a:fillRect/>
          </a:stretch>
        </p:blipFill>
        <p:spPr>
          <a:xfrm>
            <a:off x="10817941" y="144758"/>
            <a:ext cx="1057531" cy="1020363"/>
          </a:xfrm>
          <a:prstGeom prst="rect">
            <a:avLst/>
          </a:prstGeom>
        </p:spPr>
      </p:pic>
      <p:sp>
        <p:nvSpPr>
          <p:cNvPr id="6" name="Rectangle 5"/>
          <p:cNvSpPr/>
          <p:nvPr/>
        </p:nvSpPr>
        <p:spPr>
          <a:xfrm>
            <a:off x="3392409" y="0"/>
            <a:ext cx="6096000" cy="923330"/>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637155" algn="ctr"/>
                <a:tab pos="5274310" algn="r"/>
              </a:tabLst>
              <a:defRPr/>
            </a:pPr>
            <a:r>
              <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République algérienne démocratique et populaire</a:t>
            </a:r>
          </a:p>
          <a:p>
            <a:pPr marL="0" marR="0" lvl="0" indent="0" algn="ctr" defTabSz="914400" rtl="0" eaLnBrk="1" fontAlgn="auto" latinLnBrk="0" hangingPunct="1">
              <a:lnSpc>
                <a:spcPct val="100000"/>
              </a:lnSpc>
              <a:spcBef>
                <a:spcPts val="0"/>
              </a:spcBef>
              <a:spcAft>
                <a:spcPts val="0"/>
              </a:spcAft>
              <a:buClrTx/>
              <a:buSzTx/>
              <a:buFontTx/>
              <a:buNone/>
              <a:tabLst>
                <a:tab pos="2637155" algn="ctr"/>
                <a:tab pos="5274310" algn="r"/>
              </a:tabLst>
              <a:defRPr/>
            </a:pPr>
            <a:r>
              <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Ministère de l'enseignement supérieur</a:t>
            </a:r>
          </a:p>
          <a:p>
            <a:pPr marL="0" marR="0" lvl="0" indent="0" algn="ctr" defTabSz="914400" rtl="0" eaLnBrk="1" fontAlgn="auto" latinLnBrk="0" hangingPunct="1">
              <a:lnSpc>
                <a:spcPct val="100000"/>
              </a:lnSpc>
              <a:spcBef>
                <a:spcPts val="0"/>
              </a:spcBef>
              <a:spcAft>
                <a:spcPts val="0"/>
              </a:spcAft>
              <a:buClrTx/>
              <a:buSzTx/>
              <a:buFontTx/>
              <a:buNone/>
              <a:tabLst>
                <a:tab pos="2637155" algn="ctr"/>
                <a:tab pos="5274310" algn="r"/>
                <a:tab pos="2637155" algn="ctr"/>
              </a:tabLst>
              <a:defRPr/>
            </a:pPr>
            <a:r>
              <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Université de </a:t>
            </a:r>
            <a:r>
              <a:rPr kumimoji="0" lang="fr-FR" sz="1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Abdelhafid</a:t>
            </a:r>
            <a:r>
              <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fr-FR" sz="1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Boussouf</a:t>
            </a:r>
            <a:r>
              <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-Mila</a:t>
            </a:r>
          </a:p>
        </p:txBody>
      </p:sp>
      <p:sp>
        <p:nvSpPr>
          <p:cNvPr id="7" name="Rectangle 6"/>
          <p:cNvSpPr/>
          <p:nvPr/>
        </p:nvSpPr>
        <p:spPr>
          <a:xfrm>
            <a:off x="1005347" y="1324830"/>
            <a:ext cx="10574593" cy="981423"/>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tab pos="1981200" algn="l"/>
                <a:tab pos="4048125" algn="l"/>
              </a:tabLst>
              <a:defRPr/>
            </a:pPr>
            <a:r>
              <a:rPr kumimoji="0" lang="fr-FR" sz="18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Faculté de sciences et Technologies</a:t>
            </a: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tab pos="1981200" algn="l"/>
              </a:tabLst>
              <a:defRPr/>
            </a:pPr>
            <a:r>
              <a:rPr kumimoji="0" lang="fr-FR" sz="18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Département de sciences et techniques	 					</a:t>
            </a:r>
            <a:r>
              <a:rPr kumimoji="0" lang="fr-FR" sz="1800" b="0" i="1"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Présenté </a:t>
            </a:r>
            <a:r>
              <a:rPr kumimoji="0" lang="fr-FR" sz="18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par :</a:t>
            </a: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tab pos="1981200" algn="l"/>
              </a:tabLst>
              <a:defRPr/>
            </a:pPr>
            <a:r>
              <a:rPr lang="fr-FR" i="1" dirty="0" smtClean="0">
                <a:solidFill>
                  <a:prstClr val="black"/>
                </a:solidFill>
                <a:latin typeface="Calibri" panose="020F0502020204030204" pitchFamily="34" charset="0"/>
                <a:ea typeface="Calibri" panose="020F0502020204030204" pitchFamily="34" charset="0"/>
                <a:cs typeface="Arial" panose="020B0604020202020204" pitchFamily="34" charset="0"/>
              </a:rPr>
              <a:t>2eme</a:t>
            </a:r>
            <a:r>
              <a:rPr kumimoji="0" lang="fr-FR" sz="1800" b="0" i="1"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fr-FR" sz="18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année Master-structures                                                                                                         Dr. BELGHIAT </a:t>
            </a:r>
            <a:r>
              <a:rPr kumimoji="0" lang="fr-FR" sz="18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Choayb</a:t>
            </a: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8" name="Rectangle 7"/>
          <p:cNvSpPr/>
          <p:nvPr/>
        </p:nvSpPr>
        <p:spPr>
          <a:xfrm>
            <a:off x="4906591" y="5987534"/>
            <a:ext cx="3067635"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637155" algn="ctr"/>
                <a:tab pos="5274310" algn="r"/>
              </a:tabLst>
              <a:defRPr/>
            </a:pPr>
            <a:r>
              <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Année universitaire </a:t>
            </a:r>
            <a:r>
              <a:rPr kumimoji="0" lang="fr-F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2020-2021</a:t>
            </a: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219865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78000"/>
            <a:lum/>
          </a:blip>
          <a:srcRect/>
          <a:stretch>
            <a:fillRect/>
          </a:stretch>
        </a:blipFill>
        <a:effectLst/>
      </p:bgPr>
    </p:bg>
    <p:spTree>
      <p:nvGrpSpPr>
        <p:cNvPr id="1" name=""/>
        <p:cNvGrpSpPr/>
        <p:nvPr/>
      </p:nvGrpSpPr>
      <p:grpSpPr>
        <a:xfrm>
          <a:off x="0" y="0"/>
          <a:ext cx="0" cy="0"/>
          <a:chOff x="0" y="0"/>
          <a:chExt cx="0" cy="0"/>
        </a:xfrm>
      </p:grpSpPr>
      <p:sp>
        <p:nvSpPr>
          <p:cNvPr id="9" name="ZoneTexte 8"/>
          <p:cNvSpPr txBox="1"/>
          <p:nvPr/>
        </p:nvSpPr>
        <p:spPr>
          <a:xfrm rot="16200000">
            <a:off x="-1106129" y="3019908"/>
            <a:ext cx="2964429" cy="523220"/>
          </a:xfrm>
          <a:prstGeom prst="rect">
            <a:avLst/>
          </a:prstGeom>
          <a:noFill/>
        </p:spPr>
        <p:txBody>
          <a:bodyPr wrap="square" rtlCol="0">
            <a:spAutoFit/>
          </a:bodyPr>
          <a:lstStyle/>
          <a:p>
            <a:r>
              <a:rPr lang="fr-FR" sz="2800" b="1" dirty="0">
                <a:solidFill>
                  <a:schemeClr val="accent2">
                    <a:lumMod val="50000"/>
                  </a:schemeClr>
                </a:solidFill>
                <a:effectLst>
                  <a:outerShdw blurRad="38100" dist="38100" dir="2700000" algn="tl">
                    <a:srgbClr val="000000">
                      <a:alpha val="43137"/>
                    </a:srgbClr>
                  </a:outerShdw>
                </a:effectLst>
              </a:rPr>
              <a:t>Moment plastique </a:t>
            </a:r>
          </a:p>
        </p:txBody>
      </p:sp>
      <p:sp>
        <p:nvSpPr>
          <p:cNvPr id="10" name="Rectangle à coins arrondis 9"/>
          <p:cNvSpPr/>
          <p:nvPr/>
        </p:nvSpPr>
        <p:spPr>
          <a:xfrm>
            <a:off x="1047135" y="221227"/>
            <a:ext cx="10958052" cy="6459792"/>
          </a:xfrm>
          <a:prstGeom prst="roundRect">
            <a:avLst>
              <a:gd name="adj" fmla="val 6655"/>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p:nvSpPr>
        <p:spPr>
          <a:xfrm>
            <a:off x="1209367" y="471313"/>
            <a:ext cx="4748981" cy="1215204"/>
          </a:xfrm>
          <a:prstGeom prst="rect">
            <a:avLst/>
          </a:prstGeom>
        </p:spPr>
        <p:txBody>
          <a:bodyPr wrap="square">
            <a:spAutoFit/>
          </a:bodyPr>
          <a:lstStyle/>
          <a:p>
            <a:pPr algn="just">
              <a:lnSpc>
                <a:spcPct val="114000"/>
              </a:lnSpc>
              <a:spcBef>
                <a:spcPts val="200"/>
              </a:spcBef>
              <a:spcAft>
                <a:spcPts val="200"/>
              </a:spcAft>
            </a:pPr>
            <a:r>
              <a:rPr lang="fr-FR" sz="16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Le </a:t>
            </a:r>
            <a:r>
              <a:rPr lang="fr-FR" sz="1600"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moment </a:t>
            </a:r>
            <a:r>
              <a:rPr lang="fr-FR" sz="16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plastique d’une section en béton armé est </a:t>
            </a:r>
            <a:r>
              <a:rPr lang="fr-FR" sz="1600"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calculé </a:t>
            </a:r>
            <a:r>
              <a:rPr lang="fr-FR" sz="16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à l’état limite ultime </a:t>
            </a:r>
            <a:r>
              <a:rPr lang="fr-FR" sz="1600"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ELU en tenant en compte l’effet que la courbe contraintes-déformations du béton n'est plus linéaire. </a:t>
            </a:r>
            <a:endParaRPr lang="fr-FR" sz="14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endParaRPr>
          </a:p>
        </p:txBody>
      </p:sp>
      <p:pic>
        <p:nvPicPr>
          <p:cNvPr id="1026" name="Image 20" descr="Description : E:\Cour Analyse plastique\Chapitre 2\Figurecccc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5329" y="355599"/>
            <a:ext cx="5692878" cy="2925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216741" y="2654168"/>
            <a:ext cx="4662949" cy="918457"/>
          </a:xfrm>
          <a:prstGeom prst="rect">
            <a:avLst/>
          </a:prstGeom>
        </p:spPr>
        <p:txBody>
          <a:bodyPr wrap="square">
            <a:spAutoFit/>
          </a:bodyPr>
          <a:lstStyle/>
          <a:p>
            <a:pPr marL="285750" indent="-285750" algn="just">
              <a:lnSpc>
                <a:spcPct val="114000"/>
              </a:lnSpc>
              <a:spcBef>
                <a:spcPts val="300"/>
              </a:spcBef>
              <a:spcAft>
                <a:spcPts val="300"/>
              </a:spcAft>
              <a:buFont typeface="Arial" panose="020B0604020202020204" pitchFamily="34" charset="0"/>
              <a:buChar char="•"/>
            </a:pPr>
            <a:r>
              <a:rPr lang="fr-FR" sz="1600"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Le bloc parabole-rectangle représente la distribution des contraintes de compression dans le béton en phase plastique.</a:t>
            </a:r>
            <a:endParaRPr lang="fr-FR" sz="16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endParaRPr>
          </a:p>
        </p:txBody>
      </p:sp>
      <p:sp>
        <p:nvSpPr>
          <p:cNvPr id="4" name="Rectangle 3"/>
          <p:cNvSpPr/>
          <p:nvPr/>
        </p:nvSpPr>
        <p:spPr>
          <a:xfrm>
            <a:off x="1216742" y="1703099"/>
            <a:ext cx="4741606" cy="934487"/>
          </a:xfrm>
          <a:prstGeom prst="rect">
            <a:avLst/>
          </a:prstGeom>
        </p:spPr>
        <p:txBody>
          <a:bodyPr wrap="square">
            <a:spAutoFit/>
          </a:bodyPr>
          <a:lstStyle/>
          <a:p>
            <a:pPr algn="just">
              <a:lnSpc>
                <a:spcPct val="114000"/>
              </a:lnSpc>
              <a:spcBef>
                <a:spcPts val="300"/>
              </a:spcBef>
              <a:spcAft>
                <a:spcPts val="300"/>
              </a:spcAft>
            </a:pPr>
            <a:r>
              <a:rPr lang="fr-FR" sz="16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La figure ci contre illustre la coupe </a:t>
            </a:r>
            <a:r>
              <a:rPr lang="fr-FR" sz="1600"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de la section, </a:t>
            </a:r>
            <a:r>
              <a:rPr lang="fr-FR" sz="16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le diagramme de déformation et les blocs de contraintes sachant que:</a:t>
            </a:r>
          </a:p>
        </p:txBody>
      </p:sp>
      <mc:AlternateContent xmlns:mc="http://schemas.openxmlformats.org/markup-compatibility/2006" xmlns:a14="http://schemas.microsoft.com/office/drawing/2010/main">
        <mc:Choice Requires="a14">
          <p:sp>
            <p:nvSpPr>
              <p:cNvPr id="5" name="Rectangle 4"/>
              <p:cNvSpPr/>
              <p:nvPr/>
            </p:nvSpPr>
            <p:spPr>
              <a:xfrm>
                <a:off x="1209368" y="3962934"/>
                <a:ext cx="10618839" cy="1077218"/>
              </a:xfrm>
              <a:prstGeom prst="rect">
                <a:avLst/>
              </a:prstGeom>
            </p:spPr>
            <p:txBody>
              <a:bodyPr wrap="square">
                <a:spAutoFit/>
              </a:bodyPr>
              <a:lstStyle/>
              <a:p>
                <a:pPr algn="just"/>
                <a:r>
                  <a:rPr lang="fr-FR" sz="16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La compatibilité des déformations </a:t>
                </a:r>
                <a:r>
                  <a:rPr lang="fr-FR" sz="1600"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d’armatures </a:t>
                </a:r>
                <a:r>
                  <a:rPr lang="fr-FR" sz="16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et du béton entrainée par </a:t>
                </a:r>
                <a:r>
                  <a:rPr lang="fr-FR" sz="1600"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l’hypothèse d’adhérence </a:t>
                </a:r>
                <a:r>
                  <a:rPr lang="fr-FR" sz="16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parfaite </a:t>
                </a:r>
                <a:r>
                  <a:rPr lang="fr-FR" sz="1600"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entre eux, donne la possibilité de déduire les déformation des acier tendus et comprimés d’après le diagramme de déformation. Par conséquent, les déformations des aciers tendus et comprimés (</a:t>
                </a:r>
                <a14:m>
                  <m:oMath xmlns:m="http://schemas.openxmlformats.org/officeDocument/2006/math">
                    <m:sSub>
                      <m:sSubPr>
                        <m:ctrlPr>
                          <a:rPr lang="fr-FR" sz="1600" i="1">
                            <a:latin typeface="Cambria Math" panose="02040503050406030204" pitchFamily="18" charset="0"/>
                          </a:rPr>
                        </m:ctrlPr>
                      </m:sSubPr>
                      <m:e>
                        <m:r>
                          <a:rPr lang="fr-FR" sz="1600" i="1">
                            <a:latin typeface="Cambria Math" panose="02040503050406030204" pitchFamily="18" charset="0"/>
                            <a:ea typeface="Cambria Math" panose="02040503050406030204" pitchFamily="18" charset="0"/>
                          </a:rPr>
                          <m:t>𝜀</m:t>
                        </m:r>
                      </m:e>
                      <m:sub>
                        <m:r>
                          <a:rPr lang="fr-FR" sz="1600" i="1">
                            <a:latin typeface="Cambria Math" panose="02040503050406030204" pitchFamily="18" charset="0"/>
                          </a:rPr>
                          <m:t>𝑠</m:t>
                        </m:r>
                      </m:sub>
                    </m:sSub>
                  </m:oMath>
                </a14:m>
                <a:r>
                  <a:rPr lang="fr-FR" sz="1600"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et </a:t>
                </a:r>
                <a14:m>
                  <m:oMath xmlns:m="http://schemas.openxmlformats.org/officeDocument/2006/math">
                    <m:sSubSup>
                      <m:sSubSupPr>
                        <m:ctrlPr>
                          <a:rPr lang="fr-FR" sz="1600" i="1">
                            <a:latin typeface="Cambria Math" panose="02040503050406030204" pitchFamily="18" charset="0"/>
                          </a:rPr>
                        </m:ctrlPr>
                      </m:sSubSupPr>
                      <m:e>
                        <m:r>
                          <a:rPr lang="fr-FR" sz="1600" i="1">
                            <a:latin typeface="Cambria Math" panose="02040503050406030204" pitchFamily="18" charset="0"/>
                            <a:ea typeface="Cambria Math" panose="02040503050406030204" pitchFamily="18" charset="0"/>
                          </a:rPr>
                          <m:t>𝜀</m:t>
                        </m:r>
                      </m:e>
                      <m:sub>
                        <m:r>
                          <a:rPr lang="fr-FR" sz="1600" i="1">
                            <a:latin typeface="Cambria Math" panose="02040503050406030204" pitchFamily="18" charset="0"/>
                          </a:rPr>
                          <m:t>𝑠</m:t>
                        </m:r>
                      </m:sub>
                      <m:sup>
                        <m:r>
                          <a:rPr lang="fr-FR" sz="1600" i="1">
                            <a:latin typeface="Cambria Math" panose="02040503050406030204" pitchFamily="18" charset="0"/>
                          </a:rPr>
                          <m:t>′</m:t>
                        </m:r>
                      </m:sup>
                    </m:sSubSup>
                  </m:oMath>
                </a14:m>
                <a:r>
                  <a:rPr lang="fr-FR" sz="1600"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respectivement) sont données en fonction de position du l’axe neutre par:</a:t>
                </a:r>
                <a:endParaRPr lang="fr-FR" sz="16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209368" y="3962934"/>
                <a:ext cx="10618839" cy="1077218"/>
              </a:xfrm>
              <a:prstGeom prst="rect">
                <a:avLst/>
              </a:prstGeom>
              <a:blipFill>
                <a:blip r:embed="rId4"/>
                <a:stretch>
                  <a:fillRect l="-344" t="-2260" r="-574" b="-8475"/>
                </a:stretch>
              </a:blipFill>
            </p:spPr>
            <p:txBody>
              <a:bodyPr/>
              <a:lstStyle/>
              <a:p>
                <a:r>
                  <a:rPr lang="fr-FR">
                    <a:noFill/>
                  </a:rPr>
                  <a:t> </a:t>
                </a:r>
              </a:p>
            </p:txBody>
          </p:sp>
        </mc:Fallback>
      </mc:AlternateContent>
      <p:grpSp>
        <p:nvGrpSpPr>
          <p:cNvPr id="8" name="Groupe 7"/>
          <p:cNvGrpSpPr/>
          <p:nvPr/>
        </p:nvGrpSpPr>
        <p:grpSpPr>
          <a:xfrm>
            <a:off x="4202774" y="4801091"/>
            <a:ext cx="4646771" cy="553228"/>
            <a:chOff x="1541207" y="5953776"/>
            <a:chExt cx="4646771" cy="553228"/>
          </a:xfrm>
        </p:grpSpPr>
        <mc:AlternateContent xmlns:mc="http://schemas.openxmlformats.org/markup-compatibility/2006" xmlns:a14="http://schemas.microsoft.com/office/drawing/2010/main">
          <mc:Choice Requires="a14">
            <p:sp>
              <p:nvSpPr>
                <p:cNvPr id="6" name="ZoneTexte 5"/>
                <p:cNvSpPr txBox="1"/>
                <p:nvPr/>
              </p:nvSpPr>
              <p:spPr>
                <a:xfrm>
                  <a:off x="1541207" y="5953776"/>
                  <a:ext cx="1516184" cy="5532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sz="1600" i="1" smtClean="0">
                                <a:effectLst>
                                  <a:outerShdw blurRad="38100" dist="38100" dir="2700000" algn="tl">
                                    <a:srgbClr val="000000">
                                      <a:alpha val="43137"/>
                                    </a:srgbClr>
                                  </a:outerShdw>
                                </a:effectLst>
                                <a:latin typeface="Cambria Math" panose="02040503050406030204" pitchFamily="18" charset="0"/>
                              </a:rPr>
                            </m:ctrlPr>
                          </m:sSubPr>
                          <m:e>
                            <m:r>
                              <a:rPr lang="fr-FR" sz="160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𝜀</m:t>
                            </m:r>
                          </m:e>
                          <m:sub>
                            <m:r>
                              <a:rPr lang="fr-FR" sz="1600" b="0" i="1" smtClean="0">
                                <a:effectLst>
                                  <a:outerShdw blurRad="38100" dist="38100" dir="2700000" algn="tl">
                                    <a:srgbClr val="000000">
                                      <a:alpha val="43137"/>
                                    </a:srgbClr>
                                  </a:outerShdw>
                                </a:effectLst>
                                <a:latin typeface="Cambria Math" panose="02040503050406030204" pitchFamily="18" charset="0"/>
                              </a:rPr>
                              <m:t>𝑠</m:t>
                            </m:r>
                          </m:sub>
                        </m:sSub>
                        <m:r>
                          <a:rPr lang="fr-FR" sz="1600" b="0" i="1" smtClean="0">
                            <a:effectLst>
                              <a:outerShdw blurRad="38100" dist="38100" dir="2700000" algn="tl">
                                <a:srgbClr val="000000">
                                  <a:alpha val="43137"/>
                                </a:srgbClr>
                              </a:outerShdw>
                            </a:effectLst>
                            <a:latin typeface="Cambria Math" panose="02040503050406030204" pitchFamily="18" charset="0"/>
                          </a:rPr>
                          <m:t>=</m:t>
                        </m:r>
                        <m:sSub>
                          <m:sSubPr>
                            <m:ctrlPr>
                              <a:rPr lang="fr-FR" sz="1600" b="0" i="1" smtClean="0">
                                <a:effectLst>
                                  <a:outerShdw blurRad="38100" dist="38100" dir="2700000" algn="tl">
                                    <a:srgbClr val="000000">
                                      <a:alpha val="43137"/>
                                    </a:srgbClr>
                                  </a:outerShdw>
                                </a:effectLst>
                                <a:latin typeface="Cambria Math" panose="02040503050406030204" pitchFamily="18" charset="0"/>
                              </a:rPr>
                            </m:ctrlPr>
                          </m:sSubPr>
                          <m:e>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𝜀</m:t>
                            </m:r>
                          </m:e>
                          <m:sub>
                            <m:r>
                              <a:rPr lang="fr-FR" sz="1600" b="0" i="1" smtClean="0">
                                <a:effectLst>
                                  <a:outerShdw blurRad="38100" dist="38100" dir="2700000" algn="tl">
                                    <a:srgbClr val="000000">
                                      <a:alpha val="43137"/>
                                    </a:srgbClr>
                                  </a:outerShdw>
                                </a:effectLst>
                                <a:latin typeface="Cambria Math" panose="02040503050406030204" pitchFamily="18" charset="0"/>
                              </a:rPr>
                              <m:t>𝑐𝑢</m:t>
                            </m:r>
                          </m:sub>
                        </m:sSub>
                        <m:d>
                          <m:dPr>
                            <m:ctrlPr>
                              <a:rPr lang="fr-FR" sz="1600" b="0" i="1" smtClean="0">
                                <a:effectLst>
                                  <a:outerShdw blurRad="38100" dist="38100" dir="2700000" algn="tl">
                                    <a:srgbClr val="000000">
                                      <a:alpha val="43137"/>
                                    </a:srgbClr>
                                  </a:outerShdw>
                                </a:effectLst>
                                <a:latin typeface="Cambria Math" panose="02040503050406030204" pitchFamily="18" charset="0"/>
                              </a:rPr>
                            </m:ctrlPr>
                          </m:dPr>
                          <m:e>
                            <m:f>
                              <m:fPr>
                                <m:ctrlPr>
                                  <a:rPr lang="fr-FR" sz="1600" b="0" i="1" smtClean="0">
                                    <a:effectLst>
                                      <a:outerShdw blurRad="38100" dist="38100" dir="2700000" algn="tl">
                                        <a:srgbClr val="000000">
                                          <a:alpha val="43137"/>
                                        </a:srgbClr>
                                      </a:outerShdw>
                                    </a:effectLst>
                                    <a:latin typeface="Cambria Math" panose="02040503050406030204" pitchFamily="18" charset="0"/>
                                  </a:rPr>
                                </m:ctrlPr>
                              </m:fPr>
                              <m:num>
                                <m:r>
                                  <a:rPr lang="fr-FR" sz="1600" b="0" i="1" smtClean="0">
                                    <a:effectLst>
                                      <a:outerShdw blurRad="38100" dist="38100" dir="2700000" algn="tl">
                                        <a:srgbClr val="000000">
                                          <a:alpha val="43137"/>
                                        </a:srgbClr>
                                      </a:outerShdw>
                                    </a:effectLst>
                                    <a:latin typeface="Cambria Math" panose="02040503050406030204" pitchFamily="18" charset="0"/>
                                  </a:rPr>
                                  <m:t>𝑑</m:t>
                                </m:r>
                                <m:r>
                                  <a:rPr lang="fr-FR" sz="1600" b="0" i="1" smtClean="0">
                                    <a:effectLst>
                                      <a:outerShdw blurRad="38100" dist="38100" dir="2700000" algn="tl">
                                        <a:srgbClr val="000000">
                                          <a:alpha val="43137"/>
                                        </a:srgbClr>
                                      </a:outerShdw>
                                    </a:effectLst>
                                    <a:latin typeface="Cambria Math" panose="02040503050406030204" pitchFamily="18" charset="0"/>
                                  </a:rPr>
                                  <m:t>−</m:t>
                                </m:r>
                                <m:r>
                                  <a:rPr lang="fr-FR" sz="1600" b="0" i="1" smtClean="0">
                                    <a:effectLst>
                                      <a:outerShdw blurRad="38100" dist="38100" dir="2700000" algn="tl">
                                        <a:srgbClr val="000000">
                                          <a:alpha val="43137"/>
                                        </a:srgbClr>
                                      </a:outerShdw>
                                    </a:effectLst>
                                    <a:latin typeface="Cambria Math" panose="02040503050406030204" pitchFamily="18" charset="0"/>
                                  </a:rPr>
                                  <m:t>𝑥</m:t>
                                </m:r>
                              </m:num>
                              <m:den>
                                <m:r>
                                  <a:rPr lang="fr-FR" sz="1600" b="0" i="1" smtClean="0">
                                    <a:effectLst>
                                      <a:outerShdw blurRad="38100" dist="38100" dir="2700000" algn="tl">
                                        <a:srgbClr val="000000">
                                          <a:alpha val="43137"/>
                                        </a:srgbClr>
                                      </a:outerShdw>
                                    </a:effectLst>
                                    <a:latin typeface="Cambria Math" panose="02040503050406030204" pitchFamily="18" charset="0"/>
                                  </a:rPr>
                                  <m:t>𝑥</m:t>
                                </m:r>
                              </m:den>
                            </m:f>
                          </m:e>
                        </m:d>
                      </m:oMath>
                    </m:oMathPara>
                  </a14:m>
                  <a:endParaRPr lang="fr-FR" sz="1600" dirty="0">
                    <a:effectLst>
                      <a:outerShdw blurRad="38100" dist="38100" dir="2700000" algn="tl">
                        <a:srgbClr val="000000">
                          <a:alpha val="43137"/>
                        </a:srgbClr>
                      </a:outerShdw>
                    </a:effectLst>
                  </a:endParaRPr>
                </a:p>
              </p:txBody>
            </p:sp>
          </mc:Choice>
          <mc:Fallback xmlns="">
            <p:sp>
              <p:nvSpPr>
                <p:cNvPr id="6" name="ZoneTexte 5"/>
                <p:cNvSpPr txBox="1">
                  <a:spLocks noRot="1" noChangeAspect="1" noMove="1" noResize="1" noEditPoints="1" noAdjustHandles="1" noChangeArrowheads="1" noChangeShapeType="1" noTextEdit="1"/>
                </p:cNvSpPr>
                <p:nvPr/>
              </p:nvSpPr>
              <p:spPr>
                <a:xfrm>
                  <a:off x="1541207" y="5953776"/>
                  <a:ext cx="1516184" cy="553228"/>
                </a:xfrm>
                <a:prstGeom prst="rect">
                  <a:avLst/>
                </a:prstGeom>
                <a:blipFill>
                  <a:blip r:embed="rId5"/>
                  <a:stretch>
                    <a:fillRect r="-402" b="-8889"/>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 name="ZoneTexte 10"/>
                <p:cNvSpPr txBox="1"/>
                <p:nvPr/>
              </p:nvSpPr>
              <p:spPr>
                <a:xfrm>
                  <a:off x="4610367" y="5953776"/>
                  <a:ext cx="1577611" cy="5532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fr-FR" sz="1600" i="1" smtClean="0">
                                <a:effectLst>
                                  <a:outerShdw blurRad="38100" dist="38100" dir="2700000" algn="tl">
                                    <a:srgbClr val="000000">
                                      <a:alpha val="43137"/>
                                    </a:srgbClr>
                                  </a:outerShdw>
                                </a:effectLst>
                                <a:latin typeface="Cambria Math" panose="02040503050406030204" pitchFamily="18" charset="0"/>
                              </a:rPr>
                            </m:ctrlPr>
                          </m:sSubSupPr>
                          <m:e>
                            <m:r>
                              <a:rPr lang="fr-FR" sz="160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𝜀</m:t>
                            </m:r>
                          </m:e>
                          <m:sub>
                            <m:r>
                              <a:rPr lang="fr-FR" sz="1600" b="0" i="1" smtClean="0">
                                <a:effectLst>
                                  <a:outerShdw blurRad="38100" dist="38100" dir="2700000" algn="tl">
                                    <a:srgbClr val="000000">
                                      <a:alpha val="43137"/>
                                    </a:srgbClr>
                                  </a:outerShdw>
                                </a:effectLst>
                                <a:latin typeface="Cambria Math" panose="02040503050406030204" pitchFamily="18" charset="0"/>
                              </a:rPr>
                              <m:t>𝑠</m:t>
                            </m:r>
                          </m:sub>
                          <m:sup>
                            <m:r>
                              <a:rPr lang="fr-FR" sz="1600" b="0" i="1" smtClean="0">
                                <a:effectLst>
                                  <a:outerShdw blurRad="38100" dist="38100" dir="2700000" algn="tl">
                                    <a:srgbClr val="000000">
                                      <a:alpha val="43137"/>
                                    </a:srgbClr>
                                  </a:outerShdw>
                                </a:effectLst>
                                <a:latin typeface="Cambria Math" panose="02040503050406030204" pitchFamily="18" charset="0"/>
                              </a:rPr>
                              <m:t>′</m:t>
                            </m:r>
                          </m:sup>
                        </m:sSubSup>
                        <m:r>
                          <a:rPr lang="fr-FR" sz="1600" b="0" i="1" smtClean="0">
                            <a:effectLst>
                              <a:outerShdw blurRad="38100" dist="38100" dir="2700000" algn="tl">
                                <a:srgbClr val="000000">
                                  <a:alpha val="43137"/>
                                </a:srgbClr>
                              </a:outerShdw>
                            </a:effectLst>
                            <a:latin typeface="Cambria Math" panose="02040503050406030204" pitchFamily="18" charset="0"/>
                          </a:rPr>
                          <m:t>=</m:t>
                        </m:r>
                        <m:sSub>
                          <m:sSubPr>
                            <m:ctrlPr>
                              <a:rPr lang="fr-FR" sz="1600" b="0" i="1" smtClean="0">
                                <a:effectLst>
                                  <a:outerShdw blurRad="38100" dist="38100" dir="2700000" algn="tl">
                                    <a:srgbClr val="000000">
                                      <a:alpha val="43137"/>
                                    </a:srgbClr>
                                  </a:outerShdw>
                                </a:effectLst>
                                <a:latin typeface="Cambria Math" panose="02040503050406030204" pitchFamily="18" charset="0"/>
                              </a:rPr>
                            </m:ctrlPr>
                          </m:sSubPr>
                          <m:e>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𝜀</m:t>
                            </m:r>
                          </m:e>
                          <m:sub>
                            <m:r>
                              <a:rPr lang="fr-FR" sz="1600" b="0" i="1" smtClean="0">
                                <a:effectLst>
                                  <a:outerShdw blurRad="38100" dist="38100" dir="2700000" algn="tl">
                                    <a:srgbClr val="000000">
                                      <a:alpha val="43137"/>
                                    </a:srgbClr>
                                  </a:outerShdw>
                                </a:effectLst>
                                <a:latin typeface="Cambria Math" panose="02040503050406030204" pitchFamily="18" charset="0"/>
                              </a:rPr>
                              <m:t>𝑐𝑢</m:t>
                            </m:r>
                          </m:sub>
                        </m:sSub>
                        <m:d>
                          <m:dPr>
                            <m:ctrlPr>
                              <a:rPr lang="fr-FR" sz="1600" b="0" i="1" smtClean="0">
                                <a:effectLst>
                                  <a:outerShdw blurRad="38100" dist="38100" dir="2700000" algn="tl">
                                    <a:srgbClr val="000000">
                                      <a:alpha val="43137"/>
                                    </a:srgbClr>
                                  </a:outerShdw>
                                </a:effectLst>
                                <a:latin typeface="Cambria Math" panose="02040503050406030204" pitchFamily="18" charset="0"/>
                              </a:rPr>
                            </m:ctrlPr>
                          </m:dPr>
                          <m:e>
                            <m:f>
                              <m:fPr>
                                <m:ctrlPr>
                                  <a:rPr lang="fr-FR" sz="1600" b="0" i="1" smtClean="0">
                                    <a:effectLst>
                                      <a:outerShdw blurRad="38100" dist="38100" dir="2700000" algn="tl">
                                        <a:srgbClr val="000000">
                                          <a:alpha val="43137"/>
                                        </a:srgbClr>
                                      </a:outerShdw>
                                    </a:effectLst>
                                    <a:latin typeface="Cambria Math" panose="02040503050406030204" pitchFamily="18" charset="0"/>
                                  </a:rPr>
                                </m:ctrlPr>
                              </m:fPr>
                              <m:num>
                                <m:r>
                                  <a:rPr lang="fr-FR" sz="1600" b="0" i="1" smtClean="0">
                                    <a:effectLst>
                                      <a:outerShdw blurRad="38100" dist="38100" dir="2700000" algn="tl">
                                        <a:srgbClr val="000000">
                                          <a:alpha val="43137"/>
                                        </a:srgbClr>
                                      </a:outerShdw>
                                    </a:effectLst>
                                    <a:latin typeface="Cambria Math" panose="02040503050406030204" pitchFamily="18" charset="0"/>
                                  </a:rPr>
                                  <m:t>𝑥</m:t>
                                </m:r>
                                <m:r>
                                  <a:rPr lang="fr-FR" sz="1600" b="0" i="1" smtClean="0">
                                    <a:effectLst>
                                      <a:outerShdw blurRad="38100" dist="38100" dir="2700000" algn="tl">
                                        <a:srgbClr val="000000">
                                          <a:alpha val="43137"/>
                                        </a:srgbClr>
                                      </a:outerShdw>
                                    </a:effectLst>
                                    <a:latin typeface="Cambria Math" panose="02040503050406030204" pitchFamily="18" charset="0"/>
                                  </a:rPr>
                                  <m:t>−</m:t>
                                </m:r>
                                <m:sSup>
                                  <m:sSupPr>
                                    <m:ctrlPr>
                                      <a:rPr lang="fr-FR" sz="1600" b="0" i="1" smtClean="0">
                                        <a:effectLst>
                                          <a:outerShdw blurRad="38100" dist="38100" dir="2700000" algn="tl">
                                            <a:srgbClr val="000000">
                                              <a:alpha val="43137"/>
                                            </a:srgbClr>
                                          </a:outerShdw>
                                        </a:effectLst>
                                        <a:latin typeface="Cambria Math" panose="02040503050406030204" pitchFamily="18" charset="0"/>
                                      </a:rPr>
                                    </m:ctrlPr>
                                  </m:sSupPr>
                                  <m:e>
                                    <m:r>
                                      <a:rPr lang="fr-FR" sz="1600" b="0" i="1" smtClean="0">
                                        <a:effectLst>
                                          <a:outerShdw blurRad="38100" dist="38100" dir="2700000" algn="tl">
                                            <a:srgbClr val="000000">
                                              <a:alpha val="43137"/>
                                            </a:srgbClr>
                                          </a:outerShdw>
                                        </a:effectLst>
                                        <a:latin typeface="Cambria Math" panose="02040503050406030204" pitchFamily="18" charset="0"/>
                                      </a:rPr>
                                      <m:t>𝑑</m:t>
                                    </m:r>
                                  </m:e>
                                  <m:sup>
                                    <m:r>
                                      <a:rPr lang="fr-FR" sz="1600" b="0" i="1" smtClean="0">
                                        <a:effectLst>
                                          <a:outerShdw blurRad="38100" dist="38100" dir="2700000" algn="tl">
                                            <a:srgbClr val="000000">
                                              <a:alpha val="43137"/>
                                            </a:srgbClr>
                                          </a:outerShdw>
                                        </a:effectLst>
                                        <a:latin typeface="Cambria Math" panose="02040503050406030204" pitchFamily="18" charset="0"/>
                                      </a:rPr>
                                      <m:t>′</m:t>
                                    </m:r>
                                  </m:sup>
                                </m:sSup>
                              </m:num>
                              <m:den>
                                <m:r>
                                  <a:rPr lang="fr-FR" sz="1600" b="0" i="1" smtClean="0">
                                    <a:effectLst>
                                      <a:outerShdw blurRad="38100" dist="38100" dir="2700000" algn="tl">
                                        <a:srgbClr val="000000">
                                          <a:alpha val="43137"/>
                                        </a:srgbClr>
                                      </a:outerShdw>
                                    </a:effectLst>
                                    <a:latin typeface="Cambria Math" panose="02040503050406030204" pitchFamily="18" charset="0"/>
                                  </a:rPr>
                                  <m:t>𝑥</m:t>
                                </m:r>
                              </m:den>
                            </m:f>
                          </m:e>
                        </m:d>
                      </m:oMath>
                    </m:oMathPara>
                  </a14:m>
                  <a:endParaRPr lang="fr-FR" sz="1600" dirty="0">
                    <a:effectLst>
                      <a:outerShdw blurRad="38100" dist="38100" dir="2700000" algn="tl">
                        <a:srgbClr val="000000">
                          <a:alpha val="43137"/>
                        </a:srgbClr>
                      </a:outerShdw>
                    </a:effectLst>
                  </a:endParaRPr>
                </a:p>
              </p:txBody>
            </p:sp>
          </mc:Choice>
          <mc:Fallback xmlns="">
            <p:sp>
              <p:nvSpPr>
                <p:cNvPr id="11" name="ZoneTexte 10"/>
                <p:cNvSpPr txBox="1">
                  <a:spLocks noRot="1" noChangeAspect="1" noMove="1" noResize="1" noEditPoints="1" noAdjustHandles="1" noChangeArrowheads="1" noChangeShapeType="1" noTextEdit="1"/>
                </p:cNvSpPr>
                <p:nvPr/>
              </p:nvSpPr>
              <p:spPr>
                <a:xfrm>
                  <a:off x="4610367" y="5953776"/>
                  <a:ext cx="1577611" cy="553228"/>
                </a:xfrm>
                <a:prstGeom prst="rect">
                  <a:avLst/>
                </a:prstGeom>
                <a:blipFill>
                  <a:blip r:embed="rId6"/>
                  <a:stretch>
                    <a:fillRect b="-8889"/>
                  </a:stretch>
                </a:blipFill>
              </p:spPr>
              <p:txBody>
                <a:bodyPr/>
                <a:lstStyle/>
                <a:p>
                  <a:r>
                    <a:rPr lang="fr-FR">
                      <a:noFill/>
                    </a:rPr>
                    <a:t> </a:t>
                  </a:r>
                </a:p>
              </p:txBody>
            </p:sp>
          </mc:Fallback>
        </mc:AlternateContent>
        <p:sp>
          <p:nvSpPr>
            <p:cNvPr id="7" name="ZoneTexte 6"/>
            <p:cNvSpPr txBox="1"/>
            <p:nvPr/>
          </p:nvSpPr>
          <p:spPr>
            <a:xfrm>
              <a:off x="3657311" y="6080285"/>
              <a:ext cx="545690" cy="338554"/>
            </a:xfrm>
            <a:prstGeom prst="rect">
              <a:avLst/>
            </a:prstGeom>
            <a:noFill/>
          </p:spPr>
          <p:txBody>
            <a:bodyPr wrap="square" rtlCol="0">
              <a:spAutoFit/>
            </a:bodyPr>
            <a:lstStyle/>
            <a:p>
              <a:r>
                <a:rPr lang="fr-FR" sz="1600" dirty="0" smtClean="0">
                  <a:effectLst>
                    <a:outerShdw blurRad="38100" dist="38100" dir="2700000" algn="tl">
                      <a:srgbClr val="000000">
                        <a:alpha val="43137"/>
                      </a:srgbClr>
                    </a:outerShdw>
                  </a:effectLst>
                </a:rPr>
                <a:t>et</a:t>
              </a:r>
              <a:endParaRPr lang="fr-FR" sz="1600" dirty="0">
                <a:effectLst>
                  <a:outerShdw blurRad="38100" dist="38100" dir="2700000" algn="tl">
                    <a:srgbClr val="000000">
                      <a:alpha val="43137"/>
                    </a:srgbClr>
                  </a:outerShdw>
                </a:effectLst>
              </a:endParaRPr>
            </a:p>
          </p:txBody>
        </p:sp>
      </p:grpSp>
      <p:sp>
        <p:nvSpPr>
          <p:cNvPr id="13" name="Rectangle 12"/>
          <p:cNvSpPr/>
          <p:nvPr/>
        </p:nvSpPr>
        <p:spPr>
          <a:xfrm>
            <a:off x="1216741" y="5400320"/>
            <a:ext cx="10618839" cy="584775"/>
          </a:xfrm>
          <a:prstGeom prst="rect">
            <a:avLst/>
          </a:prstGeom>
        </p:spPr>
        <p:txBody>
          <a:bodyPr wrap="square">
            <a:spAutoFit/>
          </a:bodyPr>
          <a:lstStyle/>
          <a:p>
            <a:pPr algn="just"/>
            <a:r>
              <a:rPr lang="fr-FR" sz="1600"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Dans un cas où la déformation des aciers est connue, la position de l’axe neutre est déterminé par la formule suivante, sachant que la déformation d’un béton du class &lt; 50/60 dans l’état limite ultime est de 0,0035.</a:t>
            </a:r>
            <a:endParaRPr lang="fr-FR" sz="16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14" name="ZoneTexte 13"/>
              <p:cNvSpPr txBox="1"/>
              <p:nvPr/>
            </p:nvSpPr>
            <p:spPr>
              <a:xfrm>
                <a:off x="1836281" y="5935189"/>
                <a:ext cx="1062086" cy="66826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1600" i="1" smtClean="0">
                          <a:effectLst>
                            <a:outerShdw blurRad="38100" dist="38100" dir="2700000" algn="tl">
                              <a:srgbClr val="000000">
                                <a:alpha val="43137"/>
                              </a:srgbClr>
                            </a:outerShdw>
                          </a:effectLst>
                          <a:latin typeface="Cambria Math" panose="02040503050406030204" pitchFamily="18" charset="0"/>
                        </a:rPr>
                        <m:t>𝑥</m:t>
                      </m:r>
                      <m:r>
                        <a:rPr lang="fr-FR" sz="1600" b="0" i="1" smtClean="0">
                          <a:effectLst>
                            <a:outerShdw blurRad="38100" dist="38100" dir="2700000" algn="tl">
                              <a:srgbClr val="000000">
                                <a:alpha val="43137"/>
                              </a:srgbClr>
                            </a:outerShdw>
                          </a:effectLst>
                          <a:latin typeface="Cambria Math" panose="02040503050406030204" pitchFamily="18" charset="0"/>
                        </a:rPr>
                        <m:t>=</m:t>
                      </m:r>
                      <m:f>
                        <m:fPr>
                          <m:ctrlPr>
                            <a:rPr lang="fr-FR" sz="1600" i="1">
                              <a:effectLst>
                                <a:outerShdw blurRad="38100" dist="38100" dir="2700000" algn="tl">
                                  <a:srgbClr val="000000">
                                    <a:alpha val="43137"/>
                                  </a:srgbClr>
                                </a:outerShdw>
                              </a:effectLst>
                              <a:latin typeface="Cambria Math" panose="02040503050406030204" pitchFamily="18" charset="0"/>
                            </a:rPr>
                          </m:ctrlPr>
                        </m:fPr>
                        <m:num>
                          <m:r>
                            <a:rPr lang="fr-FR" sz="1600" i="1">
                              <a:effectLst>
                                <a:outerShdw blurRad="38100" dist="38100" dir="2700000" algn="tl">
                                  <a:srgbClr val="000000">
                                    <a:alpha val="43137"/>
                                  </a:srgbClr>
                                </a:outerShdw>
                              </a:effectLst>
                              <a:latin typeface="Cambria Math" panose="02040503050406030204" pitchFamily="18" charset="0"/>
                            </a:rPr>
                            <m:t>𝑑</m:t>
                          </m:r>
                        </m:num>
                        <m:den>
                          <m:r>
                            <a:rPr lang="fr-FR" sz="1600" b="0" i="1" smtClean="0">
                              <a:effectLst>
                                <a:outerShdw blurRad="38100" dist="38100" dir="2700000" algn="tl">
                                  <a:srgbClr val="000000">
                                    <a:alpha val="43137"/>
                                  </a:srgbClr>
                                </a:outerShdw>
                              </a:effectLst>
                              <a:latin typeface="Cambria Math" panose="02040503050406030204" pitchFamily="18" charset="0"/>
                            </a:rPr>
                            <m:t>1+</m:t>
                          </m:r>
                          <m:f>
                            <m:fPr>
                              <m:ctrlPr>
                                <a:rPr lang="fr-FR" sz="1600" b="0" i="1" smtClean="0">
                                  <a:effectLst>
                                    <a:outerShdw blurRad="38100" dist="38100" dir="2700000" algn="tl">
                                      <a:srgbClr val="000000">
                                        <a:alpha val="43137"/>
                                      </a:srgbClr>
                                    </a:outerShdw>
                                  </a:effectLst>
                                  <a:latin typeface="Cambria Math" panose="02040503050406030204" pitchFamily="18" charset="0"/>
                                </a:rPr>
                              </m:ctrlPr>
                            </m:fPr>
                            <m:num>
                              <m:sSub>
                                <m:sSubPr>
                                  <m:ctrlPr>
                                    <a:rPr lang="fr-FR" sz="1600" b="0" i="1" smtClean="0">
                                      <a:effectLst>
                                        <a:outerShdw blurRad="38100" dist="38100" dir="2700000" algn="tl">
                                          <a:srgbClr val="000000">
                                            <a:alpha val="43137"/>
                                          </a:srgbClr>
                                        </a:outerShdw>
                                      </a:effectLst>
                                      <a:latin typeface="Cambria Math" panose="02040503050406030204" pitchFamily="18" charset="0"/>
                                    </a:rPr>
                                  </m:ctrlPr>
                                </m:sSubPr>
                                <m:e>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𝜀</m:t>
                                  </m:r>
                                </m:e>
                                <m:sub>
                                  <m:r>
                                    <a:rPr lang="fr-FR" sz="1600" b="0" i="1" smtClean="0">
                                      <a:effectLst>
                                        <a:outerShdw blurRad="38100" dist="38100" dir="2700000" algn="tl">
                                          <a:srgbClr val="000000">
                                            <a:alpha val="43137"/>
                                          </a:srgbClr>
                                        </a:outerShdw>
                                      </a:effectLst>
                                      <a:latin typeface="Cambria Math" panose="02040503050406030204" pitchFamily="18" charset="0"/>
                                    </a:rPr>
                                    <m:t>𝑠</m:t>
                                  </m:r>
                                </m:sub>
                              </m:sSub>
                            </m:num>
                            <m:den>
                              <m:sSub>
                                <m:sSubPr>
                                  <m:ctrlPr>
                                    <a:rPr lang="fr-FR" sz="1600" b="0" i="1" smtClean="0">
                                      <a:effectLst>
                                        <a:outerShdw blurRad="38100" dist="38100" dir="2700000" algn="tl">
                                          <a:srgbClr val="000000">
                                            <a:alpha val="43137"/>
                                          </a:srgbClr>
                                        </a:outerShdw>
                                      </a:effectLst>
                                      <a:latin typeface="Cambria Math" panose="02040503050406030204" pitchFamily="18" charset="0"/>
                                    </a:rPr>
                                  </m:ctrlPr>
                                </m:sSubPr>
                                <m:e>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𝜀</m:t>
                                  </m:r>
                                </m:e>
                                <m:sub>
                                  <m:r>
                                    <a:rPr lang="fr-FR" sz="1600" b="0" i="1" smtClean="0">
                                      <a:effectLst>
                                        <a:outerShdw blurRad="38100" dist="38100" dir="2700000" algn="tl">
                                          <a:srgbClr val="000000">
                                            <a:alpha val="43137"/>
                                          </a:srgbClr>
                                        </a:outerShdw>
                                      </a:effectLst>
                                      <a:latin typeface="Cambria Math" panose="02040503050406030204" pitchFamily="18" charset="0"/>
                                    </a:rPr>
                                    <m:t>𝑐𝑢</m:t>
                                  </m:r>
                                </m:sub>
                              </m:sSub>
                            </m:den>
                          </m:f>
                        </m:den>
                      </m:f>
                    </m:oMath>
                  </m:oMathPara>
                </a14:m>
                <a:endParaRPr lang="fr-FR" sz="1600" dirty="0">
                  <a:effectLst>
                    <a:outerShdw blurRad="38100" dist="38100" dir="2700000" algn="tl">
                      <a:srgbClr val="000000">
                        <a:alpha val="43137"/>
                      </a:srgbClr>
                    </a:outerShdw>
                  </a:effectLst>
                </a:endParaRPr>
              </a:p>
            </p:txBody>
          </p:sp>
        </mc:Choice>
        <mc:Fallback xmlns="">
          <p:sp>
            <p:nvSpPr>
              <p:cNvPr id="14" name="ZoneTexte 13"/>
              <p:cNvSpPr txBox="1">
                <a:spLocks noRot="1" noChangeAspect="1" noMove="1" noResize="1" noEditPoints="1" noAdjustHandles="1" noChangeArrowheads="1" noChangeShapeType="1" noTextEdit="1"/>
              </p:cNvSpPr>
              <p:nvPr/>
            </p:nvSpPr>
            <p:spPr>
              <a:xfrm>
                <a:off x="1836281" y="5935189"/>
                <a:ext cx="1062086" cy="668260"/>
              </a:xfrm>
              <a:prstGeom prst="rect">
                <a:avLst/>
              </a:prstGeom>
              <a:blipFill>
                <a:blip r:embed="rId7"/>
                <a:stretch>
                  <a:fillRect r="-2874" b="-8257"/>
                </a:stretch>
              </a:blipFill>
            </p:spPr>
            <p:txBody>
              <a:bodyPr/>
              <a:lstStyle/>
              <a:p>
                <a:r>
                  <a:rPr lang="fr-FR">
                    <a:noFill/>
                  </a:rPr>
                  <a:t> </a:t>
                </a:r>
              </a:p>
            </p:txBody>
          </p:sp>
        </mc:Fallback>
      </mc:AlternateContent>
      <p:sp>
        <p:nvSpPr>
          <p:cNvPr id="12" name="Rectangle 11"/>
          <p:cNvSpPr/>
          <p:nvPr/>
        </p:nvSpPr>
        <p:spPr>
          <a:xfrm>
            <a:off x="1216741" y="3540828"/>
            <a:ext cx="10611466" cy="357021"/>
          </a:xfrm>
          <a:prstGeom prst="rect">
            <a:avLst/>
          </a:prstGeom>
        </p:spPr>
        <p:txBody>
          <a:bodyPr wrap="square">
            <a:spAutoFit/>
          </a:bodyPr>
          <a:lstStyle/>
          <a:p>
            <a:pPr marL="285750" lvl="0" indent="-285750" algn="just">
              <a:lnSpc>
                <a:spcPct val="114000"/>
              </a:lnSpc>
              <a:spcBef>
                <a:spcPts val="300"/>
              </a:spcBef>
              <a:spcAft>
                <a:spcPts val="300"/>
              </a:spcAft>
              <a:buFont typeface="Arial" panose="020B0604020202020204" pitchFamily="34" charset="0"/>
              <a:buChar char="•"/>
            </a:pPr>
            <a:r>
              <a:rPr lang="fr-FR" sz="16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Le bloc de contraintes rectangulaire est une simplification équivalente au bloc parabole-rectangle.</a:t>
            </a:r>
          </a:p>
        </p:txBody>
      </p:sp>
      <mc:AlternateContent xmlns:mc="http://schemas.openxmlformats.org/markup-compatibility/2006" xmlns:a14="http://schemas.microsoft.com/office/drawing/2010/main">
        <mc:Choice Requires="a14">
          <p:sp>
            <p:nvSpPr>
              <p:cNvPr id="21" name="Rectangle 20"/>
              <p:cNvSpPr/>
              <p:nvPr/>
            </p:nvSpPr>
            <p:spPr>
              <a:xfrm>
                <a:off x="3514213" y="6119261"/>
                <a:ext cx="8645013" cy="338554"/>
              </a:xfrm>
              <a:prstGeom prst="rect">
                <a:avLst/>
              </a:prstGeom>
            </p:spPr>
            <p:txBody>
              <a:bodyPr wrap="square">
                <a:spAutoFit/>
              </a:bodyPr>
              <a:lstStyle/>
              <a:p>
                <a:pPr algn="just"/>
                <a:r>
                  <a:rPr lang="fr-FR" sz="1600"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A savoir, L’EC2 exige une valeur de </a:t>
                </a:r>
                <a14:m>
                  <m:oMath xmlns:m="http://schemas.openxmlformats.org/officeDocument/2006/math">
                    <m:r>
                      <a:rPr lang="fr-FR" sz="1600" i="1">
                        <a:effectLst>
                          <a:outerShdw blurRad="38100" dist="38100" dir="2700000" algn="tl">
                            <a:srgbClr val="000000">
                              <a:alpha val="43137"/>
                            </a:srgbClr>
                          </a:outerShdw>
                        </a:effectLst>
                        <a:latin typeface="Cambria Math" panose="02040503050406030204" pitchFamily="18" charset="0"/>
                      </a:rPr>
                      <m:t>𝑥</m:t>
                    </m:r>
                  </m:oMath>
                </a14:m>
                <a:r>
                  <a:rPr lang="fr-FR" sz="1600"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inferieur ou égale à 0,45d pour des bétons de class </a:t>
                </a:r>
                <a14:m>
                  <m:oMath xmlns:m="http://schemas.openxmlformats.org/officeDocument/2006/math">
                    <m:r>
                      <a:rPr lang="fr-FR" sz="160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rPr>
                      <m:t>≤</m:t>
                    </m:r>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rPr>
                      <m:t>𝐶</m:t>
                    </m:r>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rPr>
                      <m:t> 50/60.</m:t>
                    </m:r>
                  </m:oMath>
                </a14:m>
                <a:r>
                  <a:rPr lang="fr-FR" sz="1600"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a:t>
                </a:r>
                <a:endParaRPr lang="fr-FR" sz="16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3514213" y="6119261"/>
                <a:ext cx="8645013" cy="338554"/>
              </a:xfrm>
              <a:prstGeom prst="rect">
                <a:avLst/>
              </a:prstGeom>
              <a:blipFill>
                <a:blip r:embed="rId8"/>
                <a:stretch>
                  <a:fillRect l="-423" t="-7273" b="-30909"/>
                </a:stretch>
              </a:blipFill>
            </p:spPr>
            <p:txBody>
              <a:bodyPr/>
              <a:lstStyle/>
              <a:p>
                <a:r>
                  <a:rPr lang="fr-FR">
                    <a:noFill/>
                  </a:rPr>
                  <a:t> </a:t>
                </a:r>
              </a:p>
            </p:txBody>
          </p:sp>
        </mc:Fallback>
      </mc:AlternateContent>
    </p:spTree>
    <p:extLst>
      <p:ext uri="{BB962C8B-B14F-4D97-AF65-F5344CB8AC3E}">
        <p14:creationId xmlns:p14="http://schemas.microsoft.com/office/powerpoint/2010/main" val="18576598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78000"/>
            <a:lum/>
          </a:blip>
          <a:srcRect/>
          <a:stretch>
            <a:fillRect/>
          </a:stretch>
        </a:blipFill>
        <a:effectLst/>
      </p:bgPr>
    </p:bg>
    <p:spTree>
      <p:nvGrpSpPr>
        <p:cNvPr id="1" name=""/>
        <p:cNvGrpSpPr/>
        <p:nvPr/>
      </p:nvGrpSpPr>
      <p:grpSpPr>
        <a:xfrm>
          <a:off x="0" y="0"/>
          <a:ext cx="0" cy="0"/>
          <a:chOff x="0" y="0"/>
          <a:chExt cx="0" cy="0"/>
        </a:xfrm>
      </p:grpSpPr>
      <p:sp>
        <p:nvSpPr>
          <p:cNvPr id="9" name="ZoneTexte 8"/>
          <p:cNvSpPr txBox="1"/>
          <p:nvPr/>
        </p:nvSpPr>
        <p:spPr>
          <a:xfrm rot="16200000">
            <a:off x="-1106129" y="3019908"/>
            <a:ext cx="2964429" cy="523220"/>
          </a:xfrm>
          <a:prstGeom prst="rect">
            <a:avLst/>
          </a:prstGeom>
          <a:noFill/>
        </p:spPr>
        <p:txBody>
          <a:bodyPr wrap="square" rtlCol="0">
            <a:spAutoFit/>
          </a:bodyPr>
          <a:lstStyle/>
          <a:p>
            <a:r>
              <a:rPr lang="fr-FR" sz="2800" b="1" dirty="0">
                <a:solidFill>
                  <a:schemeClr val="accent2">
                    <a:lumMod val="50000"/>
                  </a:schemeClr>
                </a:solidFill>
                <a:effectLst>
                  <a:outerShdw blurRad="38100" dist="38100" dir="2700000" algn="tl">
                    <a:srgbClr val="000000">
                      <a:alpha val="43137"/>
                    </a:srgbClr>
                  </a:outerShdw>
                </a:effectLst>
              </a:rPr>
              <a:t>Moment plastique </a:t>
            </a:r>
          </a:p>
        </p:txBody>
      </p:sp>
      <p:sp>
        <p:nvSpPr>
          <p:cNvPr id="10" name="Rectangle à coins arrondis 9"/>
          <p:cNvSpPr/>
          <p:nvPr/>
        </p:nvSpPr>
        <p:spPr>
          <a:xfrm>
            <a:off x="1047135" y="147484"/>
            <a:ext cx="10958052" cy="6533535"/>
          </a:xfrm>
          <a:prstGeom prst="roundRect">
            <a:avLst>
              <a:gd name="adj" fmla="val 6655"/>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p:nvSpPr>
        <p:spPr>
          <a:xfrm>
            <a:off x="1246236" y="263153"/>
            <a:ext cx="2775119" cy="369332"/>
          </a:xfrm>
          <a:prstGeom prst="rect">
            <a:avLst/>
          </a:prstGeom>
        </p:spPr>
        <p:txBody>
          <a:bodyPr wrap="none">
            <a:spAutoFit/>
          </a:bodyPr>
          <a:lstStyle/>
          <a:p>
            <a:r>
              <a:rPr lang="fr-FR"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Section simplement armée</a:t>
            </a:r>
            <a:endParaRPr lang="fr-FR"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3" name="Rectangle 2"/>
              <p:cNvSpPr/>
              <p:nvPr/>
            </p:nvSpPr>
            <p:spPr>
              <a:xfrm>
                <a:off x="1192374" y="678651"/>
                <a:ext cx="8441211" cy="1215204"/>
              </a:xfrm>
              <a:prstGeom prst="rect">
                <a:avLst/>
              </a:prstGeom>
            </p:spPr>
            <p:txBody>
              <a:bodyPr wrap="square">
                <a:spAutoFit/>
              </a:bodyPr>
              <a:lstStyle/>
              <a:p>
                <a:pPr algn="just">
                  <a:lnSpc>
                    <a:spcPct val="114000"/>
                  </a:lnSpc>
                  <a:spcBef>
                    <a:spcPts val="600"/>
                  </a:spcBef>
                  <a:spcAft>
                    <a:spcPts val="600"/>
                  </a:spcAft>
                </a:pPr>
                <a:r>
                  <a:rPr lang="fr-FR" sz="1600"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La flexion entraine des contraintes de traction et de compression a travers la section transversale de </a:t>
                </a:r>
                <a:r>
                  <a:rPr lang="fr-FR" sz="16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la poutre. Dans le cas d’une section simplement armée, </a:t>
                </a:r>
                <a:r>
                  <a:rPr lang="fr-FR" sz="1600"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les forces équilibrants ces contraintes se présentent aux force de </a:t>
                </a:r>
                <a:r>
                  <a:rPr lang="fr-FR" sz="16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traction « F</a:t>
                </a:r>
                <a:r>
                  <a:rPr lang="fr-FR" sz="1600" baseline="-250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S </a:t>
                </a:r>
                <a:r>
                  <a:rPr lang="fr-FR" sz="16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a:t>
                </a:r>
                <a:r>
                  <a:rPr lang="fr-FR" sz="1600"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des armatures </a:t>
                </a:r>
                <a:r>
                  <a:rPr lang="fr-FR" sz="16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et </a:t>
                </a:r>
                <a:r>
                  <a:rPr lang="fr-FR" sz="1600"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de </a:t>
                </a:r>
                <a:r>
                  <a:rPr lang="fr-FR" sz="16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compression </a:t>
                </a:r>
                <a:r>
                  <a:rPr lang="fr-FR" sz="1600"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du </a:t>
                </a:r>
                <a:r>
                  <a:rPr lang="fr-FR" sz="16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béton « F</a:t>
                </a:r>
                <a:r>
                  <a:rPr lang="fr-FR" sz="1600" baseline="-250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C </a:t>
                </a:r>
                <a:r>
                  <a:rPr lang="fr-FR" sz="1600"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Ce qui donne: </a:t>
                </a:r>
                <a14:m>
                  <m:oMath xmlns:m="http://schemas.openxmlformats.org/officeDocument/2006/math">
                    <m:r>
                      <a:rPr lang="fr-FR" sz="1600" b="1" i="1" smtClean="0">
                        <a:effectLst>
                          <a:outerShdw blurRad="38100" dist="38100" dir="2700000" algn="tl">
                            <a:srgbClr val="000000">
                              <a:alpha val="43137"/>
                            </a:srgbClr>
                          </a:outerShdw>
                        </a:effectLst>
                        <a:latin typeface="Cambria Math" panose="02040503050406030204" pitchFamily="18" charset="0"/>
                      </a:rPr>
                      <m:t>𝑴</m:t>
                    </m:r>
                    <m:r>
                      <a:rPr lang="fr-FR" sz="1600" b="1" i="1" smtClean="0">
                        <a:effectLst>
                          <a:outerShdw blurRad="38100" dist="38100" dir="2700000" algn="tl">
                            <a:srgbClr val="000000">
                              <a:alpha val="43137"/>
                            </a:srgbClr>
                          </a:outerShdw>
                        </a:effectLst>
                        <a:latin typeface="Cambria Math" panose="02040503050406030204" pitchFamily="18" charset="0"/>
                      </a:rPr>
                      <m:t>=</m:t>
                    </m:r>
                    <m:sSub>
                      <m:sSubPr>
                        <m:ctrlPr>
                          <a:rPr lang="fr-FR" sz="1600" b="1" i="1">
                            <a:effectLst>
                              <a:outerShdw blurRad="38100" dist="38100" dir="2700000" algn="tl">
                                <a:srgbClr val="000000">
                                  <a:alpha val="43137"/>
                                </a:srgbClr>
                              </a:outerShdw>
                            </a:effectLst>
                            <a:latin typeface="Cambria Math" panose="02040503050406030204" pitchFamily="18" charset="0"/>
                          </a:rPr>
                        </m:ctrlPr>
                      </m:sSubPr>
                      <m:e>
                        <m:r>
                          <a:rPr lang="fr-FR" sz="1600" b="1" i="1">
                            <a:effectLst>
                              <a:outerShdw blurRad="38100" dist="38100" dir="2700000" algn="tl">
                                <a:srgbClr val="000000">
                                  <a:alpha val="43137"/>
                                </a:srgbClr>
                              </a:outerShdw>
                            </a:effectLst>
                            <a:latin typeface="Cambria Math" panose="02040503050406030204" pitchFamily="18" charset="0"/>
                          </a:rPr>
                          <m:t>𝑭</m:t>
                        </m:r>
                      </m:e>
                      <m:sub>
                        <m:r>
                          <a:rPr lang="fr-FR" sz="1600" b="1" i="1">
                            <a:effectLst>
                              <a:outerShdw blurRad="38100" dist="38100" dir="2700000" algn="tl">
                                <a:srgbClr val="000000">
                                  <a:alpha val="43137"/>
                                </a:srgbClr>
                              </a:outerShdw>
                            </a:effectLst>
                            <a:latin typeface="Cambria Math" panose="02040503050406030204" pitchFamily="18" charset="0"/>
                          </a:rPr>
                          <m:t>𝒄</m:t>
                        </m:r>
                      </m:sub>
                    </m:sSub>
                    <m:r>
                      <a:rPr lang="fr-FR" sz="1600" b="1" i="1" smtClean="0">
                        <a:effectLst>
                          <a:outerShdw blurRad="38100" dist="38100" dir="2700000" algn="tl">
                            <a:srgbClr val="000000">
                              <a:alpha val="43137"/>
                            </a:srgbClr>
                          </a:outerShdw>
                        </a:effectLst>
                        <a:latin typeface="Cambria Math" panose="02040503050406030204" pitchFamily="18" charset="0"/>
                      </a:rPr>
                      <m:t> </m:t>
                    </m:r>
                    <m:r>
                      <a:rPr lang="fr-FR" sz="1600" b="1" i="1">
                        <a:effectLst>
                          <a:outerShdw blurRad="38100" dist="38100" dir="2700000" algn="tl">
                            <a:srgbClr val="000000">
                              <a:alpha val="43137"/>
                            </a:srgbClr>
                          </a:outerShdw>
                        </a:effectLst>
                        <a:latin typeface="Cambria Math" panose="02040503050406030204" pitchFamily="18" charset="0"/>
                      </a:rPr>
                      <m:t>𝒁</m:t>
                    </m:r>
                    <m:r>
                      <a:rPr lang="fr-FR" sz="1600" b="1" i="1">
                        <a:effectLst>
                          <a:outerShdw blurRad="38100" dist="38100" dir="2700000" algn="tl">
                            <a:srgbClr val="000000">
                              <a:alpha val="43137"/>
                            </a:srgbClr>
                          </a:outerShdw>
                        </a:effectLst>
                        <a:latin typeface="Cambria Math" panose="02040503050406030204" pitchFamily="18" charset="0"/>
                      </a:rPr>
                      <m:t>=</m:t>
                    </m:r>
                    <m:sSub>
                      <m:sSubPr>
                        <m:ctrlPr>
                          <a:rPr lang="fr-FR" sz="1600" b="1" i="1">
                            <a:effectLst>
                              <a:outerShdw blurRad="38100" dist="38100" dir="2700000" algn="tl">
                                <a:srgbClr val="000000">
                                  <a:alpha val="43137"/>
                                </a:srgbClr>
                              </a:outerShdw>
                            </a:effectLst>
                            <a:latin typeface="Cambria Math" panose="02040503050406030204" pitchFamily="18" charset="0"/>
                          </a:rPr>
                        </m:ctrlPr>
                      </m:sSubPr>
                      <m:e>
                        <m:r>
                          <a:rPr lang="fr-FR" sz="1600" b="1" i="1">
                            <a:effectLst>
                              <a:outerShdw blurRad="38100" dist="38100" dir="2700000" algn="tl">
                                <a:srgbClr val="000000">
                                  <a:alpha val="43137"/>
                                </a:srgbClr>
                              </a:outerShdw>
                            </a:effectLst>
                            <a:latin typeface="Cambria Math" panose="02040503050406030204" pitchFamily="18" charset="0"/>
                          </a:rPr>
                          <m:t>𝑭</m:t>
                        </m:r>
                      </m:e>
                      <m:sub>
                        <m:r>
                          <a:rPr lang="fr-FR" sz="1600" b="1" i="1">
                            <a:effectLst>
                              <a:outerShdw blurRad="38100" dist="38100" dir="2700000" algn="tl">
                                <a:srgbClr val="000000">
                                  <a:alpha val="43137"/>
                                </a:srgbClr>
                              </a:outerShdw>
                            </a:effectLst>
                            <a:latin typeface="Cambria Math" panose="02040503050406030204" pitchFamily="18" charset="0"/>
                          </a:rPr>
                          <m:t>𝒔</m:t>
                        </m:r>
                      </m:sub>
                    </m:sSub>
                    <m:r>
                      <a:rPr lang="fr-FR" sz="1600" b="1" i="1" smtClean="0">
                        <a:effectLst>
                          <a:outerShdw blurRad="38100" dist="38100" dir="2700000" algn="tl">
                            <a:srgbClr val="000000">
                              <a:alpha val="43137"/>
                            </a:srgbClr>
                          </a:outerShdw>
                        </a:effectLst>
                        <a:latin typeface="Cambria Math" panose="02040503050406030204" pitchFamily="18" charset="0"/>
                      </a:rPr>
                      <m:t> </m:t>
                    </m:r>
                    <m:r>
                      <a:rPr lang="fr-FR" sz="1600" b="1" i="1">
                        <a:effectLst>
                          <a:outerShdw blurRad="38100" dist="38100" dir="2700000" algn="tl">
                            <a:srgbClr val="000000">
                              <a:alpha val="43137"/>
                            </a:srgbClr>
                          </a:outerShdw>
                        </a:effectLst>
                        <a:latin typeface="Cambria Math" panose="02040503050406030204" pitchFamily="18" charset="0"/>
                      </a:rPr>
                      <m:t>𝒁</m:t>
                    </m:r>
                  </m:oMath>
                </a14:m>
                <a:r>
                  <a:rPr lang="fr-FR" sz="1600"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Sachant que (Z) est le bras de levier entre les deux forces résistantes.</a:t>
                </a:r>
                <a:endParaRPr lang="fr-FR" sz="14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192374" y="678651"/>
                <a:ext cx="8441211" cy="1215204"/>
              </a:xfrm>
              <a:prstGeom prst="rect">
                <a:avLst/>
              </a:prstGeom>
              <a:blipFill>
                <a:blip r:embed="rId4"/>
                <a:stretch>
                  <a:fillRect l="-506" r="-723" b="-6000"/>
                </a:stretch>
              </a:blipFill>
            </p:spPr>
            <p:txBody>
              <a:bodyPr/>
              <a:lstStyle/>
              <a:p>
                <a:r>
                  <a:rPr lang="fr-FR">
                    <a:noFill/>
                  </a:rPr>
                  <a:t> </a:t>
                </a:r>
              </a:p>
            </p:txBody>
          </p:sp>
        </mc:Fallback>
      </mc:AlternateContent>
      <p:grpSp>
        <p:nvGrpSpPr>
          <p:cNvPr id="7" name="Groupe 6"/>
          <p:cNvGrpSpPr/>
          <p:nvPr/>
        </p:nvGrpSpPr>
        <p:grpSpPr>
          <a:xfrm>
            <a:off x="1246236" y="1976592"/>
            <a:ext cx="7023525" cy="757671"/>
            <a:chOff x="1246238" y="2289627"/>
            <a:chExt cx="7023525" cy="757671"/>
          </a:xfrm>
        </p:grpSpPr>
        <mc:AlternateContent xmlns:mc="http://schemas.openxmlformats.org/markup-compatibility/2006" xmlns:a14="http://schemas.microsoft.com/office/drawing/2010/main">
          <mc:Choice Requires="a14">
            <p:sp>
              <p:nvSpPr>
                <p:cNvPr id="5" name="ZoneTexte 4"/>
                <p:cNvSpPr txBox="1"/>
                <p:nvPr/>
              </p:nvSpPr>
              <p:spPr>
                <a:xfrm>
                  <a:off x="5810949" y="2335793"/>
                  <a:ext cx="2458814"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sz="1600" i="1" smtClean="0">
                                <a:effectLst>
                                  <a:outerShdw blurRad="38100" dist="38100" dir="2700000" algn="tl">
                                    <a:srgbClr val="000000">
                                      <a:alpha val="43137"/>
                                    </a:srgbClr>
                                  </a:outerShdw>
                                </a:effectLst>
                                <a:latin typeface="Cambria Math" panose="02040503050406030204" pitchFamily="18" charset="0"/>
                              </a:rPr>
                            </m:ctrlPr>
                          </m:sSubPr>
                          <m:e>
                            <m:r>
                              <a:rPr lang="fr-FR" sz="1600" b="0" i="1" smtClean="0">
                                <a:effectLst>
                                  <a:outerShdw blurRad="38100" dist="38100" dir="2700000" algn="tl">
                                    <a:srgbClr val="000000">
                                      <a:alpha val="43137"/>
                                    </a:srgbClr>
                                  </a:outerShdw>
                                </a:effectLst>
                                <a:latin typeface="Cambria Math" panose="02040503050406030204" pitchFamily="18" charset="0"/>
                              </a:rPr>
                              <m:t>𝐹</m:t>
                            </m:r>
                          </m:e>
                          <m:sub>
                            <m:r>
                              <a:rPr lang="fr-FR" sz="1600" b="0" i="1" smtClean="0">
                                <a:effectLst>
                                  <a:outerShdw blurRad="38100" dist="38100" dir="2700000" algn="tl">
                                    <a:srgbClr val="000000">
                                      <a:alpha val="43137"/>
                                    </a:srgbClr>
                                  </a:outerShdw>
                                </a:effectLst>
                                <a:latin typeface="Cambria Math" panose="02040503050406030204" pitchFamily="18" charset="0"/>
                              </a:rPr>
                              <m:t>𝑐</m:t>
                            </m:r>
                          </m:sub>
                        </m:sSub>
                        <m:r>
                          <a:rPr lang="fr-FR" sz="1600" b="0" i="1" smtClean="0">
                            <a:effectLst>
                              <a:outerShdw blurRad="38100" dist="38100" dir="2700000" algn="tl">
                                <a:srgbClr val="000000">
                                  <a:alpha val="43137"/>
                                </a:srgbClr>
                              </a:outerShdw>
                            </a:effectLst>
                            <a:latin typeface="Cambria Math" panose="02040503050406030204" pitchFamily="18" charset="0"/>
                          </a:rPr>
                          <m:t>=</m:t>
                        </m:r>
                        <m:d>
                          <m:dPr>
                            <m:ctrlPr>
                              <a:rPr lang="fr-FR" sz="1600" b="0" i="1" smtClean="0">
                                <a:effectLst>
                                  <a:outerShdw blurRad="38100" dist="38100" dir="2700000" algn="tl">
                                    <a:srgbClr val="000000">
                                      <a:alpha val="43137"/>
                                    </a:srgbClr>
                                  </a:outerShdw>
                                </a:effectLst>
                                <a:latin typeface="Cambria Math" panose="02040503050406030204" pitchFamily="18" charset="0"/>
                              </a:rPr>
                            </m:ctrlPr>
                          </m:dPr>
                          <m:e>
                            <m:r>
                              <a:rPr lang="fr-FR" sz="1600" b="0" i="1" smtClean="0">
                                <a:effectLst>
                                  <a:outerShdw blurRad="38100" dist="38100" dir="2700000" algn="tl">
                                    <a:srgbClr val="000000">
                                      <a:alpha val="43137"/>
                                    </a:srgbClr>
                                  </a:outerShdw>
                                </a:effectLst>
                                <a:latin typeface="Cambria Math" panose="02040503050406030204" pitchFamily="18" charset="0"/>
                              </a:rPr>
                              <m:t>0,567</m:t>
                            </m:r>
                            <m:sSub>
                              <m:sSubPr>
                                <m:ctrlPr>
                                  <a:rPr lang="fr-FR" sz="1600" b="0" i="1" smtClean="0">
                                    <a:effectLst>
                                      <a:outerShdw blurRad="38100" dist="38100" dir="2700000" algn="tl">
                                        <a:srgbClr val="000000">
                                          <a:alpha val="43137"/>
                                        </a:srgbClr>
                                      </a:outerShdw>
                                    </a:effectLst>
                                    <a:latin typeface="Cambria Math" panose="02040503050406030204" pitchFamily="18" charset="0"/>
                                  </a:rPr>
                                </m:ctrlPr>
                              </m:sSubPr>
                              <m:e>
                                <m:r>
                                  <a:rPr lang="fr-FR" sz="1600" b="0" i="1" smtClean="0">
                                    <a:effectLst>
                                      <a:outerShdw blurRad="38100" dist="38100" dir="2700000" algn="tl">
                                        <a:srgbClr val="000000">
                                          <a:alpha val="43137"/>
                                        </a:srgbClr>
                                      </a:outerShdw>
                                    </a:effectLst>
                                    <a:latin typeface="Cambria Math" panose="02040503050406030204" pitchFamily="18" charset="0"/>
                                  </a:rPr>
                                  <m:t>𝐹</m:t>
                                </m:r>
                              </m:e>
                              <m:sub>
                                <m:r>
                                  <a:rPr lang="fr-FR" sz="1600" b="0" i="1" smtClean="0">
                                    <a:effectLst>
                                      <a:outerShdw blurRad="38100" dist="38100" dir="2700000" algn="tl">
                                        <a:srgbClr val="000000">
                                          <a:alpha val="43137"/>
                                        </a:srgbClr>
                                      </a:outerShdw>
                                    </a:effectLst>
                                    <a:latin typeface="Cambria Math" panose="02040503050406030204" pitchFamily="18" charset="0"/>
                                  </a:rPr>
                                  <m:t>𝑐𝑘</m:t>
                                </m:r>
                              </m:sub>
                            </m:sSub>
                          </m:e>
                        </m:d>
                        <m:r>
                          <a:rPr lang="fr-FR" sz="1600" i="1">
                            <a:effectLst>
                              <a:outerShdw blurRad="38100" dist="38100" dir="2700000" algn="tl">
                                <a:srgbClr val="000000">
                                  <a:alpha val="43137"/>
                                </a:srgbClr>
                              </a:outerShdw>
                            </a:effectLst>
                            <a:latin typeface="Cambria Math" panose="02040503050406030204" pitchFamily="18" charset="0"/>
                          </a:rPr>
                          <m:t>×</m:t>
                        </m:r>
                        <m:r>
                          <a:rPr lang="fr-FR" sz="1600" b="0" i="1" smtClean="0">
                            <a:effectLst>
                              <a:outerShdw blurRad="38100" dist="38100" dir="2700000" algn="tl">
                                <a:srgbClr val="000000">
                                  <a:alpha val="43137"/>
                                </a:srgbClr>
                              </a:outerShdw>
                            </a:effectLst>
                            <a:latin typeface="Cambria Math" panose="02040503050406030204" pitchFamily="18" charset="0"/>
                          </a:rPr>
                          <m:t>(0,8 </m:t>
                        </m:r>
                        <m:r>
                          <a:rPr lang="fr-FR" sz="1600" b="0" i="1" smtClean="0">
                            <a:effectLst>
                              <a:outerShdw blurRad="38100" dist="38100" dir="2700000" algn="tl">
                                <a:srgbClr val="000000">
                                  <a:alpha val="43137"/>
                                </a:srgbClr>
                              </a:outerShdw>
                            </a:effectLst>
                            <a:latin typeface="Cambria Math" panose="02040503050406030204" pitchFamily="18" charset="0"/>
                          </a:rPr>
                          <m:t>𝑥</m:t>
                        </m:r>
                        <m:r>
                          <a:rPr lang="fr-FR" sz="1600" b="0" i="1" smtClean="0">
                            <a:effectLst>
                              <a:outerShdw blurRad="38100" dist="38100" dir="2700000" algn="tl">
                                <a:srgbClr val="000000">
                                  <a:alpha val="43137"/>
                                </a:srgbClr>
                              </a:outerShdw>
                            </a:effectLst>
                            <a:latin typeface="Cambria Math" panose="02040503050406030204" pitchFamily="18" charset="0"/>
                          </a:rPr>
                          <m:t> </m:t>
                        </m:r>
                        <m:r>
                          <a:rPr lang="fr-FR" sz="1600" b="0" i="1" smtClean="0">
                            <a:effectLst>
                              <a:outerShdw blurRad="38100" dist="38100" dir="2700000" algn="tl">
                                <a:srgbClr val="000000">
                                  <a:alpha val="43137"/>
                                </a:srgbClr>
                              </a:outerShdw>
                            </a:effectLst>
                            <a:latin typeface="Cambria Math" panose="02040503050406030204" pitchFamily="18" charset="0"/>
                          </a:rPr>
                          <m:t>𝐵</m:t>
                        </m:r>
                        <m:r>
                          <a:rPr lang="fr-FR" sz="1600" b="0" i="1" smtClean="0">
                            <a:effectLst>
                              <a:outerShdw blurRad="38100" dist="38100" dir="2700000" algn="tl">
                                <a:srgbClr val="000000">
                                  <a:alpha val="43137"/>
                                </a:srgbClr>
                              </a:outerShdw>
                            </a:effectLst>
                            <a:latin typeface="Cambria Math" panose="02040503050406030204" pitchFamily="18" charset="0"/>
                          </a:rPr>
                          <m:t>)</m:t>
                        </m:r>
                      </m:oMath>
                    </m:oMathPara>
                  </a14:m>
                  <a:endParaRPr lang="fr-FR" sz="1600" dirty="0">
                    <a:effectLst>
                      <a:outerShdw blurRad="38100" dist="38100" dir="2700000" algn="tl">
                        <a:srgbClr val="000000">
                          <a:alpha val="43137"/>
                        </a:srgbClr>
                      </a:outerShdw>
                    </a:effectLst>
                  </a:endParaRPr>
                </a:p>
              </p:txBody>
            </p:sp>
          </mc:Choice>
          <mc:Fallback xmlns="">
            <p:sp>
              <p:nvSpPr>
                <p:cNvPr id="5" name="ZoneTexte 4"/>
                <p:cNvSpPr txBox="1">
                  <a:spLocks noRot="1" noChangeAspect="1" noMove="1" noResize="1" noEditPoints="1" noAdjustHandles="1" noChangeArrowheads="1" noChangeShapeType="1" noTextEdit="1"/>
                </p:cNvSpPr>
                <p:nvPr/>
              </p:nvSpPr>
              <p:spPr>
                <a:xfrm>
                  <a:off x="5810949" y="2335793"/>
                  <a:ext cx="2458814" cy="246221"/>
                </a:xfrm>
                <a:prstGeom prst="rect">
                  <a:avLst/>
                </a:prstGeom>
                <a:blipFill>
                  <a:blip r:embed="rId5"/>
                  <a:stretch>
                    <a:fillRect l="-1485" t="-2500" r="-3465" b="-42500"/>
                  </a:stretch>
                </a:blipFill>
              </p:spPr>
              <p:txBody>
                <a:bodyPr/>
                <a:lstStyle/>
                <a:p>
                  <a:r>
                    <a:rPr lang="fr-FR">
                      <a:noFill/>
                    </a:rPr>
                    <a:t> </a:t>
                  </a:r>
                </a:p>
              </p:txBody>
            </p:sp>
          </mc:Fallback>
        </mc:AlternateContent>
        <p:sp>
          <p:nvSpPr>
            <p:cNvPr id="6" name="ZoneTexte 5"/>
            <p:cNvSpPr txBox="1"/>
            <p:nvPr/>
          </p:nvSpPr>
          <p:spPr>
            <a:xfrm>
              <a:off x="1246238" y="2289627"/>
              <a:ext cx="4564711" cy="338554"/>
            </a:xfrm>
            <a:prstGeom prst="rect">
              <a:avLst/>
            </a:prstGeom>
            <a:noFill/>
          </p:spPr>
          <p:txBody>
            <a:bodyPr wrap="none" rtlCol="0">
              <a:spAutoFit/>
            </a:bodyPr>
            <a:lstStyle/>
            <a:p>
              <a:r>
                <a:rPr lang="fr-FR" sz="1600" dirty="0" smtClean="0">
                  <a:effectLst>
                    <a:outerShdw blurRad="38100" dist="38100" dir="2700000" algn="tl">
                      <a:srgbClr val="000000">
                        <a:alpha val="43137"/>
                      </a:srgbClr>
                    </a:outerShdw>
                  </a:effectLst>
                </a:rPr>
                <a:t>L’effort de compression du béton est calculé comme:</a:t>
              </a:r>
              <a:endParaRPr lang="fr-FR" sz="1600"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11" name="ZoneTexte 10"/>
                <p:cNvSpPr txBox="1"/>
                <p:nvPr/>
              </p:nvSpPr>
              <p:spPr>
                <a:xfrm>
                  <a:off x="1246238" y="2642315"/>
                  <a:ext cx="6373668" cy="404983"/>
                </a:xfrm>
                <a:prstGeom prst="rect">
                  <a:avLst/>
                </a:prstGeom>
                <a:noFill/>
              </p:spPr>
              <p:txBody>
                <a:bodyPr wrap="none" rtlCol="0">
                  <a:spAutoFit/>
                </a:bodyPr>
                <a:lstStyle/>
                <a:p>
                  <a:r>
                    <a:rPr lang="fr-FR" sz="1600" dirty="0" smtClean="0">
                      <a:effectLst>
                        <a:outerShdw blurRad="38100" dist="38100" dir="2700000" algn="tl">
                          <a:srgbClr val="000000">
                            <a:alpha val="43137"/>
                          </a:srgbClr>
                        </a:outerShdw>
                      </a:effectLst>
                    </a:rPr>
                    <a:t>Avec un bras de levier </a:t>
                  </a:r>
                  <a14:m>
                    <m:oMath xmlns:m="http://schemas.openxmlformats.org/officeDocument/2006/math">
                      <m:r>
                        <a:rPr lang="fr-FR" i="1" dirty="0" smtClean="0">
                          <a:effectLst>
                            <a:outerShdw blurRad="38100" dist="38100" dir="2700000" algn="tl">
                              <a:srgbClr val="000000">
                                <a:alpha val="43137"/>
                              </a:srgbClr>
                            </a:outerShdw>
                          </a:effectLst>
                          <a:latin typeface="Cambria Math" panose="02040503050406030204" pitchFamily="18" charset="0"/>
                        </a:rPr>
                        <m:t>𝑍</m:t>
                      </m:r>
                      <m:r>
                        <a:rPr lang="fr-FR" i="1" dirty="0" smtClean="0">
                          <a:effectLst>
                            <a:outerShdw blurRad="38100" dist="38100" dir="2700000" algn="tl">
                              <a:srgbClr val="000000">
                                <a:alpha val="43137"/>
                              </a:srgbClr>
                            </a:outerShdw>
                          </a:effectLst>
                          <a:latin typeface="Cambria Math" panose="02040503050406030204" pitchFamily="18" charset="0"/>
                        </a:rPr>
                        <m:t>=</m:t>
                      </m:r>
                      <m:r>
                        <a:rPr lang="fr-FR" b="0" i="1" dirty="0" smtClean="0">
                          <a:effectLst>
                            <a:outerShdw blurRad="38100" dist="38100" dir="2700000" algn="tl">
                              <a:srgbClr val="000000">
                                <a:alpha val="43137"/>
                              </a:srgbClr>
                            </a:outerShdw>
                          </a:effectLst>
                          <a:latin typeface="Cambria Math" panose="02040503050406030204" pitchFamily="18" charset="0"/>
                        </a:rPr>
                        <m:t>𝑑</m:t>
                      </m:r>
                      <m:r>
                        <a:rPr lang="fr-FR" b="0" i="1" dirty="0" smtClean="0">
                          <a:effectLst>
                            <a:outerShdw blurRad="38100" dist="38100" dir="2700000" algn="tl">
                              <a:srgbClr val="000000">
                                <a:alpha val="43137"/>
                              </a:srgbClr>
                            </a:outerShdw>
                          </a:effectLst>
                          <a:latin typeface="Cambria Math" panose="02040503050406030204" pitchFamily="18" charset="0"/>
                        </a:rPr>
                        <m:t>−</m:t>
                      </m:r>
                      <m:d>
                        <m:dPr>
                          <m:ctrlPr>
                            <a:rPr lang="fr-FR" b="0" i="1" dirty="0" smtClean="0">
                              <a:effectLst>
                                <a:outerShdw blurRad="38100" dist="38100" dir="2700000" algn="tl">
                                  <a:srgbClr val="000000">
                                    <a:alpha val="43137"/>
                                  </a:srgbClr>
                                </a:outerShdw>
                              </a:effectLst>
                              <a:latin typeface="Cambria Math" panose="02040503050406030204" pitchFamily="18" charset="0"/>
                            </a:rPr>
                          </m:ctrlPr>
                        </m:dPr>
                        <m:e>
                          <m:f>
                            <m:fPr>
                              <m:type m:val="skw"/>
                              <m:ctrlPr>
                                <a:rPr lang="fr-FR" b="0" i="1" dirty="0" smtClean="0">
                                  <a:effectLst>
                                    <a:outerShdw blurRad="38100" dist="38100" dir="2700000" algn="tl">
                                      <a:srgbClr val="000000">
                                        <a:alpha val="43137"/>
                                      </a:srgbClr>
                                    </a:outerShdw>
                                  </a:effectLst>
                                  <a:latin typeface="Cambria Math" panose="02040503050406030204" pitchFamily="18" charset="0"/>
                                </a:rPr>
                              </m:ctrlPr>
                            </m:fPr>
                            <m:num>
                              <m:r>
                                <a:rPr lang="fr-FR" i="1" dirty="0">
                                  <a:effectLst>
                                    <a:outerShdw blurRad="38100" dist="38100" dir="2700000" algn="tl">
                                      <a:srgbClr val="000000">
                                        <a:alpha val="43137"/>
                                      </a:srgbClr>
                                    </a:outerShdw>
                                  </a:effectLst>
                                  <a:latin typeface="Cambria Math" panose="02040503050406030204" pitchFamily="18" charset="0"/>
                                </a:rPr>
                                <m:t>0,8</m:t>
                              </m:r>
                              <m:r>
                                <a:rPr lang="fr-FR" b="0" i="1" dirty="0" smtClean="0">
                                  <a:effectLst>
                                    <a:outerShdw blurRad="38100" dist="38100" dir="2700000" algn="tl">
                                      <a:srgbClr val="000000">
                                        <a:alpha val="43137"/>
                                      </a:srgbClr>
                                    </a:outerShdw>
                                  </a:effectLst>
                                  <a:latin typeface="Cambria Math" panose="02040503050406030204" pitchFamily="18" charset="0"/>
                                </a:rPr>
                                <m:t>𝑥</m:t>
                              </m:r>
                            </m:num>
                            <m:den>
                              <m:r>
                                <a:rPr lang="fr-FR" b="0" i="1" dirty="0" smtClean="0">
                                  <a:effectLst>
                                    <a:outerShdw blurRad="38100" dist="38100" dir="2700000" algn="tl">
                                      <a:srgbClr val="000000">
                                        <a:alpha val="43137"/>
                                      </a:srgbClr>
                                    </a:outerShdw>
                                  </a:effectLst>
                                  <a:latin typeface="Cambria Math" panose="02040503050406030204" pitchFamily="18" charset="0"/>
                                </a:rPr>
                                <m:t>2</m:t>
                              </m:r>
                            </m:den>
                          </m:f>
                        </m:e>
                      </m:d>
                    </m:oMath>
                  </a14:m>
                  <a:r>
                    <a:rPr lang="fr-FR" sz="1600" dirty="0" smtClean="0">
                      <a:effectLst>
                        <a:outerShdw blurRad="38100" dist="38100" dir="2700000" algn="tl">
                          <a:srgbClr val="000000">
                            <a:alpha val="43137"/>
                          </a:srgbClr>
                        </a:outerShdw>
                      </a:effectLst>
                    </a:rPr>
                    <a:t>,  ce qui donne: </a:t>
                  </a:r>
                  <a14:m>
                    <m:oMath xmlns:m="http://schemas.openxmlformats.org/officeDocument/2006/math">
                      <m:r>
                        <a:rPr lang="fr-FR" sz="1600" b="0" i="1" smtClean="0">
                          <a:effectLst>
                            <a:outerShdw blurRad="38100" dist="38100" dir="2700000" algn="tl">
                              <a:srgbClr val="000000">
                                <a:alpha val="43137"/>
                              </a:srgbClr>
                            </a:outerShdw>
                          </a:effectLst>
                          <a:latin typeface="Cambria Math" panose="02040503050406030204" pitchFamily="18" charset="0"/>
                        </a:rPr>
                        <m:t>𝑥</m:t>
                      </m:r>
                      <m:r>
                        <a:rPr lang="fr-FR" sz="1600" b="0" i="1" smtClean="0">
                          <a:effectLst>
                            <a:outerShdw blurRad="38100" dist="38100" dir="2700000" algn="tl">
                              <a:srgbClr val="000000">
                                <a:alpha val="43137"/>
                              </a:srgbClr>
                            </a:outerShdw>
                          </a:effectLst>
                          <a:latin typeface="Cambria Math" panose="02040503050406030204" pitchFamily="18" charset="0"/>
                        </a:rPr>
                        <m:t>=</m:t>
                      </m:r>
                      <m:f>
                        <m:fPr>
                          <m:type m:val="lin"/>
                          <m:ctrlPr>
                            <a:rPr lang="fr-FR" sz="1600" b="0" i="1" smtClean="0">
                              <a:effectLst>
                                <a:outerShdw blurRad="38100" dist="38100" dir="2700000" algn="tl">
                                  <a:srgbClr val="000000">
                                    <a:alpha val="43137"/>
                                  </a:srgbClr>
                                </a:outerShdw>
                              </a:effectLst>
                              <a:latin typeface="Cambria Math" panose="02040503050406030204" pitchFamily="18" charset="0"/>
                            </a:rPr>
                          </m:ctrlPr>
                        </m:fPr>
                        <m:num>
                          <m:d>
                            <m:dPr>
                              <m:ctrlPr>
                                <a:rPr lang="fr-FR" sz="1600" i="1">
                                  <a:effectLst>
                                    <a:outerShdw blurRad="38100" dist="38100" dir="2700000" algn="tl">
                                      <a:srgbClr val="000000">
                                        <a:alpha val="43137"/>
                                      </a:srgbClr>
                                    </a:outerShdw>
                                  </a:effectLst>
                                  <a:latin typeface="Cambria Math" panose="02040503050406030204" pitchFamily="18" charset="0"/>
                                </a:rPr>
                              </m:ctrlPr>
                            </m:dPr>
                            <m:e>
                              <m:r>
                                <a:rPr lang="fr-FR" sz="1600" i="1">
                                  <a:effectLst>
                                    <a:outerShdw blurRad="38100" dist="38100" dir="2700000" algn="tl">
                                      <a:srgbClr val="000000">
                                        <a:alpha val="43137"/>
                                      </a:srgbClr>
                                    </a:outerShdw>
                                  </a:effectLst>
                                  <a:latin typeface="Cambria Math" panose="02040503050406030204" pitchFamily="18" charset="0"/>
                                </a:rPr>
                                <m:t>𝑑</m:t>
                              </m:r>
                              <m:r>
                                <a:rPr lang="fr-FR" sz="1600" i="1">
                                  <a:effectLst>
                                    <a:outerShdw blurRad="38100" dist="38100" dir="2700000" algn="tl">
                                      <a:srgbClr val="000000">
                                        <a:alpha val="43137"/>
                                      </a:srgbClr>
                                    </a:outerShdw>
                                  </a:effectLst>
                                  <a:latin typeface="Cambria Math" panose="02040503050406030204" pitchFamily="18" charset="0"/>
                                </a:rPr>
                                <m:t>−</m:t>
                              </m:r>
                              <m:r>
                                <a:rPr lang="fr-FR" sz="1600" i="1">
                                  <a:effectLst>
                                    <a:outerShdw blurRad="38100" dist="38100" dir="2700000" algn="tl">
                                      <a:srgbClr val="000000">
                                        <a:alpha val="43137"/>
                                      </a:srgbClr>
                                    </a:outerShdw>
                                  </a:effectLst>
                                  <a:latin typeface="Cambria Math" panose="02040503050406030204" pitchFamily="18" charset="0"/>
                                </a:rPr>
                                <m:t>𝑧</m:t>
                              </m:r>
                            </m:e>
                          </m:d>
                        </m:num>
                        <m:den>
                          <m:r>
                            <a:rPr lang="fr-FR" sz="1600" b="0" i="1" smtClean="0">
                              <a:effectLst>
                                <a:outerShdw blurRad="38100" dist="38100" dir="2700000" algn="tl">
                                  <a:srgbClr val="000000">
                                    <a:alpha val="43137"/>
                                  </a:srgbClr>
                                </a:outerShdw>
                              </a:effectLst>
                              <a:latin typeface="Cambria Math" panose="02040503050406030204" pitchFamily="18" charset="0"/>
                            </a:rPr>
                            <m:t>0,4</m:t>
                          </m:r>
                        </m:den>
                      </m:f>
                    </m:oMath>
                  </a14:m>
                  <a:endParaRPr lang="fr-FR" sz="1600" dirty="0">
                    <a:effectLst>
                      <a:outerShdw blurRad="38100" dist="38100" dir="2700000" algn="tl">
                        <a:srgbClr val="000000">
                          <a:alpha val="43137"/>
                        </a:srgbClr>
                      </a:outerShdw>
                    </a:effectLst>
                  </a:endParaRPr>
                </a:p>
              </p:txBody>
            </p:sp>
          </mc:Choice>
          <mc:Fallback xmlns="">
            <p:sp>
              <p:nvSpPr>
                <p:cNvPr id="11" name="ZoneTexte 10"/>
                <p:cNvSpPr txBox="1">
                  <a:spLocks noRot="1" noChangeAspect="1" noMove="1" noResize="1" noEditPoints="1" noAdjustHandles="1" noChangeArrowheads="1" noChangeShapeType="1" noTextEdit="1"/>
                </p:cNvSpPr>
                <p:nvPr/>
              </p:nvSpPr>
              <p:spPr>
                <a:xfrm>
                  <a:off x="1246238" y="2642315"/>
                  <a:ext cx="6373668" cy="404983"/>
                </a:xfrm>
                <a:prstGeom prst="rect">
                  <a:avLst/>
                </a:prstGeom>
                <a:blipFill>
                  <a:blip r:embed="rId6"/>
                  <a:stretch>
                    <a:fillRect l="-574" t="-102985" r="-3824" b="-162687"/>
                  </a:stretch>
                </a:blipFill>
              </p:spPr>
              <p:txBody>
                <a:bodyPr/>
                <a:lstStyle/>
                <a:p>
                  <a:r>
                    <a:rPr lang="fr-FR">
                      <a:noFill/>
                    </a:rPr>
                    <a:t> </a:t>
                  </a:r>
                </a:p>
              </p:txBody>
            </p:sp>
          </mc:Fallback>
        </mc:AlternateContent>
      </p:grpSp>
      <p:pic>
        <p:nvPicPr>
          <p:cNvPr id="8" name="Image 7"/>
          <p:cNvPicPr>
            <a:picLocks noChangeAspect="1"/>
          </p:cNvPicPr>
          <p:nvPr/>
        </p:nvPicPr>
        <p:blipFill>
          <a:blip r:embed="rId7"/>
          <a:stretch>
            <a:fillRect/>
          </a:stretch>
        </p:blipFill>
        <p:spPr>
          <a:xfrm>
            <a:off x="9742392" y="403437"/>
            <a:ext cx="2153988" cy="4380587"/>
          </a:xfrm>
          <a:prstGeom prst="rect">
            <a:avLst/>
          </a:prstGeom>
        </p:spPr>
      </p:pic>
      <p:sp>
        <p:nvSpPr>
          <p:cNvPr id="12" name="ZoneTexte 11"/>
          <p:cNvSpPr txBox="1"/>
          <p:nvPr/>
        </p:nvSpPr>
        <p:spPr>
          <a:xfrm>
            <a:off x="1246236" y="2800645"/>
            <a:ext cx="8198013" cy="338554"/>
          </a:xfrm>
          <a:prstGeom prst="rect">
            <a:avLst/>
          </a:prstGeom>
          <a:noFill/>
        </p:spPr>
        <p:txBody>
          <a:bodyPr wrap="none" rtlCol="0">
            <a:spAutoFit/>
          </a:bodyPr>
          <a:lstStyle/>
          <a:p>
            <a:r>
              <a:rPr lang="fr-FR" sz="1600" dirty="0" smtClean="0">
                <a:effectLst>
                  <a:outerShdw blurRad="38100" dist="38100" dir="2700000" algn="tl">
                    <a:srgbClr val="000000">
                      <a:alpha val="43137"/>
                    </a:srgbClr>
                  </a:outerShdw>
                </a:effectLst>
              </a:rPr>
              <a:t>Le moment entrainé par la force de résistance du béton par rapport au centre des armature est :</a:t>
            </a:r>
            <a:endParaRPr lang="fr-FR" sz="1600"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13" name="ZoneTexte 12"/>
              <p:cNvSpPr txBox="1"/>
              <p:nvPr/>
            </p:nvSpPr>
            <p:spPr>
              <a:xfrm>
                <a:off x="2957383" y="3253152"/>
                <a:ext cx="4995727" cy="246221"/>
              </a:xfrm>
              <a:prstGeom prst="rect">
                <a:avLst/>
              </a:prstGeom>
              <a:noFill/>
            </p:spPr>
            <p:txBody>
              <a:bodyPr wrap="none" lIns="0" tIns="0" rIns="0" bIns="0" rtlCol="0">
                <a:spAutoFit/>
              </a:bodyPr>
              <a:lstStyle/>
              <a:p>
                <a14:m>
                  <m:oMath xmlns:m="http://schemas.openxmlformats.org/officeDocument/2006/math">
                    <m:r>
                      <a:rPr lang="fr-FR" sz="1600" i="1" smtClean="0">
                        <a:effectLst>
                          <a:outerShdw blurRad="38100" dist="38100" dir="2700000" algn="tl">
                            <a:srgbClr val="000000">
                              <a:alpha val="43137"/>
                            </a:srgbClr>
                          </a:outerShdw>
                        </a:effectLst>
                        <a:latin typeface="Cambria Math" panose="02040503050406030204" pitchFamily="18" charset="0"/>
                      </a:rPr>
                      <m:t>𝑀</m:t>
                    </m:r>
                    <m:r>
                      <a:rPr lang="fr-FR" sz="1600" i="1" smtClean="0">
                        <a:effectLst>
                          <a:outerShdw blurRad="38100" dist="38100" dir="2700000" algn="tl">
                            <a:srgbClr val="000000">
                              <a:alpha val="43137"/>
                            </a:srgbClr>
                          </a:outerShdw>
                        </a:effectLst>
                        <a:latin typeface="Cambria Math" panose="02040503050406030204" pitchFamily="18" charset="0"/>
                      </a:rPr>
                      <m:t>=</m:t>
                    </m:r>
                    <m:sSub>
                      <m:sSubPr>
                        <m:ctrlPr>
                          <a:rPr lang="fr-FR" sz="1600" i="1">
                            <a:effectLst>
                              <a:outerShdw blurRad="38100" dist="38100" dir="2700000" algn="tl">
                                <a:srgbClr val="000000">
                                  <a:alpha val="43137"/>
                                </a:srgbClr>
                              </a:outerShdw>
                            </a:effectLst>
                            <a:latin typeface="Cambria Math" panose="02040503050406030204" pitchFamily="18" charset="0"/>
                          </a:rPr>
                        </m:ctrlPr>
                      </m:sSubPr>
                      <m:e>
                        <m:r>
                          <a:rPr lang="fr-FR" sz="1600" i="1">
                            <a:effectLst>
                              <a:outerShdw blurRad="38100" dist="38100" dir="2700000" algn="tl">
                                <a:srgbClr val="000000">
                                  <a:alpha val="43137"/>
                                </a:srgbClr>
                              </a:outerShdw>
                            </a:effectLst>
                            <a:latin typeface="Cambria Math" panose="02040503050406030204" pitchFamily="18" charset="0"/>
                          </a:rPr>
                          <m:t>𝐹</m:t>
                        </m:r>
                      </m:e>
                      <m:sub>
                        <m:r>
                          <a:rPr lang="fr-FR" sz="1600" i="1">
                            <a:effectLst>
                              <a:outerShdw blurRad="38100" dist="38100" dir="2700000" algn="tl">
                                <a:srgbClr val="000000">
                                  <a:alpha val="43137"/>
                                </a:srgbClr>
                              </a:outerShdw>
                            </a:effectLst>
                            <a:latin typeface="Cambria Math" panose="02040503050406030204" pitchFamily="18" charset="0"/>
                          </a:rPr>
                          <m:t>𝑐</m:t>
                        </m:r>
                      </m:sub>
                    </m:sSub>
                    <m:r>
                      <a:rPr lang="fr-FR" sz="1600" i="1" smtClean="0">
                        <a:effectLst>
                          <a:outerShdw blurRad="38100" dist="38100" dir="2700000" algn="tl">
                            <a:srgbClr val="000000">
                              <a:alpha val="43137"/>
                            </a:srgbClr>
                          </a:outerShdw>
                        </a:effectLst>
                        <a:latin typeface="Cambria Math" panose="02040503050406030204" pitchFamily="18" charset="0"/>
                      </a:rPr>
                      <m:t>×</m:t>
                    </m:r>
                    <m:r>
                      <a:rPr lang="fr-FR" sz="1600" b="0" i="1" smtClean="0">
                        <a:effectLst>
                          <a:outerShdw blurRad="38100" dist="38100" dir="2700000" algn="tl">
                            <a:srgbClr val="000000">
                              <a:alpha val="43137"/>
                            </a:srgbClr>
                          </a:outerShdw>
                        </a:effectLst>
                        <a:latin typeface="Cambria Math" panose="02040503050406030204" pitchFamily="18" charset="0"/>
                      </a:rPr>
                      <m:t>𝑍</m:t>
                    </m:r>
                    <m:r>
                      <a:rPr lang="fr-FR" sz="1600" b="0" i="1" smtClean="0">
                        <a:effectLst>
                          <a:outerShdw blurRad="38100" dist="38100" dir="2700000" algn="tl">
                            <a:srgbClr val="000000">
                              <a:alpha val="43137"/>
                            </a:srgbClr>
                          </a:outerShdw>
                        </a:effectLst>
                        <a:latin typeface="Cambria Math" panose="02040503050406030204" pitchFamily="18" charset="0"/>
                      </a:rPr>
                      <m:t>=0,567</m:t>
                    </m:r>
                    <m:sSub>
                      <m:sSubPr>
                        <m:ctrlPr>
                          <a:rPr lang="fr-FR" sz="1600" i="1">
                            <a:effectLst>
                              <a:outerShdw blurRad="38100" dist="38100" dir="2700000" algn="tl">
                                <a:srgbClr val="000000">
                                  <a:alpha val="43137"/>
                                </a:srgbClr>
                              </a:outerShdw>
                            </a:effectLst>
                            <a:latin typeface="Cambria Math" panose="02040503050406030204" pitchFamily="18" charset="0"/>
                          </a:rPr>
                        </m:ctrlPr>
                      </m:sSubPr>
                      <m:e>
                        <m:r>
                          <a:rPr lang="fr-FR" sz="1600" i="1">
                            <a:effectLst>
                              <a:outerShdw blurRad="38100" dist="38100" dir="2700000" algn="tl">
                                <a:srgbClr val="000000">
                                  <a:alpha val="43137"/>
                                </a:srgbClr>
                              </a:outerShdw>
                            </a:effectLst>
                            <a:latin typeface="Cambria Math" panose="02040503050406030204" pitchFamily="18" charset="0"/>
                          </a:rPr>
                          <m:t>𝐹</m:t>
                        </m:r>
                      </m:e>
                      <m:sub>
                        <m:r>
                          <a:rPr lang="fr-FR" sz="1600" i="1">
                            <a:effectLst>
                              <a:outerShdw blurRad="38100" dist="38100" dir="2700000" algn="tl">
                                <a:srgbClr val="000000">
                                  <a:alpha val="43137"/>
                                </a:srgbClr>
                              </a:outerShdw>
                            </a:effectLst>
                            <a:latin typeface="Cambria Math" panose="02040503050406030204" pitchFamily="18" charset="0"/>
                          </a:rPr>
                          <m:t>𝑐𝑘</m:t>
                        </m:r>
                      </m:sub>
                    </m:sSub>
                    <m:r>
                      <a:rPr lang="fr-FR" sz="1600" b="0" i="1" smtClean="0">
                        <a:effectLst>
                          <a:outerShdw blurRad="38100" dist="38100" dir="2700000" algn="tl">
                            <a:srgbClr val="000000">
                              <a:alpha val="43137"/>
                            </a:srgbClr>
                          </a:outerShdw>
                        </a:effectLst>
                        <a:latin typeface="Cambria Math" panose="02040503050406030204" pitchFamily="18" charset="0"/>
                      </a:rPr>
                      <m:t> </m:t>
                    </m:r>
                    <m:r>
                      <a:rPr lang="fr-FR" sz="1600" i="1">
                        <a:effectLst>
                          <a:outerShdw blurRad="38100" dist="38100" dir="2700000" algn="tl">
                            <a:srgbClr val="000000">
                              <a:alpha val="43137"/>
                            </a:srgbClr>
                          </a:outerShdw>
                        </a:effectLst>
                        <a:latin typeface="Cambria Math" panose="02040503050406030204" pitchFamily="18" charset="0"/>
                      </a:rPr>
                      <m:t>0,8 </m:t>
                    </m:r>
                    <m:r>
                      <a:rPr lang="fr-FR" sz="1600" i="1">
                        <a:effectLst>
                          <a:outerShdw blurRad="38100" dist="38100" dir="2700000" algn="tl">
                            <a:srgbClr val="000000">
                              <a:alpha val="43137"/>
                            </a:srgbClr>
                          </a:outerShdw>
                        </a:effectLst>
                        <a:latin typeface="Cambria Math" panose="02040503050406030204" pitchFamily="18" charset="0"/>
                      </a:rPr>
                      <m:t>𝑥</m:t>
                    </m:r>
                    <m:r>
                      <a:rPr lang="fr-FR" sz="1600" i="1">
                        <a:effectLst>
                          <a:outerShdw blurRad="38100" dist="38100" dir="2700000" algn="tl">
                            <a:srgbClr val="000000">
                              <a:alpha val="43137"/>
                            </a:srgbClr>
                          </a:outerShdw>
                        </a:effectLst>
                        <a:latin typeface="Cambria Math" panose="02040503050406030204" pitchFamily="18" charset="0"/>
                      </a:rPr>
                      <m:t> </m:t>
                    </m:r>
                    <m:r>
                      <a:rPr lang="fr-FR" sz="1600" i="1">
                        <a:effectLst>
                          <a:outerShdw blurRad="38100" dist="38100" dir="2700000" algn="tl">
                            <a:srgbClr val="000000">
                              <a:alpha val="43137"/>
                            </a:srgbClr>
                          </a:outerShdw>
                        </a:effectLst>
                        <a:latin typeface="Cambria Math" panose="02040503050406030204" pitchFamily="18" charset="0"/>
                      </a:rPr>
                      <m:t>𝐵</m:t>
                    </m:r>
                  </m:oMath>
                </a14:m>
                <a:r>
                  <a:rPr lang="fr-FR" sz="1600" i="1" dirty="0">
                    <a:effectLst>
                      <a:outerShdw blurRad="38100" dist="38100" dir="2700000" algn="tl">
                        <a:srgbClr val="000000">
                          <a:alpha val="43137"/>
                        </a:srgbClr>
                      </a:outerShdw>
                    </a:effectLst>
                    <a:latin typeface="Cambria Math" panose="02040503050406030204" pitchFamily="18" charset="0"/>
                  </a:rPr>
                  <a:t> </a:t>
                </a:r>
                <a:r>
                  <a:rPr lang="fr-FR" sz="1600" i="1" dirty="0" smtClean="0">
                    <a:effectLst>
                      <a:outerShdw blurRad="38100" dist="38100" dir="2700000" algn="tl">
                        <a:srgbClr val="000000">
                          <a:alpha val="43137"/>
                        </a:srgbClr>
                      </a:outerShdw>
                    </a:effectLst>
                    <a:latin typeface="Cambria Math" panose="02040503050406030204" pitchFamily="18" charset="0"/>
                  </a:rPr>
                  <a:t>Z </a:t>
                </a:r>
                <a14:m>
                  <m:oMath xmlns:m="http://schemas.openxmlformats.org/officeDocument/2006/math">
                    <m:r>
                      <a:rPr lang="fr-FR" sz="1600" b="0" i="1" smtClean="0">
                        <a:effectLst>
                          <a:outerShdw blurRad="38100" dist="38100" dir="2700000" algn="tl">
                            <a:srgbClr val="000000">
                              <a:alpha val="43137"/>
                            </a:srgbClr>
                          </a:outerShdw>
                        </a:effectLst>
                        <a:latin typeface="Cambria Math" panose="02040503050406030204" pitchFamily="18" charset="0"/>
                      </a:rPr>
                      <m:t> </m:t>
                    </m:r>
                    <m:r>
                      <a:rPr lang="fr-FR" sz="1600" i="1">
                        <a:effectLst>
                          <a:outerShdw blurRad="38100" dist="38100" dir="2700000" algn="tl">
                            <a:srgbClr val="000000">
                              <a:alpha val="43137"/>
                            </a:srgbClr>
                          </a:outerShdw>
                        </a:effectLst>
                        <a:latin typeface="Cambria Math" panose="02040503050406030204" pitchFamily="18" charset="0"/>
                      </a:rPr>
                      <m:t>=</m:t>
                    </m:r>
                    <m:sSub>
                      <m:sSubPr>
                        <m:ctrlPr>
                          <a:rPr lang="fr-FR" sz="1600" i="1">
                            <a:effectLst>
                              <a:outerShdw blurRad="38100" dist="38100" dir="2700000" algn="tl">
                                <a:srgbClr val="000000">
                                  <a:alpha val="43137"/>
                                </a:srgbClr>
                              </a:outerShdw>
                            </a:effectLst>
                            <a:latin typeface="Cambria Math" panose="02040503050406030204" pitchFamily="18" charset="0"/>
                          </a:rPr>
                        </m:ctrlPr>
                      </m:sSubPr>
                      <m:e>
                        <m:r>
                          <a:rPr lang="fr-FR" sz="1600" b="0" i="1" smtClean="0">
                            <a:effectLst>
                              <a:outerShdw blurRad="38100" dist="38100" dir="2700000" algn="tl">
                                <a:srgbClr val="000000">
                                  <a:alpha val="43137"/>
                                </a:srgbClr>
                              </a:outerShdw>
                            </a:effectLst>
                            <a:latin typeface="Cambria Math" panose="02040503050406030204" pitchFamily="18" charset="0"/>
                          </a:rPr>
                          <m:t>1,134 </m:t>
                        </m:r>
                        <m:r>
                          <a:rPr lang="fr-FR" sz="1600" i="1">
                            <a:effectLst>
                              <a:outerShdw blurRad="38100" dist="38100" dir="2700000" algn="tl">
                                <a:srgbClr val="000000">
                                  <a:alpha val="43137"/>
                                </a:srgbClr>
                              </a:outerShdw>
                            </a:effectLst>
                            <a:latin typeface="Cambria Math" panose="02040503050406030204" pitchFamily="18" charset="0"/>
                          </a:rPr>
                          <m:t>𝐹</m:t>
                        </m:r>
                      </m:e>
                      <m:sub>
                        <m:r>
                          <a:rPr lang="fr-FR" sz="1600" i="1">
                            <a:effectLst>
                              <a:outerShdw blurRad="38100" dist="38100" dir="2700000" algn="tl">
                                <a:srgbClr val="000000">
                                  <a:alpha val="43137"/>
                                </a:srgbClr>
                              </a:outerShdw>
                            </a:effectLst>
                            <a:latin typeface="Cambria Math" panose="02040503050406030204" pitchFamily="18" charset="0"/>
                          </a:rPr>
                          <m:t>𝑐𝑘</m:t>
                        </m:r>
                      </m:sub>
                    </m:sSub>
                    <m:r>
                      <a:rPr lang="fr-FR" sz="1600" i="1">
                        <a:effectLst>
                          <a:outerShdw blurRad="38100" dist="38100" dir="2700000" algn="tl">
                            <a:srgbClr val="000000">
                              <a:alpha val="43137"/>
                            </a:srgbClr>
                          </a:outerShdw>
                        </a:effectLst>
                        <a:latin typeface="Cambria Math" panose="02040503050406030204" pitchFamily="18" charset="0"/>
                      </a:rPr>
                      <m:t> </m:t>
                    </m:r>
                    <m:r>
                      <a:rPr lang="fr-FR" sz="1600" i="1">
                        <a:effectLst>
                          <a:outerShdw blurRad="38100" dist="38100" dir="2700000" algn="tl">
                            <a:srgbClr val="000000">
                              <a:alpha val="43137"/>
                            </a:srgbClr>
                          </a:outerShdw>
                        </a:effectLst>
                        <a:latin typeface="Cambria Math" panose="02040503050406030204" pitchFamily="18" charset="0"/>
                      </a:rPr>
                      <m:t>𝐵</m:t>
                    </m:r>
                    <m:r>
                      <a:rPr lang="fr-FR" sz="1600" b="0" i="1" smtClean="0">
                        <a:effectLst>
                          <a:outerShdw blurRad="38100" dist="38100" dir="2700000" algn="tl">
                            <a:srgbClr val="000000">
                              <a:alpha val="43137"/>
                            </a:srgbClr>
                          </a:outerShdw>
                        </a:effectLst>
                        <a:latin typeface="Cambria Math" panose="02040503050406030204" pitchFamily="18" charset="0"/>
                      </a:rPr>
                      <m:t> </m:t>
                    </m:r>
                    <m:d>
                      <m:dPr>
                        <m:ctrlPr>
                          <a:rPr lang="fr-FR" sz="1600" b="0" i="1" smtClean="0">
                            <a:effectLst>
                              <a:outerShdw blurRad="38100" dist="38100" dir="2700000" algn="tl">
                                <a:srgbClr val="000000">
                                  <a:alpha val="43137"/>
                                </a:srgbClr>
                              </a:outerShdw>
                            </a:effectLst>
                            <a:latin typeface="Cambria Math" panose="02040503050406030204" pitchFamily="18" charset="0"/>
                          </a:rPr>
                        </m:ctrlPr>
                      </m:dPr>
                      <m:e>
                        <m:r>
                          <a:rPr lang="fr-FR" sz="1600" b="0" i="1" smtClean="0">
                            <a:effectLst>
                              <a:outerShdw blurRad="38100" dist="38100" dir="2700000" algn="tl">
                                <a:srgbClr val="000000">
                                  <a:alpha val="43137"/>
                                </a:srgbClr>
                              </a:outerShdw>
                            </a:effectLst>
                            <a:latin typeface="Cambria Math" panose="02040503050406030204" pitchFamily="18" charset="0"/>
                          </a:rPr>
                          <m:t>𝑑</m:t>
                        </m:r>
                        <m:r>
                          <a:rPr lang="fr-FR" sz="1600" b="0" i="1" smtClean="0">
                            <a:effectLst>
                              <a:outerShdw blurRad="38100" dist="38100" dir="2700000" algn="tl">
                                <a:srgbClr val="000000">
                                  <a:alpha val="43137"/>
                                </a:srgbClr>
                              </a:outerShdw>
                            </a:effectLst>
                            <a:latin typeface="Cambria Math" panose="02040503050406030204" pitchFamily="18" charset="0"/>
                          </a:rPr>
                          <m:t>−</m:t>
                        </m:r>
                        <m:r>
                          <a:rPr lang="fr-FR" sz="1600" b="0" i="1" smtClean="0">
                            <a:effectLst>
                              <a:outerShdw blurRad="38100" dist="38100" dir="2700000" algn="tl">
                                <a:srgbClr val="000000">
                                  <a:alpha val="43137"/>
                                </a:srgbClr>
                              </a:outerShdw>
                            </a:effectLst>
                            <a:latin typeface="Cambria Math" panose="02040503050406030204" pitchFamily="18" charset="0"/>
                          </a:rPr>
                          <m:t>𝑍</m:t>
                        </m:r>
                      </m:e>
                    </m:d>
                    <m:r>
                      <a:rPr lang="fr-FR" sz="1600" b="0" i="1" smtClean="0">
                        <a:effectLst>
                          <a:outerShdw blurRad="38100" dist="38100" dir="2700000" algn="tl">
                            <a:srgbClr val="000000">
                              <a:alpha val="43137"/>
                            </a:srgbClr>
                          </a:outerShdw>
                        </a:effectLst>
                        <a:latin typeface="Cambria Math" panose="02040503050406030204" pitchFamily="18" charset="0"/>
                      </a:rPr>
                      <m:t>𝑍</m:t>
                    </m:r>
                  </m:oMath>
                </a14:m>
                <a:endParaRPr lang="fr-FR" sz="1600" i="1" dirty="0">
                  <a:effectLst>
                    <a:outerShdw blurRad="38100" dist="38100" dir="2700000" algn="tl">
                      <a:srgbClr val="000000">
                        <a:alpha val="43137"/>
                      </a:srgbClr>
                    </a:outerShdw>
                  </a:effectLst>
                  <a:latin typeface="Cambria Math" panose="02040503050406030204" pitchFamily="18" charset="0"/>
                </a:endParaRPr>
              </a:p>
            </p:txBody>
          </p:sp>
        </mc:Choice>
        <mc:Fallback xmlns="">
          <p:sp>
            <p:nvSpPr>
              <p:cNvPr id="13" name="ZoneTexte 12"/>
              <p:cNvSpPr txBox="1">
                <a:spLocks noRot="1" noChangeAspect="1" noMove="1" noResize="1" noEditPoints="1" noAdjustHandles="1" noChangeArrowheads="1" noChangeShapeType="1" noTextEdit="1"/>
              </p:cNvSpPr>
              <p:nvPr/>
            </p:nvSpPr>
            <p:spPr>
              <a:xfrm>
                <a:off x="2957383" y="3253152"/>
                <a:ext cx="4995727" cy="246221"/>
              </a:xfrm>
              <a:prstGeom prst="rect">
                <a:avLst/>
              </a:prstGeom>
              <a:blipFill>
                <a:blip r:embed="rId8"/>
                <a:stretch>
                  <a:fillRect l="-1463" t="-32500" r="-976" b="-5750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4" name="ZoneTexte 13"/>
              <p:cNvSpPr txBox="1"/>
              <p:nvPr/>
            </p:nvSpPr>
            <p:spPr>
              <a:xfrm flipH="1">
                <a:off x="1246235" y="3532949"/>
                <a:ext cx="8496156" cy="767005"/>
              </a:xfrm>
              <a:prstGeom prst="rect">
                <a:avLst/>
              </a:prstGeom>
              <a:noFill/>
            </p:spPr>
            <p:txBody>
              <a:bodyPr wrap="square" rtlCol="0">
                <a:spAutoFit/>
              </a:bodyPr>
              <a:lstStyle/>
              <a:p>
                <a:r>
                  <a:rPr lang="fr-FR" sz="1600" dirty="0" smtClean="0">
                    <a:effectLst>
                      <a:outerShdw blurRad="38100" dist="38100" dir="2700000" algn="tl">
                        <a:srgbClr val="000000">
                          <a:alpha val="43137"/>
                        </a:srgbClr>
                      </a:outerShdw>
                    </a:effectLst>
                  </a:rPr>
                  <a:t>Posons </a:t>
                </a:r>
                <a14:m>
                  <m:oMath xmlns:m="http://schemas.openxmlformats.org/officeDocument/2006/math">
                    <m:f>
                      <m:fPr>
                        <m:ctrlPr>
                          <a:rPr lang="fr-FR" i="1" smtClean="0">
                            <a:effectLst>
                              <a:outerShdw blurRad="38100" dist="38100" dir="2700000" algn="tl">
                                <a:srgbClr val="000000">
                                  <a:alpha val="43137"/>
                                </a:srgbClr>
                              </a:outerShdw>
                            </a:effectLst>
                            <a:latin typeface="Cambria Math" panose="02040503050406030204" pitchFamily="18" charset="0"/>
                          </a:rPr>
                        </m:ctrlPr>
                      </m:fPr>
                      <m:num>
                        <m:r>
                          <a:rPr lang="fr-FR" b="0" i="1" smtClean="0">
                            <a:effectLst>
                              <a:outerShdw blurRad="38100" dist="38100" dir="2700000" algn="tl">
                                <a:srgbClr val="000000">
                                  <a:alpha val="43137"/>
                                </a:srgbClr>
                              </a:outerShdw>
                            </a:effectLst>
                            <a:latin typeface="Cambria Math" panose="02040503050406030204" pitchFamily="18" charset="0"/>
                          </a:rPr>
                          <m:t>𝑀</m:t>
                        </m:r>
                      </m:num>
                      <m:den>
                        <m:r>
                          <a:rPr lang="fr-FR" b="0" i="1" smtClean="0">
                            <a:effectLst>
                              <a:outerShdw blurRad="38100" dist="38100" dir="2700000" algn="tl">
                                <a:srgbClr val="000000">
                                  <a:alpha val="43137"/>
                                </a:srgbClr>
                              </a:outerShdw>
                            </a:effectLst>
                            <a:latin typeface="Cambria Math" panose="02040503050406030204" pitchFamily="18" charset="0"/>
                          </a:rPr>
                          <m:t>𝐵</m:t>
                        </m:r>
                        <m:sSup>
                          <m:sSupPr>
                            <m:ctrlPr>
                              <a:rPr lang="fr-FR" b="0" i="1" smtClean="0">
                                <a:effectLst>
                                  <a:outerShdw blurRad="38100" dist="38100" dir="2700000" algn="tl">
                                    <a:srgbClr val="000000">
                                      <a:alpha val="43137"/>
                                    </a:srgbClr>
                                  </a:outerShdw>
                                </a:effectLst>
                                <a:latin typeface="Cambria Math" panose="02040503050406030204" pitchFamily="18" charset="0"/>
                              </a:rPr>
                            </m:ctrlPr>
                          </m:sSupPr>
                          <m:e>
                            <m:r>
                              <a:rPr lang="fr-FR" b="0" i="1" smtClean="0">
                                <a:effectLst>
                                  <a:outerShdw blurRad="38100" dist="38100" dir="2700000" algn="tl">
                                    <a:srgbClr val="000000">
                                      <a:alpha val="43137"/>
                                    </a:srgbClr>
                                  </a:outerShdw>
                                </a:effectLst>
                                <a:latin typeface="Cambria Math" panose="02040503050406030204" pitchFamily="18" charset="0"/>
                              </a:rPr>
                              <m:t>𝑑</m:t>
                            </m:r>
                          </m:e>
                          <m:sup>
                            <m:r>
                              <a:rPr lang="fr-FR" b="0" i="1" smtClean="0">
                                <a:effectLst>
                                  <a:outerShdw blurRad="38100" dist="38100" dir="2700000" algn="tl">
                                    <a:srgbClr val="000000">
                                      <a:alpha val="43137"/>
                                    </a:srgbClr>
                                  </a:outerShdw>
                                </a:effectLst>
                                <a:latin typeface="Cambria Math" panose="02040503050406030204" pitchFamily="18" charset="0"/>
                              </a:rPr>
                              <m:t>2</m:t>
                            </m:r>
                          </m:sup>
                        </m:sSup>
                        <m:sSub>
                          <m:sSubPr>
                            <m:ctrlPr>
                              <a:rPr lang="fr-FR" b="0" i="1" smtClean="0">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𝐹</m:t>
                            </m:r>
                          </m:e>
                          <m:sub>
                            <m:r>
                              <a:rPr lang="fr-FR" b="0" i="1" smtClean="0">
                                <a:effectLst>
                                  <a:outerShdw blurRad="38100" dist="38100" dir="2700000" algn="tl">
                                    <a:srgbClr val="000000">
                                      <a:alpha val="43137"/>
                                    </a:srgbClr>
                                  </a:outerShdw>
                                </a:effectLst>
                                <a:latin typeface="Cambria Math" panose="02040503050406030204" pitchFamily="18" charset="0"/>
                              </a:rPr>
                              <m:t>𝑐𝑘</m:t>
                            </m:r>
                          </m:sub>
                        </m:sSub>
                      </m:den>
                    </m:f>
                    <m:r>
                      <a:rPr lang="fr-FR" b="0" i="1" smtClean="0">
                        <a:effectLst>
                          <a:outerShdw blurRad="38100" dist="38100" dir="2700000" algn="tl">
                            <a:srgbClr val="000000">
                              <a:alpha val="43137"/>
                            </a:srgbClr>
                          </a:outerShdw>
                        </a:effectLst>
                        <a:latin typeface="Cambria Math" panose="02040503050406030204" pitchFamily="18" charset="0"/>
                      </a:rPr>
                      <m:t>=</m:t>
                    </m:r>
                    <m:r>
                      <a:rPr lang="fr-FR" b="0" i="1" smtClean="0">
                        <a:effectLst>
                          <a:outerShdw blurRad="38100" dist="38100" dir="2700000" algn="tl">
                            <a:srgbClr val="000000">
                              <a:alpha val="43137"/>
                            </a:srgbClr>
                          </a:outerShdw>
                        </a:effectLst>
                        <a:latin typeface="Cambria Math" panose="02040503050406030204" pitchFamily="18" charset="0"/>
                      </a:rPr>
                      <m:t>𝐾</m:t>
                    </m:r>
                    <m:r>
                      <a:rPr lang="fr-FR" b="0" i="0" smtClean="0">
                        <a:effectLst>
                          <a:outerShdw blurRad="38100" dist="38100" dir="2700000" algn="tl">
                            <a:srgbClr val="000000">
                              <a:alpha val="43137"/>
                            </a:srgbClr>
                          </a:outerShdw>
                        </a:effectLst>
                        <a:latin typeface="Cambria Math" panose="02040503050406030204" pitchFamily="18" charset="0"/>
                      </a:rPr>
                      <m:t>, </m:t>
                    </m:r>
                  </m:oMath>
                </a14:m>
                <a:r>
                  <a:rPr lang="fr-FR" sz="1600" dirty="0">
                    <a:effectLst>
                      <a:outerShdw blurRad="38100" dist="38100" dir="2700000" algn="tl">
                        <a:srgbClr val="000000">
                          <a:alpha val="43137"/>
                        </a:srgbClr>
                      </a:outerShdw>
                    </a:effectLst>
                  </a:rPr>
                  <a:t>on obtient </a:t>
                </a:r>
                <a:r>
                  <a:rPr lang="fr-FR" sz="1600" dirty="0" smtClean="0">
                    <a:effectLst>
                      <a:outerShdw blurRad="38100" dist="38100" dir="2700000" algn="tl">
                        <a:srgbClr val="000000">
                          <a:alpha val="43137"/>
                        </a:srgbClr>
                      </a:outerShdw>
                    </a:effectLst>
                  </a:rPr>
                  <a:t>après le réarrangement l′équation </a:t>
                </a:r>
                <a:r>
                  <a:rPr lang="fr-FR" sz="1600" dirty="0">
                    <a:effectLst>
                      <a:outerShdw blurRad="38100" dist="38100" dir="2700000" algn="tl">
                        <a:srgbClr val="000000">
                          <a:alpha val="43137"/>
                        </a:srgbClr>
                      </a:outerShdw>
                    </a:effectLst>
                  </a:rPr>
                  <a:t>de 2 eme degré qui donne la valeur de Z comme solution sous la forme : </a:t>
                </a:r>
              </a:p>
            </p:txBody>
          </p:sp>
        </mc:Choice>
        <mc:Fallback xmlns="">
          <p:sp>
            <p:nvSpPr>
              <p:cNvPr id="14" name="ZoneTexte 13"/>
              <p:cNvSpPr txBox="1">
                <a:spLocks noRot="1" noChangeAspect="1" noMove="1" noResize="1" noEditPoints="1" noAdjustHandles="1" noChangeArrowheads="1" noChangeShapeType="1" noTextEdit="1"/>
              </p:cNvSpPr>
              <p:nvPr/>
            </p:nvSpPr>
            <p:spPr>
              <a:xfrm flipH="1">
                <a:off x="1246235" y="3532949"/>
                <a:ext cx="8496156" cy="767005"/>
              </a:xfrm>
              <a:prstGeom prst="rect">
                <a:avLst/>
              </a:prstGeom>
              <a:blipFill>
                <a:blip r:embed="rId9"/>
                <a:stretch>
                  <a:fillRect l="-430" b="-1360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5" name="ZoneTexte 14"/>
              <p:cNvSpPr txBox="1"/>
              <p:nvPr/>
            </p:nvSpPr>
            <p:spPr>
              <a:xfrm>
                <a:off x="2426978" y="4240780"/>
                <a:ext cx="7382649" cy="547971"/>
              </a:xfrm>
              <a:prstGeom prst="rect">
                <a:avLst/>
              </a:prstGeom>
              <a:noFill/>
            </p:spPr>
            <p:txBody>
              <a:bodyPr wrap="square" lIns="0" tIns="0" rIns="0" bIns="0" rtlCol="0">
                <a:spAutoFit/>
              </a:bodyPr>
              <a:lstStyle/>
              <a:p>
                <a14:m>
                  <m:oMath xmlns:m="http://schemas.openxmlformats.org/officeDocument/2006/math">
                    <m:sSup>
                      <m:sSupPr>
                        <m:ctrlPr>
                          <a:rPr lang="fr-FR" sz="1600" i="1" smtClean="0">
                            <a:effectLst>
                              <a:outerShdw blurRad="38100" dist="38100" dir="2700000" algn="tl">
                                <a:srgbClr val="000000">
                                  <a:alpha val="43137"/>
                                </a:srgbClr>
                              </a:outerShdw>
                            </a:effectLst>
                            <a:latin typeface="Cambria Math" panose="02040503050406030204" pitchFamily="18" charset="0"/>
                          </a:rPr>
                        </m:ctrlPr>
                      </m:sSupPr>
                      <m:e>
                        <m:d>
                          <m:dPr>
                            <m:ctrlPr>
                              <a:rPr lang="fr-FR" sz="1600" i="1" smtClean="0">
                                <a:effectLst>
                                  <a:outerShdw blurRad="38100" dist="38100" dir="2700000" algn="tl">
                                    <a:srgbClr val="000000">
                                      <a:alpha val="43137"/>
                                    </a:srgbClr>
                                  </a:outerShdw>
                                </a:effectLst>
                                <a:latin typeface="Cambria Math" panose="02040503050406030204" pitchFamily="18" charset="0"/>
                              </a:rPr>
                            </m:ctrlPr>
                          </m:dPr>
                          <m:e>
                            <m:f>
                              <m:fPr>
                                <m:ctrlPr>
                                  <a:rPr lang="fr-FR" sz="1600" i="1" smtClean="0">
                                    <a:effectLst>
                                      <a:outerShdw blurRad="38100" dist="38100" dir="2700000" algn="tl">
                                        <a:srgbClr val="000000">
                                          <a:alpha val="43137"/>
                                        </a:srgbClr>
                                      </a:outerShdw>
                                    </a:effectLst>
                                    <a:latin typeface="Cambria Math" panose="02040503050406030204" pitchFamily="18" charset="0"/>
                                  </a:rPr>
                                </m:ctrlPr>
                              </m:fPr>
                              <m:num>
                                <m:r>
                                  <a:rPr lang="fr-FR" sz="1600" b="0" i="1" smtClean="0">
                                    <a:effectLst>
                                      <a:outerShdw blurRad="38100" dist="38100" dir="2700000" algn="tl">
                                        <a:srgbClr val="000000">
                                          <a:alpha val="43137"/>
                                        </a:srgbClr>
                                      </a:outerShdw>
                                    </a:effectLst>
                                    <a:latin typeface="Cambria Math" panose="02040503050406030204" pitchFamily="18" charset="0"/>
                                  </a:rPr>
                                  <m:t>𝑍</m:t>
                                </m:r>
                              </m:num>
                              <m:den>
                                <m:r>
                                  <a:rPr lang="fr-FR" sz="1600" b="0" i="1" smtClean="0">
                                    <a:effectLst>
                                      <a:outerShdw blurRad="38100" dist="38100" dir="2700000" algn="tl">
                                        <a:srgbClr val="000000">
                                          <a:alpha val="43137"/>
                                        </a:srgbClr>
                                      </a:outerShdw>
                                    </a:effectLst>
                                    <a:latin typeface="Cambria Math" panose="02040503050406030204" pitchFamily="18" charset="0"/>
                                  </a:rPr>
                                  <m:t>𝑑</m:t>
                                </m:r>
                              </m:den>
                            </m:f>
                          </m:e>
                        </m:d>
                      </m:e>
                      <m:sup>
                        <m:r>
                          <a:rPr lang="fr-FR" sz="1600" b="0" i="1" smtClean="0">
                            <a:effectLst>
                              <a:outerShdw blurRad="38100" dist="38100" dir="2700000" algn="tl">
                                <a:srgbClr val="000000">
                                  <a:alpha val="43137"/>
                                </a:srgbClr>
                              </a:outerShdw>
                            </a:effectLst>
                            <a:latin typeface="Cambria Math" panose="02040503050406030204" pitchFamily="18" charset="0"/>
                          </a:rPr>
                          <m:t>2</m:t>
                        </m:r>
                      </m:sup>
                    </m:sSup>
                    <m:r>
                      <a:rPr lang="fr-FR" sz="1600" b="0" i="1" smtClean="0">
                        <a:effectLst>
                          <a:outerShdw blurRad="38100" dist="38100" dir="2700000" algn="tl">
                            <a:srgbClr val="000000">
                              <a:alpha val="43137"/>
                            </a:srgbClr>
                          </a:outerShdw>
                        </a:effectLst>
                        <a:latin typeface="Cambria Math" panose="02040503050406030204" pitchFamily="18" charset="0"/>
                      </a:rPr>
                      <m:t>−</m:t>
                    </m:r>
                    <m:d>
                      <m:dPr>
                        <m:ctrlPr>
                          <a:rPr lang="fr-FR" sz="1600" i="1" smtClean="0">
                            <a:effectLst>
                              <a:outerShdw blurRad="38100" dist="38100" dir="2700000" algn="tl">
                                <a:srgbClr val="000000">
                                  <a:alpha val="43137"/>
                                </a:srgbClr>
                              </a:outerShdw>
                            </a:effectLst>
                            <a:latin typeface="Cambria Math" panose="02040503050406030204" pitchFamily="18" charset="0"/>
                          </a:rPr>
                        </m:ctrlPr>
                      </m:dPr>
                      <m:e>
                        <m:f>
                          <m:fPr>
                            <m:ctrlPr>
                              <a:rPr lang="fr-FR" sz="1600" i="1">
                                <a:effectLst>
                                  <a:outerShdw blurRad="38100" dist="38100" dir="2700000" algn="tl">
                                    <a:srgbClr val="000000">
                                      <a:alpha val="43137"/>
                                    </a:srgbClr>
                                  </a:outerShdw>
                                </a:effectLst>
                                <a:latin typeface="Cambria Math" panose="02040503050406030204" pitchFamily="18" charset="0"/>
                              </a:rPr>
                            </m:ctrlPr>
                          </m:fPr>
                          <m:num>
                            <m:r>
                              <a:rPr lang="fr-FR" sz="1600" b="0" i="1">
                                <a:effectLst>
                                  <a:outerShdw blurRad="38100" dist="38100" dir="2700000" algn="tl">
                                    <a:srgbClr val="000000">
                                      <a:alpha val="43137"/>
                                    </a:srgbClr>
                                  </a:outerShdw>
                                </a:effectLst>
                                <a:latin typeface="Cambria Math" panose="02040503050406030204" pitchFamily="18" charset="0"/>
                              </a:rPr>
                              <m:t>𝑍</m:t>
                            </m:r>
                          </m:num>
                          <m:den>
                            <m:r>
                              <a:rPr lang="fr-FR" sz="1600" b="0" i="1">
                                <a:effectLst>
                                  <a:outerShdw blurRad="38100" dist="38100" dir="2700000" algn="tl">
                                    <a:srgbClr val="000000">
                                      <a:alpha val="43137"/>
                                    </a:srgbClr>
                                  </a:outerShdw>
                                </a:effectLst>
                                <a:latin typeface="Cambria Math" panose="02040503050406030204" pitchFamily="18" charset="0"/>
                              </a:rPr>
                              <m:t>𝑑</m:t>
                            </m:r>
                          </m:den>
                        </m:f>
                        <m:r>
                          <m:rPr>
                            <m:nor/>
                          </m:rPr>
                          <a:rPr lang="fr-FR" sz="1600" dirty="0">
                            <a:effectLst>
                              <a:outerShdw blurRad="38100" dist="38100" dir="2700000" algn="tl">
                                <a:srgbClr val="000000">
                                  <a:alpha val="43137"/>
                                </a:srgbClr>
                              </a:outerShdw>
                            </a:effectLst>
                          </a:rPr>
                          <m:t> </m:t>
                        </m:r>
                      </m:e>
                    </m:d>
                    <m:r>
                      <a:rPr lang="fr-FR" sz="1600" b="0" i="1" smtClean="0">
                        <a:effectLst>
                          <a:outerShdw blurRad="38100" dist="38100" dir="2700000" algn="tl">
                            <a:srgbClr val="000000">
                              <a:alpha val="43137"/>
                            </a:srgbClr>
                          </a:outerShdw>
                        </a:effectLst>
                        <a:latin typeface="Cambria Math" panose="02040503050406030204" pitchFamily="18" charset="0"/>
                      </a:rPr>
                      <m:t>+</m:t>
                    </m:r>
                    <m:f>
                      <m:fPr>
                        <m:ctrlPr>
                          <a:rPr lang="fr-FR" sz="1600" i="1" smtClean="0">
                            <a:effectLst>
                              <a:outerShdw blurRad="38100" dist="38100" dir="2700000" algn="tl">
                                <a:srgbClr val="000000">
                                  <a:alpha val="43137"/>
                                </a:srgbClr>
                              </a:outerShdw>
                            </a:effectLst>
                            <a:latin typeface="Cambria Math" panose="02040503050406030204" pitchFamily="18" charset="0"/>
                          </a:rPr>
                        </m:ctrlPr>
                      </m:fPr>
                      <m:num>
                        <m:r>
                          <a:rPr lang="fr-FR" sz="1600" b="0" i="1" smtClean="0">
                            <a:effectLst>
                              <a:outerShdw blurRad="38100" dist="38100" dir="2700000" algn="tl">
                                <a:srgbClr val="000000">
                                  <a:alpha val="43137"/>
                                </a:srgbClr>
                              </a:outerShdw>
                            </a:effectLst>
                            <a:latin typeface="Cambria Math" panose="02040503050406030204" pitchFamily="18" charset="0"/>
                          </a:rPr>
                          <m:t>𝐾</m:t>
                        </m:r>
                      </m:num>
                      <m:den>
                        <m:r>
                          <a:rPr lang="fr-FR" sz="1600" b="0" i="1" smtClean="0">
                            <a:effectLst>
                              <a:outerShdw blurRad="38100" dist="38100" dir="2700000" algn="tl">
                                <a:srgbClr val="000000">
                                  <a:alpha val="43137"/>
                                </a:srgbClr>
                              </a:outerShdw>
                            </a:effectLst>
                            <a:latin typeface="Cambria Math" panose="02040503050406030204" pitchFamily="18" charset="0"/>
                          </a:rPr>
                          <m:t>1,134</m:t>
                        </m:r>
                      </m:den>
                    </m:f>
                    <m:r>
                      <a:rPr lang="fr-FR" sz="1600" b="0" i="1" smtClean="0">
                        <a:effectLst>
                          <a:outerShdw blurRad="38100" dist="38100" dir="2700000" algn="tl">
                            <a:srgbClr val="000000">
                              <a:alpha val="43137"/>
                            </a:srgbClr>
                          </a:outerShdw>
                        </a:effectLst>
                        <a:latin typeface="Cambria Math" panose="02040503050406030204" pitchFamily="18" charset="0"/>
                      </a:rPr>
                      <m:t>=0    →   </m:t>
                    </m:r>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𝑍</m:t>
                    </m:r>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𝑑</m:t>
                    </m:r>
                    <m:d>
                      <m:dPr>
                        <m:begChr m:val="["/>
                        <m:endChr m:val="]"/>
                        <m:ctrlPr>
                          <a:rPr lang="fr-FR" sz="160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dPr>
                      <m:e>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0,5+</m:t>
                        </m:r>
                        <m:rad>
                          <m:radPr>
                            <m:degHide m:val="on"/>
                            <m:ctrlPr>
                              <a:rPr lang="fr-FR" sz="160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radPr>
                          <m:deg/>
                          <m:e>
                            <m:d>
                              <m:dPr>
                                <m:ctrlPr>
                                  <a:rPr lang="fr-FR" sz="160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dPr>
                              <m:e>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0,25−</m:t>
                                </m:r>
                                <m:f>
                                  <m:fPr>
                                    <m:ctrlPr>
                                      <a:rPr lang="fr-FR" sz="160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fPr>
                                  <m:num>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𝐾</m:t>
                                    </m:r>
                                  </m:num>
                                  <m:den>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1,134</m:t>
                                    </m:r>
                                  </m:den>
                                </m:f>
                              </m:e>
                            </m:d>
                          </m:e>
                        </m:rad>
                      </m:e>
                    </m:d>
                  </m:oMath>
                </a14:m>
                <a:r>
                  <a:rPr lang="fr-FR" sz="1600" dirty="0" smtClean="0">
                    <a:effectLst>
                      <a:outerShdw blurRad="38100" dist="38100" dir="2700000" algn="tl">
                        <a:srgbClr val="000000">
                          <a:alpha val="43137"/>
                        </a:srgbClr>
                      </a:outerShdw>
                    </a:effectLst>
                  </a:rPr>
                  <a:t>     </a:t>
                </a:r>
                <a:r>
                  <a:rPr lang="fr-FR" sz="1600" b="1" dirty="0" smtClean="0">
                    <a:effectLst>
                      <a:outerShdw blurRad="38100" dist="38100" dir="2700000" algn="tl">
                        <a:srgbClr val="000000">
                          <a:alpha val="43137"/>
                        </a:srgbClr>
                      </a:outerShdw>
                    </a:effectLst>
                  </a:rPr>
                  <a:t>….. (1)</a:t>
                </a:r>
                <a:endParaRPr lang="fr-FR" sz="1600" b="1" dirty="0">
                  <a:effectLst>
                    <a:outerShdw blurRad="38100" dist="38100" dir="2700000" algn="tl">
                      <a:srgbClr val="000000">
                        <a:alpha val="43137"/>
                      </a:srgbClr>
                    </a:outerShdw>
                  </a:effectLst>
                </a:endParaRPr>
              </a:p>
            </p:txBody>
          </p:sp>
        </mc:Choice>
        <mc:Fallback xmlns="">
          <p:sp>
            <p:nvSpPr>
              <p:cNvPr id="15" name="ZoneTexte 14"/>
              <p:cNvSpPr txBox="1">
                <a:spLocks noRot="1" noChangeAspect="1" noMove="1" noResize="1" noEditPoints="1" noAdjustHandles="1" noChangeArrowheads="1" noChangeShapeType="1" noTextEdit="1"/>
              </p:cNvSpPr>
              <p:nvPr/>
            </p:nvSpPr>
            <p:spPr>
              <a:xfrm>
                <a:off x="2426978" y="4240780"/>
                <a:ext cx="7382649" cy="547971"/>
              </a:xfrm>
              <a:prstGeom prst="rect">
                <a:avLst/>
              </a:prstGeom>
              <a:blipFill>
                <a:blip r:embed="rId10"/>
                <a:stretch>
                  <a:fillRect b="-5556"/>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6" name="ZoneTexte 15"/>
              <p:cNvSpPr txBox="1"/>
              <p:nvPr/>
            </p:nvSpPr>
            <p:spPr>
              <a:xfrm>
                <a:off x="1246235" y="4874967"/>
                <a:ext cx="10405712" cy="375616"/>
              </a:xfrm>
              <a:prstGeom prst="rect">
                <a:avLst/>
              </a:prstGeom>
              <a:noFill/>
            </p:spPr>
            <p:txBody>
              <a:bodyPr wrap="square" rtlCol="0">
                <a:spAutoFit/>
              </a:bodyPr>
              <a:lstStyle/>
              <a:p>
                <a:r>
                  <a:rPr lang="fr-FR" sz="1600" dirty="0" smtClean="0">
                    <a:effectLst>
                      <a:outerShdw blurRad="38100" dist="38100" dir="2700000" algn="tl">
                        <a:srgbClr val="000000">
                          <a:alpha val="43137"/>
                        </a:srgbClr>
                      </a:outerShdw>
                    </a:effectLst>
                  </a:rPr>
                  <a:t>L’effort de traction des acier est calculé comme:   </a:t>
                </a:r>
                <a14:m>
                  <m:oMath xmlns:m="http://schemas.openxmlformats.org/officeDocument/2006/math">
                    <m:sSub>
                      <m:sSubPr>
                        <m:ctrlPr>
                          <a:rPr lang="fr-FR" sz="1600" i="1">
                            <a:effectLst>
                              <a:outerShdw blurRad="38100" dist="38100" dir="2700000" algn="tl">
                                <a:srgbClr val="000000">
                                  <a:alpha val="43137"/>
                                </a:srgbClr>
                              </a:outerShdw>
                            </a:effectLst>
                            <a:latin typeface="Cambria Math" panose="02040503050406030204" pitchFamily="18" charset="0"/>
                          </a:rPr>
                        </m:ctrlPr>
                      </m:sSubPr>
                      <m:e>
                        <m:r>
                          <a:rPr lang="fr-FR" sz="1600" b="0" i="1" smtClean="0">
                            <a:effectLst>
                              <a:outerShdw blurRad="38100" dist="38100" dir="2700000" algn="tl">
                                <a:srgbClr val="000000">
                                  <a:alpha val="43137"/>
                                </a:srgbClr>
                              </a:outerShdw>
                            </a:effectLst>
                            <a:latin typeface="Cambria Math" panose="02040503050406030204" pitchFamily="18" charset="0"/>
                          </a:rPr>
                          <m:t> </m:t>
                        </m:r>
                        <m:r>
                          <a:rPr lang="fr-FR" sz="1600" i="1">
                            <a:effectLst>
                              <a:outerShdw blurRad="38100" dist="38100" dir="2700000" algn="tl">
                                <a:srgbClr val="000000">
                                  <a:alpha val="43137"/>
                                </a:srgbClr>
                              </a:outerShdw>
                            </a:effectLst>
                            <a:latin typeface="Cambria Math" panose="02040503050406030204" pitchFamily="18" charset="0"/>
                          </a:rPr>
                          <m:t>𝐹</m:t>
                        </m:r>
                      </m:e>
                      <m:sub>
                        <m:r>
                          <a:rPr lang="fr-FR" sz="1600" b="0" i="1" smtClean="0">
                            <a:effectLst>
                              <a:outerShdw blurRad="38100" dist="38100" dir="2700000" algn="tl">
                                <a:srgbClr val="000000">
                                  <a:alpha val="43137"/>
                                </a:srgbClr>
                              </a:outerShdw>
                            </a:effectLst>
                            <a:latin typeface="Cambria Math" panose="02040503050406030204" pitchFamily="18" charset="0"/>
                          </a:rPr>
                          <m:t>𝑆</m:t>
                        </m:r>
                      </m:sub>
                    </m:sSub>
                    <m:r>
                      <a:rPr lang="fr-FR" sz="1600" i="1">
                        <a:effectLst>
                          <a:outerShdw blurRad="38100" dist="38100" dir="2700000" algn="tl">
                            <a:srgbClr val="000000">
                              <a:alpha val="43137"/>
                            </a:srgbClr>
                          </a:outerShdw>
                        </a:effectLst>
                        <a:latin typeface="Cambria Math" panose="02040503050406030204" pitchFamily="18" charset="0"/>
                      </a:rPr>
                      <m:t>=</m:t>
                    </m:r>
                    <m:d>
                      <m:dPr>
                        <m:ctrlPr>
                          <a:rPr lang="fr-FR" sz="1600" i="1">
                            <a:effectLst>
                              <a:outerShdw blurRad="38100" dist="38100" dir="2700000" algn="tl">
                                <a:srgbClr val="000000">
                                  <a:alpha val="43137"/>
                                </a:srgbClr>
                              </a:outerShdw>
                            </a:effectLst>
                            <a:latin typeface="Cambria Math" panose="02040503050406030204" pitchFamily="18" charset="0"/>
                          </a:rPr>
                        </m:ctrlPr>
                      </m:dPr>
                      <m:e>
                        <m:f>
                          <m:fPr>
                            <m:type m:val="lin"/>
                            <m:ctrlPr>
                              <a:rPr lang="fr-FR" sz="1600" i="1" smtClean="0">
                                <a:effectLst>
                                  <a:outerShdw blurRad="38100" dist="38100" dir="2700000" algn="tl">
                                    <a:srgbClr val="000000">
                                      <a:alpha val="43137"/>
                                    </a:srgbClr>
                                  </a:outerShdw>
                                </a:effectLst>
                                <a:latin typeface="Cambria Math" panose="02040503050406030204" pitchFamily="18" charset="0"/>
                              </a:rPr>
                            </m:ctrlPr>
                          </m:fPr>
                          <m:num>
                            <m:sSub>
                              <m:sSubPr>
                                <m:ctrlPr>
                                  <a:rPr lang="fr-FR" sz="1600" i="1" smtClean="0">
                                    <a:effectLst>
                                      <a:outerShdw blurRad="38100" dist="38100" dir="2700000" algn="tl">
                                        <a:srgbClr val="000000">
                                          <a:alpha val="43137"/>
                                        </a:srgbClr>
                                      </a:outerShdw>
                                    </a:effectLst>
                                    <a:latin typeface="Cambria Math" panose="02040503050406030204" pitchFamily="18" charset="0"/>
                                  </a:rPr>
                                </m:ctrlPr>
                              </m:sSubPr>
                              <m:e>
                                <m:r>
                                  <a:rPr lang="fr-FR" sz="1600" i="1">
                                    <a:effectLst>
                                      <a:outerShdw blurRad="38100" dist="38100" dir="2700000" algn="tl">
                                        <a:srgbClr val="000000">
                                          <a:alpha val="43137"/>
                                        </a:srgbClr>
                                      </a:outerShdw>
                                    </a:effectLst>
                                    <a:latin typeface="Cambria Math" panose="02040503050406030204" pitchFamily="18" charset="0"/>
                                  </a:rPr>
                                  <m:t>𝐹</m:t>
                                </m:r>
                              </m:e>
                              <m:sub>
                                <m:r>
                                  <a:rPr lang="fr-FR" sz="1600" b="0" i="1" smtClean="0">
                                    <a:effectLst>
                                      <a:outerShdw blurRad="38100" dist="38100" dir="2700000" algn="tl">
                                        <a:srgbClr val="000000">
                                          <a:alpha val="43137"/>
                                        </a:srgbClr>
                                      </a:outerShdw>
                                    </a:effectLst>
                                    <a:latin typeface="Cambria Math" panose="02040503050406030204" pitchFamily="18" charset="0"/>
                                  </a:rPr>
                                  <m:t>𝑦</m:t>
                                </m:r>
                                <m:r>
                                  <a:rPr lang="fr-FR" sz="1600" i="1">
                                    <a:effectLst>
                                      <a:outerShdw blurRad="38100" dist="38100" dir="2700000" algn="tl">
                                        <a:srgbClr val="000000">
                                          <a:alpha val="43137"/>
                                        </a:srgbClr>
                                      </a:outerShdw>
                                    </a:effectLst>
                                    <a:latin typeface="Cambria Math" panose="02040503050406030204" pitchFamily="18" charset="0"/>
                                  </a:rPr>
                                  <m:t>𝑘</m:t>
                                </m:r>
                              </m:sub>
                            </m:sSub>
                          </m:num>
                          <m:den>
                            <m:sSub>
                              <m:sSubPr>
                                <m:ctrlPr>
                                  <a:rPr lang="fr-FR" sz="1600" i="1" smtClean="0">
                                    <a:effectLst>
                                      <a:outerShdw blurRad="38100" dist="38100" dir="2700000" algn="tl">
                                        <a:srgbClr val="000000">
                                          <a:alpha val="43137"/>
                                        </a:srgbClr>
                                      </a:outerShdw>
                                    </a:effectLst>
                                    <a:latin typeface="Cambria Math" panose="02040503050406030204" pitchFamily="18" charset="0"/>
                                  </a:rPr>
                                </m:ctrlPr>
                              </m:sSubPr>
                              <m:e>
                                <m:r>
                                  <a:rPr lang="fr-FR" sz="160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𝛾</m:t>
                                </m:r>
                              </m:e>
                              <m:sub>
                                <m:r>
                                  <a:rPr lang="fr-FR" sz="1600" b="0" i="1" smtClean="0">
                                    <a:effectLst>
                                      <a:outerShdw blurRad="38100" dist="38100" dir="2700000" algn="tl">
                                        <a:srgbClr val="000000">
                                          <a:alpha val="43137"/>
                                        </a:srgbClr>
                                      </a:outerShdw>
                                    </a:effectLst>
                                    <a:latin typeface="Cambria Math" panose="02040503050406030204" pitchFamily="18" charset="0"/>
                                  </a:rPr>
                                  <m:t>𝑆</m:t>
                                </m:r>
                              </m:sub>
                            </m:sSub>
                          </m:den>
                        </m:f>
                      </m:e>
                    </m:d>
                    <m:r>
                      <a:rPr lang="fr-FR" sz="1600" i="1">
                        <a:effectLst>
                          <a:outerShdw blurRad="38100" dist="38100" dir="2700000" algn="tl">
                            <a:srgbClr val="000000">
                              <a:alpha val="43137"/>
                            </a:srgbClr>
                          </a:outerShdw>
                        </a:effectLst>
                        <a:latin typeface="Cambria Math" panose="02040503050406030204" pitchFamily="18" charset="0"/>
                      </a:rPr>
                      <m:t>×</m:t>
                    </m:r>
                    <m:sSub>
                      <m:sSubPr>
                        <m:ctrlPr>
                          <a:rPr lang="fr-FR" sz="1600" i="1" smtClean="0">
                            <a:effectLst>
                              <a:outerShdw blurRad="38100" dist="38100" dir="2700000" algn="tl">
                                <a:srgbClr val="000000">
                                  <a:alpha val="43137"/>
                                </a:srgbClr>
                              </a:outerShdw>
                            </a:effectLst>
                            <a:latin typeface="Cambria Math" panose="02040503050406030204" pitchFamily="18" charset="0"/>
                          </a:rPr>
                        </m:ctrlPr>
                      </m:sSubPr>
                      <m:e>
                        <m:r>
                          <a:rPr lang="fr-FR" sz="1600" b="0" i="1" smtClean="0">
                            <a:effectLst>
                              <a:outerShdw blurRad="38100" dist="38100" dir="2700000" algn="tl">
                                <a:srgbClr val="000000">
                                  <a:alpha val="43137"/>
                                </a:srgbClr>
                              </a:outerShdw>
                            </a:effectLst>
                            <a:latin typeface="Cambria Math" panose="02040503050406030204" pitchFamily="18" charset="0"/>
                          </a:rPr>
                          <m:t>𝐴</m:t>
                        </m:r>
                      </m:e>
                      <m:sub>
                        <m:r>
                          <a:rPr lang="fr-FR" sz="1600" b="0" i="1" smtClean="0">
                            <a:effectLst>
                              <a:outerShdw blurRad="38100" dist="38100" dir="2700000" algn="tl">
                                <a:srgbClr val="000000">
                                  <a:alpha val="43137"/>
                                </a:srgbClr>
                              </a:outerShdw>
                            </a:effectLst>
                            <a:latin typeface="Cambria Math" panose="02040503050406030204" pitchFamily="18" charset="0"/>
                          </a:rPr>
                          <m:t>𝑆</m:t>
                        </m:r>
                      </m:sub>
                    </m:sSub>
                  </m:oMath>
                </a14:m>
                <a:r>
                  <a:rPr lang="fr-FR" sz="1600" dirty="0" smtClean="0">
                    <a:effectLst>
                      <a:outerShdw blurRad="38100" dist="38100" dir="2700000" algn="tl">
                        <a:srgbClr val="000000">
                          <a:alpha val="43137"/>
                        </a:srgbClr>
                      </a:outerShdw>
                    </a:effectLst>
                  </a:rPr>
                  <a:t>    avec:    </a:t>
                </a:r>
                <a14:m>
                  <m:oMath xmlns:m="http://schemas.openxmlformats.org/officeDocument/2006/math">
                    <m:sSub>
                      <m:sSubPr>
                        <m:ctrlPr>
                          <a:rPr lang="fr-FR" sz="1600" i="1">
                            <a:effectLst>
                              <a:outerShdw blurRad="38100" dist="38100" dir="2700000" algn="tl">
                                <a:srgbClr val="000000">
                                  <a:alpha val="43137"/>
                                </a:srgbClr>
                              </a:outerShdw>
                            </a:effectLst>
                            <a:latin typeface="Cambria Math" panose="02040503050406030204" pitchFamily="18" charset="0"/>
                          </a:rPr>
                        </m:ctrlPr>
                      </m:sSubPr>
                      <m:e>
                        <m:r>
                          <a:rPr lang="fr-FR" sz="16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𝛾</m:t>
                        </m:r>
                      </m:e>
                      <m:sub>
                        <m:r>
                          <a:rPr lang="fr-FR" sz="1600" i="1">
                            <a:effectLst>
                              <a:outerShdw blurRad="38100" dist="38100" dir="2700000" algn="tl">
                                <a:srgbClr val="000000">
                                  <a:alpha val="43137"/>
                                </a:srgbClr>
                              </a:outerShdw>
                            </a:effectLst>
                            <a:latin typeface="Cambria Math" panose="02040503050406030204" pitchFamily="18" charset="0"/>
                          </a:rPr>
                          <m:t>𝑆</m:t>
                        </m:r>
                      </m:sub>
                    </m:sSub>
                  </m:oMath>
                </a14:m>
                <a:r>
                  <a:rPr lang="fr-FR" sz="1600" dirty="0" smtClean="0">
                    <a:effectLst>
                      <a:outerShdw blurRad="38100" dist="38100" dir="2700000" algn="tl">
                        <a:srgbClr val="000000">
                          <a:alpha val="43137"/>
                        </a:srgbClr>
                      </a:outerShdw>
                    </a:effectLst>
                  </a:rPr>
                  <a:t>=1,15,   ce qui donne </a:t>
                </a:r>
                <a14:m>
                  <m:oMath xmlns:m="http://schemas.openxmlformats.org/officeDocument/2006/math">
                    <m:sSub>
                      <m:sSubPr>
                        <m:ctrlPr>
                          <a:rPr lang="fr-FR" sz="1600" i="1">
                            <a:effectLst>
                              <a:outerShdw blurRad="38100" dist="38100" dir="2700000" algn="tl">
                                <a:srgbClr val="000000">
                                  <a:alpha val="43137"/>
                                </a:srgbClr>
                              </a:outerShdw>
                            </a:effectLst>
                            <a:latin typeface="Cambria Math" panose="02040503050406030204" pitchFamily="18" charset="0"/>
                          </a:rPr>
                        </m:ctrlPr>
                      </m:sSubPr>
                      <m:e>
                        <m:r>
                          <a:rPr lang="fr-FR" sz="1600" i="1">
                            <a:effectLst>
                              <a:outerShdw blurRad="38100" dist="38100" dir="2700000" algn="tl">
                                <a:srgbClr val="000000">
                                  <a:alpha val="43137"/>
                                </a:srgbClr>
                              </a:outerShdw>
                            </a:effectLst>
                            <a:latin typeface="Cambria Math" panose="02040503050406030204" pitchFamily="18" charset="0"/>
                          </a:rPr>
                          <m:t> </m:t>
                        </m:r>
                        <m:r>
                          <a:rPr lang="fr-FR" sz="1600" i="1">
                            <a:effectLst>
                              <a:outerShdw blurRad="38100" dist="38100" dir="2700000" algn="tl">
                                <a:srgbClr val="000000">
                                  <a:alpha val="43137"/>
                                </a:srgbClr>
                              </a:outerShdw>
                            </a:effectLst>
                            <a:latin typeface="Cambria Math" panose="02040503050406030204" pitchFamily="18" charset="0"/>
                          </a:rPr>
                          <m:t>𝐹</m:t>
                        </m:r>
                      </m:e>
                      <m:sub>
                        <m:r>
                          <a:rPr lang="fr-FR" sz="1600" i="1">
                            <a:effectLst>
                              <a:outerShdw blurRad="38100" dist="38100" dir="2700000" algn="tl">
                                <a:srgbClr val="000000">
                                  <a:alpha val="43137"/>
                                </a:srgbClr>
                              </a:outerShdw>
                            </a:effectLst>
                            <a:latin typeface="Cambria Math" panose="02040503050406030204" pitchFamily="18" charset="0"/>
                          </a:rPr>
                          <m:t>𝑆</m:t>
                        </m:r>
                      </m:sub>
                    </m:sSub>
                    <m:r>
                      <a:rPr lang="fr-FR" sz="1600" i="1">
                        <a:effectLst>
                          <a:outerShdw blurRad="38100" dist="38100" dir="2700000" algn="tl">
                            <a:srgbClr val="000000">
                              <a:alpha val="43137"/>
                            </a:srgbClr>
                          </a:outerShdw>
                        </a:effectLst>
                        <a:latin typeface="Cambria Math" panose="02040503050406030204" pitchFamily="18" charset="0"/>
                      </a:rPr>
                      <m:t>=</m:t>
                    </m:r>
                    <m:sSub>
                      <m:sSubPr>
                        <m:ctrlPr>
                          <a:rPr lang="fr-FR" sz="1600" i="1">
                            <a:effectLst>
                              <a:outerShdw blurRad="38100" dist="38100" dir="2700000" algn="tl">
                                <a:srgbClr val="000000">
                                  <a:alpha val="43137"/>
                                </a:srgbClr>
                              </a:outerShdw>
                            </a:effectLst>
                            <a:latin typeface="Cambria Math" panose="02040503050406030204" pitchFamily="18" charset="0"/>
                          </a:rPr>
                        </m:ctrlPr>
                      </m:sSubPr>
                      <m:e>
                        <m:r>
                          <a:rPr lang="fr-FR" sz="1600" b="0" i="1" smtClean="0">
                            <a:effectLst>
                              <a:outerShdw blurRad="38100" dist="38100" dir="2700000" algn="tl">
                                <a:srgbClr val="000000">
                                  <a:alpha val="43137"/>
                                </a:srgbClr>
                              </a:outerShdw>
                            </a:effectLst>
                            <a:latin typeface="Cambria Math" panose="02040503050406030204" pitchFamily="18" charset="0"/>
                          </a:rPr>
                          <m:t>0,87 </m:t>
                        </m:r>
                        <m:r>
                          <a:rPr lang="fr-FR" sz="1600" i="1">
                            <a:effectLst>
                              <a:outerShdw blurRad="38100" dist="38100" dir="2700000" algn="tl">
                                <a:srgbClr val="000000">
                                  <a:alpha val="43137"/>
                                </a:srgbClr>
                              </a:outerShdw>
                            </a:effectLst>
                            <a:latin typeface="Cambria Math" panose="02040503050406030204" pitchFamily="18" charset="0"/>
                          </a:rPr>
                          <m:t>𝐹</m:t>
                        </m:r>
                      </m:e>
                      <m:sub>
                        <m:r>
                          <a:rPr lang="fr-FR" sz="1600" i="1">
                            <a:effectLst>
                              <a:outerShdw blurRad="38100" dist="38100" dir="2700000" algn="tl">
                                <a:srgbClr val="000000">
                                  <a:alpha val="43137"/>
                                </a:srgbClr>
                              </a:outerShdw>
                            </a:effectLst>
                            <a:latin typeface="Cambria Math" panose="02040503050406030204" pitchFamily="18" charset="0"/>
                          </a:rPr>
                          <m:t>𝑦𝑘</m:t>
                        </m:r>
                      </m:sub>
                    </m:sSub>
                    <m:sSub>
                      <m:sSubPr>
                        <m:ctrlPr>
                          <a:rPr lang="fr-FR" sz="1600" i="1">
                            <a:effectLst>
                              <a:outerShdw blurRad="38100" dist="38100" dir="2700000" algn="tl">
                                <a:srgbClr val="000000">
                                  <a:alpha val="43137"/>
                                </a:srgbClr>
                              </a:outerShdw>
                            </a:effectLst>
                            <a:latin typeface="Cambria Math" panose="02040503050406030204" pitchFamily="18" charset="0"/>
                          </a:rPr>
                        </m:ctrlPr>
                      </m:sSubPr>
                      <m:e>
                        <m:r>
                          <a:rPr lang="fr-FR" sz="1600" i="1">
                            <a:effectLst>
                              <a:outerShdw blurRad="38100" dist="38100" dir="2700000" algn="tl">
                                <a:srgbClr val="000000">
                                  <a:alpha val="43137"/>
                                </a:srgbClr>
                              </a:outerShdw>
                            </a:effectLst>
                            <a:latin typeface="Cambria Math" panose="02040503050406030204" pitchFamily="18" charset="0"/>
                          </a:rPr>
                          <m:t>𝐴</m:t>
                        </m:r>
                      </m:e>
                      <m:sub>
                        <m:r>
                          <a:rPr lang="fr-FR" sz="1600" i="1">
                            <a:effectLst>
                              <a:outerShdw blurRad="38100" dist="38100" dir="2700000" algn="tl">
                                <a:srgbClr val="000000">
                                  <a:alpha val="43137"/>
                                </a:srgbClr>
                              </a:outerShdw>
                            </a:effectLst>
                            <a:latin typeface="Cambria Math" panose="02040503050406030204" pitchFamily="18" charset="0"/>
                          </a:rPr>
                          <m:t>𝑆</m:t>
                        </m:r>
                      </m:sub>
                    </m:sSub>
                  </m:oMath>
                </a14:m>
                <a:endParaRPr lang="fr-FR" sz="1600" dirty="0">
                  <a:effectLst>
                    <a:outerShdw blurRad="38100" dist="38100" dir="2700000" algn="tl">
                      <a:srgbClr val="000000">
                        <a:alpha val="43137"/>
                      </a:srgbClr>
                    </a:outerShdw>
                  </a:effectLst>
                </a:endParaRPr>
              </a:p>
            </p:txBody>
          </p:sp>
        </mc:Choice>
        <mc:Fallback xmlns="">
          <p:sp>
            <p:nvSpPr>
              <p:cNvPr id="16" name="ZoneTexte 15"/>
              <p:cNvSpPr txBox="1">
                <a:spLocks noRot="1" noChangeAspect="1" noMove="1" noResize="1" noEditPoints="1" noAdjustHandles="1" noChangeArrowheads="1" noChangeShapeType="1" noTextEdit="1"/>
              </p:cNvSpPr>
              <p:nvPr/>
            </p:nvSpPr>
            <p:spPr>
              <a:xfrm>
                <a:off x="1246235" y="4874967"/>
                <a:ext cx="10405712" cy="375616"/>
              </a:xfrm>
              <a:prstGeom prst="rect">
                <a:avLst/>
              </a:prstGeom>
              <a:blipFill>
                <a:blip r:embed="rId11"/>
                <a:stretch>
                  <a:fillRect l="-351" t="-88525" b="-154098"/>
                </a:stretch>
              </a:blipFill>
            </p:spPr>
            <p:txBody>
              <a:bodyPr/>
              <a:lstStyle/>
              <a:p>
                <a:r>
                  <a:rPr lang="fr-FR">
                    <a:noFill/>
                  </a:rPr>
                  <a:t> </a:t>
                </a:r>
              </a:p>
            </p:txBody>
          </p:sp>
        </mc:Fallback>
      </mc:AlternateContent>
      <p:sp>
        <p:nvSpPr>
          <p:cNvPr id="18" name="Rectangle 17"/>
          <p:cNvSpPr/>
          <p:nvPr/>
        </p:nvSpPr>
        <p:spPr>
          <a:xfrm>
            <a:off x="1246235" y="5334692"/>
            <a:ext cx="10419242" cy="338554"/>
          </a:xfrm>
          <a:prstGeom prst="rect">
            <a:avLst/>
          </a:prstGeom>
        </p:spPr>
        <p:txBody>
          <a:bodyPr wrap="square">
            <a:spAutoFit/>
          </a:bodyPr>
          <a:lstStyle/>
          <a:p>
            <a:r>
              <a:rPr lang="fr-FR" sz="1600" dirty="0">
                <a:effectLst>
                  <a:outerShdw blurRad="38100" dist="38100" dir="2700000" algn="tl">
                    <a:srgbClr val="000000">
                      <a:alpha val="43137"/>
                    </a:srgbClr>
                  </a:outerShdw>
                </a:effectLst>
              </a:rPr>
              <a:t>Le moment entrainé par la force de résistance </a:t>
            </a:r>
            <a:r>
              <a:rPr lang="fr-FR" sz="1600" dirty="0" smtClean="0">
                <a:effectLst>
                  <a:outerShdw blurRad="38100" dist="38100" dir="2700000" algn="tl">
                    <a:srgbClr val="000000">
                      <a:alpha val="43137"/>
                    </a:srgbClr>
                  </a:outerShdw>
                </a:effectLst>
              </a:rPr>
              <a:t>des aciers </a:t>
            </a:r>
            <a:r>
              <a:rPr lang="fr-FR" sz="1600" dirty="0">
                <a:effectLst>
                  <a:outerShdw blurRad="38100" dist="38100" dir="2700000" algn="tl">
                    <a:srgbClr val="000000">
                      <a:alpha val="43137"/>
                    </a:srgbClr>
                  </a:outerShdw>
                </a:effectLst>
              </a:rPr>
              <a:t>par rapport au centre </a:t>
            </a:r>
            <a:r>
              <a:rPr lang="fr-FR" sz="1600" dirty="0" smtClean="0">
                <a:effectLst>
                  <a:outerShdw blurRad="38100" dist="38100" dir="2700000" algn="tl">
                    <a:srgbClr val="000000">
                      <a:alpha val="43137"/>
                    </a:srgbClr>
                  </a:outerShdw>
                </a:effectLst>
              </a:rPr>
              <a:t>du bloc du béton est </a:t>
            </a:r>
            <a:r>
              <a:rPr lang="fr-FR" sz="1600" dirty="0">
                <a:effectLst>
                  <a:outerShdw blurRad="38100" dist="38100" dir="2700000" algn="tl">
                    <a:srgbClr val="000000">
                      <a:alpha val="43137"/>
                    </a:srgbClr>
                  </a:outerShdw>
                </a:effectLst>
              </a:rPr>
              <a:t>:</a:t>
            </a:r>
          </a:p>
        </p:txBody>
      </p:sp>
      <mc:AlternateContent xmlns:mc="http://schemas.openxmlformats.org/markup-compatibility/2006" xmlns:a14="http://schemas.microsoft.com/office/drawing/2010/main">
        <mc:Choice Requires="a14">
          <p:sp>
            <p:nvSpPr>
              <p:cNvPr id="19" name="Rectangle 18"/>
              <p:cNvSpPr/>
              <p:nvPr/>
            </p:nvSpPr>
            <p:spPr>
              <a:xfrm>
                <a:off x="3706203" y="5696324"/>
                <a:ext cx="5738046" cy="548612"/>
              </a:xfrm>
              <a:prstGeom prst="rect">
                <a:avLst/>
              </a:prstGeom>
            </p:spPr>
            <p:txBody>
              <a:bodyPr wrap="none">
                <a:spAutoFit/>
              </a:bodyPr>
              <a:lstStyle/>
              <a:p>
                <a14:m>
                  <m:oMath xmlns:m="http://schemas.openxmlformats.org/officeDocument/2006/math">
                    <m:r>
                      <a:rPr lang="fr-FR" b="0" i="1" smtClean="0">
                        <a:effectLst>
                          <a:outerShdw blurRad="38100" dist="38100" dir="2700000" algn="tl">
                            <a:srgbClr val="000000">
                              <a:alpha val="43137"/>
                            </a:srgbClr>
                          </a:outerShdw>
                        </a:effectLst>
                        <a:latin typeface="Cambria Math" panose="02040503050406030204" pitchFamily="18" charset="0"/>
                      </a:rPr>
                      <m:t>𝑀</m:t>
                    </m:r>
                    <m:r>
                      <a:rPr lang="fr-FR" b="0" i="1" smtClean="0">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b="0" i="1">
                            <a:effectLst>
                              <a:outerShdw blurRad="38100" dist="38100" dir="2700000" algn="tl">
                                <a:srgbClr val="000000">
                                  <a:alpha val="43137"/>
                                </a:srgbClr>
                              </a:outerShdw>
                            </a:effectLst>
                            <a:latin typeface="Cambria Math" panose="02040503050406030204" pitchFamily="18" charset="0"/>
                          </a:rPr>
                          <m:t>𝐹</m:t>
                        </m:r>
                      </m:e>
                      <m:sub>
                        <m:r>
                          <a:rPr lang="fr-FR" b="0" i="1" smtClean="0">
                            <a:effectLst>
                              <a:outerShdw blurRad="38100" dist="38100" dir="2700000" algn="tl">
                                <a:srgbClr val="000000">
                                  <a:alpha val="43137"/>
                                </a:srgbClr>
                              </a:outerShdw>
                            </a:effectLst>
                            <a:latin typeface="Cambria Math" panose="02040503050406030204" pitchFamily="18" charset="0"/>
                          </a:rPr>
                          <m:t>𝑠</m:t>
                        </m:r>
                      </m:sub>
                    </m:sSub>
                    <m:r>
                      <a:rPr lang="fr-FR" b="0" i="1">
                        <a:effectLst>
                          <a:outerShdw blurRad="38100" dist="38100" dir="2700000" algn="tl">
                            <a:srgbClr val="000000">
                              <a:alpha val="43137"/>
                            </a:srgbClr>
                          </a:outerShdw>
                        </a:effectLst>
                        <a:latin typeface="Cambria Math" panose="02040503050406030204" pitchFamily="18" charset="0"/>
                      </a:rPr>
                      <m:t>×</m:t>
                    </m:r>
                    <m:r>
                      <a:rPr lang="fr-FR" b="0" i="1">
                        <a:effectLst>
                          <a:outerShdw blurRad="38100" dist="38100" dir="2700000" algn="tl">
                            <a:srgbClr val="000000">
                              <a:alpha val="43137"/>
                            </a:srgbClr>
                          </a:outerShdw>
                        </a:effectLst>
                        <a:latin typeface="Cambria Math" panose="02040503050406030204" pitchFamily="18" charset="0"/>
                      </a:rPr>
                      <m:t>𝑍</m:t>
                    </m:r>
                    <m:r>
                      <a:rPr lang="fr-FR" b="0" i="1">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b="0" i="1">
                            <a:effectLst>
                              <a:outerShdw blurRad="38100" dist="38100" dir="2700000" algn="tl">
                                <a:srgbClr val="000000">
                                  <a:alpha val="43137"/>
                                </a:srgbClr>
                              </a:outerShdw>
                            </a:effectLst>
                            <a:latin typeface="Cambria Math" panose="02040503050406030204" pitchFamily="18" charset="0"/>
                          </a:rPr>
                          <m:t>0,87 </m:t>
                        </m:r>
                        <m:r>
                          <a:rPr lang="fr-FR" b="0" i="1">
                            <a:effectLst>
                              <a:outerShdw blurRad="38100" dist="38100" dir="2700000" algn="tl">
                                <a:srgbClr val="000000">
                                  <a:alpha val="43137"/>
                                </a:srgbClr>
                              </a:outerShdw>
                            </a:effectLst>
                            <a:latin typeface="Cambria Math" panose="02040503050406030204" pitchFamily="18" charset="0"/>
                          </a:rPr>
                          <m:t>𝐹</m:t>
                        </m:r>
                      </m:e>
                      <m:sub>
                        <m:r>
                          <a:rPr lang="fr-FR" b="0" i="1">
                            <a:effectLst>
                              <a:outerShdw blurRad="38100" dist="38100" dir="2700000" algn="tl">
                                <a:srgbClr val="000000">
                                  <a:alpha val="43137"/>
                                </a:srgbClr>
                              </a:outerShdw>
                            </a:effectLst>
                            <a:latin typeface="Cambria Math" panose="02040503050406030204" pitchFamily="18" charset="0"/>
                          </a:rPr>
                          <m:t>𝑦𝑘</m:t>
                        </m:r>
                      </m:sub>
                    </m:sSub>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b="0" i="1">
                            <a:effectLst>
                              <a:outerShdw blurRad="38100" dist="38100" dir="2700000" algn="tl">
                                <a:srgbClr val="000000">
                                  <a:alpha val="43137"/>
                                </a:srgbClr>
                              </a:outerShdw>
                            </a:effectLst>
                            <a:latin typeface="Cambria Math" panose="02040503050406030204" pitchFamily="18" charset="0"/>
                          </a:rPr>
                          <m:t>𝐴</m:t>
                        </m:r>
                      </m:e>
                      <m:sub>
                        <m:r>
                          <a:rPr lang="fr-FR" b="0" i="1">
                            <a:effectLst>
                              <a:outerShdw blurRad="38100" dist="38100" dir="2700000" algn="tl">
                                <a:srgbClr val="000000">
                                  <a:alpha val="43137"/>
                                </a:srgbClr>
                              </a:outerShdw>
                            </a:effectLst>
                            <a:latin typeface="Cambria Math" panose="02040503050406030204" pitchFamily="18" charset="0"/>
                          </a:rPr>
                          <m:t>𝑆</m:t>
                        </m:r>
                      </m:sub>
                    </m:sSub>
                  </m:oMath>
                </a14:m>
                <a:r>
                  <a:rPr lang="fr-FR" dirty="0">
                    <a:effectLst>
                      <a:outerShdw blurRad="38100" dist="38100" dir="2700000" algn="tl">
                        <a:srgbClr val="000000">
                          <a:alpha val="43137"/>
                        </a:srgbClr>
                      </a:outerShdw>
                    </a:effectLst>
                  </a:rPr>
                  <a:t> </a:t>
                </a:r>
                <a14:m>
                  <m:oMath xmlns:m="http://schemas.openxmlformats.org/officeDocument/2006/math">
                    <m:r>
                      <a:rPr lang="fr-FR" b="0" i="1">
                        <a:effectLst>
                          <a:outerShdw blurRad="38100" dist="38100" dir="2700000" algn="tl">
                            <a:srgbClr val="000000">
                              <a:alpha val="43137"/>
                            </a:srgbClr>
                          </a:outerShdw>
                        </a:effectLst>
                        <a:latin typeface="Cambria Math" panose="02040503050406030204" pitchFamily="18" charset="0"/>
                      </a:rPr>
                      <m:t>𝑍</m:t>
                    </m:r>
                  </m:oMath>
                </a14:m>
                <a:r>
                  <a:rPr lang="fr-FR" dirty="0">
                    <a:effectLst>
                      <a:outerShdw blurRad="38100" dist="38100" dir="2700000" algn="tl">
                        <a:srgbClr val="000000">
                          <a:alpha val="43137"/>
                        </a:srgbClr>
                      </a:outerShdw>
                    </a:effectLst>
                    <a:ea typeface="Cambria Math" panose="02040503050406030204" pitchFamily="18" charset="0"/>
                  </a:rPr>
                  <a:t> </a:t>
                </a:r>
                <a:r>
                  <a:rPr lang="fr-FR" dirty="0" smtClean="0">
                    <a:effectLst>
                      <a:outerShdw blurRad="38100" dist="38100" dir="2700000" algn="tl">
                        <a:srgbClr val="000000">
                          <a:alpha val="43137"/>
                        </a:srgbClr>
                      </a:outerShdw>
                    </a:effectLst>
                    <a:ea typeface="Cambria Math" panose="02040503050406030204" pitchFamily="18" charset="0"/>
                  </a:rPr>
                  <a:t>   </a:t>
                </a:r>
                <a14:m>
                  <m:oMath xmlns:m="http://schemas.openxmlformats.org/officeDocument/2006/math">
                    <m:r>
                      <a:rPr lang="fr-FR" b="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oMath>
                </a14:m>
                <a:r>
                  <a:rPr lang="fr-FR" dirty="0" smtClean="0">
                    <a:effectLst>
                      <a:outerShdw blurRad="38100" dist="38100" dir="2700000" algn="tl">
                        <a:srgbClr val="000000">
                          <a:alpha val="43137"/>
                        </a:srgbClr>
                      </a:outerShdw>
                    </a:effectLst>
                  </a:rPr>
                  <a:t>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b="0" i="1">
                            <a:effectLst>
                              <a:outerShdw blurRad="38100" dist="38100" dir="2700000" algn="tl">
                                <a:srgbClr val="000000">
                                  <a:alpha val="43137"/>
                                </a:srgbClr>
                              </a:outerShdw>
                            </a:effectLst>
                            <a:latin typeface="Cambria Math" panose="02040503050406030204" pitchFamily="18" charset="0"/>
                          </a:rPr>
                          <m:t>𝐴</m:t>
                        </m:r>
                      </m:e>
                      <m:sub>
                        <m:r>
                          <a:rPr lang="fr-FR" b="0" i="1">
                            <a:effectLst>
                              <a:outerShdw blurRad="38100" dist="38100" dir="2700000" algn="tl">
                                <a:srgbClr val="000000">
                                  <a:alpha val="43137"/>
                                </a:srgbClr>
                              </a:outerShdw>
                            </a:effectLst>
                            <a:latin typeface="Cambria Math" panose="02040503050406030204" pitchFamily="18" charset="0"/>
                          </a:rPr>
                          <m:t>𝑆</m:t>
                        </m:r>
                      </m:sub>
                    </m:sSub>
                    <m:r>
                      <a:rPr lang="fr-FR" b="0" i="0" smtClean="0">
                        <a:effectLst>
                          <a:outerShdw blurRad="38100" dist="38100" dir="2700000" algn="tl">
                            <a:srgbClr val="000000">
                              <a:alpha val="43137"/>
                            </a:srgbClr>
                          </a:outerShdw>
                        </a:effectLst>
                        <a:latin typeface="Cambria Math" panose="02040503050406030204" pitchFamily="18" charset="0"/>
                      </a:rPr>
                      <m:t>= </m:t>
                    </m:r>
                    <m:f>
                      <m:fPr>
                        <m:ctrlPr>
                          <a:rPr lang="fr-FR" i="1" smtClean="0">
                            <a:effectLst>
                              <a:outerShdw blurRad="38100" dist="38100" dir="2700000" algn="tl">
                                <a:srgbClr val="000000">
                                  <a:alpha val="43137"/>
                                </a:srgbClr>
                              </a:outerShdw>
                            </a:effectLst>
                            <a:latin typeface="Cambria Math" panose="02040503050406030204" pitchFamily="18" charset="0"/>
                          </a:rPr>
                        </m:ctrlPr>
                      </m:fPr>
                      <m:num>
                        <m:r>
                          <a:rPr lang="fr-FR" b="0" i="1" smtClean="0">
                            <a:effectLst>
                              <a:outerShdw blurRad="38100" dist="38100" dir="2700000" algn="tl">
                                <a:srgbClr val="000000">
                                  <a:alpha val="43137"/>
                                </a:srgbClr>
                              </a:outerShdw>
                            </a:effectLst>
                            <a:latin typeface="Cambria Math" panose="02040503050406030204" pitchFamily="18" charset="0"/>
                          </a:rPr>
                          <m:t>𝑀</m:t>
                        </m:r>
                      </m:num>
                      <m:den>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b="0" i="1">
                                <a:effectLst>
                                  <a:outerShdw blurRad="38100" dist="38100" dir="2700000" algn="tl">
                                    <a:srgbClr val="000000">
                                      <a:alpha val="43137"/>
                                    </a:srgbClr>
                                  </a:outerShdw>
                                </a:effectLst>
                                <a:latin typeface="Cambria Math" panose="02040503050406030204" pitchFamily="18" charset="0"/>
                              </a:rPr>
                              <m:t>0,87 </m:t>
                            </m:r>
                            <m:r>
                              <a:rPr lang="fr-FR" b="0" i="1">
                                <a:effectLst>
                                  <a:outerShdw blurRad="38100" dist="38100" dir="2700000" algn="tl">
                                    <a:srgbClr val="000000">
                                      <a:alpha val="43137"/>
                                    </a:srgbClr>
                                  </a:outerShdw>
                                </a:effectLst>
                                <a:latin typeface="Cambria Math" panose="02040503050406030204" pitchFamily="18" charset="0"/>
                              </a:rPr>
                              <m:t>𝐹</m:t>
                            </m:r>
                          </m:e>
                          <m:sub>
                            <m:r>
                              <a:rPr lang="fr-FR" b="0" i="1">
                                <a:effectLst>
                                  <a:outerShdw blurRad="38100" dist="38100" dir="2700000" algn="tl">
                                    <a:srgbClr val="000000">
                                      <a:alpha val="43137"/>
                                    </a:srgbClr>
                                  </a:outerShdw>
                                </a:effectLst>
                                <a:latin typeface="Cambria Math" panose="02040503050406030204" pitchFamily="18" charset="0"/>
                              </a:rPr>
                              <m:t>𝑦𝑘</m:t>
                            </m:r>
                          </m:sub>
                        </m:sSub>
                        <m:r>
                          <m:rPr>
                            <m:nor/>
                          </m:rPr>
                          <a:rPr lang="fr-FR" dirty="0">
                            <a:effectLst>
                              <a:outerShdw blurRad="38100" dist="38100" dir="2700000" algn="tl">
                                <a:srgbClr val="000000">
                                  <a:alpha val="43137"/>
                                </a:srgbClr>
                              </a:outerShdw>
                            </a:effectLst>
                          </a:rPr>
                          <m:t> </m:t>
                        </m:r>
                        <m:r>
                          <a:rPr lang="fr-FR" b="0" i="1">
                            <a:effectLst>
                              <a:outerShdw blurRad="38100" dist="38100" dir="2700000" algn="tl">
                                <a:srgbClr val="000000">
                                  <a:alpha val="43137"/>
                                </a:srgbClr>
                              </a:outerShdw>
                            </a:effectLst>
                            <a:latin typeface="Cambria Math" panose="02040503050406030204" pitchFamily="18" charset="0"/>
                          </a:rPr>
                          <m:t>𝑍</m:t>
                        </m:r>
                      </m:den>
                    </m:f>
                  </m:oMath>
                </a14:m>
                <a:r>
                  <a:rPr lang="fr-FR" dirty="0" smtClean="0">
                    <a:effectLst>
                      <a:outerShdw blurRad="38100" dist="38100" dir="2700000" algn="tl">
                        <a:srgbClr val="000000">
                          <a:alpha val="43137"/>
                        </a:srgbClr>
                      </a:outerShdw>
                    </a:effectLst>
                  </a:rPr>
                  <a:t>     </a:t>
                </a:r>
                <a:r>
                  <a:rPr lang="fr-FR" b="1" dirty="0" smtClean="0">
                    <a:effectLst>
                      <a:outerShdw blurRad="38100" dist="38100" dir="2700000" algn="tl">
                        <a:srgbClr val="000000">
                          <a:alpha val="43137"/>
                        </a:srgbClr>
                      </a:outerShdw>
                    </a:effectLst>
                  </a:rPr>
                  <a:t>…. (2)</a:t>
                </a:r>
                <a:r>
                  <a:rPr lang="fr-FR" dirty="0" smtClean="0">
                    <a:effectLst>
                      <a:outerShdw blurRad="38100" dist="38100" dir="2700000" algn="tl">
                        <a:srgbClr val="000000">
                          <a:alpha val="43137"/>
                        </a:srgbClr>
                      </a:outerShdw>
                    </a:effectLst>
                  </a:rPr>
                  <a:t> </a:t>
                </a:r>
                <a:endParaRPr lang="fr-FR" dirty="0">
                  <a:effectLst>
                    <a:outerShdw blurRad="38100" dist="38100" dir="2700000" algn="tl">
                      <a:srgbClr val="000000">
                        <a:alpha val="43137"/>
                      </a:srgbClr>
                    </a:outerShdw>
                  </a:effectLst>
                </a:endParaRPr>
              </a:p>
            </p:txBody>
          </p:sp>
        </mc:Choice>
        <mc:Fallback xmlns="">
          <p:sp>
            <p:nvSpPr>
              <p:cNvPr id="19" name="Rectangle 18"/>
              <p:cNvSpPr>
                <a:spLocks noRot="1" noChangeAspect="1" noMove="1" noResize="1" noEditPoints="1" noAdjustHandles="1" noChangeArrowheads="1" noChangeShapeType="1" noTextEdit="1"/>
              </p:cNvSpPr>
              <p:nvPr/>
            </p:nvSpPr>
            <p:spPr>
              <a:xfrm>
                <a:off x="3706203" y="5696324"/>
                <a:ext cx="5738046" cy="548612"/>
              </a:xfrm>
              <a:prstGeom prst="rect">
                <a:avLst/>
              </a:prstGeom>
              <a:blipFill>
                <a:blip r:embed="rId12"/>
                <a:stretch>
                  <a:fillRect b="-10000"/>
                </a:stretch>
              </a:blipFill>
            </p:spPr>
            <p:txBody>
              <a:bodyPr/>
              <a:lstStyle/>
              <a:p>
                <a:r>
                  <a:rPr lang="fr-FR">
                    <a:noFill/>
                  </a:rPr>
                  <a:t> </a:t>
                </a:r>
              </a:p>
            </p:txBody>
          </p:sp>
        </mc:Fallback>
      </mc:AlternateContent>
      <p:sp>
        <p:nvSpPr>
          <p:cNvPr id="20" name="Rectangle 19"/>
          <p:cNvSpPr/>
          <p:nvPr/>
        </p:nvSpPr>
        <p:spPr>
          <a:xfrm>
            <a:off x="1246235" y="6239165"/>
            <a:ext cx="10419242" cy="338554"/>
          </a:xfrm>
          <a:prstGeom prst="rect">
            <a:avLst/>
          </a:prstGeom>
        </p:spPr>
        <p:txBody>
          <a:bodyPr wrap="square">
            <a:spAutoFit/>
          </a:bodyPr>
          <a:lstStyle/>
          <a:p>
            <a:r>
              <a:rPr lang="fr-FR" sz="1600" dirty="0">
                <a:effectLst>
                  <a:outerShdw blurRad="38100" dist="38100" dir="2700000" algn="tl">
                    <a:srgbClr val="000000">
                      <a:alpha val="43137"/>
                    </a:srgbClr>
                  </a:outerShdw>
                </a:effectLst>
              </a:rPr>
              <a:t>Les équations  </a:t>
            </a:r>
            <a:r>
              <a:rPr lang="fr-FR" sz="1600" dirty="0" smtClean="0">
                <a:effectLst>
                  <a:outerShdw blurRad="38100" dist="38100" dir="2700000" algn="tl">
                    <a:srgbClr val="000000">
                      <a:alpha val="43137"/>
                    </a:srgbClr>
                  </a:outerShdw>
                </a:effectLst>
              </a:rPr>
              <a:t>(1) </a:t>
            </a:r>
            <a:r>
              <a:rPr lang="fr-FR" sz="1600" dirty="0">
                <a:effectLst>
                  <a:outerShdw blurRad="38100" dist="38100" dir="2700000" algn="tl">
                    <a:srgbClr val="000000">
                      <a:alpha val="43137"/>
                    </a:srgbClr>
                  </a:outerShdw>
                </a:effectLst>
              </a:rPr>
              <a:t>et </a:t>
            </a:r>
            <a:r>
              <a:rPr lang="fr-FR" sz="1600" dirty="0" smtClean="0">
                <a:effectLst>
                  <a:outerShdw blurRad="38100" dist="38100" dir="2700000" algn="tl">
                    <a:srgbClr val="000000">
                      <a:alpha val="43137"/>
                    </a:srgbClr>
                  </a:outerShdw>
                </a:effectLst>
              </a:rPr>
              <a:t>(2) permettent alors de ferrailler une </a:t>
            </a:r>
            <a:r>
              <a:rPr lang="fr-FR" sz="1600" dirty="0">
                <a:effectLst>
                  <a:outerShdw blurRad="38100" dist="38100" dir="2700000" algn="tl">
                    <a:srgbClr val="000000">
                      <a:alpha val="43137"/>
                    </a:srgbClr>
                  </a:outerShdw>
                </a:effectLst>
              </a:rPr>
              <a:t>section en béton armé </a:t>
            </a:r>
            <a:r>
              <a:rPr lang="fr-FR" sz="1600" dirty="0" smtClean="0">
                <a:effectLst>
                  <a:outerShdw blurRad="38100" dist="38100" dir="2700000" algn="tl">
                    <a:srgbClr val="000000">
                      <a:alpha val="43137"/>
                    </a:srgbClr>
                  </a:outerShdw>
                </a:effectLst>
              </a:rPr>
              <a:t>vis-à-vis d’un </a:t>
            </a:r>
            <a:r>
              <a:rPr lang="fr-FR" sz="1600" dirty="0">
                <a:effectLst>
                  <a:outerShdw blurRad="38100" dist="38100" dir="2700000" algn="tl">
                    <a:srgbClr val="000000">
                      <a:alpha val="43137"/>
                    </a:srgbClr>
                  </a:outerShdw>
                </a:effectLst>
              </a:rPr>
              <a:t>moment ultime « </a:t>
            </a:r>
            <a:r>
              <a:rPr lang="fr-FR" sz="1600" i="1" dirty="0">
                <a:effectLst>
                  <a:outerShdw blurRad="38100" dist="38100" dir="2700000" algn="tl">
                    <a:srgbClr val="000000">
                      <a:alpha val="43137"/>
                    </a:srgbClr>
                  </a:outerShdw>
                </a:effectLst>
              </a:rPr>
              <a:t>M ».</a:t>
            </a:r>
            <a:endParaRPr lang="fr-FR" sz="1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794881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78000"/>
            <a:lum/>
          </a:blip>
          <a:srcRect/>
          <a:stretch>
            <a:fillRect/>
          </a:stretch>
        </a:blipFill>
        <a:effectLst/>
      </p:bgPr>
    </p:bg>
    <p:spTree>
      <p:nvGrpSpPr>
        <p:cNvPr id="1" name=""/>
        <p:cNvGrpSpPr/>
        <p:nvPr/>
      </p:nvGrpSpPr>
      <p:grpSpPr>
        <a:xfrm>
          <a:off x="0" y="0"/>
          <a:ext cx="0" cy="0"/>
          <a:chOff x="0" y="0"/>
          <a:chExt cx="0" cy="0"/>
        </a:xfrm>
      </p:grpSpPr>
      <p:sp>
        <p:nvSpPr>
          <p:cNvPr id="9" name="ZoneTexte 8"/>
          <p:cNvSpPr txBox="1"/>
          <p:nvPr/>
        </p:nvSpPr>
        <p:spPr>
          <a:xfrm rot="16200000">
            <a:off x="-1106129" y="3019908"/>
            <a:ext cx="2964429" cy="523220"/>
          </a:xfrm>
          <a:prstGeom prst="rect">
            <a:avLst/>
          </a:prstGeom>
          <a:noFill/>
        </p:spPr>
        <p:txBody>
          <a:bodyPr wrap="square" rtlCol="0">
            <a:spAutoFit/>
          </a:bodyPr>
          <a:lstStyle/>
          <a:p>
            <a:r>
              <a:rPr lang="fr-FR" sz="2800" b="1" dirty="0">
                <a:solidFill>
                  <a:schemeClr val="accent2">
                    <a:lumMod val="50000"/>
                  </a:schemeClr>
                </a:solidFill>
                <a:effectLst>
                  <a:outerShdw blurRad="38100" dist="38100" dir="2700000" algn="tl">
                    <a:srgbClr val="000000">
                      <a:alpha val="43137"/>
                    </a:srgbClr>
                  </a:outerShdw>
                </a:effectLst>
              </a:rPr>
              <a:t>Moment plastique </a:t>
            </a:r>
          </a:p>
        </p:txBody>
      </p:sp>
      <p:sp>
        <p:nvSpPr>
          <p:cNvPr id="10" name="Rectangle à coins arrondis 9"/>
          <p:cNvSpPr/>
          <p:nvPr/>
        </p:nvSpPr>
        <p:spPr>
          <a:xfrm>
            <a:off x="1047135" y="221227"/>
            <a:ext cx="10958052" cy="6459792"/>
          </a:xfrm>
          <a:prstGeom prst="roundRect">
            <a:avLst>
              <a:gd name="adj" fmla="val 6655"/>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p:cNvSpPr txBox="1"/>
          <p:nvPr/>
        </p:nvSpPr>
        <p:spPr>
          <a:xfrm>
            <a:off x="1338169" y="410292"/>
            <a:ext cx="10305190" cy="1039708"/>
          </a:xfrm>
          <a:prstGeom prst="rect">
            <a:avLst/>
          </a:prstGeom>
          <a:noFill/>
        </p:spPr>
        <p:txBody>
          <a:bodyPr wrap="square" rtlCol="0">
            <a:spAutoFit/>
          </a:bodyPr>
          <a:lstStyle/>
          <a:p>
            <a:pPr algn="just">
              <a:lnSpc>
                <a:spcPct val="114000"/>
              </a:lnSpc>
            </a:pPr>
            <a:r>
              <a:rPr lang="fr-FR" dirty="0" smtClean="0">
                <a:effectLst>
                  <a:outerShdw blurRad="38100" dist="38100" dir="2700000" algn="tl">
                    <a:srgbClr val="000000">
                      <a:alpha val="43137"/>
                    </a:srgbClr>
                  </a:outerShdw>
                </a:effectLst>
              </a:rPr>
              <a:t>A la base de l’équation </a:t>
            </a:r>
            <a:r>
              <a:rPr lang="fr-FR" dirty="0">
                <a:effectLst>
                  <a:outerShdw blurRad="38100" dist="38100" dir="2700000" algn="tl">
                    <a:srgbClr val="000000">
                      <a:alpha val="43137"/>
                    </a:srgbClr>
                  </a:outerShdw>
                </a:effectLst>
              </a:rPr>
              <a:t>(</a:t>
            </a:r>
            <a:r>
              <a:rPr lang="fr-FR" i="1" dirty="0">
                <a:effectLst>
                  <a:outerShdw blurRad="38100" dist="38100" dir="2700000" algn="tl">
                    <a:srgbClr val="000000">
                      <a:alpha val="43137"/>
                    </a:srgbClr>
                  </a:outerShdw>
                </a:effectLst>
              </a:rPr>
              <a:t>1</a:t>
            </a:r>
            <a:r>
              <a:rPr lang="fr-FR" dirty="0">
                <a:effectLst>
                  <a:outerShdw blurRad="38100" dist="38100" dir="2700000" algn="tl">
                    <a:srgbClr val="000000">
                      <a:alpha val="43137"/>
                    </a:srgbClr>
                  </a:outerShdw>
                </a:effectLst>
              </a:rPr>
              <a:t>) </a:t>
            </a:r>
            <a:r>
              <a:rPr lang="fr-FR" dirty="0" smtClean="0">
                <a:effectLst>
                  <a:outerShdw blurRad="38100" dist="38100" dir="2700000" algn="tl">
                    <a:srgbClr val="000000">
                      <a:alpha val="43137"/>
                    </a:srgbClr>
                  </a:outerShdw>
                </a:effectLst>
              </a:rPr>
              <a:t>un abaque (une courbe) ainsi qu’un tableau des bras de levier ont été formulés afin de déterminer le bras de levier (</a:t>
            </a:r>
            <a:r>
              <a:rPr lang="fr-FR" i="1" dirty="0" smtClean="0">
                <a:effectLst>
                  <a:outerShdw blurRad="38100" dist="38100" dir="2700000" algn="tl">
                    <a:srgbClr val="000000">
                      <a:alpha val="43137"/>
                    </a:srgbClr>
                  </a:outerShdw>
                </a:effectLst>
              </a:rPr>
              <a:t>Z</a:t>
            </a:r>
            <a:r>
              <a:rPr lang="fr-FR" dirty="0" smtClean="0">
                <a:effectLst>
                  <a:outerShdw blurRad="38100" dist="38100" dir="2700000" algn="tl">
                    <a:srgbClr val="000000">
                      <a:alpha val="43137"/>
                    </a:srgbClr>
                  </a:outerShdw>
                </a:effectLst>
              </a:rPr>
              <a:t>). Ils relient le rapport du bras de levier a la hauteur effective de la poutre avec le facteur (</a:t>
            </a:r>
            <a:r>
              <a:rPr lang="fr-FR" i="1" dirty="0" smtClean="0">
                <a:effectLst>
                  <a:outerShdw blurRad="38100" dist="38100" dir="2700000" algn="tl">
                    <a:srgbClr val="000000">
                      <a:alpha val="43137"/>
                    </a:srgbClr>
                  </a:outerShdw>
                </a:effectLst>
              </a:rPr>
              <a:t>K</a:t>
            </a:r>
            <a:r>
              <a:rPr lang="fr-FR" dirty="0" smtClean="0">
                <a:effectLst>
                  <a:outerShdw blurRad="38100" dist="38100" dir="2700000" algn="tl">
                    <a:srgbClr val="000000">
                      <a:alpha val="43137"/>
                    </a:srgbClr>
                  </a:outerShdw>
                </a:effectLst>
              </a:rPr>
              <a:t>) qui dépond du moment visé (</a:t>
            </a:r>
            <a:r>
              <a:rPr lang="fr-FR" i="1" dirty="0" smtClean="0">
                <a:effectLst>
                  <a:outerShdw blurRad="38100" dist="38100" dir="2700000" algn="tl">
                    <a:srgbClr val="000000">
                      <a:alpha val="43137"/>
                    </a:srgbClr>
                  </a:outerShdw>
                </a:effectLst>
              </a:rPr>
              <a:t>M</a:t>
            </a:r>
            <a:r>
              <a:rPr lang="fr-FR" dirty="0" smtClean="0">
                <a:effectLst>
                  <a:outerShdw blurRad="38100" dist="38100" dir="2700000" algn="tl">
                    <a:srgbClr val="000000">
                      <a:alpha val="43137"/>
                    </a:srgbClr>
                  </a:outerShdw>
                </a:effectLst>
              </a:rPr>
              <a:t>)</a:t>
            </a:r>
            <a:endParaRPr lang="fr-FR" dirty="0">
              <a:effectLst>
                <a:outerShdw blurRad="38100" dist="38100" dir="2700000" algn="tl">
                  <a:srgbClr val="000000">
                    <a:alpha val="43137"/>
                  </a:srgbClr>
                </a:outerShdw>
              </a:effectLst>
            </a:endParaRPr>
          </a:p>
        </p:txBody>
      </p:sp>
      <p:pic>
        <p:nvPicPr>
          <p:cNvPr id="1026" name="Imag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8169" y="1365048"/>
            <a:ext cx="10305190" cy="1268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Imag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8957" y="2602616"/>
            <a:ext cx="5984558" cy="4051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3" name="Rectangle 2"/>
              <p:cNvSpPr/>
              <p:nvPr/>
            </p:nvSpPr>
            <p:spPr>
              <a:xfrm>
                <a:off x="1338169" y="2634042"/>
                <a:ext cx="4489425" cy="3831818"/>
              </a:xfrm>
              <a:prstGeom prst="rect">
                <a:avLst/>
              </a:prstGeom>
            </p:spPr>
            <p:txBody>
              <a:bodyPr wrap="square">
                <a:spAutoFit/>
              </a:bodyPr>
              <a:lstStyle/>
              <a:p>
                <a:pPr algn="just">
                  <a:lnSpc>
                    <a:spcPct val="150000"/>
                  </a:lnSpc>
                  <a:spcBef>
                    <a:spcPts val="600"/>
                  </a:spcBef>
                  <a:spcAft>
                    <a:spcPts val="600"/>
                  </a:spcAft>
                </a:pPr>
                <a:r>
                  <a:rPr lang="fr-FR"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La limite inférieure de « z = 0.82d » correspond à la </a:t>
                </a:r>
                <a:r>
                  <a:rPr lang="fr-FR"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hauteur de l'axe neutre </a:t>
                </a:r>
                <a:r>
                  <a:rPr lang="fr-FR"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a:t>
                </a:r>
                <a:r>
                  <a:rPr lang="fr-FR"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a:t>
                </a:r>
                <a:r>
                  <a:rPr lang="fr-FR" dirty="0">
                    <a:effectLst>
                      <a:outerShdw blurRad="38100" dist="38100" dir="2700000" algn="tl">
                        <a:srgbClr val="000000">
                          <a:alpha val="43137"/>
                        </a:srgbClr>
                      </a:outerShdw>
                    </a:effectLst>
                  </a:rPr>
                  <a:t> </a:t>
                </a:r>
                <a14:m>
                  <m:oMath xmlns:m="http://schemas.openxmlformats.org/officeDocument/2006/math">
                    <m:r>
                      <m:rPr>
                        <m:sty m:val="p"/>
                      </m:rPr>
                      <a:rPr lang="fr-FR" i="0">
                        <a:effectLst>
                          <a:outerShdw blurRad="38100" dist="38100" dir="2700000" algn="tl">
                            <a:srgbClr val="000000">
                              <a:alpha val="43137"/>
                            </a:srgbClr>
                          </a:outerShdw>
                        </a:effectLst>
                        <a:latin typeface="Cambria Math" panose="02040503050406030204" pitchFamily="18" charset="0"/>
                      </a:rPr>
                      <m:t>x</m:t>
                    </m:r>
                    <m:r>
                      <a:rPr lang="fr-FR" i="0">
                        <a:effectLst>
                          <a:outerShdw blurRad="38100" dist="38100" dir="2700000" algn="tl">
                            <a:srgbClr val="000000">
                              <a:alpha val="43137"/>
                            </a:srgbClr>
                          </a:outerShdw>
                        </a:effectLst>
                        <a:latin typeface="Cambria Math" panose="02040503050406030204" pitchFamily="18" charset="0"/>
                      </a:rPr>
                      <m:t> </m:t>
                    </m:r>
                  </m:oMath>
                </a14:m>
                <a:r>
                  <a:rPr lang="fr-FR"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a:t>
                </a:r>
                <a:r>
                  <a:rPr lang="fr-FR"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0.45d</a:t>
                </a:r>
                <a:r>
                  <a:rPr lang="fr-FR"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 </a:t>
                </a:r>
                <a:r>
                  <a:rPr lang="fr-FR"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Cette valeur est le maximum autorisé </a:t>
                </a:r>
                <a:r>
                  <a:rPr lang="fr-FR"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par </a:t>
                </a:r>
                <a:r>
                  <a:rPr lang="fr-FR"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l’EC2 dans le cas d’une </a:t>
                </a:r>
                <a:r>
                  <a:rPr lang="fr-FR"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section simplement </a:t>
                </a:r>
                <a:r>
                  <a:rPr lang="fr-FR"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armée d’un béton de </a:t>
                </a:r>
                <a:r>
                  <a:rPr lang="fr-FR"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classe </a:t>
                </a:r>
                <a:r>
                  <a:rPr lang="fr-FR"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inférieure </a:t>
                </a:r>
                <a:r>
                  <a:rPr lang="fr-FR"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ou égale </a:t>
                </a:r>
                <a:r>
                  <a:rPr lang="fr-FR"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à C50 </a:t>
                </a:r>
                <a:r>
                  <a:rPr lang="fr-FR"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a:t>
                </a:r>
                <a:r>
                  <a:rPr lang="fr-FR"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60. Cette exigence représente la hauteur maximale qui garantie l’obtention d’une </a:t>
                </a:r>
                <a:r>
                  <a:rPr lang="fr-FR"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section ductile </a:t>
                </a:r>
                <a:r>
                  <a:rPr lang="fr-FR"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mène à </a:t>
                </a:r>
                <a:r>
                  <a:rPr lang="fr-FR"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une rupture graduelle </a:t>
                </a:r>
                <a:r>
                  <a:rPr lang="fr-FR"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en </a:t>
                </a:r>
                <a:r>
                  <a:rPr lang="fr-FR"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traction.</a:t>
                </a:r>
                <a:endParaRPr lang="fr-FR" sz="16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338169" y="2634042"/>
                <a:ext cx="4489425" cy="3831818"/>
              </a:xfrm>
              <a:prstGeom prst="rect">
                <a:avLst/>
              </a:prstGeom>
              <a:blipFill>
                <a:blip r:embed="rId5"/>
                <a:stretch>
                  <a:fillRect l="-1359" r="-1630" b="-1113"/>
                </a:stretch>
              </a:blipFill>
            </p:spPr>
            <p:txBody>
              <a:bodyPr/>
              <a:lstStyle/>
              <a:p>
                <a:r>
                  <a:rPr lang="fr-FR">
                    <a:noFill/>
                  </a:rPr>
                  <a:t> </a:t>
                </a:r>
              </a:p>
            </p:txBody>
          </p:sp>
        </mc:Fallback>
      </mc:AlternateContent>
    </p:spTree>
    <p:extLst>
      <p:ext uri="{BB962C8B-B14F-4D97-AF65-F5344CB8AC3E}">
        <p14:creationId xmlns:p14="http://schemas.microsoft.com/office/powerpoint/2010/main" val="41101389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78000"/>
            <a:lum/>
          </a:blip>
          <a:srcRect/>
          <a:stretch>
            <a:fillRect/>
          </a:stretch>
        </a:blipFill>
        <a:effectLst/>
      </p:bgPr>
    </p:bg>
    <p:spTree>
      <p:nvGrpSpPr>
        <p:cNvPr id="1" name=""/>
        <p:cNvGrpSpPr/>
        <p:nvPr/>
      </p:nvGrpSpPr>
      <p:grpSpPr>
        <a:xfrm>
          <a:off x="0" y="0"/>
          <a:ext cx="0" cy="0"/>
          <a:chOff x="0" y="0"/>
          <a:chExt cx="0" cy="0"/>
        </a:xfrm>
      </p:grpSpPr>
      <p:sp>
        <p:nvSpPr>
          <p:cNvPr id="9" name="ZoneTexte 8"/>
          <p:cNvSpPr txBox="1"/>
          <p:nvPr/>
        </p:nvSpPr>
        <p:spPr>
          <a:xfrm rot="16200000">
            <a:off x="-1106129" y="3019908"/>
            <a:ext cx="2964429" cy="523220"/>
          </a:xfrm>
          <a:prstGeom prst="rect">
            <a:avLst/>
          </a:prstGeom>
          <a:noFill/>
        </p:spPr>
        <p:txBody>
          <a:bodyPr wrap="square" rtlCol="0">
            <a:spAutoFit/>
          </a:bodyPr>
          <a:lstStyle/>
          <a:p>
            <a:r>
              <a:rPr lang="fr-FR" sz="2800" b="1" dirty="0">
                <a:solidFill>
                  <a:schemeClr val="accent2">
                    <a:lumMod val="50000"/>
                  </a:schemeClr>
                </a:solidFill>
                <a:effectLst>
                  <a:outerShdw blurRad="38100" dist="38100" dir="2700000" algn="tl">
                    <a:srgbClr val="000000">
                      <a:alpha val="43137"/>
                    </a:srgbClr>
                  </a:outerShdw>
                </a:effectLst>
              </a:rPr>
              <a:t>Moment plastique </a:t>
            </a:r>
          </a:p>
        </p:txBody>
      </p:sp>
      <p:sp>
        <p:nvSpPr>
          <p:cNvPr id="10" name="Rectangle à coins arrondis 9"/>
          <p:cNvSpPr/>
          <p:nvPr/>
        </p:nvSpPr>
        <p:spPr>
          <a:xfrm>
            <a:off x="1047135" y="221227"/>
            <a:ext cx="10958052" cy="6459792"/>
          </a:xfrm>
          <a:prstGeom prst="roundRect">
            <a:avLst>
              <a:gd name="adj" fmla="val 6655"/>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p:nvSpPr>
        <p:spPr>
          <a:xfrm>
            <a:off x="1161270" y="277606"/>
            <a:ext cx="1905330" cy="464871"/>
          </a:xfrm>
          <a:prstGeom prst="rect">
            <a:avLst/>
          </a:prstGeom>
        </p:spPr>
        <p:txBody>
          <a:bodyPr wrap="none">
            <a:spAutoFit/>
          </a:bodyPr>
          <a:lstStyle/>
          <a:p>
            <a:pPr lvl="0" algn="just">
              <a:lnSpc>
                <a:spcPct val="150000"/>
              </a:lnSpc>
              <a:spcBef>
                <a:spcPts val="600"/>
              </a:spcBef>
              <a:spcAft>
                <a:spcPts val="600"/>
              </a:spcAft>
            </a:pPr>
            <a:r>
              <a:rPr lang="fr-FR" b="1" dirty="0">
                <a:effectLst>
                  <a:outerShdw blurRad="38100" dist="38100" dir="2700000" algn="tl">
                    <a:srgbClr val="000000">
                      <a:alpha val="43137"/>
                    </a:srgbClr>
                  </a:outerShdw>
                </a:effectLst>
                <a:ea typeface="Times New Roman" panose="02020603050405020304" pitchFamily="18" charset="0"/>
              </a:rPr>
              <a:t>Section équilibrée</a:t>
            </a:r>
          </a:p>
        </p:txBody>
      </p:sp>
      <mc:AlternateContent xmlns:mc="http://schemas.openxmlformats.org/markup-compatibility/2006" xmlns:a14="http://schemas.microsoft.com/office/drawing/2010/main">
        <mc:Choice Requires="a14">
          <p:sp>
            <p:nvSpPr>
              <p:cNvPr id="3" name="Rectangle 2"/>
              <p:cNvSpPr/>
              <p:nvPr/>
            </p:nvSpPr>
            <p:spPr>
              <a:xfrm>
                <a:off x="1275736" y="798856"/>
                <a:ext cx="10500850" cy="1418337"/>
              </a:xfrm>
              <a:prstGeom prst="rect">
                <a:avLst/>
              </a:prstGeom>
            </p:spPr>
            <p:txBody>
              <a:bodyPr wrap="square">
                <a:spAutoFit/>
              </a:bodyPr>
              <a:lstStyle/>
              <a:p>
                <a:pPr algn="just">
                  <a:lnSpc>
                    <a:spcPct val="114000"/>
                  </a:lnSpc>
                  <a:spcBef>
                    <a:spcPts val="600"/>
                  </a:spcBef>
                  <a:spcAft>
                    <a:spcPts val="600"/>
                  </a:spcAft>
                </a:pPr>
                <a:r>
                  <a:rPr lang="fr-FR"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La section simplement armée en </a:t>
                </a:r>
                <a:r>
                  <a:rPr lang="fr-FR"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béton </a:t>
                </a:r>
                <a:r>
                  <a:rPr lang="fr-FR"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dont l’axe </a:t>
                </a:r>
                <a:r>
                  <a:rPr lang="fr-FR"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neutre </a:t>
                </a:r>
                <a:r>
                  <a:rPr lang="fr-FR"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fait «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𝑥</m:t>
                        </m:r>
                      </m:e>
                      <m:sub>
                        <m:r>
                          <a:rPr lang="fr-FR" i="1">
                            <a:effectLst>
                              <a:outerShdw blurRad="38100" dist="38100" dir="2700000" algn="tl">
                                <a:srgbClr val="000000">
                                  <a:alpha val="43137"/>
                                </a:srgbClr>
                              </a:outerShdw>
                            </a:effectLst>
                            <a:latin typeface="Cambria Math" panose="02040503050406030204" pitchFamily="18" charset="0"/>
                          </a:rPr>
                          <m:t>𝑒𝑞</m:t>
                        </m:r>
                      </m:sub>
                    </m:sSub>
                    <m:r>
                      <a:rPr lang="fr-FR" i="1">
                        <a:effectLst>
                          <a:outerShdw blurRad="38100" dist="38100" dir="2700000" algn="tl">
                            <a:srgbClr val="000000">
                              <a:alpha val="43137"/>
                            </a:srgbClr>
                          </a:outerShdw>
                        </a:effectLst>
                        <a:latin typeface="Cambria Math" panose="02040503050406030204" pitchFamily="18" charset="0"/>
                      </a:rPr>
                      <m:t>=0,45</m:t>
                    </m:r>
                    <m:r>
                      <a:rPr lang="fr-FR" i="1">
                        <a:effectLst>
                          <a:outerShdw blurRad="38100" dist="38100" dir="2700000" algn="tl">
                            <a:srgbClr val="000000">
                              <a:alpha val="43137"/>
                            </a:srgbClr>
                          </a:outerShdw>
                        </a:effectLst>
                        <a:latin typeface="Cambria Math" panose="02040503050406030204" pitchFamily="18" charset="0"/>
                      </a:rPr>
                      <m:t>𝑑</m:t>
                    </m:r>
                  </m:oMath>
                </a14:m>
                <a:r>
                  <a:rPr lang="fr-FR" i="1"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a:t>
                </a:r>
                <a:r>
                  <a:rPr lang="fr-FR" i="1"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a:t>
                </a:r>
                <a:r>
                  <a:rPr lang="fr-FR"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est souvent appelée la section </a:t>
                </a:r>
                <a:r>
                  <a:rPr lang="fr-FR"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équilibrée.  Car, </a:t>
                </a:r>
                <a:r>
                  <a:rPr lang="fr-FR"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à l'état limite </a:t>
                </a:r>
                <a:r>
                  <a:rPr lang="fr-FR"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ultime, </a:t>
                </a:r>
                <a:r>
                  <a:rPr lang="fr-FR"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le béton et l'acier </a:t>
                </a:r>
                <a:r>
                  <a:rPr lang="fr-FR"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atteignent </a:t>
                </a:r>
                <a:r>
                  <a:rPr lang="fr-FR"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simultanément </a:t>
                </a:r>
                <a:r>
                  <a:rPr lang="fr-FR"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leurs </a:t>
                </a:r>
                <a:r>
                  <a:rPr lang="fr-FR"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déformations </a:t>
                </a:r>
                <a:r>
                  <a:rPr lang="fr-FR"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ultimes. On obtient dans ce cas, </a:t>
                </a:r>
                <a:r>
                  <a:rPr lang="fr-FR" dirty="0" smtClean="0">
                    <a:effectLst>
                      <a:outerShdw blurRad="38100" dist="38100" dir="2700000" algn="tl">
                        <a:srgbClr val="000000">
                          <a:alpha val="43137"/>
                        </a:srgbClr>
                      </a:outerShdw>
                    </a:effectLst>
                  </a:rPr>
                  <a:t>une </a:t>
                </a:r>
                <a:r>
                  <a:rPr lang="fr-FR" dirty="0">
                    <a:effectLst>
                      <a:outerShdw blurRad="38100" dist="38100" dir="2700000" algn="tl">
                        <a:srgbClr val="000000">
                          <a:alpha val="43137"/>
                        </a:srgbClr>
                      </a:outerShdw>
                    </a:effectLst>
                  </a:rPr>
                  <a:t>hauteur de bloc de contraintes du béton </a:t>
                </a:r>
                <a14:m>
                  <m:oMath xmlns:m="http://schemas.openxmlformats.org/officeDocument/2006/math">
                    <m:r>
                      <a:rPr lang="fr-FR" i="1">
                        <a:effectLst>
                          <a:outerShdw blurRad="38100" dist="38100" dir="2700000" algn="tl">
                            <a:srgbClr val="000000">
                              <a:alpha val="43137"/>
                            </a:srgbClr>
                          </a:outerShdw>
                        </a:effectLst>
                        <a:latin typeface="Cambria Math" panose="02040503050406030204" pitchFamily="18" charset="0"/>
                      </a:rPr>
                      <m:t>𝑠</m:t>
                    </m:r>
                    <m:r>
                      <a:rPr lang="fr-FR" i="1">
                        <a:effectLst>
                          <a:outerShdw blurRad="38100" dist="38100" dir="2700000" algn="tl">
                            <a:srgbClr val="000000">
                              <a:alpha val="43137"/>
                            </a:srgbClr>
                          </a:outerShdw>
                        </a:effectLst>
                        <a:latin typeface="Cambria Math" panose="02040503050406030204" pitchFamily="18" charset="0"/>
                      </a:rPr>
                      <m:t>=0,8</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𝑥</m:t>
                        </m:r>
                      </m:e>
                      <m:sub>
                        <m:r>
                          <a:rPr lang="fr-FR" i="1">
                            <a:effectLst>
                              <a:outerShdw blurRad="38100" dist="38100" dir="2700000" algn="tl">
                                <a:srgbClr val="000000">
                                  <a:alpha val="43137"/>
                                </a:srgbClr>
                              </a:outerShdw>
                            </a:effectLst>
                            <a:latin typeface="Cambria Math" panose="02040503050406030204" pitchFamily="18" charset="0"/>
                          </a:rPr>
                          <m:t>𝑒𝑞</m:t>
                        </m:r>
                      </m:sub>
                    </m:sSub>
                    <m:r>
                      <a:rPr lang="fr-FR" i="1">
                        <a:effectLst>
                          <a:outerShdw blurRad="38100" dist="38100" dir="2700000" algn="tl">
                            <a:srgbClr val="000000">
                              <a:alpha val="43137"/>
                            </a:srgbClr>
                          </a:outerShdw>
                        </a:effectLst>
                        <a:latin typeface="Cambria Math" panose="02040503050406030204" pitchFamily="18" charset="0"/>
                      </a:rPr>
                      <m:t>=0,36 </m:t>
                    </m:r>
                    <m:r>
                      <a:rPr lang="fr-FR" i="1">
                        <a:effectLst>
                          <a:outerShdw blurRad="38100" dist="38100" dir="2700000" algn="tl">
                            <a:srgbClr val="000000">
                              <a:alpha val="43137"/>
                            </a:srgbClr>
                          </a:outerShdw>
                        </a:effectLst>
                        <a:latin typeface="Cambria Math" panose="02040503050406030204" pitchFamily="18" charset="0"/>
                      </a:rPr>
                      <m:t>𝑑</m:t>
                    </m:r>
                  </m:oMath>
                </a14:m>
                <a:r>
                  <a:rPr lang="fr-FR" i="1"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a:t>
                </a:r>
                <a:r>
                  <a:rPr lang="fr-FR" i="1"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a:t>
                </a:r>
                <a:r>
                  <a:rPr lang="fr-FR" dirty="0" smtClean="0">
                    <a:effectLst>
                      <a:outerShdw blurRad="38100" dist="38100" dir="2700000" algn="tl">
                        <a:srgbClr val="000000">
                          <a:alpha val="43137"/>
                        </a:srgbClr>
                      </a:outerShdw>
                    </a:effectLst>
                  </a:rPr>
                  <a:t>ce </a:t>
                </a:r>
                <a:r>
                  <a:rPr lang="fr-FR" dirty="0">
                    <a:effectLst>
                      <a:outerShdw blurRad="38100" dist="38100" dir="2700000" algn="tl">
                        <a:srgbClr val="000000">
                          <a:alpha val="43137"/>
                        </a:srgbClr>
                      </a:outerShdw>
                    </a:effectLst>
                  </a:rPr>
                  <a:t>qui produit une force de compression de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𝐹</m:t>
                        </m:r>
                      </m:e>
                      <m:sub>
                        <m:r>
                          <a:rPr lang="fr-FR" i="1">
                            <a:effectLst>
                              <a:outerShdw blurRad="38100" dist="38100" dir="2700000" algn="tl">
                                <a:srgbClr val="000000">
                                  <a:alpha val="43137"/>
                                </a:srgbClr>
                              </a:outerShdw>
                            </a:effectLst>
                            <a:latin typeface="Cambria Math" panose="02040503050406030204" pitchFamily="18" charset="0"/>
                          </a:rPr>
                          <m:t>𝑐𝑒𝑞</m:t>
                        </m:r>
                      </m:sub>
                    </m:sSub>
                    <m:r>
                      <a:rPr lang="fr-FR" i="1">
                        <a:effectLst>
                          <a:outerShdw blurRad="38100" dist="38100" dir="2700000" algn="tl">
                            <a:srgbClr val="000000">
                              <a:alpha val="43137"/>
                            </a:srgbClr>
                          </a:outerShdw>
                        </a:effectLst>
                        <a:latin typeface="Cambria Math" panose="02040503050406030204" pitchFamily="18" charset="0"/>
                      </a:rPr>
                      <m:t>=</m:t>
                    </m:r>
                    <m:d>
                      <m:dPr>
                        <m:ctrlPr>
                          <a:rPr lang="fr-FR" i="1">
                            <a:effectLst>
                              <a:outerShdw blurRad="38100" dist="38100" dir="2700000" algn="tl">
                                <a:srgbClr val="000000">
                                  <a:alpha val="43137"/>
                                </a:srgbClr>
                              </a:outerShdw>
                            </a:effectLst>
                            <a:latin typeface="Cambria Math" panose="02040503050406030204" pitchFamily="18" charset="0"/>
                          </a:rPr>
                        </m:ctrlPr>
                      </m:dPr>
                      <m:e>
                        <m:r>
                          <a:rPr lang="fr-FR" i="1">
                            <a:effectLst>
                              <a:outerShdw blurRad="38100" dist="38100" dir="2700000" algn="tl">
                                <a:srgbClr val="000000">
                                  <a:alpha val="43137"/>
                                </a:srgbClr>
                              </a:outerShdw>
                            </a:effectLst>
                            <a:latin typeface="Cambria Math" panose="02040503050406030204" pitchFamily="18" charset="0"/>
                          </a:rPr>
                          <m:t>0,567</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𝐹</m:t>
                            </m:r>
                          </m:e>
                          <m:sub>
                            <m:r>
                              <a:rPr lang="fr-FR" i="1">
                                <a:effectLst>
                                  <a:outerShdw blurRad="38100" dist="38100" dir="2700000" algn="tl">
                                    <a:srgbClr val="000000">
                                      <a:alpha val="43137"/>
                                    </a:srgbClr>
                                  </a:outerShdw>
                                </a:effectLst>
                                <a:latin typeface="Cambria Math" panose="02040503050406030204" pitchFamily="18" charset="0"/>
                              </a:rPr>
                              <m:t>𝑐𝑘</m:t>
                            </m:r>
                          </m:sub>
                        </m:sSub>
                      </m:e>
                    </m:d>
                    <m:r>
                      <a:rPr lang="fr-FR" i="1">
                        <a:effectLst>
                          <a:outerShdw blurRad="38100" dist="38100" dir="2700000" algn="tl">
                            <a:srgbClr val="000000">
                              <a:alpha val="43137"/>
                            </a:srgbClr>
                          </a:outerShdw>
                        </a:effectLst>
                        <a:latin typeface="Cambria Math" panose="02040503050406030204" pitchFamily="18" charset="0"/>
                      </a:rPr>
                      <m:t>.</m:t>
                    </m:r>
                    <m:d>
                      <m:dPr>
                        <m:ctrlPr>
                          <a:rPr lang="fr-FR" i="1">
                            <a:effectLst>
                              <a:outerShdw blurRad="38100" dist="38100" dir="2700000" algn="tl">
                                <a:srgbClr val="000000">
                                  <a:alpha val="43137"/>
                                </a:srgbClr>
                              </a:outerShdw>
                            </a:effectLst>
                            <a:latin typeface="Cambria Math" panose="02040503050406030204" pitchFamily="18" charset="0"/>
                          </a:rPr>
                        </m:ctrlPr>
                      </m:dPr>
                      <m:e>
                        <m:r>
                          <a:rPr lang="fr-FR" i="1">
                            <a:effectLst>
                              <a:outerShdw blurRad="38100" dist="38100" dir="2700000" algn="tl">
                                <a:srgbClr val="000000">
                                  <a:alpha val="43137"/>
                                </a:srgbClr>
                              </a:outerShdw>
                            </a:effectLst>
                            <a:latin typeface="Cambria Math" panose="02040503050406030204" pitchFamily="18" charset="0"/>
                          </a:rPr>
                          <m:t>𝐵𝑠</m:t>
                        </m:r>
                      </m:e>
                    </m:d>
                    <m:r>
                      <a:rPr lang="fr-FR">
                        <a:effectLst>
                          <a:outerShdw blurRad="38100" dist="38100" dir="2700000" algn="tl">
                            <a:srgbClr val="000000">
                              <a:alpha val="43137"/>
                            </a:srgbClr>
                          </a:outerShdw>
                        </a:effectLst>
                        <a:latin typeface="Cambria Math" panose="02040503050406030204" pitchFamily="18" charset="0"/>
                      </a:rPr>
                      <m:t>=0,204</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 </m:t>
                        </m:r>
                        <m:r>
                          <a:rPr lang="fr-FR" i="1">
                            <a:effectLst>
                              <a:outerShdw blurRad="38100" dist="38100" dir="2700000" algn="tl">
                                <a:srgbClr val="000000">
                                  <a:alpha val="43137"/>
                                </a:srgbClr>
                              </a:outerShdw>
                            </a:effectLst>
                            <a:latin typeface="Cambria Math" panose="02040503050406030204" pitchFamily="18" charset="0"/>
                          </a:rPr>
                          <m:t>𝐹</m:t>
                        </m:r>
                      </m:e>
                      <m:sub>
                        <m:r>
                          <a:rPr lang="fr-FR" i="1">
                            <a:effectLst>
                              <a:outerShdw blurRad="38100" dist="38100" dir="2700000" algn="tl">
                                <a:srgbClr val="000000">
                                  <a:alpha val="43137"/>
                                </a:srgbClr>
                              </a:outerShdw>
                            </a:effectLst>
                            <a:latin typeface="Cambria Math" panose="02040503050406030204" pitchFamily="18" charset="0"/>
                          </a:rPr>
                          <m:t>𝑐𝑘</m:t>
                        </m:r>
                      </m:sub>
                    </m:sSub>
                    <m:r>
                      <a:rPr lang="fr-FR">
                        <a:effectLst>
                          <a:outerShdw blurRad="38100" dist="38100" dir="2700000" algn="tl">
                            <a:srgbClr val="000000">
                              <a:alpha val="43137"/>
                            </a:srgbClr>
                          </a:outerShdw>
                        </a:effectLst>
                        <a:latin typeface="Cambria Math" panose="02040503050406030204" pitchFamily="18" charset="0"/>
                      </a:rPr>
                      <m:t> </m:t>
                    </m:r>
                    <m:r>
                      <m:rPr>
                        <m:sty m:val="p"/>
                      </m:rPr>
                      <a:rPr lang="fr-FR">
                        <a:effectLst>
                          <a:outerShdw blurRad="38100" dist="38100" dir="2700000" algn="tl">
                            <a:srgbClr val="000000">
                              <a:alpha val="43137"/>
                            </a:srgbClr>
                          </a:outerShdw>
                        </a:effectLst>
                        <a:latin typeface="Cambria Math" panose="02040503050406030204" pitchFamily="18" charset="0"/>
                      </a:rPr>
                      <m:t>B</m:t>
                    </m:r>
                    <m:r>
                      <a:rPr lang="fr-FR">
                        <a:effectLst>
                          <a:outerShdw blurRad="38100" dist="38100" dir="2700000" algn="tl">
                            <a:srgbClr val="000000">
                              <a:alpha val="43137"/>
                            </a:srgbClr>
                          </a:outerShdw>
                        </a:effectLst>
                        <a:latin typeface="Cambria Math" panose="02040503050406030204" pitchFamily="18" charset="0"/>
                      </a:rPr>
                      <m:t> </m:t>
                    </m:r>
                    <m:r>
                      <m:rPr>
                        <m:sty m:val="p"/>
                      </m:rPr>
                      <a:rPr lang="fr-FR">
                        <a:effectLst>
                          <a:outerShdw blurRad="38100" dist="38100" dir="2700000" algn="tl">
                            <a:srgbClr val="000000">
                              <a:alpha val="43137"/>
                            </a:srgbClr>
                          </a:outerShdw>
                        </a:effectLst>
                        <a:latin typeface="Cambria Math" panose="02040503050406030204" pitchFamily="18" charset="0"/>
                      </a:rPr>
                      <m:t>d</m:t>
                    </m:r>
                  </m:oMath>
                </a14:m>
                <a:r>
                  <a:rPr lang="fr-FR" dirty="0" smtClean="0">
                    <a:effectLst>
                      <a:outerShdw blurRad="38100" dist="38100" dir="2700000" algn="tl">
                        <a:srgbClr val="000000">
                          <a:alpha val="43137"/>
                        </a:srgbClr>
                      </a:outerShdw>
                    </a:effectLst>
                  </a:rPr>
                  <a:t>.</a:t>
                </a:r>
                <a:endParaRPr lang="fr-FR" dirty="0">
                  <a:effectLst>
                    <a:outerShdw blurRad="38100" dist="38100" dir="2700000" algn="tl">
                      <a:srgbClr val="000000">
                        <a:alpha val="43137"/>
                      </a:srgbClr>
                    </a:outerShdw>
                  </a:effectLst>
                </a:endParaRPr>
              </a:p>
            </p:txBody>
          </p:sp>
        </mc:Choice>
        <mc:Fallback xmlns="">
          <p:sp>
            <p:nvSpPr>
              <p:cNvPr id="3" name="Rectangle 2"/>
              <p:cNvSpPr>
                <a:spLocks noRot="1" noChangeAspect="1" noMove="1" noResize="1" noEditPoints="1" noAdjustHandles="1" noChangeArrowheads="1" noChangeShapeType="1" noTextEdit="1"/>
              </p:cNvSpPr>
              <p:nvPr/>
            </p:nvSpPr>
            <p:spPr>
              <a:xfrm>
                <a:off x="1275736" y="798856"/>
                <a:ext cx="10500850" cy="1418337"/>
              </a:xfrm>
              <a:prstGeom prst="rect">
                <a:avLst/>
              </a:prstGeom>
              <a:blipFill>
                <a:blip r:embed="rId3"/>
                <a:stretch>
                  <a:fillRect l="-522" r="-696" b="-6438"/>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275736" y="2273572"/>
                <a:ext cx="10500850" cy="760208"/>
              </a:xfrm>
              <a:prstGeom prst="rect">
                <a:avLst/>
              </a:prstGeom>
            </p:spPr>
            <p:txBody>
              <a:bodyPr wrap="square">
                <a:spAutoFit/>
              </a:bodyPr>
              <a:lstStyle/>
              <a:p>
                <a:pPr algn="just">
                  <a:lnSpc>
                    <a:spcPct val="114000"/>
                  </a:lnSpc>
                  <a:spcBef>
                    <a:spcPts val="600"/>
                  </a:spcBef>
                  <a:spcAft>
                    <a:spcPts val="600"/>
                  </a:spcAft>
                </a:pPr>
                <a:r>
                  <a:rPr lang="fr-FR"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En vu de l’equilibre statique de la section, la force de compression du béton doit être équilibrée par la force de traction des aciers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𝐹</m:t>
                        </m:r>
                      </m:e>
                      <m:sub>
                        <m:r>
                          <a:rPr lang="fr-FR" i="1">
                            <a:effectLst>
                              <a:outerShdw blurRad="38100" dist="38100" dir="2700000" algn="tl">
                                <a:srgbClr val="000000">
                                  <a:alpha val="43137"/>
                                </a:srgbClr>
                              </a:outerShdw>
                            </a:effectLst>
                            <a:latin typeface="Cambria Math" panose="02040503050406030204" pitchFamily="18" charset="0"/>
                          </a:rPr>
                          <m:t>𝑠𝑒𝑞</m:t>
                        </m:r>
                      </m:sub>
                    </m:sSub>
                  </m:oMath>
                </a14:m>
                <a:r>
                  <a:rPr lang="fr-FR"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Par conséquent,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𝐹</m:t>
                        </m:r>
                      </m:e>
                      <m:sub>
                        <m:r>
                          <a:rPr lang="fr-FR" b="0" i="1" smtClean="0">
                            <a:effectLst>
                              <a:outerShdw blurRad="38100" dist="38100" dir="2700000" algn="tl">
                                <a:srgbClr val="000000">
                                  <a:alpha val="43137"/>
                                </a:srgbClr>
                              </a:outerShdw>
                            </a:effectLst>
                            <a:latin typeface="Cambria Math" panose="02040503050406030204" pitchFamily="18" charset="0"/>
                          </a:rPr>
                          <m:t>𝑠</m:t>
                        </m:r>
                        <m:r>
                          <a:rPr lang="fr-FR" i="1">
                            <a:effectLst>
                              <a:outerShdw blurRad="38100" dist="38100" dir="2700000" algn="tl">
                                <a:srgbClr val="000000">
                                  <a:alpha val="43137"/>
                                </a:srgbClr>
                              </a:outerShdw>
                            </a:effectLst>
                            <a:latin typeface="Cambria Math" panose="02040503050406030204" pitchFamily="18" charset="0"/>
                          </a:rPr>
                          <m:t>𝑒𝑞</m:t>
                        </m:r>
                      </m:sub>
                    </m:sSub>
                    <m:r>
                      <a:rPr lang="fr-FR" i="1">
                        <a:effectLst>
                          <a:outerShdw blurRad="38100" dist="38100" dir="2700000" algn="tl">
                            <a:srgbClr val="000000">
                              <a:alpha val="43137"/>
                            </a:srgbClr>
                          </a:outerShdw>
                        </a:effectLst>
                        <a:latin typeface="Cambria Math" panose="02040503050406030204" pitchFamily="18" charset="0"/>
                      </a:rPr>
                      <m:t>=</m:t>
                    </m:r>
                    <m:d>
                      <m:dPr>
                        <m:ctrlPr>
                          <a:rPr lang="fr-FR" i="1">
                            <a:effectLst>
                              <a:outerShdw blurRad="38100" dist="38100" dir="2700000" algn="tl">
                                <a:srgbClr val="000000">
                                  <a:alpha val="43137"/>
                                </a:srgbClr>
                              </a:outerShdw>
                            </a:effectLst>
                            <a:latin typeface="Cambria Math" panose="02040503050406030204" pitchFamily="18" charset="0"/>
                          </a:rPr>
                        </m:ctrlPr>
                      </m:dPr>
                      <m:e>
                        <m:r>
                          <a:rPr lang="fr-FR" i="1">
                            <a:effectLst>
                              <a:outerShdw blurRad="38100" dist="38100" dir="2700000" algn="tl">
                                <a:srgbClr val="000000">
                                  <a:alpha val="43137"/>
                                </a:srgbClr>
                              </a:outerShdw>
                            </a:effectLst>
                            <a:latin typeface="Cambria Math" panose="02040503050406030204" pitchFamily="18" charset="0"/>
                          </a:rPr>
                          <m:t>0,</m:t>
                        </m:r>
                        <m:r>
                          <a:rPr lang="fr-FR" b="0" i="1" smtClean="0">
                            <a:effectLst>
                              <a:outerShdw blurRad="38100" dist="38100" dir="2700000" algn="tl">
                                <a:srgbClr val="000000">
                                  <a:alpha val="43137"/>
                                </a:srgbClr>
                              </a:outerShdw>
                            </a:effectLst>
                            <a:latin typeface="Cambria Math" panose="02040503050406030204" pitchFamily="18" charset="0"/>
                          </a:rPr>
                          <m:t>8</m:t>
                        </m:r>
                        <m:r>
                          <a:rPr lang="fr-FR" i="1">
                            <a:effectLst>
                              <a:outerShdw blurRad="38100" dist="38100" dir="2700000" algn="tl">
                                <a:srgbClr val="000000">
                                  <a:alpha val="43137"/>
                                </a:srgbClr>
                              </a:outerShdw>
                            </a:effectLst>
                            <a:latin typeface="Cambria Math" panose="02040503050406030204" pitchFamily="18" charset="0"/>
                          </a:rPr>
                          <m:t>7</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𝐹</m:t>
                            </m:r>
                          </m:e>
                          <m:sub>
                            <m:r>
                              <a:rPr lang="fr-FR" b="0" i="1" smtClean="0">
                                <a:effectLst>
                                  <a:outerShdw blurRad="38100" dist="38100" dir="2700000" algn="tl">
                                    <a:srgbClr val="000000">
                                      <a:alpha val="43137"/>
                                    </a:srgbClr>
                                  </a:outerShdw>
                                </a:effectLst>
                                <a:latin typeface="Cambria Math" panose="02040503050406030204" pitchFamily="18" charset="0"/>
                              </a:rPr>
                              <m:t>𝑦</m:t>
                            </m:r>
                            <m:r>
                              <a:rPr lang="fr-FR" i="1">
                                <a:effectLst>
                                  <a:outerShdw blurRad="38100" dist="38100" dir="2700000" algn="tl">
                                    <a:srgbClr val="000000">
                                      <a:alpha val="43137"/>
                                    </a:srgbClr>
                                  </a:outerShdw>
                                </a:effectLst>
                                <a:latin typeface="Cambria Math" panose="02040503050406030204" pitchFamily="18" charset="0"/>
                              </a:rPr>
                              <m:t>𝑘</m:t>
                            </m:r>
                          </m:sub>
                        </m:sSub>
                      </m:e>
                    </m:d>
                    <m:r>
                      <a:rPr lang="fr-FR" i="1">
                        <a:effectLst>
                          <a:outerShdw blurRad="38100" dist="38100" dir="2700000" algn="tl">
                            <a:srgbClr val="000000">
                              <a:alpha val="43137"/>
                            </a:srgbClr>
                          </a:outerShdw>
                        </a:effectLst>
                        <a:latin typeface="Cambria Math" panose="02040503050406030204" pitchFamily="18" charset="0"/>
                      </a:rPr>
                      <m:t>.</m:t>
                    </m:r>
                    <m:r>
                      <a:rPr lang="fr-FR" i="1" dirty="0" smtClean="0">
                        <a:effectLst>
                          <a:outerShdw blurRad="38100" dist="38100" dir="2700000" algn="tl">
                            <a:srgbClr val="000000">
                              <a:alpha val="43137"/>
                            </a:srgbClr>
                          </a:outerShdw>
                        </a:effectLst>
                        <a:latin typeface="Cambria Math" panose="02040503050406030204" pitchFamily="18" charset="0"/>
                      </a:rPr>
                      <m:t>(</m:t>
                    </m:r>
                    <m:sSub>
                      <m:sSubPr>
                        <m:ctrlPr>
                          <a:rPr lang="fr-FR" i="1" dirty="0" smtClean="0">
                            <a:effectLst>
                              <a:outerShdw blurRad="38100" dist="38100" dir="2700000" algn="tl">
                                <a:srgbClr val="000000">
                                  <a:alpha val="43137"/>
                                </a:srgbClr>
                              </a:outerShdw>
                            </a:effectLst>
                            <a:latin typeface="Cambria Math" panose="02040503050406030204" pitchFamily="18" charset="0"/>
                          </a:rPr>
                        </m:ctrlPr>
                      </m:sSubPr>
                      <m:e>
                        <m:r>
                          <a:rPr lang="fr-FR" b="0" i="1" dirty="0" smtClean="0">
                            <a:effectLst>
                              <a:outerShdw blurRad="38100" dist="38100" dir="2700000" algn="tl">
                                <a:srgbClr val="000000">
                                  <a:alpha val="43137"/>
                                </a:srgbClr>
                              </a:outerShdw>
                            </a:effectLst>
                            <a:latin typeface="Cambria Math" panose="02040503050406030204" pitchFamily="18" charset="0"/>
                          </a:rPr>
                          <m:t>𝐴</m:t>
                        </m:r>
                      </m:e>
                      <m:sub>
                        <m:r>
                          <a:rPr lang="fr-FR" b="0" i="1" dirty="0" smtClean="0">
                            <a:effectLst>
                              <a:outerShdw blurRad="38100" dist="38100" dir="2700000" algn="tl">
                                <a:srgbClr val="000000">
                                  <a:alpha val="43137"/>
                                </a:srgbClr>
                              </a:outerShdw>
                            </a:effectLst>
                            <a:latin typeface="Cambria Math" panose="02040503050406030204" pitchFamily="18" charset="0"/>
                          </a:rPr>
                          <m:t>𝑠𝑒𝑞</m:t>
                        </m:r>
                      </m:sub>
                    </m:sSub>
                    <m:r>
                      <a:rPr lang="fr-FR" i="1" dirty="0" smtClean="0">
                        <a:effectLst>
                          <a:outerShdw blurRad="38100" dist="38100" dir="2700000" algn="tl">
                            <a:srgbClr val="000000">
                              <a:alpha val="43137"/>
                            </a:srgbClr>
                          </a:outerShdw>
                        </a:effectLst>
                        <a:latin typeface="Cambria Math" panose="02040503050406030204" pitchFamily="18" charset="0"/>
                      </a:rPr>
                      <m:t>)</m:t>
                    </m:r>
                    <m:r>
                      <a:rPr lang="fr-FR">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𝐹</m:t>
                        </m:r>
                      </m:e>
                      <m:sub>
                        <m:r>
                          <a:rPr lang="fr-FR" i="1">
                            <a:effectLst>
                              <a:outerShdw blurRad="38100" dist="38100" dir="2700000" algn="tl">
                                <a:srgbClr val="000000">
                                  <a:alpha val="43137"/>
                                </a:srgbClr>
                              </a:outerShdw>
                            </a:effectLst>
                            <a:latin typeface="Cambria Math" panose="02040503050406030204" pitchFamily="18" charset="0"/>
                          </a:rPr>
                          <m:t>𝑐𝑒𝑞</m:t>
                        </m:r>
                      </m:sub>
                    </m:sSub>
                    <m:r>
                      <a:rPr lang="fr-FR" i="1">
                        <a:effectLst>
                          <a:outerShdw blurRad="38100" dist="38100" dir="2700000" algn="tl">
                            <a:srgbClr val="000000">
                              <a:alpha val="43137"/>
                            </a:srgbClr>
                          </a:outerShdw>
                        </a:effectLst>
                        <a:latin typeface="Cambria Math" panose="02040503050406030204" pitchFamily="18" charset="0"/>
                      </a:rPr>
                      <m:t>=</m:t>
                    </m:r>
                    <m:r>
                      <a:rPr lang="fr-FR">
                        <a:effectLst>
                          <a:outerShdw blurRad="38100" dist="38100" dir="2700000" algn="tl">
                            <a:srgbClr val="000000">
                              <a:alpha val="43137"/>
                            </a:srgbClr>
                          </a:outerShdw>
                        </a:effectLst>
                        <a:latin typeface="Cambria Math" panose="02040503050406030204" pitchFamily="18" charset="0"/>
                      </a:rPr>
                      <m:t>0,204</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 </m:t>
                        </m:r>
                        <m:r>
                          <a:rPr lang="fr-FR" i="1">
                            <a:effectLst>
                              <a:outerShdw blurRad="38100" dist="38100" dir="2700000" algn="tl">
                                <a:srgbClr val="000000">
                                  <a:alpha val="43137"/>
                                </a:srgbClr>
                              </a:outerShdw>
                            </a:effectLst>
                            <a:latin typeface="Cambria Math" panose="02040503050406030204" pitchFamily="18" charset="0"/>
                          </a:rPr>
                          <m:t>𝐹</m:t>
                        </m:r>
                      </m:e>
                      <m:sub>
                        <m:r>
                          <a:rPr lang="fr-FR" i="1">
                            <a:effectLst>
                              <a:outerShdw blurRad="38100" dist="38100" dir="2700000" algn="tl">
                                <a:srgbClr val="000000">
                                  <a:alpha val="43137"/>
                                </a:srgbClr>
                              </a:outerShdw>
                            </a:effectLst>
                            <a:latin typeface="Cambria Math" panose="02040503050406030204" pitchFamily="18" charset="0"/>
                          </a:rPr>
                          <m:t>𝑐𝑘</m:t>
                        </m:r>
                      </m:sub>
                    </m:sSub>
                    <m:r>
                      <a:rPr lang="fr-FR">
                        <a:effectLst>
                          <a:outerShdw blurRad="38100" dist="38100" dir="2700000" algn="tl">
                            <a:srgbClr val="000000">
                              <a:alpha val="43137"/>
                            </a:srgbClr>
                          </a:outerShdw>
                        </a:effectLst>
                        <a:latin typeface="Cambria Math" panose="02040503050406030204" pitchFamily="18" charset="0"/>
                      </a:rPr>
                      <m:t> </m:t>
                    </m:r>
                    <m:r>
                      <m:rPr>
                        <m:sty m:val="p"/>
                      </m:rPr>
                      <a:rPr lang="fr-FR">
                        <a:effectLst>
                          <a:outerShdw blurRad="38100" dist="38100" dir="2700000" algn="tl">
                            <a:srgbClr val="000000">
                              <a:alpha val="43137"/>
                            </a:srgbClr>
                          </a:outerShdw>
                        </a:effectLst>
                        <a:latin typeface="Cambria Math" panose="02040503050406030204" pitchFamily="18" charset="0"/>
                      </a:rPr>
                      <m:t>B</m:t>
                    </m:r>
                    <m:r>
                      <a:rPr lang="fr-FR">
                        <a:effectLst>
                          <a:outerShdw blurRad="38100" dist="38100" dir="2700000" algn="tl">
                            <a:srgbClr val="000000">
                              <a:alpha val="43137"/>
                            </a:srgbClr>
                          </a:outerShdw>
                        </a:effectLst>
                        <a:latin typeface="Cambria Math" panose="02040503050406030204" pitchFamily="18" charset="0"/>
                      </a:rPr>
                      <m:t> </m:t>
                    </m:r>
                    <m:r>
                      <m:rPr>
                        <m:sty m:val="p"/>
                      </m:rPr>
                      <a:rPr lang="fr-FR">
                        <a:effectLst>
                          <a:outerShdw blurRad="38100" dist="38100" dir="2700000" algn="tl">
                            <a:srgbClr val="000000">
                              <a:alpha val="43137"/>
                            </a:srgbClr>
                          </a:outerShdw>
                        </a:effectLst>
                        <a:latin typeface="Cambria Math" panose="02040503050406030204" pitchFamily="18" charset="0"/>
                      </a:rPr>
                      <m:t>d</m:t>
                    </m:r>
                  </m:oMath>
                </a14:m>
                <a:r>
                  <a:rPr lang="fr-FR" dirty="0" smtClean="0">
                    <a:effectLst>
                      <a:outerShdw blurRad="38100" dist="38100" dir="2700000" algn="tl">
                        <a:srgbClr val="000000">
                          <a:alpha val="43137"/>
                        </a:srgbClr>
                      </a:outerShdw>
                    </a:effectLst>
                  </a:rPr>
                  <a:t>.</a:t>
                </a:r>
                <a:endParaRPr lang="fr-FR" dirty="0">
                  <a:effectLst>
                    <a:outerShdw blurRad="38100" dist="38100" dir="2700000" algn="tl">
                      <a:srgbClr val="000000">
                        <a:alpha val="43137"/>
                      </a:srgbClr>
                    </a:outerShdw>
                  </a:effectLst>
                </a:endParaRPr>
              </a:p>
            </p:txBody>
          </p:sp>
        </mc:Choice>
        <mc:Fallback xmlns="">
          <p:sp>
            <p:nvSpPr>
              <p:cNvPr id="8" name="Rectangle 7"/>
              <p:cNvSpPr>
                <a:spLocks noRot="1" noChangeAspect="1" noMove="1" noResize="1" noEditPoints="1" noAdjustHandles="1" noChangeArrowheads="1" noChangeShapeType="1" noTextEdit="1"/>
              </p:cNvSpPr>
              <p:nvPr/>
            </p:nvSpPr>
            <p:spPr>
              <a:xfrm>
                <a:off x="1275736" y="2273572"/>
                <a:ext cx="10500850" cy="760208"/>
              </a:xfrm>
              <a:prstGeom prst="rect">
                <a:avLst/>
              </a:prstGeom>
              <a:blipFill>
                <a:blip r:embed="rId4"/>
                <a:stretch>
                  <a:fillRect l="-522" t="-2400" r="-696" b="-1360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275736" y="3090159"/>
                <a:ext cx="10500850" cy="1515800"/>
              </a:xfrm>
              <a:prstGeom prst="rect">
                <a:avLst/>
              </a:prstGeom>
            </p:spPr>
            <p:txBody>
              <a:bodyPr wrap="square">
                <a:spAutoFit/>
              </a:bodyPr>
              <a:lstStyle/>
              <a:p>
                <a:pPr algn="just">
                  <a:lnSpc>
                    <a:spcPct val="114000"/>
                  </a:lnSpc>
                  <a:spcBef>
                    <a:spcPts val="600"/>
                  </a:spcBef>
                  <a:spcAft>
                    <a:spcPts val="600"/>
                  </a:spcAft>
                </a:pPr>
                <a:r>
                  <a:rPr lang="fr-FR"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La section d’acier nécessaire est de </a:t>
                </a:r>
                <a14:m>
                  <m:oMath xmlns:m="http://schemas.openxmlformats.org/officeDocument/2006/math">
                    <m:sSub>
                      <m:sSubPr>
                        <m:ctrlPr>
                          <a:rPr lang="fr-FR" i="1" smtClean="0">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b="0" i="1" smtClean="0">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𝐴</m:t>
                        </m:r>
                      </m:e>
                      <m:sub>
                        <m:r>
                          <a:rPr lang="fr-FR" i="1">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𝑠𝑒𝑞</m:t>
                        </m:r>
                      </m:sub>
                    </m:sSub>
                    <m:r>
                      <a:rPr lang="fr-FR" b="0" i="1" smtClean="0">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m:t>
                    </m:r>
                  </m:oMath>
                </a14:m>
                <a:r>
                  <a:rPr lang="fr-FR" dirty="0">
                    <a:effectLst>
                      <a:outerShdw blurRad="38100" dist="38100" dir="2700000" algn="tl">
                        <a:srgbClr val="000000">
                          <a:alpha val="43137"/>
                        </a:srgbClr>
                      </a:outerShdw>
                    </a:effectLst>
                  </a:rPr>
                  <a:t> </a:t>
                </a:r>
                <a14:m>
                  <m:oMath xmlns:m="http://schemas.openxmlformats.org/officeDocument/2006/math">
                    <m:r>
                      <a:rPr lang="fr-FR">
                        <a:effectLst>
                          <a:outerShdw blurRad="38100" dist="38100" dir="2700000" algn="tl">
                            <a:srgbClr val="000000">
                              <a:alpha val="43137"/>
                            </a:srgbClr>
                          </a:outerShdw>
                        </a:effectLst>
                        <a:latin typeface="Cambria Math" panose="02040503050406030204" pitchFamily="18" charset="0"/>
                      </a:rPr>
                      <m:t>0,234</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 </m:t>
                        </m:r>
                        <m:r>
                          <a:rPr lang="fr-FR" i="1">
                            <a:effectLst>
                              <a:outerShdw blurRad="38100" dist="38100" dir="2700000" algn="tl">
                                <a:srgbClr val="000000">
                                  <a:alpha val="43137"/>
                                </a:srgbClr>
                              </a:outerShdw>
                            </a:effectLst>
                            <a:latin typeface="Cambria Math" panose="02040503050406030204" pitchFamily="18" charset="0"/>
                          </a:rPr>
                          <m:t>𝐹</m:t>
                        </m:r>
                      </m:e>
                      <m:sub>
                        <m:r>
                          <a:rPr lang="fr-FR" i="1">
                            <a:effectLst>
                              <a:outerShdw blurRad="38100" dist="38100" dir="2700000" algn="tl">
                                <a:srgbClr val="000000">
                                  <a:alpha val="43137"/>
                                </a:srgbClr>
                              </a:outerShdw>
                            </a:effectLst>
                            <a:latin typeface="Cambria Math" panose="02040503050406030204" pitchFamily="18" charset="0"/>
                          </a:rPr>
                          <m:t>𝑐𝑘</m:t>
                        </m:r>
                      </m:sub>
                    </m:sSub>
                    <m:r>
                      <a:rPr lang="fr-FR">
                        <a:effectLst>
                          <a:outerShdw blurRad="38100" dist="38100" dir="2700000" algn="tl">
                            <a:srgbClr val="000000">
                              <a:alpha val="43137"/>
                            </a:srgbClr>
                          </a:outerShdw>
                        </a:effectLst>
                        <a:latin typeface="Cambria Math" panose="02040503050406030204" pitchFamily="18" charset="0"/>
                      </a:rPr>
                      <m:t> </m:t>
                    </m:r>
                    <m:r>
                      <m:rPr>
                        <m:sty m:val="p"/>
                      </m:rPr>
                      <a:rPr lang="fr-FR">
                        <a:effectLst>
                          <a:outerShdw blurRad="38100" dist="38100" dir="2700000" algn="tl">
                            <a:srgbClr val="000000">
                              <a:alpha val="43137"/>
                            </a:srgbClr>
                          </a:outerShdw>
                        </a:effectLst>
                        <a:latin typeface="Cambria Math" panose="02040503050406030204" pitchFamily="18" charset="0"/>
                      </a:rPr>
                      <m:t>B</m:t>
                    </m:r>
                    <m:r>
                      <a:rPr lang="fr-FR">
                        <a:effectLst>
                          <a:outerShdw blurRad="38100" dist="38100" dir="2700000" algn="tl">
                            <a:srgbClr val="000000">
                              <a:alpha val="43137"/>
                            </a:srgbClr>
                          </a:outerShdw>
                        </a:effectLst>
                        <a:latin typeface="Cambria Math" panose="02040503050406030204" pitchFamily="18" charset="0"/>
                      </a:rPr>
                      <m:t> </m:t>
                    </m:r>
                    <m:r>
                      <m:rPr>
                        <m:sty m:val="p"/>
                      </m:rPr>
                      <a:rPr lang="fr-FR">
                        <a:effectLst>
                          <a:outerShdw blurRad="38100" dist="38100" dir="2700000" algn="tl">
                            <a:srgbClr val="000000">
                              <a:alpha val="43137"/>
                            </a:srgbClr>
                          </a:outerShdw>
                        </a:effectLst>
                        <a:latin typeface="Cambria Math" panose="02040503050406030204" pitchFamily="18" charset="0"/>
                      </a:rPr>
                      <m:t>d</m:t>
                    </m:r>
                    <m:r>
                      <a:rPr lang="fr-FR" b="0" i="0" smtClean="0">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𝐹</m:t>
                        </m:r>
                      </m:e>
                      <m:sub>
                        <m:r>
                          <a:rPr lang="fr-FR" i="1">
                            <a:effectLst>
                              <a:outerShdw blurRad="38100" dist="38100" dir="2700000" algn="tl">
                                <a:srgbClr val="000000">
                                  <a:alpha val="43137"/>
                                </a:srgbClr>
                              </a:outerShdw>
                            </a:effectLst>
                            <a:latin typeface="Cambria Math" panose="02040503050406030204" pitchFamily="18" charset="0"/>
                          </a:rPr>
                          <m:t>𝑦𝑘</m:t>
                        </m:r>
                      </m:sub>
                    </m:sSub>
                  </m:oMath>
                </a14:m>
                <a:r>
                  <a:rPr lang="fr-FR" dirty="0" smtClean="0">
                    <a:effectLst>
                      <a:outerShdw blurRad="38100" dist="38100" dir="2700000" algn="tl">
                        <a:srgbClr val="000000">
                          <a:alpha val="43137"/>
                        </a:srgbClr>
                      </a:outerShdw>
                    </a:effectLst>
                  </a:rPr>
                  <a:t>. Autrement dit, le rapport d’acier au béton a ne pas dépasser dans une section équilibrée simplement armée est de :</a:t>
                </a:r>
              </a:p>
              <a:p>
                <a:pPr algn="just">
                  <a:lnSpc>
                    <a:spcPct val="114000"/>
                  </a:lnSpc>
                </a:pPr>
                <a14:m>
                  <m:oMathPara xmlns:m="http://schemas.openxmlformats.org/officeDocument/2006/math">
                    <m:oMathParaPr>
                      <m:jc m:val="centerGroup"/>
                    </m:oMathParaPr>
                    <m:oMath xmlns:m="http://schemas.openxmlformats.org/officeDocument/2006/math">
                      <m:f>
                        <m:fPr>
                          <m:ctrlPr>
                            <a:rPr lang="fr-FR" i="1" smtClean="0">
                              <a:effectLst>
                                <a:outerShdw blurRad="38100" dist="38100" dir="2700000" algn="tl">
                                  <a:srgbClr val="000000">
                                    <a:alpha val="43137"/>
                                  </a:srgbClr>
                                </a:outerShdw>
                              </a:effectLst>
                              <a:latin typeface="Cambria Math" panose="02040503050406030204" pitchFamily="18" charset="0"/>
                            </a:rPr>
                          </m:ctrlPr>
                        </m:fPr>
                        <m:num>
                          <m:sSub>
                            <m:sSubPr>
                              <m:ctrlPr>
                                <a:rPr lang="fr-FR" i="1">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𝐴</m:t>
                              </m:r>
                            </m:e>
                            <m:sub>
                              <m:r>
                                <a:rPr lang="fr-FR" i="1">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𝑠𝑒𝑞</m:t>
                              </m:r>
                            </m:sub>
                          </m:sSub>
                        </m:num>
                        <m:den>
                          <m:r>
                            <m:rPr>
                              <m:sty m:val="p"/>
                            </m:rPr>
                            <a:rPr lang="fr-FR">
                              <a:effectLst>
                                <a:outerShdw blurRad="38100" dist="38100" dir="2700000" algn="tl">
                                  <a:srgbClr val="000000">
                                    <a:alpha val="43137"/>
                                  </a:srgbClr>
                                </a:outerShdw>
                              </a:effectLst>
                              <a:latin typeface="Cambria Math" panose="02040503050406030204" pitchFamily="18" charset="0"/>
                            </a:rPr>
                            <m:t>B</m:t>
                          </m:r>
                          <m:r>
                            <a:rPr lang="fr-FR">
                              <a:effectLst>
                                <a:outerShdw blurRad="38100" dist="38100" dir="2700000" algn="tl">
                                  <a:srgbClr val="000000">
                                    <a:alpha val="43137"/>
                                  </a:srgbClr>
                                </a:outerShdw>
                              </a:effectLst>
                              <a:latin typeface="Cambria Math" panose="02040503050406030204" pitchFamily="18" charset="0"/>
                            </a:rPr>
                            <m:t> </m:t>
                          </m:r>
                          <m:r>
                            <m:rPr>
                              <m:sty m:val="p"/>
                            </m:rPr>
                            <a:rPr lang="fr-FR">
                              <a:effectLst>
                                <a:outerShdw blurRad="38100" dist="38100" dir="2700000" algn="tl">
                                  <a:srgbClr val="000000">
                                    <a:alpha val="43137"/>
                                  </a:srgbClr>
                                </a:outerShdw>
                              </a:effectLst>
                              <a:latin typeface="Cambria Math" panose="02040503050406030204" pitchFamily="18" charset="0"/>
                            </a:rPr>
                            <m:t>d</m:t>
                          </m:r>
                        </m:den>
                      </m:f>
                      <m:r>
                        <a:rPr lang="fr-FR" b="0" i="1" smtClean="0">
                          <a:effectLst>
                            <a:outerShdw blurRad="38100" dist="38100" dir="2700000" algn="tl">
                              <a:srgbClr val="000000">
                                <a:alpha val="43137"/>
                              </a:srgbClr>
                            </a:outerShdw>
                          </a:effectLst>
                          <a:latin typeface="Cambria Math" panose="02040503050406030204" pitchFamily="18" charset="0"/>
                        </a:rPr>
                        <m:t>=</m:t>
                      </m:r>
                      <m:r>
                        <a:rPr lang="fr-FR">
                          <a:effectLst>
                            <a:outerShdw blurRad="38100" dist="38100" dir="2700000" algn="tl">
                              <a:srgbClr val="000000">
                                <a:alpha val="43137"/>
                              </a:srgbClr>
                            </a:outerShdw>
                          </a:effectLst>
                          <a:latin typeface="Cambria Math" panose="02040503050406030204" pitchFamily="18" charset="0"/>
                        </a:rPr>
                        <m:t>0,234</m:t>
                      </m:r>
                      <m:f>
                        <m:fPr>
                          <m:ctrlPr>
                            <a:rPr lang="fr-FR" i="1" smtClean="0">
                              <a:effectLst>
                                <a:outerShdw blurRad="38100" dist="38100" dir="2700000" algn="tl">
                                  <a:srgbClr val="000000">
                                    <a:alpha val="43137"/>
                                  </a:srgbClr>
                                </a:outerShdw>
                              </a:effectLst>
                              <a:latin typeface="Cambria Math" panose="02040503050406030204" pitchFamily="18" charset="0"/>
                            </a:rPr>
                          </m:ctrlPr>
                        </m:fPr>
                        <m:num>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 </m:t>
                              </m:r>
                              <m:r>
                                <a:rPr lang="fr-FR" i="1">
                                  <a:effectLst>
                                    <a:outerShdw blurRad="38100" dist="38100" dir="2700000" algn="tl">
                                      <a:srgbClr val="000000">
                                        <a:alpha val="43137"/>
                                      </a:srgbClr>
                                    </a:outerShdw>
                                  </a:effectLst>
                                  <a:latin typeface="Cambria Math" panose="02040503050406030204" pitchFamily="18" charset="0"/>
                                </a:rPr>
                                <m:t>𝐹</m:t>
                              </m:r>
                            </m:e>
                            <m:sub>
                              <m:r>
                                <a:rPr lang="fr-FR" i="1">
                                  <a:effectLst>
                                    <a:outerShdw blurRad="38100" dist="38100" dir="2700000" algn="tl">
                                      <a:srgbClr val="000000">
                                        <a:alpha val="43137"/>
                                      </a:srgbClr>
                                    </a:outerShdw>
                                  </a:effectLst>
                                  <a:latin typeface="Cambria Math" panose="02040503050406030204" pitchFamily="18" charset="0"/>
                                </a:rPr>
                                <m:t>𝑐𝑘</m:t>
                              </m:r>
                            </m:sub>
                          </m:sSub>
                        </m:num>
                        <m:den>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𝐹</m:t>
                              </m:r>
                            </m:e>
                            <m:sub>
                              <m:r>
                                <a:rPr lang="fr-FR" i="1">
                                  <a:effectLst>
                                    <a:outerShdw blurRad="38100" dist="38100" dir="2700000" algn="tl">
                                      <a:srgbClr val="000000">
                                        <a:alpha val="43137"/>
                                      </a:srgbClr>
                                    </a:outerShdw>
                                  </a:effectLst>
                                  <a:latin typeface="Cambria Math" panose="02040503050406030204" pitchFamily="18" charset="0"/>
                                </a:rPr>
                                <m:t>𝑦𝑘</m:t>
                              </m:r>
                            </m:sub>
                          </m:sSub>
                        </m:den>
                      </m:f>
                    </m:oMath>
                  </m:oMathPara>
                </a14:m>
                <a:endParaRPr lang="fr-FR" dirty="0">
                  <a:effectLst>
                    <a:outerShdw blurRad="38100" dist="38100" dir="2700000" algn="tl">
                      <a:srgbClr val="000000">
                        <a:alpha val="43137"/>
                      </a:srgbClr>
                    </a:outerShdw>
                  </a:effectLst>
                </a:endParaRPr>
              </a:p>
            </p:txBody>
          </p:sp>
        </mc:Choice>
        <mc:Fallback xmlns="">
          <p:sp>
            <p:nvSpPr>
              <p:cNvPr id="11" name="Rectangle 10"/>
              <p:cNvSpPr>
                <a:spLocks noRot="1" noChangeAspect="1" noMove="1" noResize="1" noEditPoints="1" noAdjustHandles="1" noChangeArrowheads="1" noChangeShapeType="1" noTextEdit="1"/>
              </p:cNvSpPr>
              <p:nvPr/>
            </p:nvSpPr>
            <p:spPr>
              <a:xfrm>
                <a:off x="1275736" y="3090159"/>
                <a:ext cx="10500850" cy="1515800"/>
              </a:xfrm>
              <a:prstGeom prst="rect">
                <a:avLst/>
              </a:prstGeom>
              <a:blipFill>
                <a:blip r:embed="rId5"/>
                <a:stretch>
                  <a:fillRect l="-522" r="-696"/>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 name="ZoneTexte 5"/>
              <p:cNvSpPr txBox="1"/>
              <p:nvPr/>
            </p:nvSpPr>
            <p:spPr>
              <a:xfrm>
                <a:off x="1275736" y="4739282"/>
                <a:ext cx="10500849" cy="835422"/>
              </a:xfrm>
              <a:prstGeom prst="rect">
                <a:avLst/>
              </a:prstGeom>
              <a:noFill/>
            </p:spPr>
            <p:txBody>
              <a:bodyPr wrap="square" rtlCol="0">
                <a:spAutoFit/>
              </a:bodyPr>
              <a:lstStyle/>
              <a:p>
                <a:r>
                  <a:rPr lang="fr-FR" dirty="0" smtClean="0">
                    <a:effectLst>
                      <a:outerShdw blurRad="38100" dist="38100" dir="2700000" algn="tl">
                        <a:srgbClr val="000000">
                          <a:alpha val="43137"/>
                        </a:srgbClr>
                      </a:outerShdw>
                    </a:effectLst>
                  </a:rPr>
                  <a:t>Le moment résistant de la section équilibrée est donné alors par: </a:t>
                </a:r>
                <a14:m>
                  <m:oMath xmlns:m="http://schemas.openxmlformats.org/officeDocument/2006/math">
                    <m:sSub>
                      <m:sSubPr>
                        <m:ctrlPr>
                          <a:rPr lang="fr-FR" i="1" smtClean="0">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𝑀</m:t>
                        </m:r>
                      </m:e>
                      <m:sub>
                        <m:r>
                          <a:rPr lang="fr-FR" b="0" i="1" smtClean="0">
                            <a:effectLst>
                              <a:outerShdw blurRad="38100" dist="38100" dir="2700000" algn="tl">
                                <a:srgbClr val="000000">
                                  <a:alpha val="43137"/>
                                </a:srgbClr>
                              </a:outerShdw>
                            </a:effectLst>
                            <a:latin typeface="Cambria Math" panose="02040503050406030204" pitchFamily="18" charset="0"/>
                          </a:rPr>
                          <m:t>𝑒𝑞</m:t>
                        </m:r>
                      </m:sub>
                    </m:sSub>
                    <m:r>
                      <a:rPr lang="fr-FR" b="0" i="1" smtClean="0">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𝐹</m:t>
                        </m:r>
                      </m:e>
                      <m:sub>
                        <m:r>
                          <a:rPr lang="fr-FR" i="1">
                            <a:effectLst>
                              <a:outerShdw blurRad="38100" dist="38100" dir="2700000" algn="tl">
                                <a:srgbClr val="000000">
                                  <a:alpha val="43137"/>
                                </a:srgbClr>
                              </a:outerShdw>
                            </a:effectLst>
                            <a:latin typeface="Cambria Math" panose="02040503050406030204" pitchFamily="18" charset="0"/>
                          </a:rPr>
                          <m:t>𝑐𝑒𝑞</m:t>
                        </m:r>
                      </m:sub>
                    </m:sSub>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𝑍</m:t>
                        </m:r>
                      </m:e>
                      <m:sub>
                        <m:r>
                          <a:rPr lang="fr-FR" i="1">
                            <a:effectLst>
                              <a:outerShdw blurRad="38100" dist="38100" dir="2700000" algn="tl">
                                <a:srgbClr val="000000">
                                  <a:alpha val="43137"/>
                                </a:srgbClr>
                              </a:outerShdw>
                            </a:effectLst>
                            <a:latin typeface="Cambria Math" panose="02040503050406030204" pitchFamily="18" charset="0"/>
                          </a:rPr>
                          <m:t>𝑒𝑞</m:t>
                        </m:r>
                      </m:sub>
                    </m:sSub>
                  </m:oMath>
                </a14:m>
                <a:r>
                  <a:rPr lang="fr-FR" dirty="0" smtClean="0">
                    <a:effectLst>
                      <a:outerShdw blurRad="38100" dist="38100" dir="2700000" algn="tl">
                        <a:srgbClr val="000000">
                          <a:alpha val="43137"/>
                        </a:srgbClr>
                      </a:outerShdw>
                    </a:effectLst>
                  </a:rPr>
                  <a:t> en remplaçant par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𝑍</m:t>
                        </m:r>
                      </m:e>
                      <m:sub>
                        <m:r>
                          <a:rPr lang="fr-FR" i="1">
                            <a:effectLst>
                              <a:outerShdw blurRad="38100" dist="38100" dir="2700000" algn="tl">
                                <a:srgbClr val="000000">
                                  <a:alpha val="43137"/>
                                </a:srgbClr>
                              </a:outerShdw>
                            </a:effectLst>
                            <a:latin typeface="Cambria Math" panose="02040503050406030204" pitchFamily="18" charset="0"/>
                          </a:rPr>
                          <m:t>𝑒𝑞</m:t>
                        </m:r>
                      </m:sub>
                    </m:sSub>
                    <m:r>
                      <a:rPr lang="fr-FR" b="0" i="1" smtClean="0">
                        <a:effectLst>
                          <a:outerShdw blurRad="38100" dist="38100" dir="2700000" algn="tl">
                            <a:srgbClr val="000000">
                              <a:alpha val="43137"/>
                            </a:srgbClr>
                          </a:outerShdw>
                        </a:effectLst>
                        <a:latin typeface="Cambria Math" panose="02040503050406030204" pitchFamily="18" charset="0"/>
                      </a:rPr>
                      <m:t>=</m:t>
                    </m:r>
                    <m:r>
                      <a:rPr lang="fr-FR" b="0" i="1" smtClean="0">
                        <a:effectLst>
                          <a:outerShdw blurRad="38100" dist="38100" dir="2700000" algn="tl">
                            <a:srgbClr val="000000">
                              <a:alpha val="43137"/>
                            </a:srgbClr>
                          </a:outerShdw>
                        </a:effectLst>
                        <a:latin typeface="Cambria Math" panose="02040503050406030204" pitchFamily="18" charset="0"/>
                      </a:rPr>
                      <m:t>𝑑</m:t>
                    </m:r>
                    <m:r>
                      <a:rPr lang="fr-FR" b="0" i="1" smtClean="0">
                        <a:effectLst>
                          <a:outerShdw blurRad="38100" dist="38100" dir="2700000" algn="tl">
                            <a:srgbClr val="000000">
                              <a:alpha val="43137"/>
                            </a:srgbClr>
                          </a:outerShdw>
                        </a:effectLst>
                        <a:latin typeface="Cambria Math" panose="02040503050406030204" pitchFamily="18" charset="0"/>
                      </a:rPr>
                      <m:t>−</m:t>
                    </m:r>
                    <m:d>
                      <m:dPr>
                        <m:ctrlPr>
                          <a:rPr lang="fr-FR" b="0" i="1" smtClean="0">
                            <a:effectLst>
                              <a:outerShdw blurRad="38100" dist="38100" dir="2700000" algn="tl">
                                <a:srgbClr val="000000">
                                  <a:alpha val="43137"/>
                                </a:srgbClr>
                              </a:outerShdw>
                            </a:effectLst>
                            <a:latin typeface="Cambria Math" panose="02040503050406030204" pitchFamily="18" charset="0"/>
                          </a:rPr>
                        </m:ctrlPr>
                      </m:dPr>
                      <m:e>
                        <m:f>
                          <m:fPr>
                            <m:type m:val="lin"/>
                            <m:ctrlPr>
                              <a:rPr lang="fr-FR" b="0" i="1" smtClean="0">
                                <a:effectLst>
                                  <a:outerShdw blurRad="38100" dist="38100" dir="2700000" algn="tl">
                                    <a:srgbClr val="000000">
                                      <a:alpha val="43137"/>
                                    </a:srgbClr>
                                  </a:outerShdw>
                                </a:effectLst>
                                <a:latin typeface="Cambria Math" panose="02040503050406030204" pitchFamily="18" charset="0"/>
                              </a:rPr>
                            </m:ctrlPr>
                          </m:fPr>
                          <m:num>
                            <m:r>
                              <a:rPr lang="fr-FR" b="0" i="1" smtClean="0">
                                <a:effectLst>
                                  <a:outerShdw blurRad="38100" dist="38100" dir="2700000" algn="tl">
                                    <a:srgbClr val="000000">
                                      <a:alpha val="43137"/>
                                    </a:srgbClr>
                                  </a:outerShdw>
                                </a:effectLst>
                                <a:latin typeface="Cambria Math" panose="02040503050406030204" pitchFamily="18" charset="0"/>
                              </a:rPr>
                              <m:t>𝑠</m:t>
                            </m:r>
                          </m:num>
                          <m:den>
                            <m:r>
                              <a:rPr lang="fr-FR" b="0" i="1" smtClean="0">
                                <a:effectLst>
                                  <a:outerShdw blurRad="38100" dist="38100" dir="2700000" algn="tl">
                                    <a:srgbClr val="000000">
                                      <a:alpha val="43137"/>
                                    </a:srgbClr>
                                  </a:outerShdw>
                                </a:effectLst>
                                <a:latin typeface="Cambria Math" panose="02040503050406030204" pitchFamily="18" charset="0"/>
                              </a:rPr>
                              <m:t>2</m:t>
                            </m:r>
                          </m:den>
                        </m:f>
                      </m:e>
                    </m:d>
                  </m:oMath>
                </a14:m>
                <a:r>
                  <a:rPr lang="fr-FR" dirty="0" smtClean="0">
                    <a:effectLst>
                      <a:outerShdw blurRad="38100" dist="38100" dir="2700000" algn="tl">
                        <a:srgbClr val="000000">
                          <a:alpha val="43137"/>
                        </a:srgbClr>
                      </a:outerShdw>
                    </a:effectLst>
                  </a:rPr>
                  <a:t>, on obtient: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𝑀</m:t>
                        </m:r>
                      </m:e>
                      <m:sub>
                        <m:r>
                          <a:rPr lang="fr-FR" i="1">
                            <a:effectLst>
                              <a:outerShdw blurRad="38100" dist="38100" dir="2700000" algn="tl">
                                <a:srgbClr val="000000">
                                  <a:alpha val="43137"/>
                                </a:srgbClr>
                              </a:outerShdw>
                            </a:effectLst>
                            <a:latin typeface="Cambria Math" panose="02040503050406030204" pitchFamily="18" charset="0"/>
                          </a:rPr>
                          <m:t>𝑒𝑞</m:t>
                        </m:r>
                      </m:sub>
                    </m:sSub>
                    <m:r>
                      <a:rPr lang="fr-FR" i="1">
                        <a:effectLst>
                          <a:outerShdw blurRad="38100" dist="38100" dir="2700000" algn="tl">
                            <a:srgbClr val="000000">
                              <a:alpha val="43137"/>
                            </a:srgbClr>
                          </a:outerShdw>
                        </a:effectLst>
                        <a:latin typeface="Cambria Math" panose="02040503050406030204" pitchFamily="18" charset="0"/>
                      </a:rPr>
                      <m:t>=</m:t>
                    </m:r>
                  </m:oMath>
                </a14:m>
                <a:r>
                  <a:rPr lang="fr-FR" dirty="0" smtClean="0">
                    <a:effectLst>
                      <a:outerShdw blurRad="38100" dist="38100" dir="2700000" algn="tl">
                        <a:srgbClr val="000000">
                          <a:alpha val="43137"/>
                        </a:srgbClr>
                      </a:outerShdw>
                    </a:effectLst>
                  </a:rPr>
                  <a:t> 0,167</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 </m:t>
                        </m:r>
                        <m:r>
                          <a:rPr lang="fr-FR" i="1">
                            <a:effectLst>
                              <a:outerShdw blurRad="38100" dist="38100" dir="2700000" algn="tl">
                                <a:srgbClr val="000000">
                                  <a:alpha val="43137"/>
                                </a:srgbClr>
                              </a:outerShdw>
                            </a:effectLst>
                            <a:latin typeface="Cambria Math" panose="02040503050406030204" pitchFamily="18" charset="0"/>
                          </a:rPr>
                          <m:t>𝐹</m:t>
                        </m:r>
                      </m:e>
                      <m:sub>
                        <m:r>
                          <a:rPr lang="fr-FR" i="1">
                            <a:effectLst>
                              <a:outerShdw blurRad="38100" dist="38100" dir="2700000" algn="tl">
                                <a:srgbClr val="000000">
                                  <a:alpha val="43137"/>
                                </a:srgbClr>
                              </a:outerShdw>
                            </a:effectLst>
                            <a:latin typeface="Cambria Math" panose="02040503050406030204" pitchFamily="18" charset="0"/>
                          </a:rPr>
                          <m:t>𝑐𝑘</m:t>
                        </m:r>
                      </m:sub>
                    </m:sSub>
                    <m:r>
                      <a:rPr lang="fr-FR">
                        <a:effectLst>
                          <a:outerShdw blurRad="38100" dist="38100" dir="2700000" algn="tl">
                            <a:srgbClr val="000000">
                              <a:alpha val="43137"/>
                            </a:srgbClr>
                          </a:outerShdw>
                        </a:effectLst>
                        <a:latin typeface="Cambria Math" panose="02040503050406030204" pitchFamily="18" charset="0"/>
                      </a:rPr>
                      <m:t> </m:t>
                    </m:r>
                    <m:r>
                      <m:rPr>
                        <m:sty m:val="p"/>
                      </m:rPr>
                      <a:rPr lang="fr-FR">
                        <a:effectLst>
                          <a:outerShdw blurRad="38100" dist="38100" dir="2700000" algn="tl">
                            <a:srgbClr val="000000">
                              <a:alpha val="43137"/>
                            </a:srgbClr>
                          </a:outerShdw>
                        </a:effectLst>
                        <a:latin typeface="Cambria Math" panose="02040503050406030204" pitchFamily="18" charset="0"/>
                      </a:rPr>
                      <m:t>B</m:t>
                    </m:r>
                    <m:r>
                      <a:rPr lang="fr-FR">
                        <a:effectLst>
                          <a:outerShdw blurRad="38100" dist="38100" dir="2700000" algn="tl">
                            <a:srgbClr val="000000">
                              <a:alpha val="43137"/>
                            </a:srgbClr>
                          </a:outerShdw>
                        </a:effectLst>
                        <a:latin typeface="Cambria Math" panose="02040503050406030204" pitchFamily="18" charset="0"/>
                      </a:rPr>
                      <m:t> </m:t>
                    </m:r>
                    <m:sSup>
                      <m:sSupPr>
                        <m:ctrlPr>
                          <a:rPr lang="fr-FR" i="1" smtClean="0">
                            <a:effectLst>
                              <a:outerShdw blurRad="38100" dist="38100" dir="2700000" algn="tl">
                                <a:srgbClr val="000000">
                                  <a:alpha val="43137"/>
                                </a:srgbClr>
                              </a:outerShdw>
                            </a:effectLst>
                            <a:latin typeface="Cambria Math" panose="02040503050406030204" pitchFamily="18" charset="0"/>
                          </a:rPr>
                        </m:ctrlPr>
                      </m:sSupPr>
                      <m:e>
                        <m:r>
                          <a:rPr lang="fr-FR" b="0" i="1" smtClean="0">
                            <a:effectLst>
                              <a:outerShdw blurRad="38100" dist="38100" dir="2700000" algn="tl">
                                <a:srgbClr val="000000">
                                  <a:alpha val="43137"/>
                                </a:srgbClr>
                              </a:outerShdw>
                            </a:effectLst>
                            <a:latin typeface="Cambria Math" panose="02040503050406030204" pitchFamily="18" charset="0"/>
                          </a:rPr>
                          <m:t>𝑑</m:t>
                        </m:r>
                      </m:e>
                      <m:sup>
                        <m:r>
                          <a:rPr lang="fr-FR" b="0" i="1" smtClean="0">
                            <a:effectLst>
                              <a:outerShdw blurRad="38100" dist="38100" dir="2700000" algn="tl">
                                <a:srgbClr val="000000">
                                  <a:alpha val="43137"/>
                                </a:srgbClr>
                              </a:outerShdw>
                            </a:effectLst>
                            <a:latin typeface="Cambria Math" panose="02040503050406030204" pitchFamily="18" charset="0"/>
                          </a:rPr>
                          <m:t>2</m:t>
                        </m:r>
                      </m:sup>
                    </m:sSup>
                  </m:oMath>
                </a14:m>
                <a:r>
                  <a:rPr lang="fr-FR" dirty="0" smtClean="0">
                    <a:effectLst>
                      <a:outerShdw blurRad="38100" dist="38100" dir="2700000" algn="tl">
                        <a:srgbClr val="000000">
                          <a:alpha val="43137"/>
                        </a:srgbClr>
                      </a:outerShdw>
                    </a:effectLst>
                  </a:rPr>
                  <a:t>. Par conséquent, le facteur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𝐾</m:t>
                        </m:r>
                      </m:e>
                      <m:sub>
                        <m:r>
                          <a:rPr lang="fr-FR" i="1">
                            <a:effectLst>
                              <a:outerShdw blurRad="38100" dist="38100" dir="2700000" algn="tl">
                                <a:srgbClr val="000000">
                                  <a:alpha val="43137"/>
                                </a:srgbClr>
                              </a:outerShdw>
                            </a:effectLst>
                            <a:latin typeface="Cambria Math" panose="02040503050406030204" pitchFamily="18" charset="0"/>
                          </a:rPr>
                          <m:t>𝑒𝑞</m:t>
                        </m:r>
                      </m:sub>
                    </m:sSub>
                    <m:r>
                      <a:rPr lang="fr-FR" b="0" i="1" smtClean="0">
                        <a:effectLst>
                          <a:outerShdw blurRad="38100" dist="38100" dir="2700000" algn="tl">
                            <a:srgbClr val="000000">
                              <a:alpha val="43137"/>
                            </a:srgbClr>
                          </a:outerShdw>
                        </a:effectLst>
                        <a:latin typeface="Cambria Math" panose="02040503050406030204" pitchFamily="18" charset="0"/>
                      </a:rPr>
                      <m:t>= </m:t>
                    </m:r>
                    <m:f>
                      <m:fPr>
                        <m:ctrlPr>
                          <a:rPr lang="fr-FR" b="0" i="1" smtClean="0">
                            <a:effectLst>
                              <a:outerShdw blurRad="38100" dist="38100" dir="2700000" algn="tl">
                                <a:srgbClr val="000000">
                                  <a:alpha val="43137"/>
                                </a:srgbClr>
                              </a:outerShdw>
                            </a:effectLst>
                            <a:latin typeface="Cambria Math" panose="02040503050406030204" pitchFamily="18" charset="0"/>
                          </a:rPr>
                        </m:ctrlPr>
                      </m:fPr>
                      <m:num>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𝑀</m:t>
                            </m:r>
                          </m:e>
                          <m:sub>
                            <m:r>
                              <a:rPr lang="fr-FR" i="1">
                                <a:effectLst>
                                  <a:outerShdw blurRad="38100" dist="38100" dir="2700000" algn="tl">
                                    <a:srgbClr val="000000">
                                      <a:alpha val="43137"/>
                                    </a:srgbClr>
                                  </a:outerShdw>
                                </a:effectLst>
                                <a:latin typeface="Cambria Math" panose="02040503050406030204" pitchFamily="18" charset="0"/>
                              </a:rPr>
                              <m:t>𝑒𝑞</m:t>
                            </m:r>
                          </m:sub>
                        </m:sSub>
                      </m:num>
                      <m:den>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 </m:t>
                            </m:r>
                            <m:r>
                              <a:rPr lang="fr-FR" i="1">
                                <a:effectLst>
                                  <a:outerShdw blurRad="38100" dist="38100" dir="2700000" algn="tl">
                                    <a:srgbClr val="000000">
                                      <a:alpha val="43137"/>
                                    </a:srgbClr>
                                  </a:outerShdw>
                                </a:effectLst>
                                <a:latin typeface="Cambria Math" panose="02040503050406030204" pitchFamily="18" charset="0"/>
                              </a:rPr>
                              <m:t>𝐹</m:t>
                            </m:r>
                          </m:e>
                          <m:sub>
                            <m:r>
                              <a:rPr lang="fr-FR" i="1">
                                <a:effectLst>
                                  <a:outerShdw blurRad="38100" dist="38100" dir="2700000" algn="tl">
                                    <a:srgbClr val="000000">
                                      <a:alpha val="43137"/>
                                    </a:srgbClr>
                                  </a:outerShdw>
                                </a:effectLst>
                                <a:latin typeface="Cambria Math" panose="02040503050406030204" pitchFamily="18" charset="0"/>
                              </a:rPr>
                              <m:t>𝑐𝑘</m:t>
                            </m:r>
                          </m:sub>
                        </m:sSub>
                        <m:r>
                          <a:rPr lang="fr-FR">
                            <a:effectLst>
                              <a:outerShdw blurRad="38100" dist="38100" dir="2700000" algn="tl">
                                <a:srgbClr val="000000">
                                  <a:alpha val="43137"/>
                                </a:srgbClr>
                              </a:outerShdw>
                            </a:effectLst>
                            <a:latin typeface="Cambria Math" panose="02040503050406030204" pitchFamily="18" charset="0"/>
                          </a:rPr>
                          <m:t> </m:t>
                        </m:r>
                        <m:r>
                          <m:rPr>
                            <m:sty m:val="p"/>
                          </m:rPr>
                          <a:rPr lang="fr-FR">
                            <a:effectLst>
                              <a:outerShdw blurRad="38100" dist="38100" dir="2700000" algn="tl">
                                <a:srgbClr val="000000">
                                  <a:alpha val="43137"/>
                                </a:srgbClr>
                              </a:outerShdw>
                            </a:effectLst>
                            <a:latin typeface="Cambria Math" panose="02040503050406030204" pitchFamily="18" charset="0"/>
                          </a:rPr>
                          <m:t>B</m:t>
                        </m:r>
                        <m:r>
                          <a:rPr lang="fr-FR">
                            <a:effectLst>
                              <a:outerShdw blurRad="38100" dist="38100" dir="2700000" algn="tl">
                                <a:srgbClr val="000000">
                                  <a:alpha val="43137"/>
                                </a:srgbClr>
                              </a:outerShdw>
                            </a:effectLst>
                            <a:latin typeface="Cambria Math" panose="02040503050406030204" pitchFamily="18" charset="0"/>
                          </a:rPr>
                          <m:t> </m:t>
                        </m:r>
                        <m:sSup>
                          <m:sSupPr>
                            <m:ctrlPr>
                              <a:rPr lang="fr-FR" i="1">
                                <a:effectLst>
                                  <a:outerShdw blurRad="38100" dist="38100" dir="2700000" algn="tl">
                                    <a:srgbClr val="000000">
                                      <a:alpha val="43137"/>
                                    </a:srgbClr>
                                  </a:outerShdw>
                                </a:effectLst>
                                <a:latin typeface="Cambria Math" panose="02040503050406030204" pitchFamily="18" charset="0"/>
                              </a:rPr>
                            </m:ctrlPr>
                          </m:sSupPr>
                          <m:e>
                            <m:r>
                              <a:rPr lang="fr-FR" i="1">
                                <a:effectLst>
                                  <a:outerShdw blurRad="38100" dist="38100" dir="2700000" algn="tl">
                                    <a:srgbClr val="000000">
                                      <a:alpha val="43137"/>
                                    </a:srgbClr>
                                  </a:outerShdw>
                                </a:effectLst>
                                <a:latin typeface="Cambria Math" panose="02040503050406030204" pitchFamily="18" charset="0"/>
                              </a:rPr>
                              <m:t>𝑑</m:t>
                            </m:r>
                          </m:e>
                          <m:sup>
                            <m:r>
                              <a:rPr lang="fr-FR" i="1">
                                <a:effectLst>
                                  <a:outerShdw blurRad="38100" dist="38100" dir="2700000" algn="tl">
                                    <a:srgbClr val="000000">
                                      <a:alpha val="43137"/>
                                    </a:srgbClr>
                                  </a:outerShdw>
                                </a:effectLst>
                                <a:latin typeface="Cambria Math" panose="02040503050406030204" pitchFamily="18" charset="0"/>
                              </a:rPr>
                              <m:t>2</m:t>
                            </m:r>
                          </m:sup>
                        </m:sSup>
                      </m:den>
                    </m:f>
                    <m:r>
                      <a:rPr lang="fr-FR" b="0" i="1" smtClean="0">
                        <a:effectLst>
                          <a:outerShdw blurRad="38100" dist="38100" dir="2700000" algn="tl">
                            <a:srgbClr val="000000">
                              <a:alpha val="43137"/>
                            </a:srgbClr>
                          </a:outerShdw>
                        </a:effectLst>
                        <a:latin typeface="Cambria Math" panose="02040503050406030204" pitchFamily="18" charset="0"/>
                      </a:rPr>
                      <m:t>=0,167</m:t>
                    </m:r>
                  </m:oMath>
                </a14:m>
                <a:r>
                  <a:rPr lang="fr-FR" dirty="0" smtClean="0">
                    <a:effectLst>
                      <a:outerShdw blurRad="38100" dist="38100" dir="2700000" algn="tl">
                        <a:srgbClr val="000000">
                          <a:alpha val="43137"/>
                        </a:srgbClr>
                      </a:outerShdw>
                    </a:effectLst>
                  </a:rPr>
                  <a:t>.</a:t>
                </a:r>
                <a:endParaRPr lang="fr-FR" dirty="0">
                  <a:effectLst>
                    <a:outerShdw blurRad="38100" dist="38100" dir="2700000" algn="tl">
                      <a:srgbClr val="000000">
                        <a:alpha val="43137"/>
                      </a:srgbClr>
                    </a:outerShdw>
                  </a:effectLst>
                </a:endParaRPr>
              </a:p>
            </p:txBody>
          </p:sp>
        </mc:Choice>
        <mc:Fallback xmlns="">
          <p:sp>
            <p:nvSpPr>
              <p:cNvPr id="6" name="ZoneTexte 5"/>
              <p:cNvSpPr txBox="1">
                <a:spLocks noRot="1" noChangeAspect="1" noMove="1" noResize="1" noEditPoints="1" noAdjustHandles="1" noChangeArrowheads="1" noChangeShapeType="1" noTextEdit="1"/>
              </p:cNvSpPr>
              <p:nvPr/>
            </p:nvSpPr>
            <p:spPr>
              <a:xfrm>
                <a:off x="1275736" y="4739282"/>
                <a:ext cx="10500849" cy="835422"/>
              </a:xfrm>
              <a:prstGeom prst="rect">
                <a:avLst/>
              </a:prstGeom>
              <a:blipFill>
                <a:blip r:embed="rId6"/>
                <a:stretch>
                  <a:fillRect l="-522" t="-7299" b="-7153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3" name="ZoneTexte 12"/>
              <p:cNvSpPr txBox="1"/>
              <p:nvPr/>
            </p:nvSpPr>
            <p:spPr>
              <a:xfrm>
                <a:off x="1275736" y="5700781"/>
                <a:ext cx="10500849" cy="797782"/>
              </a:xfrm>
              <a:prstGeom prst="rect">
                <a:avLst/>
              </a:prstGeom>
              <a:noFill/>
            </p:spPr>
            <p:txBody>
              <a:bodyPr wrap="square" rtlCol="0">
                <a:spAutoFit/>
              </a:bodyPr>
              <a:lstStyle/>
              <a:p>
                <a:r>
                  <a:rPr lang="fr-FR" dirty="0">
                    <a:effectLst>
                      <a:outerShdw blurRad="38100" dist="38100" dir="2700000" algn="tl">
                        <a:srgbClr val="000000">
                          <a:alpha val="43137"/>
                        </a:srgbClr>
                      </a:outerShdw>
                    </a:effectLst>
                  </a:rPr>
                  <a:t>Pour un moment de conception «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𝑀</m:t>
                        </m:r>
                      </m:e>
                      <m:sub>
                        <m:r>
                          <a:rPr lang="fr-FR">
                            <a:effectLst>
                              <a:outerShdw blurRad="38100" dist="38100" dir="2700000" algn="tl">
                                <a:srgbClr val="000000">
                                  <a:alpha val="43137"/>
                                </a:srgbClr>
                              </a:outerShdw>
                            </a:effectLst>
                            <a:latin typeface="Cambria Math" panose="02040503050406030204" pitchFamily="18" charset="0"/>
                          </a:rPr>
                          <m:t>𝑐</m:t>
                        </m:r>
                      </m:sub>
                    </m:sSub>
                  </m:oMath>
                </a14:m>
                <a:r>
                  <a:rPr lang="fr-FR" dirty="0">
                    <a:effectLst>
                      <a:outerShdw blurRad="38100" dist="38100" dir="2700000" algn="tl">
                        <a:srgbClr val="000000">
                          <a:alpha val="43137"/>
                        </a:srgbClr>
                      </a:outerShdw>
                    </a:effectLst>
                  </a:rPr>
                  <a:t> » tel que </a:t>
                </a:r>
                <a14:m>
                  <m:oMath xmlns:m="http://schemas.openxmlformats.org/officeDocument/2006/math">
                    <m:r>
                      <a:rPr lang="fr-FR">
                        <a:effectLst>
                          <a:outerShdw blurRad="38100" dist="38100" dir="2700000" algn="tl">
                            <a:srgbClr val="000000">
                              <a:alpha val="43137"/>
                            </a:srgbClr>
                          </a:outerShdw>
                        </a:effectLst>
                        <a:latin typeface="Cambria Math" panose="02040503050406030204" pitchFamily="18" charset="0"/>
                      </a:rPr>
                      <m:t>: </m:t>
                    </m:r>
                    <m:f>
                      <m:fPr>
                        <m:ctrlPr>
                          <a:rPr lang="fr-FR" i="1">
                            <a:effectLst>
                              <a:outerShdw blurRad="38100" dist="38100" dir="2700000" algn="tl">
                                <a:srgbClr val="000000">
                                  <a:alpha val="43137"/>
                                </a:srgbClr>
                              </a:outerShdw>
                            </a:effectLst>
                            <a:latin typeface="Cambria Math" panose="02040503050406030204" pitchFamily="18" charset="0"/>
                          </a:rPr>
                        </m:ctrlPr>
                      </m:fPr>
                      <m:num>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𝑀</m:t>
                            </m:r>
                          </m:e>
                          <m:sub>
                            <m:r>
                              <a:rPr lang="fr-FR">
                                <a:effectLst>
                                  <a:outerShdw blurRad="38100" dist="38100" dir="2700000" algn="tl">
                                    <a:srgbClr val="000000">
                                      <a:alpha val="43137"/>
                                    </a:srgbClr>
                                  </a:outerShdw>
                                </a:effectLst>
                                <a:latin typeface="Cambria Math" panose="02040503050406030204" pitchFamily="18" charset="0"/>
                              </a:rPr>
                              <m:t>𝑐</m:t>
                            </m:r>
                          </m:sub>
                        </m:sSub>
                      </m:num>
                      <m:den>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 </m:t>
                            </m:r>
                            <m:r>
                              <a:rPr lang="fr-FR">
                                <a:effectLst>
                                  <a:outerShdw blurRad="38100" dist="38100" dir="2700000" algn="tl">
                                    <a:srgbClr val="000000">
                                      <a:alpha val="43137"/>
                                    </a:srgbClr>
                                  </a:outerShdw>
                                </a:effectLst>
                                <a:latin typeface="Cambria Math" panose="02040503050406030204" pitchFamily="18" charset="0"/>
                              </a:rPr>
                              <m:t>𝐹</m:t>
                            </m:r>
                          </m:e>
                          <m:sub>
                            <m:r>
                              <a:rPr lang="fr-FR">
                                <a:effectLst>
                                  <a:outerShdw blurRad="38100" dist="38100" dir="2700000" algn="tl">
                                    <a:srgbClr val="000000">
                                      <a:alpha val="43137"/>
                                    </a:srgbClr>
                                  </a:outerShdw>
                                </a:effectLst>
                                <a:latin typeface="Cambria Math" panose="02040503050406030204" pitchFamily="18" charset="0"/>
                              </a:rPr>
                              <m:t>𝑐𝑘</m:t>
                            </m:r>
                          </m:sub>
                        </m:sSub>
                        <m:r>
                          <a:rPr lang="fr-FR">
                            <a:effectLst>
                              <a:outerShdw blurRad="38100" dist="38100" dir="2700000" algn="tl">
                                <a:srgbClr val="000000">
                                  <a:alpha val="43137"/>
                                </a:srgbClr>
                              </a:outerShdw>
                            </a:effectLst>
                            <a:latin typeface="Cambria Math" panose="02040503050406030204" pitchFamily="18" charset="0"/>
                          </a:rPr>
                          <m:t> </m:t>
                        </m:r>
                        <m:r>
                          <m:rPr>
                            <m:sty m:val="p"/>
                          </m:rPr>
                          <a:rPr lang="fr-FR">
                            <a:effectLst>
                              <a:outerShdw blurRad="38100" dist="38100" dir="2700000" algn="tl">
                                <a:srgbClr val="000000">
                                  <a:alpha val="43137"/>
                                </a:srgbClr>
                              </a:outerShdw>
                            </a:effectLst>
                            <a:latin typeface="Cambria Math" panose="02040503050406030204" pitchFamily="18" charset="0"/>
                          </a:rPr>
                          <m:t>B</m:t>
                        </m:r>
                        <m:r>
                          <a:rPr lang="fr-FR">
                            <a:effectLst>
                              <a:outerShdw blurRad="38100" dist="38100" dir="2700000" algn="tl">
                                <a:srgbClr val="000000">
                                  <a:alpha val="43137"/>
                                </a:srgbClr>
                              </a:outerShdw>
                            </a:effectLst>
                            <a:latin typeface="Cambria Math" panose="02040503050406030204" pitchFamily="18" charset="0"/>
                          </a:rPr>
                          <m:t> </m:t>
                        </m:r>
                        <m:sSup>
                          <m:sSupPr>
                            <m:ctrlPr>
                              <a:rPr lang="fr-FR" i="1">
                                <a:effectLst>
                                  <a:outerShdw blurRad="38100" dist="38100" dir="2700000" algn="tl">
                                    <a:srgbClr val="000000">
                                      <a:alpha val="43137"/>
                                    </a:srgbClr>
                                  </a:outerShdw>
                                </a:effectLst>
                                <a:latin typeface="Cambria Math" panose="02040503050406030204" pitchFamily="18" charset="0"/>
                              </a:rPr>
                            </m:ctrlPr>
                          </m:sSupPr>
                          <m:e>
                            <m:r>
                              <a:rPr lang="fr-FR">
                                <a:effectLst>
                                  <a:outerShdw blurRad="38100" dist="38100" dir="2700000" algn="tl">
                                    <a:srgbClr val="000000">
                                      <a:alpha val="43137"/>
                                    </a:srgbClr>
                                  </a:outerShdw>
                                </a:effectLst>
                                <a:latin typeface="Cambria Math" panose="02040503050406030204" pitchFamily="18" charset="0"/>
                              </a:rPr>
                              <m:t>𝑑</m:t>
                            </m:r>
                          </m:e>
                          <m:sup>
                            <m:r>
                              <a:rPr lang="fr-FR">
                                <a:effectLst>
                                  <a:outerShdw blurRad="38100" dist="38100" dir="2700000" algn="tl">
                                    <a:srgbClr val="000000">
                                      <a:alpha val="43137"/>
                                    </a:srgbClr>
                                  </a:outerShdw>
                                </a:effectLst>
                                <a:latin typeface="Cambria Math" panose="02040503050406030204" pitchFamily="18" charset="0"/>
                              </a:rPr>
                              <m:t>2</m:t>
                            </m:r>
                          </m:sup>
                        </m:sSup>
                      </m:den>
                    </m:f>
                    <m:r>
                      <a:rPr lang="fr-FR">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𝐾</m:t>
                        </m:r>
                      </m:e>
                      <m:sub>
                        <m:r>
                          <a:rPr lang="fr-FR">
                            <a:effectLst>
                              <a:outerShdw blurRad="38100" dist="38100" dir="2700000" algn="tl">
                                <a:srgbClr val="000000">
                                  <a:alpha val="43137"/>
                                </a:srgbClr>
                              </a:outerShdw>
                            </a:effectLst>
                            <a:latin typeface="Cambria Math" panose="02040503050406030204" pitchFamily="18" charset="0"/>
                          </a:rPr>
                          <m:t>𝑒𝑞</m:t>
                        </m:r>
                      </m:sub>
                    </m:sSub>
                    <m:r>
                      <a:rPr lang="fr-FR">
                        <a:effectLst>
                          <a:outerShdw blurRad="38100" dist="38100" dir="2700000" algn="tl">
                            <a:srgbClr val="000000">
                              <a:alpha val="43137"/>
                            </a:srgbClr>
                          </a:outerShdw>
                        </a:effectLst>
                        <a:latin typeface="Cambria Math" panose="02040503050406030204" pitchFamily="18" charset="0"/>
                      </a:rPr>
                      <m:t>=0,167</m:t>
                    </m:r>
                  </m:oMath>
                </a14:m>
                <a:r>
                  <a:rPr lang="fr-FR" dirty="0" smtClean="0">
                    <a:effectLst>
                      <a:outerShdw blurRad="38100" dist="38100" dir="2700000" algn="tl">
                        <a:srgbClr val="000000">
                          <a:alpha val="43137"/>
                        </a:srgbClr>
                      </a:outerShdw>
                    </a:effectLst>
                  </a:rPr>
                  <a:t>,</a:t>
                </a:r>
                <a:r>
                  <a:rPr lang="fr-FR" dirty="0">
                    <a:effectLst>
                      <a:outerShdw blurRad="38100" dist="38100" dir="2700000" algn="tl">
                        <a:srgbClr val="000000">
                          <a:alpha val="43137"/>
                        </a:srgbClr>
                      </a:outerShdw>
                    </a:effectLst>
                  </a:rPr>
                  <a:t> la section nécessite un renforcement de la zone comprimée. Cette valeur s'agit de la limite indiquée sur l'axe horizontal de la courbe </a:t>
                </a:r>
                <a:r>
                  <a:rPr lang="fr-FR" dirty="0" smtClean="0">
                    <a:effectLst>
                      <a:outerShdw blurRad="38100" dist="38100" dir="2700000" algn="tl">
                        <a:srgbClr val="000000">
                          <a:alpha val="43137"/>
                        </a:srgbClr>
                      </a:outerShdw>
                    </a:effectLst>
                  </a:rPr>
                  <a:t>précédente.</a:t>
                </a:r>
                <a:endParaRPr lang="fr-FR" dirty="0">
                  <a:effectLst>
                    <a:outerShdw blurRad="38100" dist="38100" dir="2700000" algn="tl">
                      <a:srgbClr val="000000">
                        <a:alpha val="43137"/>
                      </a:srgbClr>
                    </a:outerShdw>
                  </a:effectLst>
                </a:endParaRPr>
              </a:p>
            </p:txBody>
          </p:sp>
        </mc:Choice>
        <mc:Fallback xmlns="">
          <p:sp>
            <p:nvSpPr>
              <p:cNvPr id="13" name="ZoneTexte 12"/>
              <p:cNvSpPr txBox="1">
                <a:spLocks noRot="1" noChangeAspect="1" noMove="1" noResize="1" noEditPoints="1" noAdjustHandles="1" noChangeArrowheads="1" noChangeShapeType="1" noTextEdit="1"/>
              </p:cNvSpPr>
              <p:nvPr/>
            </p:nvSpPr>
            <p:spPr>
              <a:xfrm>
                <a:off x="1275736" y="5700781"/>
                <a:ext cx="10500849" cy="797782"/>
              </a:xfrm>
              <a:prstGeom prst="rect">
                <a:avLst/>
              </a:prstGeom>
              <a:blipFill>
                <a:blip r:embed="rId7"/>
                <a:stretch>
                  <a:fillRect l="-522" r="-1045" b="-14504"/>
                </a:stretch>
              </a:blipFill>
            </p:spPr>
            <p:txBody>
              <a:bodyPr/>
              <a:lstStyle/>
              <a:p>
                <a:r>
                  <a:rPr lang="fr-FR">
                    <a:noFill/>
                  </a:rPr>
                  <a:t> </a:t>
                </a:r>
              </a:p>
            </p:txBody>
          </p:sp>
        </mc:Fallback>
      </mc:AlternateContent>
    </p:spTree>
    <p:extLst>
      <p:ext uri="{BB962C8B-B14F-4D97-AF65-F5344CB8AC3E}">
        <p14:creationId xmlns:p14="http://schemas.microsoft.com/office/powerpoint/2010/main" val="36733286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78000"/>
            <a:lum/>
          </a:blip>
          <a:srcRect/>
          <a:stretch>
            <a:fillRect/>
          </a:stretch>
        </a:blipFill>
        <a:effectLst/>
      </p:bgPr>
    </p:bg>
    <p:spTree>
      <p:nvGrpSpPr>
        <p:cNvPr id="1" name=""/>
        <p:cNvGrpSpPr/>
        <p:nvPr/>
      </p:nvGrpSpPr>
      <p:grpSpPr>
        <a:xfrm>
          <a:off x="0" y="0"/>
          <a:ext cx="0" cy="0"/>
          <a:chOff x="0" y="0"/>
          <a:chExt cx="0" cy="0"/>
        </a:xfrm>
      </p:grpSpPr>
      <p:sp>
        <p:nvSpPr>
          <p:cNvPr id="9" name="ZoneTexte 8"/>
          <p:cNvSpPr txBox="1"/>
          <p:nvPr/>
        </p:nvSpPr>
        <p:spPr>
          <a:xfrm rot="16200000">
            <a:off x="-1106129" y="3019908"/>
            <a:ext cx="2964429" cy="523220"/>
          </a:xfrm>
          <a:prstGeom prst="rect">
            <a:avLst/>
          </a:prstGeom>
          <a:noFill/>
        </p:spPr>
        <p:txBody>
          <a:bodyPr wrap="square" rtlCol="0">
            <a:spAutoFit/>
          </a:bodyPr>
          <a:lstStyle/>
          <a:p>
            <a:r>
              <a:rPr lang="fr-FR" sz="2800" b="1" dirty="0">
                <a:solidFill>
                  <a:schemeClr val="accent2">
                    <a:lumMod val="50000"/>
                  </a:schemeClr>
                </a:solidFill>
                <a:effectLst>
                  <a:outerShdw blurRad="38100" dist="38100" dir="2700000" algn="tl">
                    <a:srgbClr val="000000">
                      <a:alpha val="43137"/>
                    </a:srgbClr>
                  </a:outerShdw>
                </a:effectLst>
              </a:rPr>
              <a:t>Moment plastique </a:t>
            </a:r>
          </a:p>
        </p:txBody>
      </p:sp>
      <p:sp>
        <p:nvSpPr>
          <p:cNvPr id="10" name="Rectangle à coins arrondis 9"/>
          <p:cNvSpPr/>
          <p:nvPr/>
        </p:nvSpPr>
        <p:spPr>
          <a:xfrm>
            <a:off x="1047135" y="221227"/>
            <a:ext cx="10958052" cy="6459792"/>
          </a:xfrm>
          <a:prstGeom prst="roundRect">
            <a:avLst>
              <a:gd name="adj" fmla="val 6655"/>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p:nvSpPr>
        <p:spPr>
          <a:xfrm>
            <a:off x="1230388" y="397317"/>
            <a:ext cx="2858475" cy="369332"/>
          </a:xfrm>
          <a:prstGeom prst="rect">
            <a:avLst/>
          </a:prstGeom>
        </p:spPr>
        <p:txBody>
          <a:bodyPr wrap="none">
            <a:spAutoFit/>
          </a:bodyPr>
          <a:lstStyle/>
          <a:p>
            <a:r>
              <a:rPr lang="fr-FR" b="1" dirty="0">
                <a:effectLst>
                  <a:outerShdw blurRad="38100" dist="38100" dir="2700000" algn="tl">
                    <a:srgbClr val="000000">
                      <a:alpha val="43137"/>
                    </a:srgbClr>
                  </a:outerShdw>
                </a:effectLst>
                <a:ea typeface="Times New Roman" panose="02020603050405020304" pitchFamily="18" charset="0"/>
              </a:rPr>
              <a:t>Section doublement armée </a:t>
            </a:r>
          </a:p>
        </p:txBody>
      </p:sp>
      <p:sp>
        <p:nvSpPr>
          <p:cNvPr id="3" name="Rectangle 2"/>
          <p:cNvSpPr/>
          <p:nvPr/>
        </p:nvSpPr>
        <p:spPr>
          <a:xfrm>
            <a:off x="1230388" y="855179"/>
            <a:ext cx="10627314" cy="646331"/>
          </a:xfrm>
          <a:prstGeom prst="rect">
            <a:avLst/>
          </a:prstGeom>
        </p:spPr>
        <p:txBody>
          <a:bodyPr wrap="square">
            <a:spAutoFit/>
          </a:bodyPr>
          <a:lstStyle/>
          <a:p>
            <a:r>
              <a:rPr lang="fr-FR" dirty="0" smtClean="0">
                <a:effectLst>
                  <a:outerShdw blurRad="38100" dist="38100" dir="2700000" algn="tl">
                    <a:srgbClr val="000000">
                      <a:alpha val="43137"/>
                    </a:srgbClr>
                  </a:outerShdw>
                </a:effectLst>
                <a:ea typeface="Times New Roman" panose="02020603050405020304" pitchFamily="18" charset="0"/>
              </a:rPr>
              <a:t>Dans certains cas où le </a:t>
            </a:r>
            <a:r>
              <a:rPr lang="fr-FR" dirty="0">
                <a:effectLst>
                  <a:outerShdw blurRad="38100" dist="38100" dir="2700000" algn="tl">
                    <a:srgbClr val="000000">
                      <a:alpha val="43137"/>
                    </a:srgbClr>
                  </a:outerShdw>
                </a:effectLst>
                <a:ea typeface="Times New Roman" panose="02020603050405020304" pitchFamily="18" charset="0"/>
              </a:rPr>
              <a:t>moment ultime de conception dépasse le moment de résistance du béton « </a:t>
            </a:r>
            <a:r>
              <a:rPr lang="fr-FR" i="1" dirty="0" err="1">
                <a:effectLst>
                  <a:outerShdw blurRad="38100" dist="38100" dir="2700000" algn="tl">
                    <a:srgbClr val="000000">
                      <a:alpha val="43137"/>
                    </a:srgbClr>
                  </a:outerShdw>
                </a:effectLst>
                <a:ea typeface="Times New Roman" panose="02020603050405020304" pitchFamily="18" charset="0"/>
              </a:rPr>
              <a:t>M</a:t>
            </a:r>
            <a:r>
              <a:rPr lang="fr-FR" i="1" baseline="-25000" dirty="0" err="1">
                <a:effectLst>
                  <a:outerShdw blurRad="38100" dist="38100" dir="2700000" algn="tl">
                    <a:srgbClr val="000000">
                      <a:alpha val="43137"/>
                    </a:srgbClr>
                  </a:outerShdw>
                </a:effectLst>
                <a:ea typeface="Times New Roman" panose="02020603050405020304" pitchFamily="18" charset="0"/>
              </a:rPr>
              <a:t>eq</a:t>
            </a:r>
            <a:r>
              <a:rPr lang="fr-FR" dirty="0">
                <a:effectLst>
                  <a:outerShdw blurRad="38100" dist="38100" dir="2700000" algn="tl">
                    <a:srgbClr val="000000">
                      <a:alpha val="43137"/>
                    </a:srgbClr>
                  </a:outerShdw>
                </a:effectLst>
                <a:ea typeface="Times New Roman" panose="02020603050405020304" pitchFamily="18" charset="0"/>
              </a:rPr>
              <a:t> » </a:t>
            </a:r>
            <a:r>
              <a:rPr lang="fr-FR" dirty="0" smtClean="0">
                <a:effectLst>
                  <a:outerShdw blurRad="38100" dist="38100" dir="2700000" algn="tl">
                    <a:srgbClr val="000000">
                      <a:alpha val="43137"/>
                    </a:srgbClr>
                  </a:outerShdw>
                </a:effectLst>
                <a:ea typeface="Times New Roman" panose="02020603050405020304" pitchFamily="18" charset="0"/>
              </a:rPr>
              <a:t>un ferraillage supplémentaire de la zone comprimée est </a:t>
            </a:r>
            <a:r>
              <a:rPr lang="fr-FR" dirty="0">
                <a:effectLst>
                  <a:outerShdw blurRad="38100" dist="38100" dir="2700000" algn="tl">
                    <a:srgbClr val="000000">
                      <a:alpha val="43137"/>
                    </a:srgbClr>
                  </a:outerShdw>
                </a:effectLst>
                <a:ea typeface="Times New Roman" panose="02020603050405020304" pitchFamily="18" charset="0"/>
              </a:rPr>
              <a:t>donc nécessaire. </a:t>
            </a:r>
            <a:endParaRPr lang="fr-FR"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6" name="Rectangle 5"/>
              <p:cNvSpPr/>
              <p:nvPr/>
            </p:nvSpPr>
            <p:spPr>
              <a:xfrm>
                <a:off x="1230388" y="1595603"/>
                <a:ext cx="10627314" cy="391261"/>
              </a:xfrm>
              <a:prstGeom prst="rect">
                <a:avLst/>
              </a:prstGeom>
            </p:spPr>
            <p:txBody>
              <a:bodyPr wrap="square">
                <a:spAutoFit/>
              </a:bodyPr>
              <a:lstStyle/>
              <a:p>
                <a:r>
                  <a:rPr lang="fr-FR" dirty="0" smtClean="0">
                    <a:effectLst>
                      <a:outerShdw blurRad="38100" dist="38100" dir="2700000" algn="tl">
                        <a:srgbClr val="000000">
                          <a:alpha val="43137"/>
                        </a:srgbClr>
                      </a:outerShdw>
                    </a:effectLst>
                    <a:ea typeface="Times New Roman" panose="02020603050405020304" pitchFamily="18" charset="0"/>
                  </a:rPr>
                  <a:t>L’équilibre de la section donne:  </a:t>
                </a:r>
                <a14:m>
                  <m:oMath xmlns:m="http://schemas.openxmlformats.org/officeDocument/2006/math">
                    <m:sSub>
                      <m:sSubPr>
                        <m:ctrlPr>
                          <a:rPr lang="fr-FR" i="1" smtClean="0">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𝐹</m:t>
                        </m:r>
                      </m:e>
                      <m:sub>
                        <m:r>
                          <a:rPr lang="fr-FR" b="0" i="1" smtClean="0">
                            <a:effectLst>
                              <a:outerShdw blurRad="38100" dist="38100" dir="2700000" algn="tl">
                                <a:srgbClr val="000000">
                                  <a:alpha val="43137"/>
                                </a:srgbClr>
                              </a:outerShdw>
                            </a:effectLst>
                            <a:latin typeface="Cambria Math" panose="02040503050406030204" pitchFamily="18" charset="0"/>
                          </a:rPr>
                          <m:t>𝑠</m:t>
                        </m:r>
                      </m:sub>
                    </m:sSub>
                    <m:r>
                      <a:rPr lang="fr-FR" b="0" i="1" smtClean="0">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𝐹</m:t>
                        </m:r>
                      </m:e>
                      <m:sub>
                        <m:r>
                          <a:rPr lang="fr-FR" b="0" i="1" smtClean="0">
                            <a:effectLst>
                              <a:outerShdw blurRad="38100" dist="38100" dir="2700000" algn="tl">
                                <a:srgbClr val="000000">
                                  <a:alpha val="43137"/>
                                </a:srgbClr>
                              </a:outerShdw>
                            </a:effectLst>
                            <a:latin typeface="Cambria Math" panose="02040503050406030204" pitchFamily="18" charset="0"/>
                          </a:rPr>
                          <m:t>𝑐</m:t>
                        </m:r>
                      </m:sub>
                    </m:sSub>
                  </m:oMath>
                </a14:m>
                <a:r>
                  <a:rPr lang="fr-FR" dirty="0" smtClean="0">
                    <a:effectLst>
                      <a:outerShdw blurRad="38100" dist="38100" dir="2700000" algn="tl">
                        <a:srgbClr val="000000">
                          <a:alpha val="43137"/>
                        </a:srgbClr>
                      </a:outerShdw>
                    </a:effectLst>
                    <a:ea typeface="Times New Roman" panose="02020603050405020304" pitchFamily="18" charset="0"/>
                  </a:rPr>
                  <a:t>+</a:t>
                </a:r>
                <a14:m>
                  <m:oMath xmlns:m="http://schemas.openxmlformats.org/officeDocument/2006/math">
                    <m:sSubSup>
                      <m:sSubSupPr>
                        <m:ctrlPr>
                          <a:rPr lang="fr-FR" i="1" dirty="0" smtClean="0">
                            <a:effectLst>
                              <a:outerShdw blurRad="38100" dist="38100" dir="2700000" algn="tl">
                                <a:srgbClr val="000000">
                                  <a:alpha val="43137"/>
                                </a:srgbClr>
                              </a:outerShdw>
                            </a:effectLst>
                            <a:latin typeface="Cambria Math" panose="02040503050406030204" pitchFamily="18" charset="0"/>
                          </a:rPr>
                        </m:ctrlPr>
                      </m:sSubSupPr>
                      <m:e>
                        <m:r>
                          <a:rPr lang="fr-FR" b="0" i="1" dirty="0" smtClean="0">
                            <a:effectLst>
                              <a:outerShdw blurRad="38100" dist="38100" dir="2700000" algn="tl">
                                <a:srgbClr val="000000">
                                  <a:alpha val="43137"/>
                                </a:srgbClr>
                              </a:outerShdw>
                            </a:effectLst>
                            <a:latin typeface="Cambria Math" panose="02040503050406030204" pitchFamily="18" charset="0"/>
                          </a:rPr>
                          <m:t>𝐹</m:t>
                        </m:r>
                      </m:e>
                      <m:sub>
                        <m:r>
                          <a:rPr lang="fr-FR" b="0" i="1" dirty="0" smtClean="0">
                            <a:effectLst>
                              <a:outerShdw blurRad="38100" dist="38100" dir="2700000" algn="tl">
                                <a:srgbClr val="000000">
                                  <a:alpha val="43137"/>
                                </a:srgbClr>
                              </a:outerShdw>
                            </a:effectLst>
                            <a:latin typeface="Cambria Math" panose="02040503050406030204" pitchFamily="18" charset="0"/>
                          </a:rPr>
                          <m:t>𝑠</m:t>
                        </m:r>
                      </m:sub>
                      <m:sup>
                        <m:r>
                          <a:rPr lang="fr-FR" b="0" i="1" dirty="0" smtClean="0">
                            <a:effectLst>
                              <a:outerShdw blurRad="38100" dist="38100" dir="2700000" algn="tl">
                                <a:srgbClr val="000000">
                                  <a:alpha val="43137"/>
                                </a:srgbClr>
                              </a:outerShdw>
                            </a:effectLst>
                            <a:latin typeface="Cambria Math" panose="02040503050406030204" pitchFamily="18" charset="0"/>
                          </a:rPr>
                          <m:t>′</m:t>
                        </m:r>
                      </m:sup>
                    </m:sSubSup>
                    <m:r>
                      <a:rPr lang="fr-FR" b="0" i="1" dirty="0" smtClean="0">
                        <a:effectLst>
                          <a:outerShdw blurRad="38100" dist="38100" dir="2700000" algn="tl">
                            <a:srgbClr val="000000">
                              <a:alpha val="43137"/>
                            </a:srgbClr>
                          </a:outerShdw>
                        </a:effectLst>
                        <a:latin typeface="Cambria Math" panose="02040503050406030204" pitchFamily="18" charset="0"/>
                      </a:rPr>
                      <m:t>   </m:t>
                    </m:r>
                    <m:r>
                      <a:rPr lang="fr-FR"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b="0"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0,87</m:t>
                    </m:r>
                    <m:sSub>
                      <m:sSubPr>
                        <m:ctrlPr>
                          <a:rPr lang="fr-FR" b="0"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b="0"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𝑓</m:t>
                        </m:r>
                      </m:e>
                      <m:sub>
                        <m:r>
                          <a:rPr lang="fr-FR" b="0"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𝑦𝑘</m:t>
                        </m:r>
                      </m:sub>
                    </m:sSub>
                    <m:sSub>
                      <m:sSubPr>
                        <m:ctrlPr>
                          <a:rPr lang="fr-FR" b="0"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b="0"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𝐴</m:t>
                        </m:r>
                      </m:e>
                      <m:sub>
                        <m:r>
                          <a:rPr lang="fr-FR" b="0"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𝑠</m:t>
                        </m:r>
                      </m:sub>
                    </m:sSub>
                    <m:r>
                      <a:rPr lang="fr-FR" b="0"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=0,567</m:t>
                    </m:r>
                    <m:sSub>
                      <m:sSubPr>
                        <m:ctrlP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𝑓</m:t>
                        </m:r>
                      </m:e>
                      <m:sub>
                        <m:r>
                          <a:rPr lang="fr-FR" b="0"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𝑐</m:t>
                        </m:r>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𝑘</m:t>
                        </m:r>
                      </m:sub>
                    </m:sSub>
                    <m:r>
                      <a:rPr lang="fr-FR" b="0"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𝐵</m:t>
                    </m:r>
                    <m:r>
                      <a:rPr lang="fr-FR" b="0"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r>
                      <a:rPr lang="fr-FR" b="0"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𝑆</m:t>
                    </m:r>
                    <m:r>
                      <a:rPr lang="fr-FR" b="0"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+0,87</m:t>
                    </m:r>
                    <m:sSub>
                      <m:sSubPr>
                        <m:ctrlP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𝑓</m:t>
                        </m:r>
                      </m:e>
                      <m:sub>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𝑦𝑘</m:t>
                        </m:r>
                      </m:sub>
                    </m:sSub>
                    <m:sSubSup>
                      <m:sSubSupPr>
                        <m:ctrlPr>
                          <a:rPr lang="fr-FR"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SupPr>
                      <m:e>
                        <m:r>
                          <a:rPr lang="fr-FR" b="0"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𝐴</m:t>
                        </m:r>
                      </m:e>
                      <m:sub>
                        <m:r>
                          <a:rPr lang="fr-FR" b="0"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𝑠</m:t>
                        </m:r>
                      </m:sub>
                      <m:sup>
                        <m:r>
                          <a:rPr lang="fr-FR" b="0"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up>
                    </m:sSubSup>
                  </m:oMath>
                </a14:m>
                <a:r>
                  <a:rPr lang="fr-FR" dirty="0" smtClean="0">
                    <a:effectLst>
                      <a:outerShdw blurRad="38100" dist="38100" dir="2700000" algn="tl">
                        <a:srgbClr val="000000">
                          <a:alpha val="43137"/>
                        </a:srgbClr>
                      </a:outerShdw>
                    </a:effectLst>
                  </a:rPr>
                  <a:t>    ….. (*)</a:t>
                </a:r>
                <a:endParaRPr lang="fr-FR" dirty="0">
                  <a:effectLst>
                    <a:outerShdw blurRad="38100" dist="38100" dir="2700000" algn="tl">
                      <a:srgbClr val="000000">
                        <a:alpha val="43137"/>
                      </a:srgbClr>
                    </a:outerShdw>
                  </a:effectLst>
                </a:endParaRPr>
              </a:p>
            </p:txBody>
          </p:sp>
        </mc:Choice>
        <mc:Fallback xmlns="">
          <p:sp>
            <p:nvSpPr>
              <p:cNvPr id="6" name="Rectangle 5"/>
              <p:cNvSpPr>
                <a:spLocks noRot="1" noChangeAspect="1" noMove="1" noResize="1" noEditPoints="1" noAdjustHandles="1" noChangeArrowheads="1" noChangeShapeType="1" noTextEdit="1"/>
              </p:cNvSpPr>
              <p:nvPr/>
            </p:nvSpPr>
            <p:spPr>
              <a:xfrm>
                <a:off x="1230388" y="1595603"/>
                <a:ext cx="10627314" cy="391261"/>
              </a:xfrm>
              <a:prstGeom prst="rect">
                <a:avLst/>
              </a:prstGeom>
              <a:blipFill>
                <a:blip r:embed="rId3"/>
                <a:stretch>
                  <a:fillRect l="-516" t="-7813" b="-2656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230388" y="2086648"/>
                <a:ext cx="10627314" cy="646331"/>
              </a:xfrm>
              <a:prstGeom prst="rect">
                <a:avLst/>
              </a:prstGeom>
            </p:spPr>
            <p:txBody>
              <a:bodyPr wrap="square">
                <a:spAutoFit/>
              </a:bodyPr>
              <a:lstStyle/>
              <a:p>
                <a:r>
                  <a:rPr lang="fr-FR" dirty="0" smtClean="0">
                    <a:effectLst>
                      <a:outerShdw blurRad="38100" dist="38100" dir="2700000" algn="tl">
                        <a:srgbClr val="000000">
                          <a:alpha val="43137"/>
                        </a:srgbClr>
                      </a:outerShdw>
                    </a:effectLst>
                    <a:ea typeface="Times New Roman" panose="02020603050405020304" pitchFamily="18" charset="0"/>
                  </a:rPr>
                  <a:t>La valeur maximale de la position de l’axe neutre autorisée par l’EC2 pour une section ductile est </a:t>
                </a:r>
                <a14:m>
                  <m:oMath xmlns:m="http://schemas.openxmlformats.org/officeDocument/2006/math">
                    <m:r>
                      <a:rPr lang="fr-FR" b="0" i="1" smtClean="0">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rPr>
                      <m:t>𝑥</m:t>
                    </m:r>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≤0,45</m:t>
                    </m:r>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𝑑</m:t>
                    </m:r>
                  </m:oMath>
                </a14:m>
                <a:r>
                  <a:rPr lang="fr-FR" dirty="0" smtClean="0">
                    <a:effectLst>
                      <a:outerShdw blurRad="38100" dist="38100" dir="2700000" algn="tl">
                        <a:srgbClr val="000000">
                          <a:alpha val="43137"/>
                        </a:srgbClr>
                      </a:outerShdw>
                    </a:effectLst>
                  </a:rPr>
                  <a:t>. Ce qui implique une hauteur de bloc de contraintes de béton de </a:t>
                </a:r>
                <a14:m>
                  <m:oMath xmlns:m="http://schemas.openxmlformats.org/officeDocument/2006/math">
                    <m:r>
                      <a:rPr lang="fr-FR" b="1" i="1" smtClean="0">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rPr>
                      <m:t>𝒔</m:t>
                    </m:r>
                    <m:r>
                      <a:rPr lang="fr-FR" b="1" i="1" smtClean="0">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rPr>
                      <m:t>=</m:t>
                    </m:r>
                    <m:r>
                      <a:rPr lang="fr-FR" b="1"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𝟎</m:t>
                    </m:r>
                    <m:r>
                      <a:rPr lang="fr-FR" b="1"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𝟑𝟔</m:t>
                    </m:r>
                    <m:r>
                      <a:rPr lang="fr-FR" b="1"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𝒅</m:t>
                    </m:r>
                  </m:oMath>
                </a14:m>
                <a:r>
                  <a:rPr lang="fr-FR" b="1" dirty="0" smtClean="0">
                    <a:effectLst>
                      <a:outerShdw blurRad="38100" dist="38100" dir="2700000" algn="tl">
                        <a:srgbClr val="000000">
                          <a:alpha val="43137"/>
                        </a:srgbClr>
                      </a:outerShdw>
                    </a:effectLst>
                  </a:rPr>
                  <a:t> </a:t>
                </a:r>
                <a:r>
                  <a:rPr lang="fr-FR" dirty="0" smtClean="0">
                    <a:effectLst>
                      <a:outerShdw blurRad="38100" dist="38100" dir="2700000" algn="tl">
                        <a:srgbClr val="000000">
                          <a:alpha val="43137"/>
                        </a:srgbClr>
                      </a:outerShdw>
                    </a:effectLst>
                  </a:rPr>
                  <a:t>et un bras de levier </a:t>
                </a:r>
                <a14:m>
                  <m:oMath xmlns:m="http://schemas.openxmlformats.org/officeDocument/2006/math">
                    <m:r>
                      <a:rPr lang="fr-FR" b="1" i="1" smtClean="0">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rPr>
                      <m:t>𝒁</m:t>
                    </m:r>
                    <m:r>
                      <a:rPr lang="fr-FR" b="1"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rPr>
                      <m:t>=</m:t>
                    </m:r>
                    <m:r>
                      <a:rPr lang="fr-FR" b="1"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𝟎</m:t>
                    </m:r>
                    <m:r>
                      <a:rPr lang="fr-FR" b="1"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𝟖𝟐</m:t>
                    </m:r>
                    <m:r>
                      <a:rPr lang="fr-FR" b="1"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𝒅</m:t>
                    </m:r>
                  </m:oMath>
                </a14:m>
                <a:r>
                  <a:rPr lang="fr-FR" dirty="0">
                    <a:effectLst>
                      <a:outerShdw blurRad="38100" dist="38100" dir="2700000" algn="tl">
                        <a:srgbClr val="000000">
                          <a:alpha val="43137"/>
                        </a:srgbClr>
                      </a:outerShdw>
                    </a:effectLst>
                  </a:rPr>
                  <a:t> </a:t>
                </a:r>
                <a:r>
                  <a:rPr lang="fr-FR" dirty="0" smtClean="0">
                    <a:effectLst>
                      <a:outerShdw blurRad="38100" dist="38100" dir="2700000" algn="tl">
                        <a:srgbClr val="000000">
                          <a:alpha val="43137"/>
                        </a:srgbClr>
                      </a:outerShdw>
                    </a:effectLst>
                  </a:rPr>
                  <a:t>.</a:t>
                </a:r>
                <a:endParaRPr lang="fr-FR" dirty="0">
                  <a:effectLst>
                    <a:outerShdw blurRad="38100" dist="38100" dir="2700000" algn="tl">
                      <a:srgbClr val="000000">
                        <a:alpha val="43137"/>
                      </a:srgbClr>
                    </a:outerShdw>
                  </a:effectLst>
                </a:endParaRPr>
              </a:p>
            </p:txBody>
          </p:sp>
        </mc:Choice>
        <mc:Fallback xmlns="">
          <p:sp>
            <p:nvSpPr>
              <p:cNvPr id="7" name="Rectangle 6"/>
              <p:cNvSpPr>
                <a:spLocks noRot="1" noChangeAspect="1" noMove="1" noResize="1" noEditPoints="1" noAdjustHandles="1" noChangeArrowheads="1" noChangeShapeType="1" noTextEdit="1"/>
              </p:cNvSpPr>
              <p:nvPr/>
            </p:nvSpPr>
            <p:spPr>
              <a:xfrm>
                <a:off x="1230388" y="2086648"/>
                <a:ext cx="10627314" cy="646331"/>
              </a:xfrm>
              <a:prstGeom prst="rect">
                <a:avLst/>
              </a:prstGeom>
              <a:blipFill>
                <a:blip r:embed="rId4"/>
                <a:stretch>
                  <a:fillRect l="-516" t="-5660" r="-287" b="-18868"/>
                </a:stretch>
              </a:blipFill>
            </p:spPr>
            <p:txBody>
              <a:bodyPr/>
              <a:lstStyle/>
              <a:p>
                <a:r>
                  <a:rPr lang="fr-FR">
                    <a:noFill/>
                  </a:rPr>
                  <a:t> </a:t>
                </a:r>
              </a:p>
            </p:txBody>
          </p:sp>
        </mc:Fallback>
      </mc:AlternateContent>
      <p:sp>
        <p:nvSpPr>
          <p:cNvPr id="8" name="Rectangle 7"/>
          <p:cNvSpPr/>
          <p:nvPr/>
        </p:nvSpPr>
        <p:spPr>
          <a:xfrm>
            <a:off x="1230388" y="2824900"/>
            <a:ext cx="10627314" cy="369332"/>
          </a:xfrm>
          <a:prstGeom prst="rect">
            <a:avLst/>
          </a:prstGeom>
        </p:spPr>
        <p:txBody>
          <a:bodyPr wrap="square">
            <a:spAutoFit/>
          </a:bodyPr>
          <a:lstStyle/>
          <a:p>
            <a:r>
              <a:rPr lang="fr-FR" dirty="0" smtClean="0">
                <a:effectLst>
                  <a:outerShdw blurRad="38100" dist="38100" dir="2700000" algn="tl">
                    <a:srgbClr val="000000">
                      <a:alpha val="43137"/>
                    </a:srgbClr>
                  </a:outerShdw>
                </a:effectLst>
                <a:ea typeface="Times New Roman" panose="02020603050405020304" pitchFamily="18" charset="0"/>
              </a:rPr>
              <a:t>Calculons le moment résistant de la section par rapport au centre des aciers tendu:</a:t>
            </a:r>
            <a:endParaRPr lang="fr-FR"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4" name="ZoneTexte 3"/>
              <p:cNvSpPr txBox="1"/>
              <p:nvPr/>
            </p:nvSpPr>
            <p:spPr>
              <a:xfrm>
                <a:off x="3504468" y="3287513"/>
                <a:ext cx="6043385" cy="3044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b="0" i="1" smtClean="0">
                          <a:effectLst>
                            <a:outerShdw blurRad="38100" dist="38100" dir="2700000" algn="tl">
                              <a:srgbClr val="000000">
                                <a:alpha val="43137"/>
                              </a:srgbClr>
                            </a:outerShdw>
                          </a:effectLst>
                          <a:latin typeface="Cambria Math" panose="02040503050406030204" pitchFamily="18" charset="0"/>
                        </a:rPr>
                        <m:t>𝑀</m:t>
                      </m:r>
                      <m:r>
                        <a:rPr lang="fr-FR" b="0" i="1" smtClean="0">
                          <a:effectLst>
                            <a:outerShdw blurRad="38100" dist="38100" dir="2700000" algn="tl">
                              <a:srgbClr val="000000">
                                <a:alpha val="43137"/>
                              </a:srgbClr>
                            </a:outerShdw>
                          </a:effectLst>
                          <a:latin typeface="Cambria Math" panose="02040503050406030204" pitchFamily="18" charset="0"/>
                        </a:rPr>
                        <m:t>=</m:t>
                      </m:r>
                      <m:sSub>
                        <m:sSubPr>
                          <m:ctrlPr>
                            <a:rPr lang="fr-FR" b="0" i="1" smtClean="0">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𝐹</m:t>
                          </m:r>
                        </m:e>
                        <m:sub>
                          <m:r>
                            <a:rPr lang="fr-FR" b="0" i="1" smtClean="0">
                              <a:effectLst>
                                <a:outerShdw blurRad="38100" dist="38100" dir="2700000" algn="tl">
                                  <a:srgbClr val="000000">
                                    <a:alpha val="43137"/>
                                  </a:srgbClr>
                                </a:outerShdw>
                              </a:effectLst>
                              <a:latin typeface="Cambria Math" panose="02040503050406030204" pitchFamily="18" charset="0"/>
                            </a:rPr>
                            <m:t>𝑐</m:t>
                          </m:r>
                        </m:sub>
                      </m:sSub>
                      <m:sSub>
                        <m:sSubPr>
                          <m:ctrlPr>
                            <a:rPr lang="fr-FR" b="0" i="1" smtClean="0">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𝑍</m:t>
                          </m:r>
                        </m:e>
                        <m:sub>
                          <m:r>
                            <a:rPr lang="fr-FR" b="0" i="1" smtClean="0">
                              <a:effectLst>
                                <a:outerShdw blurRad="38100" dist="38100" dir="2700000" algn="tl">
                                  <a:srgbClr val="000000">
                                    <a:alpha val="43137"/>
                                  </a:srgbClr>
                                </a:outerShdw>
                              </a:effectLst>
                              <a:latin typeface="Cambria Math" panose="02040503050406030204" pitchFamily="18" charset="0"/>
                            </a:rPr>
                            <m:t>𝑒𝑞</m:t>
                          </m:r>
                        </m:sub>
                      </m:sSub>
                      <m:r>
                        <a:rPr lang="fr-FR" b="0" i="1" smtClean="0">
                          <a:effectLst>
                            <a:outerShdw blurRad="38100" dist="38100" dir="2700000" algn="tl">
                              <a:srgbClr val="000000">
                                <a:alpha val="43137"/>
                              </a:srgbClr>
                            </a:outerShdw>
                          </a:effectLst>
                          <a:latin typeface="Cambria Math" panose="02040503050406030204" pitchFamily="18" charset="0"/>
                        </a:rPr>
                        <m:t>+</m:t>
                      </m:r>
                      <m:sSubSup>
                        <m:sSubSupPr>
                          <m:ctrlPr>
                            <a:rPr lang="fr-FR" b="0" i="1" smtClean="0">
                              <a:effectLst>
                                <a:outerShdw blurRad="38100" dist="38100" dir="2700000" algn="tl">
                                  <a:srgbClr val="000000">
                                    <a:alpha val="43137"/>
                                  </a:srgbClr>
                                </a:outerShdw>
                              </a:effectLst>
                              <a:latin typeface="Cambria Math" panose="02040503050406030204" pitchFamily="18" charset="0"/>
                            </a:rPr>
                          </m:ctrlPr>
                        </m:sSubSupPr>
                        <m:e>
                          <m:r>
                            <a:rPr lang="fr-FR" b="0" i="1" smtClean="0">
                              <a:effectLst>
                                <a:outerShdw blurRad="38100" dist="38100" dir="2700000" algn="tl">
                                  <a:srgbClr val="000000">
                                    <a:alpha val="43137"/>
                                  </a:srgbClr>
                                </a:outerShdw>
                              </a:effectLst>
                              <a:latin typeface="Cambria Math" panose="02040503050406030204" pitchFamily="18" charset="0"/>
                            </a:rPr>
                            <m:t>𝐹</m:t>
                          </m:r>
                        </m:e>
                        <m:sub>
                          <m:r>
                            <a:rPr lang="fr-FR" b="0" i="1" smtClean="0">
                              <a:effectLst>
                                <a:outerShdw blurRad="38100" dist="38100" dir="2700000" algn="tl">
                                  <a:srgbClr val="000000">
                                    <a:alpha val="43137"/>
                                  </a:srgbClr>
                                </a:outerShdw>
                              </a:effectLst>
                              <a:latin typeface="Cambria Math" panose="02040503050406030204" pitchFamily="18" charset="0"/>
                            </a:rPr>
                            <m:t>𝑠</m:t>
                          </m:r>
                        </m:sub>
                        <m:sup>
                          <m:r>
                            <a:rPr lang="fr-FR" b="0" i="1" smtClean="0">
                              <a:effectLst>
                                <a:outerShdw blurRad="38100" dist="38100" dir="2700000" algn="tl">
                                  <a:srgbClr val="000000">
                                    <a:alpha val="43137"/>
                                  </a:srgbClr>
                                </a:outerShdw>
                              </a:effectLst>
                              <a:latin typeface="Cambria Math" panose="02040503050406030204" pitchFamily="18" charset="0"/>
                            </a:rPr>
                            <m:t>′</m:t>
                          </m:r>
                        </m:sup>
                      </m:sSubSup>
                      <m:d>
                        <m:dPr>
                          <m:ctrlPr>
                            <a:rPr lang="fr-FR" b="0" i="1" smtClean="0">
                              <a:effectLst>
                                <a:outerShdw blurRad="38100" dist="38100" dir="2700000" algn="tl">
                                  <a:srgbClr val="000000">
                                    <a:alpha val="43137"/>
                                  </a:srgbClr>
                                </a:outerShdw>
                              </a:effectLst>
                              <a:latin typeface="Cambria Math" panose="02040503050406030204" pitchFamily="18" charset="0"/>
                            </a:rPr>
                          </m:ctrlPr>
                        </m:dPr>
                        <m:e>
                          <m:r>
                            <a:rPr lang="fr-FR" b="0" i="1" smtClean="0">
                              <a:effectLst>
                                <a:outerShdw blurRad="38100" dist="38100" dir="2700000" algn="tl">
                                  <a:srgbClr val="000000">
                                    <a:alpha val="43137"/>
                                  </a:srgbClr>
                                </a:outerShdw>
                              </a:effectLst>
                              <a:latin typeface="Cambria Math" panose="02040503050406030204" pitchFamily="18" charset="0"/>
                            </a:rPr>
                            <m:t>𝑑</m:t>
                          </m:r>
                          <m:r>
                            <a:rPr lang="fr-FR" b="0" i="1" smtClean="0">
                              <a:effectLst>
                                <a:outerShdw blurRad="38100" dist="38100" dir="2700000" algn="tl">
                                  <a:srgbClr val="000000">
                                    <a:alpha val="43137"/>
                                  </a:srgbClr>
                                </a:outerShdw>
                              </a:effectLst>
                              <a:latin typeface="Cambria Math" panose="02040503050406030204" pitchFamily="18" charset="0"/>
                            </a:rPr>
                            <m:t>−</m:t>
                          </m:r>
                          <m:sSup>
                            <m:sSupPr>
                              <m:ctrlPr>
                                <a:rPr lang="fr-FR" b="0" i="1" smtClean="0">
                                  <a:effectLst>
                                    <a:outerShdw blurRad="38100" dist="38100" dir="2700000" algn="tl">
                                      <a:srgbClr val="000000">
                                        <a:alpha val="43137"/>
                                      </a:srgbClr>
                                    </a:outerShdw>
                                  </a:effectLst>
                                  <a:latin typeface="Cambria Math" panose="02040503050406030204" pitchFamily="18" charset="0"/>
                                </a:rPr>
                              </m:ctrlPr>
                            </m:sSupPr>
                            <m:e>
                              <m:r>
                                <a:rPr lang="fr-FR" b="0" i="1" smtClean="0">
                                  <a:effectLst>
                                    <a:outerShdw blurRad="38100" dist="38100" dir="2700000" algn="tl">
                                      <a:srgbClr val="000000">
                                        <a:alpha val="43137"/>
                                      </a:srgbClr>
                                    </a:outerShdw>
                                  </a:effectLst>
                                  <a:latin typeface="Cambria Math" panose="02040503050406030204" pitchFamily="18" charset="0"/>
                                </a:rPr>
                                <m:t>𝑑</m:t>
                              </m:r>
                            </m:e>
                            <m:sup>
                              <m:r>
                                <a:rPr lang="fr-FR" b="0" i="1" smtClean="0">
                                  <a:effectLst>
                                    <a:outerShdw blurRad="38100" dist="38100" dir="2700000" algn="tl">
                                      <a:srgbClr val="000000">
                                        <a:alpha val="43137"/>
                                      </a:srgbClr>
                                    </a:outerShdw>
                                  </a:effectLst>
                                  <a:latin typeface="Cambria Math" panose="02040503050406030204" pitchFamily="18" charset="0"/>
                                </a:rPr>
                                <m:t>′</m:t>
                              </m:r>
                            </m:sup>
                          </m:sSup>
                        </m:e>
                      </m:d>
                      <m:r>
                        <a:rPr lang="fr-FR" b="0" i="1" smtClean="0">
                          <a:effectLst>
                            <a:outerShdw blurRad="38100" dist="38100" dir="2700000" algn="tl">
                              <a:srgbClr val="000000">
                                <a:alpha val="43137"/>
                              </a:srgbClr>
                            </a:outerShdw>
                          </a:effectLst>
                          <a:latin typeface="Cambria Math" panose="02040503050406030204" pitchFamily="18" charset="0"/>
                        </a:rPr>
                        <m:t>=0,167</m:t>
                      </m:r>
                      <m:sSub>
                        <m:sSubPr>
                          <m:ctrlPr>
                            <a:rPr lang="fr-FR" b="0" i="1" smtClean="0">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𝑓</m:t>
                          </m:r>
                        </m:e>
                        <m:sub>
                          <m:r>
                            <a:rPr lang="fr-FR" b="0" i="1" smtClean="0">
                              <a:effectLst>
                                <a:outerShdw blurRad="38100" dist="38100" dir="2700000" algn="tl">
                                  <a:srgbClr val="000000">
                                    <a:alpha val="43137"/>
                                  </a:srgbClr>
                                </a:outerShdw>
                              </a:effectLst>
                              <a:latin typeface="Cambria Math" panose="02040503050406030204" pitchFamily="18" charset="0"/>
                            </a:rPr>
                            <m:t>𝑐𝑘</m:t>
                          </m:r>
                        </m:sub>
                      </m:sSub>
                      <m:r>
                        <a:rPr lang="fr-FR" b="0" i="1" smtClean="0">
                          <a:effectLst>
                            <a:outerShdw blurRad="38100" dist="38100" dir="2700000" algn="tl">
                              <a:srgbClr val="000000">
                                <a:alpha val="43137"/>
                              </a:srgbClr>
                            </a:outerShdw>
                          </a:effectLst>
                          <a:latin typeface="Cambria Math" panose="02040503050406030204" pitchFamily="18" charset="0"/>
                        </a:rPr>
                        <m:t>𝐵</m:t>
                      </m:r>
                      <m:sSup>
                        <m:sSupPr>
                          <m:ctrlPr>
                            <a:rPr lang="fr-FR" b="0" i="1" smtClean="0">
                              <a:effectLst>
                                <a:outerShdw blurRad="38100" dist="38100" dir="2700000" algn="tl">
                                  <a:srgbClr val="000000">
                                    <a:alpha val="43137"/>
                                  </a:srgbClr>
                                </a:outerShdw>
                              </a:effectLst>
                              <a:latin typeface="Cambria Math" panose="02040503050406030204" pitchFamily="18" charset="0"/>
                            </a:rPr>
                          </m:ctrlPr>
                        </m:sSupPr>
                        <m:e>
                          <m:r>
                            <a:rPr lang="fr-FR" b="0" i="1" smtClean="0">
                              <a:effectLst>
                                <a:outerShdw blurRad="38100" dist="38100" dir="2700000" algn="tl">
                                  <a:srgbClr val="000000">
                                    <a:alpha val="43137"/>
                                  </a:srgbClr>
                                </a:outerShdw>
                              </a:effectLst>
                              <a:latin typeface="Cambria Math" panose="02040503050406030204" pitchFamily="18" charset="0"/>
                            </a:rPr>
                            <m:t>𝑑</m:t>
                          </m:r>
                        </m:e>
                        <m:sup>
                          <m:r>
                            <a:rPr lang="fr-FR" b="0" i="1" smtClean="0">
                              <a:effectLst>
                                <a:outerShdw blurRad="38100" dist="38100" dir="2700000" algn="tl">
                                  <a:srgbClr val="000000">
                                    <a:alpha val="43137"/>
                                  </a:srgbClr>
                                </a:outerShdw>
                              </a:effectLst>
                              <a:latin typeface="Cambria Math" panose="02040503050406030204" pitchFamily="18" charset="0"/>
                            </a:rPr>
                            <m:t>2</m:t>
                          </m:r>
                        </m:sup>
                      </m:sSup>
                      <m:r>
                        <a:rPr lang="fr-FR" b="0" i="1" smtClean="0">
                          <a:effectLst>
                            <a:outerShdw blurRad="38100" dist="38100" dir="2700000" algn="tl">
                              <a:srgbClr val="000000">
                                <a:alpha val="43137"/>
                              </a:srgbClr>
                            </a:outerShdw>
                          </a:effectLst>
                          <a:latin typeface="Cambria Math" panose="02040503050406030204" pitchFamily="18" charset="0"/>
                        </a:rPr>
                        <m:t>+0,87</m:t>
                      </m:r>
                      <m:sSub>
                        <m:sSubPr>
                          <m:ctrlPr>
                            <a:rPr lang="fr-FR" b="0" i="1" smtClean="0">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𝑓</m:t>
                          </m:r>
                        </m:e>
                        <m:sub>
                          <m:r>
                            <a:rPr lang="fr-FR" b="0" i="1" smtClean="0">
                              <a:effectLst>
                                <a:outerShdw blurRad="38100" dist="38100" dir="2700000" algn="tl">
                                  <a:srgbClr val="000000">
                                    <a:alpha val="43137"/>
                                  </a:srgbClr>
                                </a:outerShdw>
                              </a:effectLst>
                              <a:latin typeface="Cambria Math" panose="02040503050406030204" pitchFamily="18" charset="0"/>
                            </a:rPr>
                            <m:t>𝑦𝑘</m:t>
                          </m:r>
                        </m:sub>
                      </m:sSub>
                      <m:sSubSup>
                        <m:sSubSupPr>
                          <m:ctrlPr>
                            <a:rPr lang="fr-FR" b="0" i="1" smtClean="0">
                              <a:effectLst>
                                <a:outerShdw blurRad="38100" dist="38100" dir="2700000" algn="tl">
                                  <a:srgbClr val="000000">
                                    <a:alpha val="43137"/>
                                  </a:srgbClr>
                                </a:outerShdw>
                              </a:effectLst>
                              <a:latin typeface="Cambria Math" panose="02040503050406030204" pitchFamily="18" charset="0"/>
                            </a:rPr>
                          </m:ctrlPr>
                        </m:sSubSupPr>
                        <m:e>
                          <m:r>
                            <a:rPr lang="fr-FR" b="0" i="1" smtClean="0">
                              <a:effectLst>
                                <a:outerShdw blurRad="38100" dist="38100" dir="2700000" algn="tl">
                                  <a:srgbClr val="000000">
                                    <a:alpha val="43137"/>
                                  </a:srgbClr>
                                </a:outerShdw>
                              </a:effectLst>
                              <a:latin typeface="Cambria Math" panose="02040503050406030204" pitchFamily="18" charset="0"/>
                            </a:rPr>
                            <m:t>𝐴</m:t>
                          </m:r>
                        </m:e>
                        <m:sub>
                          <m:r>
                            <a:rPr lang="fr-FR" b="0" i="1" smtClean="0">
                              <a:effectLst>
                                <a:outerShdw blurRad="38100" dist="38100" dir="2700000" algn="tl">
                                  <a:srgbClr val="000000">
                                    <a:alpha val="43137"/>
                                  </a:srgbClr>
                                </a:outerShdw>
                              </a:effectLst>
                              <a:latin typeface="Cambria Math" panose="02040503050406030204" pitchFamily="18" charset="0"/>
                            </a:rPr>
                            <m:t>𝑠</m:t>
                          </m:r>
                        </m:sub>
                        <m:sup>
                          <m:r>
                            <a:rPr lang="fr-FR" b="0" i="1" smtClean="0">
                              <a:effectLst>
                                <a:outerShdw blurRad="38100" dist="38100" dir="2700000" algn="tl">
                                  <a:srgbClr val="000000">
                                    <a:alpha val="43137"/>
                                  </a:srgbClr>
                                </a:outerShdw>
                              </a:effectLst>
                              <a:latin typeface="Cambria Math" panose="02040503050406030204" pitchFamily="18" charset="0"/>
                            </a:rPr>
                            <m:t>′</m:t>
                          </m:r>
                        </m:sup>
                      </m:sSubSup>
                      <m:d>
                        <m:dPr>
                          <m:ctrlPr>
                            <a:rPr lang="fr-FR" b="0" i="1" smtClean="0">
                              <a:effectLst>
                                <a:outerShdw blurRad="38100" dist="38100" dir="2700000" algn="tl">
                                  <a:srgbClr val="000000">
                                    <a:alpha val="43137"/>
                                  </a:srgbClr>
                                </a:outerShdw>
                              </a:effectLst>
                              <a:latin typeface="Cambria Math" panose="02040503050406030204" pitchFamily="18" charset="0"/>
                            </a:rPr>
                          </m:ctrlPr>
                        </m:dPr>
                        <m:e>
                          <m:r>
                            <a:rPr lang="fr-FR" b="0" i="1" smtClean="0">
                              <a:effectLst>
                                <a:outerShdw blurRad="38100" dist="38100" dir="2700000" algn="tl">
                                  <a:srgbClr val="000000">
                                    <a:alpha val="43137"/>
                                  </a:srgbClr>
                                </a:outerShdw>
                              </a:effectLst>
                              <a:latin typeface="Cambria Math" panose="02040503050406030204" pitchFamily="18" charset="0"/>
                            </a:rPr>
                            <m:t>𝑑</m:t>
                          </m:r>
                          <m:r>
                            <a:rPr lang="fr-FR" b="0" i="1" smtClean="0">
                              <a:effectLst>
                                <a:outerShdw blurRad="38100" dist="38100" dir="2700000" algn="tl">
                                  <a:srgbClr val="000000">
                                    <a:alpha val="43137"/>
                                  </a:srgbClr>
                                </a:outerShdw>
                              </a:effectLst>
                              <a:latin typeface="Cambria Math" panose="02040503050406030204" pitchFamily="18" charset="0"/>
                            </a:rPr>
                            <m:t>−</m:t>
                          </m:r>
                          <m:sSup>
                            <m:sSupPr>
                              <m:ctrlPr>
                                <a:rPr lang="fr-FR" b="0" i="1" smtClean="0">
                                  <a:effectLst>
                                    <a:outerShdw blurRad="38100" dist="38100" dir="2700000" algn="tl">
                                      <a:srgbClr val="000000">
                                        <a:alpha val="43137"/>
                                      </a:srgbClr>
                                    </a:outerShdw>
                                  </a:effectLst>
                                  <a:latin typeface="Cambria Math" panose="02040503050406030204" pitchFamily="18" charset="0"/>
                                </a:rPr>
                              </m:ctrlPr>
                            </m:sSupPr>
                            <m:e>
                              <m:r>
                                <a:rPr lang="fr-FR" b="0" i="1" smtClean="0">
                                  <a:effectLst>
                                    <a:outerShdw blurRad="38100" dist="38100" dir="2700000" algn="tl">
                                      <a:srgbClr val="000000">
                                        <a:alpha val="43137"/>
                                      </a:srgbClr>
                                    </a:outerShdw>
                                  </a:effectLst>
                                  <a:latin typeface="Cambria Math" panose="02040503050406030204" pitchFamily="18" charset="0"/>
                                </a:rPr>
                                <m:t>𝑑</m:t>
                              </m:r>
                            </m:e>
                            <m:sup>
                              <m:r>
                                <a:rPr lang="fr-FR" b="0" i="1" smtClean="0">
                                  <a:effectLst>
                                    <a:outerShdw blurRad="38100" dist="38100" dir="2700000" algn="tl">
                                      <a:srgbClr val="000000">
                                        <a:alpha val="43137"/>
                                      </a:srgbClr>
                                    </a:outerShdw>
                                  </a:effectLst>
                                  <a:latin typeface="Cambria Math" panose="02040503050406030204" pitchFamily="18" charset="0"/>
                                </a:rPr>
                                <m:t>′</m:t>
                              </m:r>
                            </m:sup>
                          </m:sSup>
                        </m:e>
                      </m:d>
                    </m:oMath>
                  </m:oMathPara>
                </a14:m>
                <a:endParaRPr lang="fr-FR" dirty="0">
                  <a:effectLst>
                    <a:outerShdw blurRad="38100" dist="38100" dir="2700000" algn="tl">
                      <a:srgbClr val="000000">
                        <a:alpha val="43137"/>
                      </a:srgbClr>
                    </a:outerShdw>
                  </a:effectLst>
                </a:endParaRPr>
              </a:p>
            </p:txBody>
          </p:sp>
        </mc:Choice>
        <mc:Fallback xmlns="">
          <p:sp>
            <p:nvSpPr>
              <p:cNvPr id="4" name="ZoneTexte 3"/>
              <p:cNvSpPr txBox="1">
                <a:spLocks noRot="1" noChangeAspect="1" noMove="1" noResize="1" noEditPoints="1" noAdjustHandles="1" noChangeArrowheads="1" noChangeShapeType="1" noTextEdit="1"/>
              </p:cNvSpPr>
              <p:nvPr/>
            </p:nvSpPr>
            <p:spPr>
              <a:xfrm>
                <a:off x="3504468" y="3287513"/>
                <a:ext cx="6043385" cy="304442"/>
              </a:xfrm>
              <a:prstGeom prst="rect">
                <a:avLst/>
              </a:prstGeom>
              <a:blipFill>
                <a:blip r:embed="rId5"/>
                <a:stretch>
                  <a:fillRect l="-505" b="-36000"/>
                </a:stretch>
              </a:blipFill>
            </p:spPr>
            <p:txBody>
              <a:bodyPr/>
              <a:lstStyle/>
              <a:p>
                <a:r>
                  <a:rPr lang="fr-FR">
                    <a:noFill/>
                  </a:rPr>
                  <a:t> </a:t>
                </a:r>
              </a:p>
            </p:txBody>
          </p:sp>
        </mc:Fallback>
      </mc:AlternateContent>
      <p:sp>
        <p:nvSpPr>
          <p:cNvPr id="5" name="ZoneTexte 4"/>
          <p:cNvSpPr txBox="1"/>
          <p:nvPr/>
        </p:nvSpPr>
        <p:spPr>
          <a:xfrm>
            <a:off x="1230388" y="3753511"/>
            <a:ext cx="6923755" cy="369332"/>
          </a:xfrm>
          <a:prstGeom prst="rect">
            <a:avLst/>
          </a:prstGeom>
          <a:noFill/>
        </p:spPr>
        <p:txBody>
          <a:bodyPr wrap="none" rtlCol="0">
            <a:spAutoFit/>
          </a:bodyPr>
          <a:lstStyle/>
          <a:p>
            <a:r>
              <a:rPr lang="fr-FR" dirty="0" smtClean="0">
                <a:effectLst>
                  <a:outerShdw blurRad="38100" dist="38100" dir="2700000" algn="tl">
                    <a:srgbClr val="000000">
                      <a:alpha val="43137"/>
                    </a:srgbClr>
                  </a:outerShdw>
                </a:effectLst>
              </a:rPr>
              <a:t>La section des aciers comprimés nécessaire peut être déduite comme: </a:t>
            </a:r>
            <a:endParaRPr lang="fr-FR"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11" name="ZoneTexte 10"/>
              <p:cNvSpPr txBox="1"/>
              <p:nvPr/>
            </p:nvSpPr>
            <p:spPr>
              <a:xfrm>
                <a:off x="8563582" y="3623879"/>
                <a:ext cx="2451633" cy="6335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fr-FR" i="1" smtClean="0">
                              <a:effectLst>
                                <a:outerShdw blurRad="38100" dist="38100" dir="2700000" algn="tl">
                                  <a:srgbClr val="000000">
                                    <a:alpha val="43137"/>
                                  </a:srgbClr>
                                </a:outerShdw>
                              </a:effectLst>
                              <a:latin typeface="Cambria Math" panose="02040503050406030204" pitchFamily="18" charset="0"/>
                            </a:rPr>
                          </m:ctrlPr>
                        </m:sSubSupPr>
                        <m:e>
                          <m:r>
                            <a:rPr lang="fr-FR" b="0" i="1" smtClean="0">
                              <a:effectLst>
                                <a:outerShdw blurRad="38100" dist="38100" dir="2700000" algn="tl">
                                  <a:srgbClr val="000000">
                                    <a:alpha val="43137"/>
                                  </a:srgbClr>
                                </a:outerShdw>
                              </a:effectLst>
                              <a:latin typeface="Cambria Math" panose="02040503050406030204" pitchFamily="18" charset="0"/>
                            </a:rPr>
                            <m:t>𝐴</m:t>
                          </m:r>
                        </m:e>
                        <m:sub>
                          <m:r>
                            <a:rPr lang="fr-FR" b="0" i="1" smtClean="0">
                              <a:effectLst>
                                <a:outerShdw blurRad="38100" dist="38100" dir="2700000" algn="tl">
                                  <a:srgbClr val="000000">
                                    <a:alpha val="43137"/>
                                  </a:srgbClr>
                                </a:outerShdw>
                              </a:effectLst>
                              <a:latin typeface="Cambria Math" panose="02040503050406030204" pitchFamily="18" charset="0"/>
                            </a:rPr>
                            <m:t>𝑠</m:t>
                          </m:r>
                        </m:sub>
                        <m:sup>
                          <m:r>
                            <a:rPr lang="fr-FR" b="0" i="1" smtClean="0">
                              <a:effectLst>
                                <a:outerShdw blurRad="38100" dist="38100" dir="2700000" algn="tl">
                                  <a:srgbClr val="000000">
                                    <a:alpha val="43137"/>
                                  </a:srgbClr>
                                </a:outerShdw>
                              </a:effectLst>
                              <a:latin typeface="Cambria Math" panose="02040503050406030204" pitchFamily="18" charset="0"/>
                            </a:rPr>
                            <m:t>′</m:t>
                          </m:r>
                        </m:sup>
                      </m:sSubSup>
                      <m:r>
                        <a:rPr lang="fr-FR" b="0" i="1" smtClean="0">
                          <a:effectLst>
                            <a:outerShdw blurRad="38100" dist="38100" dir="2700000" algn="tl">
                              <a:srgbClr val="000000">
                                <a:alpha val="43137"/>
                              </a:srgbClr>
                            </a:outerShdw>
                          </a:effectLst>
                          <a:latin typeface="Cambria Math" panose="02040503050406030204" pitchFamily="18" charset="0"/>
                        </a:rPr>
                        <m:t>= </m:t>
                      </m:r>
                      <m:f>
                        <m:fPr>
                          <m:ctrlPr>
                            <a:rPr lang="fr-FR" b="0" i="1" smtClean="0">
                              <a:effectLst>
                                <a:outerShdw blurRad="38100" dist="38100" dir="2700000" algn="tl">
                                  <a:srgbClr val="000000">
                                    <a:alpha val="43137"/>
                                  </a:srgbClr>
                                </a:outerShdw>
                              </a:effectLst>
                              <a:latin typeface="Cambria Math" panose="02040503050406030204" pitchFamily="18" charset="0"/>
                            </a:rPr>
                          </m:ctrlPr>
                        </m:fPr>
                        <m:num>
                          <m:r>
                            <a:rPr lang="fr-FR" b="0" i="1" smtClean="0">
                              <a:effectLst>
                                <a:outerShdw blurRad="38100" dist="38100" dir="2700000" algn="tl">
                                  <a:srgbClr val="000000">
                                    <a:alpha val="43137"/>
                                  </a:srgbClr>
                                </a:outerShdw>
                              </a:effectLst>
                              <a:latin typeface="Cambria Math" panose="02040503050406030204" pitchFamily="18" charset="0"/>
                            </a:rPr>
                            <m:t>𝑀</m:t>
                          </m:r>
                          <m:r>
                            <a:rPr lang="fr-FR" b="0" i="1" smtClean="0">
                              <a:effectLst>
                                <a:outerShdw blurRad="38100" dist="38100" dir="2700000" algn="tl">
                                  <a:srgbClr val="000000">
                                    <a:alpha val="43137"/>
                                  </a:srgbClr>
                                </a:outerShdw>
                              </a:effectLst>
                              <a:latin typeface="Cambria Math" panose="02040503050406030204" pitchFamily="18" charset="0"/>
                            </a:rPr>
                            <m:t>−0,167</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𝑓</m:t>
                              </m:r>
                            </m:e>
                            <m:sub>
                              <m:r>
                                <a:rPr lang="fr-FR" i="1">
                                  <a:effectLst>
                                    <a:outerShdw blurRad="38100" dist="38100" dir="2700000" algn="tl">
                                      <a:srgbClr val="000000">
                                        <a:alpha val="43137"/>
                                      </a:srgbClr>
                                    </a:outerShdw>
                                  </a:effectLst>
                                  <a:latin typeface="Cambria Math" panose="02040503050406030204" pitchFamily="18" charset="0"/>
                                </a:rPr>
                                <m:t>𝑐𝑘</m:t>
                              </m:r>
                            </m:sub>
                          </m:sSub>
                          <m:r>
                            <a:rPr lang="fr-FR" i="1">
                              <a:effectLst>
                                <a:outerShdw blurRad="38100" dist="38100" dir="2700000" algn="tl">
                                  <a:srgbClr val="000000">
                                    <a:alpha val="43137"/>
                                  </a:srgbClr>
                                </a:outerShdw>
                              </a:effectLst>
                              <a:latin typeface="Cambria Math" panose="02040503050406030204" pitchFamily="18" charset="0"/>
                            </a:rPr>
                            <m:t>𝐵</m:t>
                          </m:r>
                          <m:sSup>
                            <m:sSupPr>
                              <m:ctrlPr>
                                <a:rPr lang="fr-FR" i="1">
                                  <a:effectLst>
                                    <a:outerShdw blurRad="38100" dist="38100" dir="2700000" algn="tl">
                                      <a:srgbClr val="000000">
                                        <a:alpha val="43137"/>
                                      </a:srgbClr>
                                    </a:outerShdw>
                                  </a:effectLst>
                                  <a:latin typeface="Cambria Math" panose="02040503050406030204" pitchFamily="18" charset="0"/>
                                </a:rPr>
                              </m:ctrlPr>
                            </m:sSupPr>
                            <m:e>
                              <m:r>
                                <a:rPr lang="fr-FR" i="1">
                                  <a:effectLst>
                                    <a:outerShdw blurRad="38100" dist="38100" dir="2700000" algn="tl">
                                      <a:srgbClr val="000000">
                                        <a:alpha val="43137"/>
                                      </a:srgbClr>
                                    </a:outerShdw>
                                  </a:effectLst>
                                  <a:latin typeface="Cambria Math" panose="02040503050406030204" pitchFamily="18" charset="0"/>
                                </a:rPr>
                                <m:t>𝑑</m:t>
                              </m:r>
                            </m:e>
                            <m:sup>
                              <m:r>
                                <a:rPr lang="fr-FR" i="1">
                                  <a:effectLst>
                                    <a:outerShdw blurRad="38100" dist="38100" dir="2700000" algn="tl">
                                      <a:srgbClr val="000000">
                                        <a:alpha val="43137"/>
                                      </a:srgbClr>
                                    </a:outerShdw>
                                  </a:effectLst>
                                  <a:latin typeface="Cambria Math" panose="02040503050406030204" pitchFamily="18" charset="0"/>
                                </a:rPr>
                                <m:t>2</m:t>
                              </m:r>
                            </m:sup>
                          </m:sSup>
                        </m:num>
                        <m:den>
                          <m:r>
                            <a:rPr lang="fr-FR" i="1">
                              <a:effectLst>
                                <a:outerShdw blurRad="38100" dist="38100" dir="2700000" algn="tl">
                                  <a:srgbClr val="000000">
                                    <a:alpha val="43137"/>
                                  </a:srgbClr>
                                </a:outerShdw>
                              </a:effectLst>
                              <a:latin typeface="Cambria Math" panose="02040503050406030204" pitchFamily="18" charset="0"/>
                            </a:rPr>
                            <m:t>0,87</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𝑓</m:t>
                              </m:r>
                            </m:e>
                            <m:sub>
                              <m:r>
                                <a:rPr lang="fr-FR" i="1">
                                  <a:effectLst>
                                    <a:outerShdw blurRad="38100" dist="38100" dir="2700000" algn="tl">
                                      <a:srgbClr val="000000">
                                        <a:alpha val="43137"/>
                                      </a:srgbClr>
                                    </a:outerShdw>
                                  </a:effectLst>
                                  <a:latin typeface="Cambria Math" panose="02040503050406030204" pitchFamily="18" charset="0"/>
                                </a:rPr>
                                <m:t>𝑦𝑘</m:t>
                              </m:r>
                            </m:sub>
                          </m:sSub>
                          <m:d>
                            <m:dPr>
                              <m:ctrlPr>
                                <a:rPr lang="fr-FR" i="1">
                                  <a:effectLst>
                                    <a:outerShdw blurRad="38100" dist="38100" dir="2700000" algn="tl">
                                      <a:srgbClr val="000000">
                                        <a:alpha val="43137"/>
                                      </a:srgbClr>
                                    </a:outerShdw>
                                  </a:effectLst>
                                  <a:latin typeface="Cambria Math" panose="02040503050406030204" pitchFamily="18" charset="0"/>
                                </a:rPr>
                              </m:ctrlPr>
                            </m:dPr>
                            <m:e>
                              <m:r>
                                <a:rPr lang="fr-FR" i="1">
                                  <a:effectLst>
                                    <a:outerShdw blurRad="38100" dist="38100" dir="2700000" algn="tl">
                                      <a:srgbClr val="000000">
                                        <a:alpha val="43137"/>
                                      </a:srgbClr>
                                    </a:outerShdw>
                                  </a:effectLst>
                                  <a:latin typeface="Cambria Math" panose="02040503050406030204" pitchFamily="18" charset="0"/>
                                </a:rPr>
                                <m:t>𝑑</m:t>
                              </m:r>
                              <m:r>
                                <a:rPr lang="fr-FR" i="1">
                                  <a:effectLst>
                                    <a:outerShdw blurRad="38100" dist="38100" dir="2700000" algn="tl">
                                      <a:srgbClr val="000000">
                                        <a:alpha val="43137"/>
                                      </a:srgbClr>
                                    </a:outerShdw>
                                  </a:effectLst>
                                  <a:latin typeface="Cambria Math" panose="02040503050406030204" pitchFamily="18" charset="0"/>
                                </a:rPr>
                                <m:t>−</m:t>
                              </m:r>
                              <m:sSup>
                                <m:sSupPr>
                                  <m:ctrlPr>
                                    <a:rPr lang="fr-FR" i="1">
                                      <a:effectLst>
                                        <a:outerShdw blurRad="38100" dist="38100" dir="2700000" algn="tl">
                                          <a:srgbClr val="000000">
                                            <a:alpha val="43137"/>
                                          </a:srgbClr>
                                        </a:outerShdw>
                                      </a:effectLst>
                                      <a:latin typeface="Cambria Math" panose="02040503050406030204" pitchFamily="18" charset="0"/>
                                    </a:rPr>
                                  </m:ctrlPr>
                                </m:sSupPr>
                                <m:e>
                                  <m:r>
                                    <a:rPr lang="fr-FR" i="1">
                                      <a:effectLst>
                                        <a:outerShdw blurRad="38100" dist="38100" dir="2700000" algn="tl">
                                          <a:srgbClr val="000000">
                                            <a:alpha val="43137"/>
                                          </a:srgbClr>
                                        </a:outerShdw>
                                      </a:effectLst>
                                      <a:latin typeface="Cambria Math" panose="02040503050406030204" pitchFamily="18" charset="0"/>
                                    </a:rPr>
                                    <m:t>𝑑</m:t>
                                  </m:r>
                                </m:e>
                                <m:sup>
                                  <m:r>
                                    <a:rPr lang="fr-FR" i="1">
                                      <a:effectLst>
                                        <a:outerShdw blurRad="38100" dist="38100" dir="2700000" algn="tl">
                                          <a:srgbClr val="000000">
                                            <a:alpha val="43137"/>
                                          </a:srgbClr>
                                        </a:outerShdw>
                                      </a:effectLst>
                                      <a:latin typeface="Cambria Math" panose="02040503050406030204" pitchFamily="18" charset="0"/>
                                    </a:rPr>
                                    <m:t>′</m:t>
                                  </m:r>
                                </m:sup>
                              </m:sSup>
                            </m:e>
                          </m:d>
                        </m:den>
                      </m:f>
                    </m:oMath>
                  </m:oMathPara>
                </a14:m>
                <a:endParaRPr lang="fr-FR" dirty="0">
                  <a:effectLst>
                    <a:outerShdw blurRad="38100" dist="38100" dir="2700000" algn="tl">
                      <a:srgbClr val="000000">
                        <a:alpha val="43137"/>
                      </a:srgbClr>
                    </a:outerShdw>
                  </a:effectLst>
                </a:endParaRPr>
              </a:p>
            </p:txBody>
          </p:sp>
        </mc:Choice>
        <mc:Fallback xmlns="">
          <p:sp>
            <p:nvSpPr>
              <p:cNvPr id="11" name="ZoneTexte 10"/>
              <p:cNvSpPr txBox="1">
                <a:spLocks noRot="1" noChangeAspect="1" noMove="1" noResize="1" noEditPoints="1" noAdjustHandles="1" noChangeArrowheads="1" noChangeShapeType="1" noTextEdit="1"/>
              </p:cNvSpPr>
              <p:nvPr/>
            </p:nvSpPr>
            <p:spPr>
              <a:xfrm>
                <a:off x="8563582" y="3623879"/>
                <a:ext cx="2451633" cy="633571"/>
              </a:xfrm>
              <a:prstGeom prst="rect">
                <a:avLst/>
              </a:prstGeom>
              <a:blipFill>
                <a:blip r:embed="rId6"/>
                <a:stretch>
                  <a:fillRect b="-8654"/>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2" name="ZoneTexte 11"/>
              <p:cNvSpPr txBox="1"/>
              <p:nvPr/>
            </p:nvSpPr>
            <p:spPr>
              <a:xfrm>
                <a:off x="1230388" y="4322689"/>
                <a:ext cx="10087057" cy="369332"/>
              </a:xfrm>
              <a:prstGeom prst="rect">
                <a:avLst/>
              </a:prstGeom>
              <a:noFill/>
            </p:spPr>
            <p:txBody>
              <a:bodyPr wrap="none" rtlCol="0">
                <a:spAutoFit/>
              </a:bodyPr>
              <a:lstStyle/>
              <a:p>
                <a:r>
                  <a:rPr lang="fr-FR" dirty="0" smtClean="0">
                    <a:effectLst>
                      <a:outerShdw blurRad="38100" dist="38100" dir="2700000" algn="tl">
                        <a:srgbClr val="000000">
                          <a:alpha val="43137"/>
                        </a:srgbClr>
                      </a:outerShdw>
                    </a:effectLst>
                  </a:rPr>
                  <a:t>La section des aciers tendus peut être déduite en multipliant la formule (*) par</a:t>
                </a:r>
                <a:r>
                  <a:rPr lang="fr-FR" b="1" dirty="0">
                    <a:effectLst>
                      <a:outerShdw blurRad="38100" dist="38100" dir="2700000" algn="tl">
                        <a:srgbClr val="000000">
                          <a:alpha val="43137"/>
                        </a:srgbClr>
                      </a:outerShdw>
                    </a:effectLst>
                    <a:ea typeface="Times New Roman" panose="02020603050405020304" pitchFamily="18" charset="0"/>
                  </a:rPr>
                  <a:t> </a:t>
                </a:r>
                <a14:m>
                  <m:oMath xmlns:m="http://schemas.openxmlformats.org/officeDocument/2006/math">
                    <m:r>
                      <a:rPr lang="fr-FR" b="1"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rPr>
                      <m:t>𝒁</m:t>
                    </m:r>
                    <m:r>
                      <a:rPr lang="fr-FR" b="1"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rPr>
                      <m:t>=</m:t>
                    </m:r>
                    <m:r>
                      <a:rPr lang="fr-FR" b="1"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𝟎</m:t>
                    </m:r>
                    <m:r>
                      <a:rPr lang="fr-FR" b="1"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b="1"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𝟖𝟐</m:t>
                    </m:r>
                    <m:r>
                      <a:rPr lang="fr-FR" b="1"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𝒅</m:t>
                    </m:r>
                  </m:oMath>
                </a14:m>
                <a:r>
                  <a:rPr lang="fr-FR" dirty="0" smtClean="0">
                    <a:effectLst>
                      <a:outerShdw blurRad="38100" dist="38100" dir="2700000" algn="tl">
                        <a:srgbClr val="000000">
                          <a:alpha val="43137"/>
                        </a:srgbClr>
                      </a:outerShdw>
                    </a:effectLst>
                  </a:rPr>
                  <a:t> ce qui donne: </a:t>
                </a:r>
                <a:endParaRPr lang="fr-FR" dirty="0">
                  <a:effectLst>
                    <a:outerShdw blurRad="38100" dist="38100" dir="2700000" algn="tl">
                      <a:srgbClr val="000000">
                        <a:alpha val="43137"/>
                      </a:srgbClr>
                    </a:outerShdw>
                  </a:effectLst>
                </a:endParaRPr>
              </a:p>
            </p:txBody>
          </p:sp>
        </mc:Choice>
        <mc:Fallback xmlns="">
          <p:sp>
            <p:nvSpPr>
              <p:cNvPr id="12" name="ZoneTexte 11"/>
              <p:cNvSpPr txBox="1">
                <a:spLocks noRot="1" noChangeAspect="1" noMove="1" noResize="1" noEditPoints="1" noAdjustHandles="1" noChangeArrowheads="1" noChangeShapeType="1" noTextEdit="1"/>
              </p:cNvSpPr>
              <p:nvPr/>
            </p:nvSpPr>
            <p:spPr>
              <a:xfrm>
                <a:off x="1230388" y="4322689"/>
                <a:ext cx="10087057" cy="369332"/>
              </a:xfrm>
              <a:prstGeom prst="rect">
                <a:avLst/>
              </a:prstGeom>
              <a:blipFill>
                <a:blip r:embed="rId7"/>
                <a:stretch>
                  <a:fillRect l="-544" t="-9836" b="-31148"/>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3" name="ZoneTexte 12"/>
              <p:cNvSpPr txBox="1"/>
              <p:nvPr/>
            </p:nvSpPr>
            <p:spPr>
              <a:xfrm>
                <a:off x="5560538" y="4800137"/>
                <a:ext cx="1967013" cy="494815"/>
              </a:xfrm>
              <a:prstGeom prst="rect">
                <a:avLst/>
              </a:prstGeom>
              <a:noFill/>
            </p:spPr>
            <p:txBody>
              <a:bodyPr wrap="none" lIns="0" tIns="0" rIns="0" bIns="0" rtlCol="0">
                <a:spAutoFit/>
              </a:bodyPr>
              <a:lstStyle/>
              <a:p>
                <a14:m>
                  <m:oMath xmlns:m="http://schemas.openxmlformats.org/officeDocument/2006/math">
                    <m:sSub>
                      <m:sSubPr>
                        <m:ctrlPr>
                          <a:rPr lang="fr-FR"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𝐴</m:t>
                        </m:r>
                      </m:e>
                      <m:sub>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𝑠</m:t>
                        </m:r>
                      </m:sub>
                    </m:sSub>
                    <m:r>
                      <a:rPr lang="fr-FR" b="0" i="1" smtClean="0">
                        <a:effectLst>
                          <a:outerShdw blurRad="38100" dist="38100" dir="2700000" algn="tl">
                            <a:srgbClr val="000000">
                              <a:alpha val="43137"/>
                            </a:srgbClr>
                          </a:outerShdw>
                        </a:effectLst>
                        <a:latin typeface="Cambria Math" panose="02040503050406030204" pitchFamily="18" charset="0"/>
                      </a:rPr>
                      <m:t>= </m:t>
                    </m:r>
                    <m:f>
                      <m:fPr>
                        <m:ctrlPr>
                          <a:rPr lang="fr-FR" b="0" i="1" smtClean="0">
                            <a:effectLst>
                              <a:outerShdw blurRad="38100" dist="38100" dir="2700000" algn="tl">
                                <a:srgbClr val="000000">
                                  <a:alpha val="43137"/>
                                </a:srgbClr>
                              </a:outerShdw>
                            </a:effectLst>
                            <a:latin typeface="Cambria Math" panose="02040503050406030204" pitchFamily="18" charset="0"/>
                          </a:rPr>
                        </m:ctrlPr>
                      </m:fPr>
                      <m:num>
                        <m:r>
                          <a:rPr lang="fr-FR" i="1">
                            <a:effectLst>
                              <a:outerShdw blurRad="38100" dist="38100" dir="2700000" algn="tl">
                                <a:srgbClr val="000000">
                                  <a:alpha val="43137"/>
                                </a:srgbClr>
                              </a:outerShdw>
                            </a:effectLst>
                            <a:latin typeface="Cambria Math" panose="02040503050406030204" pitchFamily="18" charset="0"/>
                          </a:rPr>
                          <m:t>0,167</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𝑓</m:t>
                            </m:r>
                          </m:e>
                          <m:sub>
                            <m:r>
                              <a:rPr lang="fr-FR" i="1">
                                <a:effectLst>
                                  <a:outerShdw blurRad="38100" dist="38100" dir="2700000" algn="tl">
                                    <a:srgbClr val="000000">
                                      <a:alpha val="43137"/>
                                    </a:srgbClr>
                                  </a:outerShdw>
                                </a:effectLst>
                                <a:latin typeface="Cambria Math" panose="02040503050406030204" pitchFamily="18" charset="0"/>
                              </a:rPr>
                              <m:t>𝑐𝑘</m:t>
                            </m:r>
                          </m:sub>
                        </m:sSub>
                        <m:r>
                          <a:rPr lang="fr-FR" i="1">
                            <a:effectLst>
                              <a:outerShdw blurRad="38100" dist="38100" dir="2700000" algn="tl">
                                <a:srgbClr val="000000">
                                  <a:alpha val="43137"/>
                                </a:srgbClr>
                              </a:outerShdw>
                            </a:effectLst>
                            <a:latin typeface="Cambria Math" panose="02040503050406030204" pitchFamily="18" charset="0"/>
                          </a:rPr>
                          <m:t>𝐵</m:t>
                        </m:r>
                        <m:sSup>
                          <m:sSupPr>
                            <m:ctrlPr>
                              <a:rPr lang="fr-FR" i="1">
                                <a:effectLst>
                                  <a:outerShdw blurRad="38100" dist="38100" dir="2700000" algn="tl">
                                    <a:srgbClr val="000000">
                                      <a:alpha val="43137"/>
                                    </a:srgbClr>
                                  </a:outerShdw>
                                </a:effectLst>
                                <a:latin typeface="Cambria Math" panose="02040503050406030204" pitchFamily="18" charset="0"/>
                              </a:rPr>
                            </m:ctrlPr>
                          </m:sSupPr>
                          <m:e>
                            <m:r>
                              <a:rPr lang="fr-FR" i="1">
                                <a:effectLst>
                                  <a:outerShdw blurRad="38100" dist="38100" dir="2700000" algn="tl">
                                    <a:srgbClr val="000000">
                                      <a:alpha val="43137"/>
                                    </a:srgbClr>
                                  </a:outerShdw>
                                </a:effectLst>
                                <a:latin typeface="Cambria Math" panose="02040503050406030204" pitchFamily="18" charset="0"/>
                              </a:rPr>
                              <m:t>𝑑</m:t>
                            </m:r>
                          </m:e>
                          <m:sup>
                            <m:r>
                              <a:rPr lang="fr-FR" i="1">
                                <a:effectLst>
                                  <a:outerShdw blurRad="38100" dist="38100" dir="2700000" algn="tl">
                                    <a:srgbClr val="000000">
                                      <a:alpha val="43137"/>
                                    </a:srgbClr>
                                  </a:outerShdw>
                                </a:effectLst>
                                <a:latin typeface="Cambria Math" panose="02040503050406030204" pitchFamily="18" charset="0"/>
                              </a:rPr>
                              <m:t>2</m:t>
                            </m:r>
                          </m:sup>
                        </m:sSup>
                      </m:num>
                      <m:den>
                        <m:r>
                          <a:rPr lang="fr-FR" i="1">
                            <a:effectLst>
                              <a:outerShdw blurRad="38100" dist="38100" dir="2700000" algn="tl">
                                <a:srgbClr val="000000">
                                  <a:alpha val="43137"/>
                                </a:srgbClr>
                              </a:outerShdw>
                            </a:effectLst>
                            <a:latin typeface="Cambria Math" panose="02040503050406030204" pitchFamily="18" charset="0"/>
                          </a:rPr>
                          <m:t>0,87</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𝑓</m:t>
                            </m:r>
                          </m:e>
                          <m:sub>
                            <m:r>
                              <a:rPr lang="fr-FR" i="1">
                                <a:effectLst>
                                  <a:outerShdw blurRad="38100" dist="38100" dir="2700000" algn="tl">
                                    <a:srgbClr val="000000">
                                      <a:alpha val="43137"/>
                                    </a:srgbClr>
                                  </a:outerShdw>
                                </a:effectLst>
                                <a:latin typeface="Cambria Math" panose="02040503050406030204" pitchFamily="18" charset="0"/>
                              </a:rPr>
                              <m:t>𝑦𝑘</m:t>
                            </m:r>
                          </m:sub>
                        </m:sSub>
                        <m:r>
                          <a:rPr lang="fr-FR" b="0" i="1" smtClean="0">
                            <a:effectLst>
                              <a:outerShdw blurRad="38100" dist="38100" dir="2700000" algn="tl">
                                <a:srgbClr val="000000">
                                  <a:alpha val="43137"/>
                                </a:srgbClr>
                              </a:outerShdw>
                            </a:effectLst>
                            <a:latin typeface="Cambria Math" panose="02040503050406030204" pitchFamily="18" charset="0"/>
                          </a:rPr>
                          <m:t>𝑍</m:t>
                        </m:r>
                      </m:den>
                    </m:f>
                  </m:oMath>
                </a14:m>
                <a:r>
                  <a:rPr lang="fr-FR" dirty="0" smtClean="0">
                    <a:effectLst>
                      <a:outerShdw blurRad="38100" dist="38100" dir="2700000" algn="tl">
                        <a:srgbClr val="000000">
                          <a:alpha val="43137"/>
                        </a:srgbClr>
                      </a:outerShdw>
                    </a:effectLst>
                  </a:rPr>
                  <a:t>+</a:t>
                </a:r>
                <a14:m>
                  <m:oMath xmlns:m="http://schemas.openxmlformats.org/officeDocument/2006/math">
                    <m:sSubSup>
                      <m:sSubSupPr>
                        <m:ctrlPr>
                          <a:rPr lang="fr-FR" i="1">
                            <a:effectLst>
                              <a:outerShdw blurRad="38100" dist="38100" dir="2700000" algn="tl">
                                <a:srgbClr val="000000">
                                  <a:alpha val="43137"/>
                                </a:srgbClr>
                              </a:outerShdw>
                            </a:effectLst>
                            <a:latin typeface="Cambria Math" panose="02040503050406030204" pitchFamily="18" charset="0"/>
                          </a:rPr>
                        </m:ctrlPr>
                      </m:sSubSupPr>
                      <m:e>
                        <m:r>
                          <a:rPr lang="fr-FR" i="1">
                            <a:effectLst>
                              <a:outerShdw blurRad="38100" dist="38100" dir="2700000" algn="tl">
                                <a:srgbClr val="000000">
                                  <a:alpha val="43137"/>
                                </a:srgbClr>
                              </a:outerShdw>
                            </a:effectLst>
                            <a:latin typeface="Cambria Math" panose="02040503050406030204" pitchFamily="18" charset="0"/>
                          </a:rPr>
                          <m:t>𝐴</m:t>
                        </m:r>
                      </m:e>
                      <m:sub>
                        <m:r>
                          <a:rPr lang="fr-FR" i="1">
                            <a:effectLst>
                              <a:outerShdw blurRad="38100" dist="38100" dir="2700000" algn="tl">
                                <a:srgbClr val="000000">
                                  <a:alpha val="43137"/>
                                </a:srgbClr>
                              </a:outerShdw>
                            </a:effectLst>
                            <a:latin typeface="Cambria Math" panose="02040503050406030204" pitchFamily="18" charset="0"/>
                          </a:rPr>
                          <m:t>𝑠</m:t>
                        </m:r>
                      </m:sub>
                      <m:sup>
                        <m:r>
                          <a:rPr lang="fr-FR" i="1">
                            <a:effectLst>
                              <a:outerShdw blurRad="38100" dist="38100" dir="2700000" algn="tl">
                                <a:srgbClr val="000000">
                                  <a:alpha val="43137"/>
                                </a:srgbClr>
                              </a:outerShdw>
                            </a:effectLst>
                            <a:latin typeface="Cambria Math" panose="02040503050406030204" pitchFamily="18" charset="0"/>
                          </a:rPr>
                          <m:t>′</m:t>
                        </m:r>
                      </m:sup>
                    </m:sSubSup>
                  </m:oMath>
                </a14:m>
                <a:endParaRPr lang="fr-FR" dirty="0">
                  <a:effectLst>
                    <a:outerShdw blurRad="38100" dist="38100" dir="2700000" algn="tl">
                      <a:srgbClr val="000000">
                        <a:alpha val="43137"/>
                      </a:srgbClr>
                    </a:outerShdw>
                  </a:effectLst>
                </a:endParaRPr>
              </a:p>
            </p:txBody>
          </p:sp>
        </mc:Choice>
        <mc:Fallback xmlns="">
          <p:sp>
            <p:nvSpPr>
              <p:cNvPr id="13" name="ZoneTexte 12"/>
              <p:cNvSpPr txBox="1">
                <a:spLocks noRot="1" noChangeAspect="1" noMove="1" noResize="1" noEditPoints="1" noAdjustHandles="1" noChangeArrowheads="1" noChangeShapeType="1" noTextEdit="1"/>
              </p:cNvSpPr>
              <p:nvPr/>
            </p:nvSpPr>
            <p:spPr>
              <a:xfrm>
                <a:off x="5560538" y="4800137"/>
                <a:ext cx="1967013" cy="494815"/>
              </a:xfrm>
              <a:prstGeom prst="rect">
                <a:avLst/>
              </a:prstGeom>
              <a:blipFill>
                <a:blip r:embed="rId8"/>
                <a:stretch>
                  <a:fillRect l="-619" r="-310" b="-9756"/>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4" name="ZoneTexte 13"/>
              <p:cNvSpPr txBox="1"/>
              <p:nvPr/>
            </p:nvSpPr>
            <p:spPr>
              <a:xfrm>
                <a:off x="1230388" y="5476324"/>
                <a:ext cx="5826275" cy="390748"/>
              </a:xfrm>
              <a:prstGeom prst="rect">
                <a:avLst/>
              </a:prstGeom>
              <a:noFill/>
            </p:spPr>
            <p:txBody>
              <a:bodyPr wrap="none" rtlCol="0">
                <a:spAutoFit/>
              </a:bodyPr>
              <a:lstStyle/>
              <a:p>
                <a:r>
                  <a:rPr lang="fr-FR" dirty="0" smtClean="0">
                    <a:effectLst>
                      <a:outerShdw blurRad="38100" dist="38100" dir="2700000" algn="tl">
                        <a:srgbClr val="000000">
                          <a:alpha val="43137"/>
                        </a:srgbClr>
                      </a:outerShdw>
                    </a:effectLst>
                  </a:rPr>
                  <a:t>Remplaçant </a:t>
                </a:r>
                <a14:m>
                  <m:oMath xmlns:m="http://schemas.openxmlformats.org/officeDocument/2006/math">
                    <m:sSub>
                      <m:sSubPr>
                        <m:ctrlPr>
                          <a:rPr lang="fr-FR" i="1" smtClean="0">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m:t>
                        </m:r>
                        <m:r>
                          <a:rPr lang="fr-FR" b="0" i="1" smtClean="0">
                            <a:effectLst>
                              <a:outerShdw blurRad="38100" dist="38100" dir="2700000" algn="tl">
                                <a:srgbClr val="000000">
                                  <a:alpha val="43137"/>
                                </a:srgbClr>
                              </a:outerShdw>
                            </a:effectLst>
                            <a:latin typeface="Cambria Math" panose="02040503050406030204" pitchFamily="18" charset="0"/>
                          </a:rPr>
                          <m:t>𝐾</m:t>
                        </m:r>
                      </m:e>
                      <m:sub>
                        <m:r>
                          <a:rPr lang="fr-FR" b="0" i="1" smtClean="0">
                            <a:effectLst>
                              <a:outerShdw blurRad="38100" dist="38100" dir="2700000" algn="tl">
                                <a:srgbClr val="000000">
                                  <a:alpha val="43137"/>
                                </a:srgbClr>
                              </a:outerShdw>
                            </a:effectLst>
                            <a:latin typeface="Cambria Math" panose="02040503050406030204" pitchFamily="18" charset="0"/>
                          </a:rPr>
                          <m:t>𝑒𝑞</m:t>
                        </m:r>
                      </m:sub>
                    </m:sSub>
                    <m:r>
                      <a:rPr lang="fr-FR" b="0" i="1" smtClean="0">
                        <a:effectLst>
                          <a:outerShdw blurRad="38100" dist="38100" dir="2700000" algn="tl">
                            <a:srgbClr val="000000">
                              <a:alpha val="43137"/>
                            </a:srgbClr>
                          </a:outerShdw>
                        </a:effectLst>
                        <a:latin typeface="Cambria Math" panose="02040503050406030204" pitchFamily="18" charset="0"/>
                      </a:rPr>
                      <m:t>=0,167)</m:t>
                    </m:r>
                  </m:oMath>
                </a14:m>
                <a:r>
                  <a:rPr lang="fr-FR" dirty="0" smtClean="0">
                    <a:effectLst>
                      <a:outerShdw blurRad="38100" dist="38100" dir="2700000" algn="tl">
                        <a:srgbClr val="000000">
                          <a:alpha val="43137"/>
                        </a:srgbClr>
                      </a:outerShdw>
                    </a:effectLst>
                  </a:rPr>
                  <a:t> et </a:t>
                </a:r>
                <a14:m>
                  <m:oMath xmlns:m="http://schemas.openxmlformats.org/officeDocument/2006/math">
                    <m:r>
                      <a:rPr lang="fr-FR" b="0" i="0" smtClean="0">
                        <a:effectLst>
                          <a:outerShdw blurRad="38100" dist="38100" dir="2700000" algn="tl">
                            <a:srgbClr val="000000">
                              <a:alpha val="43137"/>
                            </a:srgbClr>
                          </a:outerShdw>
                        </a:effectLst>
                        <a:latin typeface="Cambria Math" panose="02040503050406030204" pitchFamily="18" charset="0"/>
                      </a:rPr>
                      <m:t>(</m:t>
                    </m:r>
                    <m:r>
                      <a:rPr lang="fr-FR" b="0" i="1" smtClean="0">
                        <a:effectLst>
                          <a:outerShdw blurRad="38100" dist="38100" dir="2700000" algn="tl">
                            <a:srgbClr val="000000">
                              <a:alpha val="43137"/>
                            </a:srgbClr>
                          </a:outerShdw>
                        </a:effectLst>
                        <a:latin typeface="Cambria Math" panose="02040503050406030204" pitchFamily="18" charset="0"/>
                      </a:rPr>
                      <m:t>𝐾</m:t>
                    </m:r>
                    <m:r>
                      <a:rPr lang="fr-FR" b="0" i="1" smtClean="0">
                        <a:effectLst>
                          <a:outerShdw blurRad="38100" dist="38100" dir="2700000" algn="tl">
                            <a:srgbClr val="000000">
                              <a:alpha val="43137"/>
                            </a:srgbClr>
                          </a:outerShdw>
                        </a:effectLst>
                        <a:latin typeface="Cambria Math" panose="02040503050406030204" pitchFamily="18" charset="0"/>
                      </a:rPr>
                      <m:t>=</m:t>
                    </m:r>
                    <m:f>
                      <m:fPr>
                        <m:type m:val="lin"/>
                        <m:ctrlPr>
                          <a:rPr lang="fr-FR" b="0" i="1" smtClean="0">
                            <a:effectLst>
                              <a:outerShdw blurRad="38100" dist="38100" dir="2700000" algn="tl">
                                <a:srgbClr val="000000">
                                  <a:alpha val="43137"/>
                                </a:srgbClr>
                              </a:outerShdw>
                            </a:effectLst>
                            <a:latin typeface="Cambria Math" panose="02040503050406030204" pitchFamily="18" charset="0"/>
                          </a:rPr>
                        </m:ctrlPr>
                      </m:fPr>
                      <m:num>
                        <m:r>
                          <a:rPr lang="fr-FR" b="0" i="1" smtClean="0">
                            <a:effectLst>
                              <a:outerShdw blurRad="38100" dist="38100" dir="2700000" algn="tl">
                                <a:srgbClr val="000000">
                                  <a:alpha val="43137"/>
                                </a:srgbClr>
                              </a:outerShdw>
                            </a:effectLst>
                            <a:latin typeface="Cambria Math" panose="02040503050406030204" pitchFamily="18" charset="0"/>
                          </a:rPr>
                          <m:t>𝑀</m:t>
                        </m:r>
                      </m:num>
                      <m:den>
                        <m:r>
                          <a:rPr lang="fr-FR" b="0" i="1" smtClean="0">
                            <a:effectLst>
                              <a:outerShdw blurRad="38100" dist="38100" dir="2700000" algn="tl">
                                <a:srgbClr val="000000">
                                  <a:alpha val="43137"/>
                                </a:srgbClr>
                              </a:outerShdw>
                            </a:effectLst>
                            <a:latin typeface="Cambria Math" panose="02040503050406030204" pitchFamily="18" charset="0"/>
                          </a:rPr>
                          <m:t>𝐵</m:t>
                        </m:r>
                        <m:sSup>
                          <m:sSupPr>
                            <m:ctrlPr>
                              <a:rPr lang="fr-FR" b="0" i="1" smtClean="0">
                                <a:effectLst>
                                  <a:outerShdw blurRad="38100" dist="38100" dir="2700000" algn="tl">
                                    <a:srgbClr val="000000">
                                      <a:alpha val="43137"/>
                                    </a:srgbClr>
                                  </a:outerShdw>
                                </a:effectLst>
                                <a:latin typeface="Cambria Math" panose="02040503050406030204" pitchFamily="18" charset="0"/>
                              </a:rPr>
                            </m:ctrlPr>
                          </m:sSupPr>
                          <m:e>
                            <m:r>
                              <a:rPr lang="fr-FR" b="0" i="1" smtClean="0">
                                <a:effectLst>
                                  <a:outerShdw blurRad="38100" dist="38100" dir="2700000" algn="tl">
                                    <a:srgbClr val="000000">
                                      <a:alpha val="43137"/>
                                    </a:srgbClr>
                                  </a:outerShdw>
                                </a:effectLst>
                                <a:latin typeface="Cambria Math" panose="02040503050406030204" pitchFamily="18" charset="0"/>
                              </a:rPr>
                              <m:t>𝑑</m:t>
                            </m:r>
                          </m:e>
                          <m:sup>
                            <m:r>
                              <a:rPr lang="fr-FR" b="0" i="1" smtClean="0">
                                <a:effectLst>
                                  <a:outerShdw blurRad="38100" dist="38100" dir="2700000" algn="tl">
                                    <a:srgbClr val="000000">
                                      <a:alpha val="43137"/>
                                    </a:srgbClr>
                                  </a:outerShdw>
                                </a:effectLst>
                                <a:latin typeface="Cambria Math" panose="02040503050406030204" pitchFamily="18" charset="0"/>
                              </a:rPr>
                              <m:t>2</m:t>
                            </m:r>
                          </m:sup>
                        </m:sSup>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𝑓</m:t>
                            </m:r>
                          </m:e>
                          <m:sub>
                            <m:r>
                              <a:rPr lang="fr-FR" i="1">
                                <a:effectLst>
                                  <a:outerShdw blurRad="38100" dist="38100" dir="2700000" algn="tl">
                                    <a:srgbClr val="000000">
                                      <a:alpha val="43137"/>
                                    </a:srgbClr>
                                  </a:outerShdw>
                                </a:effectLst>
                                <a:latin typeface="Cambria Math" panose="02040503050406030204" pitchFamily="18" charset="0"/>
                              </a:rPr>
                              <m:t>𝑐𝑘</m:t>
                            </m:r>
                          </m:sub>
                        </m:sSub>
                        <m:r>
                          <a:rPr lang="fr-FR" b="0" i="1" smtClean="0">
                            <a:effectLst>
                              <a:outerShdw blurRad="38100" dist="38100" dir="2700000" algn="tl">
                                <a:srgbClr val="000000">
                                  <a:alpha val="43137"/>
                                </a:srgbClr>
                              </a:outerShdw>
                            </a:effectLst>
                            <a:latin typeface="Cambria Math" panose="02040503050406030204" pitchFamily="18" charset="0"/>
                          </a:rPr>
                          <m:t>)</m:t>
                        </m:r>
                      </m:den>
                    </m:f>
                  </m:oMath>
                </a14:m>
                <a:r>
                  <a:rPr lang="fr-FR" dirty="0" smtClean="0">
                    <a:effectLst>
                      <a:outerShdw blurRad="38100" dist="38100" dir="2700000" algn="tl">
                        <a:srgbClr val="000000">
                          <a:alpha val="43137"/>
                        </a:srgbClr>
                      </a:outerShdw>
                    </a:effectLst>
                  </a:rPr>
                  <a:t> on obtient : </a:t>
                </a:r>
                <a:endParaRPr lang="fr-FR" dirty="0">
                  <a:effectLst>
                    <a:outerShdw blurRad="38100" dist="38100" dir="2700000" algn="tl">
                      <a:srgbClr val="000000">
                        <a:alpha val="43137"/>
                      </a:srgbClr>
                    </a:outerShdw>
                  </a:effectLst>
                </a:endParaRPr>
              </a:p>
            </p:txBody>
          </p:sp>
        </mc:Choice>
        <mc:Fallback xmlns="">
          <p:sp>
            <p:nvSpPr>
              <p:cNvPr id="14" name="ZoneTexte 13"/>
              <p:cNvSpPr txBox="1">
                <a:spLocks noRot="1" noChangeAspect="1" noMove="1" noResize="1" noEditPoints="1" noAdjustHandles="1" noChangeArrowheads="1" noChangeShapeType="1" noTextEdit="1"/>
              </p:cNvSpPr>
              <p:nvPr/>
            </p:nvSpPr>
            <p:spPr>
              <a:xfrm>
                <a:off x="1230388" y="5476324"/>
                <a:ext cx="5826275" cy="390748"/>
              </a:xfrm>
              <a:prstGeom prst="rect">
                <a:avLst/>
              </a:prstGeom>
              <a:blipFill>
                <a:blip r:embed="rId9"/>
                <a:stretch>
                  <a:fillRect l="-941" t="-109375" r="-1255" b="-171875"/>
                </a:stretch>
              </a:blipFill>
            </p:spPr>
            <p:txBody>
              <a:bodyPr/>
              <a:lstStyle/>
              <a:p>
                <a:r>
                  <a:rPr lang="fr-FR">
                    <a:noFill/>
                  </a:rPr>
                  <a:t> </a:t>
                </a:r>
              </a:p>
            </p:txBody>
          </p:sp>
        </mc:Fallback>
      </mc:AlternateContent>
      <p:grpSp>
        <p:nvGrpSpPr>
          <p:cNvPr id="18" name="Groupe 17"/>
          <p:cNvGrpSpPr/>
          <p:nvPr/>
        </p:nvGrpSpPr>
        <p:grpSpPr>
          <a:xfrm>
            <a:off x="3841124" y="5860791"/>
            <a:ext cx="5380572" cy="654859"/>
            <a:chOff x="3841124" y="5860791"/>
            <a:chExt cx="5380572" cy="654859"/>
          </a:xfrm>
        </p:grpSpPr>
        <mc:AlternateContent xmlns:mc="http://schemas.openxmlformats.org/markup-compatibility/2006" xmlns:a14="http://schemas.microsoft.com/office/drawing/2010/main">
          <mc:Choice Requires="a14">
            <p:sp>
              <p:nvSpPr>
                <p:cNvPr id="15" name="ZoneTexte 14"/>
                <p:cNvSpPr txBox="1"/>
                <p:nvPr/>
              </p:nvSpPr>
              <p:spPr>
                <a:xfrm>
                  <a:off x="3841124" y="5860791"/>
                  <a:ext cx="2347437" cy="6548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fr-FR" i="1" smtClean="0">
                                <a:effectLst>
                                  <a:outerShdw blurRad="38100" dist="38100" dir="2700000" algn="tl">
                                    <a:srgbClr val="000000">
                                      <a:alpha val="43137"/>
                                    </a:srgbClr>
                                  </a:outerShdw>
                                </a:effectLst>
                                <a:latin typeface="Cambria Math" panose="02040503050406030204" pitchFamily="18" charset="0"/>
                              </a:rPr>
                            </m:ctrlPr>
                          </m:sSubSupPr>
                          <m:e>
                            <m:r>
                              <a:rPr lang="fr-FR" b="0" i="1" smtClean="0">
                                <a:effectLst>
                                  <a:outerShdw blurRad="38100" dist="38100" dir="2700000" algn="tl">
                                    <a:srgbClr val="000000">
                                      <a:alpha val="43137"/>
                                    </a:srgbClr>
                                  </a:outerShdw>
                                </a:effectLst>
                                <a:latin typeface="Cambria Math" panose="02040503050406030204" pitchFamily="18" charset="0"/>
                              </a:rPr>
                              <m:t>𝐴</m:t>
                            </m:r>
                          </m:e>
                          <m:sub>
                            <m:r>
                              <a:rPr lang="fr-FR" b="0" i="1" smtClean="0">
                                <a:effectLst>
                                  <a:outerShdw blurRad="38100" dist="38100" dir="2700000" algn="tl">
                                    <a:srgbClr val="000000">
                                      <a:alpha val="43137"/>
                                    </a:srgbClr>
                                  </a:outerShdw>
                                </a:effectLst>
                                <a:latin typeface="Cambria Math" panose="02040503050406030204" pitchFamily="18" charset="0"/>
                              </a:rPr>
                              <m:t>𝑠</m:t>
                            </m:r>
                          </m:sub>
                          <m:sup>
                            <m:r>
                              <a:rPr lang="fr-FR" b="0" i="1" smtClean="0">
                                <a:effectLst>
                                  <a:outerShdw blurRad="38100" dist="38100" dir="2700000" algn="tl">
                                    <a:srgbClr val="000000">
                                      <a:alpha val="43137"/>
                                    </a:srgbClr>
                                  </a:outerShdw>
                                </a:effectLst>
                                <a:latin typeface="Cambria Math" panose="02040503050406030204" pitchFamily="18" charset="0"/>
                              </a:rPr>
                              <m:t>′</m:t>
                            </m:r>
                          </m:sup>
                        </m:sSubSup>
                        <m:r>
                          <a:rPr lang="fr-FR" b="0" i="1" smtClean="0">
                            <a:effectLst>
                              <a:outerShdw blurRad="38100" dist="38100" dir="2700000" algn="tl">
                                <a:srgbClr val="000000">
                                  <a:alpha val="43137"/>
                                </a:srgbClr>
                              </a:outerShdw>
                            </a:effectLst>
                            <a:latin typeface="Cambria Math" panose="02040503050406030204" pitchFamily="18" charset="0"/>
                          </a:rPr>
                          <m:t>= </m:t>
                        </m:r>
                        <m:f>
                          <m:fPr>
                            <m:ctrlPr>
                              <a:rPr lang="fr-FR" b="0" i="1" smtClean="0">
                                <a:effectLst>
                                  <a:outerShdw blurRad="38100" dist="38100" dir="2700000" algn="tl">
                                    <a:srgbClr val="000000">
                                      <a:alpha val="43137"/>
                                    </a:srgbClr>
                                  </a:outerShdw>
                                </a:effectLst>
                                <a:latin typeface="Cambria Math" panose="02040503050406030204" pitchFamily="18" charset="0"/>
                              </a:rPr>
                            </m:ctrlPr>
                          </m:fPr>
                          <m:num>
                            <m:d>
                              <m:dPr>
                                <m:ctrlPr>
                                  <a:rPr lang="fr-FR" b="0" i="1" smtClean="0">
                                    <a:effectLst>
                                      <a:outerShdw blurRad="38100" dist="38100" dir="2700000" algn="tl">
                                        <a:srgbClr val="000000">
                                          <a:alpha val="43137"/>
                                        </a:srgbClr>
                                      </a:outerShdw>
                                    </a:effectLst>
                                    <a:latin typeface="Cambria Math" panose="02040503050406030204" pitchFamily="18" charset="0"/>
                                  </a:rPr>
                                </m:ctrlPr>
                              </m:dPr>
                              <m:e>
                                <m:r>
                                  <a:rPr lang="fr-FR" b="0" i="1" smtClean="0">
                                    <a:effectLst>
                                      <a:outerShdw blurRad="38100" dist="38100" dir="2700000" algn="tl">
                                        <a:srgbClr val="000000">
                                          <a:alpha val="43137"/>
                                        </a:srgbClr>
                                      </a:outerShdw>
                                    </a:effectLst>
                                    <a:latin typeface="Cambria Math" panose="02040503050406030204" pitchFamily="18" charset="0"/>
                                  </a:rPr>
                                  <m:t>𝐾</m:t>
                                </m:r>
                                <m:r>
                                  <a:rPr lang="fr-FR" b="0" i="1" smtClean="0">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𝐾</m:t>
                                    </m:r>
                                  </m:e>
                                  <m:sub>
                                    <m:r>
                                      <a:rPr lang="fr-FR" i="1">
                                        <a:effectLst>
                                          <a:outerShdw blurRad="38100" dist="38100" dir="2700000" algn="tl">
                                            <a:srgbClr val="000000">
                                              <a:alpha val="43137"/>
                                            </a:srgbClr>
                                          </a:outerShdw>
                                        </a:effectLst>
                                        <a:latin typeface="Cambria Math" panose="02040503050406030204" pitchFamily="18" charset="0"/>
                                      </a:rPr>
                                      <m:t>𝑒𝑞</m:t>
                                    </m:r>
                                  </m:sub>
                                </m:sSub>
                              </m:e>
                            </m:d>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𝑓</m:t>
                                </m:r>
                              </m:e>
                              <m:sub>
                                <m:r>
                                  <a:rPr lang="fr-FR" i="1">
                                    <a:effectLst>
                                      <a:outerShdw blurRad="38100" dist="38100" dir="2700000" algn="tl">
                                        <a:srgbClr val="000000">
                                          <a:alpha val="43137"/>
                                        </a:srgbClr>
                                      </a:outerShdw>
                                    </a:effectLst>
                                    <a:latin typeface="Cambria Math" panose="02040503050406030204" pitchFamily="18" charset="0"/>
                                  </a:rPr>
                                  <m:t>𝑐𝑘</m:t>
                                </m:r>
                              </m:sub>
                            </m:sSub>
                            <m:r>
                              <a:rPr lang="fr-FR" i="1">
                                <a:effectLst>
                                  <a:outerShdw blurRad="38100" dist="38100" dir="2700000" algn="tl">
                                    <a:srgbClr val="000000">
                                      <a:alpha val="43137"/>
                                    </a:srgbClr>
                                  </a:outerShdw>
                                </a:effectLst>
                                <a:latin typeface="Cambria Math" panose="02040503050406030204" pitchFamily="18" charset="0"/>
                              </a:rPr>
                              <m:t>𝐵</m:t>
                            </m:r>
                            <m:sSup>
                              <m:sSupPr>
                                <m:ctrlPr>
                                  <a:rPr lang="fr-FR" i="1">
                                    <a:effectLst>
                                      <a:outerShdw blurRad="38100" dist="38100" dir="2700000" algn="tl">
                                        <a:srgbClr val="000000">
                                          <a:alpha val="43137"/>
                                        </a:srgbClr>
                                      </a:outerShdw>
                                    </a:effectLst>
                                    <a:latin typeface="Cambria Math" panose="02040503050406030204" pitchFamily="18" charset="0"/>
                                  </a:rPr>
                                </m:ctrlPr>
                              </m:sSupPr>
                              <m:e>
                                <m:r>
                                  <a:rPr lang="fr-FR" i="1">
                                    <a:effectLst>
                                      <a:outerShdw blurRad="38100" dist="38100" dir="2700000" algn="tl">
                                        <a:srgbClr val="000000">
                                          <a:alpha val="43137"/>
                                        </a:srgbClr>
                                      </a:outerShdw>
                                    </a:effectLst>
                                    <a:latin typeface="Cambria Math" panose="02040503050406030204" pitchFamily="18" charset="0"/>
                                  </a:rPr>
                                  <m:t>𝑑</m:t>
                                </m:r>
                              </m:e>
                              <m:sup>
                                <m:r>
                                  <a:rPr lang="fr-FR" i="1">
                                    <a:effectLst>
                                      <a:outerShdw blurRad="38100" dist="38100" dir="2700000" algn="tl">
                                        <a:srgbClr val="000000">
                                          <a:alpha val="43137"/>
                                        </a:srgbClr>
                                      </a:outerShdw>
                                    </a:effectLst>
                                    <a:latin typeface="Cambria Math" panose="02040503050406030204" pitchFamily="18" charset="0"/>
                                  </a:rPr>
                                  <m:t>2</m:t>
                                </m:r>
                              </m:sup>
                            </m:sSup>
                          </m:num>
                          <m:den>
                            <m:r>
                              <a:rPr lang="fr-FR" i="1">
                                <a:effectLst>
                                  <a:outerShdw blurRad="38100" dist="38100" dir="2700000" algn="tl">
                                    <a:srgbClr val="000000">
                                      <a:alpha val="43137"/>
                                    </a:srgbClr>
                                  </a:outerShdw>
                                </a:effectLst>
                                <a:latin typeface="Cambria Math" panose="02040503050406030204" pitchFamily="18" charset="0"/>
                              </a:rPr>
                              <m:t>0,87</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𝑓</m:t>
                                </m:r>
                              </m:e>
                              <m:sub>
                                <m:r>
                                  <a:rPr lang="fr-FR" i="1">
                                    <a:effectLst>
                                      <a:outerShdw blurRad="38100" dist="38100" dir="2700000" algn="tl">
                                        <a:srgbClr val="000000">
                                          <a:alpha val="43137"/>
                                        </a:srgbClr>
                                      </a:outerShdw>
                                    </a:effectLst>
                                    <a:latin typeface="Cambria Math" panose="02040503050406030204" pitchFamily="18" charset="0"/>
                                  </a:rPr>
                                  <m:t>𝑦𝑘</m:t>
                                </m:r>
                              </m:sub>
                            </m:sSub>
                            <m:d>
                              <m:dPr>
                                <m:ctrlPr>
                                  <a:rPr lang="fr-FR" i="1">
                                    <a:effectLst>
                                      <a:outerShdw blurRad="38100" dist="38100" dir="2700000" algn="tl">
                                        <a:srgbClr val="000000">
                                          <a:alpha val="43137"/>
                                        </a:srgbClr>
                                      </a:outerShdw>
                                    </a:effectLst>
                                    <a:latin typeface="Cambria Math" panose="02040503050406030204" pitchFamily="18" charset="0"/>
                                  </a:rPr>
                                </m:ctrlPr>
                              </m:dPr>
                              <m:e>
                                <m:r>
                                  <a:rPr lang="fr-FR" i="1">
                                    <a:effectLst>
                                      <a:outerShdw blurRad="38100" dist="38100" dir="2700000" algn="tl">
                                        <a:srgbClr val="000000">
                                          <a:alpha val="43137"/>
                                        </a:srgbClr>
                                      </a:outerShdw>
                                    </a:effectLst>
                                    <a:latin typeface="Cambria Math" panose="02040503050406030204" pitchFamily="18" charset="0"/>
                                  </a:rPr>
                                  <m:t>𝑑</m:t>
                                </m:r>
                                <m:r>
                                  <a:rPr lang="fr-FR" i="1">
                                    <a:effectLst>
                                      <a:outerShdw blurRad="38100" dist="38100" dir="2700000" algn="tl">
                                        <a:srgbClr val="000000">
                                          <a:alpha val="43137"/>
                                        </a:srgbClr>
                                      </a:outerShdw>
                                    </a:effectLst>
                                    <a:latin typeface="Cambria Math" panose="02040503050406030204" pitchFamily="18" charset="0"/>
                                  </a:rPr>
                                  <m:t>−</m:t>
                                </m:r>
                                <m:sSup>
                                  <m:sSupPr>
                                    <m:ctrlPr>
                                      <a:rPr lang="fr-FR" i="1">
                                        <a:effectLst>
                                          <a:outerShdw blurRad="38100" dist="38100" dir="2700000" algn="tl">
                                            <a:srgbClr val="000000">
                                              <a:alpha val="43137"/>
                                            </a:srgbClr>
                                          </a:outerShdw>
                                        </a:effectLst>
                                        <a:latin typeface="Cambria Math" panose="02040503050406030204" pitchFamily="18" charset="0"/>
                                      </a:rPr>
                                    </m:ctrlPr>
                                  </m:sSupPr>
                                  <m:e>
                                    <m:r>
                                      <a:rPr lang="fr-FR" i="1">
                                        <a:effectLst>
                                          <a:outerShdw blurRad="38100" dist="38100" dir="2700000" algn="tl">
                                            <a:srgbClr val="000000">
                                              <a:alpha val="43137"/>
                                            </a:srgbClr>
                                          </a:outerShdw>
                                        </a:effectLst>
                                        <a:latin typeface="Cambria Math" panose="02040503050406030204" pitchFamily="18" charset="0"/>
                                      </a:rPr>
                                      <m:t>𝑑</m:t>
                                    </m:r>
                                  </m:e>
                                  <m:sup>
                                    <m:r>
                                      <a:rPr lang="fr-FR" i="1">
                                        <a:effectLst>
                                          <a:outerShdw blurRad="38100" dist="38100" dir="2700000" algn="tl">
                                            <a:srgbClr val="000000">
                                              <a:alpha val="43137"/>
                                            </a:srgbClr>
                                          </a:outerShdw>
                                        </a:effectLst>
                                        <a:latin typeface="Cambria Math" panose="02040503050406030204" pitchFamily="18" charset="0"/>
                                      </a:rPr>
                                      <m:t>′</m:t>
                                    </m:r>
                                  </m:sup>
                                </m:sSup>
                              </m:e>
                            </m:d>
                          </m:den>
                        </m:f>
                      </m:oMath>
                    </m:oMathPara>
                  </a14:m>
                  <a:endParaRPr lang="fr-FR" dirty="0">
                    <a:effectLst>
                      <a:outerShdw blurRad="38100" dist="38100" dir="2700000" algn="tl">
                        <a:srgbClr val="000000">
                          <a:alpha val="43137"/>
                        </a:srgbClr>
                      </a:outerShdw>
                    </a:effectLst>
                  </a:endParaRPr>
                </a:p>
              </p:txBody>
            </p:sp>
          </mc:Choice>
          <mc:Fallback xmlns="">
            <p:sp>
              <p:nvSpPr>
                <p:cNvPr id="15" name="ZoneTexte 14"/>
                <p:cNvSpPr txBox="1">
                  <a:spLocks noRot="1" noChangeAspect="1" noMove="1" noResize="1" noEditPoints="1" noAdjustHandles="1" noChangeArrowheads="1" noChangeShapeType="1" noTextEdit="1"/>
                </p:cNvSpPr>
                <p:nvPr/>
              </p:nvSpPr>
              <p:spPr>
                <a:xfrm>
                  <a:off x="3841124" y="5860791"/>
                  <a:ext cx="2347437" cy="654859"/>
                </a:xfrm>
                <a:prstGeom prst="rect">
                  <a:avLst/>
                </a:prstGeom>
                <a:blipFill>
                  <a:blip r:embed="rId10"/>
                  <a:stretch>
                    <a:fillRect r="-519" b="-7407"/>
                  </a:stretch>
                </a:blipFill>
              </p:spPr>
              <p:txBody>
                <a:bodyPr/>
                <a:lstStyle/>
                <a:p>
                  <a:r>
                    <a:rPr lang="fr-FR">
                      <a:noFill/>
                    </a:rPr>
                    <a:t> </a:t>
                  </a:r>
                </a:p>
              </p:txBody>
            </p:sp>
          </mc:Fallback>
        </mc:AlternateContent>
        <p:sp>
          <p:nvSpPr>
            <p:cNvPr id="16" name="Rectangle 15"/>
            <p:cNvSpPr/>
            <p:nvPr/>
          </p:nvSpPr>
          <p:spPr>
            <a:xfrm>
              <a:off x="6525721" y="5972145"/>
              <a:ext cx="530942" cy="369332"/>
            </a:xfrm>
            <a:prstGeom prst="rect">
              <a:avLst/>
            </a:prstGeom>
          </p:spPr>
          <p:txBody>
            <a:bodyPr wrap="square">
              <a:spAutoFit/>
            </a:bodyPr>
            <a:lstStyle/>
            <a:p>
              <a:r>
                <a:rPr lang="fr-FR" dirty="0">
                  <a:effectLst>
                    <a:outerShdw blurRad="38100" dist="38100" dir="2700000" algn="tl">
                      <a:srgbClr val="000000">
                        <a:alpha val="43137"/>
                      </a:srgbClr>
                    </a:outerShdw>
                  </a:effectLst>
                </a:rPr>
                <a:t>et</a:t>
              </a:r>
              <a:endParaRPr lang="fr-FR" dirty="0"/>
            </a:p>
          </p:txBody>
        </p:sp>
        <mc:AlternateContent xmlns:mc="http://schemas.openxmlformats.org/markup-compatibility/2006" xmlns:a14="http://schemas.microsoft.com/office/drawing/2010/main">
          <mc:Choice Requires="a14">
            <p:sp>
              <p:nvSpPr>
                <p:cNvPr id="17" name="ZoneTexte 16"/>
                <p:cNvSpPr txBox="1"/>
                <p:nvPr/>
              </p:nvSpPr>
              <p:spPr>
                <a:xfrm>
                  <a:off x="7393823" y="5930426"/>
                  <a:ext cx="1827873" cy="511037"/>
                </a:xfrm>
                <a:prstGeom prst="rect">
                  <a:avLst/>
                </a:prstGeom>
                <a:noFill/>
              </p:spPr>
              <p:txBody>
                <a:bodyPr wrap="none" lIns="0" tIns="0" rIns="0" bIns="0" rtlCol="0">
                  <a:spAutoFit/>
                </a:bodyPr>
                <a:lstStyle/>
                <a:p>
                  <a14:m>
                    <m:oMath xmlns:m="http://schemas.openxmlformats.org/officeDocument/2006/math">
                      <m:sSub>
                        <m:sSubPr>
                          <m:ctrlPr>
                            <a:rPr lang="fr-FR"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𝐴</m:t>
                          </m:r>
                        </m:e>
                        <m:sub>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𝑠</m:t>
                          </m:r>
                        </m:sub>
                      </m:sSub>
                      <m:r>
                        <a:rPr lang="fr-FR" b="0" i="1" smtClean="0">
                          <a:effectLst>
                            <a:outerShdw blurRad="38100" dist="38100" dir="2700000" algn="tl">
                              <a:srgbClr val="000000">
                                <a:alpha val="43137"/>
                              </a:srgbClr>
                            </a:outerShdw>
                          </a:effectLst>
                          <a:latin typeface="Cambria Math" panose="02040503050406030204" pitchFamily="18" charset="0"/>
                        </a:rPr>
                        <m:t>= </m:t>
                      </m:r>
                      <m:f>
                        <m:fPr>
                          <m:ctrlPr>
                            <a:rPr lang="fr-FR" b="0" i="1" smtClean="0">
                              <a:effectLst>
                                <a:outerShdw blurRad="38100" dist="38100" dir="2700000" algn="tl">
                                  <a:srgbClr val="000000">
                                    <a:alpha val="43137"/>
                                  </a:srgbClr>
                                </a:outerShdw>
                              </a:effectLst>
                              <a:latin typeface="Cambria Math" panose="02040503050406030204" pitchFamily="18" charset="0"/>
                            </a:rPr>
                          </m:ctrlPr>
                        </m:fPr>
                        <m:num>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𝐾</m:t>
                              </m:r>
                            </m:e>
                            <m:sub>
                              <m:r>
                                <a:rPr lang="fr-FR" i="1">
                                  <a:effectLst>
                                    <a:outerShdw blurRad="38100" dist="38100" dir="2700000" algn="tl">
                                      <a:srgbClr val="000000">
                                        <a:alpha val="43137"/>
                                      </a:srgbClr>
                                    </a:outerShdw>
                                  </a:effectLst>
                                  <a:latin typeface="Cambria Math" panose="02040503050406030204" pitchFamily="18" charset="0"/>
                                </a:rPr>
                                <m:t>𝑒𝑞</m:t>
                              </m:r>
                            </m:sub>
                          </m:sSub>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𝑓</m:t>
                              </m:r>
                            </m:e>
                            <m:sub>
                              <m:r>
                                <a:rPr lang="fr-FR" i="1">
                                  <a:effectLst>
                                    <a:outerShdw blurRad="38100" dist="38100" dir="2700000" algn="tl">
                                      <a:srgbClr val="000000">
                                        <a:alpha val="43137"/>
                                      </a:srgbClr>
                                    </a:outerShdw>
                                  </a:effectLst>
                                  <a:latin typeface="Cambria Math" panose="02040503050406030204" pitchFamily="18" charset="0"/>
                                </a:rPr>
                                <m:t>𝑐𝑘</m:t>
                              </m:r>
                            </m:sub>
                          </m:sSub>
                          <m:r>
                            <a:rPr lang="fr-FR" i="1">
                              <a:effectLst>
                                <a:outerShdw blurRad="38100" dist="38100" dir="2700000" algn="tl">
                                  <a:srgbClr val="000000">
                                    <a:alpha val="43137"/>
                                  </a:srgbClr>
                                </a:outerShdw>
                              </a:effectLst>
                              <a:latin typeface="Cambria Math" panose="02040503050406030204" pitchFamily="18" charset="0"/>
                            </a:rPr>
                            <m:t>𝐵</m:t>
                          </m:r>
                          <m:sSup>
                            <m:sSupPr>
                              <m:ctrlPr>
                                <a:rPr lang="fr-FR" i="1">
                                  <a:effectLst>
                                    <a:outerShdw blurRad="38100" dist="38100" dir="2700000" algn="tl">
                                      <a:srgbClr val="000000">
                                        <a:alpha val="43137"/>
                                      </a:srgbClr>
                                    </a:outerShdw>
                                  </a:effectLst>
                                  <a:latin typeface="Cambria Math" panose="02040503050406030204" pitchFamily="18" charset="0"/>
                                </a:rPr>
                              </m:ctrlPr>
                            </m:sSupPr>
                            <m:e>
                              <m:r>
                                <a:rPr lang="fr-FR" i="1">
                                  <a:effectLst>
                                    <a:outerShdw blurRad="38100" dist="38100" dir="2700000" algn="tl">
                                      <a:srgbClr val="000000">
                                        <a:alpha val="43137"/>
                                      </a:srgbClr>
                                    </a:outerShdw>
                                  </a:effectLst>
                                  <a:latin typeface="Cambria Math" panose="02040503050406030204" pitchFamily="18" charset="0"/>
                                </a:rPr>
                                <m:t>𝑑</m:t>
                              </m:r>
                            </m:e>
                            <m:sup>
                              <m:r>
                                <a:rPr lang="fr-FR" i="1">
                                  <a:effectLst>
                                    <a:outerShdw blurRad="38100" dist="38100" dir="2700000" algn="tl">
                                      <a:srgbClr val="000000">
                                        <a:alpha val="43137"/>
                                      </a:srgbClr>
                                    </a:outerShdw>
                                  </a:effectLst>
                                  <a:latin typeface="Cambria Math" panose="02040503050406030204" pitchFamily="18" charset="0"/>
                                </a:rPr>
                                <m:t>2</m:t>
                              </m:r>
                            </m:sup>
                          </m:sSup>
                        </m:num>
                        <m:den>
                          <m:r>
                            <a:rPr lang="fr-FR" i="1">
                              <a:effectLst>
                                <a:outerShdw blurRad="38100" dist="38100" dir="2700000" algn="tl">
                                  <a:srgbClr val="000000">
                                    <a:alpha val="43137"/>
                                  </a:srgbClr>
                                </a:outerShdw>
                              </a:effectLst>
                              <a:latin typeface="Cambria Math" panose="02040503050406030204" pitchFamily="18" charset="0"/>
                            </a:rPr>
                            <m:t>0,87</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𝑓</m:t>
                              </m:r>
                            </m:e>
                            <m:sub>
                              <m:r>
                                <a:rPr lang="fr-FR" i="1">
                                  <a:effectLst>
                                    <a:outerShdw blurRad="38100" dist="38100" dir="2700000" algn="tl">
                                      <a:srgbClr val="000000">
                                        <a:alpha val="43137"/>
                                      </a:srgbClr>
                                    </a:outerShdw>
                                  </a:effectLst>
                                  <a:latin typeface="Cambria Math" panose="02040503050406030204" pitchFamily="18" charset="0"/>
                                </a:rPr>
                                <m:t>𝑦𝑘</m:t>
                              </m:r>
                            </m:sub>
                          </m:sSub>
                          <m:r>
                            <a:rPr lang="fr-FR" b="0" i="1" smtClean="0">
                              <a:effectLst>
                                <a:outerShdw blurRad="38100" dist="38100" dir="2700000" algn="tl">
                                  <a:srgbClr val="000000">
                                    <a:alpha val="43137"/>
                                  </a:srgbClr>
                                </a:outerShdw>
                              </a:effectLst>
                              <a:latin typeface="Cambria Math" panose="02040503050406030204" pitchFamily="18" charset="0"/>
                            </a:rPr>
                            <m:t>𝑍</m:t>
                          </m:r>
                        </m:den>
                      </m:f>
                    </m:oMath>
                  </a14:m>
                  <a:r>
                    <a:rPr lang="fr-FR" dirty="0" smtClean="0">
                      <a:effectLst>
                        <a:outerShdw blurRad="38100" dist="38100" dir="2700000" algn="tl">
                          <a:srgbClr val="000000">
                            <a:alpha val="43137"/>
                          </a:srgbClr>
                        </a:outerShdw>
                      </a:effectLst>
                    </a:rPr>
                    <a:t>+</a:t>
                  </a:r>
                  <a14:m>
                    <m:oMath xmlns:m="http://schemas.openxmlformats.org/officeDocument/2006/math">
                      <m:sSubSup>
                        <m:sSubSupPr>
                          <m:ctrlPr>
                            <a:rPr lang="fr-FR" i="1">
                              <a:effectLst>
                                <a:outerShdw blurRad="38100" dist="38100" dir="2700000" algn="tl">
                                  <a:srgbClr val="000000">
                                    <a:alpha val="43137"/>
                                  </a:srgbClr>
                                </a:outerShdw>
                              </a:effectLst>
                              <a:latin typeface="Cambria Math" panose="02040503050406030204" pitchFamily="18" charset="0"/>
                            </a:rPr>
                          </m:ctrlPr>
                        </m:sSubSupPr>
                        <m:e>
                          <m:r>
                            <a:rPr lang="fr-FR" i="1">
                              <a:effectLst>
                                <a:outerShdw blurRad="38100" dist="38100" dir="2700000" algn="tl">
                                  <a:srgbClr val="000000">
                                    <a:alpha val="43137"/>
                                  </a:srgbClr>
                                </a:outerShdw>
                              </a:effectLst>
                              <a:latin typeface="Cambria Math" panose="02040503050406030204" pitchFamily="18" charset="0"/>
                            </a:rPr>
                            <m:t>𝐴</m:t>
                          </m:r>
                        </m:e>
                        <m:sub>
                          <m:r>
                            <a:rPr lang="fr-FR" i="1">
                              <a:effectLst>
                                <a:outerShdw blurRad="38100" dist="38100" dir="2700000" algn="tl">
                                  <a:srgbClr val="000000">
                                    <a:alpha val="43137"/>
                                  </a:srgbClr>
                                </a:outerShdw>
                              </a:effectLst>
                              <a:latin typeface="Cambria Math" panose="02040503050406030204" pitchFamily="18" charset="0"/>
                            </a:rPr>
                            <m:t>𝑠</m:t>
                          </m:r>
                        </m:sub>
                        <m:sup>
                          <m:r>
                            <a:rPr lang="fr-FR" i="1">
                              <a:effectLst>
                                <a:outerShdw blurRad="38100" dist="38100" dir="2700000" algn="tl">
                                  <a:srgbClr val="000000">
                                    <a:alpha val="43137"/>
                                  </a:srgbClr>
                                </a:outerShdw>
                              </a:effectLst>
                              <a:latin typeface="Cambria Math" panose="02040503050406030204" pitchFamily="18" charset="0"/>
                            </a:rPr>
                            <m:t>′</m:t>
                          </m:r>
                        </m:sup>
                      </m:sSubSup>
                    </m:oMath>
                  </a14:m>
                  <a:endParaRPr lang="fr-FR" dirty="0">
                    <a:effectLst>
                      <a:outerShdw blurRad="38100" dist="38100" dir="2700000" algn="tl">
                        <a:srgbClr val="000000">
                          <a:alpha val="43137"/>
                        </a:srgbClr>
                      </a:outerShdw>
                    </a:effectLst>
                  </a:endParaRPr>
                </a:p>
              </p:txBody>
            </p:sp>
          </mc:Choice>
          <mc:Fallback xmlns="">
            <p:sp>
              <p:nvSpPr>
                <p:cNvPr id="17" name="ZoneTexte 16"/>
                <p:cNvSpPr txBox="1">
                  <a:spLocks noRot="1" noChangeAspect="1" noMove="1" noResize="1" noEditPoints="1" noAdjustHandles="1" noChangeArrowheads="1" noChangeShapeType="1" noTextEdit="1"/>
                </p:cNvSpPr>
                <p:nvPr/>
              </p:nvSpPr>
              <p:spPr>
                <a:xfrm>
                  <a:off x="7393823" y="5930426"/>
                  <a:ext cx="1827873" cy="511037"/>
                </a:xfrm>
                <a:prstGeom prst="rect">
                  <a:avLst/>
                </a:prstGeom>
                <a:blipFill>
                  <a:blip r:embed="rId11"/>
                  <a:stretch>
                    <a:fillRect l="-667" r="-333" b="-10714"/>
                  </a:stretch>
                </a:blipFill>
              </p:spPr>
              <p:txBody>
                <a:bodyPr/>
                <a:lstStyle/>
                <a:p>
                  <a:r>
                    <a:rPr lang="fr-FR">
                      <a:noFill/>
                    </a:rPr>
                    <a:t> </a:t>
                  </a:r>
                </a:p>
              </p:txBody>
            </p:sp>
          </mc:Fallback>
        </mc:AlternateContent>
      </p:grpSp>
    </p:spTree>
    <p:extLst>
      <p:ext uri="{BB962C8B-B14F-4D97-AF65-F5344CB8AC3E}">
        <p14:creationId xmlns:p14="http://schemas.microsoft.com/office/powerpoint/2010/main" val="21458858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78000"/>
            <a:lum/>
          </a:blip>
          <a:srcRect/>
          <a:stretch>
            <a:fillRect/>
          </a:stretch>
        </a:blipFill>
        <a:effectLst/>
      </p:bgPr>
    </p:bg>
    <p:spTree>
      <p:nvGrpSpPr>
        <p:cNvPr id="1" name=""/>
        <p:cNvGrpSpPr/>
        <p:nvPr/>
      </p:nvGrpSpPr>
      <p:grpSpPr>
        <a:xfrm>
          <a:off x="0" y="0"/>
          <a:ext cx="0" cy="0"/>
          <a:chOff x="0" y="0"/>
          <a:chExt cx="0" cy="0"/>
        </a:xfrm>
      </p:grpSpPr>
      <p:sp>
        <p:nvSpPr>
          <p:cNvPr id="9" name="ZoneTexte 8"/>
          <p:cNvSpPr txBox="1"/>
          <p:nvPr/>
        </p:nvSpPr>
        <p:spPr>
          <a:xfrm rot="16200000">
            <a:off x="-1106129" y="3019908"/>
            <a:ext cx="2964429" cy="523220"/>
          </a:xfrm>
          <a:prstGeom prst="rect">
            <a:avLst/>
          </a:prstGeom>
          <a:noFill/>
        </p:spPr>
        <p:txBody>
          <a:bodyPr wrap="square" rtlCol="0">
            <a:spAutoFit/>
          </a:bodyPr>
          <a:lstStyle/>
          <a:p>
            <a:r>
              <a:rPr lang="fr-FR" sz="2800" b="1" dirty="0">
                <a:solidFill>
                  <a:schemeClr val="accent2">
                    <a:lumMod val="50000"/>
                  </a:schemeClr>
                </a:solidFill>
                <a:effectLst>
                  <a:outerShdw blurRad="38100" dist="38100" dir="2700000" algn="tl">
                    <a:srgbClr val="000000">
                      <a:alpha val="43137"/>
                    </a:srgbClr>
                  </a:outerShdw>
                </a:effectLst>
              </a:rPr>
              <a:t>Moment plastique </a:t>
            </a:r>
          </a:p>
        </p:txBody>
      </p:sp>
      <p:sp>
        <p:nvSpPr>
          <p:cNvPr id="10" name="Rectangle à coins arrondis 9"/>
          <p:cNvSpPr/>
          <p:nvPr/>
        </p:nvSpPr>
        <p:spPr>
          <a:xfrm>
            <a:off x="1047135" y="221227"/>
            <a:ext cx="10958052" cy="6459792"/>
          </a:xfrm>
          <a:prstGeom prst="roundRect">
            <a:avLst>
              <a:gd name="adj" fmla="val 6655"/>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p:cNvSpPr txBox="1"/>
          <p:nvPr/>
        </p:nvSpPr>
        <p:spPr>
          <a:xfrm>
            <a:off x="1165124" y="479813"/>
            <a:ext cx="10663082" cy="646331"/>
          </a:xfrm>
          <a:prstGeom prst="rect">
            <a:avLst/>
          </a:prstGeom>
          <a:noFill/>
        </p:spPr>
        <p:txBody>
          <a:bodyPr wrap="square" rtlCol="0">
            <a:spAutoFit/>
          </a:bodyPr>
          <a:lstStyle/>
          <a:p>
            <a:pPr algn="just"/>
            <a:r>
              <a:rPr lang="fr-FR" dirty="0" smtClean="0">
                <a:effectLst>
                  <a:outerShdw blurRad="38100" dist="38100" dir="2700000" algn="tl">
                    <a:srgbClr val="000000">
                      <a:alpha val="43137"/>
                    </a:srgbClr>
                  </a:outerShdw>
                </a:effectLst>
              </a:rPr>
              <a:t>Supposant que les aciers comprimés atteignent leur limite d’élasticité, la proportionnalité du diagramme de déformations nous donne:</a:t>
            </a:r>
            <a:endParaRPr lang="fr-FR"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3" name="ZoneTexte 2"/>
              <p:cNvSpPr txBox="1"/>
              <p:nvPr/>
            </p:nvSpPr>
            <p:spPr>
              <a:xfrm>
                <a:off x="3850420" y="1328701"/>
                <a:ext cx="4552528" cy="503408"/>
              </a:xfrm>
              <a:prstGeom prst="rect">
                <a:avLst/>
              </a:prstGeom>
              <a:noFill/>
            </p:spPr>
            <p:txBody>
              <a:bodyPr wrap="none" lIns="0" tIns="0" rIns="0" bIns="0" rtlCol="0">
                <a:spAutoFit/>
              </a:bodyPr>
              <a:lstStyle/>
              <a:p>
                <a14:m>
                  <m:oMath xmlns:m="http://schemas.openxmlformats.org/officeDocument/2006/math">
                    <m:f>
                      <m:fPr>
                        <m:ctrlPr>
                          <a:rPr lang="fr-FR" sz="2000" i="1" smtClean="0">
                            <a:effectLst>
                              <a:outerShdw blurRad="38100" dist="38100" dir="2700000" algn="tl">
                                <a:srgbClr val="000000">
                                  <a:alpha val="43137"/>
                                </a:srgbClr>
                              </a:outerShdw>
                            </a:effectLst>
                            <a:latin typeface="Cambria Math" panose="02040503050406030204" pitchFamily="18" charset="0"/>
                          </a:rPr>
                        </m:ctrlPr>
                      </m:fPr>
                      <m:num>
                        <m:sSubSup>
                          <m:sSubSupPr>
                            <m:ctrlPr>
                              <a:rPr lang="fr-FR" sz="2000" i="1" smtClean="0">
                                <a:effectLst>
                                  <a:outerShdw blurRad="38100" dist="38100" dir="2700000" algn="tl">
                                    <a:srgbClr val="000000">
                                      <a:alpha val="43137"/>
                                    </a:srgbClr>
                                  </a:outerShdw>
                                </a:effectLst>
                                <a:latin typeface="Cambria Math" panose="02040503050406030204" pitchFamily="18" charset="0"/>
                              </a:rPr>
                            </m:ctrlPr>
                          </m:sSubSupPr>
                          <m:e>
                            <m:r>
                              <a:rPr lang="fr-FR" sz="200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𝜀</m:t>
                            </m:r>
                          </m:e>
                          <m:sub>
                            <m:r>
                              <a:rPr lang="fr-FR" sz="2000" b="0" i="1" smtClean="0">
                                <a:effectLst>
                                  <a:outerShdw blurRad="38100" dist="38100" dir="2700000" algn="tl">
                                    <a:srgbClr val="000000">
                                      <a:alpha val="43137"/>
                                    </a:srgbClr>
                                  </a:outerShdw>
                                </a:effectLst>
                                <a:latin typeface="Cambria Math" panose="02040503050406030204" pitchFamily="18" charset="0"/>
                              </a:rPr>
                              <m:t>𝑠</m:t>
                            </m:r>
                          </m:sub>
                          <m:sup>
                            <m:r>
                              <a:rPr lang="fr-FR" sz="2000" b="0" i="1" smtClean="0">
                                <a:effectLst>
                                  <a:outerShdw blurRad="38100" dist="38100" dir="2700000" algn="tl">
                                    <a:srgbClr val="000000">
                                      <a:alpha val="43137"/>
                                    </a:srgbClr>
                                  </a:outerShdw>
                                </a:effectLst>
                                <a:latin typeface="Cambria Math" panose="02040503050406030204" pitchFamily="18" charset="0"/>
                              </a:rPr>
                              <m:t>′</m:t>
                            </m:r>
                          </m:sup>
                        </m:sSubSup>
                      </m:num>
                      <m:den>
                        <m:sSup>
                          <m:sSupPr>
                            <m:ctrlPr>
                              <a:rPr lang="fr-FR" sz="2000" i="1" smtClean="0">
                                <a:effectLst>
                                  <a:outerShdw blurRad="38100" dist="38100" dir="2700000" algn="tl">
                                    <a:srgbClr val="000000">
                                      <a:alpha val="43137"/>
                                    </a:srgbClr>
                                  </a:outerShdw>
                                </a:effectLst>
                                <a:latin typeface="Cambria Math" panose="02040503050406030204" pitchFamily="18" charset="0"/>
                              </a:rPr>
                            </m:ctrlPr>
                          </m:sSupPr>
                          <m:e>
                            <m:r>
                              <a:rPr lang="fr-FR" sz="2000" b="0" i="1" smtClean="0">
                                <a:effectLst>
                                  <a:outerShdw blurRad="38100" dist="38100" dir="2700000" algn="tl">
                                    <a:srgbClr val="000000">
                                      <a:alpha val="43137"/>
                                    </a:srgbClr>
                                  </a:outerShdw>
                                </a:effectLst>
                                <a:latin typeface="Cambria Math" panose="02040503050406030204" pitchFamily="18" charset="0"/>
                              </a:rPr>
                              <m:t>𝑥</m:t>
                            </m:r>
                            <m:r>
                              <a:rPr lang="fr-FR" sz="2000" b="0" i="1" smtClean="0">
                                <a:effectLst>
                                  <a:outerShdw blurRad="38100" dist="38100" dir="2700000" algn="tl">
                                    <a:srgbClr val="000000">
                                      <a:alpha val="43137"/>
                                    </a:srgbClr>
                                  </a:outerShdw>
                                </a:effectLst>
                                <a:latin typeface="Cambria Math" panose="02040503050406030204" pitchFamily="18" charset="0"/>
                              </a:rPr>
                              <m:t>−</m:t>
                            </m:r>
                            <m:r>
                              <a:rPr lang="fr-FR" sz="2000" b="0" i="1" smtClean="0">
                                <a:effectLst>
                                  <a:outerShdw blurRad="38100" dist="38100" dir="2700000" algn="tl">
                                    <a:srgbClr val="000000">
                                      <a:alpha val="43137"/>
                                    </a:srgbClr>
                                  </a:outerShdw>
                                </a:effectLst>
                                <a:latin typeface="Cambria Math" panose="02040503050406030204" pitchFamily="18" charset="0"/>
                              </a:rPr>
                              <m:t>𝑑</m:t>
                            </m:r>
                          </m:e>
                          <m:sup>
                            <m:r>
                              <a:rPr lang="fr-FR" sz="2000" b="0" i="1" smtClean="0">
                                <a:effectLst>
                                  <a:outerShdw blurRad="38100" dist="38100" dir="2700000" algn="tl">
                                    <a:srgbClr val="000000">
                                      <a:alpha val="43137"/>
                                    </a:srgbClr>
                                  </a:outerShdw>
                                </a:effectLst>
                                <a:latin typeface="Cambria Math" panose="02040503050406030204" pitchFamily="18" charset="0"/>
                              </a:rPr>
                              <m:t>′</m:t>
                            </m:r>
                          </m:sup>
                        </m:sSup>
                      </m:den>
                    </m:f>
                    <m:r>
                      <a:rPr lang="fr-FR" sz="2000" b="0" i="1" smtClean="0">
                        <a:effectLst>
                          <a:outerShdw blurRad="38100" dist="38100" dir="2700000" algn="tl">
                            <a:srgbClr val="000000">
                              <a:alpha val="43137"/>
                            </a:srgbClr>
                          </a:outerShdw>
                        </a:effectLst>
                        <a:latin typeface="Cambria Math" panose="02040503050406030204" pitchFamily="18" charset="0"/>
                      </a:rPr>
                      <m:t>=</m:t>
                    </m:r>
                    <m:f>
                      <m:fPr>
                        <m:ctrlPr>
                          <a:rPr lang="fr-FR" sz="2000" b="0" i="1" smtClean="0">
                            <a:effectLst>
                              <a:outerShdw blurRad="38100" dist="38100" dir="2700000" algn="tl">
                                <a:srgbClr val="000000">
                                  <a:alpha val="43137"/>
                                </a:srgbClr>
                              </a:outerShdw>
                            </a:effectLst>
                            <a:latin typeface="Cambria Math" panose="02040503050406030204" pitchFamily="18" charset="0"/>
                          </a:rPr>
                        </m:ctrlPr>
                      </m:fPr>
                      <m:num>
                        <m:r>
                          <a:rPr lang="fr-FR" sz="2000" b="0" i="1" smtClean="0">
                            <a:effectLst>
                              <a:outerShdw blurRad="38100" dist="38100" dir="2700000" algn="tl">
                                <a:srgbClr val="000000">
                                  <a:alpha val="43137"/>
                                </a:srgbClr>
                              </a:outerShdw>
                            </a:effectLst>
                            <a:latin typeface="Cambria Math" panose="02040503050406030204" pitchFamily="18" charset="0"/>
                          </a:rPr>
                          <m:t>0,0035</m:t>
                        </m:r>
                      </m:num>
                      <m:den>
                        <m:r>
                          <a:rPr lang="fr-FR" sz="2000" b="0" i="1" smtClean="0">
                            <a:effectLst>
                              <a:outerShdw blurRad="38100" dist="38100" dir="2700000" algn="tl">
                                <a:srgbClr val="000000">
                                  <a:alpha val="43137"/>
                                </a:srgbClr>
                              </a:outerShdw>
                            </a:effectLst>
                            <a:latin typeface="Cambria Math" panose="02040503050406030204" pitchFamily="18" charset="0"/>
                          </a:rPr>
                          <m:t>𝑥</m:t>
                        </m:r>
                      </m:den>
                    </m:f>
                    <m:r>
                      <a:rPr lang="fr-FR" sz="2000" b="0" i="1" smtClean="0">
                        <a:effectLst>
                          <a:outerShdw blurRad="38100" dist="38100" dir="2700000" algn="tl">
                            <a:srgbClr val="000000">
                              <a:alpha val="43137"/>
                            </a:srgbClr>
                          </a:outerShdw>
                        </a:effectLst>
                        <a:latin typeface="Cambria Math" panose="02040503050406030204" pitchFamily="18" charset="0"/>
                      </a:rPr>
                      <m:t>    </m:t>
                    </m:r>
                    <m:r>
                      <a:rPr lang="fr-FR" sz="20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f>
                      <m:fPr>
                        <m:ctrlPr>
                          <a:rPr lang="fr-FR" sz="20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fPr>
                      <m:num>
                        <m:sSup>
                          <m:sSupPr>
                            <m:ctrlPr>
                              <a:rPr lang="fr-FR" sz="20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pPr>
                          <m:e>
                            <m:r>
                              <a:rPr lang="fr-FR" sz="20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𝑑</m:t>
                            </m:r>
                          </m:e>
                          <m:sup>
                            <m:r>
                              <a:rPr lang="fr-FR" sz="20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up>
                        </m:sSup>
                      </m:num>
                      <m:den>
                        <m:r>
                          <a:rPr lang="fr-FR" sz="20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𝑥</m:t>
                        </m:r>
                      </m:den>
                    </m:f>
                    <m:r>
                      <a:rPr lang="fr-FR" sz="20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m:t>
                    </m:r>
                    <m:f>
                      <m:fPr>
                        <m:ctrlPr>
                          <a:rPr lang="fr-FR" sz="20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fPr>
                      <m:num>
                        <m:sSubSup>
                          <m:sSubSupPr>
                            <m:ctrlPr>
                              <a:rPr lang="fr-FR" sz="20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SupPr>
                          <m:e>
                            <m:r>
                              <a:rPr lang="fr-FR" sz="20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𝜀</m:t>
                            </m:r>
                          </m:e>
                          <m:sub>
                            <m:r>
                              <a:rPr lang="fr-FR" sz="20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𝑠</m:t>
                            </m:r>
                          </m:sub>
                          <m:sup>
                            <m:r>
                              <a:rPr lang="fr-FR" sz="20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up>
                        </m:sSubSup>
                      </m:num>
                      <m:den>
                        <m:r>
                          <a:rPr lang="fr-FR" sz="20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0,0035</m:t>
                        </m:r>
                      </m:den>
                    </m:f>
                  </m:oMath>
                </a14:m>
                <a:r>
                  <a:rPr lang="fr-FR" sz="2000" dirty="0" smtClean="0">
                    <a:effectLst>
                      <a:outerShdw blurRad="38100" dist="38100" dir="2700000" algn="tl">
                        <a:srgbClr val="000000">
                          <a:alpha val="43137"/>
                        </a:srgbClr>
                      </a:outerShdw>
                    </a:effectLst>
                  </a:rPr>
                  <a:t>    …. (a)</a:t>
                </a:r>
                <a:endParaRPr lang="fr-FR" sz="2000" dirty="0">
                  <a:effectLst>
                    <a:outerShdw blurRad="38100" dist="38100" dir="2700000" algn="tl">
                      <a:srgbClr val="000000">
                        <a:alpha val="43137"/>
                      </a:srgbClr>
                    </a:outerShdw>
                  </a:effectLst>
                </a:endParaRPr>
              </a:p>
            </p:txBody>
          </p:sp>
        </mc:Choice>
        <mc:Fallback xmlns="">
          <p:sp>
            <p:nvSpPr>
              <p:cNvPr id="3" name="ZoneTexte 2"/>
              <p:cNvSpPr txBox="1">
                <a:spLocks noRot="1" noChangeAspect="1" noMove="1" noResize="1" noEditPoints="1" noAdjustHandles="1" noChangeArrowheads="1" noChangeShapeType="1" noTextEdit="1"/>
              </p:cNvSpPr>
              <p:nvPr/>
            </p:nvSpPr>
            <p:spPr>
              <a:xfrm>
                <a:off x="3850420" y="1328701"/>
                <a:ext cx="4552528" cy="503408"/>
              </a:xfrm>
              <a:prstGeom prst="rect">
                <a:avLst/>
              </a:prstGeom>
              <a:blipFill>
                <a:blip r:embed="rId3"/>
                <a:stretch>
                  <a:fillRect l="-268" r="-3351" b="-1927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 name="ZoneTexte 3"/>
              <p:cNvSpPr txBox="1"/>
              <p:nvPr/>
            </p:nvSpPr>
            <p:spPr>
              <a:xfrm>
                <a:off x="1165124" y="1987552"/>
                <a:ext cx="10663082" cy="1354986"/>
              </a:xfrm>
              <a:prstGeom prst="rect">
                <a:avLst/>
              </a:prstGeom>
              <a:noFill/>
            </p:spPr>
            <p:txBody>
              <a:bodyPr wrap="square" rtlCol="0">
                <a:spAutoFit/>
              </a:bodyPr>
              <a:lstStyle/>
              <a:p>
                <a:pPr algn="just"/>
                <a:r>
                  <a:rPr lang="fr-FR" dirty="0" smtClean="0">
                    <a:effectLst>
                      <a:outerShdw blurRad="38100" dist="38100" dir="2700000" algn="tl">
                        <a:srgbClr val="000000">
                          <a:alpha val="43137"/>
                        </a:srgbClr>
                      </a:outerShdw>
                    </a:effectLst>
                  </a:rPr>
                  <a:t>Pour un acier de </a:t>
                </a:r>
                <a14:m>
                  <m:oMath xmlns:m="http://schemas.openxmlformats.org/officeDocument/2006/math">
                    <m:sSub>
                      <m:sSubPr>
                        <m:ctrlPr>
                          <a:rPr lang="fr-FR" i="1" smtClean="0">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𝑓</m:t>
                        </m:r>
                      </m:e>
                      <m:sub>
                        <m:r>
                          <a:rPr lang="fr-FR" b="0" i="1" smtClean="0">
                            <a:effectLst>
                              <a:outerShdw blurRad="38100" dist="38100" dir="2700000" algn="tl">
                                <a:srgbClr val="000000">
                                  <a:alpha val="43137"/>
                                </a:srgbClr>
                              </a:outerShdw>
                            </a:effectLst>
                            <a:latin typeface="Cambria Math" panose="02040503050406030204" pitchFamily="18" charset="0"/>
                          </a:rPr>
                          <m:t>𝑐𝑘</m:t>
                        </m:r>
                      </m:sub>
                    </m:sSub>
                    <m:r>
                      <a:rPr lang="fr-FR" b="0" i="1" smtClean="0">
                        <a:effectLst>
                          <a:outerShdw blurRad="38100" dist="38100" dir="2700000" algn="tl">
                            <a:srgbClr val="000000">
                              <a:alpha val="43137"/>
                            </a:srgbClr>
                          </a:outerShdw>
                        </a:effectLst>
                        <a:latin typeface="Cambria Math" panose="02040503050406030204" pitchFamily="18" charset="0"/>
                      </a:rPr>
                      <m:t>=500 </m:t>
                    </m:r>
                    <m:r>
                      <a:rPr lang="fr-FR" b="0" i="1" smtClean="0">
                        <a:effectLst>
                          <a:outerShdw blurRad="38100" dist="38100" dir="2700000" algn="tl">
                            <a:srgbClr val="000000">
                              <a:alpha val="43137"/>
                            </a:srgbClr>
                          </a:outerShdw>
                        </a:effectLst>
                        <a:latin typeface="Cambria Math" panose="02040503050406030204" pitchFamily="18" charset="0"/>
                      </a:rPr>
                      <m:t>𝑀𝑃𝑎</m:t>
                    </m:r>
                  </m:oMath>
                </a14:m>
                <a:r>
                  <a:rPr lang="fr-FR" dirty="0" smtClean="0">
                    <a:effectLst>
                      <a:outerShdw blurRad="38100" dist="38100" dir="2700000" algn="tl">
                        <a:srgbClr val="000000">
                          <a:alpha val="43137"/>
                        </a:srgbClr>
                      </a:outerShdw>
                    </a:effectLst>
                  </a:rPr>
                  <a:t>, la déformation de l’</a:t>
                </a:r>
                <a:r>
                  <a:rPr lang="fr-FR" dirty="0">
                    <a:effectLst>
                      <a:outerShdw blurRad="38100" dist="38100" dir="2700000" algn="tl">
                        <a:srgbClr val="000000">
                          <a:alpha val="43137"/>
                        </a:srgbClr>
                      </a:outerShdw>
                    </a:effectLst>
                  </a:rPr>
                  <a:t>é</a:t>
                </a:r>
                <a:r>
                  <a:rPr lang="fr-FR" dirty="0" smtClean="0">
                    <a:effectLst>
                      <a:outerShdw blurRad="38100" dist="38100" dir="2700000" algn="tl">
                        <a:srgbClr val="000000">
                          <a:alpha val="43137"/>
                        </a:srgbClr>
                      </a:outerShdw>
                    </a:effectLst>
                  </a:rPr>
                  <a:t>coulement est </a:t>
                </a:r>
                <a14:m>
                  <m:oMath xmlns:m="http://schemas.openxmlformats.org/officeDocument/2006/math">
                    <m:sSubSup>
                      <m:sSubSupPr>
                        <m:ctrlP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Sup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𝜀</m:t>
                        </m:r>
                      </m:e>
                      <m:sub>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𝑠</m:t>
                        </m:r>
                      </m:sub>
                      <m:sup>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up>
                    </m:sSubSup>
                    <m:r>
                      <a:rPr lang="fr-FR" b="0" i="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=0,00217</m:t>
                    </m:r>
                  </m:oMath>
                </a14:m>
                <a:r>
                  <a:rPr lang="fr-FR" dirty="0" smtClean="0">
                    <a:effectLst>
                      <a:outerShdw blurRad="38100" dist="38100" dir="2700000" algn="tl">
                        <a:srgbClr val="000000">
                          <a:alpha val="43137"/>
                        </a:srgbClr>
                      </a:outerShdw>
                    </a:effectLst>
                  </a:rPr>
                  <a:t>, d’un autre part: </a:t>
                </a:r>
                <a14:m>
                  <m:oMath xmlns:m="http://schemas.openxmlformats.org/officeDocument/2006/math">
                    <m:r>
                      <a:rPr lang="fr-FR" b="0" i="1" smtClean="0">
                        <a:effectLst>
                          <a:outerShdw blurRad="38100" dist="38100" dir="2700000" algn="tl">
                            <a:srgbClr val="000000">
                              <a:alpha val="43137"/>
                            </a:srgbClr>
                          </a:outerShdw>
                        </a:effectLst>
                        <a:latin typeface="Cambria Math" panose="02040503050406030204" pitchFamily="18" charset="0"/>
                      </a:rPr>
                      <m:t>𝑥</m:t>
                    </m:r>
                    <m:r>
                      <a:rPr lang="fr-FR" b="0" i="1" smtClean="0">
                        <a:effectLst>
                          <a:outerShdw blurRad="38100" dist="38100" dir="2700000" algn="tl">
                            <a:srgbClr val="000000">
                              <a:alpha val="43137"/>
                            </a:srgbClr>
                          </a:outerShdw>
                        </a:effectLst>
                        <a:latin typeface="Cambria Math" panose="02040503050406030204" pitchFamily="18" charset="0"/>
                      </a:rPr>
                      <m:t>=0,45</m:t>
                    </m:r>
                    <m:r>
                      <a:rPr lang="fr-FR" b="0" i="1" smtClean="0">
                        <a:effectLst>
                          <a:outerShdw blurRad="38100" dist="38100" dir="2700000" algn="tl">
                            <a:srgbClr val="000000">
                              <a:alpha val="43137"/>
                            </a:srgbClr>
                          </a:outerShdw>
                        </a:effectLst>
                        <a:latin typeface="Cambria Math" panose="02040503050406030204" pitchFamily="18" charset="0"/>
                      </a:rPr>
                      <m:t>𝑑</m:t>
                    </m:r>
                  </m:oMath>
                </a14:m>
                <a:r>
                  <a:rPr lang="fr-FR" dirty="0" smtClean="0">
                    <a:effectLst>
                      <a:outerShdw blurRad="38100" dist="38100" dir="2700000" algn="tl">
                        <a:srgbClr val="000000">
                          <a:alpha val="43137"/>
                        </a:srgbClr>
                      </a:outerShdw>
                    </a:effectLst>
                  </a:rPr>
                  <a:t>.</a:t>
                </a:r>
              </a:p>
              <a:p>
                <a:pPr algn="just"/>
                <a:r>
                  <a:rPr lang="fr-FR" dirty="0" smtClean="0">
                    <a:effectLst>
                      <a:outerShdw blurRad="38100" dist="38100" dir="2700000" algn="tl">
                        <a:srgbClr val="000000">
                          <a:alpha val="43137"/>
                        </a:srgbClr>
                      </a:outerShdw>
                    </a:effectLst>
                  </a:rPr>
                  <a:t>On obtient le rapport  </a:t>
                </a:r>
                <a14:m>
                  <m:oMath xmlns:m="http://schemas.openxmlformats.org/officeDocument/2006/math">
                    <m:f>
                      <m:fPr>
                        <m:ctrlP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fPr>
                      <m:num>
                        <m:sSup>
                          <m:sSupPr>
                            <m:ctrlP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p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𝑑</m:t>
                            </m:r>
                          </m:e>
                          <m:sup>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up>
                        </m:sSup>
                      </m:num>
                      <m:den>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𝑑</m:t>
                        </m:r>
                      </m:den>
                    </m:f>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&lt;0,171</m:t>
                    </m:r>
                  </m:oMath>
                </a14:m>
                <a:r>
                  <a:rPr lang="fr-FR" dirty="0" smtClean="0">
                    <a:effectLst>
                      <a:outerShdw blurRad="38100" dist="38100" dir="2700000" algn="tl">
                        <a:srgbClr val="000000">
                          <a:alpha val="43137"/>
                        </a:srgbClr>
                      </a:outerShdw>
                    </a:effectLst>
                  </a:rPr>
                  <a:t> qui garantie l’écoulement des aciers comprimés de nuance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𝑓</m:t>
                        </m:r>
                      </m:e>
                      <m:sub>
                        <m:r>
                          <a:rPr lang="fr-FR" i="1">
                            <a:effectLst>
                              <a:outerShdw blurRad="38100" dist="38100" dir="2700000" algn="tl">
                                <a:srgbClr val="000000">
                                  <a:alpha val="43137"/>
                                </a:srgbClr>
                              </a:outerShdw>
                            </a:effectLst>
                            <a:latin typeface="Cambria Math" panose="02040503050406030204" pitchFamily="18" charset="0"/>
                          </a:rPr>
                          <m:t>𝑐𝑘</m:t>
                        </m:r>
                      </m:sub>
                    </m:sSub>
                    <m:r>
                      <a:rPr lang="fr-FR" i="1">
                        <a:effectLst>
                          <a:outerShdw blurRad="38100" dist="38100" dir="2700000" algn="tl">
                            <a:srgbClr val="000000">
                              <a:alpha val="43137"/>
                            </a:srgbClr>
                          </a:outerShdw>
                        </a:effectLst>
                        <a:latin typeface="Cambria Math" panose="02040503050406030204" pitchFamily="18" charset="0"/>
                      </a:rPr>
                      <m:t>=500 </m:t>
                    </m:r>
                    <m:r>
                      <a:rPr lang="fr-FR" i="1">
                        <a:effectLst>
                          <a:outerShdw blurRad="38100" dist="38100" dir="2700000" algn="tl">
                            <a:srgbClr val="000000">
                              <a:alpha val="43137"/>
                            </a:srgbClr>
                          </a:outerShdw>
                        </a:effectLst>
                        <a:latin typeface="Cambria Math" panose="02040503050406030204" pitchFamily="18" charset="0"/>
                      </a:rPr>
                      <m:t>𝑀𝑃𝑎</m:t>
                    </m:r>
                  </m:oMath>
                </a14:m>
                <a:r>
                  <a:rPr lang="fr-FR" dirty="0" smtClean="0">
                    <a:effectLst>
                      <a:outerShdw blurRad="38100" dist="38100" dir="2700000" algn="tl">
                        <a:srgbClr val="000000">
                          <a:alpha val="43137"/>
                        </a:srgbClr>
                      </a:outerShdw>
                    </a:effectLst>
                  </a:rPr>
                  <a:t>. Pour d’autres nuances d’acier, l’équation (a) servira de déterminer le rapport </a:t>
                </a:r>
                <a14:m>
                  <m:oMath xmlns:m="http://schemas.openxmlformats.org/officeDocument/2006/math">
                    <m:d>
                      <m:dPr>
                        <m:ctrlPr>
                          <a:rPr lang="fr-FR" i="1" smtClean="0">
                            <a:effectLst>
                              <a:outerShdw blurRad="38100" dist="38100" dir="2700000" algn="tl">
                                <a:srgbClr val="000000">
                                  <a:alpha val="43137"/>
                                </a:srgbClr>
                              </a:outerShdw>
                            </a:effectLst>
                            <a:latin typeface="Cambria Math" panose="02040503050406030204" pitchFamily="18" charset="0"/>
                          </a:rPr>
                        </m:ctrlPr>
                      </m:dPr>
                      <m:e>
                        <m:f>
                          <m:fPr>
                            <m:type m:val="lin"/>
                            <m:ctrlPr>
                              <a:rPr lang="fr-FR" i="1" smtClean="0">
                                <a:effectLst>
                                  <a:outerShdw blurRad="38100" dist="38100" dir="2700000" algn="tl">
                                    <a:srgbClr val="000000">
                                      <a:alpha val="43137"/>
                                    </a:srgbClr>
                                  </a:outerShdw>
                                </a:effectLst>
                                <a:latin typeface="Cambria Math" panose="02040503050406030204" pitchFamily="18" charset="0"/>
                              </a:rPr>
                            </m:ctrlPr>
                          </m:fPr>
                          <m:num>
                            <m:sSup>
                              <m:sSupPr>
                                <m:ctrlPr>
                                  <a:rPr lang="fr-FR" i="1" smtClean="0">
                                    <a:effectLst>
                                      <a:outerShdw blurRad="38100" dist="38100" dir="2700000" algn="tl">
                                        <a:srgbClr val="000000">
                                          <a:alpha val="43137"/>
                                        </a:srgbClr>
                                      </a:outerShdw>
                                    </a:effectLst>
                                    <a:latin typeface="Cambria Math" panose="02040503050406030204" pitchFamily="18" charset="0"/>
                                  </a:rPr>
                                </m:ctrlPr>
                              </m:sSupPr>
                              <m:e>
                                <m:r>
                                  <a:rPr lang="fr-FR" b="0" i="1" smtClean="0">
                                    <a:effectLst>
                                      <a:outerShdw blurRad="38100" dist="38100" dir="2700000" algn="tl">
                                        <a:srgbClr val="000000">
                                          <a:alpha val="43137"/>
                                        </a:srgbClr>
                                      </a:outerShdw>
                                    </a:effectLst>
                                    <a:latin typeface="Cambria Math" panose="02040503050406030204" pitchFamily="18" charset="0"/>
                                  </a:rPr>
                                  <m:t>𝑑</m:t>
                                </m:r>
                              </m:e>
                              <m:sup>
                                <m:r>
                                  <a:rPr lang="fr-FR" b="0" i="1" smtClean="0">
                                    <a:effectLst>
                                      <a:outerShdw blurRad="38100" dist="38100" dir="2700000" algn="tl">
                                        <a:srgbClr val="000000">
                                          <a:alpha val="43137"/>
                                        </a:srgbClr>
                                      </a:outerShdw>
                                    </a:effectLst>
                                    <a:latin typeface="Cambria Math" panose="02040503050406030204" pitchFamily="18" charset="0"/>
                                  </a:rPr>
                                  <m:t>′</m:t>
                                </m:r>
                              </m:sup>
                            </m:sSup>
                          </m:num>
                          <m:den>
                            <m:r>
                              <a:rPr lang="fr-FR" b="0" i="1" smtClean="0">
                                <a:effectLst>
                                  <a:outerShdw blurRad="38100" dist="38100" dir="2700000" algn="tl">
                                    <a:srgbClr val="000000">
                                      <a:alpha val="43137"/>
                                    </a:srgbClr>
                                  </a:outerShdw>
                                </a:effectLst>
                                <a:latin typeface="Cambria Math" panose="02040503050406030204" pitchFamily="18" charset="0"/>
                              </a:rPr>
                              <m:t>𝑑</m:t>
                            </m:r>
                          </m:den>
                        </m:f>
                      </m:e>
                    </m:d>
                  </m:oMath>
                </a14:m>
                <a:r>
                  <a:rPr lang="fr-FR" dirty="0" smtClean="0">
                    <a:effectLst>
                      <a:outerShdw blurRad="38100" dist="38100" dir="2700000" algn="tl">
                        <a:srgbClr val="000000">
                          <a:alpha val="43137"/>
                        </a:srgbClr>
                      </a:outerShdw>
                    </a:effectLst>
                  </a:rPr>
                  <a:t> nécessaire pour l’écoulement.</a:t>
                </a:r>
                <a:endParaRPr lang="fr-FR" dirty="0">
                  <a:effectLst>
                    <a:outerShdw blurRad="38100" dist="38100" dir="2700000" algn="tl">
                      <a:srgbClr val="000000">
                        <a:alpha val="43137"/>
                      </a:srgbClr>
                    </a:outerShdw>
                  </a:effectLst>
                </a:endParaRPr>
              </a:p>
            </p:txBody>
          </p:sp>
        </mc:Choice>
        <mc:Fallback xmlns="">
          <p:sp>
            <p:nvSpPr>
              <p:cNvPr id="4" name="ZoneTexte 3"/>
              <p:cNvSpPr txBox="1">
                <a:spLocks noRot="1" noChangeAspect="1" noMove="1" noResize="1" noEditPoints="1" noAdjustHandles="1" noChangeArrowheads="1" noChangeShapeType="1" noTextEdit="1"/>
              </p:cNvSpPr>
              <p:nvPr/>
            </p:nvSpPr>
            <p:spPr>
              <a:xfrm>
                <a:off x="1165124" y="1987552"/>
                <a:ext cx="10663082" cy="1354986"/>
              </a:xfrm>
              <a:prstGeom prst="rect">
                <a:avLst/>
              </a:prstGeom>
              <a:blipFill>
                <a:blip r:embed="rId4"/>
                <a:stretch>
                  <a:fillRect l="-515" t="-2703" r="-800" b="-29279"/>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 name="ZoneTexte 10"/>
              <p:cNvSpPr txBox="1"/>
              <p:nvPr/>
            </p:nvSpPr>
            <p:spPr>
              <a:xfrm>
                <a:off x="1165124" y="3493774"/>
                <a:ext cx="10663082" cy="1363835"/>
              </a:xfrm>
              <a:prstGeom prst="rect">
                <a:avLst/>
              </a:prstGeom>
              <a:noFill/>
            </p:spPr>
            <p:txBody>
              <a:bodyPr wrap="square" rtlCol="0">
                <a:spAutoFit/>
              </a:bodyPr>
              <a:lstStyle/>
              <a:p>
                <a:pPr algn="just"/>
                <a:r>
                  <a:rPr lang="fr-FR" dirty="0" smtClean="0">
                    <a:effectLst>
                      <a:outerShdw blurRad="38100" dist="38100" dir="2700000" algn="tl">
                        <a:srgbClr val="000000">
                          <a:alpha val="43137"/>
                        </a:srgbClr>
                      </a:outerShdw>
                    </a:effectLst>
                  </a:rPr>
                  <a:t>Dans le cas où le rapport </a:t>
                </a:r>
                <a14:m>
                  <m:oMath xmlns:m="http://schemas.openxmlformats.org/officeDocument/2006/math">
                    <m:f>
                      <m:fPr>
                        <m:ctrlP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fPr>
                      <m:num>
                        <m:sSup>
                          <m:sSupPr>
                            <m:ctrlP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p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𝑑</m:t>
                            </m:r>
                          </m:e>
                          <m:sup>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up>
                        </m:sSup>
                      </m:num>
                      <m:den>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𝑑</m:t>
                        </m:r>
                      </m:den>
                    </m:f>
                  </m:oMath>
                </a14:m>
                <a:r>
                  <a:rPr lang="fr-FR" dirty="0" smtClean="0">
                    <a:effectLst>
                      <a:outerShdw blurRad="38100" dist="38100" dir="2700000" algn="tl">
                        <a:srgbClr val="000000">
                          <a:alpha val="43137"/>
                        </a:srgbClr>
                      </a:outerShdw>
                    </a:effectLst>
                  </a:rPr>
                  <a:t> est supérieur à </a:t>
                </a:r>
                <a14:m>
                  <m:oMath xmlns:m="http://schemas.openxmlformats.org/officeDocument/2006/math">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0,171</m:t>
                    </m:r>
                  </m:oMath>
                </a14:m>
                <a:r>
                  <a:rPr lang="fr-FR" dirty="0" smtClean="0">
                    <a:effectLst>
                      <a:outerShdw blurRad="38100" dist="38100" dir="2700000" algn="tl">
                        <a:srgbClr val="000000">
                          <a:alpha val="43137"/>
                        </a:srgbClr>
                      </a:outerShdw>
                    </a:effectLst>
                  </a:rPr>
                  <a:t>, il est nécessaire de déterminer en premier lieu la déformation des aciers comprimés par l’équation (a) et par la suite la contrainte de ces derniers en utilisant la loi de </a:t>
                </a:r>
                <a:r>
                  <a:rPr lang="fr-FR" dirty="0" err="1" smtClean="0">
                    <a:effectLst>
                      <a:outerShdw blurRad="38100" dist="38100" dir="2700000" algn="tl">
                        <a:srgbClr val="000000">
                          <a:alpha val="43137"/>
                        </a:srgbClr>
                      </a:outerShdw>
                    </a:effectLst>
                  </a:rPr>
                  <a:t>Hook</a:t>
                </a:r>
                <a:r>
                  <a:rPr lang="fr-FR" dirty="0" smtClean="0">
                    <a:effectLst>
                      <a:outerShdw blurRad="38100" dist="38100" dir="2700000" algn="tl">
                        <a:srgbClr val="000000">
                          <a:alpha val="43137"/>
                        </a:srgbClr>
                      </a:outerShdw>
                    </a:effectLst>
                  </a:rPr>
                  <a:t> (</a:t>
                </a:r>
                <a14:m>
                  <m:oMath xmlns:m="http://schemas.openxmlformats.org/officeDocument/2006/math">
                    <m:sSubSup>
                      <m:sSubSupPr>
                        <m:ctrlPr>
                          <a:rPr lang="fr-FR"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SupPr>
                      <m:e>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𝑓</m:t>
                        </m:r>
                      </m:e>
                      <m:sub>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𝑠</m:t>
                        </m:r>
                      </m:sub>
                      <m:sup>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up>
                    </m:sSubSup>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𝜖</m:t>
                    </m:r>
                    <m:sSubSup>
                      <m:sSubSupPr>
                        <m:ctrlP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Sup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𝜀</m:t>
                        </m:r>
                      </m:e>
                      <m:sub>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𝑠</m:t>
                        </m:r>
                      </m:sub>
                      <m:sup>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up>
                    </m:sSubSup>
                  </m:oMath>
                </a14:m>
                <a:r>
                  <a:rPr lang="fr-FR" dirty="0" smtClean="0">
                    <a:effectLst>
                      <a:outerShdw blurRad="38100" dist="38100" dir="2700000" algn="tl">
                        <a:srgbClr val="000000">
                          <a:alpha val="43137"/>
                        </a:srgbClr>
                      </a:outerShdw>
                    </a:effectLst>
                  </a:rPr>
                  <a:t>). Cette nouvelle </a:t>
                </a:r>
                <a:r>
                  <a:rPr lang="fr-FR" dirty="0" err="1" smtClean="0">
                    <a:effectLst>
                      <a:outerShdw blurRad="38100" dist="38100" dir="2700000" algn="tl">
                        <a:srgbClr val="000000">
                          <a:alpha val="43137"/>
                        </a:srgbClr>
                      </a:outerShdw>
                    </a:effectLst>
                  </a:rPr>
                  <a:t>contraine</a:t>
                </a:r>
                <a:r>
                  <a:rPr lang="fr-FR" dirty="0" smtClean="0">
                    <a:effectLst>
                      <a:outerShdw blurRad="38100" dist="38100" dir="2700000" algn="tl">
                        <a:srgbClr val="000000">
                          <a:alpha val="43137"/>
                        </a:srgbClr>
                      </a:outerShdw>
                    </a:effectLst>
                  </a:rPr>
                  <a:t> est celle a utilisée pour la détermination des sections des aciers comprimés et aussi tendus. Les formules a utiliser dans le cas présent sont: </a:t>
                </a:r>
                <a:endParaRPr lang="fr-FR" dirty="0">
                  <a:effectLst>
                    <a:outerShdw blurRad="38100" dist="38100" dir="2700000" algn="tl">
                      <a:srgbClr val="000000">
                        <a:alpha val="43137"/>
                      </a:srgbClr>
                    </a:outerShdw>
                  </a:effectLst>
                </a:endParaRPr>
              </a:p>
            </p:txBody>
          </p:sp>
        </mc:Choice>
        <mc:Fallback xmlns="">
          <p:sp>
            <p:nvSpPr>
              <p:cNvPr id="11" name="ZoneTexte 10"/>
              <p:cNvSpPr txBox="1">
                <a:spLocks noRot="1" noChangeAspect="1" noMove="1" noResize="1" noEditPoints="1" noAdjustHandles="1" noChangeArrowheads="1" noChangeShapeType="1" noTextEdit="1"/>
              </p:cNvSpPr>
              <p:nvPr/>
            </p:nvSpPr>
            <p:spPr>
              <a:xfrm>
                <a:off x="1165124" y="3493774"/>
                <a:ext cx="10663082" cy="1363835"/>
              </a:xfrm>
              <a:prstGeom prst="rect">
                <a:avLst/>
              </a:prstGeom>
              <a:blipFill>
                <a:blip r:embed="rId5"/>
                <a:stretch>
                  <a:fillRect l="-515" r="-800" b="-7143"/>
                </a:stretch>
              </a:blipFill>
            </p:spPr>
            <p:txBody>
              <a:bodyPr/>
              <a:lstStyle/>
              <a:p>
                <a:r>
                  <a:rPr lang="fr-FR">
                    <a:noFill/>
                  </a:rPr>
                  <a:t> </a:t>
                </a:r>
              </a:p>
            </p:txBody>
          </p:sp>
        </mc:Fallback>
      </mc:AlternateContent>
      <p:grpSp>
        <p:nvGrpSpPr>
          <p:cNvPr id="25" name="Groupe 24"/>
          <p:cNvGrpSpPr/>
          <p:nvPr/>
        </p:nvGrpSpPr>
        <p:grpSpPr>
          <a:xfrm>
            <a:off x="2425350" y="5224922"/>
            <a:ext cx="8142630" cy="1241984"/>
            <a:chOff x="2301260" y="5179074"/>
            <a:chExt cx="8142630" cy="1241984"/>
          </a:xfrm>
        </p:grpSpPr>
        <p:grpSp>
          <p:nvGrpSpPr>
            <p:cNvPr id="23" name="Groupe 22"/>
            <p:cNvGrpSpPr/>
            <p:nvPr/>
          </p:nvGrpSpPr>
          <p:grpSpPr>
            <a:xfrm>
              <a:off x="2301260" y="5205364"/>
              <a:ext cx="2652368" cy="1215694"/>
              <a:chOff x="2375002" y="5047313"/>
              <a:chExt cx="2652368" cy="1215694"/>
            </a:xfrm>
          </p:grpSpPr>
          <mc:AlternateContent xmlns:mc="http://schemas.openxmlformats.org/markup-compatibility/2006" xmlns:a14="http://schemas.microsoft.com/office/drawing/2010/main">
            <mc:Choice Requires="a14">
              <p:sp>
                <p:nvSpPr>
                  <p:cNvPr id="12" name="ZoneTexte 11"/>
                  <p:cNvSpPr txBox="1"/>
                  <p:nvPr/>
                </p:nvSpPr>
                <p:spPr>
                  <a:xfrm>
                    <a:off x="2575737" y="5047313"/>
                    <a:ext cx="2451633" cy="6335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fr-FR" i="1" smtClean="0">
                                  <a:effectLst>
                                    <a:outerShdw blurRad="38100" dist="38100" dir="2700000" algn="tl">
                                      <a:srgbClr val="000000">
                                        <a:alpha val="43137"/>
                                      </a:srgbClr>
                                    </a:outerShdw>
                                  </a:effectLst>
                                  <a:latin typeface="Cambria Math" panose="02040503050406030204" pitchFamily="18" charset="0"/>
                                </a:rPr>
                              </m:ctrlPr>
                            </m:sSubSupPr>
                            <m:e>
                              <m:r>
                                <a:rPr lang="fr-FR" b="0" i="1" smtClean="0">
                                  <a:effectLst>
                                    <a:outerShdw blurRad="38100" dist="38100" dir="2700000" algn="tl">
                                      <a:srgbClr val="000000">
                                        <a:alpha val="43137"/>
                                      </a:srgbClr>
                                    </a:outerShdw>
                                  </a:effectLst>
                                  <a:latin typeface="Cambria Math" panose="02040503050406030204" pitchFamily="18" charset="0"/>
                                </a:rPr>
                                <m:t>𝐴</m:t>
                              </m:r>
                            </m:e>
                            <m:sub>
                              <m:r>
                                <a:rPr lang="fr-FR" b="0" i="1" smtClean="0">
                                  <a:effectLst>
                                    <a:outerShdw blurRad="38100" dist="38100" dir="2700000" algn="tl">
                                      <a:srgbClr val="000000">
                                        <a:alpha val="43137"/>
                                      </a:srgbClr>
                                    </a:outerShdw>
                                  </a:effectLst>
                                  <a:latin typeface="Cambria Math" panose="02040503050406030204" pitchFamily="18" charset="0"/>
                                </a:rPr>
                                <m:t>𝑠</m:t>
                              </m:r>
                            </m:sub>
                            <m:sup>
                              <m:r>
                                <a:rPr lang="fr-FR" b="0" i="1" smtClean="0">
                                  <a:effectLst>
                                    <a:outerShdw blurRad="38100" dist="38100" dir="2700000" algn="tl">
                                      <a:srgbClr val="000000">
                                        <a:alpha val="43137"/>
                                      </a:srgbClr>
                                    </a:outerShdw>
                                  </a:effectLst>
                                  <a:latin typeface="Cambria Math" panose="02040503050406030204" pitchFamily="18" charset="0"/>
                                </a:rPr>
                                <m:t>′</m:t>
                              </m:r>
                            </m:sup>
                          </m:sSubSup>
                          <m:r>
                            <a:rPr lang="fr-FR" b="0" i="1" smtClean="0">
                              <a:effectLst>
                                <a:outerShdw blurRad="38100" dist="38100" dir="2700000" algn="tl">
                                  <a:srgbClr val="000000">
                                    <a:alpha val="43137"/>
                                  </a:srgbClr>
                                </a:outerShdw>
                              </a:effectLst>
                              <a:latin typeface="Cambria Math" panose="02040503050406030204" pitchFamily="18" charset="0"/>
                            </a:rPr>
                            <m:t>= </m:t>
                          </m:r>
                          <m:f>
                            <m:fPr>
                              <m:ctrlPr>
                                <a:rPr lang="fr-FR" b="0" i="1" smtClean="0">
                                  <a:effectLst>
                                    <a:outerShdw blurRad="38100" dist="38100" dir="2700000" algn="tl">
                                      <a:srgbClr val="000000">
                                        <a:alpha val="43137"/>
                                      </a:srgbClr>
                                    </a:outerShdw>
                                  </a:effectLst>
                                  <a:latin typeface="Cambria Math" panose="02040503050406030204" pitchFamily="18" charset="0"/>
                                </a:rPr>
                              </m:ctrlPr>
                            </m:fPr>
                            <m:num>
                              <m:r>
                                <a:rPr lang="fr-FR" b="0" i="1" smtClean="0">
                                  <a:effectLst>
                                    <a:outerShdw blurRad="38100" dist="38100" dir="2700000" algn="tl">
                                      <a:srgbClr val="000000">
                                        <a:alpha val="43137"/>
                                      </a:srgbClr>
                                    </a:outerShdw>
                                  </a:effectLst>
                                  <a:latin typeface="Cambria Math" panose="02040503050406030204" pitchFamily="18" charset="0"/>
                                </a:rPr>
                                <m:t>𝑀</m:t>
                              </m:r>
                              <m:r>
                                <a:rPr lang="fr-FR" b="0" i="1" smtClean="0">
                                  <a:effectLst>
                                    <a:outerShdw blurRad="38100" dist="38100" dir="2700000" algn="tl">
                                      <a:srgbClr val="000000">
                                        <a:alpha val="43137"/>
                                      </a:srgbClr>
                                    </a:outerShdw>
                                  </a:effectLst>
                                  <a:latin typeface="Cambria Math" panose="02040503050406030204" pitchFamily="18" charset="0"/>
                                </a:rPr>
                                <m:t>−0,167</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𝑓</m:t>
                                  </m:r>
                                </m:e>
                                <m:sub>
                                  <m:r>
                                    <a:rPr lang="fr-FR" i="1">
                                      <a:effectLst>
                                        <a:outerShdw blurRad="38100" dist="38100" dir="2700000" algn="tl">
                                          <a:srgbClr val="000000">
                                            <a:alpha val="43137"/>
                                          </a:srgbClr>
                                        </a:outerShdw>
                                      </a:effectLst>
                                      <a:latin typeface="Cambria Math" panose="02040503050406030204" pitchFamily="18" charset="0"/>
                                    </a:rPr>
                                    <m:t>𝑐𝑘</m:t>
                                  </m:r>
                                </m:sub>
                              </m:sSub>
                              <m:r>
                                <a:rPr lang="fr-FR" i="1">
                                  <a:effectLst>
                                    <a:outerShdw blurRad="38100" dist="38100" dir="2700000" algn="tl">
                                      <a:srgbClr val="000000">
                                        <a:alpha val="43137"/>
                                      </a:srgbClr>
                                    </a:outerShdw>
                                  </a:effectLst>
                                  <a:latin typeface="Cambria Math" panose="02040503050406030204" pitchFamily="18" charset="0"/>
                                </a:rPr>
                                <m:t>𝐵</m:t>
                              </m:r>
                              <m:sSup>
                                <m:sSupPr>
                                  <m:ctrlPr>
                                    <a:rPr lang="fr-FR" i="1">
                                      <a:effectLst>
                                        <a:outerShdw blurRad="38100" dist="38100" dir="2700000" algn="tl">
                                          <a:srgbClr val="000000">
                                            <a:alpha val="43137"/>
                                          </a:srgbClr>
                                        </a:outerShdw>
                                      </a:effectLst>
                                      <a:latin typeface="Cambria Math" panose="02040503050406030204" pitchFamily="18" charset="0"/>
                                    </a:rPr>
                                  </m:ctrlPr>
                                </m:sSupPr>
                                <m:e>
                                  <m:r>
                                    <a:rPr lang="fr-FR" i="1">
                                      <a:effectLst>
                                        <a:outerShdw blurRad="38100" dist="38100" dir="2700000" algn="tl">
                                          <a:srgbClr val="000000">
                                            <a:alpha val="43137"/>
                                          </a:srgbClr>
                                        </a:outerShdw>
                                      </a:effectLst>
                                      <a:latin typeface="Cambria Math" panose="02040503050406030204" pitchFamily="18" charset="0"/>
                                    </a:rPr>
                                    <m:t>𝑑</m:t>
                                  </m:r>
                                </m:e>
                                <m:sup>
                                  <m:r>
                                    <a:rPr lang="fr-FR" i="1">
                                      <a:effectLst>
                                        <a:outerShdw blurRad="38100" dist="38100" dir="2700000" algn="tl">
                                          <a:srgbClr val="000000">
                                            <a:alpha val="43137"/>
                                          </a:srgbClr>
                                        </a:outerShdw>
                                      </a:effectLst>
                                      <a:latin typeface="Cambria Math" panose="02040503050406030204" pitchFamily="18" charset="0"/>
                                    </a:rPr>
                                    <m:t>2</m:t>
                                  </m:r>
                                </m:sup>
                              </m:sSup>
                            </m:num>
                            <m:den>
                              <m:r>
                                <a:rPr lang="fr-FR" i="1">
                                  <a:effectLst>
                                    <a:outerShdw blurRad="38100" dist="38100" dir="2700000" algn="tl">
                                      <a:srgbClr val="000000">
                                        <a:alpha val="43137"/>
                                      </a:srgbClr>
                                    </a:outerShdw>
                                  </a:effectLst>
                                  <a:latin typeface="Cambria Math" panose="02040503050406030204" pitchFamily="18" charset="0"/>
                                </a:rPr>
                                <m:t>0,87</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𝑓</m:t>
                                  </m:r>
                                </m:e>
                                <m:sub>
                                  <m:r>
                                    <a:rPr lang="fr-FR" i="1">
                                      <a:effectLst>
                                        <a:outerShdw blurRad="38100" dist="38100" dir="2700000" algn="tl">
                                          <a:srgbClr val="000000">
                                            <a:alpha val="43137"/>
                                          </a:srgbClr>
                                        </a:outerShdw>
                                      </a:effectLst>
                                      <a:latin typeface="Cambria Math" panose="02040503050406030204" pitchFamily="18" charset="0"/>
                                    </a:rPr>
                                    <m:t>𝑦𝑘</m:t>
                                  </m:r>
                                </m:sub>
                              </m:sSub>
                              <m:d>
                                <m:dPr>
                                  <m:ctrlPr>
                                    <a:rPr lang="fr-FR" i="1">
                                      <a:effectLst>
                                        <a:outerShdw blurRad="38100" dist="38100" dir="2700000" algn="tl">
                                          <a:srgbClr val="000000">
                                            <a:alpha val="43137"/>
                                          </a:srgbClr>
                                        </a:outerShdw>
                                      </a:effectLst>
                                      <a:latin typeface="Cambria Math" panose="02040503050406030204" pitchFamily="18" charset="0"/>
                                    </a:rPr>
                                  </m:ctrlPr>
                                </m:dPr>
                                <m:e>
                                  <m:r>
                                    <a:rPr lang="fr-FR" i="1">
                                      <a:effectLst>
                                        <a:outerShdw blurRad="38100" dist="38100" dir="2700000" algn="tl">
                                          <a:srgbClr val="000000">
                                            <a:alpha val="43137"/>
                                          </a:srgbClr>
                                        </a:outerShdw>
                                      </a:effectLst>
                                      <a:latin typeface="Cambria Math" panose="02040503050406030204" pitchFamily="18" charset="0"/>
                                    </a:rPr>
                                    <m:t>𝑑</m:t>
                                  </m:r>
                                  <m:r>
                                    <a:rPr lang="fr-FR" i="1">
                                      <a:effectLst>
                                        <a:outerShdw blurRad="38100" dist="38100" dir="2700000" algn="tl">
                                          <a:srgbClr val="000000">
                                            <a:alpha val="43137"/>
                                          </a:srgbClr>
                                        </a:outerShdw>
                                      </a:effectLst>
                                      <a:latin typeface="Cambria Math" panose="02040503050406030204" pitchFamily="18" charset="0"/>
                                    </a:rPr>
                                    <m:t>−</m:t>
                                  </m:r>
                                  <m:sSup>
                                    <m:sSupPr>
                                      <m:ctrlPr>
                                        <a:rPr lang="fr-FR" i="1">
                                          <a:effectLst>
                                            <a:outerShdw blurRad="38100" dist="38100" dir="2700000" algn="tl">
                                              <a:srgbClr val="000000">
                                                <a:alpha val="43137"/>
                                              </a:srgbClr>
                                            </a:outerShdw>
                                          </a:effectLst>
                                          <a:latin typeface="Cambria Math" panose="02040503050406030204" pitchFamily="18" charset="0"/>
                                        </a:rPr>
                                      </m:ctrlPr>
                                    </m:sSupPr>
                                    <m:e>
                                      <m:r>
                                        <a:rPr lang="fr-FR" i="1">
                                          <a:effectLst>
                                            <a:outerShdw blurRad="38100" dist="38100" dir="2700000" algn="tl">
                                              <a:srgbClr val="000000">
                                                <a:alpha val="43137"/>
                                              </a:srgbClr>
                                            </a:outerShdw>
                                          </a:effectLst>
                                          <a:latin typeface="Cambria Math" panose="02040503050406030204" pitchFamily="18" charset="0"/>
                                        </a:rPr>
                                        <m:t>𝑑</m:t>
                                      </m:r>
                                    </m:e>
                                    <m:sup>
                                      <m:r>
                                        <a:rPr lang="fr-FR" i="1">
                                          <a:effectLst>
                                            <a:outerShdw blurRad="38100" dist="38100" dir="2700000" algn="tl">
                                              <a:srgbClr val="000000">
                                                <a:alpha val="43137"/>
                                              </a:srgbClr>
                                            </a:outerShdw>
                                          </a:effectLst>
                                          <a:latin typeface="Cambria Math" panose="02040503050406030204" pitchFamily="18" charset="0"/>
                                        </a:rPr>
                                        <m:t>′</m:t>
                                      </m:r>
                                    </m:sup>
                                  </m:sSup>
                                </m:e>
                              </m:d>
                            </m:den>
                          </m:f>
                        </m:oMath>
                      </m:oMathPara>
                    </a14:m>
                    <a:endParaRPr lang="fr-FR" dirty="0">
                      <a:effectLst>
                        <a:outerShdw blurRad="38100" dist="38100" dir="2700000" algn="tl">
                          <a:srgbClr val="000000">
                            <a:alpha val="43137"/>
                          </a:srgbClr>
                        </a:outerShdw>
                      </a:effectLst>
                    </a:endParaRPr>
                  </a:p>
                </p:txBody>
              </p:sp>
            </mc:Choice>
            <mc:Fallback xmlns="">
              <p:sp>
                <p:nvSpPr>
                  <p:cNvPr id="12" name="ZoneTexte 11"/>
                  <p:cNvSpPr txBox="1">
                    <a:spLocks noRot="1" noChangeAspect="1" noMove="1" noResize="1" noEditPoints="1" noAdjustHandles="1" noChangeArrowheads="1" noChangeShapeType="1" noTextEdit="1"/>
                  </p:cNvSpPr>
                  <p:nvPr/>
                </p:nvSpPr>
                <p:spPr>
                  <a:xfrm>
                    <a:off x="2575737" y="5047313"/>
                    <a:ext cx="2451633" cy="633571"/>
                  </a:xfrm>
                  <a:prstGeom prst="rect">
                    <a:avLst/>
                  </a:prstGeom>
                  <a:blipFill>
                    <a:blip r:embed="rId6"/>
                    <a:stretch>
                      <a:fillRect b="-8654"/>
                    </a:stretch>
                  </a:blipFill>
                </p:spPr>
                <p:txBody>
                  <a:bodyPr/>
                  <a:lstStyle/>
                  <a:p>
                    <a:r>
                      <a:rPr lang="fr-FR">
                        <a:noFill/>
                      </a:rPr>
                      <a:t> </a:t>
                    </a:r>
                  </a:p>
                </p:txBody>
              </p:sp>
            </mc:Fallback>
          </mc:AlternateContent>
          <p:sp>
            <p:nvSpPr>
              <p:cNvPr id="7" name="Ellipse 6"/>
              <p:cNvSpPr/>
              <p:nvPr/>
            </p:nvSpPr>
            <p:spPr>
              <a:xfrm>
                <a:off x="3111911" y="5412657"/>
                <a:ext cx="973392" cy="38345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en arc 12"/>
              <p:cNvCxnSpPr>
                <a:stCxn id="7" idx="3"/>
                <a:endCxn id="17" idx="3"/>
              </p:cNvCxnSpPr>
              <p:nvPr/>
            </p:nvCxnSpPr>
            <p:spPr>
              <a:xfrm rot="5400000">
                <a:off x="2885843" y="5678946"/>
                <a:ext cx="307604" cy="429633"/>
              </a:xfrm>
              <a:prstGeom prst="curvedConnector2">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ZoneTexte 16"/>
                  <p:cNvSpPr txBox="1"/>
                  <p:nvPr/>
                </p:nvSpPr>
                <p:spPr>
                  <a:xfrm>
                    <a:off x="2375002" y="5832120"/>
                    <a:ext cx="449826"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fr-FR" sz="2800" i="1" smtClean="0">
                                  <a:solidFill>
                                    <a:srgbClr val="FF0000"/>
                                  </a:solidFill>
                                  <a:latin typeface="Cambria Math" panose="02040503050406030204" pitchFamily="18" charset="0"/>
                                  <a:ea typeface="Cambria Math" panose="02040503050406030204" pitchFamily="18" charset="0"/>
                                </a:rPr>
                              </m:ctrlPr>
                            </m:sSubSupPr>
                            <m:e>
                              <m:r>
                                <a:rPr lang="fr-FR" sz="2800" b="0" i="1" smtClean="0">
                                  <a:solidFill>
                                    <a:srgbClr val="FF0000"/>
                                  </a:solidFill>
                                  <a:latin typeface="Cambria Math" panose="02040503050406030204" pitchFamily="18" charset="0"/>
                                  <a:ea typeface="Cambria Math" panose="02040503050406030204" pitchFamily="18" charset="0"/>
                                </a:rPr>
                                <m:t>𝑓</m:t>
                              </m:r>
                            </m:e>
                            <m:sub>
                              <m:r>
                                <a:rPr lang="fr-FR" sz="2800" b="0" i="1" smtClean="0">
                                  <a:solidFill>
                                    <a:srgbClr val="FF0000"/>
                                  </a:solidFill>
                                  <a:latin typeface="Cambria Math" panose="02040503050406030204" pitchFamily="18" charset="0"/>
                                  <a:ea typeface="Cambria Math" panose="02040503050406030204" pitchFamily="18" charset="0"/>
                                </a:rPr>
                                <m:t>𝑠</m:t>
                              </m:r>
                            </m:sub>
                            <m:sup>
                              <m:r>
                                <a:rPr lang="fr-FR" sz="2800" b="0" i="1" smtClean="0">
                                  <a:solidFill>
                                    <a:srgbClr val="FF0000"/>
                                  </a:solidFill>
                                  <a:latin typeface="Cambria Math" panose="02040503050406030204" pitchFamily="18" charset="0"/>
                                  <a:ea typeface="Cambria Math" panose="02040503050406030204" pitchFamily="18" charset="0"/>
                                </a:rPr>
                                <m:t>′</m:t>
                              </m:r>
                            </m:sup>
                          </m:sSubSup>
                        </m:oMath>
                      </m:oMathPara>
                    </a14:m>
                    <a:endParaRPr lang="fr-FR" sz="2800" dirty="0">
                      <a:solidFill>
                        <a:srgbClr val="FF0000"/>
                      </a:solidFill>
                    </a:endParaRPr>
                  </a:p>
                </p:txBody>
              </p:sp>
            </mc:Choice>
            <mc:Fallback xmlns="">
              <p:sp>
                <p:nvSpPr>
                  <p:cNvPr id="17" name="ZoneTexte 16"/>
                  <p:cNvSpPr txBox="1">
                    <a:spLocks noRot="1" noChangeAspect="1" noMove="1" noResize="1" noEditPoints="1" noAdjustHandles="1" noChangeArrowheads="1" noChangeShapeType="1" noTextEdit="1"/>
                  </p:cNvSpPr>
                  <p:nvPr/>
                </p:nvSpPr>
                <p:spPr>
                  <a:xfrm>
                    <a:off x="2375002" y="5832120"/>
                    <a:ext cx="449826" cy="430887"/>
                  </a:xfrm>
                  <a:prstGeom prst="rect">
                    <a:avLst/>
                  </a:prstGeom>
                  <a:blipFill>
                    <a:blip r:embed="rId7"/>
                    <a:stretch>
                      <a:fillRect/>
                    </a:stretch>
                  </a:blipFill>
                </p:spPr>
                <p:txBody>
                  <a:bodyPr/>
                  <a:lstStyle/>
                  <a:p>
                    <a:r>
                      <a:rPr lang="fr-FR">
                        <a:noFill/>
                      </a:rPr>
                      <a:t> </a:t>
                    </a:r>
                  </a:p>
                </p:txBody>
              </p:sp>
            </mc:Fallback>
          </mc:AlternateContent>
        </p:grpSp>
        <mc:AlternateContent xmlns:mc="http://schemas.openxmlformats.org/markup-compatibility/2006" xmlns:a14="http://schemas.microsoft.com/office/drawing/2010/main">
          <mc:Choice Requires="a14">
            <p:sp>
              <p:nvSpPr>
                <p:cNvPr id="18" name="ZoneTexte 17"/>
                <p:cNvSpPr txBox="1"/>
                <p:nvPr/>
              </p:nvSpPr>
              <p:spPr>
                <a:xfrm>
                  <a:off x="6944662" y="5179074"/>
                  <a:ext cx="3499228" cy="659861"/>
                </a:xfrm>
                <a:prstGeom prst="rect">
                  <a:avLst/>
                </a:prstGeom>
                <a:noFill/>
              </p:spPr>
              <p:txBody>
                <a:bodyPr wrap="none" lIns="0" tIns="0" rIns="0" bIns="0" rtlCol="0">
                  <a:spAutoFit/>
                </a:bodyPr>
                <a:lstStyle/>
                <a:p>
                  <a14:m>
                    <m:oMath xmlns:m="http://schemas.openxmlformats.org/officeDocument/2006/math">
                      <m:sSub>
                        <m:sSubPr>
                          <m:ctrlPr>
                            <a:rPr lang="fr-FR" sz="2400"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sz="2400"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𝐴</m:t>
                          </m:r>
                        </m:e>
                        <m:sub>
                          <m:r>
                            <a:rPr lang="fr-FR" sz="2400"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𝑠</m:t>
                          </m:r>
                        </m:sub>
                      </m:sSub>
                      <m:r>
                        <a:rPr lang="fr-FR" sz="2400" b="0" i="1" smtClean="0">
                          <a:effectLst>
                            <a:outerShdw blurRad="38100" dist="38100" dir="2700000" algn="tl">
                              <a:srgbClr val="000000">
                                <a:alpha val="43137"/>
                              </a:srgbClr>
                            </a:outerShdw>
                          </a:effectLst>
                          <a:latin typeface="Cambria Math" panose="02040503050406030204" pitchFamily="18" charset="0"/>
                        </a:rPr>
                        <m:t>= </m:t>
                      </m:r>
                      <m:f>
                        <m:fPr>
                          <m:ctrlPr>
                            <a:rPr lang="fr-FR" sz="2400" b="0" i="1" smtClean="0">
                              <a:effectLst>
                                <a:outerShdw blurRad="38100" dist="38100" dir="2700000" algn="tl">
                                  <a:srgbClr val="000000">
                                    <a:alpha val="43137"/>
                                  </a:srgbClr>
                                </a:outerShdw>
                              </a:effectLst>
                              <a:latin typeface="Cambria Math" panose="02040503050406030204" pitchFamily="18" charset="0"/>
                            </a:rPr>
                          </m:ctrlPr>
                        </m:fPr>
                        <m:num>
                          <m:r>
                            <a:rPr lang="fr-FR" sz="2400" i="1">
                              <a:effectLst>
                                <a:outerShdw blurRad="38100" dist="38100" dir="2700000" algn="tl">
                                  <a:srgbClr val="000000">
                                    <a:alpha val="43137"/>
                                  </a:srgbClr>
                                </a:outerShdw>
                              </a:effectLst>
                              <a:latin typeface="Cambria Math" panose="02040503050406030204" pitchFamily="18" charset="0"/>
                            </a:rPr>
                            <m:t>0,167</m:t>
                          </m:r>
                          <m:sSub>
                            <m:sSubPr>
                              <m:ctrlPr>
                                <a:rPr lang="fr-FR" sz="2400" i="1">
                                  <a:effectLst>
                                    <a:outerShdw blurRad="38100" dist="38100" dir="2700000" algn="tl">
                                      <a:srgbClr val="000000">
                                        <a:alpha val="43137"/>
                                      </a:srgbClr>
                                    </a:outerShdw>
                                  </a:effectLst>
                                  <a:latin typeface="Cambria Math" panose="02040503050406030204" pitchFamily="18" charset="0"/>
                                </a:rPr>
                              </m:ctrlPr>
                            </m:sSubPr>
                            <m:e>
                              <m:r>
                                <a:rPr lang="fr-FR" sz="2400" i="1">
                                  <a:effectLst>
                                    <a:outerShdw blurRad="38100" dist="38100" dir="2700000" algn="tl">
                                      <a:srgbClr val="000000">
                                        <a:alpha val="43137"/>
                                      </a:srgbClr>
                                    </a:outerShdw>
                                  </a:effectLst>
                                  <a:latin typeface="Cambria Math" panose="02040503050406030204" pitchFamily="18" charset="0"/>
                                </a:rPr>
                                <m:t>𝑓</m:t>
                              </m:r>
                            </m:e>
                            <m:sub>
                              <m:r>
                                <a:rPr lang="fr-FR" sz="2400" i="1">
                                  <a:effectLst>
                                    <a:outerShdw blurRad="38100" dist="38100" dir="2700000" algn="tl">
                                      <a:srgbClr val="000000">
                                        <a:alpha val="43137"/>
                                      </a:srgbClr>
                                    </a:outerShdw>
                                  </a:effectLst>
                                  <a:latin typeface="Cambria Math" panose="02040503050406030204" pitchFamily="18" charset="0"/>
                                </a:rPr>
                                <m:t>𝑐𝑘</m:t>
                              </m:r>
                            </m:sub>
                          </m:sSub>
                          <m:r>
                            <a:rPr lang="fr-FR" sz="2400" i="1">
                              <a:effectLst>
                                <a:outerShdw blurRad="38100" dist="38100" dir="2700000" algn="tl">
                                  <a:srgbClr val="000000">
                                    <a:alpha val="43137"/>
                                  </a:srgbClr>
                                </a:outerShdw>
                              </a:effectLst>
                              <a:latin typeface="Cambria Math" panose="02040503050406030204" pitchFamily="18" charset="0"/>
                            </a:rPr>
                            <m:t>𝐵</m:t>
                          </m:r>
                          <m:sSup>
                            <m:sSupPr>
                              <m:ctrlPr>
                                <a:rPr lang="fr-FR" sz="2400" i="1">
                                  <a:effectLst>
                                    <a:outerShdw blurRad="38100" dist="38100" dir="2700000" algn="tl">
                                      <a:srgbClr val="000000">
                                        <a:alpha val="43137"/>
                                      </a:srgbClr>
                                    </a:outerShdw>
                                  </a:effectLst>
                                  <a:latin typeface="Cambria Math" panose="02040503050406030204" pitchFamily="18" charset="0"/>
                                </a:rPr>
                              </m:ctrlPr>
                            </m:sSupPr>
                            <m:e>
                              <m:r>
                                <a:rPr lang="fr-FR" sz="2400" i="1">
                                  <a:effectLst>
                                    <a:outerShdw blurRad="38100" dist="38100" dir="2700000" algn="tl">
                                      <a:srgbClr val="000000">
                                        <a:alpha val="43137"/>
                                      </a:srgbClr>
                                    </a:outerShdw>
                                  </a:effectLst>
                                  <a:latin typeface="Cambria Math" panose="02040503050406030204" pitchFamily="18" charset="0"/>
                                </a:rPr>
                                <m:t>𝑑</m:t>
                              </m:r>
                            </m:e>
                            <m:sup>
                              <m:r>
                                <a:rPr lang="fr-FR" sz="2400" i="1">
                                  <a:effectLst>
                                    <a:outerShdw blurRad="38100" dist="38100" dir="2700000" algn="tl">
                                      <a:srgbClr val="000000">
                                        <a:alpha val="43137"/>
                                      </a:srgbClr>
                                    </a:outerShdw>
                                  </a:effectLst>
                                  <a:latin typeface="Cambria Math" panose="02040503050406030204" pitchFamily="18" charset="0"/>
                                </a:rPr>
                                <m:t>2</m:t>
                              </m:r>
                            </m:sup>
                          </m:sSup>
                        </m:num>
                        <m:den>
                          <m:r>
                            <a:rPr lang="fr-FR" sz="2400" i="1">
                              <a:effectLst>
                                <a:outerShdw blurRad="38100" dist="38100" dir="2700000" algn="tl">
                                  <a:srgbClr val="000000">
                                    <a:alpha val="43137"/>
                                  </a:srgbClr>
                                </a:outerShdw>
                              </a:effectLst>
                              <a:latin typeface="Cambria Math" panose="02040503050406030204" pitchFamily="18" charset="0"/>
                            </a:rPr>
                            <m:t>0,87</m:t>
                          </m:r>
                          <m:sSub>
                            <m:sSubPr>
                              <m:ctrlPr>
                                <a:rPr lang="fr-FR" sz="2400" i="1">
                                  <a:effectLst>
                                    <a:outerShdw blurRad="38100" dist="38100" dir="2700000" algn="tl">
                                      <a:srgbClr val="000000">
                                        <a:alpha val="43137"/>
                                      </a:srgbClr>
                                    </a:outerShdw>
                                  </a:effectLst>
                                  <a:latin typeface="Cambria Math" panose="02040503050406030204" pitchFamily="18" charset="0"/>
                                </a:rPr>
                              </m:ctrlPr>
                            </m:sSubPr>
                            <m:e>
                              <m:r>
                                <a:rPr lang="fr-FR" sz="2400" i="1">
                                  <a:effectLst>
                                    <a:outerShdw blurRad="38100" dist="38100" dir="2700000" algn="tl">
                                      <a:srgbClr val="000000">
                                        <a:alpha val="43137"/>
                                      </a:srgbClr>
                                    </a:outerShdw>
                                  </a:effectLst>
                                  <a:latin typeface="Cambria Math" panose="02040503050406030204" pitchFamily="18" charset="0"/>
                                </a:rPr>
                                <m:t>𝑓</m:t>
                              </m:r>
                            </m:e>
                            <m:sub>
                              <m:r>
                                <a:rPr lang="fr-FR" sz="2400" i="1">
                                  <a:effectLst>
                                    <a:outerShdw blurRad="38100" dist="38100" dir="2700000" algn="tl">
                                      <a:srgbClr val="000000">
                                        <a:alpha val="43137"/>
                                      </a:srgbClr>
                                    </a:outerShdw>
                                  </a:effectLst>
                                  <a:latin typeface="Cambria Math" panose="02040503050406030204" pitchFamily="18" charset="0"/>
                                </a:rPr>
                                <m:t>𝑦𝑘</m:t>
                              </m:r>
                            </m:sub>
                          </m:sSub>
                          <m:r>
                            <a:rPr lang="fr-FR" sz="2400" b="0" i="1" smtClean="0">
                              <a:effectLst>
                                <a:outerShdw blurRad="38100" dist="38100" dir="2700000" algn="tl">
                                  <a:srgbClr val="000000">
                                    <a:alpha val="43137"/>
                                  </a:srgbClr>
                                </a:outerShdw>
                              </a:effectLst>
                              <a:latin typeface="Cambria Math" panose="02040503050406030204" pitchFamily="18" charset="0"/>
                            </a:rPr>
                            <m:t>𝑍</m:t>
                          </m:r>
                        </m:den>
                      </m:f>
                    </m:oMath>
                  </a14:m>
                  <a:r>
                    <a:rPr lang="fr-FR" sz="2400" dirty="0" smtClean="0">
                      <a:effectLst>
                        <a:outerShdw blurRad="38100" dist="38100" dir="2700000" algn="tl">
                          <a:srgbClr val="000000">
                            <a:alpha val="43137"/>
                          </a:srgbClr>
                        </a:outerShdw>
                      </a:effectLst>
                    </a:rPr>
                    <a:t>+</a:t>
                  </a:r>
                  <a14:m>
                    <m:oMath xmlns:m="http://schemas.openxmlformats.org/officeDocument/2006/math">
                      <m:sSubSup>
                        <m:sSubSupPr>
                          <m:ctrlPr>
                            <a:rPr lang="fr-FR" sz="2400" i="1">
                              <a:effectLst>
                                <a:outerShdw blurRad="38100" dist="38100" dir="2700000" algn="tl">
                                  <a:srgbClr val="000000">
                                    <a:alpha val="43137"/>
                                  </a:srgbClr>
                                </a:outerShdw>
                              </a:effectLst>
                              <a:latin typeface="Cambria Math" panose="02040503050406030204" pitchFamily="18" charset="0"/>
                            </a:rPr>
                          </m:ctrlPr>
                        </m:sSubSupPr>
                        <m:e>
                          <m:r>
                            <a:rPr lang="fr-FR" sz="2400" i="1">
                              <a:effectLst>
                                <a:outerShdw blurRad="38100" dist="38100" dir="2700000" algn="tl">
                                  <a:srgbClr val="000000">
                                    <a:alpha val="43137"/>
                                  </a:srgbClr>
                                </a:outerShdw>
                              </a:effectLst>
                              <a:latin typeface="Cambria Math" panose="02040503050406030204" pitchFamily="18" charset="0"/>
                            </a:rPr>
                            <m:t>𝐴</m:t>
                          </m:r>
                        </m:e>
                        <m:sub>
                          <m:r>
                            <a:rPr lang="fr-FR" sz="2400" i="1">
                              <a:effectLst>
                                <a:outerShdw blurRad="38100" dist="38100" dir="2700000" algn="tl">
                                  <a:srgbClr val="000000">
                                    <a:alpha val="43137"/>
                                  </a:srgbClr>
                                </a:outerShdw>
                              </a:effectLst>
                              <a:latin typeface="Cambria Math" panose="02040503050406030204" pitchFamily="18" charset="0"/>
                            </a:rPr>
                            <m:t>𝑠</m:t>
                          </m:r>
                        </m:sub>
                        <m:sup>
                          <m:r>
                            <a:rPr lang="fr-FR" sz="2400" i="1">
                              <a:effectLst>
                                <a:outerShdw blurRad="38100" dist="38100" dir="2700000" algn="tl">
                                  <a:srgbClr val="000000">
                                    <a:alpha val="43137"/>
                                  </a:srgbClr>
                                </a:outerShdw>
                              </a:effectLst>
                              <a:latin typeface="Cambria Math" panose="02040503050406030204" pitchFamily="18" charset="0"/>
                            </a:rPr>
                            <m:t>′</m:t>
                          </m:r>
                        </m:sup>
                      </m:sSubSup>
                      <m:f>
                        <m:fPr>
                          <m:ctrlPr>
                            <a:rPr lang="fr-FR" sz="2400" i="1" smtClean="0">
                              <a:solidFill>
                                <a:srgbClr val="FF0000"/>
                              </a:solidFill>
                              <a:effectLst>
                                <a:outerShdw blurRad="38100" dist="38100" dir="2700000" algn="tl">
                                  <a:srgbClr val="000000">
                                    <a:alpha val="43137"/>
                                  </a:srgbClr>
                                </a:outerShdw>
                              </a:effectLst>
                              <a:latin typeface="Cambria Math" panose="02040503050406030204" pitchFamily="18" charset="0"/>
                            </a:rPr>
                          </m:ctrlPr>
                        </m:fPr>
                        <m:num>
                          <m:sSubSup>
                            <m:sSubSupPr>
                              <m:ctrlPr>
                                <a:rPr lang="fr-FR" sz="2400" i="1">
                                  <a:solidFill>
                                    <a:srgbClr val="FF0000"/>
                                  </a:solidFill>
                                  <a:latin typeface="Cambria Math" panose="02040503050406030204" pitchFamily="18" charset="0"/>
                                  <a:ea typeface="Cambria Math" panose="02040503050406030204" pitchFamily="18" charset="0"/>
                                </a:rPr>
                              </m:ctrlPr>
                            </m:sSubSupPr>
                            <m:e>
                              <m:r>
                                <a:rPr lang="fr-FR" sz="2400" i="1">
                                  <a:solidFill>
                                    <a:srgbClr val="FF0000"/>
                                  </a:solidFill>
                                  <a:latin typeface="Cambria Math" panose="02040503050406030204" pitchFamily="18" charset="0"/>
                                  <a:ea typeface="Cambria Math" panose="02040503050406030204" pitchFamily="18" charset="0"/>
                                </a:rPr>
                                <m:t>𝑓</m:t>
                              </m:r>
                            </m:e>
                            <m:sub>
                              <m:r>
                                <a:rPr lang="fr-FR" sz="2400" i="1">
                                  <a:solidFill>
                                    <a:srgbClr val="FF0000"/>
                                  </a:solidFill>
                                  <a:latin typeface="Cambria Math" panose="02040503050406030204" pitchFamily="18" charset="0"/>
                                  <a:ea typeface="Cambria Math" panose="02040503050406030204" pitchFamily="18" charset="0"/>
                                </a:rPr>
                                <m:t>𝑠</m:t>
                              </m:r>
                            </m:sub>
                            <m:sup>
                              <m:r>
                                <a:rPr lang="fr-FR" sz="2400" i="1">
                                  <a:solidFill>
                                    <a:srgbClr val="FF0000"/>
                                  </a:solidFill>
                                  <a:latin typeface="Cambria Math" panose="02040503050406030204" pitchFamily="18" charset="0"/>
                                  <a:ea typeface="Cambria Math" panose="02040503050406030204" pitchFamily="18" charset="0"/>
                                </a:rPr>
                                <m:t>′</m:t>
                              </m:r>
                            </m:sup>
                          </m:sSubSup>
                        </m:num>
                        <m:den>
                          <m:r>
                            <a:rPr lang="fr-FR" sz="2400" i="1">
                              <a:solidFill>
                                <a:srgbClr val="FF0000"/>
                              </a:solidFill>
                              <a:effectLst>
                                <a:outerShdw blurRad="38100" dist="38100" dir="2700000" algn="tl">
                                  <a:srgbClr val="000000">
                                    <a:alpha val="43137"/>
                                  </a:srgbClr>
                                </a:outerShdw>
                              </a:effectLst>
                              <a:latin typeface="Cambria Math" panose="02040503050406030204" pitchFamily="18" charset="0"/>
                            </a:rPr>
                            <m:t>0,87</m:t>
                          </m:r>
                          <m:sSub>
                            <m:sSubPr>
                              <m:ctrlPr>
                                <a:rPr lang="fr-FR" sz="2400" i="1">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fr-FR" sz="2400" i="1">
                                  <a:solidFill>
                                    <a:srgbClr val="FF0000"/>
                                  </a:solidFill>
                                  <a:effectLst>
                                    <a:outerShdw blurRad="38100" dist="38100" dir="2700000" algn="tl">
                                      <a:srgbClr val="000000">
                                        <a:alpha val="43137"/>
                                      </a:srgbClr>
                                    </a:outerShdw>
                                  </a:effectLst>
                                  <a:latin typeface="Cambria Math" panose="02040503050406030204" pitchFamily="18" charset="0"/>
                                </a:rPr>
                                <m:t>𝑓</m:t>
                              </m:r>
                            </m:e>
                            <m:sub>
                              <m:r>
                                <a:rPr lang="fr-FR" sz="2400" i="1">
                                  <a:solidFill>
                                    <a:srgbClr val="FF0000"/>
                                  </a:solidFill>
                                  <a:effectLst>
                                    <a:outerShdw blurRad="38100" dist="38100" dir="2700000" algn="tl">
                                      <a:srgbClr val="000000">
                                        <a:alpha val="43137"/>
                                      </a:srgbClr>
                                    </a:outerShdw>
                                  </a:effectLst>
                                  <a:latin typeface="Cambria Math" panose="02040503050406030204" pitchFamily="18" charset="0"/>
                                </a:rPr>
                                <m:t>𝑦𝑘</m:t>
                              </m:r>
                            </m:sub>
                          </m:sSub>
                        </m:den>
                      </m:f>
                    </m:oMath>
                  </a14:m>
                  <a:endParaRPr lang="fr-FR" sz="2400" dirty="0">
                    <a:solidFill>
                      <a:srgbClr val="FF0000"/>
                    </a:solidFill>
                    <a:effectLst>
                      <a:outerShdw blurRad="38100" dist="38100" dir="2700000" algn="tl">
                        <a:srgbClr val="000000">
                          <a:alpha val="43137"/>
                        </a:srgbClr>
                      </a:outerShdw>
                    </a:effectLst>
                  </a:endParaRPr>
                </a:p>
              </p:txBody>
            </p:sp>
          </mc:Choice>
          <mc:Fallback xmlns="">
            <p:sp>
              <p:nvSpPr>
                <p:cNvPr id="18" name="ZoneTexte 17"/>
                <p:cNvSpPr txBox="1">
                  <a:spLocks noRot="1" noChangeAspect="1" noMove="1" noResize="1" noEditPoints="1" noAdjustHandles="1" noChangeArrowheads="1" noChangeShapeType="1" noTextEdit="1"/>
                </p:cNvSpPr>
                <p:nvPr/>
              </p:nvSpPr>
              <p:spPr>
                <a:xfrm>
                  <a:off x="6944662" y="5179074"/>
                  <a:ext cx="3499228" cy="659861"/>
                </a:xfrm>
                <a:prstGeom prst="rect">
                  <a:avLst/>
                </a:prstGeom>
                <a:blipFill>
                  <a:blip r:embed="rId8"/>
                  <a:stretch>
                    <a:fillRect l="-348" r="-174" b="-9259"/>
                  </a:stretch>
                </a:blipFill>
              </p:spPr>
              <p:txBody>
                <a:bodyPr/>
                <a:lstStyle/>
                <a:p>
                  <a:r>
                    <a:rPr lang="fr-FR">
                      <a:noFill/>
                    </a:rPr>
                    <a:t> </a:t>
                  </a:r>
                </a:p>
              </p:txBody>
            </p:sp>
          </mc:Fallback>
        </mc:AlternateContent>
        <p:sp>
          <p:nvSpPr>
            <p:cNvPr id="24" name="ZoneTexte 23"/>
            <p:cNvSpPr txBox="1"/>
            <p:nvPr/>
          </p:nvSpPr>
          <p:spPr>
            <a:xfrm>
              <a:off x="5571204" y="5337483"/>
              <a:ext cx="862781" cy="369332"/>
            </a:xfrm>
            <a:prstGeom prst="rect">
              <a:avLst/>
            </a:prstGeom>
            <a:noFill/>
          </p:spPr>
          <p:txBody>
            <a:bodyPr wrap="square" rtlCol="0">
              <a:spAutoFit/>
            </a:bodyPr>
            <a:lstStyle/>
            <a:p>
              <a:r>
                <a:rPr lang="fr-FR" dirty="0" smtClean="0">
                  <a:effectLst>
                    <a:outerShdw blurRad="38100" dist="38100" dir="2700000" algn="tl">
                      <a:srgbClr val="000000">
                        <a:alpha val="43137"/>
                      </a:srgbClr>
                    </a:outerShdw>
                  </a:effectLst>
                </a:rPr>
                <a:t>et</a:t>
              </a:r>
              <a:endParaRPr lang="fr-FR" dirty="0">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40225094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78000"/>
            <a:lum/>
          </a:blip>
          <a:srcRect/>
          <a:stretch>
            <a:fillRect/>
          </a:stretch>
        </a:blipFill>
        <a:effectLst/>
      </p:bgPr>
    </p:bg>
    <p:spTree>
      <p:nvGrpSpPr>
        <p:cNvPr id="1" name=""/>
        <p:cNvGrpSpPr/>
        <p:nvPr/>
      </p:nvGrpSpPr>
      <p:grpSpPr>
        <a:xfrm>
          <a:off x="0" y="0"/>
          <a:ext cx="0" cy="0"/>
          <a:chOff x="0" y="0"/>
          <a:chExt cx="0" cy="0"/>
        </a:xfrm>
      </p:grpSpPr>
      <p:sp>
        <p:nvSpPr>
          <p:cNvPr id="9" name="ZoneTexte 8"/>
          <p:cNvSpPr txBox="1"/>
          <p:nvPr/>
        </p:nvSpPr>
        <p:spPr>
          <a:xfrm rot="16200000">
            <a:off x="-1106129" y="3019908"/>
            <a:ext cx="2964429" cy="523220"/>
          </a:xfrm>
          <a:prstGeom prst="rect">
            <a:avLst/>
          </a:prstGeom>
          <a:noFill/>
        </p:spPr>
        <p:txBody>
          <a:bodyPr wrap="square" rtlCol="0">
            <a:spAutoFit/>
          </a:bodyPr>
          <a:lstStyle/>
          <a:p>
            <a:r>
              <a:rPr lang="fr-FR" sz="2800" b="1" dirty="0">
                <a:solidFill>
                  <a:schemeClr val="accent2">
                    <a:lumMod val="50000"/>
                  </a:schemeClr>
                </a:solidFill>
                <a:effectLst>
                  <a:outerShdw blurRad="38100" dist="38100" dir="2700000" algn="tl">
                    <a:srgbClr val="000000">
                      <a:alpha val="43137"/>
                    </a:srgbClr>
                  </a:outerShdw>
                </a:effectLst>
              </a:rPr>
              <a:t>Moment plastique </a:t>
            </a:r>
          </a:p>
        </p:txBody>
      </p:sp>
      <p:sp>
        <p:nvSpPr>
          <p:cNvPr id="10" name="Rectangle à coins arrondis 9"/>
          <p:cNvSpPr/>
          <p:nvPr/>
        </p:nvSpPr>
        <p:spPr>
          <a:xfrm>
            <a:off x="1047135" y="221227"/>
            <a:ext cx="10958052" cy="6459792"/>
          </a:xfrm>
          <a:prstGeom prst="roundRect">
            <a:avLst>
              <a:gd name="adj" fmla="val 6655"/>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p:nvSpPr>
        <p:spPr>
          <a:xfrm>
            <a:off x="1275735" y="460475"/>
            <a:ext cx="10500852" cy="1021690"/>
          </a:xfrm>
          <a:prstGeom prst="rect">
            <a:avLst/>
          </a:prstGeom>
        </p:spPr>
        <p:txBody>
          <a:bodyPr wrap="square">
            <a:spAutoFit/>
          </a:bodyPr>
          <a:lstStyle/>
          <a:p>
            <a:pPr algn="just">
              <a:lnSpc>
                <a:spcPct val="114000"/>
              </a:lnSpc>
              <a:spcBef>
                <a:spcPts val="600"/>
              </a:spcBef>
              <a:spcAft>
                <a:spcPts val="600"/>
              </a:spcAft>
            </a:pPr>
            <a:r>
              <a:rPr lang="fr-FR"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Toutes les </a:t>
            </a:r>
            <a:r>
              <a:rPr lang="fr-FR"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équations </a:t>
            </a:r>
            <a:r>
              <a:rPr lang="fr-FR"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précités auparavant s'appliquent </a:t>
            </a:r>
            <a:r>
              <a:rPr lang="fr-FR"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au cas </a:t>
            </a:r>
            <a:r>
              <a:rPr lang="fr-FR"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du béton de classe ≤ </a:t>
            </a:r>
            <a:r>
              <a:rPr lang="fr-FR"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C50 / 60. Pour les autres classes ≥ C50 / 60, des équations similaires, avec des constantes différentes, peuvent être </a:t>
            </a:r>
            <a:r>
              <a:rPr lang="fr-FR"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formulées suit aux exigences de l’EC2.</a:t>
            </a:r>
            <a:endParaRPr lang="fr-FR" sz="16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endParaRPr>
          </a:p>
        </p:txBody>
      </p:sp>
      <p:sp>
        <p:nvSpPr>
          <p:cNvPr id="3" name="Rectangle 2"/>
          <p:cNvSpPr/>
          <p:nvPr/>
        </p:nvSpPr>
        <p:spPr>
          <a:xfrm>
            <a:off x="1275735" y="1614637"/>
            <a:ext cx="10500852" cy="369332"/>
          </a:xfrm>
          <a:prstGeom prst="rect">
            <a:avLst/>
          </a:prstGeom>
        </p:spPr>
        <p:txBody>
          <a:bodyPr wrap="square">
            <a:spAutoFit/>
          </a:bodyPr>
          <a:lstStyle/>
          <a:p>
            <a:pPr algn="just"/>
            <a:r>
              <a:rPr lang="fr-FR"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Les </a:t>
            </a:r>
            <a:r>
              <a:rPr lang="fr-FR"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constantes pour les bétons ≤ C50 / 60 sont présentées dans le tableau </a:t>
            </a:r>
            <a:r>
              <a:rPr lang="fr-FR"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suivant: </a:t>
            </a:r>
            <a:endParaRPr lang="fr-FR"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graphicFrame>
            <p:nvGraphicFramePr>
              <p:cNvPr id="4" name="Tableau 3"/>
              <p:cNvGraphicFramePr>
                <a:graphicFrameLocks noGrp="1"/>
              </p:cNvGraphicFramePr>
              <p:nvPr>
                <p:extLst>
                  <p:ext uri="{D42A27DB-BD31-4B8C-83A1-F6EECF244321}">
                    <p14:modId xmlns:p14="http://schemas.microsoft.com/office/powerpoint/2010/main" val="354767749"/>
                  </p:ext>
                </p:extLst>
              </p:nvPr>
            </p:nvGraphicFramePr>
            <p:xfrm>
              <a:off x="1777180" y="2564871"/>
              <a:ext cx="9497961" cy="2531637"/>
            </p:xfrm>
            <a:graphic>
              <a:graphicData uri="http://schemas.openxmlformats.org/drawingml/2006/table">
                <a:tbl>
                  <a:tblPr firstRow="1" bandRow="1">
                    <a:tableStyleId>{5C22544A-7EE6-4342-B048-85BDC9FD1C3A}</a:tableStyleId>
                  </a:tblPr>
                  <a:tblGrid>
                    <a:gridCol w="5966865">
                      <a:extLst>
                        <a:ext uri="{9D8B030D-6E8A-4147-A177-3AD203B41FA5}">
                          <a16:colId xmlns:a16="http://schemas.microsoft.com/office/drawing/2014/main" val="2561486989"/>
                        </a:ext>
                      </a:extLst>
                    </a:gridCol>
                    <a:gridCol w="3531096">
                      <a:extLst>
                        <a:ext uri="{9D8B030D-6E8A-4147-A177-3AD203B41FA5}">
                          <a16:colId xmlns:a16="http://schemas.microsoft.com/office/drawing/2014/main" val="3913264506"/>
                        </a:ext>
                      </a:extLst>
                    </a:gridCol>
                  </a:tblGrid>
                  <a:tr h="249706">
                    <a:tc gridSpan="2">
                      <a:txBody>
                        <a:bodyPr/>
                        <a:lstStyle/>
                        <a:p>
                          <a:pPr algn="ctr"/>
                          <a:r>
                            <a:rPr lang="fr-FR" sz="1800" dirty="0" smtClean="0"/>
                            <a:t>Béton de classe inferieure ou égale C50/60</a:t>
                          </a:r>
                          <a:endParaRPr lang="fr-FR" sz="1800" dirty="0"/>
                        </a:p>
                      </a:txBody>
                      <a:tcPr marL="360000" marR="360000" marT="72000" marB="72000"/>
                    </a:tc>
                    <a:tc hMerge="1">
                      <a:txBody>
                        <a:bodyPr/>
                        <a:lstStyle/>
                        <a:p>
                          <a:endParaRPr lang="fr-FR" dirty="0"/>
                        </a:p>
                      </a:txBody>
                      <a:tcPr/>
                    </a:tc>
                    <a:extLst>
                      <a:ext uri="{0D108BD9-81ED-4DB2-BD59-A6C34878D82A}">
                        <a16:rowId xmlns:a16="http://schemas.microsoft.com/office/drawing/2014/main" val="4148806494"/>
                      </a:ext>
                    </a:extLst>
                  </a:tr>
                  <a:tr h="249706">
                    <a:tc>
                      <a:txBody>
                        <a:bodyPr/>
                        <a:lstStyle/>
                        <a:p>
                          <a:pPr>
                            <a:lnSpc>
                              <a:spcPct val="100000"/>
                            </a:lnSpc>
                          </a:pPr>
                          <a:r>
                            <a:rPr lang="fr-FR" sz="1800" dirty="0" smtClean="0"/>
                            <a:t>Position du l’axe neutre (</a:t>
                          </a:r>
                          <a14:m>
                            <m:oMath xmlns:m="http://schemas.openxmlformats.org/officeDocument/2006/math">
                              <m:f>
                                <m:fPr>
                                  <m:type m:val="lin"/>
                                  <m:ctrlPr>
                                    <a:rPr lang="fr-FR" sz="1800" i="1" smtClean="0">
                                      <a:latin typeface="Cambria Math" panose="02040503050406030204" pitchFamily="18" charset="0"/>
                                    </a:rPr>
                                  </m:ctrlPr>
                                </m:fPr>
                                <m:num>
                                  <m:r>
                                    <a:rPr lang="fr-FR" sz="1800" b="0" i="1" smtClean="0">
                                      <a:latin typeface="Cambria Math" panose="02040503050406030204" pitchFamily="18" charset="0"/>
                                    </a:rPr>
                                    <m:t>𝑥</m:t>
                                  </m:r>
                                </m:num>
                                <m:den>
                                  <m:r>
                                    <a:rPr lang="fr-FR" sz="1800" b="0" i="1" smtClean="0">
                                      <a:latin typeface="Cambria Math" panose="02040503050406030204" pitchFamily="18" charset="0"/>
                                    </a:rPr>
                                    <m:t>𝑑</m:t>
                                  </m:r>
                                </m:den>
                              </m:f>
                            </m:oMath>
                          </a14:m>
                          <a:r>
                            <a:rPr lang="fr-FR" sz="1800" dirty="0" smtClean="0"/>
                            <a:t>)</a:t>
                          </a:r>
                          <a:endParaRPr lang="fr-FR" sz="1800" dirty="0"/>
                        </a:p>
                      </a:txBody>
                      <a:tcPr marL="360000" marR="360000" marT="72000" marB="72000"/>
                    </a:tc>
                    <a:tc>
                      <a:txBody>
                        <a:bodyPr/>
                        <a:lstStyle/>
                        <a:p>
                          <a:pPr algn="ctr">
                            <a:lnSpc>
                              <a:spcPct val="100000"/>
                            </a:lnSpc>
                          </a:pPr>
                          <a:r>
                            <a:rPr lang="fr-FR" sz="1800" dirty="0" smtClean="0"/>
                            <a:t>0,45</a:t>
                          </a:r>
                          <a:endParaRPr lang="fr-FR" sz="1800" dirty="0"/>
                        </a:p>
                      </a:txBody>
                      <a:tcPr marL="360000" marR="360000" marT="72000" marB="72000"/>
                    </a:tc>
                    <a:extLst>
                      <a:ext uri="{0D108BD9-81ED-4DB2-BD59-A6C34878D82A}">
                        <a16:rowId xmlns:a16="http://schemas.microsoft.com/office/drawing/2014/main" val="2541879940"/>
                      </a:ext>
                    </a:extLst>
                  </a:tr>
                  <a:tr h="249706">
                    <a:tc>
                      <a:txBody>
                        <a:bodyPr/>
                        <a:lstStyle/>
                        <a:p>
                          <a:pPr>
                            <a:lnSpc>
                              <a:spcPct val="100000"/>
                            </a:lnSpc>
                          </a:pPr>
                          <a:r>
                            <a:rPr lang="fr-FR" sz="1800" dirty="0" smtClean="0"/>
                            <a:t>Bras de levier max (</a:t>
                          </a:r>
                          <a14:m>
                            <m:oMath xmlns:m="http://schemas.openxmlformats.org/officeDocument/2006/math">
                              <m:r>
                                <a:rPr lang="fr-FR" sz="1800" b="0" i="1" smtClean="0">
                                  <a:latin typeface="Cambria Math" panose="02040503050406030204" pitchFamily="18" charset="0"/>
                                </a:rPr>
                                <m:t>𝑍</m:t>
                              </m:r>
                            </m:oMath>
                          </a14:m>
                          <a:r>
                            <a:rPr lang="fr-FR" sz="1800" dirty="0" smtClean="0"/>
                            <a:t>)</a:t>
                          </a:r>
                          <a:endParaRPr lang="fr-FR" sz="1800" dirty="0"/>
                        </a:p>
                      </a:txBody>
                      <a:tcPr marL="360000" marR="360000" marT="72000" marB="72000"/>
                    </a:tc>
                    <a:tc>
                      <a:txBody>
                        <a:bodyPr/>
                        <a:lstStyle/>
                        <a:p>
                          <a:pPr algn="ctr">
                            <a:lnSpc>
                              <a:spcPct val="100000"/>
                            </a:lnSpc>
                          </a:pPr>
                          <a:r>
                            <a:rPr lang="fr-FR" sz="1800" dirty="0" smtClean="0"/>
                            <a:t>0,82</a:t>
                          </a:r>
                          <a14:m>
                            <m:oMath xmlns:m="http://schemas.openxmlformats.org/officeDocument/2006/math">
                              <m:r>
                                <a:rPr lang="fr-FR" sz="1800" b="0" i="1" smtClean="0">
                                  <a:latin typeface="Cambria Math" panose="02040503050406030204" pitchFamily="18" charset="0"/>
                                </a:rPr>
                                <m:t>𝑑</m:t>
                              </m:r>
                            </m:oMath>
                          </a14:m>
                          <a:endParaRPr lang="fr-FR" sz="1800" dirty="0"/>
                        </a:p>
                      </a:txBody>
                      <a:tcPr marL="360000" marR="360000" marT="72000" marB="72000"/>
                    </a:tc>
                    <a:extLst>
                      <a:ext uri="{0D108BD9-81ED-4DB2-BD59-A6C34878D82A}">
                        <a16:rowId xmlns:a16="http://schemas.microsoft.com/office/drawing/2014/main" val="3141389341"/>
                      </a:ext>
                    </a:extLst>
                  </a:tr>
                  <a:tr h="2497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smtClean="0"/>
                            <a:t>Facteur (</a:t>
                          </a:r>
                          <a14:m>
                            <m:oMath xmlns:m="http://schemas.openxmlformats.org/officeDocument/2006/math">
                              <m:r>
                                <a:rPr lang="fr-FR" sz="1800" b="0" i="1" smtClean="0">
                                  <a:latin typeface="Cambria Math" panose="02040503050406030204" pitchFamily="18" charset="0"/>
                                </a:rPr>
                                <m:t>𝐾</m:t>
                              </m:r>
                            </m:oMath>
                          </a14:m>
                          <a:r>
                            <a:rPr lang="fr-FR" sz="1800" dirty="0" smtClean="0"/>
                            <a:t>)</a:t>
                          </a:r>
                          <a:endParaRPr lang="fr-FR" sz="1800" dirty="0"/>
                        </a:p>
                      </a:txBody>
                      <a:tcPr marL="360000" marR="360000" marT="72000" marB="72000"/>
                    </a:tc>
                    <a:tc>
                      <a:txBody>
                        <a:bodyPr/>
                        <a:lstStyle/>
                        <a:p>
                          <a:pPr algn="ctr">
                            <a:lnSpc>
                              <a:spcPct val="100000"/>
                            </a:lnSpc>
                          </a:pPr>
                          <a:r>
                            <a:rPr lang="fr-FR" sz="1800" dirty="0" smtClean="0"/>
                            <a:t>0,167</a:t>
                          </a:r>
                          <a:endParaRPr lang="fr-FR" sz="1800" dirty="0"/>
                        </a:p>
                      </a:txBody>
                      <a:tcPr marL="360000" marR="360000" marT="72000" marB="72000"/>
                    </a:tc>
                    <a:extLst>
                      <a:ext uri="{0D108BD9-81ED-4DB2-BD59-A6C34878D82A}">
                        <a16:rowId xmlns:a16="http://schemas.microsoft.com/office/drawing/2014/main" val="1485713569"/>
                      </a:ext>
                    </a:extLst>
                  </a:tr>
                  <a:tr h="2497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smtClean="0"/>
                            <a:t>Rapport (</a:t>
                          </a:r>
                          <a14:m>
                            <m:oMath xmlns:m="http://schemas.openxmlformats.org/officeDocument/2006/math">
                              <m:f>
                                <m:fPr>
                                  <m:type m:val="lin"/>
                                  <m:ctrlPr>
                                    <a:rPr lang="fr-FR" sz="1800" i="1" smtClean="0">
                                      <a:latin typeface="Cambria Math" panose="02040503050406030204" pitchFamily="18" charset="0"/>
                                    </a:rPr>
                                  </m:ctrlPr>
                                </m:fPr>
                                <m:num>
                                  <m:sSup>
                                    <m:sSupPr>
                                      <m:ctrlPr>
                                        <a:rPr lang="fr-FR" sz="1800" i="1" smtClean="0">
                                          <a:latin typeface="Cambria Math" panose="02040503050406030204" pitchFamily="18" charset="0"/>
                                        </a:rPr>
                                      </m:ctrlPr>
                                    </m:sSupPr>
                                    <m:e>
                                      <m:r>
                                        <a:rPr lang="fr-FR" sz="1800" b="0" i="1" smtClean="0">
                                          <a:latin typeface="Cambria Math" panose="02040503050406030204" pitchFamily="18" charset="0"/>
                                        </a:rPr>
                                        <m:t>𝑑</m:t>
                                      </m:r>
                                    </m:e>
                                    <m:sup>
                                      <m:r>
                                        <a:rPr lang="fr-FR" sz="1800" b="0" i="1" smtClean="0">
                                          <a:latin typeface="Cambria Math" panose="02040503050406030204" pitchFamily="18" charset="0"/>
                                        </a:rPr>
                                        <m:t>′</m:t>
                                      </m:r>
                                    </m:sup>
                                  </m:sSup>
                                </m:num>
                                <m:den>
                                  <m:r>
                                    <a:rPr lang="fr-FR" sz="1800" b="0" i="1" smtClean="0">
                                      <a:latin typeface="Cambria Math" panose="02040503050406030204" pitchFamily="18" charset="0"/>
                                    </a:rPr>
                                    <m:t>𝑑</m:t>
                                  </m:r>
                                </m:den>
                              </m:f>
                            </m:oMath>
                          </a14:m>
                          <a:r>
                            <a:rPr lang="fr-FR" sz="1800" dirty="0" smtClean="0"/>
                            <a:t>)</a:t>
                          </a:r>
                          <a:endParaRPr lang="fr-FR" sz="1800" dirty="0"/>
                        </a:p>
                      </a:txBody>
                      <a:tcPr marL="360000" marR="360000" marT="72000" marB="72000"/>
                    </a:tc>
                    <a:tc>
                      <a:txBody>
                        <a:bodyPr/>
                        <a:lstStyle/>
                        <a:p>
                          <a:pPr algn="ctr">
                            <a:lnSpc>
                              <a:spcPct val="100000"/>
                            </a:lnSpc>
                          </a:pPr>
                          <a:r>
                            <a:rPr lang="fr-FR" sz="1800" dirty="0" smtClean="0"/>
                            <a:t>0,171</a:t>
                          </a:r>
                          <a:endParaRPr lang="fr-FR" sz="1800" dirty="0"/>
                        </a:p>
                      </a:txBody>
                      <a:tcPr marL="360000" marR="360000" marT="72000" marB="72000"/>
                    </a:tc>
                    <a:extLst>
                      <a:ext uri="{0D108BD9-81ED-4DB2-BD59-A6C34878D82A}">
                        <a16:rowId xmlns:a16="http://schemas.microsoft.com/office/drawing/2014/main" val="2966618085"/>
                      </a:ext>
                    </a:extLst>
                  </a:tr>
                  <a:tr h="2634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smtClean="0"/>
                            <a:t>Rapport d’acier au béton (</a:t>
                          </a:r>
                          <a14:m>
                            <m:oMath xmlns:m="http://schemas.openxmlformats.org/officeDocument/2006/math">
                              <m:f>
                                <m:fPr>
                                  <m:type m:val="lin"/>
                                  <m:ctrlPr>
                                    <a:rPr lang="fr-FR" sz="1800" i="1" smtClean="0">
                                      <a:latin typeface="Cambria Math" panose="02040503050406030204" pitchFamily="18" charset="0"/>
                                    </a:rPr>
                                  </m:ctrlPr>
                                </m:fPr>
                                <m:num>
                                  <m:r>
                                    <a:rPr lang="fr-FR" sz="1800" i="1" smtClean="0">
                                      <a:latin typeface="Cambria Math" panose="02040503050406030204" pitchFamily="18" charset="0"/>
                                    </a:rPr>
                                    <m:t>1</m:t>
                                  </m:r>
                                  <m:r>
                                    <a:rPr lang="fr-FR" sz="1800" b="0" i="1" smtClean="0">
                                      <a:latin typeface="Cambria Math" panose="02040503050406030204" pitchFamily="18" charset="0"/>
                                    </a:rPr>
                                    <m:t>00 </m:t>
                                  </m:r>
                                  <m:sSub>
                                    <m:sSubPr>
                                      <m:ctrlPr>
                                        <a:rPr lang="fr-FR" sz="1800" b="0" i="1" smtClean="0">
                                          <a:latin typeface="Cambria Math" panose="02040503050406030204" pitchFamily="18" charset="0"/>
                                        </a:rPr>
                                      </m:ctrlPr>
                                    </m:sSubPr>
                                    <m:e>
                                      <m:r>
                                        <a:rPr lang="fr-FR" sz="1800" b="0" i="1" smtClean="0">
                                          <a:latin typeface="Cambria Math" panose="02040503050406030204" pitchFamily="18" charset="0"/>
                                        </a:rPr>
                                        <m:t>𝐴</m:t>
                                      </m:r>
                                    </m:e>
                                    <m:sub>
                                      <m:r>
                                        <a:rPr lang="fr-FR" sz="1800" b="0" i="1" smtClean="0">
                                          <a:latin typeface="Cambria Math" panose="02040503050406030204" pitchFamily="18" charset="0"/>
                                        </a:rPr>
                                        <m:t>𝑠</m:t>
                                      </m:r>
                                    </m:sub>
                                  </m:sSub>
                                </m:num>
                                <m:den>
                                  <m:r>
                                    <a:rPr lang="fr-FR" sz="1800" b="0" i="1" smtClean="0">
                                      <a:latin typeface="Cambria Math" panose="02040503050406030204" pitchFamily="18" charset="0"/>
                                    </a:rPr>
                                    <m:t>𝑏𝑑</m:t>
                                  </m:r>
                                </m:den>
                              </m:f>
                            </m:oMath>
                          </a14:m>
                          <a:r>
                            <a:rPr lang="fr-FR" sz="1800" dirty="0" smtClean="0"/>
                            <a:t>)</a:t>
                          </a:r>
                          <a:endParaRPr lang="fr-FR" sz="1800" dirty="0"/>
                        </a:p>
                      </a:txBody>
                      <a:tcPr marL="360000" marR="360000" marT="72000" marB="72000"/>
                    </a:tc>
                    <a:tc>
                      <a:txBody>
                        <a:bodyPr/>
                        <a:lstStyle/>
                        <a:p>
                          <a:pPr algn="ctr">
                            <a:lnSpc>
                              <a:spcPct val="100000"/>
                            </a:lnSpc>
                          </a:pPr>
                          <a:r>
                            <a:rPr lang="fr-FR" sz="1800" dirty="0" smtClean="0"/>
                            <a:t>23,4</a:t>
                          </a:r>
                          <a14:m>
                            <m:oMath xmlns:m="http://schemas.openxmlformats.org/officeDocument/2006/math">
                              <m:f>
                                <m:fPr>
                                  <m:type m:val="lin"/>
                                  <m:ctrlPr>
                                    <a:rPr lang="fr-FR" sz="1800" i="1" smtClean="0">
                                      <a:latin typeface="Cambria Math" panose="02040503050406030204" pitchFamily="18" charset="0"/>
                                    </a:rPr>
                                  </m:ctrlPr>
                                </m:fPr>
                                <m:num>
                                  <m:sSub>
                                    <m:sSubPr>
                                      <m:ctrlPr>
                                        <a:rPr lang="fr-FR" sz="1800" i="1" smtClean="0">
                                          <a:latin typeface="Cambria Math" panose="02040503050406030204" pitchFamily="18" charset="0"/>
                                        </a:rPr>
                                      </m:ctrlPr>
                                    </m:sSubPr>
                                    <m:e>
                                      <m:r>
                                        <a:rPr lang="fr-FR" sz="1800" b="0" i="1" smtClean="0">
                                          <a:latin typeface="Cambria Math" panose="02040503050406030204" pitchFamily="18" charset="0"/>
                                        </a:rPr>
                                        <m:t>𝑓</m:t>
                                      </m:r>
                                    </m:e>
                                    <m:sub>
                                      <m:r>
                                        <a:rPr lang="fr-FR" sz="1800" b="0" i="1" smtClean="0">
                                          <a:latin typeface="Cambria Math" panose="02040503050406030204" pitchFamily="18" charset="0"/>
                                        </a:rPr>
                                        <m:t>𝑐𝑘</m:t>
                                      </m:r>
                                    </m:sub>
                                  </m:sSub>
                                </m:num>
                                <m:den>
                                  <m:sSub>
                                    <m:sSubPr>
                                      <m:ctrlPr>
                                        <a:rPr lang="fr-FR" sz="1800" i="1" smtClean="0">
                                          <a:latin typeface="Cambria Math" panose="02040503050406030204" pitchFamily="18" charset="0"/>
                                        </a:rPr>
                                      </m:ctrlPr>
                                    </m:sSubPr>
                                    <m:e>
                                      <m:r>
                                        <a:rPr lang="fr-FR" sz="1800" b="0" i="1" smtClean="0">
                                          <a:latin typeface="Cambria Math" panose="02040503050406030204" pitchFamily="18" charset="0"/>
                                        </a:rPr>
                                        <m:t>𝑓</m:t>
                                      </m:r>
                                    </m:e>
                                    <m:sub>
                                      <m:r>
                                        <a:rPr lang="fr-FR" sz="1800" b="0" i="1" smtClean="0">
                                          <a:latin typeface="Cambria Math" panose="02040503050406030204" pitchFamily="18" charset="0"/>
                                        </a:rPr>
                                        <m:t>𝑦𝑘</m:t>
                                      </m:r>
                                    </m:sub>
                                  </m:sSub>
                                </m:den>
                              </m:f>
                            </m:oMath>
                          </a14:m>
                          <a:endParaRPr lang="fr-FR" sz="1800" dirty="0"/>
                        </a:p>
                      </a:txBody>
                      <a:tcPr marL="360000" marR="360000" marT="72000" marB="72000"/>
                    </a:tc>
                    <a:extLst>
                      <a:ext uri="{0D108BD9-81ED-4DB2-BD59-A6C34878D82A}">
                        <a16:rowId xmlns:a16="http://schemas.microsoft.com/office/drawing/2014/main" val="1600549496"/>
                      </a:ext>
                    </a:extLst>
                  </a:tr>
                </a:tbl>
              </a:graphicData>
            </a:graphic>
          </p:graphicFrame>
        </mc:Choice>
        <mc:Fallback xmlns="">
          <p:graphicFrame>
            <p:nvGraphicFramePr>
              <p:cNvPr id="4" name="Tableau 3"/>
              <p:cNvGraphicFramePr>
                <a:graphicFrameLocks noGrp="1"/>
              </p:cNvGraphicFramePr>
              <p:nvPr>
                <p:extLst>
                  <p:ext uri="{D42A27DB-BD31-4B8C-83A1-F6EECF244321}">
                    <p14:modId xmlns:p14="http://schemas.microsoft.com/office/powerpoint/2010/main" val="354767749"/>
                  </p:ext>
                </p:extLst>
              </p:nvPr>
            </p:nvGraphicFramePr>
            <p:xfrm>
              <a:off x="1777180" y="2564871"/>
              <a:ext cx="9497961" cy="2531637"/>
            </p:xfrm>
            <a:graphic>
              <a:graphicData uri="http://schemas.openxmlformats.org/drawingml/2006/table">
                <a:tbl>
                  <a:tblPr firstRow="1" bandRow="1">
                    <a:tableStyleId>{5C22544A-7EE6-4342-B048-85BDC9FD1C3A}</a:tableStyleId>
                  </a:tblPr>
                  <a:tblGrid>
                    <a:gridCol w="5966865">
                      <a:extLst>
                        <a:ext uri="{9D8B030D-6E8A-4147-A177-3AD203B41FA5}">
                          <a16:colId xmlns:a16="http://schemas.microsoft.com/office/drawing/2014/main" val="2561486989"/>
                        </a:ext>
                      </a:extLst>
                    </a:gridCol>
                    <a:gridCol w="3531096">
                      <a:extLst>
                        <a:ext uri="{9D8B030D-6E8A-4147-A177-3AD203B41FA5}">
                          <a16:colId xmlns:a16="http://schemas.microsoft.com/office/drawing/2014/main" val="3913264506"/>
                        </a:ext>
                      </a:extLst>
                    </a:gridCol>
                  </a:tblGrid>
                  <a:tr h="418320">
                    <a:tc gridSpan="2">
                      <a:txBody>
                        <a:bodyPr/>
                        <a:lstStyle/>
                        <a:p>
                          <a:pPr algn="ctr"/>
                          <a:r>
                            <a:rPr lang="fr-FR" sz="1800" dirty="0" smtClean="0"/>
                            <a:t>Béton de classe inferieure ou égale C50/60</a:t>
                          </a:r>
                          <a:endParaRPr lang="fr-FR" sz="1800" dirty="0"/>
                        </a:p>
                      </a:txBody>
                      <a:tcPr marL="360000" marR="360000" marT="72000" marB="72000"/>
                    </a:tc>
                    <a:tc hMerge="1">
                      <a:txBody>
                        <a:bodyPr/>
                        <a:lstStyle/>
                        <a:p>
                          <a:endParaRPr lang="fr-FR" dirty="0"/>
                        </a:p>
                      </a:txBody>
                      <a:tcPr/>
                    </a:tc>
                    <a:extLst>
                      <a:ext uri="{0D108BD9-81ED-4DB2-BD59-A6C34878D82A}">
                        <a16:rowId xmlns:a16="http://schemas.microsoft.com/office/drawing/2014/main" val="4148806494"/>
                      </a:ext>
                    </a:extLst>
                  </a:tr>
                  <a:tr h="418320">
                    <a:tc>
                      <a:txBody>
                        <a:bodyPr/>
                        <a:lstStyle/>
                        <a:p>
                          <a:endParaRPr lang="fr-FR"/>
                        </a:p>
                      </a:txBody>
                      <a:tcPr marL="360000" marR="360000" marT="72000" marB="72000">
                        <a:blipFill>
                          <a:blip r:embed="rId3"/>
                          <a:stretch>
                            <a:fillRect l="-102" t="-101449" r="-59653" b="-549275"/>
                          </a:stretch>
                        </a:blipFill>
                      </a:tcPr>
                    </a:tc>
                    <a:tc>
                      <a:txBody>
                        <a:bodyPr/>
                        <a:lstStyle/>
                        <a:p>
                          <a:pPr algn="ctr">
                            <a:lnSpc>
                              <a:spcPct val="100000"/>
                            </a:lnSpc>
                          </a:pPr>
                          <a:r>
                            <a:rPr lang="fr-FR" sz="1800" dirty="0" smtClean="0"/>
                            <a:t>0,45</a:t>
                          </a:r>
                          <a:endParaRPr lang="fr-FR" sz="1800" dirty="0"/>
                        </a:p>
                      </a:txBody>
                      <a:tcPr marL="360000" marR="360000" marT="72000" marB="72000"/>
                    </a:tc>
                    <a:extLst>
                      <a:ext uri="{0D108BD9-81ED-4DB2-BD59-A6C34878D82A}">
                        <a16:rowId xmlns:a16="http://schemas.microsoft.com/office/drawing/2014/main" val="2541879940"/>
                      </a:ext>
                    </a:extLst>
                  </a:tr>
                  <a:tr h="418320">
                    <a:tc>
                      <a:txBody>
                        <a:bodyPr/>
                        <a:lstStyle/>
                        <a:p>
                          <a:endParaRPr lang="fr-FR"/>
                        </a:p>
                      </a:txBody>
                      <a:tcPr marL="360000" marR="360000" marT="72000" marB="72000">
                        <a:blipFill>
                          <a:blip r:embed="rId3"/>
                          <a:stretch>
                            <a:fillRect l="-102" t="-201449" r="-59653" b="-449275"/>
                          </a:stretch>
                        </a:blipFill>
                      </a:tcPr>
                    </a:tc>
                    <a:tc>
                      <a:txBody>
                        <a:bodyPr/>
                        <a:lstStyle/>
                        <a:p>
                          <a:endParaRPr lang="fr-FR"/>
                        </a:p>
                      </a:txBody>
                      <a:tcPr marL="360000" marR="360000" marT="72000" marB="72000">
                        <a:blipFill>
                          <a:blip r:embed="rId3"/>
                          <a:stretch>
                            <a:fillRect l="-168966" t="-201449" r="-690" b="-449275"/>
                          </a:stretch>
                        </a:blipFill>
                      </a:tcPr>
                    </a:tc>
                    <a:extLst>
                      <a:ext uri="{0D108BD9-81ED-4DB2-BD59-A6C34878D82A}">
                        <a16:rowId xmlns:a16="http://schemas.microsoft.com/office/drawing/2014/main" val="3141389341"/>
                      </a:ext>
                    </a:extLst>
                  </a:tr>
                  <a:tr h="418320">
                    <a:tc>
                      <a:txBody>
                        <a:bodyPr/>
                        <a:lstStyle/>
                        <a:p>
                          <a:endParaRPr lang="fr-FR"/>
                        </a:p>
                      </a:txBody>
                      <a:tcPr marL="360000" marR="360000" marT="72000" marB="72000">
                        <a:blipFill>
                          <a:blip r:embed="rId3"/>
                          <a:stretch>
                            <a:fillRect l="-102" t="-301449" r="-59653" b="-349275"/>
                          </a:stretch>
                        </a:blipFill>
                      </a:tcPr>
                    </a:tc>
                    <a:tc>
                      <a:txBody>
                        <a:bodyPr/>
                        <a:lstStyle/>
                        <a:p>
                          <a:pPr algn="ctr">
                            <a:lnSpc>
                              <a:spcPct val="100000"/>
                            </a:lnSpc>
                          </a:pPr>
                          <a:r>
                            <a:rPr lang="fr-FR" sz="1800" dirty="0" smtClean="0"/>
                            <a:t>0,167</a:t>
                          </a:r>
                          <a:endParaRPr lang="fr-FR" sz="1800" dirty="0"/>
                        </a:p>
                      </a:txBody>
                      <a:tcPr marL="360000" marR="360000" marT="72000" marB="72000"/>
                    </a:tc>
                    <a:extLst>
                      <a:ext uri="{0D108BD9-81ED-4DB2-BD59-A6C34878D82A}">
                        <a16:rowId xmlns:a16="http://schemas.microsoft.com/office/drawing/2014/main" val="1485713569"/>
                      </a:ext>
                    </a:extLst>
                  </a:tr>
                  <a:tr h="418320">
                    <a:tc>
                      <a:txBody>
                        <a:bodyPr/>
                        <a:lstStyle/>
                        <a:p>
                          <a:endParaRPr lang="fr-FR"/>
                        </a:p>
                      </a:txBody>
                      <a:tcPr marL="360000" marR="360000" marT="72000" marB="72000">
                        <a:blipFill>
                          <a:blip r:embed="rId3"/>
                          <a:stretch>
                            <a:fillRect l="-102" t="-401449" r="-59653" b="-249275"/>
                          </a:stretch>
                        </a:blipFill>
                      </a:tcPr>
                    </a:tc>
                    <a:tc>
                      <a:txBody>
                        <a:bodyPr/>
                        <a:lstStyle/>
                        <a:p>
                          <a:pPr algn="ctr">
                            <a:lnSpc>
                              <a:spcPct val="100000"/>
                            </a:lnSpc>
                          </a:pPr>
                          <a:r>
                            <a:rPr lang="fr-FR" sz="1800" dirty="0" smtClean="0"/>
                            <a:t>0,171</a:t>
                          </a:r>
                          <a:endParaRPr lang="fr-FR" sz="1800" dirty="0"/>
                        </a:p>
                      </a:txBody>
                      <a:tcPr marL="360000" marR="360000" marT="72000" marB="72000"/>
                    </a:tc>
                    <a:extLst>
                      <a:ext uri="{0D108BD9-81ED-4DB2-BD59-A6C34878D82A}">
                        <a16:rowId xmlns:a16="http://schemas.microsoft.com/office/drawing/2014/main" val="2966618085"/>
                      </a:ext>
                    </a:extLst>
                  </a:tr>
                  <a:tr h="440037">
                    <a:tc>
                      <a:txBody>
                        <a:bodyPr/>
                        <a:lstStyle/>
                        <a:p>
                          <a:endParaRPr lang="fr-FR"/>
                        </a:p>
                      </a:txBody>
                      <a:tcPr marL="360000" marR="360000" marT="72000" marB="72000">
                        <a:blipFill>
                          <a:blip r:embed="rId3"/>
                          <a:stretch>
                            <a:fillRect l="-102" t="-480556" r="-59653" b="-138889"/>
                          </a:stretch>
                        </a:blipFill>
                      </a:tcPr>
                    </a:tc>
                    <a:tc>
                      <a:txBody>
                        <a:bodyPr/>
                        <a:lstStyle/>
                        <a:p>
                          <a:endParaRPr lang="fr-FR"/>
                        </a:p>
                      </a:txBody>
                      <a:tcPr marL="360000" marR="360000" marT="72000" marB="72000">
                        <a:blipFill>
                          <a:blip r:embed="rId3"/>
                          <a:stretch>
                            <a:fillRect l="-168966" t="-480556" r="-690" b="-138889"/>
                          </a:stretch>
                        </a:blipFill>
                      </a:tcPr>
                    </a:tc>
                    <a:extLst>
                      <a:ext uri="{0D108BD9-81ED-4DB2-BD59-A6C34878D82A}">
                        <a16:rowId xmlns:a16="http://schemas.microsoft.com/office/drawing/2014/main" val="1600549496"/>
                      </a:ext>
                    </a:extLst>
                  </a:tr>
                </a:tbl>
              </a:graphicData>
            </a:graphic>
          </p:graphicFrame>
        </mc:Fallback>
      </mc:AlternateContent>
    </p:spTree>
    <p:extLst>
      <p:ext uri="{BB962C8B-B14F-4D97-AF65-F5344CB8AC3E}">
        <p14:creationId xmlns:p14="http://schemas.microsoft.com/office/powerpoint/2010/main" val="10218900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78000"/>
            <a:lum/>
          </a:blip>
          <a:srcRect/>
          <a:stretch>
            <a:fillRect/>
          </a:stretch>
        </a:blipFill>
        <a:effectLst/>
      </p:bgPr>
    </p:bg>
    <p:spTree>
      <p:nvGrpSpPr>
        <p:cNvPr id="1" name=""/>
        <p:cNvGrpSpPr/>
        <p:nvPr/>
      </p:nvGrpSpPr>
      <p:grpSpPr>
        <a:xfrm>
          <a:off x="0" y="0"/>
          <a:ext cx="0" cy="0"/>
          <a:chOff x="0" y="0"/>
          <a:chExt cx="0" cy="0"/>
        </a:xfrm>
      </p:grpSpPr>
      <p:sp>
        <p:nvSpPr>
          <p:cNvPr id="9" name="ZoneTexte 8"/>
          <p:cNvSpPr txBox="1"/>
          <p:nvPr/>
        </p:nvSpPr>
        <p:spPr>
          <a:xfrm rot="16200000">
            <a:off x="-1106129" y="3019908"/>
            <a:ext cx="2964429" cy="523220"/>
          </a:xfrm>
          <a:prstGeom prst="rect">
            <a:avLst/>
          </a:prstGeom>
          <a:noFill/>
        </p:spPr>
        <p:txBody>
          <a:bodyPr wrap="square" rtlCol="0">
            <a:spAutoFit/>
          </a:bodyPr>
          <a:lstStyle/>
          <a:p>
            <a:r>
              <a:rPr lang="fr-FR" sz="2800" b="1" dirty="0">
                <a:solidFill>
                  <a:schemeClr val="accent2">
                    <a:lumMod val="50000"/>
                  </a:schemeClr>
                </a:solidFill>
                <a:effectLst>
                  <a:outerShdw blurRad="38100" dist="38100" dir="2700000" algn="tl">
                    <a:srgbClr val="000000">
                      <a:alpha val="43137"/>
                    </a:srgbClr>
                  </a:outerShdw>
                </a:effectLst>
              </a:rPr>
              <a:t>Moment plastique </a:t>
            </a:r>
          </a:p>
        </p:txBody>
      </p:sp>
      <p:sp>
        <p:nvSpPr>
          <p:cNvPr id="10" name="Rectangle à coins arrondis 9"/>
          <p:cNvSpPr/>
          <p:nvPr/>
        </p:nvSpPr>
        <p:spPr>
          <a:xfrm>
            <a:off x="1047135" y="221227"/>
            <a:ext cx="10958052" cy="6459792"/>
          </a:xfrm>
          <a:prstGeom prst="roundRect">
            <a:avLst>
              <a:gd name="adj" fmla="val 6655"/>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p:nvSpPr>
        <p:spPr>
          <a:xfrm>
            <a:off x="1246407" y="427392"/>
            <a:ext cx="2288255" cy="369332"/>
          </a:xfrm>
          <a:prstGeom prst="rect">
            <a:avLst/>
          </a:prstGeom>
        </p:spPr>
        <p:txBody>
          <a:bodyPr wrap="none">
            <a:spAutoFit/>
          </a:bodyPr>
          <a:lstStyle/>
          <a:p>
            <a:r>
              <a:rPr lang="fr-FR" b="1" dirty="0">
                <a:effectLst>
                  <a:outerShdw blurRad="38100" dist="38100" dir="2700000" algn="tl">
                    <a:srgbClr val="000000">
                      <a:alpha val="43137"/>
                    </a:srgbClr>
                  </a:outerShdw>
                </a:effectLst>
                <a:ea typeface="Times New Roman" panose="02020603050405020304" pitchFamily="18" charset="0"/>
              </a:rPr>
              <a:t>Conception graphique</a:t>
            </a:r>
          </a:p>
        </p:txBody>
      </p:sp>
      <p:sp>
        <p:nvSpPr>
          <p:cNvPr id="3" name="ZoneTexte 2"/>
          <p:cNvSpPr txBox="1"/>
          <p:nvPr/>
        </p:nvSpPr>
        <p:spPr>
          <a:xfrm>
            <a:off x="1246407" y="857020"/>
            <a:ext cx="10522806" cy="646331"/>
          </a:xfrm>
          <a:prstGeom prst="rect">
            <a:avLst/>
          </a:prstGeom>
          <a:noFill/>
        </p:spPr>
        <p:txBody>
          <a:bodyPr wrap="square" rtlCol="0">
            <a:spAutoFit/>
          </a:bodyPr>
          <a:lstStyle/>
          <a:p>
            <a:pPr algn="just"/>
            <a:r>
              <a:rPr lang="fr-FR" dirty="0" smtClean="0">
                <a:effectLst>
                  <a:outerShdw blurRad="38100" dist="38100" dir="2700000" algn="tl">
                    <a:srgbClr val="000000">
                      <a:alpha val="43137"/>
                    </a:srgbClr>
                  </a:outerShdw>
                </a:effectLst>
              </a:rPr>
              <a:t>Pour construire des abaques qui permettent la résolution graphique de problème de ferraillage on se base sur deux équations: l’équilibre des forces axiaux et l’équilibre des moments autour de l’axe neutre. Ce qui donne:</a:t>
            </a:r>
            <a:endParaRPr lang="fr-FR"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4" name="ZoneTexte 3"/>
              <p:cNvSpPr txBox="1"/>
              <p:nvPr/>
            </p:nvSpPr>
            <p:spPr>
              <a:xfrm>
                <a:off x="1373568" y="2280732"/>
                <a:ext cx="5754909" cy="414537"/>
              </a:xfrm>
              <a:prstGeom prst="rect">
                <a:avLst/>
              </a:prstGeom>
              <a:noFill/>
            </p:spPr>
            <p:txBody>
              <a:bodyPr wrap="none" lIns="0" tIns="0" rIns="0" bIns="0" rtlCol="0">
                <a:spAutoFit/>
              </a:bodyPr>
              <a:lstStyle/>
              <a:p>
                <a14:m>
                  <m:oMath xmlns:m="http://schemas.openxmlformats.org/officeDocument/2006/math">
                    <m:r>
                      <a:rPr lang="fr-FR" b="0" i="1" smtClean="0">
                        <a:effectLst>
                          <a:outerShdw blurRad="38100" dist="38100" dir="2700000" algn="tl">
                            <a:srgbClr val="000000">
                              <a:alpha val="43137"/>
                            </a:srgbClr>
                          </a:outerShdw>
                        </a:effectLst>
                        <a:latin typeface="Cambria Math" panose="02040503050406030204" pitchFamily="18" charset="0"/>
                      </a:rPr>
                      <m:t>𝑀</m:t>
                    </m:r>
                    <m:r>
                      <a:rPr lang="fr-FR" b="0" i="1" smtClean="0">
                        <a:effectLst>
                          <a:outerShdw blurRad="38100" dist="38100" dir="2700000" algn="tl">
                            <a:srgbClr val="000000">
                              <a:alpha val="43137"/>
                            </a:srgbClr>
                          </a:outerShdw>
                        </a:effectLst>
                        <a:latin typeface="Cambria Math" panose="02040503050406030204" pitchFamily="18" charset="0"/>
                      </a:rPr>
                      <m:t>=0,567</m:t>
                    </m:r>
                    <m:sSub>
                      <m:sSubPr>
                        <m:ctrlPr>
                          <a:rPr lang="fr-FR" b="0" i="1" smtClean="0">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𝑓</m:t>
                        </m:r>
                      </m:e>
                      <m:sub>
                        <m:r>
                          <a:rPr lang="fr-FR" b="0" i="1" smtClean="0">
                            <a:effectLst>
                              <a:outerShdw blurRad="38100" dist="38100" dir="2700000" algn="tl">
                                <a:srgbClr val="000000">
                                  <a:alpha val="43137"/>
                                </a:srgbClr>
                              </a:outerShdw>
                            </a:effectLst>
                            <a:latin typeface="Cambria Math" panose="02040503050406030204" pitchFamily="18" charset="0"/>
                          </a:rPr>
                          <m:t>𝑐𝑘</m:t>
                        </m:r>
                      </m:sub>
                    </m:sSub>
                    <m:r>
                      <a:rPr lang="fr-FR" b="0" i="1" smtClean="0">
                        <a:effectLst>
                          <a:outerShdw blurRad="38100" dist="38100" dir="2700000" algn="tl">
                            <a:srgbClr val="000000">
                              <a:alpha val="43137"/>
                            </a:srgbClr>
                          </a:outerShdw>
                        </a:effectLst>
                        <a:latin typeface="Cambria Math" panose="02040503050406030204" pitchFamily="18" charset="0"/>
                      </a:rPr>
                      <m:t>0,8</m:t>
                    </m:r>
                    <m:r>
                      <a:rPr lang="fr-FR" b="0" i="1" smtClean="0">
                        <a:effectLst>
                          <a:outerShdw blurRad="38100" dist="38100" dir="2700000" algn="tl">
                            <a:srgbClr val="000000">
                              <a:alpha val="43137"/>
                            </a:srgbClr>
                          </a:outerShdw>
                        </a:effectLst>
                        <a:latin typeface="Cambria Math" panose="02040503050406030204" pitchFamily="18" charset="0"/>
                      </a:rPr>
                      <m:t>𝑥𝐵</m:t>
                    </m:r>
                    <m:d>
                      <m:dPr>
                        <m:ctrlPr>
                          <a:rPr lang="fr-FR" b="0" i="1" smtClean="0">
                            <a:effectLst>
                              <a:outerShdw blurRad="38100" dist="38100" dir="2700000" algn="tl">
                                <a:srgbClr val="000000">
                                  <a:alpha val="43137"/>
                                </a:srgbClr>
                              </a:outerShdw>
                            </a:effectLst>
                            <a:latin typeface="Cambria Math" panose="02040503050406030204" pitchFamily="18" charset="0"/>
                          </a:rPr>
                        </m:ctrlPr>
                      </m:dPr>
                      <m:e>
                        <m:r>
                          <a:rPr lang="fr-FR" b="0" i="1" smtClean="0">
                            <a:effectLst>
                              <a:outerShdw blurRad="38100" dist="38100" dir="2700000" algn="tl">
                                <a:srgbClr val="000000">
                                  <a:alpha val="43137"/>
                                </a:srgbClr>
                              </a:outerShdw>
                            </a:effectLst>
                            <a:latin typeface="Cambria Math" panose="02040503050406030204" pitchFamily="18" charset="0"/>
                          </a:rPr>
                          <m:t>𝑥</m:t>
                        </m:r>
                        <m:r>
                          <a:rPr lang="fr-FR" b="0" i="1" smtClean="0">
                            <a:effectLst>
                              <a:outerShdw blurRad="38100" dist="38100" dir="2700000" algn="tl">
                                <a:srgbClr val="000000">
                                  <a:alpha val="43137"/>
                                </a:srgbClr>
                              </a:outerShdw>
                            </a:effectLst>
                            <a:latin typeface="Cambria Math" panose="02040503050406030204" pitchFamily="18" charset="0"/>
                          </a:rPr>
                          <m:t>−</m:t>
                        </m:r>
                        <m:f>
                          <m:fPr>
                            <m:ctrlPr>
                              <a:rPr lang="fr-FR" b="0" i="1" smtClean="0">
                                <a:effectLst>
                                  <a:outerShdw blurRad="38100" dist="38100" dir="2700000" algn="tl">
                                    <a:srgbClr val="000000">
                                      <a:alpha val="43137"/>
                                    </a:srgbClr>
                                  </a:outerShdw>
                                </a:effectLst>
                                <a:latin typeface="Cambria Math" panose="02040503050406030204" pitchFamily="18" charset="0"/>
                              </a:rPr>
                            </m:ctrlPr>
                          </m:fPr>
                          <m:num>
                            <m:r>
                              <a:rPr lang="fr-FR" b="0" i="1" smtClean="0">
                                <a:effectLst>
                                  <a:outerShdw blurRad="38100" dist="38100" dir="2700000" algn="tl">
                                    <a:srgbClr val="000000">
                                      <a:alpha val="43137"/>
                                    </a:srgbClr>
                                  </a:outerShdw>
                                </a:effectLst>
                                <a:latin typeface="Cambria Math" panose="02040503050406030204" pitchFamily="18" charset="0"/>
                              </a:rPr>
                              <m:t>0,8</m:t>
                            </m:r>
                            <m:r>
                              <a:rPr lang="fr-FR" b="0" i="1" smtClean="0">
                                <a:effectLst>
                                  <a:outerShdw blurRad="38100" dist="38100" dir="2700000" algn="tl">
                                    <a:srgbClr val="000000">
                                      <a:alpha val="43137"/>
                                    </a:srgbClr>
                                  </a:outerShdw>
                                </a:effectLst>
                                <a:latin typeface="Cambria Math" panose="02040503050406030204" pitchFamily="18" charset="0"/>
                              </a:rPr>
                              <m:t>𝑥</m:t>
                            </m:r>
                          </m:num>
                          <m:den>
                            <m:r>
                              <a:rPr lang="fr-FR" b="0" i="1" smtClean="0">
                                <a:effectLst>
                                  <a:outerShdw blurRad="38100" dist="38100" dir="2700000" algn="tl">
                                    <a:srgbClr val="000000">
                                      <a:alpha val="43137"/>
                                    </a:srgbClr>
                                  </a:outerShdw>
                                </a:effectLst>
                                <a:latin typeface="Cambria Math" panose="02040503050406030204" pitchFamily="18" charset="0"/>
                              </a:rPr>
                              <m:t>2</m:t>
                            </m:r>
                          </m:den>
                        </m:f>
                      </m:e>
                    </m:d>
                    <m:r>
                      <a:rPr lang="fr-FR" b="0" i="1" smtClean="0">
                        <a:effectLst>
                          <a:outerShdw blurRad="38100" dist="38100" dir="2700000" algn="tl">
                            <a:srgbClr val="000000">
                              <a:alpha val="43137"/>
                            </a:srgbClr>
                          </a:outerShdw>
                        </a:effectLst>
                        <a:latin typeface="Cambria Math" panose="02040503050406030204" pitchFamily="18" charset="0"/>
                      </a:rPr>
                      <m:t>+</m:t>
                    </m:r>
                    <m:sSubSup>
                      <m:sSubSupPr>
                        <m:ctrlPr>
                          <a:rPr lang="fr-FR" b="0" i="1" smtClean="0">
                            <a:effectLst>
                              <a:outerShdw blurRad="38100" dist="38100" dir="2700000" algn="tl">
                                <a:srgbClr val="000000">
                                  <a:alpha val="43137"/>
                                </a:srgbClr>
                              </a:outerShdw>
                            </a:effectLst>
                            <a:latin typeface="Cambria Math" panose="02040503050406030204" pitchFamily="18" charset="0"/>
                          </a:rPr>
                        </m:ctrlPr>
                      </m:sSubSupPr>
                      <m:e>
                        <m:r>
                          <a:rPr lang="fr-FR" b="0" i="1" smtClean="0">
                            <a:effectLst>
                              <a:outerShdw blurRad="38100" dist="38100" dir="2700000" algn="tl">
                                <a:srgbClr val="000000">
                                  <a:alpha val="43137"/>
                                </a:srgbClr>
                              </a:outerShdw>
                            </a:effectLst>
                            <a:latin typeface="Cambria Math" panose="02040503050406030204" pitchFamily="18" charset="0"/>
                          </a:rPr>
                          <m:t>𝑓</m:t>
                        </m:r>
                      </m:e>
                      <m:sub>
                        <m:r>
                          <a:rPr lang="fr-FR" b="0" i="1" smtClean="0">
                            <a:effectLst>
                              <a:outerShdw blurRad="38100" dist="38100" dir="2700000" algn="tl">
                                <a:srgbClr val="000000">
                                  <a:alpha val="43137"/>
                                </a:srgbClr>
                              </a:outerShdw>
                            </a:effectLst>
                            <a:latin typeface="Cambria Math" panose="02040503050406030204" pitchFamily="18" charset="0"/>
                          </a:rPr>
                          <m:t>𝑠</m:t>
                        </m:r>
                      </m:sub>
                      <m:sup>
                        <m:r>
                          <a:rPr lang="fr-FR" b="0" i="1" smtClean="0">
                            <a:effectLst>
                              <a:outerShdw blurRad="38100" dist="38100" dir="2700000" algn="tl">
                                <a:srgbClr val="000000">
                                  <a:alpha val="43137"/>
                                </a:srgbClr>
                              </a:outerShdw>
                            </a:effectLst>
                            <a:latin typeface="Cambria Math" panose="02040503050406030204" pitchFamily="18" charset="0"/>
                          </a:rPr>
                          <m:t>′</m:t>
                        </m:r>
                      </m:sup>
                    </m:sSubSup>
                    <m:sSubSup>
                      <m:sSubSupPr>
                        <m:ctrlPr>
                          <a:rPr lang="fr-FR" b="0" i="1" smtClean="0">
                            <a:effectLst>
                              <a:outerShdw blurRad="38100" dist="38100" dir="2700000" algn="tl">
                                <a:srgbClr val="000000">
                                  <a:alpha val="43137"/>
                                </a:srgbClr>
                              </a:outerShdw>
                            </a:effectLst>
                            <a:latin typeface="Cambria Math" panose="02040503050406030204" pitchFamily="18" charset="0"/>
                          </a:rPr>
                        </m:ctrlPr>
                      </m:sSubSupPr>
                      <m:e>
                        <m:r>
                          <a:rPr lang="fr-FR" b="0" i="1" smtClean="0">
                            <a:effectLst>
                              <a:outerShdw blurRad="38100" dist="38100" dir="2700000" algn="tl">
                                <a:srgbClr val="000000">
                                  <a:alpha val="43137"/>
                                </a:srgbClr>
                              </a:outerShdw>
                            </a:effectLst>
                            <a:latin typeface="Cambria Math" panose="02040503050406030204" pitchFamily="18" charset="0"/>
                          </a:rPr>
                          <m:t>𝐴</m:t>
                        </m:r>
                      </m:e>
                      <m:sub>
                        <m:r>
                          <a:rPr lang="fr-FR" b="0" i="1" smtClean="0">
                            <a:effectLst>
                              <a:outerShdw blurRad="38100" dist="38100" dir="2700000" algn="tl">
                                <a:srgbClr val="000000">
                                  <a:alpha val="43137"/>
                                </a:srgbClr>
                              </a:outerShdw>
                            </a:effectLst>
                            <a:latin typeface="Cambria Math" panose="02040503050406030204" pitchFamily="18" charset="0"/>
                          </a:rPr>
                          <m:t>𝑠</m:t>
                        </m:r>
                      </m:sub>
                      <m:sup>
                        <m:r>
                          <a:rPr lang="fr-FR" b="0" i="1" smtClean="0">
                            <a:effectLst>
                              <a:outerShdw blurRad="38100" dist="38100" dir="2700000" algn="tl">
                                <a:srgbClr val="000000">
                                  <a:alpha val="43137"/>
                                </a:srgbClr>
                              </a:outerShdw>
                            </a:effectLst>
                            <a:latin typeface="Cambria Math" panose="02040503050406030204" pitchFamily="18" charset="0"/>
                          </a:rPr>
                          <m:t>′</m:t>
                        </m:r>
                      </m:sup>
                    </m:sSubSup>
                    <m:r>
                      <a:rPr lang="fr-FR" b="0" i="1" smtClean="0">
                        <a:effectLst>
                          <a:outerShdw blurRad="38100" dist="38100" dir="2700000" algn="tl">
                            <a:srgbClr val="000000">
                              <a:alpha val="43137"/>
                            </a:srgbClr>
                          </a:outerShdw>
                        </a:effectLst>
                        <a:latin typeface="Cambria Math" panose="02040503050406030204" pitchFamily="18" charset="0"/>
                      </a:rPr>
                      <m:t>(</m:t>
                    </m:r>
                    <m:r>
                      <a:rPr lang="fr-FR" b="0" i="1" smtClean="0">
                        <a:effectLst>
                          <a:outerShdw blurRad="38100" dist="38100" dir="2700000" algn="tl">
                            <a:srgbClr val="000000">
                              <a:alpha val="43137"/>
                            </a:srgbClr>
                          </a:outerShdw>
                        </a:effectLst>
                        <a:latin typeface="Cambria Math" panose="02040503050406030204" pitchFamily="18" charset="0"/>
                      </a:rPr>
                      <m:t>𝑥</m:t>
                    </m:r>
                    <m:r>
                      <a:rPr lang="fr-FR" b="0" i="1" smtClean="0">
                        <a:effectLst>
                          <a:outerShdw blurRad="38100" dist="38100" dir="2700000" algn="tl">
                            <a:srgbClr val="000000">
                              <a:alpha val="43137"/>
                            </a:srgbClr>
                          </a:outerShdw>
                        </a:effectLst>
                        <a:latin typeface="Cambria Math" panose="02040503050406030204" pitchFamily="18" charset="0"/>
                      </a:rPr>
                      <m:t>−</m:t>
                    </m:r>
                    <m:sSup>
                      <m:sSupPr>
                        <m:ctrlPr>
                          <a:rPr lang="fr-FR" b="0" i="1" smtClean="0">
                            <a:effectLst>
                              <a:outerShdw blurRad="38100" dist="38100" dir="2700000" algn="tl">
                                <a:srgbClr val="000000">
                                  <a:alpha val="43137"/>
                                </a:srgbClr>
                              </a:outerShdw>
                            </a:effectLst>
                            <a:latin typeface="Cambria Math" panose="02040503050406030204" pitchFamily="18" charset="0"/>
                          </a:rPr>
                        </m:ctrlPr>
                      </m:sSupPr>
                      <m:e>
                        <m:r>
                          <a:rPr lang="fr-FR" b="0" i="1" smtClean="0">
                            <a:effectLst>
                              <a:outerShdw blurRad="38100" dist="38100" dir="2700000" algn="tl">
                                <a:srgbClr val="000000">
                                  <a:alpha val="43137"/>
                                </a:srgbClr>
                              </a:outerShdw>
                            </a:effectLst>
                            <a:latin typeface="Cambria Math" panose="02040503050406030204" pitchFamily="18" charset="0"/>
                          </a:rPr>
                          <m:t>𝑑</m:t>
                        </m:r>
                      </m:e>
                      <m:sup>
                        <m:r>
                          <a:rPr lang="fr-FR" b="0" i="1" smtClean="0">
                            <a:effectLst>
                              <a:outerShdw blurRad="38100" dist="38100" dir="2700000" algn="tl">
                                <a:srgbClr val="000000">
                                  <a:alpha val="43137"/>
                                </a:srgbClr>
                              </a:outerShdw>
                            </a:effectLst>
                            <a:latin typeface="Cambria Math" panose="02040503050406030204" pitchFamily="18" charset="0"/>
                          </a:rPr>
                          <m:t>′</m:t>
                        </m:r>
                      </m:sup>
                    </m:sSup>
                    <m:r>
                      <a:rPr lang="fr-FR" b="0" i="1" smtClean="0">
                        <a:effectLst>
                          <a:outerShdw blurRad="38100" dist="38100" dir="2700000" algn="tl">
                            <a:srgbClr val="000000">
                              <a:alpha val="43137"/>
                            </a:srgbClr>
                          </a:outerShdw>
                        </a:effectLst>
                        <a:latin typeface="Cambria Math" panose="02040503050406030204" pitchFamily="18" charset="0"/>
                      </a:rPr>
                      <m:t>)</m:t>
                    </m:r>
                  </m:oMath>
                </a14:m>
                <a:r>
                  <a:rPr lang="fr-FR" dirty="0" smtClean="0">
                    <a:effectLst>
                      <a:outerShdw blurRad="38100" dist="38100" dir="2700000" algn="tl">
                        <a:srgbClr val="000000">
                          <a:alpha val="43137"/>
                        </a:srgbClr>
                      </a:outerShdw>
                    </a:effectLst>
                  </a:rPr>
                  <a:t>+</a:t>
                </a:r>
                <a14:m>
                  <m:oMath xmlns:m="http://schemas.openxmlformats.org/officeDocument/2006/math">
                    <m:sSub>
                      <m:sSubPr>
                        <m:ctrlPr>
                          <a:rPr lang="fr-FR" i="1" dirty="0" smtClean="0">
                            <a:effectLst>
                              <a:outerShdw blurRad="38100" dist="38100" dir="2700000" algn="tl">
                                <a:srgbClr val="000000">
                                  <a:alpha val="43137"/>
                                </a:srgbClr>
                              </a:outerShdw>
                            </a:effectLst>
                            <a:latin typeface="Cambria Math" panose="02040503050406030204" pitchFamily="18" charset="0"/>
                          </a:rPr>
                        </m:ctrlPr>
                      </m:sSubPr>
                      <m:e>
                        <m:r>
                          <a:rPr lang="fr-FR" b="0" i="1" dirty="0" smtClean="0">
                            <a:effectLst>
                              <a:outerShdw blurRad="38100" dist="38100" dir="2700000" algn="tl">
                                <a:srgbClr val="000000">
                                  <a:alpha val="43137"/>
                                </a:srgbClr>
                              </a:outerShdw>
                            </a:effectLst>
                            <a:latin typeface="Cambria Math" panose="02040503050406030204" pitchFamily="18" charset="0"/>
                          </a:rPr>
                          <m:t>𝑓</m:t>
                        </m:r>
                      </m:e>
                      <m:sub>
                        <m:r>
                          <a:rPr lang="fr-FR" b="0" i="1" dirty="0" smtClean="0">
                            <a:effectLst>
                              <a:outerShdw blurRad="38100" dist="38100" dir="2700000" algn="tl">
                                <a:srgbClr val="000000">
                                  <a:alpha val="43137"/>
                                </a:srgbClr>
                              </a:outerShdw>
                            </a:effectLst>
                            <a:latin typeface="Cambria Math" panose="02040503050406030204" pitchFamily="18" charset="0"/>
                          </a:rPr>
                          <m:t>𝑠</m:t>
                        </m:r>
                      </m:sub>
                    </m:sSub>
                    <m:sSub>
                      <m:sSubPr>
                        <m:ctrlPr>
                          <a:rPr lang="fr-FR" i="1" dirty="0" smtClean="0">
                            <a:effectLst>
                              <a:outerShdw blurRad="38100" dist="38100" dir="2700000" algn="tl">
                                <a:srgbClr val="000000">
                                  <a:alpha val="43137"/>
                                </a:srgbClr>
                              </a:outerShdw>
                            </a:effectLst>
                            <a:latin typeface="Cambria Math" panose="02040503050406030204" pitchFamily="18" charset="0"/>
                          </a:rPr>
                        </m:ctrlPr>
                      </m:sSubPr>
                      <m:e>
                        <m:r>
                          <a:rPr lang="fr-FR" b="0" i="1" dirty="0" smtClean="0">
                            <a:effectLst>
                              <a:outerShdw blurRad="38100" dist="38100" dir="2700000" algn="tl">
                                <a:srgbClr val="000000">
                                  <a:alpha val="43137"/>
                                </a:srgbClr>
                              </a:outerShdw>
                            </a:effectLst>
                            <a:latin typeface="Cambria Math" panose="02040503050406030204" pitchFamily="18" charset="0"/>
                          </a:rPr>
                          <m:t>𝐴</m:t>
                        </m:r>
                      </m:e>
                      <m:sub>
                        <m:r>
                          <a:rPr lang="fr-FR" b="0" i="1" dirty="0" smtClean="0">
                            <a:effectLst>
                              <a:outerShdw blurRad="38100" dist="38100" dir="2700000" algn="tl">
                                <a:srgbClr val="000000">
                                  <a:alpha val="43137"/>
                                </a:srgbClr>
                              </a:outerShdw>
                            </a:effectLst>
                            <a:latin typeface="Cambria Math" panose="02040503050406030204" pitchFamily="18" charset="0"/>
                          </a:rPr>
                          <m:t>𝑠</m:t>
                        </m:r>
                      </m:sub>
                    </m:sSub>
                    <m:r>
                      <a:rPr lang="fr-FR" b="0" i="1" dirty="0" smtClean="0">
                        <a:effectLst>
                          <a:outerShdw blurRad="38100" dist="38100" dir="2700000" algn="tl">
                            <a:srgbClr val="000000">
                              <a:alpha val="43137"/>
                            </a:srgbClr>
                          </a:outerShdw>
                        </a:effectLst>
                        <a:latin typeface="Cambria Math" panose="02040503050406030204" pitchFamily="18" charset="0"/>
                      </a:rPr>
                      <m:t>(</m:t>
                    </m:r>
                    <m:r>
                      <a:rPr lang="fr-FR" b="0" i="1" dirty="0" smtClean="0">
                        <a:effectLst>
                          <a:outerShdw blurRad="38100" dist="38100" dir="2700000" algn="tl">
                            <a:srgbClr val="000000">
                              <a:alpha val="43137"/>
                            </a:srgbClr>
                          </a:outerShdw>
                        </a:effectLst>
                        <a:latin typeface="Cambria Math" panose="02040503050406030204" pitchFamily="18" charset="0"/>
                      </a:rPr>
                      <m:t>𝑑</m:t>
                    </m:r>
                    <m:r>
                      <a:rPr lang="fr-FR" b="0" i="1" dirty="0" smtClean="0">
                        <a:effectLst>
                          <a:outerShdw blurRad="38100" dist="38100" dir="2700000" algn="tl">
                            <a:srgbClr val="000000">
                              <a:alpha val="43137"/>
                            </a:srgbClr>
                          </a:outerShdw>
                        </a:effectLst>
                        <a:latin typeface="Cambria Math" panose="02040503050406030204" pitchFamily="18" charset="0"/>
                      </a:rPr>
                      <m:t>−</m:t>
                    </m:r>
                    <m:r>
                      <a:rPr lang="fr-FR" b="0" i="1" dirty="0" smtClean="0">
                        <a:effectLst>
                          <a:outerShdw blurRad="38100" dist="38100" dir="2700000" algn="tl">
                            <a:srgbClr val="000000">
                              <a:alpha val="43137"/>
                            </a:srgbClr>
                          </a:outerShdw>
                        </a:effectLst>
                        <a:latin typeface="Cambria Math" panose="02040503050406030204" pitchFamily="18" charset="0"/>
                      </a:rPr>
                      <m:t>𝑥</m:t>
                    </m:r>
                    <m:r>
                      <a:rPr lang="fr-FR" b="0" i="1" dirty="0" smtClean="0">
                        <a:effectLst>
                          <a:outerShdw blurRad="38100" dist="38100" dir="2700000" algn="tl">
                            <a:srgbClr val="000000">
                              <a:alpha val="43137"/>
                            </a:srgbClr>
                          </a:outerShdw>
                        </a:effectLst>
                        <a:latin typeface="Cambria Math" panose="02040503050406030204" pitchFamily="18" charset="0"/>
                      </a:rPr>
                      <m:t>)</m:t>
                    </m:r>
                  </m:oMath>
                </a14:m>
                <a:endParaRPr lang="fr-FR" dirty="0">
                  <a:effectLst>
                    <a:outerShdw blurRad="38100" dist="38100" dir="2700000" algn="tl">
                      <a:srgbClr val="000000">
                        <a:alpha val="43137"/>
                      </a:srgbClr>
                    </a:outerShdw>
                  </a:effectLst>
                </a:endParaRPr>
              </a:p>
            </p:txBody>
          </p:sp>
        </mc:Choice>
        <mc:Fallback xmlns="">
          <p:sp>
            <p:nvSpPr>
              <p:cNvPr id="4" name="ZoneTexte 3"/>
              <p:cNvSpPr txBox="1">
                <a:spLocks noRot="1" noChangeAspect="1" noMove="1" noResize="1" noEditPoints="1" noAdjustHandles="1" noChangeArrowheads="1" noChangeShapeType="1" noTextEdit="1"/>
              </p:cNvSpPr>
              <p:nvPr/>
            </p:nvSpPr>
            <p:spPr>
              <a:xfrm>
                <a:off x="1373568" y="2280732"/>
                <a:ext cx="5754909" cy="414537"/>
              </a:xfrm>
              <a:prstGeom prst="rect">
                <a:avLst/>
              </a:prstGeom>
              <a:blipFill>
                <a:blip r:embed="rId3"/>
                <a:stretch>
                  <a:fillRect l="-1483" t="-2941" r="-1483" b="-26471"/>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 name="ZoneTexte 4"/>
              <p:cNvSpPr txBox="1"/>
              <p:nvPr/>
            </p:nvSpPr>
            <p:spPr>
              <a:xfrm>
                <a:off x="1373568" y="1563647"/>
                <a:ext cx="2656112" cy="53642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i="1" smtClean="0">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𝑓</m:t>
                          </m:r>
                        </m:e>
                        <m:sub>
                          <m:r>
                            <a:rPr lang="fr-FR" b="0" i="1" smtClean="0">
                              <a:effectLst>
                                <a:outerShdw blurRad="38100" dist="38100" dir="2700000" algn="tl">
                                  <a:srgbClr val="000000">
                                    <a:alpha val="43137"/>
                                  </a:srgbClr>
                                </a:outerShdw>
                              </a:effectLst>
                              <a:latin typeface="Cambria Math" panose="02040503050406030204" pitchFamily="18" charset="0"/>
                            </a:rPr>
                            <m:t>𝑠</m:t>
                          </m:r>
                        </m:sub>
                      </m:sSub>
                      <m:f>
                        <m:fPr>
                          <m:ctrlPr>
                            <a:rPr lang="fr-FR" i="1" smtClean="0">
                              <a:effectLst>
                                <a:outerShdw blurRad="38100" dist="38100" dir="2700000" algn="tl">
                                  <a:srgbClr val="000000">
                                    <a:alpha val="43137"/>
                                  </a:srgbClr>
                                </a:outerShdw>
                              </a:effectLst>
                              <a:latin typeface="Cambria Math" panose="02040503050406030204" pitchFamily="18" charset="0"/>
                            </a:rPr>
                          </m:ctrlPr>
                        </m:fPr>
                        <m:num>
                          <m:sSub>
                            <m:sSubPr>
                              <m:ctrlPr>
                                <a:rPr lang="fr-FR" i="1" smtClean="0">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𝐴</m:t>
                              </m:r>
                            </m:e>
                            <m:sub>
                              <m:r>
                                <a:rPr lang="fr-FR" b="0" i="1" smtClean="0">
                                  <a:effectLst>
                                    <a:outerShdw blurRad="38100" dist="38100" dir="2700000" algn="tl">
                                      <a:srgbClr val="000000">
                                        <a:alpha val="43137"/>
                                      </a:srgbClr>
                                    </a:outerShdw>
                                  </a:effectLst>
                                  <a:latin typeface="Cambria Math" panose="02040503050406030204" pitchFamily="18" charset="0"/>
                                </a:rPr>
                                <m:t>𝑠</m:t>
                              </m:r>
                            </m:sub>
                          </m:sSub>
                        </m:num>
                        <m:den>
                          <m:r>
                            <a:rPr lang="fr-FR" b="0" i="1" smtClean="0">
                              <a:effectLst>
                                <a:outerShdw blurRad="38100" dist="38100" dir="2700000" algn="tl">
                                  <a:srgbClr val="000000">
                                    <a:alpha val="43137"/>
                                  </a:srgbClr>
                                </a:outerShdw>
                              </a:effectLst>
                              <a:latin typeface="Cambria Math" panose="02040503050406030204" pitchFamily="18" charset="0"/>
                            </a:rPr>
                            <m:t>𝑏𝑑</m:t>
                          </m:r>
                        </m:den>
                      </m:f>
                      <m:r>
                        <a:rPr lang="fr-FR" b="0" i="1" smtClean="0">
                          <a:effectLst>
                            <a:outerShdw blurRad="38100" dist="38100" dir="2700000" algn="tl">
                              <a:srgbClr val="000000">
                                <a:alpha val="43137"/>
                              </a:srgbClr>
                            </a:outerShdw>
                          </a:effectLst>
                          <a:latin typeface="Cambria Math" panose="02040503050406030204" pitchFamily="18" charset="0"/>
                        </a:rPr>
                        <m:t>=0,454</m:t>
                      </m:r>
                      <m:sSub>
                        <m:sSubPr>
                          <m:ctrlPr>
                            <a:rPr lang="fr-FR" b="0" i="1" smtClean="0">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𝑓</m:t>
                          </m:r>
                        </m:e>
                        <m:sub>
                          <m:r>
                            <a:rPr lang="fr-FR" b="0" i="1" smtClean="0">
                              <a:effectLst>
                                <a:outerShdw blurRad="38100" dist="38100" dir="2700000" algn="tl">
                                  <a:srgbClr val="000000">
                                    <a:alpha val="43137"/>
                                  </a:srgbClr>
                                </a:outerShdw>
                              </a:effectLst>
                              <a:latin typeface="Cambria Math" panose="02040503050406030204" pitchFamily="18" charset="0"/>
                            </a:rPr>
                            <m:t>𝑐𝑘</m:t>
                          </m:r>
                        </m:sub>
                      </m:sSub>
                      <m:f>
                        <m:fPr>
                          <m:ctrlPr>
                            <a:rPr lang="fr-FR" b="0" i="1" smtClean="0">
                              <a:effectLst>
                                <a:outerShdw blurRad="38100" dist="38100" dir="2700000" algn="tl">
                                  <a:srgbClr val="000000">
                                    <a:alpha val="43137"/>
                                  </a:srgbClr>
                                </a:outerShdw>
                              </a:effectLst>
                              <a:latin typeface="Cambria Math" panose="02040503050406030204" pitchFamily="18" charset="0"/>
                            </a:rPr>
                          </m:ctrlPr>
                        </m:fPr>
                        <m:num>
                          <m:r>
                            <a:rPr lang="fr-FR" b="0" i="1" smtClean="0">
                              <a:effectLst>
                                <a:outerShdw blurRad="38100" dist="38100" dir="2700000" algn="tl">
                                  <a:srgbClr val="000000">
                                    <a:alpha val="43137"/>
                                  </a:srgbClr>
                                </a:outerShdw>
                              </a:effectLst>
                              <a:latin typeface="Cambria Math" panose="02040503050406030204" pitchFamily="18" charset="0"/>
                            </a:rPr>
                            <m:t>𝑥</m:t>
                          </m:r>
                        </m:num>
                        <m:den>
                          <m:r>
                            <a:rPr lang="fr-FR" b="0" i="1" smtClean="0">
                              <a:effectLst>
                                <a:outerShdw blurRad="38100" dist="38100" dir="2700000" algn="tl">
                                  <a:srgbClr val="000000">
                                    <a:alpha val="43137"/>
                                  </a:srgbClr>
                                </a:outerShdw>
                              </a:effectLst>
                              <a:latin typeface="Cambria Math" panose="02040503050406030204" pitchFamily="18" charset="0"/>
                            </a:rPr>
                            <m:t>𝑑</m:t>
                          </m:r>
                        </m:den>
                      </m:f>
                      <m:r>
                        <a:rPr lang="fr-FR" b="0" i="1" smtClean="0">
                          <a:effectLst>
                            <a:outerShdw blurRad="38100" dist="38100" dir="2700000" algn="tl">
                              <a:srgbClr val="000000">
                                <a:alpha val="43137"/>
                              </a:srgbClr>
                            </a:outerShdw>
                          </a:effectLst>
                          <a:latin typeface="Cambria Math" panose="02040503050406030204" pitchFamily="18" charset="0"/>
                        </a:rPr>
                        <m:t>+</m:t>
                      </m:r>
                      <m:sSubSup>
                        <m:sSubSupPr>
                          <m:ctrlPr>
                            <a:rPr lang="fr-FR" b="0" i="1" smtClean="0">
                              <a:effectLst>
                                <a:outerShdw blurRad="38100" dist="38100" dir="2700000" algn="tl">
                                  <a:srgbClr val="000000">
                                    <a:alpha val="43137"/>
                                  </a:srgbClr>
                                </a:outerShdw>
                              </a:effectLst>
                              <a:latin typeface="Cambria Math" panose="02040503050406030204" pitchFamily="18" charset="0"/>
                            </a:rPr>
                          </m:ctrlPr>
                        </m:sSubSupPr>
                        <m:e>
                          <m:r>
                            <a:rPr lang="fr-FR" b="0" i="1" smtClean="0">
                              <a:effectLst>
                                <a:outerShdw blurRad="38100" dist="38100" dir="2700000" algn="tl">
                                  <a:srgbClr val="000000">
                                    <a:alpha val="43137"/>
                                  </a:srgbClr>
                                </a:outerShdw>
                              </a:effectLst>
                              <a:latin typeface="Cambria Math" panose="02040503050406030204" pitchFamily="18" charset="0"/>
                            </a:rPr>
                            <m:t>𝑓</m:t>
                          </m:r>
                        </m:e>
                        <m:sub>
                          <m:r>
                            <a:rPr lang="fr-FR" b="0" i="1" smtClean="0">
                              <a:effectLst>
                                <a:outerShdw blurRad="38100" dist="38100" dir="2700000" algn="tl">
                                  <a:srgbClr val="000000">
                                    <a:alpha val="43137"/>
                                  </a:srgbClr>
                                </a:outerShdw>
                              </a:effectLst>
                              <a:latin typeface="Cambria Math" panose="02040503050406030204" pitchFamily="18" charset="0"/>
                            </a:rPr>
                            <m:t>𝑠</m:t>
                          </m:r>
                        </m:sub>
                        <m:sup>
                          <m:r>
                            <a:rPr lang="fr-FR" b="0" i="1" smtClean="0">
                              <a:effectLst>
                                <a:outerShdw blurRad="38100" dist="38100" dir="2700000" algn="tl">
                                  <a:srgbClr val="000000">
                                    <a:alpha val="43137"/>
                                  </a:srgbClr>
                                </a:outerShdw>
                              </a:effectLst>
                              <a:latin typeface="Cambria Math" panose="02040503050406030204" pitchFamily="18" charset="0"/>
                            </a:rPr>
                            <m:t>′</m:t>
                          </m:r>
                        </m:sup>
                      </m:sSubSup>
                      <m:f>
                        <m:fPr>
                          <m:ctrlPr>
                            <a:rPr lang="fr-FR" b="0" i="1" smtClean="0">
                              <a:effectLst>
                                <a:outerShdw blurRad="38100" dist="38100" dir="2700000" algn="tl">
                                  <a:srgbClr val="000000">
                                    <a:alpha val="43137"/>
                                  </a:srgbClr>
                                </a:outerShdw>
                              </a:effectLst>
                              <a:latin typeface="Cambria Math" panose="02040503050406030204" pitchFamily="18" charset="0"/>
                            </a:rPr>
                          </m:ctrlPr>
                        </m:fPr>
                        <m:num>
                          <m:sSubSup>
                            <m:sSubSupPr>
                              <m:ctrlPr>
                                <a:rPr lang="fr-FR" b="0" i="1" smtClean="0">
                                  <a:effectLst>
                                    <a:outerShdw blurRad="38100" dist="38100" dir="2700000" algn="tl">
                                      <a:srgbClr val="000000">
                                        <a:alpha val="43137"/>
                                      </a:srgbClr>
                                    </a:outerShdw>
                                  </a:effectLst>
                                  <a:latin typeface="Cambria Math" panose="02040503050406030204" pitchFamily="18" charset="0"/>
                                </a:rPr>
                              </m:ctrlPr>
                            </m:sSubSupPr>
                            <m:e>
                              <m:r>
                                <a:rPr lang="fr-FR" b="0" i="1" smtClean="0">
                                  <a:effectLst>
                                    <a:outerShdw blurRad="38100" dist="38100" dir="2700000" algn="tl">
                                      <a:srgbClr val="000000">
                                        <a:alpha val="43137"/>
                                      </a:srgbClr>
                                    </a:outerShdw>
                                  </a:effectLst>
                                  <a:latin typeface="Cambria Math" panose="02040503050406030204" pitchFamily="18" charset="0"/>
                                </a:rPr>
                                <m:t>𝐴</m:t>
                              </m:r>
                            </m:e>
                            <m:sub>
                              <m:r>
                                <a:rPr lang="fr-FR" b="0" i="1" smtClean="0">
                                  <a:effectLst>
                                    <a:outerShdw blurRad="38100" dist="38100" dir="2700000" algn="tl">
                                      <a:srgbClr val="000000">
                                        <a:alpha val="43137"/>
                                      </a:srgbClr>
                                    </a:outerShdw>
                                  </a:effectLst>
                                  <a:latin typeface="Cambria Math" panose="02040503050406030204" pitchFamily="18" charset="0"/>
                                </a:rPr>
                                <m:t>𝑠</m:t>
                              </m:r>
                            </m:sub>
                            <m:sup>
                              <m:r>
                                <a:rPr lang="fr-FR" b="0" i="1" smtClean="0">
                                  <a:effectLst>
                                    <a:outerShdw blurRad="38100" dist="38100" dir="2700000" algn="tl">
                                      <a:srgbClr val="000000">
                                        <a:alpha val="43137"/>
                                      </a:srgbClr>
                                    </a:outerShdw>
                                  </a:effectLst>
                                  <a:latin typeface="Cambria Math" panose="02040503050406030204" pitchFamily="18" charset="0"/>
                                </a:rPr>
                                <m:t>′</m:t>
                              </m:r>
                            </m:sup>
                          </m:sSubSup>
                        </m:num>
                        <m:den>
                          <m:r>
                            <a:rPr lang="fr-FR" b="0" i="1" smtClean="0">
                              <a:effectLst>
                                <a:outerShdw blurRad="38100" dist="38100" dir="2700000" algn="tl">
                                  <a:srgbClr val="000000">
                                    <a:alpha val="43137"/>
                                  </a:srgbClr>
                                </a:outerShdw>
                              </a:effectLst>
                              <a:latin typeface="Cambria Math" panose="02040503050406030204" pitchFamily="18" charset="0"/>
                            </a:rPr>
                            <m:t>𝑏𝑑</m:t>
                          </m:r>
                        </m:den>
                      </m:f>
                    </m:oMath>
                  </m:oMathPara>
                </a14:m>
                <a:endParaRPr lang="fr-FR" dirty="0">
                  <a:effectLst>
                    <a:outerShdw blurRad="38100" dist="38100" dir="2700000" algn="tl">
                      <a:srgbClr val="000000">
                        <a:alpha val="43137"/>
                      </a:srgbClr>
                    </a:outerShdw>
                  </a:effectLst>
                </a:endParaRPr>
              </a:p>
            </p:txBody>
          </p:sp>
        </mc:Choice>
        <mc:Fallback xmlns="">
          <p:sp>
            <p:nvSpPr>
              <p:cNvPr id="5" name="ZoneTexte 4"/>
              <p:cNvSpPr txBox="1">
                <a:spLocks noRot="1" noChangeAspect="1" noMove="1" noResize="1" noEditPoints="1" noAdjustHandles="1" noChangeArrowheads="1" noChangeShapeType="1" noTextEdit="1"/>
              </p:cNvSpPr>
              <p:nvPr/>
            </p:nvSpPr>
            <p:spPr>
              <a:xfrm>
                <a:off x="1373568" y="1563647"/>
                <a:ext cx="2656112" cy="536429"/>
              </a:xfrm>
              <a:prstGeom prst="rect">
                <a:avLst/>
              </a:prstGeom>
              <a:blipFill>
                <a:blip r:embed="rId4"/>
                <a:stretch>
                  <a:fillRect r="-229" b="-7955"/>
                </a:stretch>
              </a:blipFill>
            </p:spPr>
            <p:txBody>
              <a:bodyPr/>
              <a:lstStyle/>
              <a:p>
                <a:r>
                  <a:rPr lang="fr-FR">
                    <a:noFill/>
                  </a:rPr>
                  <a:t> </a:t>
                </a:r>
              </a:p>
            </p:txBody>
          </p:sp>
        </mc:Fallback>
      </mc:AlternateContent>
      <p:sp>
        <p:nvSpPr>
          <p:cNvPr id="6" name="Rectangle 5"/>
          <p:cNvSpPr/>
          <p:nvPr/>
        </p:nvSpPr>
        <p:spPr>
          <a:xfrm>
            <a:off x="1246407" y="2819853"/>
            <a:ext cx="5773259" cy="1477328"/>
          </a:xfrm>
          <a:prstGeom prst="rect">
            <a:avLst/>
          </a:prstGeom>
        </p:spPr>
        <p:txBody>
          <a:bodyPr wrap="square">
            <a:spAutoFit/>
          </a:bodyPr>
          <a:lstStyle/>
          <a:p>
            <a:pPr algn="just"/>
            <a:r>
              <a:rPr lang="fr-FR" dirty="0">
                <a:effectLst>
                  <a:outerShdw blurRad="38100" dist="38100" dir="2700000" algn="tl">
                    <a:srgbClr val="000000">
                      <a:alpha val="43137"/>
                    </a:srgbClr>
                  </a:outerShdw>
                </a:effectLst>
                <a:ea typeface="Times New Roman" panose="02020603050405020304" pitchFamily="18" charset="0"/>
              </a:rPr>
              <a:t>Pour des </a:t>
            </a:r>
            <a:r>
              <a:rPr lang="fr-FR" dirty="0" smtClean="0">
                <a:effectLst>
                  <a:outerShdw blurRad="38100" dist="38100" dir="2700000" algn="tl">
                    <a:srgbClr val="000000">
                      <a:alpha val="43137"/>
                    </a:srgbClr>
                  </a:outerShdw>
                </a:effectLst>
                <a:ea typeface="Times New Roman" panose="02020603050405020304" pitchFamily="18" charset="0"/>
              </a:rPr>
              <a:t>valeurs bien déterminées de </a:t>
            </a:r>
            <a:r>
              <a:rPr lang="fr-FR" dirty="0">
                <a:effectLst>
                  <a:outerShdw blurRad="38100" dist="38100" dir="2700000" algn="tl">
                    <a:srgbClr val="000000">
                      <a:alpha val="43137"/>
                    </a:srgbClr>
                  </a:outerShdw>
                </a:effectLst>
                <a:ea typeface="Times New Roman" panose="02020603050405020304" pitchFamily="18" charset="0"/>
              </a:rPr>
              <a:t>« </a:t>
            </a:r>
            <a:r>
              <a:rPr lang="fr-FR" i="1" dirty="0">
                <a:effectLst>
                  <a:outerShdw blurRad="38100" dist="38100" dir="2700000" algn="tl">
                    <a:srgbClr val="000000">
                      <a:alpha val="43137"/>
                    </a:srgbClr>
                  </a:outerShdw>
                </a:effectLst>
                <a:ea typeface="Times New Roman" panose="02020603050405020304" pitchFamily="18" charset="0"/>
              </a:rPr>
              <a:t>As</a:t>
            </a:r>
            <a:r>
              <a:rPr lang="fr-FR" i="1" dirty="0" smtClean="0">
                <a:effectLst>
                  <a:outerShdw blurRad="38100" dist="38100" dir="2700000" algn="tl">
                    <a:srgbClr val="000000">
                      <a:alpha val="43137"/>
                    </a:srgbClr>
                  </a:outerShdw>
                </a:effectLst>
                <a:ea typeface="Times New Roman" panose="02020603050405020304" pitchFamily="18" charset="0"/>
              </a:rPr>
              <a:t>’/bd</a:t>
            </a:r>
            <a:r>
              <a:rPr lang="fr-FR" i="1" dirty="0">
                <a:effectLst>
                  <a:outerShdw blurRad="38100" dist="38100" dir="2700000" algn="tl">
                    <a:srgbClr val="000000">
                      <a:alpha val="43137"/>
                    </a:srgbClr>
                  </a:outerShdw>
                </a:effectLst>
                <a:ea typeface="Times New Roman" panose="02020603050405020304" pitchFamily="18" charset="0"/>
              </a:rPr>
              <a:t> », « </a:t>
            </a:r>
            <a:r>
              <a:rPr lang="fr-FR" i="1" dirty="0" smtClean="0">
                <a:effectLst>
                  <a:outerShdw blurRad="38100" dist="38100" dir="2700000" algn="tl">
                    <a:srgbClr val="000000">
                      <a:alpha val="43137"/>
                    </a:srgbClr>
                  </a:outerShdw>
                </a:effectLst>
                <a:ea typeface="Times New Roman" panose="02020603050405020304" pitchFamily="18" charset="0"/>
              </a:rPr>
              <a:t>x/d</a:t>
            </a:r>
            <a:r>
              <a:rPr lang="fr-FR" i="1" dirty="0">
                <a:effectLst>
                  <a:outerShdw blurRad="38100" dist="38100" dir="2700000" algn="tl">
                    <a:srgbClr val="000000">
                      <a:alpha val="43137"/>
                    </a:srgbClr>
                  </a:outerShdw>
                </a:effectLst>
                <a:ea typeface="Times New Roman" panose="02020603050405020304" pitchFamily="18" charset="0"/>
              </a:rPr>
              <a:t> » </a:t>
            </a:r>
            <a:r>
              <a:rPr lang="fr-FR" dirty="0">
                <a:effectLst>
                  <a:outerShdw blurRad="38100" dist="38100" dir="2700000" algn="tl">
                    <a:srgbClr val="000000">
                      <a:alpha val="43137"/>
                    </a:srgbClr>
                  </a:outerShdw>
                </a:effectLst>
                <a:ea typeface="Times New Roman" panose="02020603050405020304" pitchFamily="18" charset="0"/>
              </a:rPr>
              <a:t>et</a:t>
            </a:r>
            <a:r>
              <a:rPr lang="fr-FR" i="1" dirty="0">
                <a:effectLst>
                  <a:outerShdw blurRad="38100" dist="38100" dir="2700000" algn="tl">
                    <a:srgbClr val="000000">
                      <a:alpha val="43137"/>
                    </a:srgbClr>
                  </a:outerShdw>
                </a:effectLst>
                <a:ea typeface="Times New Roman" panose="02020603050405020304" pitchFamily="18" charset="0"/>
              </a:rPr>
              <a:t> « d</a:t>
            </a:r>
            <a:r>
              <a:rPr lang="fr-FR" i="1" dirty="0" smtClean="0">
                <a:effectLst>
                  <a:outerShdw blurRad="38100" dist="38100" dir="2700000" algn="tl">
                    <a:srgbClr val="000000">
                      <a:alpha val="43137"/>
                    </a:srgbClr>
                  </a:outerShdw>
                </a:effectLst>
                <a:ea typeface="Times New Roman" panose="02020603050405020304" pitchFamily="18" charset="0"/>
              </a:rPr>
              <a:t>’/d</a:t>
            </a:r>
            <a:r>
              <a:rPr lang="fr-FR" i="1" dirty="0">
                <a:effectLst>
                  <a:outerShdw blurRad="38100" dist="38100" dir="2700000" algn="tl">
                    <a:srgbClr val="000000">
                      <a:alpha val="43137"/>
                    </a:srgbClr>
                  </a:outerShdw>
                </a:effectLst>
                <a:ea typeface="Times New Roman" panose="02020603050405020304" pitchFamily="18" charset="0"/>
              </a:rPr>
              <a:t> »</a:t>
            </a:r>
            <a:r>
              <a:rPr lang="fr-FR" dirty="0">
                <a:effectLst>
                  <a:outerShdw blurRad="38100" dist="38100" dir="2700000" algn="tl">
                    <a:srgbClr val="000000">
                      <a:alpha val="43137"/>
                    </a:srgbClr>
                  </a:outerShdw>
                </a:effectLst>
                <a:ea typeface="Times New Roman" panose="02020603050405020304" pitchFamily="18" charset="0"/>
              </a:rPr>
              <a:t>, </a:t>
            </a:r>
            <a:r>
              <a:rPr lang="fr-FR" dirty="0" smtClean="0">
                <a:effectLst>
                  <a:outerShdw blurRad="38100" dist="38100" dir="2700000" algn="tl">
                    <a:srgbClr val="000000">
                      <a:alpha val="43137"/>
                    </a:srgbClr>
                  </a:outerShdw>
                </a:effectLst>
                <a:ea typeface="Times New Roman" panose="02020603050405020304" pitchFamily="18" charset="0"/>
              </a:rPr>
              <a:t>la résolution des </a:t>
            </a:r>
            <a:r>
              <a:rPr lang="fr-FR" dirty="0">
                <a:effectLst>
                  <a:outerShdw blurRad="38100" dist="38100" dir="2700000" algn="tl">
                    <a:srgbClr val="000000">
                      <a:alpha val="43137"/>
                    </a:srgbClr>
                  </a:outerShdw>
                </a:effectLst>
                <a:ea typeface="Times New Roman" panose="02020603050405020304" pitchFamily="18" charset="0"/>
              </a:rPr>
              <a:t>deux équations </a:t>
            </a:r>
            <a:r>
              <a:rPr lang="fr-FR" dirty="0" smtClean="0">
                <a:effectLst>
                  <a:outerShdw blurRad="38100" dist="38100" dir="2700000" algn="tl">
                    <a:srgbClr val="000000">
                      <a:alpha val="43137"/>
                    </a:srgbClr>
                  </a:outerShdw>
                </a:effectLst>
                <a:ea typeface="Times New Roman" panose="02020603050405020304" pitchFamily="18" charset="0"/>
              </a:rPr>
              <a:t>donne les </a:t>
            </a:r>
            <a:r>
              <a:rPr lang="fr-FR" dirty="0">
                <a:effectLst>
                  <a:outerShdw blurRad="38100" dist="38100" dir="2700000" algn="tl">
                    <a:srgbClr val="000000">
                      <a:alpha val="43137"/>
                    </a:srgbClr>
                  </a:outerShdw>
                </a:effectLst>
                <a:ea typeface="Times New Roman" panose="02020603050405020304" pitchFamily="18" charset="0"/>
              </a:rPr>
              <a:t>valeurs de « </a:t>
            </a:r>
            <a:r>
              <a:rPr lang="fr-FR" i="1" dirty="0" smtClean="0">
                <a:effectLst>
                  <a:outerShdw blurRad="38100" dist="38100" dir="2700000" algn="tl">
                    <a:srgbClr val="000000">
                      <a:alpha val="43137"/>
                    </a:srgbClr>
                  </a:outerShdw>
                </a:effectLst>
                <a:ea typeface="Times New Roman" panose="02020603050405020304" pitchFamily="18" charset="0"/>
              </a:rPr>
              <a:t>As/bd</a:t>
            </a:r>
            <a:r>
              <a:rPr lang="fr-FR" i="1" dirty="0">
                <a:effectLst>
                  <a:outerShdw blurRad="38100" dist="38100" dir="2700000" algn="tl">
                    <a:srgbClr val="000000">
                      <a:alpha val="43137"/>
                    </a:srgbClr>
                  </a:outerShdw>
                </a:effectLst>
                <a:ea typeface="Times New Roman" panose="02020603050405020304" pitchFamily="18" charset="0"/>
              </a:rPr>
              <a:t> »</a:t>
            </a:r>
            <a:r>
              <a:rPr lang="fr-FR" dirty="0">
                <a:effectLst>
                  <a:outerShdw blurRad="38100" dist="38100" dir="2700000" algn="tl">
                    <a:srgbClr val="000000">
                      <a:alpha val="43137"/>
                    </a:srgbClr>
                  </a:outerShdw>
                </a:effectLst>
                <a:ea typeface="Times New Roman" panose="02020603050405020304" pitchFamily="18" charset="0"/>
              </a:rPr>
              <a:t> et « </a:t>
            </a:r>
            <a:r>
              <a:rPr lang="fr-FR" i="1" dirty="0" smtClean="0">
                <a:effectLst>
                  <a:outerShdw blurRad="38100" dist="38100" dir="2700000" algn="tl">
                    <a:srgbClr val="000000">
                      <a:alpha val="43137"/>
                    </a:srgbClr>
                  </a:outerShdw>
                </a:effectLst>
                <a:ea typeface="Times New Roman" panose="02020603050405020304" pitchFamily="18" charset="0"/>
              </a:rPr>
              <a:t>M/Bd</a:t>
            </a:r>
            <a:r>
              <a:rPr lang="fr-FR" i="1" baseline="30000" dirty="0" smtClean="0">
                <a:effectLst>
                  <a:outerShdw blurRad="38100" dist="38100" dir="2700000" algn="tl">
                    <a:srgbClr val="000000">
                      <a:alpha val="43137"/>
                    </a:srgbClr>
                  </a:outerShdw>
                </a:effectLst>
                <a:ea typeface="Times New Roman" panose="02020603050405020304" pitchFamily="18" charset="0"/>
              </a:rPr>
              <a:t>2</a:t>
            </a:r>
            <a:r>
              <a:rPr lang="fr-FR" i="1" baseline="30000" dirty="0">
                <a:effectLst>
                  <a:outerShdw blurRad="38100" dist="38100" dir="2700000" algn="tl">
                    <a:srgbClr val="000000">
                      <a:alpha val="43137"/>
                    </a:srgbClr>
                  </a:outerShdw>
                </a:effectLst>
                <a:ea typeface="Times New Roman" panose="02020603050405020304" pitchFamily="18" charset="0"/>
              </a:rPr>
              <a:t> </a:t>
            </a:r>
            <a:r>
              <a:rPr lang="fr-FR" i="1" dirty="0">
                <a:effectLst>
                  <a:outerShdw blurRad="38100" dist="38100" dir="2700000" algn="tl">
                    <a:srgbClr val="000000">
                      <a:alpha val="43137"/>
                    </a:srgbClr>
                  </a:outerShdw>
                </a:effectLst>
                <a:ea typeface="Times New Roman" panose="02020603050405020304" pitchFamily="18" charset="0"/>
              </a:rPr>
              <a:t>»</a:t>
            </a:r>
            <a:r>
              <a:rPr lang="fr-FR" dirty="0">
                <a:effectLst>
                  <a:outerShdw blurRad="38100" dist="38100" dir="2700000" algn="tl">
                    <a:srgbClr val="000000">
                      <a:alpha val="43137"/>
                    </a:srgbClr>
                  </a:outerShdw>
                </a:effectLst>
                <a:ea typeface="Times New Roman" panose="02020603050405020304" pitchFamily="18" charset="0"/>
              </a:rPr>
              <a:t>, de sorte qu'un ensemble de diagrammes de conception tels que celui représenté sur la </a:t>
            </a:r>
            <a:r>
              <a:rPr lang="fr-FR" dirty="0" smtClean="0">
                <a:effectLst>
                  <a:outerShdw blurRad="38100" dist="38100" dir="2700000" algn="tl">
                    <a:srgbClr val="000000">
                      <a:alpha val="43137"/>
                    </a:srgbClr>
                  </a:outerShdw>
                </a:effectLst>
                <a:ea typeface="Times New Roman" panose="02020603050405020304" pitchFamily="18" charset="0"/>
              </a:rPr>
              <a:t>figure peuvent </a:t>
            </a:r>
            <a:r>
              <a:rPr lang="fr-FR" dirty="0">
                <a:effectLst>
                  <a:outerShdw blurRad="38100" dist="38100" dir="2700000" algn="tl">
                    <a:srgbClr val="000000">
                      <a:alpha val="43137"/>
                    </a:srgbClr>
                  </a:outerShdw>
                </a:effectLst>
                <a:ea typeface="Times New Roman" panose="02020603050405020304" pitchFamily="18" charset="0"/>
              </a:rPr>
              <a:t>être tracés.</a:t>
            </a:r>
            <a:endParaRPr lang="fr-FR" dirty="0">
              <a:effectLst>
                <a:outerShdw blurRad="38100" dist="38100" dir="2700000" algn="tl">
                  <a:srgbClr val="000000">
                    <a:alpha val="43137"/>
                  </a:srgbClr>
                </a:outerShdw>
              </a:effectLst>
            </a:endParaRPr>
          </a:p>
        </p:txBody>
      </p:sp>
      <p:pic>
        <p:nvPicPr>
          <p:cNvPr id="1026" name="Image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7289" y="1563647"/>
            <a:ext cx="4531923" cy="3381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246407" y="4299156"/>
            <a:ext cx="6096000" cy="646331"/>
          </a:xfrm>
          <a:prstGeom prst="rect">
            <a:avLst/>
          </a:prstGeom>
        </p:spPr>
        <p:txBody>
          <a:bodyPr>
            <a:spAutoFit/>
          </a:bodyPr>
          <a:lstStyle/>
          <a:p>
            <a:r>
              <a:rPr lang="fr-FR" dirty="0" smtClean="0">
                <a:effectLst>
                  <a:outerShdw blurRad="38100" dist="38100" dir="2700000" algn="tl">
                    <a:srgbClr val="000000">
                      <a:alpha val="43137"/>
                    </a:srgbClr>
                  </a:outerShdw>
                </a:effectLst>
                <a:ea typeface="Times New Roman" panose="02020603050405020304" pitchFamily="18" charset="0"/>
              </a:rPr>
              <a:t>Il est a noter que les </a:t>
            </a:r>
            <a:r>
              <a:rPr lang="fr-FR" dirty="0">
                <a:effectLst>
                  <a:outerShdw blurRad="38100" dist="38100" dir="2700000" algn="tl">
                    <a:srgbClr val="000000">
                      <a:alpha val="43137"/>
                    </a:srgbClr>
                  </a:outerShdw>
                </a:effectLst>
                <a:ea typeface="Times New Roman" panose="02020603050405020304" pitchFamily="18" charset="0"/>
              </a:rPr>
              <a:t>contraintes sur l'acier « </a:t>
            </a:r>
            <a:r>
              <a:rPr lang="fr-FR" i="1" dirty="0" err="1">
                <a:effectLst>
                  <a:outerShdw blurRad="38100" dist="38100" dir="2700000" algn="tl">
                    <a:srgbClr val="000000">
                      <a:alpha val="43137"/>
                    </a:srgbClr>
                  </a:outerShdw>
                </a:effectLst>
                <a:ea typeface="Times New Roman" panose="02020603050405020304" pitchFamily="18" charset="0"/>
              </a:rPr>
              <a:t>fs</a:t>
            </a:r>
            <a:r>
              <a:rPr lang="fr-FR" dirty="0">
                <a:effectLst>
                  <a:outerShdw blurRad="38100" dist="38100" dir="2700000" algn="tl">
                    <a:srgbClr val="000000">
                      <a:alpha val="43137"/>
                    </a:srgbClr>
                  </a:outerShdw>
                </a:effectLst>
                <a:ea typeface="Times New Roman" panose="02020603050405020304" pitchFamily="18" charset="0"/>
              </a:rPr>
              <a:t> et </a:t>
            </a:r>
            <a:r>
              <a:rPr lang="fr-FR" i="1" dirty="0" err="1">
                <a:effectLst>
                  <a:outerShdw blurRad="38100" dist="38100" dir="2700000" algn="tl">
                    <a:srgbClr val="000000">
                      <a:alpha val="43137"/>
                    </a:srgbClr>
                  </a:outerShdw>
                </a:effectLst>
                <a:ea typeface="Times New Roman" panose="02020603050405020304" pitchFamily="18" charset="0"/>
              </a:rPr>
              <a:t>fs</a:t>
            </a:r>
            <a:r>
              <a:rPr lang="fr-FR" i="1" dirty="0">
                <a:effectLst>
                  <a:outerShdw blurRad="38100" dist="38100" dir="2700000" algn="tl">
                    <a:srgbClr val="000000">
                      <a:alpha val="43137"/>
                    </a:srgbClr>
                  </a:outerShdw>
                </a:effectLst>
                <a:ea typeface="Times New Roman" panose="02020603050405020304" pitchFamily="18" charset="0"/>
              </a:rPr>
              <a:t>’ »</a:t>
            </a:r>
            <a:r>
              <a:rPr lang="fr-FR" dirty="0">
                <a:effectLst>
                  <a:outerShdw blurRad="38100" dist="38100" dir="2700000" algn="tl">
                    <a:srgbClr val="000000">
                      <a:alpha val="43137"/>
                    </a:srgbClr>
                  </a:outerShdw>
                </a:effectLst>
                <a:ea typeface="Times New Roman" panose="02020603050405020304" pitchFamily="18" charset="0"/>
              </a:rPr>
              <a:t> doivent être calculées pour chaque valeur de « </a:t>
            </a:r>
            <a:r>
              <a:rPr lang="fr-FR" i="1" dirty="0">
                <a:effectLst>
                  <a:outerShdw blurRad="38100" dist="38100" dir="2700000" algn="tl">
                    <a:srgbClr val="000000">
                      <a:alpha val="43137"/>
                    </a:srgbClr>
                  </a:outerShdw>
                </a:effectLst>
                <a:ea typeface="Times New Roman" panose="02020603050405020304" pitchFamily="18" charset="0"/>
              </a:rPr>
              <a:t>x/d »</a:t>
            </a:r>
            <a:r>
              <a:rPr lang="fr-FR" dirty="0">
                <a:effectLst>
                  <a:outerShdw blurRad="38100" dist="38100" dir="2700000" algn="tl">
                    <a:srgbClr val="000000">
                      <a:alpha val="43137"/>
                    </a:srgbClr>
                  </a:outerShdw>
                </a:effectLst>
                <a:ea typeface="Times New Roman" panose="02020603050405020304" pitchFamily="18" charset="0"/>
              </a:rPr>
              <a:t>. </a:t>
            </a:r>
            <a:endParaRPr lang="fr-FR"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256796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78000"/>
            <a:lum/>
          </a:blip>
          <a:srcRect/>
          <a:stretch>
            <a:fillRect/>
          </a:stretch>
        </a:blipFill>
        <a:effectLst/>
      </p:bgPr>
    </p:bg>
    <p:spTree>
      <p:nvGrpSpPr>
        <p:cNvPr id="1" name=""/>
        <p:cNvGrpSpPr/>
        <p:nvPr/>
      </p:nvGrpSpPr>
      <p:grpSpPr>
        <a:xfrm>
          <a:off x="0" y="0"/>
          <a:ext cx="0" cy="0"/>
          <a:chOff x="0" y="0"/>
          <a:chExt cx="0" cy="0"/>
        </a:xfrm>
      </p:grpSpPr>
      <p:sp>
        <p:nvSpPr>
          <p:cNvPr id="9" name="ZoneTexte 8"/>
          <p:cNvSpPr txBox="1"/>
          <p:nvPr/>
        </p:nvSpPr>
        <p:spPr>
          <a:xfrm rot="16200000">
            <a:off x="-1106129" y="3019908"/>
            <a:ext cx="2964429" cy="523220"/>
          </a:xfrm>
          <a:prstGeom prst="rect">
            <a:avLst/>
          </a:prstGeom>
          <a:noFill/>
        </p:spPr>
        <p:txBody>
          <a:bodyPr wrap="square" rtlCol="0">
            <a:spAutoFit/>
          </a:bodyPr>
          <a:lstStyle/>
          <a:p>
            <a:r>
              <a:rPr lang="fr-FR" sz="2800" b="1" dirty="0">
                <a:solidFill>
                  <a:schemeClr val="accent2">
                    <a:lumMod val="50000"/>
                  </a:schemeClr>
                </a:solidFill>
                <a:effectLst>
                  <a:outerShdw blurRad="38100" dist="38100" dir="2700000" algn="tl">
                    <a:srgbClr val="000000">
                      <a:alpha val="43137"/>
                    </a:srgbClr>
                  </a:outerShdw>
                </a:effectLst>
              </a:rPr>
              <a:t>Moment plastique </a:t>
            </a:r>
          </a:p>
        </p:txBody>
      </p:sp>
      <p:sp>
        <p:nvSpPr>
          <p:cNvPr id="10" name="Rectangle à coins arrondis 9"/>
          <p:cNvSpPr/>
          <p:nvPr/>
        </p:nvSpPr>
        <p:spPr>
          <a:xfrm>
            <a:off x="1047135" y="221227"/>
            <a:ext cx="10958052" cy="6459792"/>
          </a:xfrm>
          <a:prstGeom prst="roundRect">
            <a:avLst>
              <a:gd name="adj" fmla="val 6655"/>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1315218" y="197462"/>
            <a:ext cx="5537670" cy="464871"/>
          </a:xfrm>
          <a:prstGeom prst="rect">
            <a:avLst/>
          </a:prstGeom>
        </p:spPr>
        <p:txBody>
          <a:bodyPr wrap="none">
            <a:spAutoFit/>
          </a:bodyPr>
          <a:lstStyle/>
          <a:p>
            <a:pPr lvl="0">
              <a:lnSpc>
                <a:spcPct val="150000"/>
              </a:lnSpc>
              <a:spcBef>
                <a:spcPts val="600"/>
              </a:spcBef>
              <a:spcAft>
                <a:spcPts val="600"/>
              </a:spcAft>
            </a:pPr>
            <a:r>
              <a:rPr lang="fr-FR" b="1" dirty="0">
                <a:effectLst>
                  <a:outerShdw blurRad="38100" dist="38100" dir="2700000" algn="tl">
                    <a:srgbClr val="000000">
                      <a:alpha val="43137"/>
                    </a:srgbClr>
                  </a:outerShdw>
                </a:effectLst>
                <a:ea typeface="Times New Roman" panose="02020603050405020304" pitchFamily="18" charset="0"/>
              </a:rPr>
              <a:t>Redistribution des moments et équations de conception</a:t>
            </a:r>
          </a:p>
        </p:txBody>
      </p:sp>
      <p:sp>
        <p:nvSpPr>
          <p:cNvPr id="4" name="Rectangle 3"/>
          <p:cNvSpPr/>
          <p:nvPr/>
        </p:nvSpPr>
        <p:spPr>
          <a:xfrm>
            <a:off x="1315218" y="719819"/>
            <a:ext cx="10435502" cy="1199174"/>
          </a:xfrm>
          <a:prstGeom prst="rect">
            <a:avLst/>
          </a:prstGeom>
        </p:spPr>
        <p:txBody>
          <a:bodyPr wrap="square">
            <a:spAutoFit/>
          </a:bodyPr>
          <a:lstStyle/>
          <a:p>
            <a:pPr algn="just">
              <a:lnSpc>
                <a:spcPct val="114000"/>
              </a:lnSpc>
            </a:pPr>
            <a:r>
              <a:rPr lang="fr-FR" sz="1600" dirty="0">
                <a:effectLst>
                  <a:outerShdw blurRad="38100" dist="38100" dir="2700000" algn="tl">
                    <a:srgbClr val="000000">
                      <a:alpha val="43137"/>
                    </a:srgbClr>
                  </a:outerShdw>
                </a:effectLst>
              </a:rPr>
              <a:t>Le comportement plastique du béton armé influe sur la répartition des moments dans </a:t>
            </a:r>
            <a:r>
              <a:rPr lang="fr-FR" sz="1600" dirty="0" smtClean="0">
                <a:effectLst>
                  <a:outerShdw blurRad="38100" dist="38100" dir="2700000" algn="tl">
                    <a:srgbClr val="000000">
                      <a:alpha val="43137"/>
                    </a:srgbClr>
                  </a:outerShdw>
                </a:effectLst>
              </a:rPr>
              <a:t>la </a:t>
            </a:r>
            <a:r>
              <a:rPr lang="fr-FR" sz="1600" dirty="0">
                <a:effectLst>
                  <a:outerShdw blurRad="38100" dist="38100" dir="2700000" algn="tl">
                    <a:srgbClr val="000000">
                      <a:alpha val="43137"/>
                    </a:srgbClr>
                  </a:outerShdw>
                </a:effectLst>
              </a:rPr>
              <a:t>structure. Par conséquent, les moments élastiques se redistribuent en attribuant des rotules plastiques aux sections critiques</a:t>
            </a:r>
            <a:r>
              <a:rPr lang="fr-FR" sz="1600" dirty="0" smtClean="0">
                <a:effectLst>
                  <a:outerShdw blurRad="38100" dist="38100" dir="2700000" algn="tl">
                    <a:srgbClr val="000000">
                      <a:alpha val="43137"/>
                    </a:srgbClr>
                  </a:outerShdw>
                </a:effectLst>
              </a:rPr>
              <a:t>. Tant que la </a:t>
            </a:r>
            <a:r>
              <a:rPr lang="fr-FR" sz="1600" dirty="0">
                <a:effectLst>
                  <a:outerShdw blurRad="38100" dist="38100" dir="2700000" algn="tl">
                    <a:srgbClr val="000000">
                      <a:alpha val="43137"/>
                    </a:srgbClr>
                  </a:outerShdw>
                </a:effectLst>
              </a:rPr>
              <a:t>rotule plastique nécessite des rotations relativement </a:t>
            </a:r>
            <a:r>
              <a:rPr lang="fr-FR" sz="1600" dirty="0" smtClean="0">
                <a:effectLst>
                  <a:outerShdw blurRad="38100" dist="38100" dir="2700000" algn="tl">
                    <a:srgbClr val="000000">
                      <a:alpha val="43137"/>
                    </a:srgbClr>
                  </a:outerShdw>
                </a:effectLst>
              </a:rPr>
              <a:t>importantes, les aciers tendus doivent subir des </a:t>
            </a:r>
            <a:r>
              <a:rPr lang="fr-FR" sz="1600" dirty="0">
                <a:effectLst>
                  <a:outerShdw blurRad="38100" dist="38100" dir="2700000" algn="tl">
                    <a:srgbClr val="000000">
                      <a:alpha val="43137"/>
                    </a:srgbClr>
                  </a:outerShdw>
                </a:effectLst>
              </a:rPr>
              <a:t>grandes </a:t>
            </a:r>
            <a:r>
              <a:rPr lang="fr-FR" sz="1600" dirty="0" smtClean="0">
                <a:effectLst>
                  <a:outerShdw blurRad="38100" dist="38100" dir="2700000" algn="tl">
                    <a:srgbClr val="000000">
                      <a:alpha val="43137"/>
                    </a:srgbClr>
                  </a:outerShdw>
                </a:effectLst>
              </a:rPr>
              <a:t>déformations. A </a:t>
            </a:r>
            <a:r>
              <a:rPr lang="fr-FR" sz="1600" dirty="0">
                <a:effectLst>
                  <a:outerShdw blurRad="38100" dist="38100" dir="2700000" algn="tl">
                    <a:srgbClr val="000000">
                      <a:alpha val="43137"/>
                    </a:srgbClr>
                  </a:outerShdw>
                </a:effectLst>
              </a:rPr>
              <a:t>ce propos, les codes pratiques limitent la hauteur de l’axe neutre</a:t>
            </a:r>
            <a:r>
              <a:rPr lang="fr-FR" sz="1600" dirty="0" smtClean="0">
                <a:effectLst>
                  <a:outerShdw blurRad="38100" dist="38100" dir="2700000" algn="tl">
                    <a:srgbClr val="000000">
                      <a:alpha val="43137"/>
                    </a:srgbClr>
                  </a:outerShdw>
                </a:effectLst>
              </a:rPr>
              <a:t>.</a:t>
            </a:r>
            <a:endParaRPr lang="fr-FR" sz="1600" dirty="0">
              <a:effectLst>
                <a:outerShdw blurRad="38100" dist="38100" dir="2700000" algn="tl">
                  <a:srgbClr val="000000">
                    <a:alpha val="43137"/>
                  </a:srgbClr>
                </a:outerShdw>
              </a:effectLst>
            </a:endParaRPr>
          </a:p>
        </p:txBody>
      </p:sp>
      <p:sp>
        <p:nvSpPr>
          <p:cNvPr id="5" name="ZoneTexte 4"/>
          <p:cNvSpPr txBox="1"/>
          <p:nvPr/>
        </p:nvSpPr>
        <p:spPr>
          <a:xfrm>
            <a:off x="1315219" y="1973687"/>
            <a:ext cx="10435500" cy="584775"/>
          </a:xfrm>
          <a:prstGeom prst="rect">
            <a:avLst/>
          </a:prstGeom>
          <a:noFill/>
        </p:spPr>
        <p:txBody>
          <a:bodyPr wrap="square" rtlCol="0">
            <a:spAutoFit/>
          </a:bodyPr>
          <a:lstStyle/>
          <a:p>
            <a:pPr algn="just"/>
            <a:r>
              <a:rPr lang="fr-FR" sz="1600" dirty="0" smtClean="0">
                <a:effectLst>
                  <a:outerShdw blurRad="38100" dist="38100" dir="2700000" algn="tl">
                    <a:srgbClr val="000000">
                      <a:alpha val="43137"/>
                    </a:srgbClr>
                  </a:outerShdw>
                </a:effectLst>
              </a:rPr>
              <a:t>L’ </a:t>
            </a:r>
            <a:r>
              <a:rPr lang="fr-FR" sz="1600" dirty="0" err="1" smtClean="0">
                <a:effectLst>
                  <a:outerShdw blurRad="38100" dist="38100" dir="2700000" algn="tl">
                    <a:srgbClr val="000000">
                      <a:alpha val="43137"/>
                    </a:srgbClr>
                  </a:outerShdw>
                </a:effectLst>
              </a:rPr>
              <a:t>EuroCode</a:t>
            </a:r>
            <a:r>
              <a:rPr lang="fr-FR" sz="1600" dirty="0" smtClean="0">
                <a:effectLst>
                  <a:outerShdw blurRad="38100" dist="38100" dir="2700000" algn="tl">
                    <a:srgbClr val="000000">
                      <a:alpha val="43137"/>
                    </a:srgbClr>
                  </a:outerShdw>
                </a:effectLst>
              </a:rPr>
              <a:t> 8 propose l’équation suivante qui permet de limiter la hauteur du l’axe neutre dans les béton de classe inferieure ou égale à C50/60:</a:t>
            </a:r>
            <a:endParaRPr lang="fr-FR" sz="1600" dirty="0">
              <a:effectLst>
                <a:outerShdw blurRad="38100" dist="38100" dir="2700000" algn="tl">
                  <a:srgbClr val="000000">
                    <a:alpha val="43137"/>
                  </a:srgbClr>
                </a:outerShdw>
              </a:effectLst>
            </a:endParaRPr>
          </a:p>
        </p:txBody>
      </p:sp>
      <p:grpSp>
        <p:nvGrpSpPr>
          <p:cNvPr id="15" name="Groupe 14"/>
          <p:cNvGrpSpPr/>
          <p:nvPr/>
        </p:nvGrpSpPr>
        <p:grpSpPr>
          <a:xfrm>
            <a:off x="1471082" y="2551992"/>
            <a:ext cx="10002675" cy="573747"/>
            <a:chOff x="1625218" y="3158831"/>
            <a:chExt cx="10002675" cy="573747"/>
          </a:xfrm>
        </p:grpSpPr>
        <p:grpSp>
          <p:nvGrpSpPr>
            <p:cNvPr id="12" name="Groupe 11"/>
            <p:cNvGrpSpPr/>
            <p:nvPr/>
          </p:nvGrpSpPr>
          <p:grpSpPr>
            <a:xfrm>
              <a:off x="1625218" y="3158831"/>
              <a:ext cx="4099230" cy="520271"/>
              <a:chOff x="2947916" y="3234222"/>
              <a:chExt cx="4099230" cy="520271"/>
            </a:xfrm>
          </p:grpSpPr>
          <mc:AlternateContent xmlns:mc="http://schemas.openxmlformats.org/markup-compatibility/2006" xmlns:a14="http://schemas.microsoft.com/office/drawing/2010/main">
            <mc:Choice Requires="a14">
              <p:sp>
                <p:nvSpPr>
                  <p:cNvPr id="6" name="ZoneTexte 5"/>
                  <p:cNvSpPr txBox="1"/>
                  <p:nvPr/>
                </p:nvSpPr>
                <p:spPr>
                  <a:xfrm>
                    <a:off x="2947916" y="3303377"/>
                    <a:ext cx="1416926" cy="4279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160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𝛿</m:t>
                          </m:r>
                          <m:r>
                            <a:rPr lang="fr-FR" sz="160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Sub>
                            <m:sSubPr>
                              <m:ctrlPr>
                                <a:rPr lang="fr-FR" sz="160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𝑘</m:t>
                              </m:r>
                            </m:e>
                            <m:sub>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m:t>
                              </m:r>
                            </m:sub>
                          </m:sSub>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Sub>
                            <m:sSubPr>
                              <m:ctrlP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𝑘</m:t>
                              </m:r>
                            </m:e>
                            <m:sub>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2</m:t>
                              </m:r>
                            </m:sub>
                          </m:sSub>
                          <m:f>
                            <m:fPr>
                              <m:ctrlP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fPr>
                            <m:num>
                              <m:sSub>
                                <m:sSubPr>
                                  <m:ctrlP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𝑥</m:t>
                                  </m:r>
                                </m:e>
                                <m:sub>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𝑒𝑞</m:t>
                                  </m:r>
                                </m:sub>
                              </m:sSub>
                            </m:num>
                            <m:den>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𝑑</m:t>
                              </m:r>
                            </m:den>
                          </m:f>
                        </m:oMath>
                      </m:oMathPara>
                    </a14:m>
                    <a:endParaRPr lang="fr-FR" sz="1600" dirty="0">
                      <a:effectLst>
                        <a:outerShdw blurRad="38100" dist="38100" dir="2700000" algn="tl">
                          <a:srgbClr val="000000">
                            <a:alpha val="43137"/>
                          </a:srgbClr>
                        </a:outerShdw>
                      </a:effectLst>
                    </a:endParaRPr>
                  </a:p>
                </p:txBody>
              </p:sp>
            </mc:Choice>
            <mc:Fallback xmlns="">
              <p:sp>
                <p:nvSpPr>
                  <p:cNvPr id="6" name="ZoneTexte 5"/>
                  <p:cNvSpPr txBox="1">
                    <a:spLocks noRot="1" noChangeAspect="1" noMove="1" noResize="1" noEditPoints="1" noAdjustHandles="1" noChangeArrowheads="1" noChangeShapeType="1" noTextEdit="1"/>
                  </p:cNvSpPr>
                  <p:nvPr/>
                </p:nvSpPr>
                <p:spPr>
                  <a:xfrm>
                    <a:off x="2947916" y="3303377"/>
                    <a:ext cx="1416926" cy="427938"/>
                  </a:xfrm>
                  <a:prstGeom prst="rect">
                    <a:avLst/>
                  </a:prstGeom>
                  <a:blipFill>
                    <a:blip r:embed="rId3"/>
                    <a:stretch>
                      <a:fillRect l="-3433" r="-3433" b="-24286"/>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5208822" y="3234222"/>
                    <a:ext cx="1838324" cy="52027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r-FR" sz="160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fPr>
                            <m:num>
                              <m:sSub>
                                <m:sSubPr>
                                  <m:ctrlPr>
                                    <a:rPr lang="fr-FR" sz="16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sz="16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𝑥</m:t>
                                  </m:r>
                                </m:e>
                                <m:sub>
                                  <m:r>
                                    <a:rPr lang="fr-FR" sz="16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𝑒𝑞</m:t>
                                  </m:r>
                                </m:sub>
                              </m:sSub>
                            </m:num>
                            <m:den>
                              <m:r>
                                <a:rPr lang="fr-FR" sz="16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𝑑</m:t>
                              </m:r>
                            </m:den>
                          </m:f>
                          <m:r>
                            <a:rPr lang="fr-FR" sz="160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16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𝛿</m:t>
                          </m:r>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Sub>
                            <m:sSubPr>
                              <m:ctrlPr>
                                <a:rPr lang="fr-FR" sz="16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sz="16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𝑘</m:t>
                              </m:r>
                            </m:e>
                            <m:sub>
                              <m:r>
                                <a:rPr lang="fr-FR" sz="16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m:t>
                              </m:r>
                            </m:sub>
                          </m:sSub>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Sub>
                            <m:sSubPr>
                              <m:ctrlPr>
                                <a:rPr lang="fr-FR" sz="16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sz="16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𝑘</m:t>
                              </m:r>
                            </m:e>
                            <m:sub>
                              <m:r>
                                <a:rPr lang="fr-FR" sz="16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2</m:t>
                              </m:r>
                            </m:sub>
                          </m:sSub>
                        </m:oMath>
                      </m:oMathPara>
                    </a14:m>
                    <a:endParaRPr lang="fr-FR" sz="1600" dirty="0">
                      <a:effectLst>
                        <a:outerShdw blurRad="38100" dist="38100" dir="2700000" algn="tl">
                          <a:srgbClr val="000000">
                            <a:alpha val="43137"/>
                          </a:srgbClr>
                        </a:outerShdw>
                      </a:effectLst>
                    </a:endParaRPr>
                  </a:p>
                </p:txBody>
              </p:sp>
            </mc:Choice>
            <mc:Fallback xmlns="">
              <p:sp>
                <p:nvSpPr>
                  <p:cNvPr id="7" name="Rectangle 6"/>
                  <p:cNvSpPr>
                    <a:spLocks noRot="1" noChangeAspect="1" noMove="1" noResize="1" noEditPoints="1" noAdjustHandles="1" noChangeArrowheads="1" noChangeShapeType="1" noTextEdit="1"/>
                  </p:cNvSpPr>
                  <p:nvPr/>
                </p:nvSpPr>
                <p:spPr>
                  <a:xfrm>
                    <a:off x="5208822" y="3234222"/>
                    <a:ext cx="1838324" cy="520271"/>
                  </a:xfrm>
                  <a:prstGeom prst="rect">
                    <a:avLst/>
                  </a:prstGeom>
                  <a:blipFill>
                    <a:blip r:embed="rId4"/>
                    <a:stretch>
                      <a:fillRect b="-11765"/>
                    </a:stretch>
                  </a:blipFill>
                </p:spPr>
                <p:txBody>
                  <a:bodyPr/>
                  <a:lstStyle/>
                  <a:p>
                    <a:r>
                      <a:rPr lang="fr-FR">
                        <a:noFill/>
                      </a:rPr>
                      <a:t> </a:t>
                    </a:r>
                  </a:p>
                </p:txBody>
              </p:sp>
            </mc:Fallback>
          </mc:AlternateContent>
          <p:sp>
            <p:nvSpPr>
              <p:cNvPr id="11" name="ZoneTexte 10"/>
              <p:cNvSpPr txBox="1"/>
              <p:nvPr/>
            </p:nvSpPr>
            <p:spPr>
              <a:xfrm>
                <a:off x="4701306" y="3359417"/>
                <a:ext cx="627797" cy="338554"/>
              </a:xfrm>
              <a:prstGeom prst="rect">
                <a:avLst/>
              </a:prstGeom>
              <a:noFill/>
            </p:spPr>
            <p:txBody>
              <a:bodyPr wrap="square" rtlCol="0">
                <a:spAutoFit/>
              </a:bodyPr>
              <a:lstStyle/>
              <a:p>
                <a:r>
                  <a:rPr lang="fr-FR" sz="1600" dirty="0" smtClean="0">
                    <a:effectLst>
                      <a:outerShdw blurRad="38100" dist="38100" dir="2700000" algn="tl">
                        <a:srgbClr val="000000">
                          <a:alpha val="43137"/>
                        </a:srgbClr>
                      </a:outerShdw>
                    </a:effectLst>
                  </a:rPr>
                  <a:t>ou</a:t>
                </a:r>
                <a:endParaRPr lang="fr-FR" sz="1600" dirty="0">
                  <a:effectLst>
                    <a:outerShdw blurRad="38100" dist="38100" dir="2700000" algn="tl">
                      <a:srgbClr val="000000">
                        <a:alpha val="43137"/>
                      </a:srgbClr>
                    </a:outerShdw>
                  </a:effectLst>
                </a:endParaRPr>
              </a:p>
            </p:txBody>
          </p:sp>
        </p:grpSp>
        <mc:AlternateContent xmlns:mc="http://schemas.openxmlformats.org/markup-compatibility/2006" xmlns:a14="http://schemas.microsoft.com/office/drawing/2010/main">
          <mc:Choice Requires="a14">
            <p:sp>
              <p:nvSpPr>
                <p:cNvPr id="13" name="Rectangle 12"/>
                <p:cNvSpPr/>
                <p:nvPr/>
              </p:nvSpPr>
              <p:spPr>
                <a:xfrm>
                  <a:off x="7052602" y="3171462"/>
                  <a:ext cx="4575291" cy="5611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160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𝛿</m:t>
                        </m:r>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f>
                          <m:fPr>
                            <m:ctrlP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fPr>
                          <m:num>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𝑀𝑜𝑚𝑒𝑛𝑡</m:t>
                            </m:r>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à </m:t>
                            </m:r>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𝑙𝑎</m:t>
                            </m:r>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𝑠𝑒𝑐𝑡𝑖𝑜𝑛</m:t>
                            </m:r>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𝑎𝑝𝑟𝑒𝑠</m:t>
                            </m:r>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𝑙𝑎</m:t>
                            </m:r>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𝑟𝑒𝑑𝑖𝑠𝑟𝑖𝑏𝑢𝑡𝑖𝑜𝑛</m:t>
                            </m:r>
                          </m:num>
                          <m:den>
                            <m:r>
                              <a:rPr lang="fr-FR" sz="16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𝑀𝑜𝑚𝑒𝑛𝑡</m:t>
                            </m:r>
                            <m:r>
                              <a:rPr lang="fr-FR" sz="16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à </m:t>
                            </m:r>
                            <m:r>
                              <a:rPr lang="fr-FR" sz="16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𝑙𝑎</m:t>
                            </m:r>
                            <m:r>
                              <a:rPr lang="fr-FR" sz="16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r>
                              <a:rPr lang="fr-FR" sz="16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𝑠𝑒𝑐𝑡𝑖𝑜𝑛</m:t>
                            </m:r>
                            <m:r>
                              <a:rPr lang="fr-FR" sz="16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r>
                              <a:rPr lang="fr-FR" sz="16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𝑎𝑣𝑎𝑛𝑡</m:t>
                            </m:r>
                            <m:r>
                              <a:rPr lang="fr-FR" sz="16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r>
                              <a:rPr lang="fr-FR" sz="16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𝑙𝑎</m:t>
                            </m:r>
                            <m:r>
                              <a:rPr lang="fr-FR" sz="16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r>
                              <a:rPr lang="fr-FR" sz="16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𝑟𝑒𝑑𝑖𝑠𝑟𝑖𝑏𝑢𝑡𝑖𝑜𝑛</m:t>
                            </m:r>
                          </m:den>
                        </m:f>
                      </m:oMath>
                    </m:oMathPara>
                  </a14:m>
                  <a:endParaRPr lang="fr-FR" sz="1600" dirty="0">
                    <a:effectLst>
                      <a:outerShdw blurRad="38100" dist="38100" dir="2700000" algn="tl">
                        <a:srgbClr val="000000">
                          <a:alpha val="43137"/>
                        </a:srgbClr>
                      </a:outerShdw>
                    </a:effectLst>
                  </a:endParaRPr>
                </a:p>
              </p:txBody>
            </p:sp>
          </mc:Choice>
          <mc:Fallback xmlns="">
            <p:sp>
              <p:nvSpPr>
                <p:cNvPr id="13" name="Rectangle 12"/>
                <p:cNvSpPr>
                  <a:spLocks noRot="1" noChangeAspect="1" noMove="1" noResize="1" noEditPoints="1" noAdjustHandles="1" noChangeArrowheads="1" noChangeShapeType="1" noTextEdit="1"/>
                </p:cNvSpPr>
                <p:nvPr/>
              </p:nvSpPr>
              <p:spPr>
                <a:xfrm>
                  <a:off x="7052602" y="3171462"/>
                  <a:ext cx="4575291" cy="561116"/>
                </a:xfrm>
                <a:prstGeom prst="rect">
                  <a:avLst/>
                </a:prstGeom>
                <a:blipFill>
                  <a:blip r:embed="rId5"/>
                  <a:stretch>
                    <a:fillRect/>
                  </a:stretch>
                </a:blipFill>
              </p:spPr>
              <p:txBody>
                <a:bodyPr/>
                <a:lstStyle/>
                <a:p>
                  <a:r>
                    <a:rPr lang="fr-FR">
                      <a:noFill/>
                    </a:rPr>
                    <a:t> </a:t>
                  </a:r>
                </a:p>
              </p:txBody>
            </p:sp>
          </mc:Fallback>
        </mc:AlternateContent>
        <p:sp>
          <p:nvSpPr>
            <p:cNvPr id="14" name="ZoneTexte 13"/>
            <p:cNvSpPr txBox="1"/>
            <p:nvPr/>
          </p:nvSpPr>
          <p:spPr>
            <a:xfrm>
              <a:off x="6188118" y="3266457"/>
              <a:ext cx="559192" cy="338554"/>
            </a:xfrm>
            <a:prstGeom prst="rect">
              <a:avLst/>
            </a:prstGeom>
            <a:noFill/>
          </p:spPr>
          <p:txBody>
            <a:bodyPr wrap="none" rtlCol="0">
              <a:spAutoFit/>
            </a:bodyPr>
            <a:lstStyle/>
            <a:p>
              <a:r>
                <a:rPr lang="fr-FR" sz="1600" dirty="0" smtClean="0">
                  <a:effectLst>
                    <a:outerShdw blurRad="38100" dist="38100" dir="2700000" algn="tl">
                      <a:srgbClr val="000000">
                        <a:alpha val="43137"/>
                      </a:srgbClr>
                    </a:outerShdw>
                  </a:effectLst>
                </a:rPr>
                <a:t>avec</a:t>
              </a:r>
              <a:endParaRPr lang="fr-FR" sz="1600" dirty="0">
                <a:effectLst>
                  <a:outerShdw blurRad="38100" dist="38100" dir="2700000" algn="tl">
                    <a:srgbClr val="000000">
                      <a:alpha val="43137"/>
                    </a:srgbClr>
                  </a:outerShdw>
                </a:effectLst>
              </a:endParaRPr>
            </a:p>
          </p:txBody>
        </p:sp>
      </p:grpSp>
      <mc:AlternateContent xmlns:mc="http://schemas.openxmlformats.org/markup-compatibility/2006" xmlns:a14="http://schemas.microsoft.com/office/drawing/2010/main">
        <mc:Choice Requires="a14">
          <p:sp>
            <p:nvSpPr>
              <p:cNvPr id="17" name="ZoneTexte 16"/>
              <p:cNvSpPr txBox="1"/>
              <p:nvPr/>
            </p:nvSpPr>
            <p:spPr>
              <a:xfrm>
                <a:off x="1315218" y="3268683"/>
                <a:ext cx="10435501" cy="603755"/>
              </a:xfrm>
              <a:prstGeom prst="rect">
                <a:avLst/>
              </a:prstGeom>
              <a:noFill/>
            </p:spPr>
            <p:txBody>
              <a:bodyPr wrap="square" rtlCol="0">
                <a:spAutoFit/>
              </a:bodyPr>
              <a:lstStyle/>
              <a:p>
                <a:pPr algn="just"/>
                <a14:m>
                  <m:oMath xmlns:m="http://schemas.openxmlformats.org/officeDocument/2006/math">
                    <m:sSub>
                      <m:sSubPr>
                        <m:ctrlPr>
                          <a:rPr lang="fr-FR" sz="160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sz="16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𝑘</m:t>
                        </m:r>
                      </m:e>
                      <m:sub>
                        <m:r>
                          <a:rPr lang="fr-FR" sz="16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m:t>
                        </m:r>
                      </m:sub>
                    </m:sSub>
                  </m:oMath>
                </a14:m>
                <a:r>
                  <a:rPr lang="fr-FR" sz="1600" dirty="0" smtClean="0">
                    <a:effectLst>
                      <a:outerShdw blurRad="38100" dist="38100" dir="2700000" algn="tl">
                        <a:srgbClr val="000000">
                          <a:alpha val="43137"/>
                        </a:srgbClr>
                      </a:outerShdw>
                    </a:effectLst>
                  </a:rPr>
                  <a:t> et </a:t>
                </a:r>
                <a14:m>
                  <m:oMath xmlns:m="http://schemas.openxmlformats.org/officeDocument/2006/math">
                    <m:sSub>
                      <m:sSubPr>
                        <m:ctrlPr>
                          <a:rPr lang="fr-FR" sz="16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sz="16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𝑘</m:t>
                        </m:r>
                      </m:e>
                      <m:sub>
                        <m:r>
                          <a:rPr lang="fr-FR" sz="16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2</m:t>
                        </m:r>
                      </m:sub>
                    </m:sSub>
                  </m:oMath>
                </a14:m>
                <a:r>
                  <a:rPr lang="fr-FR" sz="1600" dirty="0" smtClean="0">
                    <a:effectLst>
                      <a:outerShdw blurRad="38100" dist="38100" dir="2700000" algn="tl">
                        <a:srgbClr val="000000">
                          <a:alpha val="43137"/>
                        </a:srgbClr>
                      </a:outerShdw>
                    </a:effectLst>
                  </a:rPr>
                  <a:t> sont des constants a adopter d’après l’EC2 et </a:t>
                </a:r>
                <a14:m>
                  <m:oMath xmlns:m="http://schemas.openxmlformats.org/officeDocument/2006/math">
                    <m:sSub>
                      <m:sSubPr>
                        <m:ctrlPr>
                          <a:rPr lang="fr-FR" sz="16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sz="16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𝑥</m:t>
                        </m:r>
                      </m:e>
                      <m:sub>
                        <m:r>
                          <a:rPr lang="fr-FR" sz="16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𝑒𝑞</m:t>
                        </m:r>
                      </m:sub>
                    </m:sSub>
                  </m:oMath>
                </a14:m>
                <a:r>
                  <a:rPr lang="fr-FR" sz="1600" dirty="0" smtClean="0">
                    <a:effectLst>
                      <a:outerShdw blurRad="38100" dist="38100" dir="2700000" algn="tl">
                        <a:srgbClr val="000000">
                          <a:alpha val="43137"/>
                        </a:srgbClr>
                      </a:outerShdw>
                    </a:effectLst>
                  </a:rPr>
                  <a:t> </a:t>
                </a:r>
                <a:r>
                  <a:rPr lang="fr-FR" sz="1600" dirty="0">
                    <a:effectLst>
                      <a:outerShdw blurRad="38100" dist="38100" dir="2700000" algn="tl">
                        <a:srgbClr val="000000">
                          <a:alpha val="43137"/>
                        </a:srgbClr>
                      </a:outerShdw>
                    </a:effectLst>
                  </a:rPr>
                  <a:t>est </a:t>
                </a:r>
                <a:r>
                  <a:rPr lang="fr-FR" sz="1600" dirty="0" smtClean="0">
                    <a:effectLst>
                      <a:outerShdw blurRad="38100" dist="38100" dir="2700000" algn="tl">
                        <a:srgbClr val="000000">
                          <a:alpha val="43137"/>
                        </a:srgbClr>
                      </a:outerShdw>
                    </a:effectLst>
                  </a:rPr>
                  <a:t>la hauteur maximale </a:t>
                </a:r>
                <a:r>
                  <a:rPr lang="fr-FR" sz="1600" dirty="0">
                    <a:effectLst>
                      <a:outerShdw blurRad="38100" dist="38100" dir="2700000" algn="tl">
                        <a:srgbClr val="000000">
                          <a:alpha val="43137"/>
                        </a:srgbClr>
                      </a:outerShdw>
                    </a:effectLst>
                  </a:rPr>
                  <a:t>de l'axe neutre </a:t>
                </a:r>
                <a:r>
                  <a:rPr lang="fr-FR" sz="1600" dirty="0" smtClean="0">
                    <a:effectLst>
                      <a:outerShdw blurRad="38100" dist="38100" dir="2700000" algn="tl">
                        <a:srgbClr val="000000">
                          <a:alpha val="43137"/>
                        </a:srgbClr>
                      </a:outerShdw>
                    </a:effectLst>
                  </a:rPr>
                  <a:t>qui réalise l'égalité </a:t>
                </a:r>
                <a:r>
                  <a:rPr lang="fr-FR" sz="1600" dirty="0">
                    <a:effectLst>
                      <a:outerShdw blurRad="38100" dist="38100" dir="2700000" algn="tl">
                        <a:srgbClr val="000000">
                          <a:alpha val="43137"/>
                        </a:srgbClr>
                      </a:outerShdw>
                    </a:effectLst>
                  </a:rPr>
                  <a:t>de l'équation </a:t>
                </a:r>
                <a:r>
                  <a:rPr lang="fr-FR" sz="1600" dirty="0" smtClean="0">
                    <a:effectLst>
                      <a:outerShdw blurRad="38100" dist="38100" dir="2700000" algn="tl">
                        <a:srgbClr val="000000">
                          <a:alpha val="43137"/>
                        </a:srgbClr>
                      </a:outerShdw>
                    </a:effectLst>
                  </a:rPr>
                  <a:t>mais restant inférieure </a:t>
                </a:r>
                <a:r>
                  <a:rPr lang="fr-FR" sz="1600" dirty="0">
                    <a:effectLst>
                      <a:outerShdw blurRad="38100" dist="38100" dir="2700000" algn="tl">
                        <a:srgbClr val="000000">
                          <a:alpha val="43137"/>
                        </a:srgbClr>
                      </a:outerShdw>
                    </a:effectLst>
                  </a:rPr>
                  <a:t>à « </a:t>
                </a:r>
                <a:r>
                  <a:rPr lang="fr-FR" sz="1600" i="1" dirty="0">
                    <a:effectLst>
                      <a:outerShdw blurRad="38100" dist="38100" dir="2700000" algn="tl">
                        <a:srgbClr val="000000">
                          <a:alpha val="43137"/>
                        </a:srgbClr>
                      </a:outerShdw>
                    </a:effectLst>
                  </a:rPr>
                  <a:t>0.45d</a:t>
                </a:r>
                <a:r>
                  <a:rPr lang="fr-FR" sz="1600" dirty="0">
                    <a:effectLst>
                      <a:outerShdw blurRad="38100" dist="38100" dir="2700000" algn="tl">
                        <a:srgbClr val="000000">
                          <a:alpha val="43137"/>
                        </a:srgbClr>
                      </a:outerShdw>
                    </a:effectLst>
                  </a:rPr>
                  <a:t> » pour </a:t>
                </a:r>
                <a:r>
                  <a:rPr lang="fr-FR" sz="1600" dirty="0" smtClean="0">
                    <a:effectLst>
                      <a:outerShdw blurRad="38100" dist="38100" dir="2700000" algn="tl">
                        <a:srgbClr val="000000">
                          <a:alpha val="43137"/>
                        </a:srgbClr>
                      </a:outerShdw>
                    </a:effectLst>
                  </a:rPr>
                  <a:t>une </a:t>
                </a:r>
                <a:r>
                  <a:rPr lang="fr-FR" sz="1600" dirty="0">
                    <a:effectLst>
                      <a:outerShdw blurRad="38100" dist="38100" dir="2700000" algn="tl">
                        <a:srgbClr val="000000">
                          <a:alpha val="43137"/>
                        </a:srgbClr>
                      </a:outerShdw>
                    </a:effectLst>
                  </a:rPr>
                  <a:t>classe de </a:t>
                </a:r>
                <a:r>
                  <a:rPr lang="fr-FR" sz="1600" dirty="0" smtClean="0">
                    <a:effectLst>
                      <a:outerShdw blurRad="38100" dist="38100" dir="2700000" algn="tl">
                        <a:srgbClr val="000000">
                          <a:alpha val="43137"/>
                        </a:srgbClr>
                      </a:outerShdw>
                    </a:effectLst>
                  </a:rPr>
                  <a:t>béton de </a:t>
                </a:r>
                <a:r>
                  <a:rPr lang="fr-FR" sz="1600" dirty="0">
                    <a:effectLst>
                      <a:outerShdw blurRad="38100" dist="38100" dir="2700000" algn="tl">
                        <a:srgbClr val="000000">
                          <a:alpha val="43137"/>
                        </a:srgbClr>
                      </a:outerShdw>
                    </a:effectLst>
                  </a:rPr>
                  <a:t>C50 / 60</a:t>
                </a:r>
                <a:r>
                  <a:rPr lang="fr-FR" sz="1600" dirty="0" smtClean="0">
                    <a:effectLst>
                      <a:outerShdw blurRad="38100" dist="38100" dir="2700000" algn="tl">
                        <a:srgbClr val="000000">
                          <a:alpha val="43137"/>
                        </a:srgbClr>
                      </a:outerShdw>
                    </a:effectLst>
                  </a:rPr>
                  <a:t>.</a:t>
                </a:r>
                <a:endParaRPr lang="fr-FR" sz="1600" dirty="0">
                  <a:effectLst>
                    <a:outerShdw blurRad="38100" dist="38100" dir="2700000" algn="tl">
                      <a:srgbClr val="000000">
                        <a:alpha val="43137"/>
                      </a:srgbClr>
                    </a:outerShdw>
                  </a:effectLst>
                </a:endParaRPr>
              </a:p>
            </p:txBody>
          </p:sp>
        </mc:Choice>
        <mc:Fallback xmlns="">
          <p:sp>
            <p:nvSpPr>
              <p:cNvPr id="17" name="ZoneTexte 16"/>
              <p:cNvSpPr txBox="1">
                <a:spLocks noRot="1" noChangeAspect="1" noMove="1" noResize="1" noEditPoints="1" noAdjustHandles="1" noChangeArrowheads="1" noChangeShapeType="1" noTextEdit="1"/>
              </p:cNvSpPr>
              <p:nvPr/>
            </p:nvSpPr>
            <p:spPr>
              <a:xfrm>
                <a:off x="1315218" y="3268683"/>
                <a:ext cx="10435501" cy="603755"/>
              </a:xfrm>
              <a:prstGeom prst="rect">
                <a:avLst/>
              </a:prstGeom>
              <a:blipFill>
                <a:blip r:embed="rId6"/>
                <a:stretch>
                  <a:fillRect l="-350" t="-2020" r="-526" b="-16162"/>
                </a:stretch>
              </a:blipFill>
            </p:spPr>
            <p:txBody>
              <a:bodyPr/>
              <a:lstStyle/>
              <a:p>
                <a:r>
                  <a:rPr lang="fr-FR">
                    <a:noFill/>
                  </a:rPr>
                  <a:t> </a:t>
                </a:r>
              </a:p>
            </p:txBody>
          </p:sp>
        </mc:Fallback>
      </mc:AlternateContent>
      <p:sp>
        <p:nvSpPr>
          <p:cNvPr id="2" name="Rectangle 1"/>
          <p:cNvSpPr/>
          <p:nvPr/>
        </p:nvSpPr>
        <p:spPr>
          <a:xfrm>
            <a:off x="1306420" y="3960479"/>
            <a:ext cx="10314405" cy="338554"/>
          </a:xfrm>
          <a:prstGeom prst="rect">
            <a:avLst/>
          </a:prstGeom>
        </p:spPr>
        <p:txBody>
          <a:bodyPr wrap="square">
            <a:spAutoFit/>
          </a:bodyPr>
          <a:lstStyle/>
          <a:p>
            <a:r>
              <a:rPr lang="fr-FR" sz="1600" dirty="0">
                <a:effectLst>
                  <a:outerShdw blurRad="38100" dist="38100" dir="2700000" algn="tl">
                    <a:srgbClr val="000000">
                      <a:alpha val="43137"/>
                    </a:srgbClr>
                  </a:outerShdw>
                </a:effectLst>
                <a:ea typeface="Times New Roman" panose="02020603050405020304" pitchFamily="18" charset="0"/>
              </a:rPr>
              <a:t>La profondeur du bloc de contrainte de compression est </a:t>
            </a:r>
            <a:r>
              <a:rPr lang="fr-FR" sz="1600" dirty="0" smtClean="0">
                <a:effectLst>
                  <a:outerShdw blurRad="38100" dist="38100" dir="2700000" algn="tl">
                    <a:srgbClr val="000000">
                      <a:alpha val="43137"/>
                    </a:srgbClr>
                  </a:outerShdw>
                </a:effectLst>
                <a:ea typeface="Times New Roman" panose="02020603050405020304" pitchFamily="18" charset="0"/>
              </a:rPr>
              <a:t>(</a:t>
            </a:r>
            <a:r>
              <a:rPr lang="fr-FR" sz="1600" dirty="0" err="1" smtClean="0">
                <a:effectLst>
                  <a:outerShdw blurRad="38100" dist="38100" dir="2700000" algn="tl">
                    <a:srgbClr val="000000">
                      <a:alpha val="43137"/>
                    </a:srgbClr>
                  </a:outerShdw>
                </a:effectLst>
                <a:ea typeface="Times New Roman" panose="02020603050405020304" pitchFamily="18" charset="0"/>
              </a:rPr>
              <a:t>s</a:t>
            </a:r>
            <a:r>
              <a:rPr lang="fr-FR" sz="1600" baseline="-25000" dirty="0" err="1" smtClean="0">
                <a:effectLst>
                  <a:outerShdw blurRad="38100" dist="38100" dir="2700000" algn="tl">
                    <a:srgbClr val="000000">
                      <a:alpha val="43137"/>
                    </a:srgbClr>
                  </a:outerShdw>
                </a:effectLst>
                <a:ea typeface="Times New Roman" panose="02020603050405020304" pitchFamily="18" charset="0"/>
              </a:rPr>
              <a:t>eq</a:t>
            </a:r>
            <a:r>
              <a:rPr lang="fr-FR" sz="1600" dirty="0" smtClean="0">
                <a:effectLst>
                  <a:outerShdw blurRad="38100" dist="38100" dir="2700000" algn="tl">
                    <a:srgbClr val="000000">
                      <a:alpha val="43137"/>
                    </a:srgbClr>
                  </a:outerShdw>
                </a:effectLst>
                <a:ea typeface="Times New Roman" panose="02020603050405020304" pitchFamily="18" charset="0"/>
              </a:rPr>
              <a:t>=0.8x</a:t>
            </a:r>
            <a:r>
              <a:rPr lang="fr-FR" sz="1600" baseline="-25000" dirty="0" smtClean="0">
                <a:effectLst>
                  <a:outerShdw blurRad="38100" dist="38100" dir="2700000" algn="tl">
                    <a:srgbClr val="000000">
                      <a:alpha val="43137"/>
                    </a:srgbClr>
                  </a:outerShdw>
                </a:effectLst>
                <a:ea typeface="Times New Roman" panose="02020603050405020304" pitchFamily="18" charset="0"/>
              </a:rPr>
              <a:t>eq</a:t>
            </a:r>
            <a:r>
              <a:rPr lang="fr-FR" sz="1600" dirty="0" smtClean="0">
                <a:effectLst>
                  <a:outerShdw blurRad="38100" dist="38100" dir="2700000" algn="tl">
                    <a:srgbClr val="000000">
                      <a:alpha val="43137"/>
                    </a:srgbClr>
                  </a:outerShdw>
                </a:effectLst>
              </a:rPr>
              <a:t>) </a:t>
            </a:r>
            <a:r>
              <a:rPr lang="fr-FR" sz="1600" dirty="0" smtClean="0">
                <a:effectLst>
                  <a:outerShdw blurRad="38100" dist="38100" dir="2700000" algn="tl">
                    <a:srgbClr val="000000">
                      <a:alpha val="43137"/>
                    </a:srgbClr>
                  </a:outerShdw>
                </a:effectLst>
                <a:ea typeface="Times New Roman" panose="02020603050405020304" pitchFamily="18" charset="0"/>
              </a:rPr>
              <a:t>et le </a:t>
            </a:r>
            <a:r>
              <a:rPr lang="fr-FR" sz="1600" dirty="0">
                <a:effectLst>
                  <a:outerShdw blurRad="38100" dist="38100" dir="2700000" algn="tl">
                    <a:srgbClr val="000000">
                      <a:alpha val="43137"/>
                    </a:srgbClr>
                  </a:outerShdw>
                </a:effectLst>
                <a:ea typeface="Times New Roman" panose="02020603050405020304" pitchFamily="18" charset="0"/>
              </a:rPr>
              <a:t>bras de </a:t>
            </a:r>
            <a:r>
              <a:rPr lang="fr-FR" sz="1600" dirty="0" smtClean="0">
                <a:effectLst>
                  <a:outerShdw blurRad="38100" dist="38100" dir="2700000" algn="tl">
                    <a:srgbClr val="000000">
                      <a:alpha val="43137"/>
                    </a:srgbClr>
                  </a:outerShdw>
                </a:effectLst>
                <a:ea typeface="Times New Roman" panose="02020603050405020304" pitchFamily="18" charset="0"/>
              </a:rPr>
              <a:t>levier (</a:t>
            </a:r>
            <a:r>
              <a:rPr lang="fr-FR" sz="1600" dirty="0" err="1" smtClean="0">
                <a:effectLst>
                  <a:outerShdw blurRad="38100" dist="38100" dir="2700000" algn="tl">
                    <a:srgbClr val="000000">
                      <a:alpha val="43137"/>
                    </a:srgbClr>
                  </a:outerShdw>
                </a:effectLst>
                <a:ea typeface="Times New Roman" panose="02020603050405020304" pitchFamily="18" charset="0"/>
              </a:rPr>
              <a:t>z</a:t>
            </a:r>
            <a:r>
              <a:rPr lang="fr-FR" sz="1600" baseline="-25000" dirty="0" err="1" smtClean="0">
                <a:effectLst>
                  <a:outerShdw blurRad="38100" dist="38100" dir="2700000" algn="tl">
                    <a:srgbClr val="000000">
                      <a:alpha val="43137"/>
                    </a:srgbClr>
                  </a:outerShdw>
                </a:effectLst>
                <a:ea typeface="Times New Roman" panose="02020603050405020304" pitchFamily="18" charset="0"/>
              </a:rPr>
              <a:t>eq</a:t>
            </a:r>
            <a:r>
              <a:rPr lang="fr-FR" sz="1600" dirty="0" smtClean="0">
                <a:effectLst>
                  <a:outerShdw blurRad="38100" dist="38100" dir="2700000" algn="tl">
                    <a:srgbClr val="000000">
                      <a:alpha val="43137"/>
                    </a:srgbClr>
                  </a:outerShdw>
                </a:effectLst>
                <a:ea typeface="Times New Roman" panose="02020603050405020304" pitchFamily="18" charset="0"/>
              </a:rPr>
              <a:t>=d-</a:t>
            </a:r>
            <a:r>
              <a:rPr lang="fr-FR" sz="1600" dirty="0">
                <a:effectLst>
                  <a:outerShdw blurRad="38100" dist="38100" dir="2700000" algn="tl">
                    <a:srgbClr val="000000">
                      <a:alpha val="43137"/>
                    </a:srgbClr>
                  </a:outerShdw>
                </a:effectLst>
                <a:ea typeface="Times New Roman" panose="02020603050405020304" pitchFamily="18" charset="0"/>
              </a:rPr>
              <a:t>(</a:t>
            </a:r>
            <a:r>
              <a:rPr lang="fr-FR" sz="1600" dirty="0" err="1">
                <a:effectLst>
                  <a:outerShdw blurRad="38100" dist="38100" dir="2700000" algn="tl">
                    <a:srgbClr val="000000">
                      <a:alpha val="43137"/>
                    </a:srgbClr>
                  </a:outerShdw>
                </a:effectLst>
                <a:ea typeface="Times New Roman" panose="02020603050405020304" pitchFamily="18" charset="0"/>
              </a:rPr>
              <a:t>s</a:t>
            </a:r>
            <a:r>
              <a:rPr lang="fr-FR" sz="1600" baseline="-25000" dirty="0" err="1">
                <a:effectLst>
                  <a:outerShdw blurRad="38100" dist="38100" dir="2700000" algn="tl">
                    <a:srgbClr val="000000">
                      <a:alpha val="43137"/>
                    </a:srgbClr>
                  </a:outerShdw>
                </a:effectLst>
                <a:ea typeface="Times New Roman" panose="02020603050405020304" pitchFamily="18" charset="0"/>
              </a:rPr>
              <a:t>eq</a:t>
            </a:r>
            <a:r>
              <a:rPr lang="fr-FR" sz="1600" dirty="0">
                <a:effectLst>
                  <a:outerShdw blurRad="38100" dist="38100" dir="2700000" algn="tl">
                    <a:srgbClr val="000000">
                      <a:alpha val="43137"/>
                    </a:srgbClr>
                  </a:outerShdw>
                </a:effectLst>
                <a:ea typeface="Times New Roman" panose="02020603050405020304" pitchFamily="18" charset="0"/>
              </a:rPr>
              <a:t>/2</a:t>
            </a:r>
            <a:r>
              <a:rPr lang="fr-FR" sz="1600" dirty="0" smtClean="0">
                <a:effectLst>
                  <a:outerShdw blurRad="38100" dist="38100" dir="2700000" algn="tl">
                    <a:srgbClr val="000000">
                      <a:alpha val="43137"/>
                    </a:srgbClr>
                  </a:outerShdw>
                </a:effectLst>
                <a:ea typeface="Times New Roman" panose="02020603050405020304" pitchFamily="18" charset="0"/>
              </a:rPr>
              <a:t>)).</a:t>
            </a:r>
            <a:endParaRPr lang="fr-FR" sz="1600" dirty="0">
              <a:effectLst>
                <a:outerShdw blurRad="38100" dist="38100" dir="2700000" algn="tl">
                  <a:srgbClr val="000000">
                    <a:alpha val="43137"/>
                  </a:srgbClr>
                </a:outerShdw>
              </a:effectLst>
            </a:endParaRPr>
          </a:p>
        </p:txBody>
      </p:sp>
      <p:grpSp>
        <p:nvGrpSpPr>
          <p:cNvPr id="26" name="Groupe 25"/>
          <p:cNvGrpSpPr/>
          <p:nvPr/>
        </p:nvGrpSpPr>
        <p:grpSpPr>
          <a:xfrm>
            <a:off x="1315218" y="4427212"/>
            <a:ext cx="10233743" cy="517001"/>
            <a:chOff x="1315218" y="4259522"/>
            <a:chExt cx="10233743" cy="517001"/>
          </a:xfrm>
        </p:grpSpPr>
        <p:sp>
          <p:nvSpPr>
            <p:cNvPr id="16" name="Rectangle 3"/>
            <p:cNvSpPr>
              <a:spLocks noChangeArrowheads="1"/>
            </p:cNvSpPr>
            <p:nvPr/>
          </p:nvSpPr>
          <p:spPr bwMode="auto">
            <a:xfrm>
              <a:off x="1315218" y="4335138"/>
              <a:ext cx="477931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smtClean="0">
                  <a:ln>
                    <a:noFill/>
                  </a:ln>
                  <a:solidFill>
                    <a:schemeClr val="tx1"/>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Le moment résistant du béton comprimé est :</a:t>
              </a:r>
              <a:endParaRPr kumimoji="0" lang="fr-FR" altLang="fr-FR" sz="1600" b="0" i="0" u="none" strike="noStrike" cap="none" normalizeH="0" baseline="0" dirty="0" smtClean="0">
                <a:ln>
                  <a:noFill/>
                </a:ln>
                <a:solidFill>
                  <a:schemeClr val="tx1"/>
                </a:solidFill>
                <a:effectLst>
                  <a:outerShdw blurRad="38100" dist="38100" dir="2700000" algn="tl">
                    <a:srgbClr val="000000">
                      <a:alpha val="43137"/>
                    </a:srgbClr>
                  </a:outerShdw>
                </a:effectLst>
              </a:endParaRPr>
            </a:p>
          </p:txBody>
        </p:sp>
        <p:sp>
          <p:nvSpPr>
            <p:cNvPr id="18" name="Rectangle 4"/>
            <p:cNvSpPr>
              <a:spLocks noChangeArrowheads="1"/>
            </p:cNvSpPr>
            <p:nvPr/>
          </p:nvSpPr>
          <p:spPr bwMode="auto">
            <a:xfrm>
              <a:off x="8409115" y="4343937"/>
              <a:ext cx="60889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Et</a:t>
              </a:r>
              <a:endParaRPr kumimoji="0" lang="fr-FR" altLang="fr-FR"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anose="020B0604020202020204" pitchFamily="34" charset="0"/>
              </a:endParaRPr>
            </a:p>
          </p:txBody>
        </p:sp>
        <mc:AlternateContent xmlns:mc="http://schemas.openxmlformats.org/markup-compatibility/2006" xmlns:a14="http://schemas.microsoft.com/office/drawing/2010/main">
          <mc:Choice Requires="a14">
            <p:sp>
              <p:nvSpPr>
                <p:cNvPr id="19" name="ZoneTexte 18"/>
                <p:cNvSpPr txBox="1"/>
                <p:nvPr/>
              </p:nvSpPr>
              <p:spPr>
                <a:xfrm>
                  <a:off x="5296660" y="4386493"/>
                  <a:ext cx="3112455" cy="2652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sz="1600" i="1" smtClean="0">
                                <a:effectLst>
                                  <a:outerShdw blurRad="38100" dist="38100" dir="2700000" algn="tl">
                                    <a:srgbClr val="000000">
                                      <a:alpha val="43137"/>
                                    </a:srgbClr>
                                  </a:outerShdw>
                                </a:effectLst>
                                <a:latin typeface="Cambria Math" panose="02040503050406030204" pitchFamily="18" charset="0"/>
                              </a:rPr>
                            </m:ctrlPr>
                          </m:sSubPr>
                          <m:e>
                            <m:r>
                              <a:rPr lang="fr-FR" sz="1600" b="0" i="1" smtClean="0">
                                <a:effectLst>
                                  <a:outerShdw blurRad="38100" dist="38100" dir="2700000" algn="tl">
                                    <a:srgbClr val="000000">
                                      <a:alpha val="43137"/>
                                    </a:srgbClr>
                                  </a:outerShdw>
                                </a:effectLst>
                                <a:latin typeface="Cambria Math" panose="02040503050406030204" pitchFamily="18" charset="0"/>
                              </a:rPr>
                              <m:t>𝑀</m:t>
                            </m:r>
                          </m:e>
                          <m:sub>
                            <m:r>
                              <a:rPr lang="fr-FR" sz="1600" b="0" i="1" smtClean="0">
                                <a:effectLst>
                                  <a:outerShdw blurRad="38100" dist="38100" dir="2700000" algn="tl">
                                    <a:srgbClr val="000000">
                                      <a:alpha val="43137"/>
                                    </a:srgbClr>
                                  </a:outerShdw>
                                </a:effectLst>
                                <a:latin typeface="Cambria Math" panose="02040503050406030204" pitchFamily="18" charset="0"/>
                              </a:rPr>
                              <m:t>𝑒𝑞</m:t>
                            </m:r>
                          </m:sub>
                        </m:sSub>
                        <m:r>
                          <a:rPr lang="fr-FR" sz="1600" b="0" i="1" smtClean="0">
                            <a:effectLst>
                              <a:outerShdw blurRad="38100" dist="38100" dir="2700000" algn="tl">
                                <a:srgbClr val="000000">
                                  <a:alpha val="43137"/>
                                </a:srgbClr>
                              </a:outerShdw>
                            </a:effectLst>
                            <a:latin typeface="Cambria Math" panose="02040503050406030204" pitchFamily="18" charset="0"/>
                          </a:rPr>
                          <m:t>=</m:t>
                        </m:r>
                        <m:sSub>
                          <m:sSubPr>
                            <m:ctrlPr>
                              <a:rPr lang="fr-FR" sz="1600" b="0" i="1" smtClean="0">
                                <a:effectLst>
                                  <a:outerShdw blurRad="38100" dist="38100" dir="2700000" algn="tl">
                                    <a:srgbClr val="000000">
                                      <a:alpha val="43137"/>
                                    </a:srgbClr>
                                  </a:outerShdw>
                                </a:effectLst>
                                <a:latin typeface="Cambria Math" panose="02040503050406030204" pitchFamily="18" charset="0"/>
                              </a:rPr>
                            </m:ctrlPr>
                          </m:sSubPr>
                          <m:e>
                            <m:r>
                              <a:rPr lang="fr-FR" sz="1600" b="0" i="1" smtClean="0">
                                <a:effectLst>
                                  <a:outerShdw blurRad="38100" dist="38100" dir="2700000" algn="tl">
                                    <a:srgbClr val="000000">
                                      <a:alpha val="43137"/>
                                    </a:srgbClr>
                                  </a:outerShdw>
                                </a:effectLst>
                                <a:latin typeface="Cambria Math" panose="02040503050406030204" pitchFamily="18" charset="0"/>
                              </a:rPr>
                              <m:t>𝐹</m:t>
                            </m:r>
                          </m:e>
                          <m:sub>
                            <m:r>
                              <a:rPr lang="fr-FR" sz="1600" b="0" i="1" smtClean="0">
                                <a:effectLst>
                                  <a:outerShdw blurRad="38100" dist="38100" dir="2700000" algn="tl">
                                    <a:srgbClr val="000000">
                                      <a:alpha val="43137"/>
                                    </a:srgbClr>
                                  </a:outerShdw>
                                </a:effectLst>
                                <a:latin typeface="Cambria Math" panose="02040503050406030204" pitchFamily="18" charset="0"/>
                              </a:rPr>
                              <m:t>𝑐</m:t>
                            </m:r>
                          </m:sub>
                        </m:sSub>
                        <m:r>
                          <a:rPr lang="fr-FR" sz="1600" b="0" i="1" smtClean="0">
                            <a:effectLst>
                              <a:outerShdw blurRad="38100" dist="38100" dir="2700000" algn="tl">
                                <a:srgbClr val="000000">
                                  <a:alpha val="43137"/>
                                </a:srgbClr>
                              </a:outerShdw>
                            </a:effectLst>
                            <a:latin typeface="Cambria Math" panose="02040503050406030204" pitchFamily="18" charset="0"/>
                          </a:rPr>
                          <m:t>.</m:t>
                        </m:r>
                        <m:sSub>
                          <m:sSubPr>
                            <m:ctrlPr>
                              <a:rPr lang="fr-FR" sz="1600" b="0" i="1" smtClean="0">
                                <a:effectLst>
                                  <a:outerShdw blurRad="38100" dist="38100" dir="2700000" algn="tl">
                                    <a:srgbClr val="000000">
                                      <a:alpha val="43137"/>
                                    </a:srgbClr>
                                  </a:outerShdw>
                                </a:effectLst>
                                <a:latin typeface="Cambria Math" panose="02040503050406030204" pitchFamily="18" charset="0"/>
                              </a:rPr>
                            </m:ctrlPr>
                          </m:sSubPr>
                          <m:e>
                            <m:r>
                              <a:rPr lang="fr-FR" sz="1600" b="0" i="1" smtClean="0">
                                <a:effectLst>
                                  <a:outerShdw blurRad="38100" dist="38100" dir="2700000" algn="tl">
                                    <a:srgbClr val="000000">
                                      <a:alpha val="43137"/>
                                    </a:srgbClr>
                                  </a:outerShdw>
                                </a:effectLst>
                                <a:latin typeface="Cambria Math" panose="02040503050406030204" pitchFamily="18" charset="0"/>
                              </a:rPr>
                              <m:t>𝑍</m:t>
                            </m:r>
                          </m:e>
                          <m:sub>
                            <m:r>
                              <a:rPr lang="fr-FR" sz="1600" b="0" i="1" smtClean="0">
                                <a:effectLst>
                                  <a:outerShdw blurRad="38100" dist="38100" dir="2700000" algn="tl">
                                    <a:srgbClr val="000000">
                                      <a:alpha val="43137"/>
                                    </a:srgbClr>
                                  </a:outerShdw>
                                </a:effectLst>
                                <a:latin typeface="Cambria Math" panose="02040503050406030204" pitchFamily="18" charset="0"/>
                              </a:rPr>
                              <m:t>𝑒𝑞</m:t>
                            </m:r>
                          </m:sub>
                        </m:sSub>
                        <m:r>
                          <a:rPr lang="fr-FR" sz="1600" b="0" i="1" smtClean="0">
                            <a:effectLst>
                              <a:outerShdw blurRad="38100" dist="38100" dir="2700000" algn="tl">
                                <a:srgbClr val="000000">
                                  <a:alpha val="43137"/>
                                </a:srgbClr>
                              </a:outerShdw>
                            </a:effectLst>
                            <a:latin typeface="Cambria Math" panose="02040503050406030204" pitchFamily="18" charset="0"/>
                          </a:rPr>
                          <m:t>=0,567 </m:t>
                        </m:r>
                        <m:sSub>
                          <m:sSubPr>
                            <m:ctrlPr>
                              <a:rPr lang="fr-FR" sz="1600" b="0" i="1" smtClean="0">
                                <a:effectLst>
                                  <a:outerShdw blurRad="38100" dist="38100" dir="2700000" algn="tl">
                                    <a:srgbClr val="000000">
                                      <a:alpha val="43137"/>
                                    </a:srgbClr>
                                  </a:outerShdw>
                                </a:effectLst>
                                <a:latin typeface="Cambria Math" panose="02040503050406030204" pitchFamily="18" charset="0"/>
                              </a:rPr>
                            </m:ctrlPr>
                          </m:sSubPr>
                          <m:e>
                            <m:r>
                              <a:rPr lang="fr-FR" sz="1600" b="0" i="1" smtClean="0">
                                <a:effectLst>
                                  <a:outerShdw blurRad="38100" dist="38100" dir="2700000" algn="tl">
                                    <a:srgbClr val="000000">
                                      <a:alpha val="43137"/>
                                    </a:srgbClr>
                                  </a:outerShdw>
                                </a:effectLst>
                                <a:latin typeface="Cambria Math" panose="02040503050406030204" pitchFamily="18" charset="0"/>
                              </a:rPr>
                              <m:t>𝑓</m:t>
                            </m:r>
                          </m:e>
                          <m:sub>
                            <m:r>
                              <a:rPr lang="fr-FR" sz="1600" b="0" i="1" smtClean="0">
                                <a:effectLst>
                                  <a:outerShdw blurRad="38100" dist="38100" dir="2700000" algn="tl">
                                    <a:srgbClr val="000000">
                                      <a:alpha val="43137"/>
                                    </a:srgbClr>
                                  </a:outerShdw>
                                </a:effectLst>
                                <a:latin typeface="Cambria Math" panose="02040503050406030204" pitchFamily="18" charset="0"/>
                              </a:rPr>
                              <m:t>𝑐𝑘</m:t>
                            </m:r>
                          </m:sub>
                        </m:sSub>
                        <m:r>
                          <a:rPr lang="fr-FR" sz="1600" b="0" i="1" smtClean="0">
                            <a:effectLst>
                              <a:outerShdw blurRad="38100" dist="38100" dir="2700000" algn="tl">
                                <a:srgbClr val="000000">
                                  <a:alpha val="43137"/>
                                </a:srgbClr>
                              </a:outerShdw>
                            </a:effectLst>
                            <a:latin typeface="Cambria Math" panose="02040503050406030204" pitchFamily="18" charset="0"/>
                          </a:rPr>
                          <m:t>𝐵</m:t>
                        </m:r>
                        <m:r>
                          <a:rPr lang="fr-FR" sz="1600" b="0" i="1" smtClean="0">
                            <a:effectLst>
                              <a:outerShdw blurRad="38100" dist="38100" dir="2700000" algn="tl">
                                <a:srgbClr val="000000">
                                  <a:alpha val="43137"/>
                                </a:srgbClr>
                              </a:outerShdw>
                            </a:effectLst>
                            <a:latin typeface="Cambria Math" panose="02040503050406030204" pitchFamily="18" charset="0"/>
                          </a:rPr>
                          <m:t> </m:t>
                        </m:r>
                        <m:sSub>
                          <m:sSubPr>
                            <m:ctrlPr>
                              <a:rPr lang="fr-FR" sz="1600" b="0" i="1" smtClean="0">
                                <a:effectLst>
                                  <a:outerShdw blurRad="38100" dist="38100" dir="2700000" algn="tl">
                                    <a:srgbClr val="000000">
                                      <a:alpha val="43137"/>
                                    </a:srgbClr>
                                  </a:outerShdw>
                                </a:effectLst>
                                <a:latin typeface="Cambria Math" panose="02040503050406030204" pitchFamily="18" charset="0"/>
                              </a:rPr>
                            </m:ctrlPr>
                          </m:sSubPr>
                          <m:e>
                            <m:r>
                              <a:rPr lang="fr-FR" sz="1600" b="0" i="1" smtClean="0">
                                <a:effectLst>
                                  <a:outerShdw blurRad="38100" dist="38100" dir="2700000" algn="tl">
                                    <a:srgbClr val="000000">
                                      <a:alpha val="43137"/>
                                    </a:srgbClr>
                                  </a:outerShdw>
                                </a:effectLst>
                                <a:latin typeface="Cambria Math" panose="02040503050406030204" pitchFamily="18" charset="0"/>
                              </a:rPr>
                              <m:t>𝑠</m:t>
                            </m:r>
                          </m:e>
                          <m:sub>
                            <m:r>
                              <a:rPr lang="fr-FR" sz="1600" b="0" i="1" smtClean="0">
                                <a:effectLst>
                                  <a:outerShdw blurRad="38100" dist="38100" dir="2700000" algn="tl">
                                    <a:srgbClr val="000000">
                                      <a:alpha val="43137"/>
                                    </a:srgbClr>
                                  </a:outerShdw>
                                </a:effectLst>
                                <a:latin typeface="Cambria Math" panose="02040503050406030204" pitchFamily="18" charset="0"/>
                              </a:rPr>
                              <m:t>𝑒𝑞</m:t>
                            </m:r>
                          </m:sub>
                        </m:sSub>
                        <m:r>
                          <a:rPr lang="fr-FR" sz="1600" b="0" i="1" smtClean="0">
                            <a:effectLst>
                              <a:outerShdw blurRad="38100" dist="38100" dir="2700000" algn="tl">
                                <a:srgbClr val="000000">
                                  <a:alpha val="43137"/>
                                </a:srgbClr>
                              </a:outerShdw>
                            </a:effectLst>
                            <a:latin typeface="Cambria Math" panose="02040503050406030204" pitchFamily="18" charset="0"/>
                          </a:rPr>
                          <m:t>.</m:t>
                        </m:r>
                        <m:sSub>
                          <m:sSubPr>
                            <m:ctrlPr>
                              <a:rPr lang="fr-FR" sz="1600" b="0" i="1" smtClean="0">
                                <a:effectLst>
                                  <a:outerShdw blurRad="38100" dist="38100" dir="2700000" algn="tl">
                                    <a:srgbClr val="000000">
                                      <a:alpha val="43137"/>
                                    </a:srgbClr>
                                  </a:outerShdw>
                                </a:effectLst>
                                <a:latin typeface="Cambria Math" panose="02040503050406030204" pitchFamily="18" charset="0"/>
                              </a:rPr>
                            </m:ctrlPr>
                          </m:sSubPr>
                          <m:e>
                            <m:r>
                              <a:rPr lang="fr-FR" sz="1600" b="0" i="1" smtClean="0">
                                <a:effectLst>
                                  <a:outerShdw blurRad="38100" dist="38100" dir="2700000" algn="tl">
                                    <a:srgbClr val="000000">
                                      <a:alpha val="43137"/>
                                    </a:srgbClr>
                                  </a:outerShdw>
                                </a:effectLst>
                                <a:latin typeface="Cambria Math" panose="02040503050406030204" pitchFamily="18" charset="0"/>
                              </a:rPr>
                              <m:t>𝑍</m:t>
                            </m:r>
                          </m:e>
                          <m:sub>
                            <m:r>
                              <a:rPr lang="fr-FR" sz="1600" b="0" i="1" smtClean="0">
                                <a:effectLst>
                                  <a:outerShdw blurRad="38100" dist="38100" dir="2700000" algn="tl">
                                    <a:srgbClr val="000000">
                                      <a:alpha val="43137"/>
                                    </a:srgbClr>
                                  </a:outerShdw>
                                </a:effectLst>
                                <a:latin typeface="Cambria Math" panose="02040503050406030204" pitchFamily="18" charset="0"/>
                              </a:rPr>
                              <m:t>𝑒𝑞</m:t>
                            </m:r>
                          </m:sub>
                        </m:sSub>
                      </m:oMath>
                    </m:oMathPara>
                  </a14:m>
                  <a:endParaRPr lang="fr-FR" sz="1600" dirty="0">
                    <a:effectLst>
                      <a:outerShdw blurRad="38100" dist="38100" dir="2700000" algn="tl">
                        <a:srgbClr val="000000">
                          <a:alpha val="43137"/>
                        </a:srgbClr>
                      </a:outerShdw>
                    </a:effectLst>
                  </a:endParaRPr>
                </a:p>
              </p:txBody>
            </p:sp>
          </mc:Choice>
          <mc:Fallback xmlns="">
            <p:sp>
              <p:nvSpPr>
                <p:cNvPr id="19" name="ZoneTexte 18"/>
                <p:cNvSpPr txBox="1">
                  <a:spLocks noRot="1" noChangeAspect="1" noMove="1" noResize="1" noEditPoints="1" noAdjustHandles="1" noChangeArrowheads="1" noChangeShapeType="1" noTextEdit="1"/>
                </p:cNvSpPr>
                <p:nvPr/>
              </p:nvSpPr>
              <p:spPr>
                <a:xfrm>
                  <a:off x="5296660" y="4386493"/>
                  <a:ext cx="3112455" cy="265201"/>
                </a:xfrm>
                <a:prstGeom prst="rect">
                  <a:avLst/>
                </a:prstGeom>
                <a:blipFill>
                  <a:blip r:embed="rId7"/>
                  <a:stretch>
                    <a:fillRect l="-1176" r="-784" b="-34091"/>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0" name="ZoneTexte 19"/>
                <p:cNvSpPr txBox="1"/>
                <p:nvPr/>
              </p:nvSpPr>
              <p:spPr>
                <a:xfrm>
                  <a:off x="8847452" y="4259522"/>
                  <a:ext cx="2701509" cy="5170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sz="1600" i="1" smtClean="0">
                                <a:effectLst>
                                  <a:outerShdw blurRad="38100" dist="38100" dir="2700000" algn="tl">
                                    <a:srgbClr val="000000">
                                      <a:alpha val="43137"/>
                                    </a:srgbClr>
                                  </a:outerShdw>
                                </a:effectLst>
                                <a:latin typeface="Cambria Math" panose="02040503050406030204" pitchFamily="18" charset="0"/>
                              </a:rPr>
                            </m:ctrlPr>
                          </m:sSubPr>
                          <m:e>
                            <m:r>
                              <a:rPr lang="fr-FR" sz="1600" b="0" i="1" smtClean="0">
                                <a:effectLst>
                                  <a:outerShdw blurRad="38100" dist="38100" dir="2700000" algn="tl">
                                    <a:srgbClr val="000000">
                                      <a:alpha val="43137"/>
                                    </a:srgbClr>
                                  </a:outerShdw>
                                </a:effectLst>
                                <a:latin typeface="Cambria Math" panose="02040503050406030204" pitchFamily="18" charset="0"/>
                              </a:rPr>
                              <m:t>𝐾</m:t>
                            </m:r>
                          </m:e>
                          <m:sub>
                            <m:r>
                              <a:rPr lang="fr-FR" sz="1600" b="0" i="1" smtClean="0">
                                <a:effectLst>
                                  <a:outerShdw blurRad="38100" dist="38100" dir="2700000" algn="tl">
                                    <a:srgbClr val="000000">
                                      <a:alpha val="43137"/>
                                    </a:srgbClr>
                                  </a:outerShdw>
                                </a:effectLst>
                                <a:latin typeface="Cambria Math" panose="02040503050406030204" pitchFamily="18" charset="0"/>
                              </a:rPr>
                              <m:t>𝑒𝑞</m:t>
                            </m:r>
                          </m:sub>
                        </m:sSub>
                        <m:r>
                          <a:rPr lang="fr-FR" sz="1600" b="0" i="1" smtClean="0">
                            <a:effectLst>
                              <a:outerShdw blurRad="38100" dist="38100" dir="2700000" algn="tl">
                                <a:srgbClr val="000000">
                                  <a:alpha val="43137"/>
                                </a:srgbClr>
                              </a:outerShdw>
                            </a:effectLst>
                            <a:latin typeface="Cambria Math" panose="02040503050406030204" pitchFamily="18" charset="0"/>
                          </a:rPr>
                          <m:t>=</m:t>
                        </m:r>
                        <m:f>
                          <m:fPr>
                            <m:ctrlPr>
                              <a:rPr lang="fr-FR" sz="1600" b="0" i="1" smtClean="0">
                                <a:effectLst>
                                  <a:outerShdw blurRad="38100" dist="38100" dir="2700000" algn="tl">
                                    <a:srgbClr val="000000">
                                      <a:alpha val="43137"/>
                                    </a:srgbClr>
                                  </a:outerShdw>
                                </a:effectLst>
                                <a:latin typeface="Cambria Math" panose="02040503050406030204" pitchFamily="18" charset="0"/>
                              </a:rPr>
                            </m:ctrlPr>
                          </m:fPr>
                          <m:num>
                            <m:sSub>
                              <m:sSubPr>
                                <m:ctrlPr>
                                  <a:rPr lang="fr-FR" sz="1600" b="0" i="1" smtClean="0">
                                    <a:effectLst>
                                      <a:outerShdw blurRad="38100" dist="38100" dir="2700000" algn="tl">
                                        <a:srgbClr val="000000">
                                          <a:alpha val="43137"/>
                                        </a:srgbClr>
                                      </a:outerShdw>
                                    </a:effectLst>
                                    <a:latin typeface="Cambria Math" panose="02040503050406030204" pitchFamily="18" charset="0"/>
                                  </a:rPr>
                                </m:ctrlPr>
                              </m:sSubPr>
                              <m:e>
                                <m:r>
                                  <a:rPr lang="fr-FR" sz="1600" b="0" i="1" smtClean="0">
                                    <a:effectLst>
                                      <a:outerShdw blurRad="38100" dist="38100" dir="2700000" algn="tl">
                                        <a:srgbClr val="000000">
                                          <a:alpha val="43137"/>
                                        </a:srgbClr>
                                      </a:outerShdw>
                                    </a:effectLst>
                                    <a:latin typeface="Cambria Math" panose="02040503050406030204" pitchFamily="18" charset="0"/>
                                  </a:rPr>
                                  <m:t>𝑀</m:t>
                                </m:r>
                              </m:e>
                              <m:sub>
                                <m:r>
                                  <a:rPr lang="fr-FR" sz="1600" b="0" i="1" smtClean="0">
                                    <a:effectLst>
                                      <a:outerShdw blurRad="38100" dist="38100" dir="2700000" algn="tl">
                                        <a:srgbClr val="000000">
                                          <a:alpha val="43137"/>
                                        </a:srgbClr>
                                      </a:outerShdw>
                                    </a:effectLst>
                                    <a:latin typeface="Cambria Math" panose="02040503050406030204" pitchFamily="18" charset="0"/>
                                  </a:rPr>
                                  <m:t>𝑒𝑞</m:t>
                                </m:r>
                              </m:sub>
                            </m:sSub>
                          </m:num>
                          <m:den>
                            <m:r>
                              <a:rPr lang="fr-FR" sz="1600" b="0" i="1" smtClean="0">
                                <a:effectLst>
                                  <a:outerShdw blurRad="38100" dist="38100" dir="2700000" algn="tl">
                                    <a:srgbClr val="000000">
                                      <a:alpha val="43137"/>
                                    </a:srgbClr>
                                  </a:outerShdw>
                                </a:effectLst>
                                <a:latin typeface="Cambria Math" panose="02040503050406030204" pitchFamily="18" charset="0"/>
                              </a:rPr>
                              <m:t>𝐵</m:t>
                            </m:r>
                            <m:sSup>
                              <m:sSupPr>
                                <m:ctrlPr>
                                  <a:rPr lang="fr-FR" sz="1600" b="0" i="1" smtClean="0">
                                    <a:effectLst>
                                      <a:outerShdw blurRad="38100" dist="38100" dir="2700000" algn="tl">
                                        <a:srgbClr val="000000">
                                          <a:alpha val="43137"/>
                                        </a:srgbClr>
                                      </a:outerShdw>
                                    </a:effectLst>
                                    <a:latin typeface="Cambria Math" panose="02040503050406030204" pitchFamily="18" charset="0"/>
                                  </a:rPr>
                                </m:ctrlPr>
                              </m:sSupPr>
                              <m:e>
                                <m:r>
                                  <a:rPr lang="fr-FR" sz="1600" b="0" i="1" smtClean="0">
                                    <a:effectLst>
                                      <a:outerShdw blurRad="38100" dist="38100" dir="2700000" algn="tl">
                                        <a:srgbClr val="000000">
                                          <a:alpha val="43137"/>
                                        </a:srgbClr>
                                      </a:outerShdw>
                                    </a:effectLst>
                                    <a:latin typeface="Cambria Math" panose="02040503050406030204" pitchFamily="18" charset="0"/>
                                  </a:rPr>
                                  <m:t>𝑑</m:t>
                                </m:r>
                              </m:e>
                              <m:sup>
                                <m:r>
                                  <a:rPr lang="fr-FR" sz="1600" b="0" i="1" smtClean="0">
                                    <a:effectLst>
                                      <a:outerShdw blurRad="38100" dist="38100" dir="2700000" algn="tl">
                                        <a:srgbClr val="000000">
                                          <a:alpha val="43137"/>
                                        </a:srgbClr>
                                      </a:outerShdw>
                                    </a:effectLst>
                                    <a:latin typeface="Cambria Math" panose="02040503050406030204" pitchFamily="18" charset="0"/>
                                  </a:rPr>
                                  <m:t>2</m:t>
                                </m:r>
                              </m:sup>
                            </m:sSup>
                            <m:sSub>
                              <m:sSubPr>
                                <m:ctrlPr>
                                  <a:rPr lang="fr-FR" sz="1600" b="0" i="1" smtClean="0">
                                    <a:effectLst>
                                      <a:outerShdw blurRad="38100" dist="38100" dir="2700000" algn="tl">
                                        <a:srgbClr val="000000">
                                          <a:alpha val="43137"/>
                                        </a:srgbClr>
                                      </a:outerShdw>
                                    </a:effectLst>
                                    <a:latin typeface="Cambria Math" panose="02040503050406030204" pitchFamily="18" charset="0"/>
                                  </a:rPr>
                                </m:ctrlPr>
                              </m:sSubPr>
                              <m:e>
                                <m:r>
                                  <a:rPr lang="fr-FR" sz="1600" b="0" i="1" smtClean="0">
                                    <a:effectLst>
                                      <a:outerShdw blurRad="38100" dist="38100" dir="2700000" algn="tl">
                                        <a:srgbClr val="000000">
                                          <a:alpha val="43137"/>
                                        </a:srgbClr>
                                      </a:outerShdw>
                                    </a:effectLst>
                                    <a:latin typeface="Cambria Math" panose="02040503050406030204" pitchFamily="18" charset="0"/>
                                  </a:rPr>
                                  <m:t>𝑓</m:t>
                                </m:r>
                              </m:e>
                              <m:sub>
                                <m:r>
                                  <a:rPr lang="fr-FR" sz="1600" b="0" i="1" smtClean="0">
                                    <a:effectLst>
                                      <a:outerShdw blurRad="38100" dist="38100" dir="2700000" algn="tl">
                                        <a:srgbClr val="000000">
                                          <a:alpha val="43137"/>
                                        </a:srgbClr>
                                      </a:outerShdw>
                                    </a:effectLst>
                                    <a:latin typeface="Cambria Math" panose="02040503050406030204" pitchFamily="18" charset="0"/>
                                  </a:rPr>
                                  <m:t>𝑐𝑘</m:t>
                                </m:r>
                              </m:sub>
                            </m:sSub>
                          </m:den>
                        </m:f>
                        <m:r>
                          <a:rPr lang="fr-FR" sz="1600" b="0" i="1" smtClean="0">
                            <a:effectLst>
                              <a:outerShdw blurRad="38100" dist="38100" dir="2700000" algn="tl">
                                <a:srgbClr val="000000">
                                  <a:alpha val="43137"/>
                                </a:srgbClr>
                              </a:outerShdw>
                            </a:effectLst>
                            <a:latin typeface="Cambria Math" panose="02040503050406030204" pitchFamily="18" charset="0"/>
                          </a:rPr>
                          <m:t>=</m:t>
                        </m:r>
                        <m:f>
                          <m:fPr>
                            <m:ctrlPr>
                              <a:rPr lang="fr-FR" sz="1600" b="0" i="1" smtClean="0">
                                <a:effectLst>
                                  <a:outerShdw blurRad="38100" dist="38100" dir="2700000" algn="tl">
                                    <a:srgbClr val="000000">
                                      <a:alpha val="43137"/>
                                    </a:srgbClr>
                                  </a:outerShdw>
                                </a:effectLst>
                                <a:latin typeface="Cambria Math" panose="02040503050406030204" pitchFamily="18" charset="0"/>
                              </a:rPr>
                            </m:ctrlPr>
                          </m:fPr>
                          <m:num>
                            <m:r>
                              <a:rPr lang="fr-FR" sz="1600" i="1">
                                <a:effectLst>
                                  <a:outerShdw blurRad="38100" dist="38100" dir="2700000" algn="tl">
                                    <a:srgbClr val="000000">
                                      <a:alpha val="43137"/>
                                    </a:srgbClr>
                                  </a:outerShdw>
                                </a:effectLst>
                                <a:latin typeface="Cambria Math" panose="02040503050406030204" pitchFamily="18" charset="0"/>
                              </a:rPr>
                              <m:t>0,567 </m:t>
                            </m:r>
                            <m:sSub>
                              <m:sSubPr>
                                <m:ctrlPr>
                                  <a:rPr lang="fr-FR" sz="1600" i="1">
                                    <a:effectLst>
                                      <a:outerShdw blurRad="38100" dist="38100" dir="2700000" algn="tl">
                                        <a:srgbClr val="000000">
                                          <a:alpha val="43137"/>
                                        </a:srgbClr>
                                      </a:outerShdw>
                                    </a:effectLst>
                                    <a:latin typeface="Cambria Math" panose="02040503050406030204" pitchFamily="18" charset="0"/>
                                  </a:rPr>
                                </m:ctrlPr>
                              </m:sSubPr>
                              <m:e>
                                <m:r>
                                  <a:rPr lang="fr-FR" sz="1600" i="1">
                                    <a:effectLst>
                                      <a:outerShdw blurRad="38100" dist="38100" dir="2700000" algn="tl">
                                        <a:srgbClr val="000000">
                                          <a:alpha val="43137"/>
                                        </a:srgbClr>
                                      </a:outerShdw>
                                    </a:effectLst>
                                    <a:latin typeface="Cambria Math" panose="02040503050406030204" pitchFamily="18" charset="0"/>
                                  </a:rPr>
                                  <m:t>𝑠</m:t>
                                </m:r>
                              </m:e>
                              <m:sub>
                                <m:r>
                                  <a:rPr lang="fr-FR" sz="1600" i="1">
                                    <a:effectLst>
                                      <a:outerShdw blurRad="38100" dist="38100" dir="2700000" algn="tl">
                                        <a:srgbClr val="000000">
                                          <a:alpha val="43137"/>
                                        </a:srgbClr>
                                      </a:outerShdw>
                                    </a:effectLst>
                                    <a:latin typeface="Cambria Math" panose="02040503050406030204" pitchFamily="18" charset="0"/>
                                  </a:rPr>
                                  <m:t>𝑒𝑞</m:t>
                                </m:r>
                              </m:sub>
                            </m:sSub>
                            <m:r>
                              <a:rPr lang="fr-FR" sz="1600" i="1">
                                <a:effectLst>
                                  <a:outerShdw blurRad="38100" dist="38100" dir="2700000" algn="tl">
                                    <a:srgbClr val="000000">
                                      <a:alpha val="43137"/>
                                    </a:srgbClr>
                                  </a:outerShdw>
                                </a:effectLst>
                                <a:latin typeface="Cambria Math" panose="02040503050406030204" pitchFamily="18" charset="0"/>
                              </a:rPr>
                              <m:t>.</m:t>
                            </m:r>
                            <m:sSub>
                              <m:sSubPr>
                                <m:ctrlPr>
                                  <a:rPr lang="fr-FR" sz="1600" i="1">
                                    <a:effectLst>
                                      <a:outerShdw blurRad="38100" dist="38100" dir="2700000" algn="tl">
                                        <a:srgbClr val="000000">
                                          <a:alpha val="43137"/>
                                        </a:srgbClr>
                                      </a:outerShdw>
                                    </a:effectLst>
                                    <a:latin typeface="Cambria Math" panose="02040503050406030204" pitchFamily="18" charset="0"/>
                                  </a:rPr>
                                </m:ctrlPr>
                              </m:sSubPr>
                              <m:e>
                                <m:r>
                                  <a:rPr lang="fr-FR" sz="1600" i="1">
                                    <a:effectLst>
                                      <a:outerShdw blurRad="38100" dist="38100" dir="2700000" algn="tl">
                                        <a:srgbClr val="000000">
                                          <a:alpha val="43137"/>
                                        </a:srgbClr>
                                      </a:outerShdw>
                                    </a:effectLst>
                                    <a:latin typeface="Cambria Math" panose="02040503050406030204" pitchFamily="18" charset="0"/>
                                  </a:rPr>
                                  <m:t>𝑍</m:t>
                                </m:r>
                              </m:e>
                              <m:sub>
                                <m:r>
                                  <a:rPr lang="fr-FR" sz="1600" i="1">
                                    <a:effectLst>
                                      <a:outerShdw blurRad="38100" dist="38100" dir="2700000" algn="tl">
                                        <a:srgbClr val="000000">
                                          <a:alpha val="43137"/>
                                        </a:srgbClr>
                                      </a:outerShdw>
                                    </a:effectLst>
                                    <a:latin typeface="Cambria Math" panose="02040503050406030204" pitchFamily="18" charset="0"/>
                                  </a:rPr>
                                  <m:t>𝑒𝑞</m:t>
                                </m:r>
                              </m:sub>
                            </m:sSub>
                          </m:num>
                          <m:den>
                            <m:sSup>
                              <m:sSupPr>
                                <m:ctrlPr>
                                  <a:rPr lang="fr-FR" sz="1600" b="0" i="1" smtClean="0">
                                    <a:effectLst>
                                      <a:outerShdw blurRad="38100" dist="38100" dir="2700000" algn="tl">
                                        <a:srgbClr val="000000">
                                          <a:alpha val="43137"/>
                                        </a:srgbClr>
                                      </a:outerShdw>
                                    </a:effectLst>
                                    <a:latin typeface="Cambria Math" panose="02040503050406030204" pitchFamily="18" charset="0"/>
                                  </a:rPr>
                                </m:ctrlPr>
                              </m:sSupPr>
                              <m:e>
                                <m:r>
                                  <a:rPr lang="fr-FR" sz="1600" b="0" i="1" smtClean="0">
                                    <a:effectLst>
                                      <a:outerShdw blurRad="38100" dist="38100" dir="2700000" algn="tl">
                                        <a:srgbClr val="000000">
                                          <a:alpha val="43137"/>
                                        </a:srgbClr>
                                      </a:outerShdw>
                                    </a:effectLst>
                                    <a:latin typeface="Cambria Math" panose="02040503050406030204" pitchFamily="18" charset="0"/>
                                  </a:rPr>
                                  <m:t>𝑑</m:t>
                                </m:r>
                              </m:e>
                              <m:sup>
                                <m:r>
                                  <a:rPr lang="fr-FR" sz="1600" b="0" i="1" smtClean="0">
                                    <a:effectLst>
                                      <a:outerShdw blurRad="38100" dist="38100" dir="2700000" algn="tl">
                                        <a:srgbClr val="000000">
                                          <a:alpha val="43137"/>
                                        </a:srgbClr>
                                      </a:outerShdw>
                                    </a:effectLst>
                                    <a:latin typeface="Cambria Math" panose="02040503050406030204" pitchFamily="18" charset="0"/>
                                  </a:rPr>
                                  <m:t>2</m:t>
                                </m:r>
                              </m:sup>
                            </m:sSup>
                          </m:den>
                        </m:f>
                      </m:oMath>
                    </m:oMathPara>
                  </a14:m>
                  <a:endParaRPr lang="fr-FR" sz="1600" dirty="0"/>
                </a:p>
              </p:txBody>
            </p:sp>
          </mc:Choice>
          <mc:Fallback xmlns="">
            <p:sp>
              <p:nvSpPr>
                <p:cNvPr id="20" name="ZoneTexte 19"/>
                <p:cNvSpPr txBox="1">
                  <a:spLocks noRot="1" noChangeAspect="1" noMove="1" noResize="1" noEditPoints="1" noAdjustHandles="1" noChangeArrowheads="1" noChangeShapeType="1" noTextEdit="1"/>
                </p:cNvSpPr>
                <p:nvPr/>
              </p:nvSpPr>
              <p:spPr>
                <a:xfrm>
                  <a:off x="8847452" y="4259522"/>
                  <a:ext cx="2701509" cy="517001"/>
                </a:xfrm>
                <a:prstGeom prst="rect">
                  <a:avLst/>
                </a:prstGeom>
                <a:blipFill>
                  <a:blip r:embed="rId8"/>
                  <a:stretch>
                    <a:fillRect r="-225" b="-7059"/>
                  </a:stretch>
                </a:blipFill>
              </p:spPr>
              <p:txBody>
                <a:bodyPr/>
                <a:lstStyle/>
                <a:p>
                  <a:r>
                    <a:rPr lang="fr-FR">
                      <a:noFill/>
                    </a:rPr>
                    <a:t> </a:t>
                  </a:r>
                </a:p>
              </p:txBody>
            </p:sp>
          </mc:Fallback>
        </mc:AlternateContent>
      </p:grpSp>
      <p:grpSp>
        <p:nvGrpSpPr>
          <p:cNvPr id="25" name="Groupe 24"/>
          <p:cNvGrpSpPr/>
          <p:nvPr/>
        </p:nvGrpSpPr>
        <p:grpSpPr>
          <a:xfrm>
            <a:off x="1306420" y="5077363"/>
            <a:ext cx="8527783" cy="811761"/>
            <a:chOff x="1315218" y="4790681"/>
            <a:chExt cx="8527783" cy="811761"/>
          </a:xfrm>
        </p:grpSpPr>
        <p:sp>
          <p:nvSpPr>
            <p:cNvPr id="21" name="ZoneTexte 20"/>
            <p:cNvSpPr txBox="1"/>
            <p:nvPr/>
          </p:nvSpPr>
          <p:spPr>
            <a:xfrm>
              <a:off x="1315218" y="4931783"/>
              <a:ext cx="2691121" cy="338554"/>
            </a:xfrm>
            <a:prstGeom prst="rect">
              <a:avLst/>
            </a:prstGeom>
            <a:noFill/>
          </p:spPr>
          <p:txBody>
            <a:bodyPr wrap="none" rtlCol="0">
              <a:spAutoFit/>
            </a:bodyPr>
            <a:lstStyle/>
            <a:p>
              <a:r>
                <a:rPr lang="fr-FR" sz="1600" dirty="0" smtClean="0">
                  <a:effectLst>
                    <a:outerShdw blurRad="38100" dist="38100" dir="2700000" algn="tl">
                      <a:srgbClr val="000000">
                        <a:alpha val="43137"/>
                      </a:srgbClr>
                    </a:outerShdw>
                  </a:effectLst>
                </a:rPr>
                <a:t>Par remplacement on obtient:</a:t>
              </a:r>
              <a:endParaRPr lang="fr-FR" sz="1600"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22" name="Rectangle 21"/>
                <p:cNvSpPr/>
                <p:nvPr/>
              </p:nvSpPr>
              <p:spPr>
                <a:xfrm>
                  <a:off x="4006339" y="4790681"/>
                  <a:ext cx="2782813" cy="8117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sz="1600" i="1" smtClean="0">
                                <a:effectLst>
                                  <a:outerShdw blurRad="38100" dist="38100" dir="2700000" algn="tl">
                                    <a:srgbClr val="000000">
                                      <a:alpha val="43137"/>
                                    </a:srgbClr>
                                  </a:outerShdw>
                                </a:effectLst>
                                <a:latin typeface="Cambria Math" panose="02040503050406030204" pitchFamily="18" charset="0"/>
                              </a:rPr>
                            </m:ctrlPr>
                          </m:sSubPr>
                          <m:e>
                            <m:r>
                              <a:rPr lang="fr-FR" sz="1600" i="1">
                                <a:effectLst>
                                  <a:outerShdw blurRad="38100" dist="38100" dir="2700000" algn="tl">
                                    <a:srgbClr val="000000">
                                      <a:alpha val="43137"/>
                                    </a:srgbClr>
                                  </a:outerShdw>
                                </a:effectLst>
                                <a:latin typeface="Cambria Math" panose="02040503050406030204" pitchFamily="18" charset="0"/>
                              </a:rPr>
                              <m:t>𝐾</m:t>
                            </m:r>
                          </m:e>
                          <m:sub>
                            <m:r>
                              <a:rPr lang="fr-FR" sz="1600" i="1">
                                <a:effectLst>
                                  <a:outerShdw blurRad="38100" dist="38100" dir="2700000" algn="tl">
                                    <a:srgbClr val="000000">
                                      <a:alpha val="43137"/>
                                    </a:srgbClr>
                                  </a:outerShdw>
                                </a:effectLst>
                                <a:latin typeface="Cambria Math" panose="02040503050406030204" pitchFamily="18" charset="0"/>
                              </a:rPr>
                              <m:t>𝑒𝑞</m:t>
                            </m:r>
                          </m:sub>
                        </m:sSub>
                        <m:r>
                          <a:rPr lang="fr-FR" sz="1600" i="1">
                            <a:effectLst>
                              <a:outerShdw blurRad="38100" dist="38100" dir="2700000" algn="tl">
                                <a:srgbClr val="000000">
                                  <a:alpha val="43137"/>
                                </a:srgbClr>
                              </a:outerShdw>
                            </a:effectLst>
                            <a:latin typeface="Cambria Math" panose="02040503050406030204" pitchFamily="18" charset="0"/>
                          </a:rPr>
                          <m:t>=</m:t>
                        </m:r>
                        <m:f>
                          <m:fPr>
                            <m:ctrlPr>
                              <a:rPr lang="fr-FR" sz="1600" i="1">
                                <a:effectLst>
                                  <a:outerShdw blurRad="38100" dist="38100" dir="2700000" algn="tl">
                                    <a:srgbClr val="000000">
                                      <a:alpha val="43137"/>
                                    </a:srgbClr>
                                  </a:outerShdw>
                                </a:effectLst>
                                <a:latin typeface="Cambria Math" panose="02040503050406030204" pitchFamily="18" charset="0"/>
                              </a:rPr>
                            </m:ctrlPr>
                          </m:fPr>
                          <m:num>
                            <m:sSub>
                              <m:sSubPr>
                                <m:ctrlPr>
                                  <a:rPr lang="fr-FR" sz="1600" i="1">
                                    <a:effectLst>
                                      <a:outerShdw blurRad="38100" dist="38100" dir="2700000" algn="tl">
                                        <a:srgbClr val="000000">
                                          <a:alpha val="43137"/>
                                        </a:srgbClr>
                                      </a:outerShdw>
                                    </a:effectLst>
                                    <a:latin typeface="Cambria Math" panose="02040503050406030204" pitchFamily="18" charset="0"/>
                                  </a:rPr>
                                </m:ctrlPr>
                              </m:sSubPr>
                              <m:e>
                                <m:r>
                                  <a:rPr lang="fr-FR" sz="1600" b="0" i="1" smtClean="0">
                                    <a:effectLst>
                                      <a:outerShdw blurRad="38100" dist="38100" dir="2700000" algn="tl">
                                        <a:srgbClr val="000000">
                                          <a:alpha val="43137"/>
                                        </a:srgbClr>
                                      </a:outerShdw>
                                    </a:effectLst>
                                    <a:latin typeface="Cambria Math" panose="02040503050406030204" pitchFamily="18" charset="0"/>
                                  </a:rPr>
                                  <m:t>0,454(</m:t>
                                </m:r>
                                <m:r>
                                  <a:rPr lang="fr-FR" sz="16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𝛿</m:t>
                                </m:r>
                                <m:r>
                                  <a:rPr lang="fr-FR" sz="1600" b="0" i="1" smtClean="0">
                                    <a:effectLst>
                                      <a:outerShdw blurRad="38100" dist="38100" dir="2700000" algn="tl">
                                        <a:srgbClr val="000000">
                                          <a:alpha val="43137"/>
                                        </a:srgbClr>
                                      </a:outerShdw>
                                    </a:effectLst>
                                    <a:latin typeface="Cambria Math" panose="02040503050406030204" pitchFamily="18" charset="0"/>
                                  </a:rPr>
                                  <m:t>−</m:t>
                                </m:r>
                                <m:r>
                                  <a:rPr lang="fr-FR" sz="1600" b="0" i="1" smtClean="0">
                                    <a:effectLst>
                                      <a:outerShdw blurRad="38100" dist="38100" dir="2700000" algn="tl">
                                        <a:srgbClr val="000000">
                                          <a:alpha val="43137"/>
                                        </a:srgbClr>
                                      </a:outerShdw>
                                    </a:effectLst>
                                    <a:latin typeface="Cambria Math" panose="02040503050406030204" pitchFamily="18" charset="0"/>
                                  </a:rPr>
                                  <m:t>𝑘</m:t>
                                </m:r>
                              </m:e>
                              <m:sub>
                                <m:r>
                                  <a:rPr lang="fr-FR" sz="1600" b="0" i="1" smtClean="0">
                                    <a:effectLst>
                                      <a:outerShdw blurRad="38100" dist="38100" dir="2700000" algn="tl">
                                        <a:srgbClr val="000000">
                                          <a:alpha val="43137"/>
                                        </a:srgbClr>
                                      </a:outerShdw>
                                    </a:effectLst>
                                    <a:latin typeface="Cambria Math" panose="02040503050406030204" pitchFamily="18" charset="0"/>
                                  </a:rPr>
                                  <m:t>1</m:t>
                                </m:r>
                              </m:sub>
                            </m:sSub>
                            <m:r>
                              <a:rPr lang="fr-FR" sz="1600" b="0" i="1" smtClean="0">
                                <a:effectLst>
                                  <a:outerShdw blurRad="38100" dist="38100" dir="2700000" algn="tl">
                                    <a:srgbClr val="000000">
                                      <a:alpha val="43137"/>
                                    </a:srgbClr>
                                  </a:outerShdw>
                                </a:effectLst>
                                <a:latin typeface="Cambria Math" panose="02040503050406030204" pitchFamily="18" charset="0"/>
                              </a:rPr>
                              <m:t>)</m:t>
                            </m:r>
                          </m:num>
                          <m:den>
                            <m:sSub>
                              <m:sSubPr>
                                <m:ctrlPr>
                                  <a:rPr lang="fr-FR" sz="1600" i="1">
                                    <a:effectLst>
                                      <a:outerShdw blurRad="38100" dist="38100" dir="2700000" algn="tl">
                                        <a:srgbClr val="000000">
                                          <a:alpha val="43137"/>
                                        </a:srgbClr>
                                      </a:outerShdw>
                                    </a:effectLst>
                                    <a:latin typeface="Cambria Math" panose="02040503050406030204" pitchFamily="18" charset="0"/>
                                  </a:rPr>
                                </m:ctrlPr>
                              </m:sSubPr>
                              <m:e>
                                <m:r>
                                  <a:rPr lang="fr-FR" sz="1600" b="0" i="1" smtClean="0">
                                    <a:effectLst>
                                      <a:outerShdw blurRad="38100" dist="38100" dir="2700000" algn="tl">
                                        <a:srgbClr val="000000">
                                          <a:alpha val="43137"/>
                                        </a:srgbClr>
                                      </a:outerShdw>
                                    </a:effectLst>
                                    <a:latin typeface="Cambria Math" panose="02040503050406030204" pitchFamily="18" charset="0"/>
                                  </a:rPr>
                                  <m:t>𝑘</m:t>
                                </m:r>
                              </m:e>
                              <m:sub>
                                <m:r>
                                  <a:rPr lang="fr-FR" sz="1600" b="0" i="1" smtClean="0">
                                    <a:effectLst>
                                      <a:outerShdw blurRad="38100" dist="38100" dir="2700000" algn="tl">
                                        <a:srgbClr val="000000">
                                          <a:alpha val="43137"/>
                                        </a:srgbClr>
                                      </a:outerShdw>
                                    </a:effectLst>
                                    <a:latin typeface="Cambria Math" panose="02040503050406030204" pitchFamily="18" charset="0"/>
                                  </a:rPr>
                                  <m:t>2</m:t>
                                </m:r>
                              </m:sub>
                            </m:sSub>
                            <m:r>
                              <a:rPr lang="fr-FR" sz="1600" i="1">
                                <a:effectLst>
                                  <a:outerShdw blurRad="38100" dist="38100" dir="2700000" algn="tl">
                                    <a:srgbClr val="000000">
                                      <a:alpha val="43137"/>
                                    </a:srgbClr>
                                  </a:outerShdw>
                                </a:effectLst>
                                <a:latin typeface="Cambria Math" panose="02040503050406030204" pitchFamily="18" charset="0"/>
                              </a:rPr>
                              <m:t>−0,182</m:t>
                            </m:r>
                            <m:sSup>
                              <m:sSupPr>
                                <m:ctrlPr>
                                  <a:rPr lang="fr-FR" sz="1600" i="1">
                                    <a:effectLst>
                                      <a:outerShdw blurRad="38100" dist="38100" dir="2700000" algn="tl">
                                        <a:srgbClr val="000000">
                                          <a:alpha val="43137"/>
                                        </a:srgbClr>
                                      </a:outerShdw>
                                    </a:effectLst>
                                    <a:latin typeface="Cambria Math" panose="02040503050406030204" pitchFamily="18" charset="0"/>
                                  </a:rPr>
                                </m:ctrlPr>
                              </m:sSupPr>
                              <m:e>
                                <m:r>
                                  <a:rPr lang="fr-FR" sz="1600" i="1">
                                    <a:effectLst>
                                      <a:outerShdw blurRad="38100" dist="38100" dir="2700000" algn="tl">
                                        <a:srgbClr val="000000">
                                          <a:alpha val="43137"/>
                                        </a:srgbClr>
                                      </a:outerShdw>
                                    </a:effectLst>
                                    <a:latin typeface="Cambria Math" panose="02040503050406030204" pitchFamily="18" charset="0"/>
                                  </a:rPr>
                                  <m:t>[</m:t>
                                </m:r>
                                <m:f>
                                  <m:fPr>
                                    <m:ctrlPr>
                                      <a:rPr lang="fr-FR" sz="1600" i="1">
                                        <a:effectLst>
                                          <a:outerShdw blurRad="38100" dist="38100" dir="2700000" algn="tl">
                                            <a:srgbClr val="000000">
                                              <a:alpha val="43137"/>
                                            </a:srgbClr>
                                          </a:outerShdw>
                                        </a:effectLst>
                                        <a:latin typeface="Cambria Math" panose="02040503050406030204" pitchFamily="18" charset="0"/>
                                      </a:rPr>
                                    </m:ctrlPr>
                                  </m:fPr>
                                  <m:num>
                                    <m:sSub>
                                      <m:sSubPr>
                                        <m:ctrlPr>
                                          <a:rPr lang="fr-FR" sz="1600" i="1">
                                            <a:effectLst>
                                              <a:outerShdw blurRad="38100" dist="38100" dir="2700000" algn="tl">
                                                <a:srgbClr val="000000">
                                                  <a:alpha val="43137"/>
                                                </a:srgbClr>
                                              </a:outerShdw>
                                            </a:effectLst>
                                            <a:latin typeface="Cambria Math" panose="02040503050406030204" pitchFamily="18" charset="0"/>
                                          </a:rPr>
                                        </m:ctrlPr>
                                      </m:sSubPr>
                                      <m:e>
                                        <m:r>
                                          <a:rPr lang="fr-FR" sz="1600" i="1" smtClean="0">
                                            <a:effectLst>
                                              <a:outerShdw blurRad="38100" dist="38100" dir="2700000" algn="tl">
                                                <a:srgbClr val="000000">
                                                  <a:alpha val="43137"/>
                                                </a:srgbClr>
                                              </a:outerShdw>
                                            </a:effectLst>
                                            <a:latin typeface="Cambria Math" panose="02040503050406030204" pitchFamily="18" charset="0"/>
                                          </a:rPr>
                                          <m:t> </m:t>
                                        </m:r>
                                        <m:r>
                                          <a:rPr lang="fr-FR" sz="1600" i="1">
                                            <a:effectLst>
                                              <a:outerShdw blurRad="38100" dist="38100" dir="2700000" algn="tl">
                                                <a:srgbClr val="000000">
                                                  <a:alpha val="43137"/>
                                                </a:srgbClr>
                                              </a:outerShdw>
                                            </a:effectLst>
                                            <a:latin typeface="Cambria Math" panose="02040503050406030204" pitchFamily="18" charset="0"/>
                                          </a:rPr>
                                          <m:t>(</m:t>
                                        </m:r>
                                        <m:r>
                                          <a:rPr lang="fr-FR" sz="16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𝛿</m:t>
                                        </m:r>
                                        <m:r>
                                          <a:rPr lang="fr-FR" sz="1600" i="1">
                                            <a:effectLst>
                                              <a:outerShdw blurRad="38100" dist="38100" dir="2700000" algn="tl">
                                                <a:srgbClr val="000000">
                                                  <a:alpha val="43137"/>
                                                </a:srgbClr>
                                              </a:outerShdw>
                                            </a:effectLst>
                                            <a:latin typeface="Cambria Math" panose="02040503050406030204" pitchFamily="18" charset="0"/>
                                          </a:rPr>
                                          <m:t>−</m:t>
                                        </m:r>
                                        <m:r>
                                          <a:rPr lang="fr-FR" sz="1600" i="1">
                                            <a:effectLst>
                                              <a:outerShdw blurRad="38100" dist="38100" dir="2700000" algn="tl">
                                                <a:srgbClr val="000000">
                                                  <a:alpha val="43137"/>
                                                </a:srgbClr>
                                              </a:outerShdw>
                                            </a:effectLst>
                                            <a:latin typeface="Cambria Math" panose="02040503050406030204" pitchFamily="18" charset="0"/>
                                          </a:rPr>
                                          <m:t>𝑘</m:t>
                                        </m:r>
                                      </m:e>
                                      <m:sub>
                                        <m:r>
                                          <a:rPr lang="fr-FR" sz="1600" i="1">
                                            <a:effectLst>
                                              <a:outerShdw blurRad="38100" dist="38100" dir="2700000" algn="tl">
                                                <a:srgbClr val="000000">
                                                  <a:alpha val="43137"/>
                                                </a:srgbClr>
                                              </a:outerShdw>
                                            </a:effectLst>
                                            <a:latin typeface="Cambria Math" panose="02040503050406030204" pitchFamily="18" charset="0"/>
                                          </a:rPr>
                                          <m:t>1</m:t>
                                        </m:r>
                                      </m:sub>
                                    </m:sSub>
                                    <m:r>
                                      <a:rPr lang="fr-FR" sz="1600" i="1">
                                        <a:effectLst>
                                          <a:outerShdw blurRad="38100" dist="38100" dir="2700000" algn="tl">
                                            <a:srgbClr val="000000">
                                              <a:alpha val="43137"/>
                                            </a:srgbClr>
                                          </a:outerShdw>
                                        </a:effectLst>
                                        <a:latin typeface="Cambria Math" panose="02040503050406030204" pitchFamily="18" charset="0"/>
                                      </a:rPr>
                                      <m:t>)</m:t>
                                    </m:r>
                                  </m:num>
                                  <m:den>
                                    <m:sSub>
                                      <m:sSubPr>
                                        <m:ctrlPr>
                                          <a:rPr lang="fr-FR" sz="1600" i="1">
                                            <a:effectLst>
                                              <a:outerShdw blurRad="38100" dist="38100" dir="2700000" algn="tl">
                                                <a:srgbClr val="000000">
                                                  <a:alpha val="43137"/>
                                                </a:srgbClr>
                                              </a:outerShdw>
                                            </a:effectLst>
                                            <a:latin typeface="Cambria Math" panose="02040503050406030204" pitchFamily="18" charset="0"/>
                                          </a:rPr>
                                        </m:ctrlPr>
                                      </m:sSubPr>
                                      <m:e>
                                        <m:r>
                                          <a:rPr lang="fr-FR" sz="1600" i="1">
                                            <a:effectLst>
                                              <a:outerShdw blurRad="38100" dist="38100" dir="2700000" algn="tl">
                                                <a:srgbClr val="000000">
                                                  <a:alpha val="43137"/>
                                                </a:srgbClr>
                                              </a:outerShdw>
                                            </a:effectLst>
                                            <a:latin typeface="Cambria Math" panose="02040503050406030204" pitchFamily="18" charset="0"/>
                                          </a:rPr>
                                          <m:t>𝑘</m:t>
                                        </m:r>
                                      </m:e>
                                      <m:sub>
                                        <m:r>
                                          <a:rPr lang="fr-FR" sz="1600" i="1">
                                            <a:effectLst>
                                              <a:outerShdw blurRad="38100" dist="38100" dir="2700000" algn="tl">
                                                <a:srgbClr val="000000">
                                                  <a:alpha val="43137"/>
                                                </a:srgbClr>
                                              </a:outerShdw>
                                            </a:effectLst>
                                            <a:latin typeface="Cambria Math" panose="02040503050406030204" pitchFamily="18" charset="0"/>
                                          </a:rPr>
                                          <m:t>2</m:t>
                                        </m:r>
                                      </m:sub>
                                    </m:sSub>
                                  </m:den>
                                </m:f>
                                <m:r>
                                  <a:rPr lang="fr-FR" sz="1600" i="1">
                                    <a:effectLst>
                                      <a:outerShdw blurRad="38100" dist="38100" dir="2700000" algn="tl">
                                        <a:srgbClr val="000000">
                                          <a:alpha val="43137"/>
                                        </a:srgbClr>
                                      </a:outerShdw>
                                    </a:effectLst>
                                    <a:latin typeface="Cambria Math" panose="02040503050406030204" pitchFamily="18" charset="0"/>
                                  </a:rPr>
                                  <m:t>]</m:t>
                                </m:r>
                              </m:e>
                              <m:sup>
                                <m:r>
                                  <a:rPr lang="fr-FR" sz="1600" i="1">
                                    <a:effectLst>
                                      <a:outerShdw blurRad="38100" dist="38100" dir="2700000" algn="tl">
                                        <a:srgbClr val="000000">
                                          <a:alpha val="43137"/>
                                        </a:srgbClr>
                                      </a:outerShdw>
                                    </a:effectLst>
                                    <a:latin typeface="Cambria Math" panose="02040503050406030204" pitchFamily="18" charset="0"/>
                                  </a:rPr>
                                  <m:t>2</m:t>
                                </m:r>
                              </m:sup>
                            </m:sSup>
                          </m:den>
                        </m:f>
                      </m:oMath>
                    </m:oMathPara>
                  </a14:m>
                  <a:endParaRPr lang="fr-FR" sz="1600" dirty="0">
                    <a:effectLst>
                      <a:outerShdw blurRad="38100" dist="38100" dir="2700000" algn="tl">
                        <a:srgbClr val="000000">
                          <a:alpha val="43137"/>
                        </a:srgbClr>
                      </a:outerShdw>
                    </a:effectLst>
                  </a:endParaRPr>
                </a:p>
              </p:txBody>
            </p:sp>
          </mc:Choice>
          <mc:Fallback xmlns="">
            <p:sp>
              <p:nvSpPr>
                <p:cNvPr id="22" name="Rectangle 21"/>
                <p:cNvSpPr>
                  <a:spLocks noRot="1" noChangeAspect="1" noMove="1" noResize="1" noEditPoints="1" noAdjustHandles="1" noChangeArrowheads="1" noChangeShapeType="1" noTextEdit="1"/>
                </p:cNvSpPr>
                <p:nvPr/>
              </p:nvSpPr>
              <p:spPr>
                <a:xfrm>
                  <a:off x="4006339" y="4790681"/>
                  <a:ext cx="2782813" cy="811761"/>
                </a:xfrm>
                <a:prstGeom prst="rect">
                  <a:avLst/>
                </a:prstGeom>
                <a:blipFill>
                  <a:blip r:embed="rId9"/>
                  <a:stretch>
                    <a:fillRect b="-1504"/>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7604311" y="4800288"/>
                  <a:ext cx="2238690" cy="5579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sz="1600" i="1" smtClean="0">
                                <a:effectLst>
                                  <a:outerShdw blurRad="38100" dist="38100" dir="2700000" algn="tl">
                                    <a:srgbClr val="000000">
                                      <a:alpha val="43137"/>
                                    </a:srgbClr>
                                  </a:outerShdw>
                                </a:effectLst>
                                <a:latin typeface="Cambria Math" panose="02040503050406030204" pitchFamily="18" charset="0"/>
                              </a:rPr>
                            </m:ctrlPr>
                          </m:sSubPr>
                          <m:e>
                            <m:r>
                              <a:rPr lang="fr-FR" sz="1600" i="1">
                                <a:effectLst>
                                  <a:outerShdw blurRad="38100" dist="38100" dir="2700000" algn="tl">
                                    <a:srgbClr val="000000">
                                      <a:alpha val="43137"/>
                                    </a:srgbClr>
                                  </a:outerShdw>
                                </a:effectLst>
                                <a:latin typeface="Cambria Math" panose="02040503050406030204" pitchFamily="18" charset="0"/>
                              </a:rPr>
                              <m:t>𝐾</m:t>
                            </m:r>
                          </m:e>
                          <m:sub>
                            <m:r>
                              <a:rPr lang="fr-FR" sz="1600" i="1">
                                <a:effectLst>
                                  <a:outerShdw blurRad="38100" dist="38100" dir="2700000" algn="tl">
                                    <a:srgbClr val="000000">
                                      <a:alpha val="43137"/>
                                    </a:srgbClr>
                                  </a:outerShdw>
                                </a:effectLst>
                                <a:latin typeface="Cambria Math" panose="02040503050406030204" pitchFamily="18" charset="0"/>
                              </a:rPr>
                              <m:t>𝑒𝑞</m:t>
                            </m:r>
                          </m:sub>
                        </m:sSub>
                        <m:r>
                          <a:rPr lang="fr-FR" sz="1600" i="1">
                            <a:effectLst>
                              <a:outerShdw blurRad="38100" dist="38100" dir="2700000" algn="tl">
                                <a:srgbClr val="000000">
                                  <a:alpha val="43137"/>
                                </a:srgbClr>
                              </a:outerShdw>
                            </a:effectLst>
                            <a:latin typeface="Cambria Math" panose="02040503050406030204" pitchFamily="18" charset="0"/>
                          </a:rPr>
                          <m:t>=</m:t>
                        </m:r>
                        <m:r>
                          <a:rPr lang="fr-FR" sz="1600" i="1" smtClean="0">
                            <a:effectLst>
                              <a:outerShdw blurRad="38100" dist="38100" dir="2700000" algn="tl">
                                <a:srgbClr val="000000">
                                  <a:alpha val="43137"/>
                                </a:srgbClr>
                              </a:outerShdw>
                            </a:effectLst>
                            <a:latin typeface="Cambria Math" panose="02040503050406030204" pitchFamily="18" charset="0"/>
                          </a:rPr>
                          <m:t>0</m:t>
                        </m:r>
                        <m:r>
                          <a:rPr lang="fr-FR" sz="1600" b="0" i="1" smtClean="0">
                            <a:effectLst>
                              <a:outerShdw blurRad="38100" dist="38100" dir="2700000" algn="tl">
                                <a:srgbClr val="000000">
                                  <a:alpha val="43137"/>
                                </a:srgbClr>
                              </a:outerShdw>
                            </a:effectLst>
                            <a:latin typeface="Cambria Math" panose="02040503050406030204" pitchFamily="18" charset="0"/>
                          </a:rPr>
                          <m:t>,454(</m:t>
                        </m:r>
                        <m:f>
                          <m:fPr>
                            <m:ctrlPr>
                              <a:rPr lang="fr-FR" sz="1600" i="1">
                                <a:effectLst>
                                  <a:outerShdw blurRad="38100" dist="38100" dir="2700000" algn="tl">
                                    <a:srgbClr val="000000">
                                      <a:alpha val="43137"/>
                                    </a:srgbClr>
                                  </a:outerShdw>
                                </a:effectLst>
                                <a:latin typeface="Cambria Math" panose="02040503050406030204" pitchFamily="18" charset="0"/>
                              </a:rPr>
                            </m:ctrlPr>
                          </m:fPr>
                          <m:num>
                            <m:sSub>
                              <m:sSubPr>
                                <m:ctrlPr>
                                  <a:rPr lang="fr-FR" sz="1600" i="1">
                                    <a:effectLst>
                                      <a:outerShdw blurRad="38100" dist="38100" dir="2700000" algn="tl">
                                        <a:srgbClr val="000000">
                                          <a:alpha val="43137"/>
                                        </a:srgbClr>
                                      </a:outerShdw>
                                    </a:effectLst>
                                    <a:latin typeface="Cambria Math" panose="02040503050406030204" pitchFamily="18" charset="0"/>
                                  </a:rPr>
                                </m:ctrlPr>
                              </m:sSubPr>
                              <m:e>
                                <m:r>
                                  <a:rPr lang="fr-FR" sz="1600" b="0" i="1" smtClean="0">
                                    <a:effectLst>
                                      <a:outerShdw blurRad="38100" dist="38100" dir="2700000" algn="tl">
                                        <a:srgbClr val="000000">
                                          <a:alpha val="43137"/>
                                        </a:srgbClr>
                                      </a:outerShdw>
                                    </a:effectLst>
                                    <a:latin typeface="Cambria Math" panose="02040503050406030204" pitchFamily="18" charset="0"/>
                                  </a:rPr>
                                  <m:t>𝑥</m:t>
                                </m:r>
                              </m:e>
                              <m:sub>
                                <m:r>
                                  <a:rPr lang="fr-FR" sz="1600" b="0" i="1" smtClean="0">
                                    <a:effectLst>
                                      <a:outerShdw blurRad="38100" dist="38100" dir="2700000" algn="tl">
                                        <a:srgbClr val="000000">
                                          <a:alpha val="43137"/>
                                        </a:srgbClr>
                                      </a:outerShdw>
                                    </a:effectLst>
                                    <a:latin typeface="Cambria Math" panose="02040503050406030204" pitchFamily="18" charset="0"/>
                                  </a:rPr>
                                  <m:t>𝑒𝑞</m:t>
                                </m:r>
                              </m:sub>
                            </m:sSub>
                          </m:num>
                          <m:den>
                            <m:r>
                              <a:rPr lang="fr-FR" sz="1600" b="0" i="1" smtClean="0">
                                <a:effectLst>
                                  <a:outerShdw blurRad="38100" dist="38100" dir="2700000" algn="tl">
                                    <a:srgbClr val="000000">
                                      <a:alpha val="43137"/>
                                    </a:srgbClr>
                                  </a:outerShdw>
                                </a:effectLst>
                                <a:latin typeface="Cambria Math" panose="02040503050406030204" pitchFamily="18" charset="0"/>
                              </a:rPr>
                              <m:t>𝑑</m:t>
                            </m:r>
                          </m:den>
                        </m:f>
                        <m:r>
                          <a:rPr lang="fr-FR" sz="1600" b="0" i="1" smtClean="0">
                            <a:effectLst>
                              <a:outerShdw blurRad="38100" dist="38100" dir="2700000" algn="tl">
                                <a:srgbClr val="000000">
                                  <a:alpha val="43137"/>
                                </a:srgbClr>
                              </a:outerShdw>
                            </a:effectLst>
                            <a:latin typeface="Cambria Math" panose="02040503050406030204" pitchFamily="18" charset="0"/>
                          </a:rPr>
                          <m:t>)(</m:t>
                        </m:r>
                        <m:f>
                          <m:fPr>
                            <m:ctrlPr>
                              <a:rPr lang="fr-FR" sz="1600" b="0" i="1" smtClean="0">
                                <a:effectLst>
                                  <a:outerShdw blurRad="38100" dist="38100" dir="2700000" algn="tl">
                                    <a:srgbClr val="000000">
                                      <a:alpha val="43137"/>
                                    </a:srgbClr>
                                  </a:outerShdw>
                                </a:effectLst>
                                <a:latin typeface="Cambria Math" panose="02040503050406030204" pitchFamily="18" charset="0"/>
                              </a:rPr>
                            </m:ctrlPr>
                          </m:fPr>
                          <m:num>
                            <m:sSub>
                              <m:sSubPr>
                                <m:ctrlPr>
                                  <a:rPr lang="fr-FR" sz="1600" b="0" i="1" smtClean="0">
                                    <a:effectLst>
                                      <a:outerShdw blurRad="38100" dist="38100" dir="2700000" algn="tl">
                                        <a:srgbClr val="000000">
                                          <a:alpha val="43137"/>
                                        </a:srgbClr>
                                      </a:outerShdw>
                                    </a:effectLst>
                                    <a:latin typeface="Cambria Math" panose="02040503050406030204" pitchFamily="18" charset="0"/>
                                  </a:rPr>
                                </m:ctrlPr>
                              </m:sSubPr>
                              <m:e>
                                <m:r>
                                  <a:rPr lang="fr-FR" sz="1600" b="0" i="1" smtClean="0">
                                    <a:effectLst>
                                      <a:outerShdw blurRad="38100" dist="38100" dir="2700000" algn="tl">
                                        <a:srgbClr val="000000">
                                          <a:alpha val="43137"/>
                                        </a:srgbClr>
                                      </a:outerShdw>
                                    </a:effectLst>
                                    <a:latin typeface="Cambria Math" panose="02040503050406030204" pitchFamily="18" charset="0"/>
                                  </a:rPr>
                                  <m:t>𝑍</m:t>
                                </m:r>
                              </m:e>
                              <m:sub>
                                <m:r>
                                  <a:rPr lang="fr-FR" sz="1600" b="0" i="1" smtClean="0">
                                    <a:effectLst>
                                      <a:outerShdw blurRad="38100" dist="38100" dir="2700000" algn="tl">
                                        <a:srgbClr val="000000">
                                          <a:alpha val="43137"/>
                                        </a:srgbClr>
                                      </a:outerShdw>
                                    </a:effectLst>
                                    <a:latin typeface="Cambria Math" panose="02040503050406030204" pitchFamily="18" charset="0"/>
                                  </a:rPr>
                                  <m:t>𝑒𝑞</m:t>
                                </m:r>
                              </m:sub>
                            </m:sSub>
                          </m:num>
                          <m:den>
                            <m:r>
                              <a:rPr lang="fr-FR" sz="1600" b="0" i="1" smtClean="0">
                                <a:effectLst>
                                  <a:outerShdw blurRad="38100" dist="38100" dir="2700000" algn="tl">
                                    <a:srgbClr val="000000">
                                      <a:alpha val="43137"/>
                                    </a:srgbClr>
                                  </a:outerShdw>
                                </a:effectLst>
                                <a:latin typeface="Cambria Math" panose="02040503050406030204" pitchFamily="18" charset="0"/>
                              </a:rPr>
                              <m:t>𝑑</m:t>
                            </m:r>
                          </m:den>
                        </m:f>
                        <m:r>
                          <a:rPr lang="fr-FR" sz="1600" b="0" i="1" smtClean="0">
                            <a:effectLst>
                              <a:outerShdw blurRad="38100" dist="38100" dir="2700000" algn="tl">
                                <a:srgbClr val="000000">
                                  <a:alpha val="43137"/>
                                </a:srgbClr>
                              </a:outerShdw>
                            </a:effectLst>
                            <a:latin typeface="Cambria Math" panose="02040503050406030204" pitchFamily="18" charset="0"/>
                          </a:rPr>
                          <m:t>)</m:t>
                        </m:r>
                      </m:oMath>
                    </m:oMathPara>
                  </a14:m>
                  <a:endParaRPr lang="fr-FR" sz="1600" dirty="0">
                    <a:effectLst>
                      <a:outerShdw blurRad="38100" dist="38100" dir="2700000" algn="tl">
                        <a:srgbClr val="000000">
                          <a:alpha val="43137"/>
                        </a:srgbClr>
                      </a:outerShdw>
                    </a:effectLst>
                  </a:endParaRPr>
                </a:p>
              </p:txBody>
            </p:sp>
          </mc:Choice>
          <mc:Fallback xmlns="">
            <p:sp>
              <p:nvSpPr>
                <p:cNvPr id="27" name="Rectangle 26"/>
                <p:cNvSpPr>
                  <a:spLocks noRot="1" noChangeAspect="1" noMove="1" noResize="1" noEditPoints="1" noAdjustHandles="1" noChangeArrowheads="1" noChangeShapeType="1" noTextEdit="1"/>
                </p:cNvSpPr>
                <p:nvPr/>
              </p:nvSpPr>
              <p:spPr>
                <a:xfrm>
                  <a:off x="7604311" y="4800288"/>
                  <a:ext cx="2238690" cy="557973"/>
                </a:xfrm>
                <a:prstGeom prst="rect">
                  <a:avLst/>
                </a:prstGeom>
                <a:blipFill>
                  <a:blip r:embed="rId10"/>
                  <a:stretch>
                    <a:fillRect/>
                  </a:stretch>
                </a:blipFill>
              </p:spPr>
              <p:txBody>
                <a:bodyPr/>
                <a:lstStyle/>
                <a:p>
                  <a:r>
                    <a:rPr lang="fr-FR">
                      <a:noFill/>
                    </a:rPr>
                    <a:t> </a:t>
                  </a:r>
                </a:p>
              </p:txBody>
            </p:sp>
          </mc:Fallback>
        </mc:AlternateContent>
        <p:sp>
          <p:nvSpPr>
            <p:cNvPr id="23" name="ZoneTexte 22"/>
            <p:cNvSpPr txBox="1"/>
            <p:nvPr/>
          </p:nvSpPr>
          <p:spPr>
            <a:xfrm>
              <a:off x="6792870" y="4909997"/>
              <a:ext cx="811441" cy="338554"/>
            </a:xfrm>
            <a:prstGeom prst="rect">
              <a:avLst/>
            </a:prstGeom>
            <a:noFill/>
          </p:spPr>
          <p:txBody>
            <a:bodyPr wrap="none" rtlCol="0">
              <a:spAutoFit/>
            </a:bodyPr>
            <a:lstStyle/>
            <a:p>
              <a:r>
                <a:rPr lang="fr-FR" sz="1600" dirty="0" smtClean="0">
                  <a:effectLst>
                    <a:outerShdw blurRad="38100" dist="38100" dir="2700000" algn="tl">
                      <a:srgbClr val="000000">
                        <a:alpha val="43137"/>
                      </a:srgbClr>
                    </a:outerShdw>
                  </a:effectLst>
                </a:rPr>
                <a:t>ou bien</a:t>
              </a:r>
              <a:endParaRPr lang="fr-FR" sz="1600" dirty="0">
                <a:effectLst>
                  <a:outerShdw blurRad="38100" dist="38100" dir="2700000" algn="tl">
                    <a:srgbClr val="000000">
                      <a:alpha val="43137"/>
                    </a:srgbClr>
                  </a:outerShdw>
                </a:effectLst>
              </a:endParaRPr>
            </a:p>
          </p:txBody>
        </p:sp>
      </p:grpSp>
      <p:sp>
        <p:nvSpPr>
          <p:cNvPr id="24" name="Rectangle 23"/>
          <p:cNvSpPr/>
          <p:nvPr/>
        </p:nvSpPr>
        <p:spPr>
          <a:xfrm>
            <a:off x="1304011" y="5889124"/>
            <a:ext cx="10444299" cy="653769"/>
          </a:xfrm>
          <a:prstGeom prst="rect">
            <a:avLst/>
          </a:prstGeom>
        </p:spPr>
        <p:txBody>
          <a:bodyPr wrap="square">
            <a:spAutoFit/>
          </a:bodyPr>
          <a:lstStyle/>
          <a:p>
            <a:pPr algn="just">
              <a:lnSpc>
                <a:spcPct val="114000"/>
              </a:lnSpc>
              <a:spcBef>
                <a:spcPts val="600"/>
              </a:spcBef>
              <a:spcAft>
                <a:spcPts val="600"/>
              </a:spcAft>
            </a:pPr>
            <a:r>
              <a:rPr lang="fr-FR" sz="16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Selon l’EC2 </a:t>
            </a:r>
            <a:r>
              <a:rPr lang="fr-FR" sz="1600"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«k</a:t>
            </a:r>
            <a:r>
              <a:rPr lang="fr-FR" sz="1600" baseline="-25000"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1</a:t>
            </a:r>
            <a:r>
              <a:rPr lang="fr-FR" sz="1600"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=0.44</a:t>
            </a:r>
            <a:r>
              <a:rPr lang="fr-FR" sz="16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a:t>
            </a:r>
            <a:r>
              <a:rPr lang="fr-FR" sz="1600"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k</a:t>
            </a:r>
            <a:r>
              <a:rPr lang="fr-FR" sz="1600" baseline="-25000"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2</a:t>
            </a:r>
            <a:r>
              <a:rPr lang="fr-FR" sz="1600"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=1.25» </a:t>
            </a:r>
            <a:r>
              <a:rPr lang="fr-FR" sz="16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pour une classe du béton ≤</a:t>
            </a:r>
            <a:r>
              <a:rPr lang="fr-FR" sz="1600"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C50/60. Pour cette même classe, les </a:t>
            </a:r>
            <a:r>
              <a:rPr lang="fr-FR" sz="16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valeurs de </a:t>
            </a:r>
            <a:r>
              <a:rPr lang="fr-FR" sz="1600"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a:t>
            </a:r>
            <a:r>
              <a:rPr lang="fr-FR" sz="1600" dirty="0" err="1"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x</a:t>
            </a:r>
            <a:r>
              <a:rPr lang="fr-FR" sz="1600" baseline="-25000" dirty="0" err="1"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eq</a:t>
            </a:r>
            <a:r>
              <a:rPr lang="fr-FR" sz="16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a:t>
            </a:r>
            <a:r>
              <a:rPr lang="fr-FR" sz="1600" dirty="0" err="1"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z</a:t>
            </a:r>
            <a:r>
              <a:rPr lang="fr-FR" sz="1600" baseline="-25000" dirty="0" err="1"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eq</a:t>
            </a:r>
            <a:r>
              <a:rPr lang="fr-FR" sz="1600"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et </a:t>
            </a:r>
            <a:r>
              <a:rPr lang="fr-FR" sz="1600" dirty="0" err="1"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K</a:t>
            </a:r>
            <a:r>
              <a:rPr lang="fr-FR" sz="1600" baseline="-25000" dirty="0" err="1"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eq</a:t>
            </a:r>
            <a:r>
              <a:rPr lang="fr-FR" sz="1600"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a:t>
            </a:r>
            <a:r>
              <a:rPr lang="fr-FR" sz="16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pour différents pourcentages de moment de redistribution </a:t>
            </a:r>
            <a:r>
              <a:rPr lang="fr-FR" sz="1600"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sont </a:t>
            </a:r>
            <a:r>
              <a:rPr lang="fr-FR" sz="16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représentées dans le tableau </a:t>
            </a:r>
            <a:r>
              <a:rPr lang="fr-FR" sz="1600"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suivant:</a:t>
            </a:r>
            <a:endParaRPr lang="fr-FR" sz="16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7282229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78000"/>
            <a:lum/>
          </a:blip>
          <a:srcRect/>
          <a:stretch>
            <a:fillRect/>
          </a:stretch>
        </a:blipFill>
        <a:effectLst/>
      </p:bgPr>
    </p:bg>
    <p:spTree>
      <p:nvGrpSpPr>
        <p:cNvPr id="1" name=""/>
        <p:cNvGrpSpPr/>
        <p:nvPr/>
      </p:nvGrpSpPr>
      <p:grpSpPr>
        <a:xfrm>
          <a:off x="0" y="0"/>
          <a:ext cx="0" cy="0"/>
          <a:chOff x="0" y="0"/>
          <a:chExt cx="0" cy="0"/>
        </a:xfrm>
      </p:grpSpPr>
      <p:sp>
        <p:nvSpPr>
          <p:cNvPr id="9" name="ZoneTexte 8"/>
          <p:cNvSpPr txBox="1"/>
          <p:nvPr/>
        </p:nvSpPr>
        <p:spPr>
          <a:xfrm rot="16200000">
            <a:off x="-1106129" y="3019908"/>
            <a:ext cx="2964429" cy="523220"/>
          </a:xfrm>
          <a:prstGeom prst="rect">
            <a:avLst/>
          </a:prstGeom>
          <a:noFill/>
        </p:spPr>
        <p:txBody>
          <a:bodyPr wrap="square" rtlCol="0">
            <a:spAutoFit/>
          </a:bodyPr>
          <a:lstStyle/>
          <a:p>
            <a:r>
              <a:rPr lang="fr-FR" sz="2800" b="1" dirty="0">
                <a:solidFill>
                  <a:schemeClr val="accent2">
                    <a:lumMod val="50000"/>
                  </a:schemeClr>
                </a:solidFill>
                <a:effectLst>
                  <a:outerShdw blurRad="38100" dist="38100" dir="2700000" algn="tl">
                    <a:srgbClr val="000000">
                      <a:alpha val="43137"/>
                    </a:srgbClr>
                  </a:outerShdw>
                </a:effectLst>
              </a:rPr>
              <a:t>Moment plastique </a:t>
            </a:r>
          </a:p>
        </p:txBody>
      </p:sp>
      <p:sp>
        <p:nvSpPr>
          <p:cNvPr id="10" name="Rectangle à coins arrondis 9"/>
          <p:cNvSpPr/>
          <p:nvPr/>
        </p:nvSpPr>
        <p:spPr>
          <a:xfrm>
            <a:off x="1047135" y="221227"/>
            <a:ext cx="10958052" cy="6459792"/>
          </a:xfrm>
          <a:prstGeom prst="roundRect">
            <a:avLst>
              <a:gd name="adj" fmla="val 6655"/>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50" name="Image 7" descr="Description : E:\Cour Analyse plastique\Chapitre 2\Figure GGGG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8346" y="274858"/>
            <a:ext cx="7894748" cy="2065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3" name="Rectangle 7"/>
              <p:cNvSpPr>
                <a:spLocks noChangeArrowheads="1"/>
              </p:cNvSpPr>
              <p:nvPr/>
            </p:nvSpPr>
            <p:spPr bwMode="auto">
              <a:xfrm>
                <a:off x="1170557" y="2390194"/>
                <a:ext cx="10684062" cy="60869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fr-FR" altLang="fr-FR" sz="1600" b="0" i="0" u="none" strike="noStrike" cap="none" normalizeH="0" baseline="0" dirty="0" smtClean="0">
                    <a:ln>
                      <a:noFill/>
                    </a:ln>
                    <a:solidFill>
                      <a:schemeClr val="tx1"/>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Quand le moment ultime de la conception est tel que: </a:t>
                </a:r>
                <a14:m>
                  <m:oMath xmlns:m="http://schemas.openxmlformats.org/officeDocument/2006/math">
                    <m:r>
                      <a:rPr lang="fr-FR" sz="1600" i="1">
                        <a:effectLst>
                          <a:outerShdw blurRad="38100" dist="38100" dir="2700000" algn="tl">
                            <a:srgbClr val="000000">
                              <a:alpha val="43137"/>
                            </a:srgbClr>
                          </a:outerShdw>
                        </a:effectLst>
                        <a:latin typeface="Cambria Math" panose="02040503050406030204" pitchFamily="18" charset="0"/>
                      </a:rPr>
                      <m:t>𝑀</m:t>
                    </m:r>
                    <m:r>
                      <a:rPr lang="fr-FR" sz="16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&gt;</m:t>
                    </m:r>
                    <m:sSub>
                      <m:sSubPr>
                        <m:ctrlPr>
                          <a:rPr lang="fr-FR" sz="16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sz="16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𝐾</m:t>
                        </m:r>
                      </m:e>
                      <m:sub>
                        <m:r>
                          <a:rPr lang="fr-FR" sz="16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𝑒𝑞</m:t>
                        </m:r>
                      </m:sub>
                    </m:sSub>
                    <m:r>
                      <a:rPr lang="fr-FR" sz="1600" i="1">
                        <a:effectLst>
                          <a:outerShdw blurRad="38100" dist="38100" dir="2700000" algn="tl">
                            <a:srgbClr val="000000">
                              <a:alpha val="43137"/>
                            </a:srgbClr>
                          </a:outerShdw>
                        </a:effectLst>
                        <a:latin typeface="Cambria Math" panose="02040503050406030204" pitchFamily="18" charset="0"/>
                      </a:rPr>
                      <m:t>𝐵</m:t>
                    </m:r>
                    <m:sSup>
                      <m:sSupPr>
                        <m:ctrlPr>
                          <a:rPr lang="fr-FR" sz="1600" i="1">
                            <a:effectLst>
                              <a:outerShdw blurRad="38100" dist="38100" dir="2700000" algn="tl">
                                <a:srgbClr val="000000">
                                  <a:alpha val="43137"/>
                                </a:srgbClr>
                              </a:outerShdw>
                            </a:effectLst>
                            <a:latin typeface="Cambria Math" panose="02040503050406030204" pitchFamily="18" charset="0"/>
                          </a:rPr>
                        </m:ctrlPr>
                      </m:sSupPr>
                      <m:e>
                        <m:r>
                          <a:rPr lang="fr-FR" sz="1600" i="1">
                            <a:effectLst>
                              <a:outerShdw blurRad="38100" dist="38100" dir="2700000" algn="tl">
                                <a:srgbClr val="000000">
                                  <a:alpha val="43137"/>
                                </a:srgbClr>
                              </a:outerShdw>
                            </a:effectLst>
                            <a:latin typeface="Cambria Math" panose="02040503050406030204" pitchFamily="18" charset="0"/>
                          </a:rPr>
                          <m:t>𝑑</m:t>
                        </m:r>
                      </m:e>
                      <m:sup>
                        <m:r>
                          <a:rPr lang="fr-FR" sz="1600" i="1">
                            <a:effectLst>
                              <a:outerShdw blurRad="38100" dist="38100" dir="2700000" algn="tl">
                                <a:srgbClr val="000000">
                                  <a:alpha val="43137"/>
                                </a:srgbClr>
                              </a:outerShdw>
                            </a:effectLst>
                            <a:latin typeface="Cambria Math" panose="02040503050406030204" pitchFamily="18" charset="0"/>
                          </a:rPr>
                          <m:t>2</m:t>
                        </m:r>
                      </m:sup>
                    </m:sSup>
                    <m:sSub>
                      <m:sSubPr>
                        <m:ctrlPr>
                          <a:rPr lang="fr-FR" sz="1600" i="1">
                            <a:effectLst>
                              <a:outerShdw blurRad="38100" dist="38100" dir="2700000" algn="tl">
                                <a:srgbClr val="000000">
                                  <a:alpha val="43137"/>
                                </a:srgbClr>
                              </a:outerShdw>
                            </a:effectLst>
                            <a:latin typeface="Cambria Math" panose="02040503050406030204" pitchFamily="18" charset="0"/>
                          </a:rPr>
                        </m:ctrlPr>
                      </m:sSubPr>
                      <m:e>
                        <m:r>
                          <a:rPr lang="fr-FR" sz="1600" i="1">
                            <a:effectLst>
                              <a:outerShdw blurRad="38100" dist="38100" dir="2700000" algn="tl">
                                <a:srgbClr val="000000">
                                  <a:alpha val="43137"/>
                                </a:srgbClr>
                              </a:outerShdw>
                            </a:effectLst>
                            <a:latin typeface="Cambria Math" panose="02040503050406030204" pitchFamily="18" charset="0"/>
                          </a:rPr>
                          <m:t>𝑓</m:t>
                        </m:r>
                      </m:e>
                      <m:sub>
                        <m:r>
                          <a:rPr lang="fr-FR" sz="1600" i="1">
                            <a:effectLst>
                              <a:outerShdw blurRad="38100" dist="38100" dir="2700000" algn="tl">
                                <a:srgbClr val="000000">
                                  <a:alpha val="43137"/>
                                </a:srgbClr>
                              </a:outerShdw>
                            </a:effectLst>
                            <a:latin typeface="Cambria Math" panose="02040503050406030204" pitchFamily="18" charset="0"/>
                          </a:rPr>
                          <m:t>𝑐𝑘</m:t>
                        </m:r>
                      </m:sub>
                    </m:sSub>
                  </m:oMath>
                </a14:m>
                <a:r>
                  <a:rPr lang="fr-FR" sz="1600" dirty="0">
                    <a:effectLst>
                      <a:outerShdw blurRad="38100" dist="38100" dir="2700000" algn="tl">
                        <a:srgbClr val="000000">
                          <a:alpha val="43137"/>
                        </a:srgbClr>
                      </a:outerShdw>
                    </a:effectLst>
                  </a:rPr>
                  <a:t>     ou     </a:t>
                </a:r>
                <a14:m>
                  <m:oMath xmlns:m="http://schemas.openxmlformats.org/officeDocument/2006/math">
                    <m:r>
                      <a:rPr lang="fr-FR" sz="1600" i="1">
                        <a:effectLst>
                          <a:outerShdw blurRad="38100" dist="38100" dir="2700000" algn="tl">
                            <a:srgbClr val="000000">
                              <a:alpha val="43137"/>
                            </a:srgbClr>
                          </a:outerShdw>
                        </a:effectLst>
                        <a:latin typeface="Cambria Math" panose="02040503050406030204" pitchFamily="18" charset="0"/>
                      </a:rPr>
                      <m:t>𝐾</m:t>
                    </m:r>
                    <m:r>
                      <a:rPr lang="fr-FR" sz="16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&gt;</m:t>
                    </m:r>
                    <m:sSub>
                      <m:sSubPr>
                        <m:ctrlPr>
                          <a:rPr lang="fr-FR" sz="16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sz="16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𝐾</m:t>
                        </m:r>
                      </m:e>
                      <m:sub>
                        <m:r>
                          <a:rPr lang="fr-FR" sz="16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𝑒𝑞</m:t>
                        </m:r>
                      </m:sub>
                    </m:sSub>
                  </m:oMath>
                </a14:m>
                <a:r>
                  <a:rPr lang="fr-FR" sz="1600" dirty="0" smtClean="0">
                    <a:effectLst>
                      <a:outerShdw blurRad="38100" dist="38100" dir="2700000" algn="tl">
                        <a:srgbClr val="000000">
                          <a:alpha val="43137"/>
                        </a:srgbClr>
                      </a:outerShdw>
                    </a:effectLst>
                  </a:rPr>
                  <a:t>, il est nécessaire de renforcer la zone comprimée. </a:t>
                </a:r>
                <a:endParaRPr lang="fr-FR" sz="1600" dirty="0">
                  <a:effectLst>
                    <a:outerShdw blurRad="38100" dist="38100" dir="2700000" algn="tl">
                      <a:srgbClr val="000000">
                        <a:alpha val="43137"/>
                      </a:srgbClr>
                    </a:outerShdw>
                  </a:effectLst>
                </a:endParaRPr>
              </a:p>
            </p:txBody>
          </p:sp>
        </mc:Choice>
        <mc:Fallback xmlns="">
          <p:sp>
            <p:nvSpPr>
              <p:cNvPr id="3" name="Rectangle 7"/>
              <p:cNvSpPr>
                <a:spLocks noRot="1" noChangeAspect="1" noMove="1" noResize="1" noEditPoints="1" noAdjustHandles="1" noChangeArrowheads="1" noChangeShapeType="1" noTextEdit="1"/>
              </p:cNvSpPr>
              <p:nvPr/>
            </p:nvSpPr>
            <p:spPr bwMode="auto">
              <a:xfrm>
                <a:off x="1170557" y="2390194"/>
                <a:ext cx="10684062" cy="608693"/>
              </a:xfrm>
              <a:prstGeom prst="rect">
                <a:avLst/>
              </a:prstGeom>
              <a:blipFill>
                <a:blip r:embed="rId4"/>
                <a:stretch>
                  <a:fillRect l="-342" t="-2000" b="-1700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fr-FR">
                    <a:noFill/>
                  </a:rPr>
                  <a:t> </a:t>
                </a:r>
              </a:p>
            </p:txBody>
          </p:sp>
        </mc:Fallback>
      </mc:AlternateContent>
      <p:grpSp>
        <p:nvGrpSpPr>
          <p:cNvPr id="46" name="Groupe 45"/>
          <p:cNvGrpSpPr/>
          <p:nvPr/>
        </p:nvGrpSpPr>
        <p:grpSpPr>
          <a:xfrm>
            <a:off x="3908563" y="2784397"/>
            <a:ext cx="5185134" cy="582082"/>
            <a:chOff x="3841124" y="5860791"/>
            <a:chExt cx="5185134" cy="582082"/>
          </a:xfrm>
        </p:grpSpPr>
        <mc:AlternateContent xmlns:mc="http://schemas.openxmlformats.org/markup-compatibility/2006" xmlns:a14="http://schemas.microsoft.com/office/drawing/2010/main">
          <mc:Choice Requires="a14">
            <p:sp>
              <p:nvSpPr>
                <p:cNvPr id="47" name="ZoneTexte 46"/>
                <p:cNvSpPr txBox="1"/>
                <p:nvPr/>
              </p:nvSpPr>
              <p:spPr>
                <a:xfrm>
                  <a:off x="3841124" y="5860791"/>
                  <a:ext cx="2082237" cy="5820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fr-FR" sz="1600" i="1" smtClean="0">
                                <a:effectLst>
                                  <a:outerShdw blurRad="38100" dist="38100" dir="2700000" algn="tl">
                                    <a:srgbClr val="000000">
                                      <a:alpha val="43137"/>
                                    </a:srgbClr>
                                  </a:outerShdw>
                                </a:effectLst>
                                <a:latin typeface="Cambria Math" panose="02040503050406030204" pitchFamily="18" charset="0"/>
                              </a:rPr>
                            </m:ctrlPr>
                          </m:sSubSupPr>
                          <m:e>
                            <m:r>
                              <a:rPr lang="fr-FR" sz="1600" b="0" i="1" smtClean="0">
                                <a:effectLst>
                                  <a:outerShdw blurRad="38100" dist="38100" dir="2700000" algn="tl">
                                    <a:srgbClr val="000000">
                                      <a:alpha val="43137"/>
                                    </a:srgbClr>
                                  </a:outerShdw>
                                </a:effectLst>
                                <a:latin typeface="Cambria Math" panose="02040503050406030204" pitchFamily="18" charset="0"/>
                              </a:rPr>
                              <m:t>𝐴</m:t>
                            </m:r>
                          </m:e>
                          <m:sub>
                            <m:r>
                              <a:rPr lang="fr-FR" sz="1600" b="0" i="1" smtClean="0">
                                <a:effectLst>
                                  <a:outerShdw blurRad="38100" dist="38100" dir="2700000" algn="tl">
                                    <a:srgbClr val="000000">
                                      <a:alpha val="43137"/>
                                    </a:srgbClr>
                                  </a:outerShdw>
                                </a:effectLst>
                                <a:latin typeface="Cambria Math" panose="02040503050406030204" pitchFamily="18" charset="0"/>
                              </a:rPr>
                              <m:t>𝑠</m:t>
                            </m:r>
                          </m:sub>
                          <m:sup>
                            <m:r>
                              <a:rPr lang="fr-FR" sz="1600" b="0" i="1" smtClean="0">
                                <a:effectLst>
                                  <a:outerShdw blurRad="38100" dist="38100" dir="2700000" algn="tl">
                                    <a:srgbClr val="000000">
                                      <a:alpha val="43137"/>
                                    </a:srgbClr>
                                  </a:outerShdw>
                                </a:effectLst>
                                <a:latin typeface="Cambria Math" panose="02040503050406030204" pitchFamily="18" charset="0"/>
                              </a:rPr>
                              <m:t>′</m:t>
                            </m:r>
                          </m:sup>
                        </m:sSubSup>
                        <m:r>
                          <a:rPr lang="fr-FR" sz="1600" b="0" i="1" smtClean="0">
                            <a:effectLst>
                              <a:outerShdw blurRad="38100" dist="38100" dir="2700000" algn="tl">
                                <a:srgbClr val="000000">
                                  <a:alpha val="43137"/>
                                </a:srgbClr>
                              </a:outerShdw>
                            </a:effectLst>
                            <a:latin typeface="Cambria Math" panose="02040503050406030204" pitchFamily="18" charset="0"/>
                          </a:rPr>
                          <m:t>= </m:t>
                        </m:r>
                        <m:f>
                          <m:fPr>
                            <m:ctrlPr>
                              <a:rPr lang="fr-FR" sz="1600" b="0" i="1" smtClean="0">
                                <a:effectLst>
                                  <a:outerShdw blurRad="38100" dist="38100" dir="2700000" algn="tl">
                                    <a:srgbClr val="000000">
                                      <a:alpha val="43137"/>
                                    </a:srgbClr>
                                  </a:outerShdw>
                                </a:effectLst>
                                <a:latin typeface="Cambria Math" panose="02040503050406030204" pitchFamily="18" charset="0"/>
                              </a:rPr>
                            </m:ctrlPr>
                          </m:fPr>
                          <m:num>
                            <m:d>
                              <m:dPr>
                                <m:ctrlPr>
                                  <a:rPr lang="fr-FR" sz="1600" b="0" i="1" smtClean="0">
                                    <a:effectLst>
                                      <a:outerShdw blurRad="38100" dist="38100" dir="2700000" algn="tl">
                                        <a:srgbClr val="000000">
                                          <a:alpha val="43137"/>
                                        </a:srgbClr>
                                      </a:outerShdw>
                                    </a:effectLst>
                                    <a:latin typeface="Cambria Math" panose="02040503050406030204" pitchFamily="18" charset="0"/>
                                  </a:rPr>
                                </m:ctrlPr>
                              </m:dPr>
                              <m:e>
                                <m:r>
                                  <a:rPr lang="fr-FR" sz="1600" b="0" i="1" smtClean="0">
                                    <a:effectLst>
                                      <a:outerShdw blurRad="38100" dist="38100" dir="2700000" algn="tl">
                                        <a:srgbClr val="000000">
                                          <a:alpha val="43137"/>
                                        </a:srgbClr>
                                      </a:outerShdw>
                                    </a:effectLst>
                                    <a:latin typeface="Cambria Math" panose="02040503050406030204" pitchFamily="18" charset="0"/>
                                  </a:rPr>
                                  <m:t>𝐾</m:t>
                                </m:r>
                                <m:r>
                                  <a:rPr lang="fr-FR" sz="1600" b="0" i="1" smtClean="0">
                                    <a:effectLst>
                                      <a:outerShdw blurRad="38100" dist="38100" dir="2700000" algn="tl">
                                        <a:srgbClr val="000000">
                                          <a:alpha val="43137"/>
                                        </a:srgbClr>
                                      </a:outerShdw>
                                    </a:effectLst>
                                    <a:latin typeface="Cambria Math" panose="02040503050406030204" pitchFamily="18" charset="0"/>
                                  </a:rPr>
                                  <m:t>−</m:t>
                                </m:r>
                                <m:sSub>
                                  <m:sSubPr>
                                    <m:ctrlPr>
                                      <a:rPr lang="fr-FR" sz="1600" i="1">
                                        <a:effectLst>
                                          <a:outerShdw blurRad="38100" dist="38100" dir="2700000" algn="tl">
                                            <a:srgbClr val="000000">
                                              <a:alpha val="43137"/>
                                            </a:srgbClr>
                                          </a:outerShdw>
                                        </a:effectLst>
                                        <a:latin typeface="Cambria Math" panose="02040503050406030204" pitchFamily="18" charset="0"/>
                                      </a:rPr>
                                    </m:ctrlPr>
                                  </m:sSubPr>
                                  <m:e>
                                    <m:r>
                                      <a:rPr lang="fr-FR" sz="1600" i="1">
                                        <a:effectLst>
                                          <a:outerShdw blurRad="38100" dist="38100" dir="2700000" algn="tl">
                                            <a:srgbClr val="000000">
                                              <a:alpha val="43137"/>
                                            </a:srgbClr>
                                          </a:outerShdw>
                                        </a:effectLst>
                                        <a:latin typeface="Cambria Math" panose="02040503050406030204" pitchFamily="18" charset="0"/>
                                      </a:rPr>
                                      <m:t>𝐾</m:t>
                                    </m:r>
                                  </m:e>
                                  <m:sub>
                                    <m:r>
                                      <a:rPr lang="fr-FR" sz="1600" i="1">
                                        <a:effectLst>
                                          <a:outerShdw blurRad="38100" dist="38100" dir="2700000" algn="tl">
                                            <a:srgbClr val="000000">
                                              <a:alpha val="43137"/>
                                            </a:srgbClr>
                                          </a:outerShdw>
                                        </a:effectLst>
                                        <a:latin typeface="Cambria Math" panose="02040503050406030204" pitchFamily="18" charset="0"/>
                                      </a:rPr>
                                      <m:t>𝑒𝑞</m:t>
                                    </m:r>
                                  </m:sub>
                                </m:sSub>
                              </m:e>
                            </m:d>
                            <m:sSub>
                              <m:sSubPr>
                                <m:ctrlPr>
                                  <a:rPr lang="fr-FR" sz="1600" i="1">
                                    <a:effectLst>
                                      <a:outerShdw blurRad="38100" dist="38100" dir="2700000" algn="tl">
                                        <a:srgbClr val="000000">
                                          <a:alpha val="43137"/>
                                        </a:srgbClr>
                                      </a:outerShdw>
                                    </a:effectLst>
                                    <a:latin typeface="Cambria Math" panose="02040503050406030204" pitchFamily="18" charset="0"/>
                                  </a:rPr>
                                </m:ctrlPr>
                              </m:sSubPr>
                              <m:e>
                                <m:r>
                                  <a:rPr lang="fr-FR" sz="1600" i="1">
                                    <a:effectLst>
                                      <a:outerShdw blurRad="38100" dist="38100" dir="2700000" algn="tl">
                                        <a:srgbClr val="000000">
                                          <a:alpha val="43137"/>
                                        </a:srgbClr>
                                      </a:outerShdw>
                                    </a:effectLst>
                                    <a:latin typeface="Cambria Math" panose="02040503050406030204" pitchFamily="18" charset="0"/>
                                  </a:rPr>
                                  <m:t>𝑓</m:t>
                                </m:r>
                              </m:e>
                              <m:sub>
                                <m:r>
                                  <a:rPr lang="fr-FR" sz="1600" i="1">
                                    <a:effectLst>
                                      <a:outerShdw blurRad="38100" dist="38100" dir="2700000" algn="tl">
                                        <a:srgbClr val="000000">
                                          <a:alpha val="43137"/>
                                        </a:srgbClr>
                                      </a:outerShdw>
                                    </a:effectLst>
                                    <a:latin typeface="Cambria Math" panose="02040503050406030204" pitchFamily="18" charset="0"/>
                                  </a:rPr>
                                  <m:t>𝑐𝑘</m:t>
                                </m:r>
                              </m:sub>
                            </m:sSub>
                            <m:r>
                              <a:rPr lang="fr-FR" sz="1600" i="1">
                                <a:effectLst>
                                  <a:outerShdw blurRad="38100" dist="38100" dir="2700000" algn="tl">
                                    <a:srgbClr val="000000">
                                      <a:alpha val="43137"/>
                                    </a:srgbClr>
                                  </a:outerShdw>
                                </a:effectLst>
                                <a:latin typeface="Cambria Math" panose="02040503050406030204" pitchFamily="18" charset="0"/>
                              </a:rPr>
                              <m:t>𝐵</m:t>
                            </m:r>
                            <m:sSup>
                              <m:sSupPr>
                                <m:ctrlPr>
                                  <a:rPr lang="fr-FR" sz="1600" i="1">
                                    <a:effectLst>
                                      <a:outerShdw blurRad="38100" dist="38100" dir="2700000" algn="tl">
                                        <a:srgbClr val="000000">
                                          <a:alpha val="43137"/>
                                        </a:srgbClr>
                                      </a:outerShdw>
                                    </a:effectLst>
                                    <a:latin typeface="Cambria Math" panose="02040503050406030204" pitchFamily="18" charset="0"/>
                                  </a:rPr>
                                </m:ctrlPr>
                              </m:sSupPr>
                              <m:e>
                                <m:r>
                                  <a:rPr lang="fr-FR" sz="1600" i="1">
                                    <a:effectLst>
                                      <a:outerShdw blurRad="38100" dist="38100" dir="2700000" algn="tl">
                                        <a:srgbClr val="000000">
                                          <a:alpha val="43137"/>
                                        </a:srgbClr>
                                      </a:outerShdw>
                                    </a:effectLst>
                                    <a:latin typeface="Cambria Math" panose="02040503050406030204" pitchFamily="18" charset="0"/>
                                  </a:rPr>
                                  <m:t>𝑑</m:t>
                                </m:r>
                              </m:e>
                              <m:sup>
                                <m:r>
                                  <a:rPr lang="fr-FR" sz="1600" i="1">
                                    <a:effectLst>
                                      <a:outerShdw blurRad="38100" dist="38100" dir="2700000" algn="tl">
                                        <a:srgbClr val="000000">
                                          <a:alpha val="43137"/>
                                        </a:srgbClr>
                                      </a:outerShdw>
                                    </a:effectLst>
                                    <a:latin typeface="Cambria Math" panose="02040503050406030204" pitchFamily="18" charset="0"/>
                                  </a:rPr>
                                  <m:t>2</m:t>
                                </m:r>
                              </m:sup>
                            </m:sSup>
                          </m:num>
                          <m:den>
                            <m:r>
                              <a:rPr lang="fr-FR" sz="1600" i="1">
                                <a:effectLst>
                                  <a:outerShdw blurRad="38100" dist="38100" dir="2700000" algn="tl">
                                    <a:srgbClr val="000000">
                                      <a:alpha val="43137"/>
                                    </a:srgbClr>
                                  </a:outerShdw>
                                </a:effectLst>
                                <a:latin typeface="Cambria Math" panose="02040503050406030204" pitchFamily="18" charset="0"/>
                              </a:rPr>
                              <m:t>0,87</m:t>
                            </m:r>
                            <m:sSub>
                              <m:sSubPr>
                                <m:ctrlPr>
                                  <a:rPr lang="fr-FR" sz="1600" i="1">
                                    <a:effectLst>
                                      <a:outerShdw blurRad="38100" dist="38100" dir="2700000" algn="tl">
                                        <a:srgbClr val="000000">
                                          <a:alpha val="43137"/>
                                        </a:srgbClr>
                                      </a:outerShdw>
                                    </a:effectLst>
                                    <a:latin typeface="Cambria Math" panose="02040503050406030204" pitchFamily="18" charset="0"/>
                                  </a:rPr>
                                </m:ctrlPr>
                              </m:sSubPr>
                              <m:e>
                                <m:r>
                                  <a:rPr lang="fr-FR" sz="1600" i="1">
                                    <a:effectLst>
                                      <a:outerShdw blurRad="38100" dist="38100" dir="2700000" algn="tl">
                                        <a:srgbClr val="000000">
                                          <a:alpha val="43137"/>
                                        </a:srgbClr>
                                      </a:outerShdw>
                                    </a:effectLst>
                                    <a:latin typeface="Cambria Math" panose="02040503050406030204" pitchFamily="18" charset="0"/>
                                  </a:rPr>
                                  <m:t>𝑓</m:t>
                                </m:r>
                              </m:e>
                              <m:sub>
                                <m:r>
                                  <a:rPr lang="fr-FR" sz="1600" i="1">
                                    <a:effectLst>
                                      <a:outerShdw blurRad="38100" dist="38100" dir="2700000" algn="tl">
                                        <a:srgbClr val="000000">
                                          <a:alpha val="43137"/>
                                        </a:srgbClr>
                                      </a:outerShdw>
                                    </a:effectLst>
                                    <a:latin typeface="Cambria Math" panose="02040503050406030204" pitchFamily="18" charset="0"/>
                                  </a:rPr>
                                  <m:t>𝑦𝑘</m:t>
                                </m:r>
                              </m:sub>
                            </m:sSub>
                            <m:d>
                              <m:dPr>
                                <m:ctrlPr>
                                  <a:rPr lang="fr-FR" sz="1600" i="1">
                                    <a:effectLst>
                                      <a:outerShdw blurRad="38100" dist="38100" dir="2700000" algn="tl">
                                        <a:srgbClr val="000000">
                                          <a:alpha val="43137"/>
                                        </a:srgbClr>
                                      </a:outerShdw>
                                    </a:effectLst>
                                    <a:latin typeface="Cambria Math" panose="02040503050406030204" pitchFamily="18" charset="0"/>
                                  </a:rPr>
                                </m:ctrlPr>
                              </m:dPr>
                              <m:e>
                                <m:r>
                                  <a:rPr lang="fr-FR" sz="1600" i="1">
                                    <a:effectLst>
                                      <a:outerShdw blurRad="38100" dist="38100" dir="2700000" algn="tl">
                                        <a:srgbClr val="000000">
                                          <a:alpha val="43137"/>
                                        </a:srgbClr>
                                      </a:outerShdw>
                                    </a:effectLst>
                                    <a:latin typeface="Cambria Math" panose="02040503050406030204" pitchFamily="18" charset="0"/>
                                  </a:rPr>
                                  <m:t>𝑑</m:t>
                                </m:r>
                                <m:r>
                                  <a:rPr lang="fr-FR" sz="1600" i="1">
                                    <a:effectLst>
                                      <a:outerShdw blurRad="38100" dist="38100" dir="2700000" algn="tl">
                                        <a:srgbClr val="000000">
                                          <a:alpha val="43137"/>
                                        </a:srgbClr>
                                      </a:outerShdw>
                                    </a:effectLst>
                                    <a:latin typeface="Cambria Math" panose="02040503050406030204" pitchFamily="18" charset="0"/>
                                  </a:rPr>
                                  <m:t>−</m:t>
                                </m:r>
                                <m:sSup>
                                  <m:sSupPr>
                                    <m:ctrlPr>
                                      <a:rPr lang="fr-FR" sz="1600" i="1">
                                        <a:effectLst>
                                          <a:outerShdw blurRad="38100" dist="38100" dir="2700000" algn="tl">
                                            <a:srgbClr val="000000">
                                              <a:alpha val="43137"/>
                                            </a:srgbClr>
                                          </a:outerShdw>
                                        </a:effectLst>
                                        <a:latin typeface="Cambria Math" panose="02040503050406030204" pitchFamily="18" charset="0"/>
                                      </a:rPr>
                                    </m:ctrlPr>
                                  </m:sSupPr>
                                  <m:e>
                                    <m:r>
                                      <a:rPr lang="fr-FR" sz="1600" i="1">
                                        <a:effectLst>
                                          <a:outerShdw blurRad="38100" dist="38100" dir="2700000" algn="tl">
                                            <a:srgbClr val="000000">
                                              <a:alpha val="43137"/>
                                            </a:srgbClr>
                                          </a:outerShdw>
                                        </a:effectLst>
                                        <a:latin typeface="Cambria Math" panose="02040503050406030204" pitchFamily="18" charset="0"/>
                                      </a:rPr>
                                      <m:t>𝑑</m:t>
                                    </m:r>
                                  </m:e>
                                  <m:sup>
                                    <m:r>
                                      <a:rPr lang="fr-FR" sz="1600" i="1">
                                        <a:effectLst>
                                          <a:outerShdw blurRad="38100" dist="38100" dir="2700000" algn="tl">
                                            <a:srgbClr val="000000">
                                              <a:alpha val="43137"/>
                                            </a:srgbClr>
                                          </a:outerShdw>
                                        </a:effectLst>
                                        <a:latin typeface="Cambria Math" panose="02040503050406030204" pitchFamily="18" charset="0"/>
                                      </a:rPr>
                                      <m:t>′</m:t>
                                    </m:r>
                                  </m:sup>
                                </m:sSup>
                              </m:e>
                            </m:d>
                          </m:den>
                        </m:f>
                      </m:oMath>
                    </m:oMathPara>
                  </a14:m>
                  <a:endParaRPr lang="fr-FR" sz="1600" dirty="0">
                    <a:effectLst>
                      <a:outerShdw blurRad="38100" dist="38100" dir="2700000" algn="tl">
                        <a:srgbClr val="000000">
                          <a:alpha val="43137"/>
                        </a:srgbClr>
                      </a:outerShdw>
                    </a:effectLst>
                  </a:endParaRPr>
                </a:p>
              </p:txBody>
            </p:sp>
          </mc:Choice>
          <mc:Fallback xmlns="">
            <p:sp>
              <p:nvSpPr>
                <p:cNvPr id="47" name="ZoneTexte 46"/>
                <p:cNvSpPr txBox="1">
                  <a:spLocks noRot="1" noChangeAspect="1" noMove="1" noResize="1" noEditPoints="1" noAdjustHandles="1" noChangeArrowheads="1" noChangeShapeType="1" noTextEdit="1"/>
                </p:cNvSpPr>
                <p:nvPr/>
              </p:nvSpPr>
              <p:spPr>
                <a:xfrm>
                  <a:off x="3841124" y="5860791"/>
                  <a:ext cx="2082237" cy="582082"/>
                </a:xfrm>
                <a:prstGeom prst="rect">
                  <a:avLst/>
                </a:prstGeom>
                <a:blipFill>
                  <a:blip r:embed="rId5"/>
                  <a:stretch>
                    <a:fillRect r="-877" b="-8421"/>
                  </a:stretch>
                </a:blipFill>
              </p:spPr>
              <p:txBody>
                <a:bodyPr/>
                <a:lstStyle/>
                <a:p>
                  <a:r>
                    <a:rPr lang="fr-FR">
                      <a:noFill/>
                    </a:rPr>
                    <a:t> </a:t>
                  </a:r>
                </a:p>
              </p:txBody>
            </p:sp>
          </mc:Fallback>
        </mc:AlternateContent>
        <p:sp>
          <p:nvSpPr>
            <p:cNvPr id="48" name="Rectangle 47"/>
            <p:cNvSpPr/>
            <p:nvPr/>
          </p:nvSpPr>
          <p:spPr>
            <a:xfrm>
              <a:off x="6525721" y="5972145"/>
              <a:ext cx="530942" cy="338554"/>
            </a:xfrm>
            <a:prstGeom prst="rect">
              <a:avLst/>
            </a:prstGeom>
          </p:spPr>
          <p:txBody>
            <a:bodyPr wrap="square">
              <a:spAutoFit/>
            </a:bodyPr>
            <a:lstStyle/>
            <a:p>
              <a:r>
                <a:rPr lang="fr-FR" sz="1600" dirty="0">
                  <a:effectLst>
                    <a:outerShdw blurRad="38100" dist="38100" dir="2700000" algn="tl">
                      <a:srgbClr val="000000">
                        <a:alpha val="43137"/>
                      </a:srgbClr>
                    </a:outerShdw>
                  </a:effectLst>
                </a:rPr>
                <a:t>et</a:t>
              </a:r>
              <a:endParaRPr lang="fr-FR" sz="1600" dirty="0"/>
            </a:p>
          </p:txBody>
        </p:sp>
        <mc:AlternateContent xmlns:mc="http://schemas.openxmlformats.org/markup-compatibility/2006" xmlns:a14="http://schemas.microsoft.com/office/drawing/2010/main">
          <mc:Choice Requires="a14">
            <p:sp>
              <p:nvSpPr>
                <p:cNvPr id="49" name="ZoneTexte 48"/>
                <p:cNvSpPr txBox="1"/>
                <p:nvPr/>
              </p:nvSpPr>
              <p:spPr>
                <a:xfrm>
                  <a:off x="7393823" y="5930426"/>
                  <a:ext cx="1632435" cy="454355"/>
                </a:xfrm>
                <a:prstGeom prst="rect">
                  <a:avLst/>
                </a:prstGeom>
                <a:noFill/>
              </p:spPr>
              <p:txBody>
                <a:bodyPr wrap="none" lIns="0" tIns="0" rIns="0" bIns="0" rtlCol="0">
                  <a:spAutoFit/>
                </a:bodyPr>
                <a:lstStyle/>
                <a:p>
                  <a14:m>
                    <m:oMath xmlns:m="http://schemas.openxmlformats.org/officeDocument/2006/math">
                      <m:sSub>
                        <m:sSubPr>
                          <m:ctrlPr>
                            <a:rPr lang="fr-FR" sz="1600"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sz="1600"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𝐴</m:t>
                          </m:r>
                        </m:e>
                        <m:sub>
                          <m:r>
                            <a:rPr lang="fr-FR" sz="1600"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𝑠</m:t>
                          </m:r>
                        </m:sub>
                      </m:sSub>
                      <m:r>
                        <a:rPr lang="fr-FR" sz="1600" b="0" i="1" smtClean="0">
                          <a:effectLst>
                            <a:outerShdw blurRad="38100" dist="38100" dir="2700000" algn="tl">
                              <a:srgbClr val="000000">
                                <a:alpha val="43137"/>
                              </a:srgbClr>
                            </a:outerShdw>
                          </a:effectLst>
                          <a:latin typeface="Cambria Math" panose="02040503050406030204" pitchFamily="18" charset="0"/>
                        </a:rPr>
                        <m:t>= </m:t>
                      </m:r>
                      <m:f>
                        <m:fPr>
                          <m:ctrlPr>
                            <a:rPr lang="fr-FR" sz="1600" b="0" i="1" smtClean="0">
                              <a:effectLst>
                                <a:outerShdw blurRad="38100" dist="38100" dir="2700000" algn="tl">
                                  <a:srgbClr val="000000">
                                    <a:alpha val="43137"/>
                                  </a:srgbClr>
                                </a:outerShdw>
                              </a:effectLst>
                              <a:latin typeface="Cambria Math" panose="02040503050406030204" pitchFamily="18" charset="0"/>
                            </a:rPr>
                          </m:ctrlPr>
                        </m:fPr>
                        <m:num>
                          <m:sSub>
                            <m:sSubPr>
                              <m:ctrlPr>
                                <a:rPr lang="fr-FR" sz="1600" i="1">
                                  <a:effectLst>
                                    <a:outerShdw blurRad="38100" dist="38100" dir="2700000" algn="tl">
                                      <a:srgbClr val="000000">
                                        <a:alpha val="43137"/>
                                      </a:srgbClr>
                                    </a:outerShdw>
                                  </a:effectLst>
                                  <a:latin typeface="Cambria Math" panose="02040503050406030204" pitchFamily="18" charset="0"/>
                                </a:rPr>
                              </m:ctrlPr>
                            </m:sSubPr>
                            <m:e>
                              <m:r>
                                <a:rPr lang="fr-FR" sz="1600" i="1">
                                  <a:effectLst>
                                    <a:outerShdw blurRad="38100" dist="38100" dir="2700000" algn="tl">
                                      <a:srgbClr val="000000">
                                        <a:alpha val="43137"/>
                                      </a:srgbClr>
                                    </a:outerShdw>
                                  </a:effectLst>
                                  <a:latin typeface="Cambria Math" panose="02040503050406030204" pitchFamily="18" charset="0"/>
                                </a:rPr>
                                <m:t>𝐾</m:t>
                              </m:r>
                            </m:e>
                            <m:sub>
                              <m:r>
                                <a:rPr lang="fr-FR" sz="1600" i="1">
                                  <a:effectLst>
                                    <a:outerShdw blurRad="38100" dist="38100" dir="2700000" algn="tl">
                                      <a:srgbClr val="000000">
                                        <a:alpha val="43137"/>
                                      </a:srgbClr>
                                    </a:outerShdw>
                                  </a:effectLst>
                                  <a:latin typeface="Cambria Math" panose="02040503050406030204" pitchFamily="18" charset="0"/>
                                </a:rPr>
                                <m:t>𝑒𝑞</m:t>
                              </m:r>
                            </m:sub>
                          </m:sSub>
                          <m:sSub>
                            <m:sSubPr>
                              <m:ctrlPr>
                                <a:rPr lang="fr-FR" sz="1600" i="1">
                                  <a:effectLst>
                                    <a:outerShdw blurRad="38100" dist="38100" dir="2700000" algn="tl">
                                      <a:srgbClr val="000000">
                                        <a:alpha val="43137"/>
                                      </a:srgbClr>
                                    </a:outerShdw>
                                  </a:effectLst>
                                  <a:latin typeface="Cambria Math" panose="02040503050406030204" pitchFamily="18" charset="0"/>
                                </a:rPr>
                              </m:ctrlPr>
                            </m:sSubPr>
                            <m:e>
                              <m:r>
                                <a:rPr lang="fr-FR" sz="1600" i="1">
                                  <a:effectLst>
                                    <a:outerShdw blurRad="38100" dist="38100" dir="2700000" algn="tl">
                                      <a:srgbClr val="000000">
                                        <a:alpha val="43137"/>
                                      </a:srgbClr>
                                    </a:outerShdw>
                                  </a:effectLst>
                                  <a:latin typeface="Cambria Math" panose="02040503050406030204" pitchFamily="18" charset="0"/>
                                </a:rPr>
                                <m:t>𝑓</m:t>
                              </m:r>
                            </m:e>
                            <m:sub>
                              <m:r>
                                <a:rPr lang="fr-FR" sz="1600" i="1">
                                  <a:effectLst>
                                    <a:outerShdw blurRad="38100" dist="38100" dir="2700000" algn="tl">
                                      <a:srgbClr val="000000">
                                        <a:alpha val="43137"/>
                                      </a:srgbClr>
                                    </a:outerShdw>
                                  </a:effectLst>
                                  <a:latin typeface="Cambria Math" panose="02040503050406030204" pitchFamily="18" charset="0"/>
                                </a:rPr>
                                <m:t>𝑐𝑘</m:t>
                              </m:r>
                            </m:sub>
                          </m:sSub>
                          <m:r>
                            <a:rPr lang="fr-FR" sz="1600" i="1">
                              <a:effectLst>
                                <a:outerShdw blurRad="38100" dist="38100" dir="2700000" algn="tl">
                                  <a:srgbClr val="000000">
                                    <a:alpha val="43137"/>
                                  </a:srgbClr>
                                </a:outerShdw>
                              </a:effectLst>
                              <a:latin typeface="Cambria Math" panose="02040503050406030204" pitchFamily="18" charset="0"/>
                            </a:rPr>
                            <m:t>𝐵</m:t>
                          </m:r>
                          <m:sSup>
                            <m:sSupPr>
                              <m:ctrlPr>
                                <a:rPr lang="fr-FR" sz="1600" i="1">
                                  <a:effectLst>
                                    <a:outerShdw blurRad="38100" dist="38100" dir="2700000" algn="tl">
                                      <a:srgbClr val="000000">
                                        <a:alpha val="43137"/>
                                      </a:srgbClr>
                                    </a:outerShdw>
                                  </a:effectLst>
                                  <a:latin typeface="Cambria Math" panose="02040503050406030204" pitchFamily="18" charset="0"/>
                                </a:rPr>
                              </m:ctrlPr>
                            </m:sSupPr>
                            <m:e>
                              <m:r>
                                <a:rPr lang="fr-FR" sz="1600" i="1">
                                  <a:effectLst>
                                    <a:outerShdw blurRad="38100" dist="38100" dir="2700000" algn="tl">
                                      <a:srgbClr val="000000">
                                        <a:alpha val="43137"/>
                                      </a:srgbClr>
                                    </a:outerShdw>
                                  </a:effectLst>
                                  <a:latin typeface="Cambria Math" panose="02040503050406030204" pitchFamily="18" charset="0"/>
                                </a:rPr>
                                <m:t>𝑑</m:t>
                              </m:r>
                            </m:e>
                            <m:sup>
                              <m:r>
                                <a:rPr lang="fr-FR" sz="1600" i="1">
                                  <a:effectLst>
                                    <a:outerShdw blurRad="38100" dist="38100" dir="2700000" algn="tl">
                                      <a:srgbClr val="000000">
                                        <a:alpha val="43137"/>
                                      </a:srgbClr>
                                    </a:outerShdw>
                                  </a:effectLst>
                                  <a:latin typeface="Cambria Math" panose="02040503050406030204" pitchFamily="18" charset="0"/>
                                </a:rPr>
                                <m:t>2</m:t>
                              </m:r>
                            </m:sup>
                          </m:sSup>
                        </m:num>
                        <m:den>
                          <m:r>
                            <a:rPr lang="fr-FR" sz="1600" i="1">
                              <a:effectLst>
                                <a:outerShdw blurRad="38100" dist="38100" dir="2700000" algn="tl">
                                  <a:srgbClr val="000000">
                                    <a:alpha val="43137"/>
                                  </a:srgbClr>
                                </a:outerShdw>
                              </a:effectLst>
                              <a:latin typeface="Cambria Math" panose="02040503050406030204" pitchFamily="18" charset="0"/>
                            </a:rPr>
                            <m:t>0,87</m:t>
                          </m:r>
                          <m:sSub>
                            <m:sSubPr>
                              <m:ctrlPr>
                                <a:rPr lang="fr-FR" sz="1600" i="1">
                                  <a:effectLst>
                                    <a:outerShdw blurRad="38100" dist="38100" dir="2700000" algn="tl">
                                      <a:srgbClr val="000000">
                                        <a:alpha val="43137"/>
                                      </a:srgbClr>
                                    </a:outerShdw>
                                  </a:effectLst>
                                  <a:latin typeface="Cambria Math" panose="02040503050406030204" pitchFamily="18" charset="0"/>
                                </a:rPr>
                              </m:ctrlPr>
                            </m:sSubPr>
                            <m:e>
                              <m:r>
                                <a:rPr lang="fr-FR" sz="1600" i="1">
                                  <a:effectLst>
                                    <a:outerShdw blurRad="38100" dist="38100" dir="2700000" algn="tl">
                                      <a:srgbClr val="000000">
                                        <a:alpha val="43137"/>
                                      </a:srgbClr>
                                    </a:outerShdw>
                                  </a:effectLst>
                                  <a:latin typeface="Cambria Math" panose="02040503050406030204" pitchFamily="18" charset="0"/>
                                </a:rPr>
                                <m:t>𝑓</m:t>
                              </m:r>
                            </m:e>
                            <m:sub>
                              <m:r>
                                <a:rPr lang="fr-FR" sz="1600" i="1">
                                  <a:effectLst>
                                    <a:outerShdw blurRad="38100" dist="38100" dir="2700000" algn="tl">
                                      <a:srgbClr val="000000">
                                        <a:alpha val="43137"/>
                                      </a:srgbClr>
                                    </a:outerShdw>
                                  </a:effectLst>
                                  <a:latin typeface="Cambria Math" panose="02040503050406030204" pitchFamily="18" charset="0"/>
                                </a:rPr>
                                <m:t>𝑦𝑘</m:t>
                              </m:r>
                            </m:sub>
                          </m:sSub>
                          <m:sSub>
                            <m:sSubPr>
                              <m:ctrlPr>
                                <a:rPr lang="fr-FR" sz="1600" i="1" smtClean="0">
                                  <a:effectLst>
                                    <a:outerShdw blurRad="38100" dist="38100" dir="2700000" algn="tl">
                                      <a:srgbClr val="000000">
                                        <a:alpha val="43137"/>
                                      </a:srgbClr>
                                    </a:outerShdw>
                                  </a:effectLst>
                                  <a:latin typeface="Cambria Math" panose="02040503050406030204" pitchFamily="18" charset="0"/>
                                </a:rPr>
                              </m:ctrlPr>
                            </m:sSubPr>
                            <m:e>
                              <m:r>
                                <a:rPr lang="fr-FR" sz="1600" b="0" i="1" smtClean="0">
                                  <a:effectLst>
                                    <a:outerShdw blurRad="38100" dist="38100" dir="2700000" algn="tl">
                                      <a:srgbClr val="000000">
                                        <a:alpha val="43137"/>
                                      </a:srgbClr>
                                    </a:outerShdw>
                                  </a:effectLst>
                                  <a:latin typeface="Cambria Math" panose="02040503050406030204" pitchFamily="18" charset="0"/>
                                </a:rPr>
                                <m:t>𝑍</m:t>
                              </m:r>
                            </m:e>
                            <m:sub>
                              <m:r>
                                <a:rPr lang="fr-FR" sz="1600" b="0" i="1" smtClean="0">
                                  <a:effectLst>
                                    <a:outerShdw blurRad="38100" dist="38100" dir="2700000" algn="tl">
                                      <a:srgbClr val="000000">
                                        <a:alpha val="43137"/>
                                      </a:srgbClr>
                                    </a:outerShdw>
                                  </a:effectLst>
                                  <a:latin typeface="Cambria Math" panose="02040503050406030204" pitchFamily="18" charset="0"/>
                                </a:rPr>
                                <m:t>𝑒𝑞</m:t>
                              </m:r>
                            </m:sub>
                          </m:sSub>
                        </m:den>
                      </m:f>
                    </m:oMath>
                  </a14:m>
                  <a:r>
                    <a:rPr lang="fr-FR" sz="1600" dirty="0" smtClean="0">
                      <a:effectLst>
                        <a:outerShdw blurRad="38100" dist="38100" dir="2700000" algn="tl">
                          <a:srgbClr val="000000">
                            <a:alpha val="43137"/>
                          </a:srgbClr>
                        </a:outerShdw>
                      </a:effectLst>
                    </a:rPr>
                    <a:t>+</a:t>
                  </a:r>
                  <a14:m>
                    <m:oMath xmlns:m="http://schemas.openxmlformats.org/officeDocument/2006/math">
                      <m:sSubSup>
                        <m:sSubSupPr>
                          <m:ctrlPr>
                            <a:rPr lang="fr-FR" sz="1600" i="1">
                              <a:effectLst>
                                <a:outerShdw blurRad="38100" dist="38100" dir="2700000" algn="tl">
                                  <a:srgbClr val="000000">
                                    <a:alpha val="43137"/>
                                  </a:srgbClr>
                                </a:outerShdw>
                              </a:effectLst>
                              <a:latin typeface="Cambria Math" panose="02040503050406030204" pitchFamily="18" charset="0"/>
                            </a:rPr>
                          </m:ctrlPr>
                        </m:sSubSupPr>
                        <m:e>
                          <m:r>
                            <a:rPr lang="fr-FR" sz="1600" i="1">
                              <a:effectLst>
                                <a:outerShdw blurRad="38100" dist="38100" dir="2700000" algn="tl">
                                  <a:srgbClr val="000000">
                                    <a:alpha val="43137"/>
                                  </a:srgbClr>
                                </a:outerShdw>
                              </a:effectLst>
                              <a:latin typeface="Cambria Math" panose="02040503050406030204" pitchFamily="18" charset="0"/>
                            </a:rPr>
                            <m:t>𝐴</m:t>
                          </m:r>
                        </m:e>
                        <m:sub>
                          <m:r>
                            <a:rPr lang="fr-FR" sz="1600" i="1">
                              <a:effectLst>
                                <a:outerShdw blurRad="38100" dist="38100" dir="2700000" algn="tl">
                                  <a:srgbClr val="000000">
                                    <a:alpha val="43137"/>
                                  </a:srgbClr>
                                </a:outerShdw>
                              </a:effectLst>
                              <a:latin typeface="Cambria Math" panose="02040503050406030204" pitchFamily="18" charset="0"/>
                            </a:rPr>
                            <m:t>𝑠</m:t>
                          </m:r>
                        </m:sub>
                        <m:sup>
                          <m:r>
                            <a:rPr lang="fr-FR" sz="1600" i="1">
                              <a:effectLst>
                                <a:outerShdw blurRad="38100" dist="38100" dir="2700000" algn="tl">
                                  <a:srgbClr val="000000">
                                    <a:alpha val="43137"/>
                                  </a:srgbClr>
                                </a:outerShdw>
                              </a:effectLst>
                              <a:latin typeface="Cambria Math" panose="02040503050406030204" pitchFamily="18" charset="0"/>
                            </a:rPr>
                            <m:t>′</m:t>
                          </m:r>
                        </m:sup>
                      </m:sSubSup>
                    </m:oMath>
                  </a14:m>
                  <a:endParaRPr lang="fr-FR" sz="1600" dirty="0">
                    <a:effectLst>
                      <a:outerShdw blurRad="38100" dist="38100" dir="2700000" algn="tl">
                        <a:srgbClr val="000000">
                          <a:alpha val="43137"/>
                        </a:srgbClr>
                      </a:outerShdw>
                    </a:effectLst>
                  </a:endParaRPr>
                </a:p>
              </p:txBody>
            </p:sp>
          </mc:Choice>
          <mc:Fallback xmlns="">
            <p:sp>
              <p:nvSpPr>
                <p:cNvPr id="49" name="ZoneTexte 48"/>
                <p:cNvSpPr txBox="1">
                  <a:spLocks noRot="1" noChangeAspect="1" noMove="1" noResize="1" noEditPoints="1" noAdjustHandles="1" noChangeArrowheads="1" noChangeShapeType="1" noTextEdit="1"/>
                </p:cNvSpPr>
                <p:nvPr/>
              </p:nvSpPr>
              <p:spPr>
                <a:xfrm>
                  <a:off x="7393823" y="5930426"/>
                  <a:ext cx="1632435" cy="454355"/>
                </a:xfrm>
                <a:prstGeom prst="rect">
                  <a:avLst/>
                </a:prstGeom>
                <a:blipFill>
                  <a:blip r:embed="rId6"/>
                  <a:stretch>
                    <a:fillRect l="-4478" r="-2612" b="-18667"/>
                  </a:stretch>
                </a:blipFill>
              </p:spPr>
              <p:txBody>
                <a:bodyPr/>
                <a:lstStyle/>
                <a:p>
                  <a:r>
                    <a:rPr lang="fr-FR">
                      <a:noFill/>
                    </a:rPr>
                    <a:t> </a:t>
                  </a:r>
                </a:p>
              </p:txBody>
            </p:sp>
          </mc:Fallback>
        </mc:AlternateContent>
      </p:grpSp>
      <p:sp>
        <p:nvSpPr>
          <p:cNvPr id="33" name="Rectangle 32"/>
          <p:cNvSpPr/>
          <p:nvPr/>
        </p:nvSpPr>
        <p:spPr>
          <a:xfrm>
            <a:off x="1170557" y="3407973"/>
            <a:ext cx="10684062" cy="1495922"/>
          </a:xfrm>
          <a:prstGeom prst="rect">
            <a:avLst/>
          </a:prstGeom>
        </p:spPr>
        <p:txBody>
          <a:bodyPr wrap="square">
            <a:spAutoFit/>
          </a:bodyPr>
          <a:lstStyle/>
          <a:p>
            <a:pPr algn="just">
              <a:lnSpc>
                <a:spcPct val="114000"/>
              </a:lnSpc>
              <a:spcAft>
                <a:spcPts val="0"/>
              </a:spcAft>
            </a:pPr>
            <a:r>
              <a:rPr lang="fr-FR" sz="16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La forme de ces équations est identique à celle déduite précédemment pour la conception d'une section avec renforcement en compression et sans redistribution du moment. Si la valeur de « </a:t>
            </a:r>
            <a:r>
              <a:rPr lang="fr-FR" sz="1600"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d’/d</a:t>
            </a:r>
            <a:r>
              <a:rPr lang="fr-FR" sz="16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 pour la section dépasse celle indiquée dans le </a:t>
            </a:r>
            <a:r>
              <a:rPr lang="fr-FR" sz="1600"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tableau, </a:t>
            </a:r>
            <a:r>
              <a:rPr lang="fr-FR" sz="16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l'acier de compression n’atteint pas l’écoulement et la contrainte de compression sera inférieure à « 0.87f</a:t>
            </a:r>
            <a:r>
              <a:rPr lang="fr-FR" sz="1600" baseline="-250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yk </a:t>
            </a:r>
            <a:r>
              <a:rPr lang="fr-FR" sz="16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Dans </a:t>
            </a:r>
            <a:r>
              <a:rPr lang="fr-FR" sz="1600"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ce </a:t>
            </a:r>
            <a:r>
              <a:rPr lang="fr-FR" sz="16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cas, la contrainte de compression « </a:t>
            </a:r>
            <a:r>
              <a:rPr lang="fr-FR" sz="1600" dirty="0" err="1">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f</a:t>
            </a:r>
            <a:r>
              <a:rPr lang="fr-FR" sz="1600" baseline="-25000" dirty="0" err="1">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s</a:t>
            </a:r>
            <a:r>
              <a:rPr lang="fr-FR" sz="16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 sera « Es </a:t>
            </a:r>
            <a:r>
              <a:rPr lang="fr-FR" sz="1600" dirty="0" err="1">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ε</a:t>
            </a:r>
            <a:r>
              <a:rPr lang="fr-FR" sz="1600" baseline="-25000" dirty="0" err="1">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s</a:t>
            </a:r>
            <a:r>
              <a:rPr lang="fr-FR" sz="16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 où la déformation « </a:t>
            </a:r>
            <a:r>
              <a:rPr lang="fr-FR" sz="1600" dirty="0" err="1">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ε</a:t>
            </a:r>
            <a:r>
              <a:rPr lang="fr-FR" sz="1600" baseline="-25000" dirty="0" err="1">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s</a:t>
            </a:r>
            <a:r>
              <a:rPr lang="fr-FR" sz="16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est obtenue à partir du diagramme de déformation. Cette valeur </a:t>
            </a:r>
            <a:r>
              <a:rPr lang="fr-FR" sz="1600"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a:t>
            </a:r>
            <a:r>
              <a:rPr lang="fr-FR" sz="16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a:t>
            </a:r>
            <a:r>
              <a:rPr lang="fr-FR" sz="1600" dirty="0" err="1">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fs</a:t>
            </a:r>
            <a:r>
              <a:rPr lang="fr-FR" sz="16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 devrait remplacer </a:t>
            </a:r>
            <a:r>
              <a:rPr lang="fr-FR" sz="1600"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la valeur «</a:t>
            </a:r>
            <a:r>
              <a:rPr lang="fr-FR" sz="16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0.87f</a:t>
            </a:r>
            <a:r>
              <a:rPr lang="fr-FR" sz="1600" baseline="-250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yk</a:t>
            </a:r>
            <a:r>
              <a:rPr lang="fr-FR" sz="16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a:t>
            </a:r>
            <a:r>
              <a:rPr lang="fr-FR" sz="1600" baseline="-250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a:t>
            </a:r>
            <a:r>
              <a:rPr lang="fr-FR" sz="16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a:t>
            </a:r>
          </a:p>
        </p:txBody>
      </p:sp>
      <mc:AlternateContent xmlns:mc="http://schemas.openxmlformats.org/markup-compatibility/2006" xmlns:a14="http://schemas.microsoft.com/office/drawing/2010/main">
        <mc:Choice Requires="a14">
          <p:sp>
            <p:nvSpPr>
              <p:cNvPr id="51" name="ZoneTexte 50"/>
              <p:cNvSpPr txBox="1"/>
              <p:nvPr/>
            </p:nvSpPr>
            <p:spPr>
              <a:xfrm>
                <a:off x="6593160" y="4769411"/>
                <a:ext cx="2492285" cy="511037"/>
              </a:xfrm>
              <a:prstGeom prst="rect">
                <a:avLst/>
              </a:prstGeom>
              <a:noFill/>
            </p:spPr>
            <p:txBody>
              <a:bodyPr wrap="none" lIns="0" tIns="0" rIns="0" bIns="0" rtlCol="0">
                <a:spAutoFit/>
              </a:bodyPr>
              <a:lstStyle/>
              <a:p>
                <a14:m>
                  <m:oMath xmlns:m="http://schemas.openxmlformats.org/officeDocument/2006/math">
                    <m:sSub>
                      <m:sSubPr>
                        <m:ctrlPr>
                          <a:rPr lang="fr-FR" i="1" dirty="0" smtClean="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i="1" dirty="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𝐴</m:t>
                        </m:r>
                      </m:e>
                      <m:sub>
                        <m:r>
                          <a:rPr lang="fr-FR" i="1" dirty="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𝑠</m:t>
                        </m:r>
                      </m:sub>
                    </m:sSub>
                    <m:r>
                      <a:rPr lang="fr-FR" b="0" i="1" smtClean="0">
                        <a:solidFill>
                          <a:schemeClr val="tx1"/>
                        </a:solidFill>
                        <a:effectLst>
                          <a:outerShdw blurRad="38100" dist="38100" dir="2700000" algn="tl">
                            <a:srgbClr val="000000">
                              <a:alpha val="43137"/>
                            </a:srgbClr>
                          </a:outerShdw>
                        </a:effectLst>
                        <a:latin typeface="Cambria Math" panose="02040503050406030204" pitchFamily="18" charset="0"/>
                      </a:rPr>
                      <m:t>= </m:t>
                    </m:r>
                    <m:f>
                      <m:fPr>
                        <m:ctrlPr>
                          <a:rPr lang="fr-FR" b="0" i="1" smtClean="0">
                            <a:solidFill>
                              <a:schemeClr val="tx1"/>
                            </a:solidFill>
                            <a:effectLst>
                              <a:outerShdw blurRad="38100" dist="38100" dir="2700000" algn="tl">
                                <a:srgbClr val="000000">
                                  <a:alpha val="43137"/>
                                </a:srgbClr>
                              </a:outerShdw>
                            </a:effectLst>
                            <a:latin typeface="Cambria Math" panose="02040503050406030204" pitchFamily="18" charset="0"/>
                          </a:rPr>
                        </m:ctrlPr>
                      </m:fPr>
                      <m:num>
                        <m:sSub>
                          <m:sSubPr>
                            <m:ctrlPr>
                              <a:rPr lang="fr-FR" b="0" i="1" smtClean="0">
                                <a:solidFill>
                                  <a:schemeClr val="tx1"/>
                                </a:solidFill>
                                <a:effectLst>
                                  <a:outerShdw blurRad="38100" dist="38100" dir="2700000" algn="tl">
                                    <a:srgbClr val="000000">
                                      <a:alpha val="43137"/>
                                    </a:srgbClr>
                                  </a:outerShdw>
                                </a:effectLst>
                                <a:latin typeface="Cambria Math" panose="02040503050406030204" pitchFamily="18" charset="0"/>
                              </a:rPr>
                            </m:ctrlPr>
                          </m:sSubPr>
                          <m:e>
                            <m:r>
                              <a:rPr lang="fr-FR" b="0" i="1" smtClean="0">
                                <a:solidFill>
                                  <a:schemeClr val="tx1"/>
                                </a:solidFill>
                                <a:effectLst>
                                  <a:outerShdw blurRad="38100" dist="38100" dir="2700000" algn="tl">
                                    <a:srgbClr val="000000">
                                      <a:alpha val="43137"/>
                                    </a:srgbClr>
                                  </a:outerShdw>
                                </a:effectLst>
                                <a:latin typeface="Cambria Math" panose="02040503050406030204" pitchFamily="18" charset="0"/>
                              </a:rPr>
                              <m:t>𝐾</m:t>
                            </m:r>
                          </m:e>
                          <m:sub>
                            <m:r>
                              <a:rPr lang="fr-FR" b="0" i="1" smtClean="0">
                                <a:solidFill>
                                  <a:schemeClr val="tx1"/>
                                </a:solidFill>
                                <a:effectLst>
                                  <a:outerShdw blurRad="38100" dist="38100" dir="2700000" algn="tl">
                                    <a:srgbClr val="000000">
                                      <a:alpha val="43137"/>
                                    </a:srgbClr>
                                  </a:outerShdw>
                                </a:effectLst>
                                <a:latin typeface="Cambria Math" panose="02040503050406030204" pitchFamily="18" charset="0"/>
                              </a:rPr>
                              <m:t>𝑒𝑞</m:t>
                            </m:r>
                          </m:sub>
                        </m:sSub>
                        <m:sSub>
                          <m:sSubPr>
                            <m:ctrlPr>
                              <a:rPr lang="fr-FR" i="1">
                                <a:solidFill>
                                  <a:schemeClr val="tx1"/>
                                </a:solidFill>
                                <a:effectLst>
                                  <a:outerShdw blurRad="38100" dist="38100" dir="2700000" algn="tl">
                                    <a:srgbClr val="000000">
                                      <a:alpha val="43137"/>
                                    </a:srgbClr>
                                  </a:outerShdw>
                                </a:effectLst>
                                <a:latin typeface="Cambria Math" panose="02040503050406030204" pitchFamily="18" charset="0"/>
                              </a:rPr>
                            </m:ctrlPr>
                          </m:sSubPr>
                          <m:e>
                            <m:r>
                              <a:rPr lang="fr-FR" i="1">
                                <a:solidFill>
                                  <a:schemeClr val="tx1"/>
                                </a:solidFill>
                                <a:effectLst>
                                  <a:outerShdw blurRad="38100" dist="38100" dir="2700000" algn="tl">
                                    <a:srgbClr val="000000">
                                      <a:alpha val="43137"/>
                                    </a:srgbClr>
                                  </a:outerShdw>
                                </a:effectLst>
                                <a:latin typeface="Cambria Math" panose="02040503050406030204" pitchFamily="18" charset="0"/>
                              </a:rPr>
                              <m:t>𝑓</m:t>
                            </m:r>
                          </m:e>
                          <m:sub>
                            <m:r>
                              <a:rPr lang="fr-FR" i="1">
                                <a:solidFill>
                                  <a:schemeClr val="tx1"/>
                                </a:solidFill>
                                <a:effectLst>
                                  <a:outerShdw blurRad="38100" dist="38100" dir="2700000" algn="tl">
                                    <a:srgbClr val="000000">
                                      <a:alpha val="43137"/>
                                    </a:srgbClr>
                                  </a:outerShdw>
                                </a:effectLst>
                                <a:latin typeface="Cambria Math" panose="02040503050406030204" pitchFamily="18" charset="0"/>
                              </a:rPr>
                              <m:t>𝑐𝑘</m:t>
                            </m:r>
                          </m:sub>
                        </m:sSub>
                        <m:r>
                          <a:rPr lang="fr-FR" i="1">
                            <a:solidFill>
                              <a:schemeClr val="tx1"/>
                            </a:solidFill>
                            <a:effectLst>
                              <a:outerShdw blurRad="38100" dist="38100" dir="2700000" algn="tl">
                                <a:srgbClr val="000000">
                                  <a:alpha val="43137"/>
                                </a:srgbClr>
                              </a:outerShdw>
                            </a:effectLst>
                            <a:latin typeface="Cambria Math" panose="02040503050406030204" pitchFamily="18" charset="0"/>
                          </a:rPr>
                          <m:t>𝐵</m:t>
                        </m:r>
                        <m:sSup>
                          <m:sSupPr>
                            <m:ctrlPr>
                              <a:rPr lang="fr-FR" i="1">
                                <a:solidFill>
                                  <a:schemeClr val="tx1"/>
                                </a:solidFill>
                                <a:effectLst>
                                  <a:outerShdw blurRad="38100" dist="38100" dir="2700000" algn="tl">
                                    <a:srgbClr val="000000">
                                      <a:alpha val="43137"/>
                                    </a:srgbClr>
                                  </a:outerShdw>
                                </a:effectLst>
                                <a:latin typeface="Cambria Math" panose="02040503050406030204" pitchFamily="18" charset="0"/>
                              </a:rPr>
                            </m:ctrlPr>
                          </m:sSupPr>
                          <m:e>
                            <m:r>
                              <a:rPr lang="fr-FR" i="1">
                                <a:solidFill>
                                  <a:schemeClr val="tx1"/>
                                </a:solidFill>
                                <a:effectLst>
                                  <a:outerShdw blurRad="38100" dist="38100" dir="2700000" algn="tl">
                                    <a:srgbClr val="000000">
                                      <a:alpha val="43137"/>
                                    </a:srgbClr>
                                  </a:outerShdw>
                                </a:effectLst>
                                <a:latin typeface="Cambria Math" panose="02040503050406030204" pitchFamily="18" charset="0"/>
                              </a:rPr>
                              <m:t>𝑑</m:t>
                            </m:r>
                          </m:e>
                          <m:sup>
                            <m:r>
                              <a:rPr lang="fr-FR" i="1">
                                <a:solidFill>
                                  <a:schemeClr val="tx1"/>
                                </a:solidFill>
                                <a:effectLst>
                                  <a:outerShdw blurRad="38100" dist="38100" dir="2700000" algn="tl">
                                    <a:srgbClr val="000000">
                                      <a:alpha val="43137"/>
                                    </a:srgbClr>
                                  </a:outerShdw>
                                </a:effectLst>
                                <a:latin typeface="Cambria Math" panose="02040503050406030204" pitchFamily="18" charset="0"/>
                              </a:rPr>
                              <m:t>2</m:t>
                            </m:r>
                          </m:sup>
                        </m:sSup>
                      </m:num>
                      <m:den>
                        <m:r>
                          <a:rPr lang="fr-FR" i="1">
                            <a:solidFill>
                              <a:schemeClr val="tx1"/>
                            </a:solidFill>
                            <a:effectLst>
                              <a:outerShdw blurRad="38100" dist="38100" dir="2700000" algn="tl">
                                <a:srgbClr val="000000">
                                  <a:alpha val="43137"/>
                                </a:srgbClr>
                              </a:outerShdw>
                            </a:effectLst>
                            <a:latin typeface="Cambria Math" panose="02040503050406030204" pitchFamily="18" charset="0"/>
                          </a:rPr>
                          <m:t>0,87</m:t>
                        </m:r>
                        <m:sSub>
                          <m:sSubPr>
                            <m:ctrlPr>
                              <a:rPr lang="fr-FR" i="1">
                                <a:solidFill>
                                  <a:schemeClr val="tx1"/>
                                </a:solidFill>
                                <a:effectLst>
                                  <a:outerShdw blurRad="38100" dist="38100" dir="2700000" algn="tl">
                                    <a:srgbClr val="000000">
                                      <a:alpha val="43137"/>
                                    </a:srgbClr>
                                  </a:outerShdw>
                                </a:effectLst>
                                <a:latin typeface="Cambria Math" panose="02040503050406030204" pitchFamily="18" charset="0"/>
                              </a:rPr>
                            </m:ctrlPr>
                          </m:sSubPr>
                          <m:e>
                            <m:r>
                              <a:rPr lang="fr-FR" i="1">
                                <a:solidFill>
                                  <a:schemeClr val="tx1"/>
                                </a:solidFill>
                                <a:effectLst>
                                  <a:outerShdw blurRad="38100" dist="38100" dir="2700000" algn="tl">
                                    <a:srgbClr val="000000">
                                      <a:alpha val="43137"/>
                                    </a:srgbClr>
                                  </a:outerShdw>
                                </a:effectLst>
                                <a:latin typeface="Cambria Math" panose="02040503050406030204" pitchFamily="18" charset="0"/>
                              </a:rPr>
                              <m:t>𝑓</m:t>
                            </m:r>
                          </m:e>
                          <m:sub>
                            <m:r>
                              <a:rPr lang="fr-FR" i="1">
                                <a:solidFill>
                                  <a:schemeClr val="tx1"/>
                                </a:solidFill>
                                <a:effectLst>
                                  <a:outerShdw blurRad="38100" dist="38100" dir="2700000" algn="tl">
                                    <a:srgbClr val="000000">
                                      <a:alpha val="43137"/>
                                    </a:srgbClr>
                                  </a:outerShdw>
                                </a:effectLst>
                                <a:latin typeface="Cambria Math" panose="02040503050406030204" pitchFamily="18" charset="0"/>
                              </a:rPr>
                              <m:t>𝑦𝑘</m:t>
                            </m:r>
                          </m:sub>
                        </m:sSub>
                        <m:sSub>
                          <m:sSubPr>
                            <m:ctrlPr>
                              <a:rPr lang="fr-FR" i="1" smtClean="0">
                                <a:solidFill>
                                  <a:schemeClr val="tx1"/>
                                </a:solidFill>
                                <a:effectLst>
                                  <a:outerShdw blurRad="38100" dist="38100" dir="2700000" algn="tl">
                                    <a:srgbClr val="000000">
                                      <a:alpha val="43137"/>
                                    </a:srgbClr>
                                  </a:outerShdw>
                                </a:effectLst>
                                <a:latin typeface="Cambria Math" panose="02040503050406030204" pitchFamily="18" charset="0"/>
                              </a:rPr>
                            </m:ctrlPr>
                          </m:sSubPr>
                          <m:e>
                            <m:r>
                              <a:rPr lang="fr-FR" b="0" i="1" smtClean="0">
                                <a:solidFill>
                                  <a:schemeClr val="tx1"/>
                                </a:solidFill>
                                <a:effectLst>
                                  <a:outerShdw blurRad="38100" dist="38100" dir="2700000" algn="tl">
                                    <a:srgbClr val="000000">
                                      <a:alpha val="43137"/>
                                    </a:srgbClr>
                                  </a:outerShdw>
                                </a:effectLst>
                                <a:latin typeface="Cambria Math" panose="02040503050406030204" pitchFamily="18" charset="0"/>
                              </a:rPr>
                              <m:t>𝑧</m:t>
                            </m:r>
                          </m:e>
                          <m:sub>
                            <m:r>
                              <a:rPr lang="fr-FR" b="0" i="1" smtClean="0">
                                <a:solidFill>
                                  <a:schemeClr val="tx1"/>
                                </a:solidFill>
                                <a:effectLst>
                                  <a:outerShdw blurRad="38100" dist="38100" dir="2700000" algn="tl">
                                    <a:srgbClr val="000000">
                                      <a:alpha val="43137"/>
                                    </a:srgbClr>
                                  </a:outerShdw>
                                </a:effectLst>
                                <a:latin typeface="Cambria Math" panose="02040503050406030204" pitchFamily="18" charset="0"/>
                              </a:rPr>
                              <m:t>𝑒𝑞</m:t>
                            </m:r>
                          </m:sub>
                        </m:sSub>
                      </m:den>
                    </m:f>
                  </m:oMath>
                </a14:m>
                <a:r>
                  <a:rPr lang="fr-FR" dirty="0" smtClean="0">
                    <a:solidFill>
                      <a:schemeClr val="tx1"/>
                    </a:solidFill>
                    <a:effectLst>
                      <a:outerShdw blurRad="38100" dist="38100" dir="2700000" algn="tl">
                        <a:srgbClr val="000000">
                          <a:alpha val="43137"/>
                        </a:srgbClr>
                      </a:outerShdw>
                    </a:effectLst>
                  </a:rPr>
                  <a:t>+</a:t>
                </a:r>
                <a14:m>
                  <m:oMath xmlns:m="http://schemas.openxmlformats.org/officeDocument/2006/math">
                    <m:sSubSup>
                      <m:sSubSupPr>
                        <m:ctrlPr>
                          <a:rPr lang="fr-FR" i="1">
                            <a:solidFill>
                              <a:schemeClr val="tx1"/>
                            </a:solidFill>
                            <a:effectLst>
                              <a:outerShdw blurRad="38100" dist="38100" dir="2700000" algn="tl">
                                <a:srgbClr val="000000">
                                  <a:alpha val="43137"/>
                                </a:srgbClr>
                              </a:outerShdw>
                            </a:effectLst>
                            <a:latin typeface="Cambria Math" panose="02040503050406030204" pitchFamily="18" charset="0"/>
                          </a:rPr>
                        </m:ctrlPr>
                      </m:sSubSupPr>
                      <m:e>
                        <m:r>
                          <a:rPr lang="fr-FR" i="1">
                            <a:solidFill>
                              <a:schemeClr val="tx1"/>
                            </a:solidFill>
                            <a:effectLst>
                              <a:outerShdw blurRad="38100" dist="38100" dir="2700000" algn="tl">
                                <a:srgbClr val="000000">
                                  <a:alpha val="43137"/>
                                </a:srgbClr>
                              </a:outerShdw>
                            </a:effectLst>
                            <a:latin typeface="Cambria Math" panose="02040503050406030204" pitchFamily="18" charset="0"/>
                          </a:rPr>
                          <m:t>𝐴</m:t>
                        </m:r>
                      </m:e>
                      <m:sub>
                        <m:r>
                          <a:rPr lang="fr-FR" i="1">
                            <a:solidFill>
                              <a:schemeClr val="tx1"/>
                            </a:solidFill>
                            <a:effectLst>
                              <a:outerShdw blurRad="38100" dist="38100" dir="2700000" algn="tl">
                                <a:srgbClr val="000000">
                                  <a:alpha val="43137"/>
                                </a:srgbClr>
                              </a:outerShdw>
                            </a:effectLst>
                            <a:latin typeface="Cambria Math" panose="02040503050406030204" pitchFamily="18" charset="0"/>
                          </a:rPr>
                          <m:t>𝑠</m:t>
                        </m:r>
                      </m:sub>
                      <m:sup>
                        <m:r>
                          <a:rPr lang="fr-FR" i="1">
                            <a:solidFill>
                              <a:schemeClr val="tx1"/>
                            </a:solidFill>
                            <a:effectLst>
                              <a:outerShdw blurRad="38100" dist="38100" dir="2700000" algn="tl">
                                <a:srgbClr val="000000">
                                  <a:alpha val="43137"/>
                                </a:srgbClr>
                              </a:outerShdw>
                            </a:effectLst>
                            <a:latin typeface="Cambria Math" panose="02040503050406030204" pitchFamily="18" charset="0"/>
                          </a:rPr>
                          <m:t>′</m:t>
                        </m:r>
                      </m:sup>
                    </m:sSubSup>
                    <m:f>
                      <m:fPr>
                        <m:ctrlPr>
                          <a:rPr lang="fr-FR" i="1" smtClean="0">
                            <a:solidFill>
                              <a:schemeClr val="tx1"/>
                            </a:solidFill>
                            <a:effectLst>
                              <a:outerShdw blurRad="38100" dist="38100" dir="2700000" algn="tl">
                                <a:srgbClr val="000000">
                                  <a:alpha val="43137"/>
                                </a:srgbClr>
                              </a:outerShdw>
                            </a:effectLst>
                            <a:latin typeface="Cambria Math" panose="02040503050406030204" pitchFamily="18" charset="0"/>
                          </a:rPr>
                        </m:ctrlPr>
                      </m:fPr>
                      <m:num>
                        <m:sSubSup>
                          <m:sSubSupPr>
                            <m:ctrlPr>
                              <a:rPr lang="fr-FR" i="1">
                                <a:solidFill>
                                  <a:schemeClr val="tx1"/>
                                </a:solidFill>
                                <a:latin typeface="Cambria Math" panose="02040503050406030204" pitchFamily="18" charset="0"/>
                                <a:ea typeface="Cambria Math" panose="02040503050406030204" pitchFamily="18" charset="0"/>
                              </a:rPr>
                            </m:ctrlPr>
                          </m:sSubSupPr>
                          <m:e>
                            <m:r>
                              <a:rPr lang="fr-FR" i="1">
                                <a:solidFill>
                                  <a:schemeClr val="tx1"/>
                                </a:solidFill>
                                <a:latin typeface="Cambria Math" panose="02040503050406030204" pitchFamily="18" charset="0"/>
                                <a:ea typeface="Cambria Math" panose="02040503050406030204" pitchFamily="18" charset="0"/>
                              </a:rPr>
                              <m:t>𝑓</m:t>
                            </m:r>
                          </m:e>
                          <m:sub>
                            <m:r>
                              <a:rPr lang="fr-FR" i="1">
                                <a:solidFill>
                                  <a:schemeClr val="tx1"/>
                                </a:solidFill>
                                <a:latin typeface="Cambria Math" panose="02040503050406030204" pitchFamily="18" charset="0"/>
                                <a:ea typeface="Cambria Math" panose="02040503050406030204" pitchFamily="18" charset="0"/>
                              </a:rPr>
                              <m:t>𝑠</m:t>
                            </m:r>
                          </m:sub>
                          <m:sup>
                            <m:r>
                              <a:rPr lang="fr-FR" i="1">
                                <a:solidFill>
                                  <a:schemeClr val="tx1"/>
                                </a:solidFill>
                                <a:latin typeface="Cambria Math" panose="02040503050406030204" pitchFamily="18" charset="0"/>
                                <a:ea typeface="Cambria Math" panose="02040503050406030204" pitchFamily="18" charset="0"/>
                              </a:rPr>
                              <m:t>′</m:t>
                            </m:r>
                          </m:sup>
                        </m:sSubSup>
                      </m:num>
                      <m:den>
                        <m:r>
                          <a:rPr lang="fr-FR" i="1">
                            <a:solidFill>
                              <a:schemeClr val="tx1"/>
                            </a:solidFill>
                            <a:effectLst>
                              <a:outerShdw blurRad="38100" dist="38100" dir="2700000" algn="tl">
                                <a:srgbClr val="000000">
                                  <a:alpha val="43137"/>
                                </a:srgbClr>
                              </a:outerShdw>
                            </a:effectLst>
                            <a:latin typeface="Cambria Math" panose="02040503050406030204" pitchFamily="18" charset="0"/>
                          </a:rPr>
                          <m:t>0,87</m:t>
                        </m:r>
                        <m:sSub>
                          <m:sSubPr>
                            <m:ctrlPr>
                              <a:rPr lang="fr-FR" i="1">
                                <a:solidFill>
                                  <a:schemeClr val="tx1"/>
                                </a:solidFill>
                                <a:effectLst>
                                  <a:outerShdw blurRad="38100" dist="38100" dir="2700000" algn="tl">
                                    <a:srgbClr val="000000">
                                      <a:alpha val="43137"/>
                                    </a:srgbClr>
                                  </a:outerShdw>
                                </a:effectLst>
                                <a:latin typeface="Cambria Math" panose="02040503050406030204" pitchFamily="18" charset="0"/>
                              </a:rPr>
                            </m:ctrlPr>
                          </m:sSubPr>
                          <m:e>
                            <m:r>
                              <a:rPr lang="fr-FR" i="1">
                                <a:solidFill>
                                  <a:schemeClr val="tx1"/>
                                </a:solidFill>
                                <a:effectLst>
                                  <a:outerShdw blurRad="38100" dist="38100" dir="2700000" algn="tl">
                                    <a:srgbClr val="000000">
                                      <a:alpha val="43137"/>
                                    </a:srgbClr>
                                  </a:outerShdw>
                                </a:effectLst>
                                <a:latin typeface="Cambria Math" panose="02040503050406030204" pitchFamily="18" charset="0"/>
                              </a:rPr>
                              <m:t>𝑓</m:t>
                            </m:r>
                          </m:e>
                          <m:sub>
                            <m:r>
                              <a:rPr lang="fr-FR" i="1">
                                <a:solidFill>
                                  <a:schemeClr val="tx1"/>
                                </a:solidFill>
                                <a:effectLst>
                                  <a:outerShdw blurRad="38100" dist="38100" dir="2700000" algn="tl">
                                    <a:srgbClr val="000000">
                                      <a:alpha val="43137"/>
                                    </a:srgbClr>
                                  </a:outerShdw>
                                </a:effectLst>
                                <a:latin typeface="Cambria Math" panose="02040503050406030204" pitchFamily="18" charset="0"/>
                              </a:rPr>
                              <m:t>𝑦𝑘</m:t>
                            </m:r>
                          </m:sub>
                        </m:sSub>
                      </m:den>
                    </m:f>
                  </m:oMath>
                </a14:m>
                <a:endParaRPr lang="fr-FR" dirty="0">
                  <a:solidFill>
                    <a:schemeClr val="tx1"/>
                  </a:solidFill>
                  <a:effectLst>
                    <a:outerShdw blurRad="38100" dist="38100" dir="2700000" algn="tl">
                      <a:srgbClr val="000000">
                        <a:alpha val="43137"/>
                      </a:srgbClr>
                    </a:outerShdw>
                  </a:effectLst>
                </a:endParaRPr>
              </a:p>
            </p:txBody>
          </p:sp>
        </mc:Choice>
        <mc:Fallback xmlns="">
          <p:sp>
            <p:nvSpPr>
              <p:cNvPr id="51" name="ZoneTexte 50"/>
              <p:cNvSpPr txBox="1">
                <a:spLocks noRot="1" noChangeAspect="1" noMove="1" noResize="1" noEditPoints="1" noAdjustHandles="1" noChangeArrowheads="1" noChangeShapeType="1" noTextEdit="1"/>
              </p:cNvSpPr>
              <p:nvPr/>
            </p:nvSpPr>
            <p:spPr>
              <a:xfrm>
                <a:off x="6593160" y="4769411"/>
                <a:ext cx="2492285" cy="511037"/>
              </a:xfrm>
              <a:prstGeom prst="rect">
                <a:avLst/>
              </a:prstGeom>
              <a:blipFill>
                <a:blip r:embed="rId7"/>
                <a:stretch>
                  <a:fillRect l="-490" r="-735" b="-10714"/>
                </a:stretch>
              </a:blipFill>
            </p:spPr>
            <p:txBody>
              <a:bodyPr/>
              <a:lstStyle/>
              <a:p>
                <a:r>
                  <a:rPr lang="fr-FR">
                    <a:noFill/>
                  </a:rPr>
                  <a:t> </a:t>
                </a:r>
              </a:p>
            </p:txBody>
          </p:sp>
        </mc:Fallback>
      </mc:AlternateContent>
      <p:grpSp>
        <p:nvGrpSpPr>
          <p:cNvPr id="37" name="Groupe 36"/>
          <p:cNvGrpSpPr/>
          <p:nvPr/>
        </p:nvGrpSpPr>
        <p:grpSpPr>
          <a:xfrm>
            <a:off x="1170557" y="5297907"/>
            <a:ext cx="10490766" cy="679289"/>
            <a:chOff x="1170557" y="5131072"/>
            <a:chExt cx="10490766" cy="679289"/>
          </a:xfrm>
        </p:grpSpPr>
        <p:sp>
          <p:nvSpPr>
            <p:cNvPr id="34" name="Rectangle 33"/>
            <p:cNvSpPr/>
            <p:nvPr/>
          </p:nvSpPr>
          <p:spPr>
            <a:xfrm>
              <a:off x="1170557" y="5266285"/>
              <a:ext cx="8887843" cy="373051"/>
            </a:xfrm>
            <a:prstGeom prst="rect">
              <a:avLst/>
            </a:prstGeom>
          </p:spPr>
          <p:txBody>
            <a:bodyPr wrap="square">
              <a:spAutoFit/>
            </a:bodyPr>
            <a:lstStyle/>
            <a:p>
              <a:pPr algn="just">
                <a:lnSpc>
                  <a:spcPct val="114000"/>
                </a:lnSpc>
                <a:spcBef>
                  <a:spcPts val="600"/>
                </a:spcBef>
                <a:spcAft>
                  <a:spcPts val="600"/>
                </a:spcAft>
              </a:pPr>
              <a:r>
                <a:rPr lang="fr-FR" sz="16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Il est à noter que pour une section simplement armée « K &lt; </a:t>
              </a:r>
              <a:r>
                <a:rPr lang="fr-FR" sz="1600" dirty="0" err="1">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K</a:t>
              </a:r>
              <a:r>
                <a:rPr lang="fr-FR" sz="1600" baseline="-25000" dirty="0" err="1">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eq</a:t>
              </a:r>
              <a:r>
                <a:rPr lang="fr-FR" sz="16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 le bras de levier est calculé </a:t>
              </a:r>
              <a:r>
                <a:rPr lang="fr-FR" sz="1600"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par :</a:t>
              </a:r>
              <a:endParaRPr lang="fr-FR" sz="16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36" name="Rectangle 35"/>
                <p:cNvSpPr/>
                <p:nvPr/>
              </p:nvSpPr>
              <p:spPr>
                <a:xfrm>
                  <a:off x="9401217" y="5131072"/>
                  <a:ext cx="2260106" cy="6792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12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𝑍</m:t>
                        </m:r>
                        <m:r>
                          <a:rPr lang="fr-FR" sz="12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12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𝑑</m:t>
                        </m:r>
                        <m:d>
                          <m:dPr>
                            <m:begChr m:val="["/>
                            <m:endChr m:val="]"/>
                            <m:ctrlPr>
                              <a:rPr lang="fr-FR" sz="12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dPr>
                          <m:e>
                            <m:r>
                              <a:rPr lang="fr-FR" sz="12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0,5+</m:t>
                            </m:r>
                            <m:rad>
                              <m:radPr>
                                <m:degHide m:val="on"/>
                                <m:ctrlPr>
                                  <a:rPr lang="fr-FR" sz="12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radPr>
                              <m:deg/>
                              <m:e>
                                <m:d>
                                  <m:dPr>
                                    <m:ctrlPr>
                                      <a:rPr lang="fr-FR" sz="12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dPr>
                                  <m:e>
                                    <m:r>
                                      <a:rPr lang="fr-FR" sz="12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0,25−</m:t>
                                    </m:r>
                                    <m:f>
                                      <m:fPr>
                                        <m:ctrlPr>
                                          <a:rPr lang="fr-FR" sz="12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fPr>
                                      <m:num>
                                        <m:r>
                                          <a:rPr lang="fr-FR" sz="12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𝐾</m:t>
                                        </m:r>
                                      </m:num>
                                      <m:den>
                                        <m:r>
                                          <a:rPr lang="fr-FR" sz="12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1,134</m:t>
                                        </m:r>
                                      </m:den>
                                    </m:f>
                                  </m:e>
                                </m:d>
                              </m:e>
                            </m:rad>
                          </m:e>
                        </m:d>
                      </m:oMath>
                    </m:oMathPara>
                  </a14:m>
                  <a:endParaRPr lang="fr-FR" sz="1200" dirty="0"/>
                </a:p>
              </p:txBody>
            </p:sp>
          </mc:Choice>
          <mc:Fallback xmlns="">
            <p:sp>
              <p:nvSpPr>
                <p:cNvPr id="36" name="Rectangle 35"/>
                <p:cNvSpPr>
                  <a:spLocks noRot="1" noChangeAspect="1" noMove="1" noResize="1" noEditPoints="1" noAdjustHandles="1" noChangeArrowheads="1" noChangeShapeType="1" noTextEdit="1"/>
                </p:cNvSpPr>
                <p:nvPr/>
              </p:nvSpPr>
              <p:spPr>
                <a:xfrm>
                  <a:off x="9401217" y="5131072"/>
                  <a:ext cx="2260106" cy="679289"/>
                </a:xfrm>
                <a:prstGeom prst="rect">
                  <a:avLst/>
                </a:prstGeom>
                <a:blipFill>
                  <a:blip r:embed="rId8"/>
                  <a:stretch>
                    <a:fillRect/>
                  </a:stretch>
                </a:blipFill>
              </p:spPr>
              <p:txBody>
                <a:bodyPr/>
                <a:lstStyle/>
                <a:p>
                  <a:r>
                    <a:rPr lang="fr-FR">
                      <a:noFill/>
                    </a:rPr>
                    <a:t> </a:t>
                  </a:r>
                </a:p>
              </p:txBody>
            </p:sp>
          </mc:Fallback>
        </mc:AlternateContent>
      </p:grpSp>
      <p:grpSp>
        <p:nvGrpSpPr>
          <p:cNvPr id="50" name="Groupe 49"/>
          <p:cNvGrpSpPr/>
          <p:nvPr/>
        </p:nvGrpSpPr>
        <p:grpSpPr>
          <a:xfrm>
            <a:off x="1170557" y="5991558"/>
            <a:ext cx="9817872" cy="679289"/>
            <a:chOff x="1170557" y="5747598"/>
            <a:chExt cx="9817872" cy="679289"/>
          </a:xfrm>
        </p:grpSpPr>
        <p:sp>
          <p:nvSpPr>
            <p:cNvPr id="35" name="Rectangle 34"/>
            <p:cNvSpPr/>
            <p:nvPr/>
          </p:nvSpPr>
          <p:spPr>
            <a:xfrm>
              <a:off x="1170557" y="5900071"/>
              <a:ext cx="7728744" cy="373051"/>
            </a:xfrm>
            <a:prstGeom prst="rect">
              <a:avLst/>
            </a:prstGeom>
          </p:spPr>
          <p:txBody>
            <a:bodyPr wrap="square">
              <a:spAutoFit/>
            </a:bodyPr>
            <a:lstStyle/>
            <a:p>
              <a:pPr>
                <a:lnSpc>
                  <a:spcPct val="114000"/>
                </a:lnSpc>
              </a:pPr>
              <a:r>
                <a:rPr lang="fr-FR" sz="1600" dirty="0">
                  <a:effectLst>
                    <a:outerShdw blurRad="38100" dist="38100" dir="2700000" algn="tl">
                      <a:srgbClr val="000000">
                        <a:alpha val="43137"/>
                      </a:srgbClr>
                    </a:outerShdw>
                  </a:effectLst>
                  <a:ea typeface="Times New Roman" panose="02020603050405020304" pitchFamily="18" charset="0"/>
                </a:rPr>
                <a:t>Pour une section doublement armée, le bras de levier </a:t>
              </a:r>
              <a:r>
                <a:rPr lang="fr-FR" sz="1600" dirty="0" smtClean="0">
                  <a:effectLst>
                    <a:outerShdw blurRad="38100" dist="38100" dir="2700000" algn="tl">
                      <a:srgbClr val="000000">
                        <a:alpha val="43137"/>
                      </a:srgbClr>
                    </a:outerShdw>
                  </a:effectLst>
                  <a:ea typeface="Times New Roman" panose="02020603050405020304" pitchFamily="18" charset="0"/>
                </a:rPr>
                <a:t>est à calculer par </a:t>
              </a:r>
              <a:r>
                <a:rPr lang="fr-FR" sz="1600" dirty="0" err="1">
                  <a:effectLst>
                    <a:outerShdw blurRad="38100" dist="38100" dir="2700000" algn="tl">
                      <a:srgbClr val="000000">
                        <a:alpha val="43137"/>
                      </a:srgbClr>
                    </a:outerShdw>
                  </a:effectLst>
                </a:rPr>
                <a:t>z</a:t>
              </a:r>
              <a:r>
                <a:rPr lang="fr-FR" sz="1600" baseline="-25000" dirty="0" err="1">
                  <a:effectLst>
                    <a:outerShdw blurRad="38100" dist="38100" dir="2700000" algn="tl">
                      <a:srgbClr val="000000">
                        <a:alpha val="43137"/>
                      </a:srgbClr>
                    </a:outerShdw>
                  </a:effectLst>
                </a:rPr>
                <a:t>eq</a:t>
              </a:r>
              <a:r>
                <a:rPr lang="fr-FR" sz="1600" dirty="0">
                  <a:effectLst>
                    <a:outerShdw blurRad="38100" dist="38100" dir="2700000" algn="tl">
                      <a:srgbClr val="000000">
                        <a:alpha val="43137"/>
                      </a:srgbClr>
                    </a:outerShdw>
                  </a:effectLst>
                </a:rPr>
                <a:t>=d-(</a:t>
              </a:r>
              <a:r>
                <a:rPr lang="fr-FR" sz="1600" dirty="0" err="1">
                  <a:effectLst>
                    <a:outerShdw blurRad="38100" dist="38100" dir="2700000" algn="tl">
                      <a:srgbClr val="000000">
                        <a:alpha val="43137"/>
                      </a:srgbClr>
                    </a:outerShdw>
                  </a:effectLst>
                </a:rPr>
                <a:t>s</a:t>
              </a:r>
              <a:r>
                <a:rPr lang="fr-FR" sz="1600" baseline="-25000" dirty="0" err="1">
                  <a:effectLst>
                    <a:outerShdw blurRad="38100" dist="38100" dir="2700000" algn="tl">
                      <a:srgbClr val="000000">
                        <a:alpha val="43137"/>
                      </a:srgbClr>
                    </a:outerShdw>
                  </a:effectLst>
                </a:rPr>
                <a:t>eq</a:t>
              </a:r>
              <a:r>
                <a:rPr lang="fr-FR" sz="1600" dirty="0">
                  <a:effectLst>
                    <a:outerShdw blurRad="38100" dist="38100" dir="2700000" algn="tl">
                      <a:srgbClr val="000000">
                        <a:alpha val="43137"/>
                      </a:srgbClr>
                    </a:outerShdw>
                  </a:effectLst>
                </a:rPr>
                <a:t>/2</a:t>
              </a:r>
              <a:r>
                <a:rPr lang="fr-FR" sz="1600" dirty="0" smtClean="0">
                  <a:effectLst>
                    <a:outerShdw blurRad="38100" dist="38100" dir="2700000" algn="tl">
                      <a:srgbClr val="000000">
                        <a:alpha val="43137"/>
                      </a:srgbClr>
                    </a:outerShdw>
                  </a:effectLst>
                </a:rPr>
                <a:t>) ou </a:t>
              </a:r>
              <a:r>
                <a:rPr lang="fr-FR" sz="1600" dirty="0" smtClean="0">
                  <a:effectLst>
                    <a:outerShdw blurRad="38100" dist="38100" dir="2700000" algn="tl">
                      <a:srgbClr val="000000">
                        <a:alpha val="43137"/>
                      </a:srgbClr>
                    </a:outerShdw>
                  </a:effectLst>
                  <a:ea typeface="Times New Roman" panose="02020603050405020304" pitchFamily="18" charset="0"/>
                </a:rPr>
                <a:t>:</a:t>
              </a:r>
              <a:endParaRPr lang="fr-FR" sz="1600"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59" name="Rectangle 58"/>
                <p:cNvSpPr/>
                <p:nvPr/>
              </p:nvSpPr>
              <p:spPr>
                <a:xfrm>
                  <a:off x="8703829" y="5747598"/>
                  <a:ext cx="2284600" cy="6792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120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𝑍</m:t>
                        </m:r>
                        <m:r>
                          <a:rPr lang="fr-FR" sz="120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120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𝑑</m:t>
                        </m:r>
                        <m:d>
                          <m:dPr>
                            <m:begChr m:val="["/>
                            <m:endChr m:val="]"/>
                            <m:ctrlPr>
                              <a:rPr lang="fr-FR" sz="12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dPr>
                          <m:e>
                            <m:r>
                              <a:rPr lang="fr-FR" sz="12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0,5+</m:t>
                            </m:r>
                            <m:rad>
                              <m:radPr>
                                <m:degHide m:val="on"/>
                                <m:ctrlPr>
                                  <a:rPr lang="fr-FR" sz="12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radPr>
                              <m:deg/>
                              <m:e>
                                <m:d>
                                  <m:dPr>
                                    <m:ctrlPr>
                                      <a:rPr lang="fr-FR" sz="12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dPr>
                                  <m:e>
                                    <m:r>
                                      <a:rPr lang="fr-FR" sz="12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0,25−</m:t>
                                    </m:r>
                                    <m:f>
                                      <m:fPr>
                                        <m:ctrlPr>
                                          <a:rPr lang="fr-FR" sz="12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fPr>
                                      <m:num>
                                        <m:sSub>
                                          <m:sSubPr>
                                            <m:ctrlPr>
                                              <a:rPr lang="fr-FR" sz="120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sz="12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𝐾</m:t>
                                            </m:r>
                                          </m:e>
                                          <m:sub>
                                            <m:r>
                                              <a:rPr lang="fr-FR" sz="12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𝑒𝑞</m:t>
                                            </m:r>
                                          </m:sub>
                                        </m:sSub>
                                      </m:num>
                                      <m:den>
                                        <m:r>
                                          <a:rPr lang="fr-FR" sz="12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1,134</m:t>
                                        </m:r>
                                      </m:den>
                                    </m:f>
                                  </m:e>
                                </m:d>
                              </m:e>
                            </m:rad>
                          </m:e>
                        </m:d>
                      </m:oMath>
                    </m:oMathPara>
                  </a14:m>
                  <a:endParaRPr lang="fr-FR" sz="1200" dirty="0"/>
                </a:p>
              </p:txBody>
            </p:sp>
          </mc:Choice>
          <mc:Fallback xmlns="">
            <p:sp>
              <p:nvSpPr>
                <p:cNvPr id="59" name="Rectangle 58"/>
                <p:cNvSpPr>
                  <a:spLocks noRot="1" noChangeAspect="1" noMove="1" noResize="1" noEditPoints="1" noAdjustHandles="1" noChangeArrowheads="1" noChangeShapeType="1" noTextEdit="1"/>
                </p:cNvSpPr>
                <p:nvPr/>
              </p:nvSpPr>
              <p:spPr>
                <a:xfrm>
                  <a:off x="8703829" y="5747598"/>
                  <a:ext cx="2284600" cy="679289"/>
                </a:xfrm>
                <a:prstGeom prst="rect">
                  <a:avLst/>
                </a:prstGeom>
                <a:blipFill>
                  <a:blip r:embed="rId9"/>
                  <a:stretch>
                    <a:fillRect b="-901"/>
                  </a:stretch>
                </a:blipFill>
              </p:spPr>
              <p:txBody>
                <a:bodyPr/>
                <a:lstStyle/>
                <a:p>
                  <a:r>
                    <a:rPr lang="fr-FR">
                      <a:noFill/>
                    </a:rPr>
                    <a:t> </a:t>
                  </a:r>
                </a:p>
              </p:txBody>
            </p:sp>
          </mc:Fallback>
        </mc:AlternateContent>
      </p:grpSp>
    </p:spTree>
    <p:extLst>
      <p:ext uri="{BB962C8B-B14F-4D97-AF65-F5344CB8AC3E}">
        <p14:creationId xmlns:p14="http://schemas.microsoft.com/office/powerpoint/2010/main" val="10892570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78000"/>
            <a:lum/>
          </a:blip>
          <a:srcRect/>
          <a:stretch>
            <a:fillRect/>
          </a:stretch>
        </a:blipFill>
        <a:effectLst/>
      </p:bgPr>
    </p:bg>
    <p:spTree>
      <p:nvGrpSpPr>
        <p:cNvPr id="1" name=""/>
        <p:cNvGrpSpPr/>
        <p:nvPr/>
      </p:nvGrpSpPr>
      <p:grpSpPr>
        <a:xfrm>
          <a:off x="0" y="0"/>
          <a:ext cx="0" cy="0"/>
          <a:chOff x="0" y="0"/>
          <a:chExt cx="0" cy="0"/>
        </a:xfrm>
      </p:grpSpPr>
      <p:sp>
        <p:nvSpPr>
          <p:cNvPr id="9" name="ZoneTexte 8"/>
          <p:cNvSpPr txBox="1"/>
          <p:nvPr/>
        </p:nvSpPr>
        <p:spPr>
          <a:xfrm rot="16200000">
            <a:off x="-1445342" y="1877217"/>
            <a:ext cx="3672349" cy="523220"/>
          </a:xfrm>
          <a:prstGeom prst="rect">
            <a:avLst/>
          </a:prstGeom>
          <a:noFill/>
        </p:spPr>
        <p:txBody>
          <a:bodyPr wrap="square" rtlCol="0">
            <a:spAutoFit/>
          </a:bodyPr>
          <a:lstStyle/>
          <a:p>
            <a:r>
              <a:rPr lang="fr-FR" sz="2800" b="1" dirty="0" smtClean="0">
                <a:solidFill>
                  <a:schemeClr val="accent2">
                    <a:lumMod val="50000"/>
                  </a:schemeClr>
                </a:solidFill>
                <a:effectLst>
                  <a:outerShdw blurRad="38100" dist="38100" dir="2700000" algn="tl">
                    <a:srgbClr val="000000">
                      <a:alpha val="43137"/>
                    </a:srgbClr>
                  </a:outerShdw>
                </a:effectLst>
              </a:rPr>
              <a:t>Introduction</a:t>
            </a:r>
            <a:endParaRPr lang="fr-FR" sz="2800" b="1" dirty="0">
              <a:solidFill>
                <a:schemeClr val="accent2">
                  <a:lumMod val="50000"/>
                </a:schemeClr>
              </a:solidFill>
              <a:effectLst>
                <a:outerShdw blurRad="38100" dist="38100" dir="2700000" algn="tl">
                  <a:srgbClr val="000000">
                    <a:alpha val="43137"/>
                  </a:srgbClr>
                </a:outerShdw>
              </a:effectLst>
            </a:endParaRPr>
          </a:p>
        </p:txBody>
      </p:sp>
      <p:sp>
        <p:nvSpPr>
          <p:cNvPr id="10" name="Rectangle à coins arrondis 9"/>
          <p:cNvSpPr/>
          <p:nvPr/>
        </p:nvSpPr>
        <p:spPr>
          <a:xfrm>
            <a:off x="1342103" y="302651"/>
            <a:ext cx="10530349" cy="6378367"/>
          </a:xfrm>
          <a:prstGeom prst="roundRect">
            <a:avLst>
              <a:gd name="adj" fmla="val 6655"/>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1673941" y="585904"/>
            <a:ext cx="9866672" cy="4555093"/>
          </a:xfrm>
          <a:prstGeom prst="rect">
            <a:avLst/>
          </a:prstGeom>
          <a:noFill/>
        </p:spPr>
        <p:txBody>
          <a:bodyPr wrap="square" rtlCol="0">
            <a:spAutoFit/>
          </a:bodyPr>
          <a:lstStyle/>
          <a:p>
            <a:pPr algn="just">
              <a:lnSpc>
                <a:spcPct val="150000"/>
              </a:lnSpc>
              <a:spcBef>
                <a:spcPts val="1200"/>
              </a:spcBef>
              <a:spcAft>
                <a:spcPts val="1200"/>
              </a:spcAft>
            </a:pPr>
            <a:r>
              <a:rPr lang="fr-FR" dirty="0">
                <a:effectLst>
                  <a:outerShdw blurRad="38100" dist="38100" dir="2700000" algn="tl">
                    <a:srgbClr val="000000">
                      <a:alpha val="43137"/>
                    </a:srgbClr>
                  </a:outerShdw>
                </a:effectLst>
              </a:rPr>
              <a:t>La prudence </a:t>
            </a:r>
            <a:r>
              <a:rPr lang="fr-FR" dirty="0" smtClean="0">
                <a:effectLst>
                  <a:outerShdw blurRad="38100" dist="38100" dir="2700000" algn="tl">
                    <a:srgbClr val="000000">
                      <a:alpha val="43137"/>
                    </a:srgbClr>
                  </a:outerShdw>
                </a:effectLst>
              </a:rPr>
              <a:t>de </a:t>
            </a:r>
            <a:r>
              <a:rPr lang="fr-FR" dirty="0">
                <a:effectLst>
                  <a:outerShdw blurRad="38100" dist="38100" dir="2700000" algn="tl">
                    <a:srgbClr val="000000">
                      <a:alpha val="43137"/>
                    </a:srgbClr>
                  </a:outerShdw>
                </a:effectLst>
              </a:rPr>
              <a:t>l’aspect de sécurité est indispensable </a:t>
            </a:r>
            <a:r>
              <a:rPr lang="fr-FR" dirty="0" smtClean="0">
                <a:effectLst>
                  <a:outerShdw blurRad="38100" dist="38100" dir="2700000" algn="tl">
                    <a:srgbClr val="000000">
                      <a:alpha val="43137"/>
                    </a:srgbClr>
                  </a:outerShdw>
                </a:effectLst>
              </a:rPr>
              <a:t>lors de </a:t>
            </a:r>
            <a:r>
              <a:rPr lang="fr-FR" dirty="0">
                <a:effectLst>
                  <a:outerShdw blurRad="38100" dist="38100" dir="2700000" algn="tl">
                    <a:srgbClr val="000000">
                      <a:alpha val="43137"/>
                    </a:srgbClr>
                  </a:outerShdw>
                </a:effectLst>
              </a:rPr>
              <a:t>la conception </a:t>
            </a:r>
            <a:r>
              <a:rPr lang="fr-FR" dirty="0" smtClean="0">
                <a:effectLst>
                  <a:outerShdw blurRad="38100" dist="38100" dir="2700000" algn="tl">
                    <a:srgbClr val="000000">
                      <a:alpha val="43137"/>
                    </a:srgbClr>
                  </a:outerShdw>
                </a:effectLst>
              </a:rPr>
              <a:t>et de </a:t>
            </a:r>
            <a:r>
              <a:rPr lang="fr-FR" dirty="0">
                <a:effectLst>
                  <a:outerShdw blurRad="38100" dist="38100" dir="2700000" algn="tl">
                    <a:srgbClr val="000000">
                      <a:alpha val="43137"/>
                    </a:srgbClr>
                  </a:outerShdw>
                </a:effectLst>
              </a:rPr>
              <a:t>l’étude des structures. Le facteur de sécurité utilisé a ce propos est influencé par pas mal de facteurs tells que : </a:t>
            </a:r>
          </a:p>
          <a:p>
            <a:pPr marL="900113" indent="-457200" algn="just">
              <a:lnSpc>
                <a:spcPct val="150000"/>
              </a:lnSpc>
              <a:buFont typeface="Arial" panose="020B0604020202020204" pitchFamily="34" charset="0"/>
              <a:buChar char="•"/>
            </a:pPr>
            <a:r>
              <a:rPr lang="fr-FR" dirty="0">
                <a:effectLst>
                  <a:outerShdw blurRad="38100" dist="38100" dir="2700000" algn="tl">
                    <a:srgbClr val="000000">
                      <a:alpha val="43137"/>
                    </a:srgbClr>
                  </a:outerShdw>
                </a:effectLst>
              </a:rPr>
              <a:t>L</a:t>
            </a:r>
            <a:r>
              <a:rPr lang="fr-FR" dirty="0" smtClean="0">
                <a:effectLst>
                  <a:outerShdw blurRad="38100" dist="38100" dir="2700000" algn="tl">
                    <a:srgbClr val="000000">
                      <a:alpha val="43137"/>
                    </a:srgbClr>
                  </a:outerShdw>
                </a:effectLst>
              </a:rPr>
              <a:t>es </a:t>
            </a:r>
            <a:r>
              <a:rPr lang="fr-FR" dirty="0">
                <a:effectLst>
                  <a:outerShdw blurRad="38100" dist="38100" dir="2700000" algn="tl">
                    <a:srgbClr val="000000">
                      <a:alpha val="43137"/>
                    </a:srgbClr>
                  </a:outerShdw>
                </a:effectLst>
              </a:rPr>
              <a:t>incertitudes au sujet de </a:t>
            </a:r>
            <a:r>
              <a:rPr lang="fr-FR" dirty="0" smtClean="0">
                <a:effectLst>
                  <a:outerShdw blurRad="38100" dist="38100" dir="2700000" algn="tl">
                    <a:srgbClr val="000000">
                      <a:alpha val="43137"/>
                    </a:srgbClr>
                  </a:outerShdw>
                </a:effectLst>
              </a:rPr>
              <a:t>sollicitations </a:t>
            </a:r>
          </a:p>
          <a:p>
            <a:pPr marL="900113" indent="-457200" algn="just">
              <a:lnSpc>
                <a:spcPct val="150000"/>
              </a:lnSpc>
              <a:buFont typeface="Arial" panose="020B0604020202020204" pitchFamily="34" charset="0"/>
              <a:buChar char="•"/>
            </a:pPr>
            <a:r>
              <a:rPr lang="fr-FR" dirty="0">
                <a:effectLst>
                  <a:outerShdw blurRad="38100" dist="38100" dir="2700000" algn="tl">
                    <a:srgbClr val="000000">
                      <a:alpha val="43137"/>
                    </a:srgbClr>
                  </a:outerShdw>
                </a:effectLst>
              </a:rPr>
              <a:t>L</a:t>
            </a:r>
            <a:r>
              <a:rPr lang="fr-FR" dirty="0" smtClean="0">
                <a:effectLst>
                  <a:outerShdw blurRad="38100" dist="38100" dir="2700000" algn="tl">
                    <a:srgbClr val="000000">
                      <a:alpha val="43137"/>
                    </a:srgbClr>
                  </a:outerShdw>
                </a:effectLst>
              </a:rPr>
              <a:t>es </a:t>
            </a:r>
            <a:r>
              <a:rPr lang="fr-FR" dirty="0">
                <a:effectLst>
                  <a:outerShdw blurRad="38100" dist="38100" dir="2700000" algn="tl">
                    <a:srgbClr val="000000">
                      <a:alpha val="43137"/>
                    </a:srgbClr>
                  </a:outerShdw>
                </a:effectLst>
              </a:rPr>
              <a:t>propriétés des </a:t>
            </a:r>
            <a:r>
              <a:rPr lang="fr-FR" dirty="0" smtClean="0">
                <a:effectLst>
                  <a:outerShdw blurRad="38100" dist="38100" dir="2700000" algn="tl">
                    <a:srgbClr val="000000">
                      <a:alpha val="43137"/>
                    </a:srgbClr>
                  </a:outerShdw>
                </a:effectLst>
              </a:rPr>
              <a:t>matériaux</a:t>
            </a:r>
          </a:p>
          <a:p>
            <a:pPr marL="900113" indent="-457200" algn="just">
              <a:lnSpc>
                <a:spcPct val="150000"/>
              </a:lnSpc>
              <a:buFont typeface="Arial" panose="020B0604020202020204" pitchFamily="34" charset="0"/>
              <a:buChar char="•"/>
            </a:pPr>
            <a:r>
              <a:rPr lang="fr-FR" dirty="0">
                <a:effectLst>
                  <a:outerShdw blurRad="38100" dist="38100" dir="2700000" algn="tl">
                    <a:srgbClr val="000000">
                      <a:alpha val="43137"/>
                    </a:srgbClr>
                  </a:outerShdw>
                </a:effectLst>
              </a:rPr>
              <a:t>L</a:t>
            </a:r>
            <a:r>
              <a:rPr lang="fr-FR" dirty="0" smtClean="0">
                <a:effectLst>
                  <a:outerShdw blurRad="38100" dist="38100" dir="2700000" algn="tl">
                    <a:srgbClr val="000000">
                      <a:alpha val="43137"/>
                    </a:srgbClr>
                  </a:outerShdw>
                </a:effectLst>
              </a:rPr>
              <a:t>a </a:t>
            </a:r>
            <a:r>
              <a:rPr lang="fr-FR" dirty="0">
                <a:effectLst>
                  <a:outerShdw blurRad="38100" dist="38100" dir="2700000" algn="tl">
                    <a:srgbClr val="000000">
                      <a:alpha val="43137"/>
                    </a:srgbClr>
                  </a:outerShdw>
                </a:effectLst>
              </a:rPr>
              <a:t>qualité d'exécution </a:t>
            </a:r>
            <a:endParaRPr lang="fr-FR" dirty="0" smtClean="0">
              <a:effectLst>
                <a:outerShdw blurRad="38100" dist="38100" dir="2700000" algn="tl">
                  <a:srgbClr val="000000">
                    <a:alpha val="43137"/>
                  </a:srgbClr>
                </a:outerShdw>
              </a:effectLst>
            </a:endParaRPr>
          </a:p>
          <a:p>
            <a:pPr marL="900113" indent="-457200" algn="just">
              <a:lnSpc>
                <a:spcPct val="150000"/>
              </a:lnSpc>
              <a:spcAft>
                <a:spcPts val="1200"/>
              </a:spcAft>
              <a:buFont typeface="Arial" panose="020B0604020202020204" pitchFamily="34" charset="0"/>
              <a:buChar char="•"/>
            </a:pPr>
            <a:r>
              <a:rPr lang="fr-FR" dirty="0">
                <a:effectLst>
                  <a:outerShdw blurRad="38100" dist="38100" dir="2700000" algn="tl">
                    <a:srgbClr val="000000">
                      <a:alpha val="43137"/>
                    </a:srgbClr>
                  </a:outerShdw>
                </a:effectLst>
              </a:rPr>
              <a:t>L</a:t>
            </a:r>
            <a:r>
              <a:rPr lang="fr-FR" dirty="0" smtClean="0">
                <a:effectLst>
                  <a:outerShdw blurRad="38100" dist="38100" dir="2700000" algn="tl">
                    <a:srgbClr val="000000">
                      <a:alpha val="43137"/>
                    </a:srgbClr>
                  </a:outerShdw>
                </a:effectLst>
              </a:rPr>
              <a:t>es </a:t>
            </a:r>
            <a:r>
              <a:rPr lang="fr-FR" dirty="0">
                <a:effectLst>
                  <a:outerShdw blurRad="38100" dist="38100" dir="2700000" algn="tl">
                    <a:srgbClr val="000000">
                      <a:alpha val="43137"/>
                    </a:srgbClr>
                  </a:outerShdw>
                </a:effectLst>
              </a:rPr>
              <a:t>simplifications introduites dans les calculs</a:t>
            </a:r>
            <a:r>
              <a:rPr lang="fr-FR" dirty="0" smtClean="0">
                <a:effectLst>
                  <a:outerShdw blurRad="38100" dist="38100" dir="2700000" algn="tl">
                    <a:srgbClr val="000000">
                      <a:alpha val="43137"/>
                    </a:srgbClr>
                  </a:outerShdw>
                </a:effectLst>
              </a:rPr>
              <a:t>. </a:t>
            </a:r>
          </a:p>
          <a:p>
            <a:pPr algn="just">
              <a:lnSpc>
                <a:spcPct val="150000"/>
              </a:lnSpc>
            </a:pPr>
            <a:r>
              <a:rPr lang="fr-FR" dirty="0" smtClean="0">
                <a:effectLst>
                  <a:outerShdw blurRad="38100" dist="38100" dir="2700000" algn="tl">
                    <a:srgbClr val="000000">
                      <a:alpha val="43137"/>
                    </a:srgbClr>
                  </a:outerShdw>
                </a:effectLst>
              </a:rPr>
              <a:t>A savoir, la </a:t>
            </a:r>
            <a:r>
              <a:rPr lang="fr-FR" dirty="0">
                <a:effectLst>
                  <a:outerShdw blurRad="38100" dist="38100" dir="2700000" algn="tl">
                    <a:srgbClr val="000000">
                      <a:alpha val="43137"/>
                    </a:srgbClr>
                  </a:outerShdw>
                </a:effectLst>
              </a:rPr>
              <a:t>capacité de résistance effective de la structure joue un rôle majeur à la détermination </a:t>
            </a:r>
            <a:r>
              <a:rPr lang="fr-FR" dirty="0" smtClean="0">
                <a:effectLst>
                  <a:outerShdw blurRad="38100" dist="38100" dir="2700000" algn="tl">
                    <a:srgbClr val="000000">
                      <a:alpha val="43137"/>
                    </a:srgbClr>
                  </a:outerShdw>
                </a:effectLst>
              </a:rPr>
              <a:t>de ce </a:t>
            </a:r>
            <a:r>
              <a:rPr lang="fr-FR" dirty="0">
                <a:effectLst>
                  <a:outerShdw blurRad="38100" dist="38100" dir="2700000" algn="tl">
                    <a:srgbClr val="000000">
                      <a:alpha val="43137"/>
                    </a:srgbClr>
                  </a:outerShdw>
                </a:effectLst>
              </a:rPr>
              <a:t>facteur de </a:t>
            </a:r>
            <a:r>
              <a:rPr lang="fr-FR" dirty="0" smtClean="0">
                <a:effectLst>
                  <a:outerShdw blurRad="38100" dist="38100" dir="2700000" algn="tl">
                    <a:srgbClr val="000000">
                      <a:alpha val="43137"/>
                    </a:srgbClr>
                  </a:outerShdw>
                </a:effectLst>
              </a:rPr>
              <a:t>sécurité. Mais malheureusement, les </a:t>
            </a:r>
            <a:r>
              <a:rPr lang="fr-FR" dirty="0">
                <a:effectLst>
                  <a:outerShdw blurRad="38100" dist="38100" dir="2700000" algn="tl">
                    <a:srgbClr val="000000">
                      <a:alpha val="43137"/>
                    </a:srgbClr>
                  </a:outerShdw>
                </a:effectLst>
              </a:rPr>
              <a:t>méthodes classiques de la théorie de l'élasticité sont </a:t>
            </a:r>
            <a:r>
              <a:rPr lang="fr-FR" dirty="0" smtClean="0">
                <a:effectLst>
                  <a:outerShdw blurRad="38100" dist="38100" dir="2700000" algn="tl">
                    <a:srgbClr val="000000">
                      <a:alpha val="43137"/>
                    </a:srgbClr>
                  </a:outerShdw>
                </a:effectLst>
              </a:rPr>
              <a:t>extrêmement </a:t>
            </a:r>
            <a:r>
              <a:rPr lang="fr-FR" dirty="0">
                <a:effectLst>
                  <a:outerShdw blurRad="38100" dist="38100" dir="2700000" algn="tl">
                    <a:srgbClr val="000000">
                      <a:alpha val="43137"/>
                    </a:srgbClr>
                  </a:outerShdw>
                </a:effectLst>
              </a:rPr>
              <a:t>limitées a ce stade. </a:t>
            </a:r>
            <a:r>
              <a:rPr lang="fr-FR" dirty="0" smtClean="0">
                <a:effectLst>
                  <a:outerShdw blurRad="38100" dist="38100" dir="2700000" algn="tl">
                    <a:srgbClr val="000000">
                      <a:alpha val="43137"/>
                    </a:srgbClr>
                  </a:outerShdw>
                </a:effectLst>
              </a:rPr>
              <a:t>A cet effet, l’analyse plastique a été mise en œuvre d’une manière beaucoup plus adaptée a cet objet.</a:t>
            </a:r>
            <a:endParaRPr lang="fr-FR"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331376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78000"/>
            <a:lum/>
          </a:blip>
          <a:srcRect/>
          <a:stretch>
            <a:fillRect/>
          </a:stretch>
        </a:blipFill>
        <a:effectLst/>
      </p:bgPr>
    </p:bg>
    <p:spTree>
      <p:nvGrpSpPr>
        <p:cNvPr id="1" name=""/>
        <p:cNvGrpSpPr/>
        <p:nvPr/>
      </p:nvGrpSpPr>
      <p:grpSpPr>
        <a:xfrm>
          <a:off x="0" y="0"/>
          <a:ext cx="0" cy="0"/>
          <a:chOff x="0" y="0"/>
          <a:chExt cx="0" cy="0"/>
        </a:xfrm>
      </p:grpSpPr>
      <p:sp>
        <p:nvSpPr>
          <p:cNvPr id="9" name="ZoneTexte 8"/>
          <p:cNvSpPr txBox="1"/>
          <p:nvPr/>
        </p:nvSpPr>
        <p:spPr>
          <a:xfrm rot="16200000">
            <a:off x="-1106129" y="3019908"/>
            <a:ext cx="2964429" cy="523220"/>
          </a:xfrm>
          <a:prstGeom prst="rect">
            <a:avLst/>
          </a:prstGeom>
          <a:noFill/>
        </p:spPr>
        <p:txBody>
          <a:bodyPr wrap="square" rtlCol="0">
            <a:spAutoFit/>
          </a:bodyPr>
          <a:lstStyle/>
          <a:p>
            <a:r>
              <a:rPr lang="fr-FR" sz="2800" b="1" dirty="0">
                <a:solidFill>
                  <a:schemeClr val="accent2">
                    <a:lumMod val="50000"/>
                  </a:schemeClr>
                </a:solidFill>
                <a:effectLst>
                  <a:outerShdw blurRad="38100" dist="38100" dir="2700000" algn="tl">
                    <a:srgbClr val="000000">
                      <a:alpha val="43137"/>
                    </a:srgbClr>
                  </a:outerShdw>
                </a:effectLst>
              </a:rPr>
              <a:t>Rotule plastique</a:t>
            </a:r>
          </a:p>
        </p:txBody>
      </p:sp>
      <p:sp>
        <p:nvSpPr>
          <p:cNvPr id="10" name="Rectangle à coins arrondis 9"/>
          <p:cNvSpPr/>
          <p:nvPr/>
        </p:nvSpPr>
        <p:spPr>
          <a:xfrm>
            <a:off x="1047135" y="221227"/>
            <a:ext cx="10958052" cy="6459792"/>
          </a:xfrm>
          <a:prstGeom prst="roundRect">
            <a:avLst>
              <a:gd name="adj" fmla="val 6655"/>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p:nvSpPr>
        <p:spPr>
          <a:xfrm>
            <a:off x="1413248" y="727992"/>
            <a:ext cx="10225826" cy="1711366"/>
          </a:xfrm>
          <a:prstGeom prst="rect">
            <a:avLst/>
          </a:prstGeom>
        </p:spPr>
        <p:txBody>
          <a:bodyPr wrap="square">
            <a:spAutoFit/>
          </a:bodyPr>
          <a:lstStyle/>
          <a:p>
            <a:pPr>
              <a:lnSpc>
                <a:spcPct val="150000"/>
              </a:lnSpc>
            </a:pPr>
            <a:r>
              <a:rPr lang="fr-FR" dirty="0">
                <a:effectLst>
                  <a:outerShdw blurRad="38100" dist="38100" dir="2700000" algn="tl">
                    <a:srgbClr val="000000">
                      <a:alpha val="43137"/>
                    </a:srgbClr>
                  </a:outerShdw>
                </a:effectLst>
                <a:ea typeface="Times New Roman" panose="02020603050405020304" pitchFamily="18" charset="0"/>
              </a:rPr>
              <a:t>Notez qu'une fois que le moment de flexion atteint le moment plastique, la section peut pivoter librement, c'est-à-dire qu'elle se comporte comme une </a:t>
            </a:r>
            <a:r>
              <a:rPr lang="fr-FR" dirty="0" smtClean="0">
                <a:effectLst>
                  <a:outerShdw blurRad="38100" dist="38100" dir="2700000" algn="tl">
                    <a:srgbClr val="000000">
                      <a:alpha val="43137"/>
                    </a:srgbClr>
                  </a:outerShdw>
                </a:effectLst>
                <a:ea typeface="Times New Roman" panose="02020603050405020304" pitchFamily="18" charset="0"/>
              </a:rPr>
              <a:t>rotule. Ce qui </a:t>
            </a:r>
            <a:r>
              <a:rPr lang="fr-FR" dirty="0">
                <a:effectLst>
                  <a:outerShdw blurRad="38100" dist="38100" dir="2700000" algn="tl">
                    <a:srgbClr val="000000">
                      <a:alpha val="43137"/>
                    </a:srgbClr>
                  </a:outerShdw>
                </a:effectLst>
                <a:ea typeface="Times New Roman" panose="02020603050405020304" pitchFamily="18" charset="0"/>
              </a:rPr>
              <a:t>est appelé une rotule plastique et constitue la base de l'analyse plastique. Au niveau de la rotule plastique, les contraintes restent constantes, mais les déformations de rotations peuvent augmenter.</a:t>
            </a:r>
            <a:endParaRPr lang="fr-FR" dirty="0">
              <a:effectLst>
                <a:outerShdw blurRad="38100" dist="38100" dir="2700000" algn="tl">
                  <a:srgbClr val="000000">
                    <a:alpha val="43137"/>
                  </a:srgbClr>
                </a:outerShdw>
              </a:effectLst>
            </a:endParaRPr>
          </a:p>
        </p:txBody>
      </p:sp>
      <p:grpSp>
        <p:nvGrpSpPr>
          <p:cNvPr id="3" name="Groupe 2"/>
          <p:cNvGrpSpPr/>
          <p:nvPr/>
        </p:nvGrpSpPr>
        <p:grpSpPr>
          <a:xfrm>
            <a:off x="1930740" y="3281518"/>
            <a:ext cx="9190842" cy="2557341"/>
            <a:chOff x="1866709" y="3593787"/>
            <a:chExt cx="9190842" cy="2557341"/>
          </a:xfrm>
        </p:grpSpPr>
        <p:pic>
          <p:nvPicPr>
            <p:cNvPr id="1026" name="Image 8"/>
            <p:cNvPicPr>
              <a:picLocks noChangeAspect="1" noChangeArrowheads="1"/>
            </p:cNvPicPr>
            <p:nvPr/>
          </p:nvPicPr>
          <p:blipFill>
            <a:blip r:embed="rId3">
              <a:extLst>
                <a:ext uri="{28A0092B-C50C-407E-A947-70E740481C1C}">
                  <a14:useLocalDpi xmlns:a14="http://schemas.microsoft.com/office/drawing/2010/main" val="0"/>
                </a:ext>
              </a:extLst>
            </a:blip>
            <a:srcRect l="18117" t="37392" r="25684" b="15775"/>
            <a:stretch>
              <a:fillRect/>
            </a:stretch>
          </p:blipFill>
          <p:spPr bwMode="auto">
            <a:xfrm>
              <a:off x="1866709" y="3593787"/>
              <a:ext cx="4185634" cy="2557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Image 3"/>
            <p:cNvPicPr>
              <a:picLocks noChangeAspect="1" noChangeArrowheads="1"/>
            </p:cNvPicPr>
            <p:nvPr/>
          </p:nvPicPr>
          <p:blipFill>
            <a:blip r:embed="rId4">
              <a:extLst>
                <a:ext uri="{28A0092B-C50C-407E-A947-70E740481C1C}">
                  <a14:useLocalDpi xmlns:a14="http://schemas.microsoft.com/office/drawing/2010/main" val="0"/>
                </a:ext>
              </a:extLst>
            </a:blip>
            <a:srcRect l="21074" t="36902" r="30307" b="24155"/>
            <a:stretch>
              <a:fillRect/>
            </a:stretch>
          </p:blipFill>
          <p:spPr bwMode="auto">
            <a:xfrm>
              <a:off x="6871917" y="3593787"/>
              <a:ext cx="4185634" cy="2557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3491705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78000"/>
            <a:lum/>
          </a:blip>
          <a:srcRect/>
          <a:stretch>
            <a:fillRect/>
          </a:stretch>
        </a:blipFill>
        <a:effectLst/>
      </p:bgPr>
    </p:bg>
    <p:spTree>
      <p:nvGrpSpPr>
        <p:cNvPr id="1" name=""/>
        <p:cNvGrpSpPr/>
        <p:nvPr/>
      </p:nvGrpSpPr>
      <p:grpSpPr>
        <a:xfrm>
          <a:off x="0" y="0"/>
          <a:ext cx="0" cy="0"/>
          <a:chOff x="0" y="0"/>
          <a:chExt cx="0" cy="0"/>
        </a:xfrm>
      </p:grpSpPr>
      <p:sp>
        <p:nvSpPr>
          <p:cNvPr id="9" name="ZoneTexte 8"/>
          <p:cNvSpPr txBox="1"/>
          <p:nvPr/>
        </p:nvSpPr>
        <p:spPr>
          <a:xfrm rot="16200000">
            <a:off x="-2141733" y="2784242"/>
            <a:ext cx="5035638" cy="523220"/>
          </a:xfrm>
          <a:prstGeom prst="rect">
            <a:avLst/>
          </a:prstGeom>
          <a:noFill/>
        </p:spPr>
        <p:txBody>
          <a:bodyPr wrap="square" rtlCol="0">
            <a:spAutoFit/>
          </a:bodyPr>
          <a:lstStyle/>
          <a:p>
            <a:r>
              <a:rPr lang="fr-FR" sz="2800" b="1" dirty="0">
                <a:solidFill>
                  <a:schemeClr val="accent2">
                    <a:lumMod val="50000"/>
                  </a:schemeClr>
                </a:solidFill>
                <a:effectLst>
                  <a:outerShdw blurRad="38100" dist="38100" dir="2700000" algn="tl">
                    <a:srgbClr val="000000">
                      <a:alpha val="43137"/>
                    </a:srgbClr>
                  </a:outerShdw>
                </a:effectLst>
              </a:rPr>
              <a:t>Moment partiellement plastique </a:t>
            </a:r>
          </a:p>
        </p:txBody>
      </p:sp>
      <p:sp>
        <p:nvSpPr>
          <p:cNvPr id="10" name="Rectangle à coins arrondis 9"/>
          <p:cNvSpPr/>
          <p:nvPr/>
        </p:nvSpPr>
        <p:spPr>
          <a:xfrm>
            <a:off x="1047135" y="221227"/>
            <a:ext cx="10958052" cy="6459792"/>
          </a:xfrm>
          <a:prstGeom prst="roundRect">
            <a:avLst>
              <a:gd name="adj" fmla="val 6655"/>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50" name="Image 9"/>
          <p:cNvPicPr>
            <a:picLocks noChangeAspect="1" noChangeArrowheads="1"/>
          </p:cNvPicPr>
          <p:nvPr/>
        </p:nvPicPr>
        <p:blipFill>
          <a:blip r:embed="rId3">
            <a:extLst>
              <a:ext uri="{28A0092B-C50C-407E-A947-70E740481C1C}">
                <a14:useLocalDpi xmlns:a14="http://schemas.microsoft.com/office/drawing/2010/main" val="0"/>
              </a:ext>
            </a:extLst>
          </a:blip>
          <a:srcRect l="25339" t="48708" r="21768" b="19481"/>
          <a:stretch>
            <a:fillRect/>
          </a:stretch>
        </p:blipFill>
        <p:spPr bwMode="auto">
          <a:xfrm>
            <a:off x="2999973" y="307172"/>
            <a:ext cx="6819290" cy="3013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283594" y="3320827"/>
            <a:ext cx="10358907" cy="369332"/>
          </a:xfrm>
          <a:prstGeom prst="rect">
            <a:avLst/>
          </a:prstGeom>
        </p:spPr>
        <p:txBody>
          <a:bodyPr wrap="square">
            <a:spAutoFit/>
          </a:bodyPr>
          <a:lstStyle/>
          <a:p>
            <a:pPr algn="just"/>
            <a:r>
              <a:rPr lang="fr-FR" dirty="0">
                <a:effectLst>
                  <a:outerShdw blurRad="38100" dist="38100" dir="2700000" algn="tl">
                    <a:srgbClr val="000000">
                      <a:alpha val="43137"/>
                    </a:srgbClr>
                  </a:outerShdw>
                </a:effectLst>
                <a:ea typeface="Times New Roman" panose="02020603050405020304" pitchFamily="18" charset="0"/>
              </a:rPr>
              <a:t>Soit une section rectangulaire de dimension </a:t>
            </a:r>
            <a:r>
              <a:rPr lang="fr-FR" dirty="0" smtClean="0">
                <a:effectLst>
                  <a:outerShdw blurRad="38100" dist="38100" dir="2700000" algn="tl">
                    <a:srgbClr val="000000">
                      <a:alpha val="43137"/>
                    </a:srgbClr>
                  </a:outerShdw>
                </a:effectLst>
                <a:ea typeface="Times New Roman" panose="02020603050405020304" pitchFamily="18" charset="0"/>
              </a:rPr>
              <a:t>(</a:t>
            </a:r>
            <a:r>
              <a:rPr lang="fr-FR" i="1" dirty="0" smtClean="0">
                <a:effectLst>
                  <a:outerShdw blurRad="38100" dist="38100" dir="2700000" algn="tl">
                    <a:srgbClr val="000000">
                      <a:alpha val="43137"/>
                    </a:srgbClr>
                  </a:outerShdw>
                </a:effectLst>
                <a:ea typeface="Times New Roman" panose="02020603050405020304" pitchFamily="18" charset="0"/>
              </a:rPr>
              <a:t>B x D)</a:t>
            </a:r>
            <a:r>
              <a:rPr lang="fr-FR" dirty="0" smtClean="0">
                <a:effectLst>
                  <a:outerShdw blurRad="38100" dist="38100" dir="2700000" algn="tl">
                    <a:srgbClr val="000000">
                      <a:alpha val="43137"/>
                    </a:srgbClr>
                  </a:outerShdw>
                </a:effectLst>
                <a:ea typeface="Times New Roman" panose="02020603050405020304" pitchFamily="18" charset="0"/>
              </a:rPr>
              <a:t> </a:t>
            </a:r>
            <a:r>
              <a:rPr lang="fr-FR" dirty="0">
                <a:effectLst>
                  <a:outerShdw blurRad="38100" dist="38100" dir="2700000" algn="tl">
                    <a:srgbClr val="000000">
                      <a:alpha val="43137"/>
                    </a:srgbClr>
                  </a:outerShdw>
                </a:effectLst>
                <a:ea typeface="Times New Roman" panose="02020603050405020304" pitchFamily="18" charset="0"/>
              </a:rPr>
              <a:t>soumise à un moment </a:t>
            </a:r>
            <a:r>
              <a:rPr lang="fr-FR" dirty="0" smtClean="0">
                <a:effectLst>
                  <a:outerShdw blurRad="38100" dist="38100" dir="2700000" algn="tl">
                    <a:srgbClr val="000000">
                      <a:alpha val="43137"/>
                    </a:srgbClr>
                  </a:outerShdw>
                </a:effectLst>
                <a:ea typeface="Times New Roman" panose="02020603050405020304" pitchFamily="18" charset="0"/>
              </a:rPr>
              <a:t>M.</a:t>
            </a:r>
            <a:endParaRPr lang="fr-FR" dirty="0">
              <a:effectLst>
                <a:outerShdw blurRad="38100" dist="38100" dir="2700000" algn="tl">
                  <a:srgbClr val="000000">
                    <a:alpha val="43137"/>
                  </a:srgbClr>
                </a:outerShdw>
              </a:effectLst>
            </a:endParaRPr>
          </a:p>
        </p:txBody>
      </p:sp>
      <p:sp>
        <p:nvSpPr>
          <p:cNvPr id="3" name="Rectangle 2"/>
          <p:cNvSpPr/>
          <p:nvPr/>
        </p:nvSpPr>
        <p:spPr>
          <a:xfrm>
            <a:off x="1283594" y="3848494"/>
            <a:ext cx="10603606" cy="646331"/>
          </a:xfrm>
          <a:prstGeom prst="rect">
            <a:avLst/>
          </a:prstGeom>
        </p:spPr>
        <p:txBody>
          <a:bodyPr wrap="square">
            <a:spAutoFit/>
          </a:bodyPr>
          <a:lstStyle/>
          <a:p>
            <a:r>
              <a:rPr lang="fr-FR" dirty="0">
                <a:effectLst>
                  <a:outerShdw blurRad="38100" dist="38100" dir="2700000" algn="tl">
                    <a:srgbClr val="000000">
                      <a:alpha val="43137"/>
                    </a:srgbClr>
                  </a:outerShdw>
                </a:effectLst>
                <a:ea typeface="Times New Roman" panose="02020603050405020304" pitchFamily="18" charset="0"/>
              </a:rPr>
              <a:t>L’augmentation de moment entraine une plastification de la section jusqu'à la formation de la rotule plastique</a:t>
            </a:r>
            <a:r>
              <a:rPr lang="fr-FR" dirty="0" smtClean="0">
                <a:effectLst>
                  <a:outerShdw blurRad="38100" dist="38100" dir="2700000" algn="tl">
                    <a:srgbClr val="000000">
                      <a:alpha val="43137"/>
                    </a:srgbClr>
                  </a:outerShdw>
                </a:effectLst>
                <a:ea typeface="Times New Roman" panose="02020603050405020304" pitchFamily="18" charset="0"/>
              </a:rPr>
              <a:t>. Le moment de la section partiellement plastifiée est donné par:</a:t>
            </a:r>
            <a:endParaRPr lang="fr-FR" dirty="0">
              <a:effectLst>
                <a:outerShdw blurRad="38100" dist="38100" dir="2700000" algn="tl">
                  <a:srgbClr val="000000">
                    <a:alpha val="43137"/>
                  </a:srgbClr>
                </a:outerShdw>
              </a:effectLst>
            </a:endParaRPr>
          </a:p>
        </p:txBody>
      </p:sp>
      <p:sp>
        <p:nvSpPr>
          <p:cNvPr id="4" name="Rectangle 3"/>
          <p:cNvSpPr/>
          <p:nvPr/>
        </p:nvSpPr>
        <p:spPr>
          <a:xfrm>
            <a:off x="1283594" y="5194339"/>
            <a:ext cx="7287636" cy="369332"/>
          </a:xfrm>
          <a:prstGeom prst="rect">
            <a:avLst/>
          </a:prstGeom>
        </p:spPr>
        <p:txBody>
          <a:bodyPr wrap="none">
            <a:spAutoFit/>
          </a:bodyPr>
          <a:lstStyle/>
          <a:p>
            <a:r>
              <a:rPr lang="fr-FR" dirty="0" smtClean="0">
                <a:effectLst>
                  <a:outerShdw blurRad="38100" dist="38100" dir="2700000" algn="tl">
                    <a:srgbClr val="000000">
                      <a:alpha val="43137"/>
                    </a:srgbClr>
                  </a:outerShdw>
                </a:effectLst>
                <a:ea typeface="Times New Roman" panose="02020603050405020304" pitchFamily="18" charset="0"/>
              </a:rPr>
              <a:t>Apres la plastification totale de </a:t>
            </a:r>
            <a:r>
              <a:rPr lang="fr-FR" dirty="0">
                <a:effectLst>
                  <a:outerShdw blurRad="38100" dist="38100" dir="2700000" algn="tl">
                    <a:srgbClr val="000000">
                      <a:alpha val="43137"/>
                    </a:srgbClr>
                  </a:outerShdw>
                </a:effectLst>
                <a:ea typeface="Times New Roman" panose="02020603050405020304" pitchFamily="18" charset="0"/>
              </a:rPr>
              <a:t>la </a:t>
            </a:r>
            <a:r>
              <a:rPr lang="fr-FR" dirty="0" smtClean="0">
                <a:effectLst>
                  <a:outerShdw blurRad="38100" dist="38100" dir="2700000" algn="tl">
                    <a:srgbClr val="000000">
                      <a:alpha val="43137"/>
                    </a:srgbClr>
                  </a:outerShdw>
                </a:effectLst>
                <a:ea typeface="Times New Roman" panose="02020603050405020304" pitchFamily="18" charset="0"/>
              </a:rPr>
              <a:t>section, son moment plastique devient:</a:t>
            </a:r>
            <a:endParaRPr lang="fr-FR"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5" name="ZoneTexte 4"/>
              <p:cNvSpPr txBox="1"/>
              <p:nvPr/>
            </p:nvSpPr>
            <p:spPr>
              <a:xfrm>
                <a:off x="5371069" y="4582426"/>
                <a:ext cx="2310184" cy="5243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i="1" smtClean="0">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𝑀</m:t>
                          </m:r>
                        </m:e>
                        <m:sub>
                          <m:r>
                            <a:rPr lang="fr-FR" b="0" i="1" smtClean="0">
                              <a:effectLst>
                                <a:outerShdw blurRad="38100" dist="38100" dir="2700000" algn="tl">
                                  <a:srgbClr val="000000">
                                    <a:alpha val="43137"/>
                                  </a:srgbClr>
                                </a:outerShdw>
                              </a:effectLst>
                              <a:latin typeface="Cambria Math" panose="02040503050406030204" pitchFamily="18" charset="0"/>
                            </a:rPr>
                            <m:t>𝑝𝑝</m:t>
                          </m:r>
                        </m:sub>
                      </m:sSub>
                      <m:r>
                        <a:rPr lang="fr-FR" b="0" i="1" smtClean="0">
                          <a:effectLst>
                            <a:outerShdw blurRad="38100" dist="38100" dir="2700000" algn="tl">
                              <a:srgbClr val="000000">
                                <a:alpha val="43137"/>
                              </a:srgbClr>
                            </a:outerShdw>
                          </a:effectLst>
                          <a:latin typeface="Cambria Math" panose="02040503050406030204" pitchFamily="18" charset="0"/>
                        </a:rPr>
                        <m:t>=</m:t>
                      </m:r>
                      <m:f>
                        <m:fPr>
                          <m:ctrlPr>
                            <a:rPr lang="fr-FR" b="0" i="1" smtClean="0">
                              <a:effectLst>
                                <a:outerShdw blurRad="38100" dist="38100" dir="2700000" algn="tl">
                                  <a:srgbClr val="000000">
                                    <a:alpha val="43137"/>
                                  </a:srgbClr>
                                </a:outerShdw>
                              </a:effectLst>
                              <a:latin typeface="Cambria Math" panose="02040503050406030204" pitchFamily="18" charset="0"/>
                            </a:rPr>
                          </m:ctrlPr>
                        </m:fPr>
                        <m:num>
                          <m:sSub>
                            <m:sSubPr>
                              <m:ctrlPr>
                                <a:rPr lang="fr-FR" b="0" i="1" smtClean="0">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𝐵</m:t>
                              </m:r>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𝜎</m:t>
                              </m:r>
                            </m:e>
                            <m:sub>
                              <m:r>
                                <a:rPr lang="fr-FR" b="0" i="1" smtClean="0">
                                  <a:effectLst>
                                    <a:outerShdw blurRad="38100" dist="38100" dir="2700000" algn="tl">
                                      <a:srgbClr val="000000">
                                        <a:alpha val="43137"/>
                                      </a:srgbClr>
                                    </a:outerShdw>
                                  </a:effectLst>
                                  <a:latin typeface="Cambria Math" panose="02040503050406030204" pitchFamily="18" charset="0"/>
                                </a:rPr>
                                <m:t>𝑦</m:t>
                              </m:r>
                            </m:sub>
                          </m:sSub>
                        </m:num>
                        <m:den>
                          <m:r>
                            <a:rPr lang="fr-FR" b="0" i="1" smtClean="0">
                              <a:effectLst>
                                <a:outerShdw blurRad="38100" dist="38100" dir="2700000" algn="tl">
                                  <a:srgbClr val="000000">
                                    <a:alpha val="43137"/>
                                  </a:srgbClr>
                                </a:outerShdw>
                              </a:effectLst>
                              <a:latin typeface="Cambria Math" panose="02040503050406030204" pitchFamily="18" charset="0"/>
                            </a:rPr>
                            <m:t>12</m:t>
                          </m:r>
                        </m:den>
                      </m:f>
                      <m:r>
                        <a:rPr lang="fr-FR" i="1">
                          <a:effectLst>
                            <a:outerShdw blurRad="38100" dist="38100" dir="2700000" algn="tl">
                              <a:srgbClr val="000000">
                                <a:alpha val="43137"/>
                              </a:srgbClr>
                            </a:outerShdw>
                          </a:effectLst>
                          <a:latin typeface="Cambria Math" panose="02040503050406030204" pitchFamily="18" charset="0"/>
                        </a:rPr>
                        <m:t>(3</m:t>
                      </m:r>
                      <m:sSup>
                        <m:sSupPr>
                          <m:ctrlPr>
                            <a:rPr lang="fr-FR" i="1">
                              <a:effectLst>
                                <a:outerShdw blurRad="38100" dist="38100" dir="2700000" algn="tl">
                                  <a:srgbClr val="000000">
                                    <a:alpha val="43137"/>
                                  </a:srgbClr>
                                </a:outerShdw>
                              </a:effectLst>
                              <a:latin typeface="Cambria Math" panose="02040503050406030204" pitchFamily="18" charset="0"/>
                            </a:rPr>
                          </m:ctrlPr>
                        </m:sSupPr>
                        <m:e>
                          <m:r>
                            <a:rPr lang="fr-FR" i="1">
                              <a:effectLst>
                                <a:outerShdw blurRad="38100" dist="38100" dir="2700000" algn="tl">
                                  <a:srgbClr val="000000">
                                    <a:alpha val="43137"/>
                                  </a:srgbClr>
                                </a:outerShdw>
                              </a:effectLst>
                              <a:latin typeface="Cambria Math" panose="02040503050406030204" pitchFamily="18" charset="0"/>
                            </a:rPr>
                            <m:t>𝐷</m:t>
                          </m:r>
                        </m:e>
                        <m:sup>
                          <m:r>
                            <a:rPr lang="fr-FR" i="1">
                              <a:effectLst>
                                <a:outerShdw blurRad="38100" dist="38100" dir="2700000" algn="tl">
                                  <a:srgbClr val="000000">
                                    <a:alpha val="43137"/>
                                  </a:srgbClr>
                                </a:outerShdw>
                              </a:effectLst>
                              <a:latin typeface="Cambria Math" panose="02040503050406030204" pitchFamily="18" charset="0"/>
                            </a:rPr>
                            <m:t>2</m:t>
                          </m:r>
                        </m:sup>
                      </m:sSup>
                      <m:r>
                        <a:rPr lang="fr-FR" i="1">
                          <a:effectLst>
                            <a:outerShdw blurRad="38100" dist="38100" dir="2700000" algn="tl">
                              <a:srgbClr val="000000">
                                <a:alpha val="43137"/>
                              </a:srgbClr>
                            </a:outerShdw>
                          </a:effectLst>
                          <a:latin typeface="Cambria Math" panose="02040503050406030204" pitchFamily="18" charset="0"/>
                        </a:rPr>
                        <m:t>−</m:t>
                      </m:r>
                      <m:sSup>
                        <m:sSupPr>
                          <m:ctrlPr>
                            <a:rPr lang="fr-FR" i="1">
                              <a:effectLst>
                                <a:outerShdw blurRad="38100" dist="38100" dir="2700000" algn="tl">
                                  <a:srgbClr val="000000">
                                    <a:alpha val="43137"/>
                                  </a:srgbClr>
                                </a:outerShdw>
                              </a:effectLst>
                              <a:latin typeface="Cambria Math" panose="02040503050406030204" pitchFamily="18" charset="0"/>
                            </a:rPr>
                          </m:ctrlPr>
                        </m:sSupPr>
                        <m:e>
                          <m:r>
                            <a:rPr lang="fr-FR" i="1">
                              <a:effectLst>
                                <a:outerShdw blurRad="38100" dist="38100" dir="2700000" algn="tl">
                                  <a:srgbClr val="000000">
                                    <a:alpha val="43137"/>
                                  </a:srgbClr>
                                </a:outerShdw>
                              </a:effectLst>
                              <a:latin typeface="Cambria Math" panose="02040503050406030204" pitchFamily="18" charset="0"/>
                            </a:rPr>
                            <m:t>𝑑</m:t>
                          </m:r>
                        </m:e>
                        <m:sup>
                          <m:r>
                            <a:rPr lang="fr-FR" i="1">
                              <a:effectLst>
                                <a:outerShdw blurRad="38100" dist="38100" dir="2700000" algn="tl">
                                  <a:srgbClr val="000000">
                                    <a:alpha val="43137"/>
                                  </a:srgbClr>
                                </a:outerShdw>
                              </a:effectLst>
                              <a:latin typeface="Cambria Math" panose="02040503050406030204" pitchFamily="18" charset="0"/>
                            </a:rPr>
                            <m:t>2</m:t>
                          </m:r>
                        </m:sup>
                      </m:sSup>
                      <m:r>
                        <a:rPr lang="fr-FR" i="1">
                          <a:effectLst>
                            <a:outerShdw blurRad="38100" dist="38100" dir="2700000" algn="tl">
                              <a:srgbClr val="000000">
                                <a:alpha val="43137"/>
                              </a:srgbClr>
                            </a:outerShdw>
                          </a:effectLst>
                          <a:latin typeface="Cambria Math" panose="02040503050406030204" pitchFamily="18" charset="0"/>
                        </a:rPr>
                        <m:t>)</m:t>
                      </m:r>
                    </m:oMath>
                  </m:oMathPara>
                </a14:m>
                <a:endParaRPr lang="fr-FR" dirty="0">
                  <a:effectLst>
                    <a:outerShdw blurRad="38100" dist="38100" dir="2700000" algn="tl">
                      <a:srgbClr val="000000">
                        <a:alpha val="43137"/>
                      </a:srgbClr>
                    </a:outerShdw>
                  </a:effectLst>
                </a:endParaRPr>
              </a:p>
            </p:txBody>
          </p:sp>
        </mc:Choice>
        <mc:Fallback xmlns="">
          <p:sp>
            <p:nvSpPr>
              <p:cNvPr id="5" name="ZoneTexte 4"/>
              <p:cNvSpPr txBox="1">
                <a:spLocks noRot="1" noChangeAspect="1" noMove="1" noResize="1" noEditPoints="1" noAdjustHandles="1" noChangeArrowheads="1" noChangeShapeType="1" noTextEdit="1"/>
              </p:cNvSpPr>
              <p:nvPr/>
            </p:nvSpPr>
            <p:spPr>
              <a:xfrm>
                <a:off x="5371069" y="4582426"/>
                <a:ext cx="2310184" cy="524311"/>
              </a:xfrm>
              <a:prstGeom prst="rect">
                <a:avLst/>
              </a:prstGeom>
              <a:blipFill>
                <a:blip r:embed="rId4"/>
                <a:stretch>
                  <a:fillRect b="-814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5162193" y="5717838"/>
                <a:ext cx="2119491" cy="522707"/>
              </a:xfrm>
              <a:prstGeom prst="rect">
                <a:avLst/>
              </a:prstGeom>
            </p:spPr>
            <p:txBody>
              <a:bodyPr wrap="none">
                <a:spAutoFit/>
              </a:bodyPr>
              <a:lstStyle/>
              <a:p>
                <a14:m>
                  <m:oMath xmlns:m="http://schemas.openxmlformats.org/officeDocument/2006/math">
                    <m:sSub>
                      <m:sSubPr>
                        <m:ctrlPr>
                          <a:rPr lang="fr-FR" i="1" smtClean="0">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𝑀</m:t>
                        </m:r>
                      </m:e>
                      <m:sub>
                        <m:r>
                          <a:rPr lang="fr-FR" i="1">
                            <a:effectLst>
                              <a:outerShdw blurRad="38100" dist="38100" dir="2700000" algn="tl">
                                <a:srgbClr val="000000">
                                  <a:alpha val="43137"/>
                                </a:srgbClr>
                              </a:outerShdw>
                            </a:effectLst>
                            <a:latin typeface="Cambria Math" panose="02040503050406030204" pitchFamily="18" charset="0"/>
                          </a:rPr>
                          <m:t>𝑝</m:t>
                        </m:r>
                      </m:sub>
                    </m:sSub>
                    <m:r>
                      <a:rPr lang="fr-FR" b="0" i="1" smtClean="0">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𝑀</m:t>
                        </m:r>
                      </m:e>
                      <m:sub>
                        <m:r>
                          <a:rPr lang="fr-FR" i="1">
                            <a:effectLst>
                              <a:outerShdw blurRad="38100" dist="38100" dir="2700000" algn="tl">
                                <a:srgbClr val="000000">
                                  <a:alpha val="43137"/>
                                </a:srgbClr>
                              </a:outerShdw>
                            </a:effectLst>
                            <a:latin typeface="Cambria Math" panose="02040503050406030204" pitchFamily="18" charset="0"/>
                          </a:rPr>
                          <m:t>𝑝𝑝</m:t>
                        </m:r>
                      </m:sub>
                    </m:sSub>
                    <m:r>
                      <a:rPr lang="fr-FR" i="1">
                        <a:effectLst>
                          <a:outerShdw blurRad="38100" dist="38100" dir="2700000" algn="tl">
                            <a:srgbClr val="000000">
                              <a:alpha val="43137"/>
                            </a:srgbClr>
                          </a:outerShdw>
                        </a:effectLst>
                        <a:latin typeface="Cambria Math" panose="02040503050406030204" pitchFamily="18" charset="0"/>
                      </a:rPr>
                      <m:t>=</m:t>
                    </m:r>
                    <m:f>
                      <m:fPr>
                        <m:ctrlPr>
                          <a:rPr lang="fr-FR" i="1">
                            <a:effectLst>
                              <a:outerShdw blurRad="38100" dist="38100" dir="2700000" algn="tl">
                                <a:srgbClr val="000000">
                                  <a:alpha val="43137"/>
                                </a:srgbClr>
                              </a:outerShdw>
                            </a:effectLst>
                            <a:latin typeface="Cambria Math" panose="02040503050406030204" pitchFamily="18" charset="0"/>
                          </a:rPr>
                        </m:ctrlPr>
                      </m:fPr>
                      <m:num>
                        <m:r>
                          <a:rPr lang="fr-FR" i="1">
                            <a:effectLst>
                              <a:outerShdw blurRad="38100" dist="38100" dir="2700000" algn="tl">
                                <a:srgbClr val="000000">
                                  <a:alpha val="43137"/>
                                </a:srgbClr>
                              </a:outerShdw>
                            </a:effectLst>
                            <a:latin typeface="Cambria Math" panose="02040503050406030204" pitchFamily="18" charset="0"/>
                          </a:rPr>
                          <m:t>𝐵</m:t>
                        </m:r>
                        <m:sSup>
                          <m:sSupPr>
                            <m:ctrlPr>
                              <a:rPr lang="fr-FR" i="1">
                                <a:effectLst>
                                  <a:outerShdw blurRad="38100" dist="38100" dir="2700000" algn="tl">
                                    <a:srgbClr val="000000">
                                      <a:alpha val="43137"/>
                                    </a:srgbClr>
                                  </a:outerShdw>
                                </a:effectLst>
                                <a:latin typeface="Cambria Math" panose="02040503050406030204" pitchFamily="18" charset="0"/>
                              </a:rPr>
                            </m:ctrlPr>
                          </m:sSupPr>
                          <m:e>
                            <m:r>
                              <a:rPr lang="fr-FR" i="1">
                                <a:effectLst>
                                  <a:outerShdw blurRad="38100" dist="38100" dir="2700000" algn="tl">
                                    <a:srgbClr val="000000">
                                      <a:alpha val="43137"/>
                                    </a:srgbClr>
                                  </a:outerShdw>
                                </a:effectLst>
                                <a:latin typeface="Cambria Math" panose="02040503050406030204" pitchFamily="18" charset="0"/>
                              </a:rPr>
                              <m:t>𝐷</m:t>
                            </m:r>
                          </m:e>
                          <m:sup>
                            <m:r>
                              <a:rPr lang="fr-FR" i="1">
                                <a:effectLst>
                                  <a:outerShdw blurRad="38100" dist="38100" dir="2700000" algn="tl">
                                    <a:srgbClr val="000000">
                                      <a:alpha val="43137"/>
                                    </a:srgbClr>
                                  </a:outerShdw>
                                </a:effectLst>
                                <a:latin typeface="Cambria Math" panose="02040503050406030204" pitchFamily="18" charset="0"/>
                              </a:rPr>
                              <m:t>2</m:t>
                            </m:r>
                          </m:sup>
                        </m:sSup>
                      </m:num>
                      <m:den>
                        <m:r>
                          <a:rPr lang="fr-FR" b="0" i="1" smtClean="0">
                            <a:effectLst>
                              <a:outerShdw blurRad="38100" dist="38100" dir="2700000" algn="tl">
                                <a:srgbClr val="000000">
                                  <a:alpha val="43137"/>
                                </a:srgbClr>
                              </a:outerShdw>
                            </a:effectLst>
                            <a:latin typeface="Cambria Math" panose="02040503050406030204" pitchFamily="18" charset="0"/>
                          </a:rPr>
                          <m:t>4</m:t>
                        </m:r>
                      </m:den>
                    </m:f>
                  </m:oMath>
                </a14:m>
                <a:r>
                  <a:rPr lang="fr-FR" dirty="0" smtClean="0">
                    <a:effectLst>
                      <a:outerShdw blurRad="38100" dist="38100" dir="2700000" algn="tl">
                        <a:srgbClr val="000000">
                          <a:alpha val="43137"/>
                        </a:srgbClr>
                      </a:outerShdw>
                    </a:effectLst>
                  </a:rPr>
                  <a:t>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𝜎</m:t>
                        </m:r>
                      </m:e>
                      <m:sub>
                        <m:r>
                          <a:rPr lang="fr-FR" i="1">
                            <a:effectLst>
                              <a:outerShdw blurRad="38100" dist="38100" dir="2700000" algn="tl">
                                <a:srgbClr val="000000">
                                  <a:alpha val="43137"/>
                                </a:srgbClr>
                              </a:outerShdw>
                            </a:effectLst>
                            <a:latin typeface="Cambria Math" panose="02040503050406030204" pitchFamily="18" charset="0"/>
                          </a:rPr>
                          <m:t>𝑦</m:t>
                        </m:r>
                      </m:sub>
                    </m:sSub>
                  </m:oMath>
                </a14:m>
                <a:endParaRPr lang="fr-FR" dirty="0">
                  <a:effectLst>
                    <a:outerShdw blurRad="38100" dist="38100" dir="2700000" algn="tl">
                      <a:srgbClr val="000000">
                        <a:alpha val="43137"/>
                      </a:srgbClr>
                    </a:outerShdw>
                  </a:effectLst>
                </a:endParaRPr>
              </a:p>
            </p:txBody>
          </p:sp>
        </mc:Choice>
        <mc:Fallback xmlns="">
          <p:sp>
            <p:nvSpPr>
              <p:cNvPr id="6" name="Rectangle 5"/>
              <p:cNvSpPr>
                <a:spLocks noRot="1" noChangeAspect="1" noMove="1" noResize="1" noEditPoints="1" noAdjustHandles="1" noChangeArrowheads="1" noChangeShapeType="1" noTextEdit="1"/>
              </p:cNvSpPr>
              <p:nvPr/>
            </p:nvSpPr>
            <p:spPr>
              <a:xfrm>
                <a:off x="5162193" y="5717838"/>
                <a:ext cx="2119491" cy="522707"/>
              </a:xfrm>
              <a:prstGeom prst="rect">
                <a:avLst/>
              </a:prstGeom>
              <a:blipFill>
                <a:blip r:embed="rId5"/>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40328279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78000"/>
            <a:lum/>
          </a:blip>
          <a:srcRect/>
          <a:stretch>
            <a:fillRect/>
          </a:stretch>
        </a:blipFill>
        <a:effectLst/>
      </p:bgPr>
    </p:bg>
    <p:spTree>
      <p:nvGrpSpPr>
        <p:cNvPr id="1" name=""/>
        <p:cNvGrpSpPr/>
        <p:nvPr/>
      </p:nvGrpSpPr>
      <p:grpSpPr>
        <a:xfrm>
          <a:off x="0" y="0"/>
          <a:ext cx="0" cy="0"/>
          <a:chOff x="0" y="0"/>
          <a:chExt cx="0" cy="0"/>
        </a:xfrm>
      </p:grpSpPr>
      <p:sp>
        <p:nvSpPr>
          <p:cNvPr id="9" name="ZoneTexte 8"/>
          <p:cNvSpPr txBox="1"/>
          <p:nvPr/>
        </p:nvSpPr>
        <p:spPr>
          <a:xfrm rot="16200000">
            <a:off x="-2199688" y="2867954"/>
            <a:ext cx="5151550" cy="523220"/>
          </a:xfrm>
          <a:prstGeom prst="rect">
            <a:avLst/>
          </a:prstGeom>
          <a:noFill/>
        </p:spPr>
        <p:txBody>
          <a:bodyPr wrap="square" rtlCol="0">
            <a:spAutoFit/>
          </a:bodyPr>
          <a:lstStyle/>
          <a:p>
            <a:r>
              <a:rPr lang="fr-FR" sz="2800" b="1" dirty="0">
                <a:solidFill>
                  <a:schemeClr val="accent2">
                    <a:lumMod val="50000"/>
                  </a:schemeClr>
                </a:solidFill>
                <a:effectLst>
                  <a:outerShdw blurRad="38100" dist="38100" dir="2700000" algn="tl">
                    <a:srgbClr val="000000">
                      <a:alpha val="43137"/>
                    </a:srgbClr>
                  </a:outerShdw>
                </a:effectLst>
              </a:rPr>
              <a:t>Longueur de la section plastifiée</a:t>
            </a:r>
          </a:p>
        </p:txBody>
      </p:sp>
      <p:sp>
        <p:nvSpPr>
          <p:cNvPr id="10" name="Rectangle à coins arrondis 9"/>
          <p:cNvSpPr/>
          <p:nvPr/>
        </p:nvSpPr>
        <p:spPr>
          <a:xfrm>
            <a:off x="1047135" y="221227"/>
            <a:ext cx="10958052" cy="6459792"/>
          </a:xfrm>
          <a:prstGeom prst="roundRect">
            <a:avLst>
              <a:gd name="adj" fmla="val 6655"/>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074" name="Image 14"/>
          <p:cNvPicPr>
            <a:picLocks noChangeAspect="1" noChangeArrowheads="1"/>
          </p:cNvPicPr>
          <p:nvPr/>
        </p:nvPicPr>
        <p:blipFill>
          <a:blip r:embed="rId3">
            <a:extLst>
              <a:ext uri="{28A0092B-C50C-407E-A947-70E740481C1C}">
                <a14:useLocalDpi xmlns:a14="http://schemas.microsoft.com/office/drawing/2010/main" val="0"/>
              </a:ext>
            </a:extLst>
          </a:blip>
          <a:srcRect l="22366" t="35425" r="21806" b="22182"/>
          <a:stretch>
            <a:fillRect/>
          </a:stretch>
        </p:blipFill>
        <p:spPr bwMode="auto">
          <a:xfrm>
            <a:off x="3296992" y="553789"/>
            <a:ext cx="6168979" cy="3189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425261" y="4075548"/>
            <a:ext cx="10204362" cy="1354858"/>
          </a:xfrm>
          <a:prstGeom prst="rect">
            <a:avLst/>
          </a:prstGeom>
        </p:spPr>
        <p:txBody>
          <a:bodyPr wrap="square">
            <a:spAutoFit/>
          </a:bodyPr>
          <a:lstStyle/>
          <a:p>
            <a:pPr algn="just">
              <a:lnSpc>
                <a:spcPct val="114000"/>
              </a:lnSpc>
              <a:spcBef>
                <a:spcPts val="600"/>
              </a:spcBef>
              <a:spcAft>
                <a:spcPts val="600"/>
              </a:spcAft>
            </a:pPr>
            <a:r>
              <a:rPr lang="fr-FR"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Considérant une poutre simplement appuyée soumise a une force ponctuelle </a:t>
            </a:r>
            <a:r>
              <a:rPr lang="fr-FR"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W comme montre la figure au dessus.</a:t>
            </a:r>
            <a:endParaRPr lang="fr-FR"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endParaRPr>
          </a:p>
          <a:p>
            <a:pPr algn="just"/>
            <a:r>
              <a:rPr lang="fr-FR" dirty="0">
                <a:effectLst>
                  <a:outerShdw blurRad="38100" dist="38100" dir="2700000" algn="tl">
                    <a:srgbClr val="000000">
                      <a:alpha val="43137"/>
                    </a:srgbClr>
                  </a:outerShdw>
                </a:effectLst>
                <a:ea typeface="Times New Roman" panose="02020603050405020304" pitchFamily="18" charset="0"/>
              </a:rPr>
              <a:t>La section critique se situe au point d’application de la charge W </a:t>
            </a:r>
            <a:r>
              <a:rPr lang="fr-FR" dirty="0" smtClean="0">
                <a:effectLst>
                  <a:outerShdw blurRad="38100" dist="38100" dir="2700000" algn="tl">
                    <a:srgbClr val="000000">
                      <a:alpha val="43137"/>
                    </a:srgbClr>
                  </a:outerShdw>
                </a:effectLst>
                <a:ea typeface="Times New Roman" panose="02020603050405020304" pitchFamily="18" charset="0"/>
              </a:rPr>
              <a:t>où la </a:t>
            </a:r>
            <a:r>
              <a:rPr lang="fr-FR" dirty="0">
                <a:effectLst>
                  <a:outerShdw blurRad="38100" dist="38100" dir="2700000" algn="tl">
                    <a:srgbClr val="000000">
                      <a:alpha val="43137"/>
                    </a:srgbClr>
                  </a:outerShdw>
                </a:effectLst>
                <a:ea typeface="Times New Roman" panose="02020603050405020304" pitchFamily="18" charset="0"/>
              </a:rPr>
              <a:t>rotule </a:t>
            </a:r>
            <a:r>
              <a:rPr lang="fr-FR" dirty="0" smtClean="0">
                <a:effectLst>
                  <a:outerShdw blurRad="38100" dist="38100" dir="2700000" algn="tl">
                    <a:srgbClr val="000000">
                      <a:alpha val="43137"/>
                    </a:srgbClr>
                  </a:outerShdw>
                </a:effectLst>
                <a:ea typeface="Times New Roman" panose="02020603050405020304" pitchFamily="18" charset="0"/>
              </a:rPr>
              <a:t>plastique se forme sous </a:t>
            </a:r>
            <a:r>
              <a:rPr lang="fr-FR" dirty="0">
                <a:effectLst>
                  <a:outerShdw blurRad="38100" dist="38100" dir="2700000" algn="tl">
                    <a:srgbClr val="000000">
                      <a:alpha val="43137"/>
                    </a:srgbClr>
                  </a:outerShdw>
                </a:effectLst>
                <a:ea typeface="Times New Roman" panose="02020603050405020304" pitchFamily="18" charset="0"/>
              </a:rPr>
              <a:t>un moment fléchissant </a:t>
            </a:r>
            <a:r>
              <a:rPr lang="fr-FR" dirty="0" err="1">
                <a:effectLst>
                  <a:outerShdw blurRad="38100" dist="38100" dir="2700000" algn="tl">
                    <a:srgbClr val="000000">
                      <a:alpha val="43137"/>
                    </a:srgbClr>
                  </a:outerShdw>
                </a:effectLst>
                <a:ea typeface="Times New Roman" panose="02020603050405020304" pitchFamily="18" charset="0"/>
              </a:rPr>
              <a:t>M</a:t>
            </a:r>
            <a:r>
              <a:rPr lang="fr-FR" baseline="-25000" dirty="0" err="1">
                <a:effectLst>
                  <a:outerShdw blurRad="38100" dist="38100" dir="2700000" algn="tl">
                    <a:srgbClr val="000000">
                      <a:alpha val="43137"/>
                    </a:srgbClr>
                  </a:outerShdw>
                </a:effectLst>
                <a:ea typeface="Times New Roman" panose="02020603050405020304" pitchFamily="18" charset="0"/>
              </a:rPr>
              <a:t>f</a:t>
            </a:r>
            <a:r>
              <a:rPr lang="fr-FR" dirty="0">
                <a:effectLst>
                  <a:outerShdw blurRad="38100" dist="38100" dir="2700000" algn="tl">
                    <a:srgbClr val="000000">
                      <a:alpha val="43137"/>
                    </a:srgbClr>
                  </a:outerShdw>
                </a:effectLst>
                <a:ea typeface="Times New Roman" panose="02020603050405020304" pitchFamily="18" charset="0"/>
              </a:rPr>
              <a:t> = M</a:t>
            </a:r>
            <a:r>
              <a:rPr lang="fr-FR" baseline="-25000" dirty="0">
                <a:effectLst>
                  <a:outerShdw blurRad="38100" dist="38100" dir="2700000" algn="tl">
                    <a:srgbClr val="000000">
                      <a:alpha val="43137"/>
                    </a:srgbClr>
                  </a:outerShdw>
                </a:effectLst>
                <a:ea typeface="Times New Roman" panose="02020603050405020304" pitchFamily="18" charset="0"/>
              </a:rPr>
              <a:t>P</a:t>
            </a:r>
            <a:r>
              <a:rPr lang="fr-FR" dirty="0">
                <a:effectLst>
                  <a:outerShdw blurRad="38100" dist="38100" dir="2700000" algn="tl">
                    <a:srgbClr val="000000">
                      <a:alpha val="43137"/>
                    </a:srgbClr>
                  </a:outerShdw>
                </a:effectLst>
                <a:ea typeface="Times New Roman" panose="02020603050405020304" pitchFamily="18" charset="0"/>
              </a:rPr>
              <a:t>. La langueur de cette section est : </a:t>
            </a:r>
            <a:r>
              <a:rPr lang="fr-FR" i="1" dirty="0">
                <a:effectLst>
                  <a:outerShdw blurRad="38100" dist="38100" dir="2700000" algn="tl">
                    <a:srgbClr val="000000">
                      <a:alpha val="43137"/>
                    </a:srgbClr>
                  </a:outerShdw>
                </a:effectLst>
                <a:ea typeface="Times New Roman" panose="02020603050405020304" pitchFamily="18" charset="0"/>
              </a:rPr>
              <a:t>x = L/3</a:t>
            </a:r>
            <a:r>
              <a:rPr lang="fr-FR" i="1" dirty="0" smtClean="0">
                <a:effectLst>
                  <a:outerShdw blurRad="38100" dist="38100" dir="2700000" algn="tl">
                    <a:srgbClr val="000000">
                      <a:alpha val="43137"/>
                    </a:srgbClr>
                  </a:outerShdw>
                </a:effectLst>
                <a:ea typeface="Times New Roman" panose="02020603050405020304" pitchFamily="18" charset="0"/>
              </a:rPr>
              <a:t>.</a:t>
            </a:r>
            <a:endParaRPr lang="fr-FR" dirty="0" smtClean="0">
              <a:effectLst>
                <a:outerShdw blurRad="38100" dist="38100" dir="2700000" algn="tl">
                  <a:srgbClr val="000000">
                    <a:alpha val="43137"/>
                  </a:srgbClr>
                </a:outerShdw>
              </a:effectLst>
              <a:ea typeface="Times New Roman" panose="02020603050405020304" pitchFamily="18" charset="0"/>
            </a:endParaRPr>
          </a:p>
        </p:txBody>
      </p:sp>
    </p:spTree>
    <p:extLst>
      <p:ext uri="{BB962C8B-B14F-4D97-AF65-F5344CB8AC3E}">
        <p14:creationId xmlns:p14="http://schemas.microsoft.com/office/powerpoint/2010/main" val="14714424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78000"/>
            <a:lum/>
          </a:blip>
          <a:srcRect/>
          <a:stretch>
            <a:fillRect/>
          </a:stretch>
        </a:blipFill>
        <a:effectLst/>
      </p:bgPr>
    </p:bg>
    <p:spTree>
      <p:nvGrpSpPr>
        <p:cNvPr id="1" name=""/>
        <p:cNvGrpSpPr/>
        <p:nvPr/>
      </p:nvGrpSpPr>
      <p:grpSpPr>
        <a:xfrm>
          <a:off x="0" y="0"/>
          <a:ext cx="0" cy="0"/>
          <a:chOff x="0" y="0"/>
          <a:chExt cx="0" cy="0"/>
        </a:xfrm>
      </p:grpSpPr>
      <p:sp>
        <p:nvSpPr>
          <p:cNvPr id="9" name="ZoneTexte 8"/>
          <p:cNvSpPr txBox="1"/>
          <p:nvPr/>
        </p:nvSpPr>
        <p:spPr>
          <a:xfrm rot="16200000">
            <a:off x="-1445342" y="1877217"/>
            <a:ext cx="3672349" cy="523220"/>
          </a:xfrm>
          <a:prstGeom prst="rect">
            <a:avLst/>
          </a:prstGeom>
          <a:noFill/>
        </p:spPr>
        <p:txBody>
          <a:bodyPr wrap="square" rtlCol="0">
            <a:spAutoFit/>
          </a:bodyPr>
          <a:lstStyle/>
          <a:p>
            <a:r>
              <a:rPr lang="fr-FR" sz="2800" b="1" dirty="0">
                <a:solidFill>
                  <a:schemeClr val="accent2">
                    <a:lumMod val="50000"/>
                  </a:schemeClr>
                </a:solidFill>
                <a:effectLst>
                  <a:outerShdw blurRad="38100" dist="38100" dir="2700000" algn="tl">
                    <a:srgbClr val="000000">
                      <a:alpha val="43137"/>
                    </a:srgbClr>
                  </a:outerShdw>
                </a:effectLst>
              </a:rPr>
              <a:t>Flexion plastique </a:t>
            </a:r>
          </a:p>
        </p:txBody>
      </p:sp>
      <p:sp>
        <p:nvSpPr>
          <p:cNvPr id="10" name="Rectangle à coins arrondis 9"/>
          <p:cNvSpPr/>
          <p:nvPr/>
        </p:nvSpPr>
        <p:spPr>
          <a:xfrm>
            <a:off x="1342103" y="302651"/>
            <a:ext cx="10530349" cy="6378367"/>
          </a:xfrm>
          <a:prstGeom prst="roundRect">
            <a:avLst>
              <a:gd name="adj" fmla="val 6655"/>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p:nvSpPr>
        <p:spPr>
          <a:xfrm>
            <a:off x="1673941" y="632003"/>
            <a:ext cx="9866671" cy="1671291"/>
          </a:xfrm>
          <a:prstGeom prst="rect">
            <a:avLst/>
          </a:prstGeom>
        </p:spPr>
        <p:txBody>
          <a:bodyPr wrap="square">
            <a:spAutoFit/>
          </a:bodyPr>
          <a:lstStyle/>
          <a:p>
            <a:pPr algn="just">
              <a:lnSpc>
                <a:spcPct val="114000"/>
              </a:lnSpc>
            </a:pPr>
            <a:r>
              <a:rPr lang="fr-FR" dirty="0" smtClean="0">
                <a:effectLst>
                  <a:outerShdw blurRad="38100" dist="38100" dir="2700000" algn="tl">
                    <a:srgbClr val="000000">
                      <a:alpha val="43137"/>
                    </a:srgbClr>
                  </a:outerShdw>
                </a:effectLst>
              </a:rPr>
              <a:t>Sous </a:t>
            </a:r>
            <a:r>
              <a:rPr lang="fr-FR" dirty="0">
                <a:effectLst>
                  <a:outerShdw blurRad="38100" dist="38100" dir="2700000" algn="tl">
                    <a:srgbClr val="000000">
                      <a:alpha val="43137"/>
                    </a:srgbClr>
                  </a:outerShdw>
                </a:effectLst>
              </a:rPr>
              <a:t>un moment de flexion, les contraintes dans les fibres extrêmes d’une section soient maximales. </a:t>
            </a:r>
            <a:r>
              <a:rPr lang="fr-FR" dirty="0" smtClean="0">
                <a:effectLst>
                  <a:outerShdw blurRad="38100" dist="38100" dir="2700000" algn="tl">
                    <a:srgbClr val="000000">
                      <a:alpha val="43137"/>
                    </a:srgbClr>
                  </a:outerShdw>
                </a:effectLst>
              </a:rPr>
              <a:t>A savoir, la </a:t>
            </a:r>
            <a:r>
              <a:rPr lang="fr-FR" dirty="0">
                <a:effectLst>
                  <a:outerShdw blurRad="38100" dist="38100" dir="2700000" algn="tl">
                    <a:srgbClr val="000000">
                      <a:alpha val="43137"/>
                    </a:srgbClr>
                  </a:outerShdw>
                </a:effectLst>
              </a:rPr>
              <a:t>répartition des contraintes depuis l'axe neutre est identique à la forme de la courbe contrainte-déformation du </a:t>
            </a:r>
            <a:r>
              <a:rPr lang="fr-FR" dirty="0" smtClean="0">
                <a:effectLst>
                  <a:outerShdw blurRad="38100" dist="38100" dir="2700000" algn="tl">
                    <a:srgbClr val="000000">
                      <a:alpha val="43137"/>
                    </a:srgbClr>
                  </a:outerShdw>
                </a:effectLst>
              </a:rPr>
              <a:t>matériau et c'est </a:t>
            </a:r>
            <a:r>
              <a:rPr lang="fr-FR" dirty="0">
                <a:effectLst>
                  <a:outerShdw blurRad="38100" dist="38100" dir="2700000" algn="tl">
                    <a:srgbClr val="000000">
                      <a:alpha val="43137"/>
                    </a:srgbClr>
                  </a:outerShdw>
                </a:effectLst>
              </a:rPr>
              <a:t>ce </a:t>
            </a:r>
            <a:r>
              <a:rPr lang="fr-FR" dirty="0" smtClean="0">
                <a:effectLst>
                  <a:outerShdw blurRad="38100" dist="38100" dir="2700000" algn="tl">
                    <a:srgbClr val="000000">
                      <a:alpha val="43137"/>
                    </a:srgbClr>
                  </a:outerShdw>
                </a:effectLst>
              </a:rPr>
              <a:t>qu’on </a:t>
            </a:r>
            <a:r>
              <a:rPr lang="fr-FR" dirty="0">
                <a:effectLst>
                  <a:outerShdw blurRad="38100" dist="38100" dir="2700000" algn="tl">
                    <a:srgbClr val="000000">
                      <a:alpha val="43137"/>
                    </a:srgbClr>
                  </a:outerShdw>
                </a:effectLst>
              </a:rPr>
              <a:t>appelle une flexion plastique. Par conséquent, la plastification de la section ne se produit jamais simultanément mais progressivement tout en commençant par les fibres extérieures les plus sollicitées. </a:t>
            </a:r>
          </a:p>
        </p:txBody>
      </p:sp>
      <p:sp>
        <p:nvSpPr>
          <p:cNvPr id="3" name="Rectangle 2"/>
          <p:cNvSpPr/>
          <p:nvPr/>
        </p:nvSpPr>
        <p:spPr>
          <a:xfrm>
            <a:off x="1673940" y="2470198"/>
            <a:ext cx="9866671" cy="1337482"/>
          </a:xfrm>
          <a:prstGeom prst="rect">
            <a:avLst/>
          </a:prstGeom>
        </p:spPr>
        <p:txBody>
          <a:bodyPr wrap="square">
            <a:spAutoFit/>
          </a:bodyPr>
          <a:lstStyle/>
          <a:p>
            <a:pPr algn="just">
              <a:lnSpc>
                <a:spcPct val="114000"/>
              </a:lnSpc>
              <a:spcBef>
                <a:spcPts val="600"/>
              </a:spcBef>
              <a:spcAft>
                <a:spcPts val="600"/>
              </a:spcAft>
            </a:pPr>
            <a:r>
              <a:rPr lang="fr-FR" dirty="0">
                <a:effectLst>
                  <a:outerShdw blurRad="38100" dist="38100" dir="2700000" algn="tl">
                    <a:srgbClr val="000000">
                      <a:alpha val="43137"/>
                    </a:srgbClr>
                  </a:outerShdw>
                </a:effectLst>
              </a:rPr>
              <a:t>Le comportement élastique-plastique d’une section sous la flexion peut être étudié en examinant le lien entre le moment appliqué et la courbure ou la rotation de la section transversale. En ce qui concerne l'action inélastique en flexion, les hypothèses formulées en flexion </a:t>
            </a:r>
            <a:r>
              <a:rPr lang="fr-FR" dirty="0" smtClean="0">
                <a:effectLst>
                  <a:outerShdw blurRad="38100" dist="38100" dir="2700000" algn="tl">
                    <a:srgbClr val="000000">
                      <a:alpha val="43137"/>
                    </a:srgbClr>
                  </a:outerShdw>
                </a:effectLst>
              </a:rPr>
              <a:t>purement élastique </a:t>
            </a:r>
            <a:r>
              <a:rPr lang="fr-FR" dirty="0">
                <a:effectLst>
                  <a:outerShdw blurRad="38100" dist="38100" dir="2700000" algn="tl">
                    <a:srgbClr val="000000">
                      <a:alpha val="43137"/>
                    </a:srgbClr>
                  </a:outerShdw>
                </a:effectLst>
              </a:rPr>
              <a:t>restent valables, sauf que les contraintes ne doivent pas être nécessairement proportionnelles à la déformation. </a:t>
            </a:r>
          </a:p>
        </p:txBody>
      </p:sp>
      <p:sp>
        <p:nvSpPr>
          <p:cNvPr id="4" name="Rectangle 3"/>
          <p:cNvSpPr/>
          <p:nvPr/>
        </p:nvSpPr>
        <p:spPr>
          <a:xfrm>
            <a:off x="2285999" y="3974585"/>
            <a:ext cx="9254611" cy="2294859"/>
          </a:xfrm>
          <a:prstGeom prst="rect">
            <a:avLst/>
          </a:prstGeom>
        </p:spPr>
        <p:txBody>
          <a:bodyPr wrap="square">
            <a:spAutoFit/>
          </a:bodyPr>
          <a:lstStyle/>
          <a:p>
            <a:pPr marL="285750" indent="-285750" algn="just">
              <a:lnSpc>
                <a:spcPct val="114000"/>
              </a:lnSpc>
              <a:spcBef>
                <a:spcPts val="600"/>
              </a:spcBef>
              <a:spcAft>
                <a:spcPts val="600"/>
              </a:spcAft>
              <a:buFont typeface="Arial" panose="020B0604020202020204" pitchFamily="34" charset="0"/>
              <a:buChar char="•"/>
            </a:pPr>
            <a:r>
              <a:rPr lang="fr-FR"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Les sections transversales sont toujours considérées comme planes, les déformations sont donc proportionnelles à leur distance par rapport à l'axe neutre. </a:t>
            </a:r>
          </a:p>
          <a:p>
            <a:pPr marL="285750" indent="-285750" algn="just">
              <a:lnSpc>
                <a:spcPct val="114000"/>
              </a:lnSpc>
              <a:spcBef>
                <a:spcPts val="600"/>
              </a:spcBef>
              <a:spcAft>
                <a:spcPts val="600"/>
              </a:spcAft>
              <a:buFont typeface="Arial" panose="020B0604020202020204" pitchFamily="34" charset="0"/>
              <a:buChar char="•"/>
            </a:pPr>
            <a:r>
              <a:rPr lang="fr-FR"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Dans les poutres qui présentent un comportement élastique-parfaitement plastique, les contraintes ne dépassent pas la limite d'élasticité </a:t>
            </a:r>
            <a:r>
              <a:rPr lang="fr-FR" i="1"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f</a:t>
            </a:r>
            <a:r>
              <a:rPr lang="fr-FR" i="1" baseline="-250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y</a:t>
            </a:r>
            <a:r>
              <a:rPr lang="fr-FR"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par contre,  les déformations excédent la déformation limite </a:t>
            </a:r>
            <a:r>
              <a:rPr lang="fr-FR" i="1" dirty="0" err="1">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ε</a:t>
            </a:r>
            <a:r>
              <a:rPr lang="fr-FR" i="1" baseline="-25000" dirty="0" err="1">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y</a:t>
            </a:r>
            <a:r>
              <a:rPr lang="fr-FR"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a:t>
            </a:r>
          </a:p>
          <a:p>
            <a:pPr marL="285750" indent="-285750" algn="just">
              <a:lnSpc>
                <a:spcPct val="114000"/>
              </a:lnSpc>
              <a:spcBef>
                <a:spcPts val="600"/>
              </a:spcBef>
              <a:spcAft>
                <a:spcPts val="600"/>
              </a:spcAft>
              <a:buFont typeface="Arial" panose="020B0604020202020204" pitchFamily="34" charset="0"/>
              <a:buChar char="•"/>
            </a:pPr>
            <a:r>
              <a:rPr lang="fr-FR"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Le rapport de la hauteur des régions élastiques à la hauteur de la section est représenté par α.</a:t>
            </a:r>
            <a:endParaRPr lang="fr-FR" sz="16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2222873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78000"/>
            <a:lum/>
          </a:blip>
          <a:srcRect/>
          <a:stretch>
            <a:fillRect/>
          </a:stretch>
        </a:blipFill>
        <a:effectLst/>
      </p:bgPr>
    </p:bg>
    <p:spTree>
      <p:nvGrpSpPr>
        <p:cNvPr id="1" name=""/>
        <p:cNvGrpSpPr/>
        <p:nvPr/>
      </p:nvGrpSpPr>
      <p:grpSpPr>
        <a:xfrm>
          <a:off x="0" y="0"/>
          <a:ext cx="0" cy="0"/>
          <a:chOff x="0" y="0"/>
          <a:chExt cx="0" cy="0"/>
        </a:xfrm>
      </p:grpSpPr>
      <p:sp>
        <p:nvSpPr>
          <p:cNvPr id="9" name="ZoneTexte 8"/>
          <p:cNvSpPr txBox="1"/>
          <p:nvPr/>
        </p:nvSpPr>
        <p:spPr>
          <a:xfrm rot="16200000">
            <a:off x="-2672990" y="2795147"/>
            <a:ext cx="6157141" cy="523220"/>
          </a:xfrm>
          <a:prstGeom prst="rect">
            <a:avLst/>
          </a:prstGeom>
          <a:noFill/>
        </p:spPr>
        <p:txBody>
          <a:bodyPr wrap="square" rtlCol="0">
            <a:spAutoFit/>
          </a:bodyPr>
          <a:lstStyle/>
          <a:p>
            <a:r>
              <a:rPr lang="fr-FR" sz="2800" b="1" dirty="0">
                <a:solidFill>
                  <a:schemeClr val="accent2">
                    <a:lumMod val="50000"/>
                  </a:schemeClr>
                </a:solidFill>
                <a:effectLst>
                  <a:outerShdw blurRad="38100" dist="38100" dir="2700000" algn="tl">
                    <a:srgbClr val="000000">
                      <a:alpha val="43137"/>
                    </a:srgbClr>
                  </a:outerShdw>
                </a:effectLst>
              </a:rPr>
              <a:t>Caractéristiques de Moment-Courbure </a:t>
            </a:r>
          </a:p>
        </p:txBody>
      </p:sp>
      <p:sp>
        <p:nvSpPr>
          <p:cNvPr id="10" name="Rectangle à coins arrondis 9"/>
          <p:cNvSpPr/>
          <p:nvPr/>
        </p:nvSpPr>
        <p:spPr>
          <a:xfrm>
            <a:off x="1047135" y="176981"/>
            <a:ext cx="10913807" cy="6504038"/>
          </a:xfrm>
          <a:prstGeom prst="roundRect">
            <a:avLst>
              <a:gd name="adj" fmla="val 6655"/>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6" name="Image 2" descr="Description : E:\Cour Analyse plastique\Chapitre 2\Fig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7794" y="1204824"/>
            <a:ext cx="9011264" cy="274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168810" y="328945"/>
            <a:ext cx="10792132" cy="723916"/>
          </a:xfrm>
          <a:prstGeom prst="rect">
            <a:avLst/>
          </a:prstGeom>
        </p:spPr>
        <p:txBody>
          <a:bodyPr wrap="square">
            <a:spAutoFit/>
          </a:bodyPr>
          <a:lstStyle/>
          <a:p>
            <a:pPr algn="just">
              <a:lnSpc>
                <a:spcPct val="114000"/>
              </a:lnSpc>
              <a:spcBef>
                <a:spcPts val="600"/>
              </a:spcBef>
              <a:spcAft>
                <a:spcPts val="600"/>
              </a:spcAft>
            </a:pPr>
            <a:r>
              <a:rPr lang="fr-FR"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Les </a:t>
            </a:r>
            <a:r>
              <a:rPr lang="fr-FR"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contraintes </a:t>
            </a:r>
            <a:r>
              <a:rPr lang="fr-FR"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dans une section symétrique (YY’) sous un moment M croissant linéairement, passent par cinq phases comme ci-dessous:</a:t>
            </a:r>
            <a:endParaRPr lang="fr-FR"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endParaRPr>
          </a:p>
        </p:txBody>
      </p:sp>
      <p:sp>
        <p:nvSpPr>
          <p:cNvPr id="6" name="Rectangle 5"/>
          <p:cNvSpPr/>
          <p:nvPr/>
        </p:nvSpPr>
        <p:spPr>
          <a:xfrm>
            <a:off x="1047134" y="4009040"/>
            <a:ext cx="3482556" cy="369332"/>
          </a:xfrm>
          <a:prstGeom prst="rect">
            <a:avLst/>
          </a:prstGeom>
        </p:spPr>
        <p:txBody>
          <a:bodyPr wrap="none">
            <a:spAutoFit/>
          </a:bodyPr>
          <a:lstStyle/>
          <a:p>
            <a:pPr lvl="0"/>
            <a:r>
              <a:rPr lang="fr-FR" b="1"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Phase 1 - Comportement élastique</a:t>
            </a:r>
            <a:endParaRPr lang="fr-FR"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1047134" y="4433729"/>
                <a:ext cx="10913808" cy="697627"/>
              </a:xfrm>
              <a:prstGeom prst="rect">
                <a:avLst/>
              </a:prstGeom>
            </p:spPr>
            <p:txBody>
              <a:bodyPr wrap="square">
                <a:spAutoFit/>
              </a:bodyPr>
              <a:lstStyle/>
              <a:p>
                <a:pPr marL="285750" indent="-285750" algn="just">
                  <a:spcBef>
                    <a:spcPts val="200"/>
                  </a:spcBef>
                  <a:spcAft>
                    <a:spcPts val="200"/>
                  </a:spcAft>
                  <a:buFont typeface="Arial" panose="020B0604020202020204" pitchFamily="34" charset="0"/>
                  <a:buChar char="•"/>
                </a:pPr>
                <a:r>
                  <a:rPr lang="fr-FR" dirty="0" smtClean="0">
                    <a:effectLst>
                      <a:outerShdw blurRad="38100" dist="38100" dir="2700000" algn="tl">
                        <a:srgbClr val="000000">
                          <a:alpha val="43137"/>
                        </a:srgbClr>
                      </a:outerShdw>
                    </a:effectLst>
                    <a:ea typeface="Times New Roman" panose="02020603050405020304" pitchFamily="18" charset="0"/>
                  </a:rPr>
                  <a:t>Les contraintes dues au moment sont </a:t>
                </a:r>
                <a:r>
                  <a:rPr lang="fr-FR" dirty="0">
                    <a:effectLst>
                      <a:outerShdw blurRad="38100" dist="38100" dir="2700000" algn="tl">
                        <a:srgbClr val="000000">
                          <a:alpha val="43137"/>
                        </a:srgbClr>
                      </a:outerShdw>
                    </a:effectLst>
                    <a:ea typeface="Times New Roman" panose="02020603050405020304" pitchFamily="18" charset="0"/>
                  </a:rPr>
                  <a:t>inférieures à la contrainte limite élastique du </a:t>
                </a:r>
                <a:r>
                  <a:rPr lang="fr-FR" dirty="0" smtClean="0">
                    <a:effectLst>
                      <a:outerShdw blurRad="38100" dist="38100" dir="2700000" algn="tl">
                        <a:srgbClr val="000000">
                          <a:alpha val="43137"/>
                        </a:srgbClr>
                      </a:outerShdw>
                    </a:effectLst>
                    <a:ea typeface="Times New Roman" panose="02020603050405020304" pitchFamily="18" charset="0"/>
                  </a:rPr>
                  <a:t>matériau.</a:t>
                </a:r>
              </a:p>
              <a:p>
                <a:pPr marL="285750" indent="-285750" algn="just">
                  <a:spcBef>
                    <a:spcPts val="200"/>
                  </a:spcBef>
                  <a:spcAft>
                    <a:spcPts val="200"/>
                  </a:spcAft>
                  <a:buFont typeface="Arial" panose="020B0604020202020204" pitchFamily="34" charset="0"/>
                  <a:buChar char="•"/>
                </a:pPr>
                <a:r>
                  <a:rPr lang="fr-FR" dirty="0" smtClean="0">
                    <a:effectLst>
                      <a:outerShdw blurRad="38100" dist="38100" dir="2700000" algn="tl">
                        <a:srgbClr val="000000">
                          <a:alpha val="43137"/>
                        </a:srgbClr>
                      </a:outerShdw>
                    </a:effectLst>
                    <a:ea typeface="Times New Roman" panose="02020603050405020304" pitchFamily="18" charset="0"/>
                  </a:rPr>
                  <a:t>Aucun </a:t>
                </a:r>
                <a:r>
                  <a:rPr lang="fr-FR" dirty="0">
                    <a:effectLst>
                      <a:outerShdw blurRad="38100" dist="38100" dir="2700000" algn="tl">
                        <a:srgbClr val="000000">
                          <a:alpha val="43137"/>
                        </a:srgbClr>
                      </a:outerShdw>
                    </a:effectLst>
                    <a:ea typeface="Times New Roman" panose="02020603050405020304" pitchFamily="18" charset="0"/>
                  </a:rPr>
                  <a:t>écoulement (endommagement) du matériau </a:t>
                </a:r>
                <a:r>
                  <a:rPr lang="fr-FR" dirty="0" smtClean="0">
                    <a:effectLst>
                      <a:outerShdw blurRad="38100" dist="38100" dir="2700000" algn="tl">
                        <a:srgbClr val="000000">
                          <a:alpha val="43137"/>
                        </a:srgbClr>
                      </a:outerShdw>
                    </a:effectLst>
                    <a:ea typeface="Times New Roman" panose="02020603050405020304" pitchFamily="18" charset="0"/>
                  </a:rPr>
                  <a:t>n’est enregistré. (</a:t>
                </a:r>
                <a14:m>
                  <m:oMath xmlns:m="http://schemas.openxmlformats.org/officeDocument/2006/math">
                    <m:r>
                      <a:rPr lang="fr-FR"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𝛼</m:t>
                    </m:r>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m:t>
                    </m:r>
                  </m:oMath>
                </a14:m>
                <a:r>
                  <a:rPr lang="fr-FR" dirty="0" smtClean="0">
                    <a:effectLst>
                      <a:outerShdw blurRad="38100" dist="38100" dir="2700000" algn="tl">
                        <a:srgbClr val="000000">
                          <a:alpha val="43137"/>
                        </a:srgbClr>
                      </a:outerShdw>
                    </a:effectLst>
                  </a:rPr>
                  <a:t>.</a:t>
                </a:r>
                <a:endParaRPr lang="fr-FR" dirty="0">
                  <a:effectLst>
                    <a:outerShdw blurRad="38100" dist="38100" dir="2700000" algn="tl">
                      <a:srgbClr val="000000">
                        <a:alpha val="43137"/>
                      </a:srgbClr>
                    </a:outerShdw>
                  </a:effectLst>
                </a:endParaRPr>
              </a:p>
            </p:txBody>
          </p:sp>
        </mc:Choice>
        <mc:Fallback xmlns="">
          <p:sp>
            <p:nvSpPr>
              <p:cNvPr id="7" name="Rectangle 6"/>
              <p:cNvSpPr>
                <a:spLocks noRot="1" noChangeAspect="1" noMove="1" noResize="1" noEditPoints="1" noAdjustHandles="1" noChangeArrowheads="1" noChangeShapeType="1" noTextEdit="1"/>
              </p:cNvSpPr>
              <p:nvPr/>
            </p:nvSpPr>
            <p:spPr>
              <a:xfrm>
                <a:off x="1047134" y="4433729"/>
                <a:ext cx="10913808" cy="697627"/>
              </a:xfrm>
              <a:prstGeom prst="rect">
                <a:avLst/>
              </a:prstGeom>
              <a:blipFill>
                <a:blip r:embed="rId4"/>
                <a:stretch>
                  <a:fillRect l="-391" t="-5217" b="-17391"/>
                </a:stretch>
              </a:blipFill>
            </p:spPr>
            <p:txBody>
              <a:bodyPr/>
              <a:lstStyle/>
              <a:p>
                <a:r>
                  <a:rPr lang="fr-FR">
                    <a:noFill/>
                  </a:rPr>
                  <a:t> </a:t>
                </a:r>
              </a:p>
            </p:txBody>
          </p:sp>
        </mc:Fallback>
      </mc:AlternateContent>
      <p:sp>
        <p:nvSpPr>
          <p:cNvPr id="11" name="Rectangle 10"/>
          <p:cNvSpPr/>
          <p:nvPr/>
        </p:nvSpPr>
        <p:spPr>
          <a:xfrm>
            <a:off x="1047134" y="5186713"/>
            <a:ext cx="2809295" cy="369332"/>
          </a:xfrm>
          <a:prstGeom prst="rect">
            <a:avLst/>
          </a:prstGeom>
        </p:spPr>
        <p:txBody>
          <a:bodyPr wrap="none">
            <a:spAutoFit/>
          </a:bodyPr>
          <a:lstStyle/>
          <a:p>
            <a:pPr lvl="0"/>
            <a:r>
              <a:rPr lang="fr-FR" b="1"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Phase </a:t>
            </a:r>
            <a:r>
              <a:rPr lang="fr-FR" b="1"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2 – Limite d’élasticité</a:t>
            </a:r>
            <a:endParaRPr lang="fr-FR"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Rectangle 11"/>
              <p:cNvSpPr/>
              <p:nvPr/>
            </p:nvSpPr>
            <p:spPr>
              <a:xfrm>
                <a:off x="1047136" y="5611402"/>
                <a:ext cx="10913806" cy="1047851"/>
              </a:xfrm>
              <a:prstGeom prst="rect">
                <a:avLst/>
              </a:prstGeom>
            </p:spPr>
            <p:txBody>
              <a:bodyPr wrap="square">
                <a:spAutoFit/>
              </a:bodyPr>
              <a:lstStyle/>
              <a:p>
                <a:pPr marL="285750" indent="-285750" algn="just">
                  <a:spcBef>
                    <a:spcPts val="200"/>
                  </a:spcBef>
                  <a:spcAft>
                    <a:spcPts val="200"/>
                  </a:spcAft>
                  <a:buFont typeface="Arial" panose="020B0604020202020204" pitchFamily="34" charset="0"/>
                  <a:buChar char="•"/>
                </a:pPr>
                <a:r>
                  <a:rPr lang="fr-FR" dirty="0" smtClean="0">
                    <a:effectLst>
                      <a:outerShdw blurRad="38100" dist="38100" dir="2700000" algn="tl">
                        <a:srgbClr val="000000">
                          <a:alpha val="43137"/>
                        </a:srgbClr>
                      </a:outerShdw>
                    </a:effectLst>
                    <a:ea typeface="Times New Roman" panose="02020603050405020304" pitchFamily="18" charset="0"/>
                  </a:rPr>
                  <a:t>La contrainte au fibres </a:t>
                </a:r>
                <a:r>
                  <a:rPr lang="fr-FR" dirty="0">
                    <a:effectLst>
                      <a:outerShdw blurRad="38100" dist="38100" dir="2700000" algn="tl">
                        <a:srgbClr val="000000">
                          <a:alpha val="43137"/>
                        </a:srgbClr>
                      </a:outerShdw>
                    </a:effectLst>
                    <a:ea typeface="Times New Roman" panose="02020603050405020304" pitchFamily="18" charset="0"/>
                  </a:rPr>
                  <a:t>extrêmes </a:t>
                </a:r>
                <a:r>
                  <a:rPr lang="fr-FR" dirty="0" smtClean="0">
                    <a:effectLst>
                      <a:outerShdw blurRad="38100" dist="38100" dir="2700000" algn="tl">
                        <a:srgbClr val="000000">
                          <a:alpha val="43137"/>
                        </a:srgbClr>
                      </a:outerShdw>
                    </a:effectLst>
                    <a:ea typeface="Times New Roman" panose="02020603050405020304" pitchFamily="18" charset="0"/>
                  </a:rPr>
                  <a:t>vient </a:t>
                </a:r>
                <a:r>
                  <a:rPr lang="fr-FR" dirty="0">
                    <a:effectLst>
                      <a:outerShdw blurRad="38100" dist="38100" dir="2700000" algn="tl">
                        <a:srgbClr val="000000">
                          <a:alpha val="43137"/>
                        </a:srgbClr>
                      </a:outerShdw>
                    </a:effectLst>
                    <a:ea typeface="Times New Roman" panose="02020603050405020304" pitchFamily="18" charset="0"/>
                  </a:rPr>
                  <a:t>d'atteindre la limite d'élasticité du </a:t>
                </a:r>
                <a:r>
                  <a:rPr lang="fr-FR" dirty="0" smtClean="0">
                    <a:effectLst>
                      <a:outerShdw blurRad="38100" dist="38100" dir="2700000" algn="tl">
                        <a:srgbClr val="000000">
                          <a:alpha val="43137"/>
                        </a:srgbClr>
                      </a:outerShdw>
                    </a:effectLst>
                    <a:ea typeface="Times New Roman" panose="02020603050405020304" pitchFamily="18" charset="0"/>
                  </a:rPr>
                  <a:t>matériau. </a:t>
                </a:r>
              </a:p>
              <a:p>
                <a:pPr marL="285750" indent="-285750" algn="just">
                  <a:spcBef>
                    <a:spcPts val="200"/>
                  </a:spcBef>
                  <a:spcAft>
                    <a:spcPts val="200"/>
                  </a:spcAft>
                  <a:buFont typeface="Arial" panose="020B0604020202020204" pitchFamily="34" charset="0"/>
                  <a:buChar char="•"/>
                </a:pPr>
                <a:r>
                  <a:rPr lang="fr-FR" dirty="0" smtClean="0">
                    <a:effectLst>
                      <a:outerShdw blurRad="38100" dist="38100" dir="2700000" algn="tl">
                        <a:srgbClr val="000000">
                          <a:alpha val="43137"/>
                        </a:srgbClr>
                      </a:outerShdw>
                    </a:effectLst>
                    <a:ea typeface="Times New Roman" panose="02020603050405020304" pitchFamily="18" charset="0"/>
                  </a:rPr>
                  <a:t>Cette phase est la </a:t>
                </a:r>
                <a:r>
                  <a:rPr lang="fr-FR" dirty="0">
                    <a:effectLst>
                      <a:outerShdw blurRad="38100" dist="38100" dir="2700000" algn="tl">
                        <a:srgbClr val="000000">
                          <a:alpha val="43137"/>
                        </a:srgbClr>
                      </a:outerShdw>
                    </a:effectLst>
                    <a:ea typeface="Times New Roman" panose="02020603050405020304" pitchFamily="18" charset="0"/>
                  </a:rPr>
                  <a:t>limite d'applicabilité </a:t>
                </a:r>
                <a:r>
                  <a:rPr lang="fr-FR" dirty="0" smtClean="0">
                    <a:effectLst>
                      <a:outerShdw blurRad="38100" dist="38100" dir="2700000" algn="tl">
                        <a:srgbClr val="000000">
                          <a:alpha val="43137"/>
                        </a:srgbClr>
                      </a:outerShdw>
                    </a:effectLst>
                    <a:ea typeface="Times New Roman" panose="02020603050405020304" pitchFamily="18" charset="0"/>
                  </a:rPr>
                  <a:t>de l’analyse </a:t>
                </a:r>
                <a:r>
                  <a:rPr lang="fr-FR" dirty="0">
                    <a:effectLst>
                      <a:outerShdw blurRad="38100" dist="38100" dir="2700000" algn="tl">
                        <a:srgbClr val="000000">
                          <a:alpha val="43137"/>
                        </a:srgbClr>
                      </a:outerShdw>
                    </a:effectLst>
                    <a:ea typeface="Times New Roman" panose="02020603050405020304" pitchFamily="18" charset="0"/>
                  </a:rPr>
                  <a:t>élastique. </a:t>
                </a:r>
                <a:endParaRPr lang="fr-FR" dirty="0" smtClean="0">
                  <a:effectLst>
                    <a:outerShdw blurRad="38100" dist="38100" dir="2700000" algn="tl">
                      <a:srgbClr val="000000">
                        <a:alpha val="43137"/>
                      </a:srgbClr>
                    </a:outerShdw>
                  </a:effectLst>
                  <a:ea typeface="Times New Roman" panose="02020603050405020304" pitchFamily="18" charset="0"/>
                </a:endParaRPr>
              </a:p>
              <a:p>
                <a:pPr marL="285750" indent="-285750" algn="just">
                  <a:spcBef>
                    <a:spcPts val="200"/>
                  </a:spcBef>
                  <a:spcAft>
                    <a:spcPts val="200"/>
                  </a:spcAft>
                  <a:buFont typeface="Arial" panose="020B0604020202020204" pitchFamily="34" charset="0"/>
                  <a:buChar char="•"/>
                </a:pPr>
                <a:r>
                  <a:rPr lang="fr-FR" dirty="0">
                    <a:effectLst>
                      <a:outerShdw blurRad="38100" dist="38100" dir="2700000" algn="tl">
                        <a:srgbClr val="000000">
                          <a:alpha val="43137"/>
                        </a:srgbClr>
                      </a:outerShdw>
                    </a:effectLst>
                    <a:ea typeface="Times New Roman" panose="02020603050405020304" pitchFamily="18" charset="0"/>
                  </a:rPr>
                  <a:t>Le moment appliqué à ce stade  est appelé le moment du rendement (moment </a:t>
                </a:r>
                <a:r>
                  <a:rPr lang="fr-FR" dirty="0" smtClean="0">
                    <a:effectLst>
                      <a:outerShdw blurRad="38100" dist="38100" dir="2700000" algn="tl">
                        <a:srgbClr val="000000">
                          <a:alpha val="43137"/>
                        </a:srgbClr>
                      </a:outerShdw>
                    </a:effectLst>
                    <a:ea typeface="Times New Roman" panose="02020603050405020304" pitchFamily="18" charset="0"/>
                  </a:rPr>
                  <a:t>d’écoulement </a:t>
                </a:r>
                <a14:m>
                  <m:oMath xmlns:m="http://schemas.openxmlformats.org/officeDocument/2006/math">
                    <m:sSub>
                      <m:sSubPr>
                        <m:ctrlPr>
                          <a:rPr lang="fr-FR" i="1" smtClean="0">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𝑀</m:t>
                        </m:r>
                      </m:e>
                      <m:sub>
                        <m:r>
                          <a:rPr lang="fr-FR" b="0" i="1" smtClean="0">
                            <a:effectLst>
                              <a:outerShdw blurRad="38100" dist="38100" dir="2700000" algn="tl">
                                <a:srgbClr val="000000">
                                  <a:alpha val="43137"/>
                                </a:srgbClr>
                              </a:outerShdw>
                            </a:effectLst>
                            <a:latin typeface="Cambria Math" panose="02040503050406030204" pitchFamily="18" charset="0"/>
                          </a:rPr>
                          <m:t>𝑦</m:t>
                        </m:r>
                      </m:sub>
                    </m:sSub>
                  </m:oMath>
                </a14:m>
                <a:r>
                  <a:rPr lang="fr-FR" dirty="0" smtClean="0">
                    <a:effectLst>
                      <a:outerShdw blurRad="38100" dist="38100" dir="2700000" algn="tl">
                        <a:srgbClr val="000000">
                          <a:alpha val="43137"/>
                        </a:srgbClr>
                      </a:outerShdw>
                    </a:effectLst>
                    <a:ea typeface="Times New Roman" panose="02020603050405020304" pitchFamily="18" charset="0"/>
                  </a:rPr>
                  <a:t>). </a:t>
                </a:r>
                <a:r>
                  <a:rPr lang="fr-FR" dirty="0">
                    <a:effectLst>
                      <a:outerShdw blurRad="38100" dist="38100" dir="2700000" algn="tl">
                        <a:srgbClr val="000000">
                          <a:alpha val="43137"/>
                        </a:srgbClr>
                      </a:outerShdw>
                    </a:effectLst>
                    <a:ea typeface="Times New Roman" panose="02020603050405020304" pitchFamily="18" charset="0"/>
                  </a:rPr>
                  <a:t>(</a:t>
                </a:r>
                <a14:m>
                  <m:oMath xmlns:m="http://schemas.openxmlformats.org/officeDocument/2006/math">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𝛼</m:t>
                    </m:r>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m:t>
                    </m:r>
                  </m:oMath>
                </a14:m>
                <a:endParaRPr lang="fr-FR" dirty="0">
                  <a:effectLst>
                    <a:outerShdw blurRad="38100" dist="38100" dir="2700000" algn="tl">
                      <a:srgbClr val="000000">
                        <a:alpha val="43137"/>
                      </a:srgbClr>
                    </a:outerShdw>
                  </a:effectLst>
                </a:endParaRPr>
              </a:p>
            </p:txBody>
          </p:sp>
        </mc:Choice>
        <mc:Fallback xmlns="">
          <p:sp>
            <p:nvSpPr>
              <p:cNvPr id="12" name="Rectangle 11"/>
              <p:cNvSpPr>
                <a:spLocks noRot="1" noChangeAspect="1" noMove="1" noResize="1" noEditPoints="1" noAdjustHandles="1" noChangeArrowheads="1" noChangeShapeType="1" noTextEdit="1"/>
              </p:cNvSpPr>
              <p:nvPr/>
            </p:nvSpPr>
            <p:spPr>
              <a:xfrm>
                <a:off x="1047136" y="5611402"/>
                <a:ext cx="10913806" cy="1047851"/>
              </a:xfrm>
              <a:prstGeom prst="rect">
                <a:avLst/>
              </a:prstGeom>
              <a:blipFill>
                <a:blip r:embed="rId5"/>
                <a:stretch>
                  <a:fillRect l="-391" t="-4094" b="-9357"/>
                </a:stretch>
              </a:blipFill>
            </p:spPr>
            <p:txBody>
              <a:bodyPr/>
              <a:lstStyle/>
              <a:p>
                <a:r>
                  <a:rPr lang="fr-FR">
                    <a:noFill/>
                  </a:rPr>
                  <a:t> </a:t>
                </a:r>
              </a:p>
            </p:txBody>
          </p:sp>
        </mc:Fallback>
      </mc:AlternateContent>
    </p:spTree>
    <p:extLst>
      <p:ext uri="{BB962C8B-B14F-4D97-AF65-F5344CB8AC3E}">
        <p14:creationId xmlns:p14="http://schemas.microsoft.com/office/powerpoint/2010/main" val="36710656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78000"/>
            <a:lum/>
          </a:blip>
          <a:srcRect/>
          <a:stretch>
            <a:fillRect/>
          </a:stretch>
        </a:blipFill>
        <a:effectLst/>
      </p:bgPr>
    </p:bg>
    <p:spTree>
      <p:nvGrpSpPr>
        <p:cNvPr id="1" name=""/>
        <p:cNvGrpSpPr/>
        <p:nvPr/>
      </p:nvGrpSpPr>
      <p:grpSpPr>
        <a:xfrm>
          <a:off x="0" y="0"/>
          <a:ext cx="0" cy="0"/>
          <a:chOff x="0" y="0"/>
          <a:chExt cx="0" cy="0"/>
        </a:xfrm>
      </p:grpSpPr>
      <p:sp>
        <p:nvSpPr>
          <p:cNvPr id="9" name="ZoneTexte 8"/>
          <p:cNvSpPr txBox="1"/>
          <p:nvPr/>
        </p:nvSpPr>
        <p:spPr>
          <a:xfrm rot="16200000">
            <a:off x="-2672990" y="2795147"/>
            <a:ext cx="6157141" cy="523220"/>
          </a:xfrm>
          <a:prstGeom prst="rect">
            <a:avLst/>
          </a:prstGeom>
          <a:noFill/>
        </p:spPr>
        <p:txBody>
          <a:bodyPr wrap="square" rtlCol="0">
            <a:spAutoFit/>
          </a:bodyPr>
          <a:lstStyle/>
          <a:p>
            <a:r>
              <a:rPr lang="fr-FR" sz="2800" b="1" dirty="0">
                <a:solidFill>
                  <a:schemeClr val="accent2">
                    <a:lumMod val="50000"/>
                  </a:schemeClr>
                </a:solidFill>
                <a:effectLst>
                  <a:outerShdw blurRad="38100" dist="38100" dir="2700000" algn="tl">
                    <a:srgbClr val="000000">
                      <a:alpha val="43137"/>
                    </a:srgbClr>
                  </a:outerShdw>
                </a:effectLst>
              </a:rPr>
              <a:t>Caractéristiques de Moment-Courbure </a:t>
            </a:r>
          </a:p>
        </p:txBody>
      </p:sp>
      <p:sp>
        <p:nvSpPr>
          <p:cNvPr id="10" name="Rectangle à coins arrondis 9"/>
          <p:cNvSpPr/>
          <p:nvPr/>
        </p:nvSpPr>
        <p:spPr>
          <a:xfrm>
            <a:off x="1002891" y="132735"/>
            <a:ext cx="11017044" cy="6548283"/>
          </a:xfrm>
          <a:prstGeom prst="roundRect">
            <a:avLst>
              <a:gd name="adj" fmla="val 6655"/>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2" descr="Description : E:\Cour Analyse plastique\Chapitre 2\Figur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0651" y="488276"/>
            <a:ext cx="5238058" cy="1949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050805" y="3759759"/>
            <a:ext cx="2759345" cy="369332"/>
          </a:xfrm>
          <a:prstGeom prst="rect">
            <a:avLst/>
          </a:prstGeom>
        </p:spPr>
        <p:txBody>
          <a:bodyPr wrap="none">
            <a:spAutoFit/>
          </a:bodyPr>
          <a:lstStyle/>
          <a:p>
            <a:pPr lvl="0"/>
            <a:r>
              <a:rPr lang="fr-FR" b="1"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Phase </a:t>
            </a:r>
            <a:r>
              <a:rPr lang="fr-FR" b="1"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4 – </a:t>
            </a:r>
            <a:r>
              <a:rPr lang="fr-FR" b="1" dirty="0">
                <a:effectLst>
                  <a:outerShdw blurRad="38100" dist="38100" dir="2700000" algn="tl">
                    <a:srgbClr val="000000">
                      <a:alpha val="43137"/>
                    </a:srgbClr>
                  </a:outerShdw>
                </a:effectLst>
              </a:rPr>
              <a:t>Flexion </a:t>
            </a:r>
            <a:r>
              <a:rPr lang="fr-FR" b="1" dirty="0" smtClean="0">
                <a:effectLst>
                  <a:outerShdw blurRad="38100" dist="38100" dir="2700000" algn="tl">
                    <a:srgbClr val="000000">
                      <a:alpha val="43137"/>
                    </a:srgbClr>
                  </a:outerShdw>
                </a:effectLst>
              </a:rPr>
              <a:t>plastique</a:t>
            </a:r>
            <a:endParaRPr lang="fr-FR"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1050806" y="4129091"/>
                <a:ext cx="10837696" cy="1406795"/>
              </a:xfrm>
              <a:prstGeom prst="rect">
                <a:avLst/>
              </a:prstGeom>
            </p:spPr>
            <p:txBody>
              <a:bodyPr wrap="square">
                <a:spAutoFit/>
              </a:bodyPr>
              <a:lstStyle/>
              <a:p>
                <a:pPr marL="285750" indent="-285750" algn="just">
                  <a:lnSpc>
                    <a:spcPct val="114000"/>
                  </a:lnSpc>
                  <a:spcBef>
                    <a:spcPts val="200"/>
                  </a:spcBef>
                  <a:spcAft>
                    <a:spcPts val="200"/>
                  </a:spcAft>
                  <a:buFont typeface="Arial" panose="020B0604020202020204" pitchFamily="34" charset="0"/>
                  <a:buChar char="•"/>
                </a:pPr>
                <a:r>
                  <a:rPr lang="fr-FR" dirty="0" smtClean="0">
                    <a:effectLst>
                      <a:outerShdw blurRad="38100" dist="38100" dir="2700000" algn="tl">
                        <a:srgbClr val="000000">
                          <a:alpha val="43137"/>
                        </a:srgbClr>
                      </a:outerShdw>
                    </a:effectLst>
                    <a:ea typeface="Times New Roman" panose="02020603050405020304" pitchFamily="18" charset="0"/>
                  </a:rPr>
                  <a:t>Sous un </a:t>
                </a:r>
                <a:r>
                  <a:rPr lang="fr-FR" dirty="0">
                    <a:effectLst>
                      <a:outerShdw blurRad="38100" dist="38100" dir="2700000" algn="tl">
                        <a:srgbClr val="000000">
                          <a:alpha val="43137"/>
                        </a:srgbClr>
                      </a:outerShdw>
                    </a:effectLst>
                    <a:ea typeface="Times New Roman" panose="02020603050405020304" pitchFamily="18" charset="0"/>
                  </a:rPr>
                  <a:t>moment donné, toutes les fibres de la section atteignent la limite d'élasticité. Autrement dite, </a:t>
                </a:r>
                <a:r>
                  <a:rPr lang="fr-FR" dirty="0" smtClean="0">
                    <a:effectLst>
                      <a:outerShdw blurRad="38100" dist="38100" dir="2700000" algn="tl">
                        <a:srgbClr val="000000">
                          <a:alpha val="43137"/>
                        </a:srgbClr>
                      </a:outerShdw>
                    </a:effectLst>
                    <a:ea typeface="Times New Roman" panose="02020603050405020304" pitchFamily="18" charset="0"/>
                  </a:rPr>
                  <a:t>la section </a:t>
                </a:r>
                <a:r>
                  <a:rPr lang="fr-FR" dirty="0">
                    <a:effectLst>
                      <a:outerShdw blurRad="38100" dist="38100" dir="2700000" algn="tl">
                        <a:srgbClr val="000000">
                          <a:alpha val="43137"/>
                        </a:srgbClr>
                      </a:outerShdw>
                    </a:effectLst>
                    <a:ea typeface="Times New Roman" panose="02020603050405020304" pitchFamily="18" charset="0"/>
                  </a:rPr>
                  <a:t>entière atteint l’écoulement. Ce moment est appelé le moment plastique de la section. (</a:t>
                </a:r>
                <a14:m>
                  <m:oMath xmlns:m="http://schemas.openxmlformats.org/officeDocument/2006/math">
                    <m:r>
                      <a:rPr lang="fr-FR">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rPr>
                      <m:t>𝛼</m:t>
                    </m:r>
                    <m:r>
                      <a:rPr lang="fr-FR">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rPr>
                      <m:t>=0).</m:t>
                    </m:r>
                  </m:oMath>
                </a14:m>
                <a:endParaRPr lang="fr-FR" dirty="0">
                  <a:effectLst>
                    <a:outerShdw blurRad="38100" dist="38100" dir="2700000" algn="tl">
                      <a:srgbClr val="000000">
                        <a:alpha val="43137"/>
                      </a:srgbClr>
                    </a:outerShdw>
                  </a:effectLst>
                  <a:ea typeface="Times New Roman" panose="02020603050405020304" pitchFamily="18" charset="0"/>
                </a:endParaRPr>
              </a:p>
              <a:p>
                <a:pPr marL="285750" indent="-285750" algn="just">
                  <a:lnSpc>
                    <a:spcPct val="114000"/>
                  </a:lnSpc>
                  <a:spcBef>
                    <a:spcPts val="200"/>
                  </a:spcBef>
                  <a:spcAft>
                    <a:spcPts val="200"/>
                  </a:spcAft>
                  <a:buFont typeface="Arial" panose="020B0604020202020204" pitchFamily="34" charset="0"/>
                  <a:buChar char="•"/>
                </a:pPr>
                <a:r>
                  <a:rPr lang="fr-FR" dirty="0">
                    <a:effectLst>
                      <a:outerShdw blurRad="38100" dist="38100" dir="2700000" algn="tl">
                        <a:srgbClr val="000000">
                          <a:alpha val="43137"/>
                        </a:srgbClr>
                      </a:outerShdw>
                    </a:effectLst>
                    <a:ea typeface="Times New Roman" panose="02020603050405020304" pitchFamily="18" charset="0"/>
                  </a:rPr>
                  <a:t>Toute augmentation supplémentaire du moment </a:t>
                </a:r>
                <a:r>
                  <a:rPr lang="fr-FR" dirty="0" smtClean="0">
                    <a:effectLst>
                      <a:outerShdw blurRad="38100" dist="38100" dir="2700000" algn="tl">
                        <a:srgbClr val="000000">
                          <a:alpha val="43137"/>
                        </a:srgbClr>
                      </a:outerShdw>
                    </a:effectLst>
                    <a:ea typeface="Times New Roman" panose="02020603050405020304" pitchFamily="18" charset="0"/>
                  </a:rPr>
                  <a:t>n’entraîne que la rotation de la section tant </a:t>
                </a:r>
                <a:r>
                  <a:rPr lang="fr-FR" dirty="0">
                    <a:effectLst>
                      <a:outerShdw blurRad="38100" dist="38100" dir="2700000" algn="tl">
                        <a:srgbClr val="000000">
                          <a:alpha val="43137"/>
                        </a:srgbClr>
                      </a:outerShdw>
                    </a:effectLst>
                    <a:ea typeface="Times New Roman" panose="02020603050405020304" pitchFamily="18" charset="0"/>
                  </a:rPr>
                  <a:t>que </a:t>
                </a:r>
                <a:r>
                  <a:rPr lang="fr-FR" dirty="0" smtClean="0">
                    <a:effectLst>
                      <a:outerShdw blurRad="38100" dist="38100" dir="2700000" algn="tl">
                        <a:srgbClr val="000000">
                          <a:alpha val="43137"/>
                        </a:srgbClr>
                      </a:outerShdw>
                    </a:effectLst>
                    <a:ea typeface="Times New Roman" panose="02020603050405020304" pitchFamily="18" charset="0"/>
                  </a:rPr>
                  <a:t>celle-ci ait </a:t>
                </a:r>
                <a:r>
                  <a:rPr lang="fr-FR" dirty="0">
                    <a:effectLst>
                      <a:outerShdw blurRad="38100" dist="38100" dir="2700000" algn="tl">
                        <a:srgbClr val="000000">
                          <a:alpha val="43137"/>
                        </a:srgbClr>
                      </a:outerShdw>
                    </a:effectLst>
                    <a:ea typeface="Times New Roman" panose="02020603050405020304" pitchFamily="18" charset="0"/>
                  </a:rPr>
                  <a:t>une ductilité suffisante. Cette étape </a:t>
                </a:r>
                <a:r>
                  <a:rPr lang="fr-FR" dirty="0" smtClean="0">
                    <a:effectLst>
                      <a:outerShdw blurRad="38100" dist="38100" dir="2700000" algn="tl">
                        <a:srgbClr val="000000">
                          <a:alpha val="43137"/>
                        </a:srgbClr>
                      </a:outerShdw>
                    </a:effectLst>
                    <a:ea typeface="Times New Roman" panose="02020603050405020304" pitchFamily="18" charset="0"/>
                  </a:rPr>
                  <a:t>est appelée la </a:t>
                </a:r>
                <a:r>
                  <a:rPr lang="fr-FR" dirty="0">
                    <a:effectLst>
                      <a:outerShdw blurRad="38100" dist="38100" dir="2700000" algn="tl">
                        <a:srgbClr val="000000">
                          <a:alpha val="43137"/>
                        </a:srgbClr>
                      </a:outerShdw>
                    </a:effectLst>
                    <a:ea typeface="Times New Roman" panose="02020603050405020304" pitchFamily="18" charset="0"/>
                  </a:rPr>
                  <a:t>flexion plastique.</a:t>
                </a:r>
              </a:p>
            </p:txBody>
          </p:sp>
        </mc:Choice>
        <mc:Fallback xmlns="">
          <p:sp>
            <p:nvSpPr>
              <p:cNvPr id="2" name="Rectangle 1"/>
              <p:cNvSpPr>
                <a:spLocks noRot="1" noChangeAspect="1" noMove="1" noResize="1" noEditPoints="1" noAdjustHandles="1" noChangeArrowheads="1" noChangeShapeType="1" noTextEdit="1"/>
              </p:cNvSpPr>
              <p:nvPr/>
            </p:nvSpPr>
            <p:spPr>
              <a:xfrm>
                <a:off x="1050806" y="4129091"/>
                <a:ext cx="10837696" cy="1406795"/>
              </a:xfrm>
              <a:prstGeom prst="rect">
                <a:avLst/>
              </a:prstGeom>
              <a:blipFill>
                <a:blip r:embed="rId5"/>
                <a:stretch>
                  <a:fillRect l="-394" t="-1299" r="-731" b="-6926"/>
                </a:stretch>
              </a:blipFill>
            </p:spPr>
            <p:txBody>
              <a:bodyPr/>
              <a:lstStyle/>
              <a:p>
                <a:r>
                  <a:rPr lang="fr-FR">
                    <a:noFill/>
                  </a:rPr>
                  <a:t> </a:t>
                </a:r>
              </a:p>
            </p:txBody>
          </p:sp>
        </mc:Fallback>
      </mc:AlternateContent>
      <p:sp>
        <p:nvSpPr>
          <p:cNvPr id="7" name="Rectangle 6"/>
          <p:cNvSpPr/>
          <p:nvPr/>
        </p:nvSpPr>
        <p:spPr>
          <a:xfrm>
            <a:off x="1050805" y="5563749"/>
            <a:ext cx="2249205" cy="369332"/>
          </a:xfrm>
          <a:prstGeom prst="rect">
            <a:avLst/>
          </a:prstGeom>
        </p:spPr>
        <p:txBody>
          <a:bodyPr wrap="none">
            <a:spAutoFit/>
          </a:bodyPr>
          <a:lstStyle/>
          <a:p>
            <a:pPr lvl="0"/>
            <a:r>
              <a:rPr lang="fr-FR" b="1"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Phase </a:t>
            </a:r>
            <a:r>
              <a:rPr lang="fr-FR" b="1"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5 – </a:t>
            </a:r>
            <a:r>
              <a:rPr lang="fr-FR" b="1" dirty="0" smtClean="0">
                <a:effectLst>
                  <a:outerShdw blurRad="38100" dist="38100" dir="2700000" algn="tl">
                    <a:srgbClr val="000000">
                      <a:alpha val="43137"/>
                    </a:srgbClr>
                  </a:outerShdw>
                </a:effectLst>
              </a:rPr>
              <a:t>Ecrouissage</a:t>
            </a:r>
            <a:endParaRPr lang="fr-FR"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endParaRPr>
          </a:p>
        </p:txBody>
      </p:sp>
      <p:sp>
        <p:nvSpPr>
          <p:cNvPr id="3" name="Rectangle 2"/>
          <p:cNvSpPr/>
          <p:nvPr/>
        </p:nvSpPr>
        <p:spPr>
          <a:xfrm>
            <a:off x="1050805" y="5960944"/>
            <a:ext cx="10837695" cy="646331"/>
          </a:xfrm>
          <a:prstGeom prst="rect">
            <a:avLst/>
          </a:prstGeom>
        </p:spPr>
        <p:txBody>
          <a:bodyPr wrap="square">
            <a:spAutoFit/>
          </a:bodyPr>
          <a:lstStyle/>
          <a:p>
            <a:pPr marL="285750" indent="-285750" algn="just">
              <a:buFont typeface="Arial" panose="020B0604020202020204" pitchFamily="34" charset="0"/>
              <a:buChar char="•"/>
            </a:pPr>
            <a:r>
              <a:rPr lang="fr-FR" dirty="0" smtClean="0">
                <a:effectLst>
                  <a:outerShdw blurRad="38100" dist="38100" dir="2700000" algn="tl">
                    <a:srgbClr val="000000">
                      <a:alpha val="43137"/>
                    </a:srgbClr>
                  </a:outerShdw>
                </a:effectLst>
                <a:ea typeface="Times New Roman" panose="02020603050405020304" pitchFamily="18" charset="0"/>
              </a:rPr>
              <a:t>Grace au durcissement de certain matériaux, </a:t>
            </a:r>
            <a:r>
              <a:rPr lang="fr-FR" dirty="0">
                <a:effectLst>
                  <a:outerShdw blurRad="38100" dist="38100" dir="2700000" algn="tl">
                    <a:srgbClr val="000000">
                      <a:alpha val="43137"/>
                    </a:srgbClr>
                  </a:outerShdw>
                </a:effectLst>
                <a:ea typeface="Times New Roman" panose="02020603050405020304" pitchFamily="18" charset="0"/>
              </a:rPr>
              <a:t>une petite quantité de moment supplémentaire peut être maintenue</a:t>
            </a:r>
            <a:r>
              <a:rPr lang="fr-FR" dirty="0" smtClean="0">
                <a:effectLst>
                  <a:outerShdw blurRad="38100" dist="38100" dir="2700000" algn="tl">
                    <a:srgbClr val="000000">
                      <a:alpha val="43137"/>
                    </a:srgbClr>
                  </a:outerShdw>
                </a:effectLst>
                <a:ea typeface="Times New Roman" panose="02020603050405020304" pitchFamily="18" charset="0"/>
              </a:rPr>
              <a:t> une </a:t>
            </a:r>
            <a:r>
              <a:rPr lang="fr-FR" dirty="0">
                <a:effectLst>
                  <a:outerShdw blurRad="38100" dist="38100" dir="2700000" algn="tl">
                    <a:srgbClr val="000000">
                      <a:alpha val="43137"/>
                    </a:srgbClr>
                  </a:outerShdw>
                </a:effectLst>
                <a:ea typeface="Times New Roman" panose="02020603050405020304" pitchFamily="18" charset="0"/>
              </a:rPr>
              <a:t>fois </a:t>
            </a:r>
            <a:r>
              <a:rPr lang="fr-FR" dirty="0" smtClean="0">
                <a:effectLst>
                  <a:outerShdw blurRad="38100" dist="38100" dir="2700000" algn="tl">
                    <a:srgbClr val="000000">
                      <a:alpha val="43137"/>
                    </a:srgbClr>
                  </a:outerShdw>
                </a:effectLst>
                <a:ea typeface="Times New Roman" panose="02020603050405020304" pitchFamily="18" charset="0"/>
              </a:rPr>
              <a:t>le </a:t>
            </a:r>
            <a:r>
              <a:rPr lang="fr-FR" dirty="0">
                <a:effectLst>
                  <a:outerShdw blurRad="38100" dist="38100" dir="2700000" algn="tl">
                    <a:srgbClr val="000000">
                      <a:alpha val="43137"/>
                    </a:srgbClr>
                  </a:outerShdw>
                </a:effectLst>
                <a:ea typeface="Times New Roman" panose="02020603050405020304" pitchFamily="18" charset="0"/>
              </a:rPr>
              <a:t>moment plastique de la section est </a:t>
            </a:r>
            <a:r>
              <a:rPr lang="fr-FR" dirty="0" smtClean="0">
                <a:effectLst>
                  <a:outerShdw blurRad="38100" dist="38100" dir="2700000" algn="tl">
                    <a:srgbClr val="000000">
                      <a:alpha val="43137"/>
                    </a:srgbClr>
                  </a:outerShdw>
                </a:effectLst>
                <a:ea typeface="Times New Roman" panose="02020603050405020304" pitchFamily="18" charset="0"/>
              </a:rPr>
              <a:t>atteint</a:t>
            </a:r>
            <a:endParaRPr lang="fr-FR" dirty="0">
              <a:effectLst>
                <a:outerShdw blurRad="38100" dist="38100" dir="2700000" algn="tl">
                  <a:srgbClr val="000000">
                    <a:alpha val="43137"/>
                  </a:srgbClr>
                </a:outerShdw>
              </a:effectLst>
              <a:ea typeface="Times New Roman" panose="02020603050405020304" pitchFamily="18" charset="0"/>
            </a:endParaRPr>
          </a:p>
        </p:txBody>
      </p:sp>
      <p:sp>
        <p:nvSpPr>
          <p:cNvPr id="11" name="Rectangle 10"/>
          <p:cNvSpPr/>
          <p:nvPr/>
        </p:nvSpPr>
        <p:spPr>
          <a:xfrm>
            <a:off x="1050806" y="2511499"/>
            <a:ext cx="10837694" cy="1251625"/>
          </a:xfrm>
          <a:prstGeom prst="rect">
            <a:avLst/>
          </a:prstGeom>
        </p:spPr>
        <p:txBody>
          <a:bodyPr wrap="square">
            <a:spAutoFit/>
          </a:bodyPr>
          <a:lstStyle/>
          <a:p>
            <a:pPr marL="285750" indent="-285750" algn="just">
              <a:spcBef>
                <a:spcPts val="200"/>
              </a:spcBef>
              <a:spcAft>
                <a:spcPts val="200"/>
              </a:spcAft>
              <a:buFont typeface="Arial" panose="020B0604020202020204" pitchFamily="34" charset="0"/>
              <a:buChar char="•"/>
            </a:pPr>
            <a:r>
              <a:rPr lang="fr-FR" dirty="0" smtClean="0">
                <a:effectLst>
                  <a:outerShdw blurRad="38100" dist="38100" dir="2700000" algn="tl">
                    <a:srgbClr val="000000">
                      <a:alpha val="43137"/>
                    </a:srgbClr>
                  </a:outerShdw>
                </a:effectLst>
                <a:ea typeface="Times New Roman" panose="02020603050405020304" pitchFamily="18" charset="0"/>
              </a:rPr>
              <a:t>L’augmentation </a:t>
            </a:r>
            <a:r>
              <a:rPr lang="fr-FR" dirty="0">
                <a:effectLst>
                  <a:outerShdw blurRad="38100" dist="38100" dir="2700000" algn="tl">
                    <a:srgbClr val="000000">
                      <a:alpha val="43137"/>
                    </a:srgbClr>
                  </a:outerShdw>
                </a:effectLst>
                <a:ea typeface="Times New Roman" panose="02020603050405020304" pitchFamily="18" charset="0"/>
              </a:rPr>
              <a:t>du moment </a:t>
            </a:r>
            <a:r>
              <a:rPr lang="fr-FR" dirty="0" smtClean="0">
                <a:effectLst>
                  <a:outerShdw blurRad="38100" dist="38100" dir="2700000" algn="tl">
                    <a:srgbClr val="000000">
                      <a:alpha val="43137"/>
                    </a:srgbClr>
                  </a:outerShdw>
                </a:effectLst>
                <a:ea typeface="Times New Roman" panose="02020603050405020304" pitchFamily="18" charset="0"/>
              </a:rPr>
              <a:t>provoque </a:t>
            </a:r>
            <a:r>
              <a:rPr lang="fr-FR" dirty="0">
                <a:effectLst>
                  <a:outerShdw blurRad="38100" dist="38100" dir="2700000" algn="tl">
                    <a:srgbClr val="000000">
                      <a:alpha val="43137"/>
                    </a:srgbClr>
                  </a:outerShdw>
                </a:effectLst>
                <a:ea typeface="Times New Roman" panose="02020603050405020304" pitchFamily="18" charset="0"/>
              </a:rPr>
              <a:t>une rotation supplémentaire de la </a:t>
            </a:r>
            <a:r>
              <a:rPr lang="fr-FR" dirty="0" smtClean="0">
                <a:effectLst>
                  <a:outerShdw blurRad="38100" dist="38100" dir="2700000" algn="tl">
                    <a:srgbClr val="000000">
                      <a:alpha val="43137"/>
                    </a:srgbClr>
                  </a:outerShdw>
                </a:effectLst>
                <a:ea typeface="Times New Roman" panose="02020603050405020304" pitchFamily="18" charset="0"/>
              </a:rPr>
              <a:t>section au lieu des </a:t>
            </a:r>
            <a:r>
              <a:rPr lang="fr-FR" dirty="0">
                <a:effectLst>
                  <a:outerShdw blurRad="38100" dist="38100" dir="2700000" algn="tl">
                    <a:srgbClr val="000000">
                      <a:alpha val="43137"/>
                    </a:srgbClr>
                  </a:outerShdw>
                </a:effectLst>
                <a:ea typeface="Times New Roman" panose="02020603050405020304" pitchFamily="18" charset="0"/>
              </a:rPr>
              <a:t>contraintes </a:t>
            </a:r>
            <a:r>
              <a:rPr lang="fr-FR" dirty="0" smtClean="0">
                <a:effectLst>
                  <a:outerShdw blurRad="38100" dist="38100" dir="2700000" algn="tl">
                    <a:srgbClr val="000000">
                      <a:alpha val="43137"/>
                    </a:srgbClr>
                  </a:outerShdw>
                </a:effectLst>
                <a:ea typeface="Times New Roman" panose="02020603050405020304" pitchFamily="18" charset="0"/>
              </a:rPr>
              <a:t>supplémentaires aux fibres plastifiées.</a:t>
            </a:r>
          </a:p>
          <a:p>
            <a:pPr marL="285750" indent="-285750" algn="just">
              <a:spcBef>
                <a:spcPts val="200"/>
              </a:spcBef>
              <a:spcAft>
                <a:spcPts val="200"/>
              </a:spcAft>
              <a:buFont typeface="Arial" panose="020B0604020202020204" pitchFamily="34" charset="0"/>
              <a:buChar char="•"/>
            </a:pPr>
            <a:r>
              <a:rPr lang="fr-FR" dirty="0">
                <a:effectLst>
                  <a:outerShdw blurRad="38100" dist="38100" dir="2700000" algn="tl">
                    <a:srgbClr val="000000">
                      <a:alpha val="43137"/>
                    </a:srgbClr>
                  </a:outerShdw>
                </a:effectLst>
                <a:ea typeface="Times New Roman" panose="02020603050405020304" pitchFamily="18" charset="0"/>
              </a:rPr>
              <a:t>La courbe </a:t>
            </a:r>
            <a:r>
              <a:rPr lang="fr-FR" dirty="0" smtClean="0">
                <a:effectLst>
                  <a:outerShdw blurRad="38100" dist="38100" dir="2700000" algn="tl">
                    <a:srgbClr val="000000">
                      <a:alpha val="43137"/>
                    </a:srgbClr>
                  </a:outerShdw>
                </a:effectLst>
                <a:ea typeface="Times New Roman" panose="02020603050405020304" pitchFamily="18" charset="0"/>
              </a:rPr>
              <a:t>moment-courbure </a:t>
            </a:r>
            <a:r>
              <a:rPr lang="fr-FR" dirty="0">
                <a:effectLst>
                  <a:outerShdw blurRad="38100" dist="38100" dir="2700000" algn="tl">
                    <a:srgbClr val="000000">
                      <a:alpha val="43137"/>
                    </a:srgbClr>
                  </a:outerShdw>
                </a:effectLst>
                <a:ea typeface="Times New Roman" panose="02020603050405020304" pitchFamily="18" charset="0"/>
              </a:rPr>
              <a:t>perd sa linéarité, ce qui entraîne plus de rotation par unité de </a:t>
            </a:r>
            <a:r>
              <a:rPr lang="fr-FR" dirty="0" smtClean="0">
                <a:effectLst>
                  <a:outerShdw blurRad="38100" dist="38100" dir="2700000" algn="tl">
                    <a:srgbClr val="000000">
                      <a:alpha val="43137"/>
                    </a:srgbClr>
                  </a:outerShdw>
                </a:effectLst>
                <a:ea typeface="Times New Roman" panose="02020603050405020304" pitchFamily="18" charset="0"/>
              </a:rPr>
              <a:t>moment. Autrement dite, la </a:t>
            </a:r>
            <a:r>
              <a:rPr lang="fr-FR" dirty="0">
                <a:effectLst>
                  <a:outerShdw blurRad="38100" dist="38100" dir="2700000" algn="tl">
                    <a:srgbClr val="000000">
                      <a:alpha val="43137"/>
                    </a:srgbClr>
                  </a:outerShdw>
                </a:effectLst>
                <a:ea typeface="Times New Roman" panose="02020603050405020304" pitchFamily="18" charset="0"/>
              </a:rPr>
              <a:t>rigidité de la poutre est réduite</a:t>
            </a:r>
            <a:r>
              <a:rPr lang="fr-FR" dirty="0" smtClean="0">
                <a:effectLst>
                  <a:outerShdw blurRad="38100" dist="38100" dir="2700000" algn="tl">
                    <a:srgbClr val="000000">
                      <a:alpha val="43137"/>
                    </a:srgbClr>
                  </a:outerShdw>
                </a:effectLst>
                <a:ea typeface="Times New Roman" panose="02020603050405020304" pitchFamily="18" charset="0"/>
              </a:rPr>
              <a:t>.</a:t>
            </a:r>
            <a:endParaRPr lang="fr-FR" dirty="0">
              <a:effectLst>
                <a:outerShdw blurRad="38100" dist="38100" dir="2700000" algn="tl">
                  <a:srgbClr val="000000">
                    <a:alpha val="43137"/>
                  </a:srgbClr>
                </a:outerShdw>
              </a:effectLst>
              <a:ea typeface="Times New Roman" panose="02020603050405020304" pitchFamily="18" charset="0"/>
            </a:endParaRPr>
          </a:p>
        </p:txBody>
      </p:sp>
      <p:sp>
        <p:nvSpPr>
          <p:cNvPr id="12" name="Rectangle 11"/>
          <p:cNvSpPr/>
          <p:nvPr/>
        </p:nvSpPr>
        <p:spPr>
          <a:xfrm>
            <a:off x="1050805" y="203804"/>
            <a:ext cx="3405356" cy="369332"/>
          </a:xfrm>
          <a:prstGeom prst="rect">
            <a:avLst/>
          </a:prstGeom>
        </p:spPr>
        <p:txBody>
          <a:bodyPr wrap="none">
            <a:spAutoFit/>
          </a:bodyPr>
          <a:lstStyle/>
          <a:p>
            <a:pPr lvl="0"/>
            <a:r>
              <a:rPr lang="fr-FR" b="1"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Phase </a:t>
            </a:r>
            <a:r>
              <a:rPr lang="fr-FR" b="1"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3 – </a:t>
            </a:r>
            <a:r>
              <a:rPr lang="fr-FR" b="1" dirty="0">
                <a:effectLst>
                  <a:outerShdw blurRad="38100" dist="38100" dir="2700000" algn="tl">
                    <a:srgbClr val="000000">
                      <a:alpha val="43137"/>
                    </a:srgbClr>
                  </a:outerShdw>
                </a:effectLst>
              </a:rPr>
              <a:t>Flexion </a:t>
            </a:r>
            <a:r>
              <a:rPr lang="fr-FR" b="1" dirty="0" err="1">
                <a:effectLst>
                  <a:outerShdw blurRad="38100" dist="38100" dir="2700000" algn="tl">
                    <a:srgbClr val="000000">
                      <a:alpha val="43137"/>
                    </a:srgbClr>
                  </a:outerShdw>
                </a:effectLst>
              </a:rPr>
              <a:t>élasto</a:t>
            </a:r>
            <a:r>
              <a:rPr lang="fr-FR" b="1" dirty="0">
                <a:effectLst>
                  <a:outerShdw blurRad="38100" dist="38100" dir="2700000" algn="tl">
                    <a:srgbClr val="000000">
                      <a:alpha val="43137"/>
                    </a:srgbClr>
                  </a:outerShdw>
                </a:effectLst>
              </a:rPr>
              <a:t>-plastique</a:t>
            </a:r>
            <a:endParaRPr lang="fr-FR"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1050805" y="644205"/>
                <a:ext cx="5399810" cy="1805623"/>
              </a:xfrm>
              <a:prstGeom prst="rect">
                <a:avLst/>
              </a:prstGeom>
            </p:spPr>
            <p:txBody>
              <a:bodyPr wrap="square">
                <a:spAutoFit/>
              </a:bodyPr>
              <a:lstStyle/>
              <a:p>
                <a:pPr marL="285750" indent="-285750" algn="just">
                  <a:spcBef>
                    <a:spcPts val="200"/>
                  </a:spcBef>
                  <a:spcAft>
                    <a:spcPts val="200"/>
                  </a:spcAft>
                  <a:buFont typeface="Arial" panose="020B0604020202020204" pitchFamily="34" charset="0"/>
                  <a:buChar char="•"/>
                </a:pPr>
                <a:r>
                  <a:rPr lang="fr-FR" dirty="0">
                    <a:effectLst>
                      <a:outerShdw blurRad="38100" dist="38100" dir="2700000" algn="tl">
                        <a:srgbClr val="000000">
                          <a:alpha val="43137"/>
                        </a:srgbClr>
                      </a:outerShdw>
                    </a:effectLst>
                    <a:ea typeface="Times New Roman" panose="02020603050405020304" pitchFamily="18" charset="0"/>
                  </a:rPr>
                  <a:t>Le moment appliqué est supérieur au moment d'écoulement. Mais, le matériau ne peut supporter plus que la limite élastique.</a:t>
                </a:r>
              </a:p>
              <a:p>
                <a:pPr marL="285750" indent="-285750" algn="just">
                  <a:spcBef>
                    <a:spcPts val="200"/>
                  </a:spcBef>
                  <a:spcAft>
                    <a:spcPts val="200"/>
                  </a:spcAft>
                  <a:buFont typeface="Arial" panose="020B0604020202020204" pitchFamily="34" charset="0"/>
                  <a:buChar char="•"/>
                </a:pPr>
                <a:r>
                  <a:rPr lang="fr-FR" dirty="0">
                    <a:effectLst>
                      <a:outerShdw blurRad="38100" dist="38100" dir="2700000" algn="tl">
                        <a:srgbClr val="000000">
                          <a:alpha val="43137"/>
                        </a:srgbClr>
                      </a:outerShdw>
                    </a:effectLst>
                    <a:ea typeface="Times New Roman" panose="02020603050405020304" pitchFamily="18" charset="0"/>
                  </a:rPr>
                  <a:t>Avec l’augmentation du moment, les fibres plastifiées progressent vers l'intérieur (vers le centre de la poutre). (</a:t>
                </a:r>
                <a14:m>
                  <m:oMath xmlns:m="http://schemas.openxmlformats.org/officeDocument/2006/math">
                    <m:r>
                      <a:rPr lang="fr-FR">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m:t>
                    </m:r>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&gt;</m:t>
                    </m:r>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𝛼</m:t>
                    </m:r>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&gt;0)</m:t>
                    </m:r>
                    <m:r>
                      <a:rPr lang="fr-FR">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oMath>
                </a14:m>
                <a:endParaRPr lang="fr-FR" dirty="0">
                  <a:effectLst>
                    <a:outerShdw blurRad="38100" dist="38100" dir="2700000" algn="tl">
                      <a:srgbClr val="000000">
                        <a:alpha val="43137"/>
                      </a:srgbClr>
                    </a:outerShdw>
                  </a:effectLst>
                  <a:ea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050805" y="644205"/>
                <a:ext cx="5399810" cy="1805623"/>
              </a:xfrm>
              <a:prstGeom prst="rect">
                <a:avLst/>
              </a:prstGeom>
              <a:blipFill>
                <a:blip r:embed="rId6"/>
                <a:stretch>
                  <a:fillRect l="-790" t="-2365" r="-1467" b="-6081"/>
                </a:stretch>
              </a:blipFill>
            </p:spPr>
            <p:txBody>
              <a:bodyPr/>
              <a:lstStyle/>
              <a:p>
                <a:r>
                  <a:rPr lang="fr-FR">
                    <a:noFill/>
                  </a:rPr>
                  <a:t> </a:t>
                </a:r>
              </a:p>
            </p:txBody>
          </p:sp>
        </mc:Fallback>
      </mc:AlternateContent>
    </p:spTree>
    <p:extLst>
      <p:ext uri="{BB962C8B-B14F-4D97-AF65-F5344CB8AC3E}">
        <p14:creationId xmlns:p14="http://schemas.microsoft.com/office/powerpoint/2010/main" val="25629688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78000"/>
            <a:lum/>
          </a:blip>
          <a:srcRect/>
          <a:stretch>
            <a:fillRect/>
          </a:stretch>
        </a:blipFill>
        <a:effectLst/>
      </p:bgPr>
    </p:bg>
    <p:spTree>
      <p:nvGrpSpPr>
        <p:cNvPr id="1" name=""/>
        <p:cNvGrpSpPr/>
        <p:nvPr/>
      </p:nvGrpSpPr>
      <p:grpSpPr>
        <a:xfrm>
          <a:off x="0" y="0"/>
          <a:ext cx="0" cy="0"/>
          <a:chOff x="0" y="0"/>
          <a:chExt cx="0" cy="0"/>
        </a:xfrm>
      </p:grpSpPr>
      <p:sp>
        <p:nvSpPr>
          <p:cNvPr id="9" name="ZoneTexte 8"/>
          <p:cNvSpPr txBox="1"/>
          <p:nvPr/>
        </p:nvSpPr>
        <p:spPr>
          <a:xfrm rot="16200000">
            <a:off x="-2672990" y="2795147"/>
            <a:ext cx="6157141" cy="523220"/>
          </a:xfrm>
          <a:prstGeom prst="rect">
            <a:avLst/>
          </a:prstGeom>
          <a:noFill/>
        </p:spPr>
        <p:txBody>
          <a:bodyPr wrap="square" rtlCol="0">
            <a:spAutoFit/>
          </a:bodyPr>
          <a:lstStyle/>
          <a:p>
            <a:r>
              <a:rPr lang="fr-FR" sz="2800" b="1" dirty="0">
                <a:solidFill>
                  <a:schemeClr val="accent2">
                    <a:lumMod val="50000"/>
                  </a:schemeClr>
                </a:solidFill>
                <a:effectLst>
                  <a:outerShdw blurRad="38100" dist="38100" dir="2700000" algn="tl">
                    <a:srgbClr val="000000">
                      <a:alpha val="43137"/>
                    </a:srgbClr>
                  </a:outerShdw>
                </a:effectLst>
              </a:rPr>
              <a:t>Caractéristiques de Moment-Courbure </a:t>
            </a:r>
          </a:p>
        </p:txBody>
      </p:sp>
      <p:sp>
        <p:nvSpPr>
          <p:cNvPr id="10" name="Rectangle à coins arrondis 9"/>
          <p:cNvSpPr/>
          <p:nvPr/>
        </p:nvSpPr>
        <p:spPr>
          <a:xfrm>
            <a:off x="1047135" y="221227"/>
            <a:ext cx="10958052" cy="6459792"/>
          </a:xfrm>
          <a:prstGeom prst="roundRect">
            <a:avLst>
              <a:gd name="adj" fmla="val 6655"/>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6579" y="2439128"/>
            <a:ext cx="3152130" cy="2057250"/>
          </a:xfrm>
          <a:prstGeom prst="rect">
            <a:avLst/>
          </a:prstGeom>
        </p:spPr>
      </p:pic>
      <p:pic>
        <p:nvPicPr>
          <p:cNvPr id="2050" name="Image 4" descr="Description : E:\Cour Analyse plastique\Chapitre 2\Figure zz.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4619" y="1723032"/>
            <a:ext cx="7333972" cy="3486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194620" y="461532"/>
            <a:ext cx="10677832" cy="1039708"/>
          </a:xfrm>
          <a:prstGeom prst="rect">
            <a:avLst/>
          </a:prstGeom>
        </p:spPr>
        <p:txBody>
          <a:bodyPr wrap="square">
            <a:spAutoFit/>
          </a:bodyPr>
          <a:lstStyle/>
          <a:p>
            <a:pPr algn="just">
              <a:lnSpc>
                <a:spcPct val="114000"/>
              </a:lnSpc>
              <a:spcBef>
                <a:spcPts val="600"/>
              </a:spcBef>
              <a:spcAft>
                <a:spcPts val="600"/>
              </a:spcAft>
            </a:pPr>
            <a:r>
              <a:rPr lang="fr-FR"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La relation moment-courbure (M – ϕ), représentée </a:t>
            </a:r>
            <a:r>
              <a:rPr lang="fr-FR"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sur </a:t>
            </a:r>
            <a:r>
              <a:rPr lang="fr-FR"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la </a:t>
            </a:r>
            <a:r>
              <a:rPr lang="fr-FR"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figure ci dessous, décrit </a:t>
            </a:r>
            <a:r>
              <a:rPr lang="fr-FR"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la réponse des poutres soumises à un moment de </a:t>
            </a:r>
            <a:r>
              <a:rPr lang="fr-FR"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flexion. La </a:t>
            </a:r>
            <a:r>
              <a:rPr lang="fr-FR"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courbe de moment-courbure </a:t>
            </a:r>
            <a:r>
              <a:rPr lang="fr-FR"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a:t>
            </a:r>
            <a:r>
              <a:rPr lang="fr-FR"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a) représente le comportement </a:t>
            </a:r>
            <a:r>
              <a:rPr lang="fr-FR"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réel d'une </a:t>
            </a:r>
            <a:r>
              <a:rPr lang="fr-FR"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section transversale d'un matériau </a:t>
            </a:r>
            <a:r>
              <a:rPr lang="fr-FR"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élasto-plastique. Mais, l’image (b) représente </a:t>
            </a:r>
            <a:r>
              <a:rPr lang="fr-FR"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la forme simplifiée </a:t>
            </a:r>
            <a:r>
              <a:rPr lang="fr-FR"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de celle-ci.</a:t>
            </a:r>
            <a:endParaRPr lang="fr-FR" sz="16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endParaRPr>
          </a:p>
        </p:txBody>
      </p:sp>
      <p:sp>
        <p:nvSpPr>
          <p:cNvPr id="11" name="Rectangle 10"/>
          <p:cNvSpPr/>
          <p:nvPr/>
        </p:nvSpPr>
        <p:spPr>
          <a:xfrm>
            <a:off x="1194620" y="5434266"/>
            <a:ext cx="10677832" cy="1021690"/>
          </a:xfrm>
          <a:prstGeom prst="rect">
            <a:avLst/>
          </a:prstGeom>
        </p:spPr>
        <p:txBody>
          <a:bodyPr wrap="square">
            <a:spAutoFit/>
          </a:bodyPr>
          <a:lstStyle/>
          <a:p>
            <a:pPr algn="just">
              <a:lnSpc>
                <a:spcPct val="114000"/>
              </a:lnSpc>
              <a:spcBef>
                <a:spcPts val="600"/>
              </a:spcBef>
              <a:spcAft>
                <a:spcPts val="600"/>
              </a:spcAft>
            </a:pPr>
            <a:r>
              <a:rPr lang="fr-FR"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Dans </a:t>
            </a:r>
            <a:r>
              <a:rPr lang="fr-FR"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la courbe idéalisée, </a:t>
            </a:r>
            <a:r>
              <a:rPr lang="fr-FR"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la section </a:t>
            </a:r>
            <a:r>
              <a:rPr lang="fr-FR"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maintient </a:t>
            </a:r>
            <a:r>
              <a:rPr lang="fr-FR"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linéairement le moment jusqu'à </a:t>
            </a:r>
            <a:r>
              <a:rPr lang="fr-FR"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atteint le moment résistant plastique. Puis, elle reçoit une </a:t>
            </a:r>
            <a:r>
              <a:rPr lang="fr-FR"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rotation </a:t>
            </a:r>
            <a:r>
              <a:rPr lang="fr-FR"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indéterminée</a:t>
            </a:r>
            <a:r>
              <a:rPr lang="fr-FR"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a:t>
            </a:r>
            <a:r>
              <a:rPr lang="fr-FR"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Cette idéalisation n’est valable que pour des matériaux ductiles (sections capables de subir des grandes rotations).</a:t>
            </a:r>
            <a:endParaRPr lang="fr-FR" sz="16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endParaRPr>
          </a:p>
        </p:txBody>
      </p:sp>
      <p:sp>
        <p:nvSpPr>
          <p:cNvPr id="13" name="Rectangle à coins arrondis 12"/>
          <p:cNvSpPr/>
          <p:nvPr/>
        </p:nvSpPr>
        <p:spPr>
          <a:xfrm>
            <a:off x="1165123" y="1723032"/>
            <a:ext cx="10707328" cy="3486171"/>
          </a:xfrm>
          <a:prstGeom prst="roundRect">
            <a:avLst>
              <a:gd name="adj" fmla="val 19331"/>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528439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78000"/>
            <a:lum/>
          </a:blip>
          <a:srcRect/>
          <a:stretch>
            <a:fillRect/>
          </a:stretch>
        </a:blipFill>
        <a:effectLst/>
      </p:bgPr>
    </p:bg>
    <p:spTree>
      <p:nvGrpSpPr>
        <p:cNvPr id="1" name=""/>
        <p:cNvGrpSpPr/>
        <p:nvPr/>
      </p:nvGrpSpPr>
      <p:grpSpPr>
        <a:xfrm>
          <a:off x="0" y="0"/>
          <a:ext cx="0" cy="0"/>
          <a:chOff x="0" y="0"/>
          <a:chExt cx="0" cy="0"/>
        </a:xfrm>
      </p:grpSpPr>
      <p:sp>
        <p:nvSpPr>
          <p:cNvPr id="9" name="ZoneTexte 8"/>
          <p:cNvSpPr txBox="1"/>
          <p:nvPr/>
        </p:nvSpPr>
        <p:spPr>
          <a:xfrm rot="16200000">
            <a:off x="-1106129" y="3019908"/>
            <a:ext cx="2964429" cy="523220"/>
          </a:xfrm>
          <a:prstGeom prst="rect">
            <a:avLst/>
          </a:prstGeom>
          <a:noFill/>
        </p:spPr>
        <p:txBody>
          <a:bodyPr wrap="square" rtlCol="0">
            <a:spAutoFit/>
          </a:bodyPr>
          <a:lstStyle/>
          <a:p>
            <a:r>
              <a:rPr lang="fr-FR" sz="2800" b="1" dirty="0">
                <a:solidFill>
                  <a:schemeClr val="accent2">
                    <a:lumMod val="50000"/>
                  </a:schemeClr>
                </a:solidFill>
                <a:effectLst>
                  <a:outerShdw blurRad="38100" dist="38100" dir="2700000" algn="tl">
                    <a:srgbClr val="000000">
                      <a:alpha val="43137"/>
                    </a:srgbClr>
                  </a:outerShdw>
                </a:effectLst>
              </a:rPr>
              <a:t>Moment plastique </a:t>
            </a:r>
          </a:p>
        </p:txBody>
      </p:sp>
      <p:sp>
        <p:nvSpPr>
          <p:cNvPr id="10" name="Rectangle à coins arrondis 9"/>
          <p:cNvSpPr/>
          <p:nvPr/>
        </p:nvSpPr>
        <p:spPr>
          <a:xfrm>
            <a:off x="1047135" y="221227"/>
            <a:ext cx="10958052" cy="6459792"/>
          </a:xfrm>
          <a:prstGeom prst="roundRect">
            <a:avLst>
              <a:gd name="adj" fmla="val 6655"/>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p:nvSpPr>
        <p:spPr>
          <a:xfrm>
            <a:off x="1162949" y="473786"/>
            <a:ext cx="10724251" cy="1337482"/>
          </a:xfrm>
          <a:prstGeom prst="rect">
            <a:avLst/>
          </a:prstGeom>
        </p:spPr>
        <p:txBody>
          <a:bodyPr wrap="square">
            <a:spAutoFit/>
          </a:bodyPr>
          <a:lstStyle/>
          <a:p>
            <a:pPr algn="just">
              <a:lnSpc>
                <a:spcPct val="114000"/>
              </a:lnSpc>
            </a:pPr>
            <a:r>
              <a:rPr lang="fr-FR"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Le moment plastique est le moment résistant ultime </a:t>
            </a:r>
            <a:r>
              <a:rPr lang="fr-FR"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d’une </a:t>
            </a:r>
            <a:r>
              <a:rPr lang="fr-FR"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section transversale entièrement plastifiée</a:t>
            </a:r>
            <a:r>
              <a:rPr lang="fr-FR"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Afin de déterminer ce paramètre, il est nécessaire de mettre des hypothèses et des procédures. Cette partie illustre alors l’enchainement des étapes a suivre soit dans le cas des matériaux homogène (comme l’acier) ou hétérogène comme du béton.</a:t>
            </a:r>
            <a:endParaRPr lang="fr-FR"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endParaRPr>
          </a:p>
        </p:txBody>
      </p:sp>
      <p:sp>
        <p:nvSpPr>
          <p:cNvPr id="3" name="Rectangle 2"/>
          <p:cNvSpPr/>
          <p:nvPr/>
        </p:nvSpPr>
        <p:spPr>
          <a:xfrm>
            <a:off x="1047135" y="3081790"/>
            <a:ext cx="10724250" cy="2875146"/>
          </a:xfrm>
          <a:prstGeom prst="rect">
            <a:avLst/>
          </a:prstGeom>
        </p:spPr>
        <p:txBody>
          <a:bodyPr wrap="square">
            <a:spAutoFit/>
          </a:bodyPr>
          <a:lstStyle/>
          <a:p>
            <a:pPr marL="441325" indent="-273050" algn="just">
              <a:lnSpc>
                <a:spcPct val="114000"/>
              </a:lnSpc>
              <a:spcBef>
                <a:spcPts val="200"/>
              </a:spcBef>
              <a:spcAft>
                <a:spcPts val="200"/>
              </a:spcAft>
            </a:pPr>
            <a:r>
              <a:rPr lang="fr-FR" dirty="0"/>
              <a:t>•	</a:t>
            </a:r>
            <a:r>
              <a:rPr lang="fr-FR" dirty="0" smtClean="0">
                <a:effectLst>
                  <a:outerShdw blurRad="38100" dist="38100" dir="2700000" algn="tl">
                    <a:srgbClr val="000000">
                      <a:alpha val="43137"/>
                    </a:srgbClr>
                  </a:outerShdw>
                </a:effectLst>
              </a:rPr>
              <a:t>Le matériau suit la </a:t>
            </a:r>
            <a:r>
              <a:rPr lang="fr-FR" dirty="0">
                <a:effectLst>
                  <a:outerShdw blurRad="38100" dist="38100" dir="2700000" algn="tl">
                    <a:srgbClr val="000000">
                      <a:alpha val="43137"/>
                    </a:srgbClr>
                  </a:outerShdw>
                </a:effectLst>
              </a:rPr>
              <a:t>loi de Hooke jusqu'à ce que la contrainte </a:t>
            </a:r>
            <a:r>
              <a:rPr lang="fr-FR" dirty="0" smtClean="0">
                <a:effectLst>
                  <a:outerShdw blurRad="38100" dist="38100" dir="2700000" algn="tl">
                    <a:srgbClr val="000000">
                      <a:alpha val="43137"/>
                    </a:srgbClr>
                  </a:outerShdw>
                </a:effectLst>
              </a:rPr>
              <a:t>atteigne </a:t>
            </a:r>
            <a:r>
              <a:rPr lang="fr-FR" dirty="0">
                <a:effectLst>
                  <a:outerShdw blurRad="38100" dist="38100" dir="2700000" algn="tl">
                    <a:srgbClr val="000000">
                      <a:alpha val="43137"/>
                    </a:srgbClr>
                  </a:outerShdw>
                </a:effectLst>
              </a:rPr>
              <a:t>la </a:t>
            </a:r>
            <a:r>
              <a:rPr lang="fr-FR" dirty="0" smtClean="0">
                <a:effectLst>
                  <a:outerShdw blurRad="38100" dist="38100" dir="2700000" algn="tl">
                    <a:srgbClr val="000000">
                      <a:alpha val="43137"/>
                    </a:srgbClr>
                  </a:outerShdw>
                </a:effectLst>
              </a:rPr>
              <a:t>limite </a:t>
            </a:r>
            <a:r>
              <a:rPr lang="fr-FR" dirty="0">
                <a:effectLst>
                  <a:outerShdw blurRad="38100" dist="38100" dir="2700000" algn="tl">
                    <a:srgbClr val="000000">
                      <a:alpha val="43137"/>
                    </a:srgbClr>
                  </a:outerShdw>
                </a:effectLst>
              </a:rPr>
              <a:t>élastique.</a:t>
            </a:r>
          </a:p>
          <a:p>
            <a:pPr marL="441325" indent="-273050" algn="just">
              <a:lnSpc>
                <a:spcPct val="114000"/>
              </a:lnSpc>
              <a:spcBef>
                <a:spcPts val="200"/>
              </a:spcBef>
              <a:spcAft>
                <a:spcPts val="200"/>
              </a:spcAft>
            </a:pPr>
            <a:r>
              <a:rPr lang="fr-FR" dirty="0">
                <a:effectLst>
                  <a:outerShdw blurRad="38100" dist="38100" dir="2700000" algn="tl">
                    <a:srgbClr val="000000">
                      <a:alpha val="43137"/>
                    </a:srgbClr>
                  </a:outerShdw>
                </a:effectLst>
              </a:rPr>
              <a:t>•	Les contraintes et le module d'élasticité ont la même valeur en compression qu'en traction.</a:t>
            </a:r>
          </a:p>
          <a:p>
            <a:pPr marL="441325" indent="-273050" algn="just">
              <a:lnSpc>
                <a:spcPct val="114000"/>
              </a:lnSpc>
              <a:spcBef>
                <a:spcPts val="200"/>
              </a:spcBef>
              <a:spcAft>
                <a:spcPts val="200"/>
              </a:spcAft>
            </a:pPr>
            <a:r>
              <a:rPr lang="fr-FR" dirty="0">
                <a:effectLst>
                  <a:outerShdw blurRad="38100" dist="38100" dir="2700000" algn="tl">
                    <a:srgbClr val="000000">
                      <a:alpha val="43137"/>
                    </a:srgbClr>
                  </a:outerShdw>
                </a:effectLst>
              </a:rPr>
              <a:t>•	Le matériau est homogène et isotrope dans les états élastique et plastique.</a:t>
            </a:r>
          </a:p>
          <a:p>
            <a:pPr marL="441325" indent="-273050" algn="just">
              <a:lnSpc>
                <a:spcPct val="114000"/>
              </a:lnSpc>
              <a:spcBef>
                <a:spcPts val="200"/>
              </a:spcBef>
              <a:spcAft>
                <a:spcPts val="200"/>
              </a:spcAft>
            </a:pPr>
            <a:r>
              <a:rPr lang="fr-FR" dirty="0">
                <a:effectLst>
                  <a:outerShdw blurRad="38100" dist="38100" dir="2700000" algn="tl">
                    <a:srgbClr val="000000">
                      <a:alpha val="43137"/>
                    </a:srgbClr>
                  </a:outerShdw>
                </a:effectLst>
              </a:rPr>
              <a:t>•	Les sections transversales planes (les sections perpendiculaires à l'axe longitudinal de la poutre) restent planes et normales à l'axe longitudinal après déformation, l'effet du cisaillement étant négligé</a:t>
            </a:r>
            <a:r>
              <a:rPr lang="fr-FR" dirty="0" smtClean="0">
                <a:effectLst>
                  <a:outerShdw blurRad="38100" dist="38100" dir="2700000" algn="tl">
                    <a:srgbClr val="000000">
                      <a:alpha val="43137"/>
                    </a:srgbClr>
                  </a:outerShdw>
                </a:effectLst>
              </a:rPr>
              <a:t>.</a:t>
            </a:r>
          </a:p>
          <a:p>
            <a:pPr marL="441325" indent="-273050" algn="just">
              <a:lnSpc>
                <a:spcPct val="114000"/>
              </a:lnSpc>
              <a:spcBef>
                <a:spcPts val="200"/>
              </a:spcBef>
              <a:spcAft>
                <a:spcPts val="200"/>
              </a:spcAft>
            </a:pPr>
            <a:r>
              <a:rPr lang="fr-FR" dirty="0">
                <a:effectLst>
                  <a:outerShdw blurRad="38100" dist="38100" dir="2700000" algn="tl">
                    <a:srgbClr val="000000">
                      <a:alpha val="43137"/>
                    </a:srgbClr>
                  </a:outerShdw>
                </a:effectLst>
              </a:rPr>
              <a:t>•	Il n'y a pas de force axiale résultante sur la poutre.</a:t>
            </a:r>
          </a:p>
          <a:p>
            <a:pPr marL="441325" indent="-273050" algn="just">
              <a:lnSpc>
                <a:spcPct val="114000"/>
              </a:lnSpc>
              <a:spcBef>
                <a:spcPts val="200"/>
              </a:spcBef>
              <a:spcAft>
                <a:spcPts val="200"/>
              </a:spcAft>
            </a:pPr>
            <a:r>
              <a:rPr lang="fr-FR" dirty="0">
                <a:effectLst>
                  <a:outerShdw blurRad="38100" dist="38100" dir="2700000" algn="tl">
                    <a:srgbClr val="000000">
                      <a:alpha val="43137"/>
                    </a:srgbClr>
                  </a:outerShdw>
                </a:effectLst>
              </a:rPr>
              <a:t>•	La section transversale de la poutre est symétrique autour d'un axe à travers son centre de direction parallèle au plan de flexion</a:t>
            </a:r>
            <a:r>
              <a:rPr lang="fr-FR" dirty="0" smtClean="0">
                <a:effectLst>
                  <a:outerShdw blurRad="38100" dist="38100" dir="2700000" algn="tl">
                    <a:srgbClr val="000000">
                      <a:alpha val="43137"/>
                    </a:srgbClr>
                  </a:outerShdw>
                </a:effectLst>
              </a:rPr>
              <a:t>.</a:t>
            </a:r>
            <a:endParaRPr lang="fr-FR" dirty="0">
              <a:effectLst>
                <a:outerShdw blurRad="38100" dist="38100" dir="2700000" algn="tl">
                  <a:srgbClr val="000000">
                    <a:alpha val="43137"/>
                  </a:srgbClr>
                </a:outerShdw>
              </a:effectLst>
            </a:endParaRPr>
          </a:p>
        </p:txBody>
      </p:sp>
      <p:sp>
        <p:nvSpPr>
          <p:cNvPr id="4" name="Rectangle 3"/>
          <p:cNvSpPr/>
          <p:nvPr/>
        </p:nvSpPr>
        <p:spPr>
          <a:xfrm>
            <a:off x="1162949" y="1969473"/>
            <a:ext cx="2288174" cy="507831"/>
          </a:xfrm>
          <a:prstGeom prst="rect">
            <a:avLst/>
          </a:prstGeom>
        </p:spPr>
        <p:txBody>
          <a:bodyPr wrap="square">
            <a:spAutoFit/>
          </a:bodyPr>
          <a:lstStyle/>
          <a:p>
            <a:pPr lvl="0" algn="just">
              <a:lnSpc>
                <a:spcPct val="150000"/>
              </a:lnSpc>
              <a:spcBef>
                <a:spcPts val="600"/>
              </a:spcBef>
              <a:spcAft>
                <a:spcPts val="600"/>
              </a:spcAft>
            </a:pPr>
            <a:r>
              <a:rPr lang="fr-FR" b="1" dirty="0">
                <a:effectLst>
                  <a:outerShdw blurRad="38100" dist="38100" dir="2700000" algn="tl">
                    <a:srgbClr val="000000">
                      <a:alpha val="43137"/>
                    </a:srgbClr>
                  </a:outerShdw>
                </a:effectLst>
              </a:rPr>
              <a:t>Sections homogènes</a:t>
            </a:r>
          </a:p>
        </p:txBody>
      </p:sp>
      <p:sp>
        <p:nvSpPr>
          <p:cNvPr id="5" name="Rectangle 4"/>
          <p:cNvSpPr/>
          <p:nvPr/>
        </p:nvSpPr>
        <p:spPr>
          <a:xfrm>
            <a:off x="1162949" y="2594881"/>
            <a:ext cx="10340793" cy="369332"/>
          </a:xfrm>
          <a:prstGeom prst="rect">
            <a:avLst/>
          </a:prstGeom>
        </p:spPr>
        <p:txBody>
          <a:bodyPr wrap="square">
            <a:spAutoFit/>
          </a:bodyPr>
          <a:lstStyle/>
          <a:p>
            <a:r>
              <a:rPr lang="fr-FR"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Les </a:t>
            </a:r>
            <a:r>
              <a:rPr lang="fr-FR"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hypothèses </a:t>
            </a:r>
            <a:r>
              <a:rPr lang="fr-FR"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applicable a propos de la détermination du moment plastique d’une section homogène sont :</a:t>
            </a:r>
            <a:endParaRPr lang="fr-FR" dirty="0"/>
          </a:p>
        </p:txBody>
      </p:sp>
    </p:spTree>
    <p:extLst>
      <p:ext uri="{BB962C8B-B14F-4D97-AF65-F5344CB8AC3E}">
        <p14:creationId xmlns:p14="http://schemas.microsoft.com/office/powerpoint/2010/main" val="19284980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78000"/>
            <a:lum/>
          </a:blip>
          <a:srcRect/>
          <a:stretch>
            <a:fillRect/>
          </a:stretch>
        </a:blipFill>
        <a:effectLst/>
      </p:bgPr>
    </p:bg>
    <p:spTree>
      <p:nvGrpSpPr>
        <p:cNvPr id="1" name=""/>
        <p:cNvGrpSpPr/>
        <p:nvPr/>
      </p:nvGrpSpPr>
      <p:grpSpPr>
        <a:xfrm>
          <a:off x="0" y="0"/>
          <a:ext cx="0" cy="0"/>
          <a:chOff x="0" y="0"/>
          <a:chExt cx="0" cy="0"/>
        </a:xfrm>
      </p:grpSpPr>
      <p:sp>
        <p:nvSpPr>
          <p:cNvPr id="9" name="ZoneTexte 8"/>
          <p:cNvSpPr txBox="1"/>
          <p:nvPr/>
        </p:nvSpPr>
        <p:spPr>
          <a:xfrm rot="16200000">
            <a:off x="-1106129" y="3019908"/>
            <a:ext cx="2964429" cy="523220"/>
          </a:xfrm>
          <a:prstGeom prst="rect">
            <a:avLst/>
          </a:prstGeom>
          <a:noFill/>
        </p:spPr>
        <p:txBody>
          <a:bodyPr wrap="square" rtlCol="0">
            <a:spAutoFit/>
          </a:bodyPr>
          <a:lstStyle/>
          <a:p>
            <a:r>
              <a:rPr lang="fr-FR" sz="2800" b="1" dirty="0">
                <a:solidFill>
                  <a:schemeClr val="accent2">
                    <a:lumMod val="50000"/>
                  </a:schemeClr>
                </a:solidFill>
                <a:effectLst>
                  <a:outerShdw blurRad="38100" dist="38100" dir="2700000" algn="tl">
                    <a:srgbClr val="000000">
                      <a:alpha val="43137"/>
                    </a:srgbClr>
                  </a:outerShdw>
                </a:effectLst>
              </a:rPr>
              <a:t>Moment plastique </a:t>
            </a:r>
          </a:p>
        </p:txBody>
      </p:sp>
      <p:sp>
        <p:nvSpPr>
          <p:cNvPr id="10" name="Rectangle à coins arrondis 9"/>
          <p:cNvSpPr/>
          <p:nvPr/>
        </p:nvSpPr>
        <p:spPr>
          <a:xfrm>
            <a:off x="1047135" y="221227"/>
            <a:ext cx="10958052" cy="6459792"/>
          </a:xfrm>
          <a:prstGeom prst="roundRect">
            <a:avLst>
              <a:gd name="adj" fmla="val 6655"/>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3"/>
          <a:stretch>
            <a:fillRect/>
          </a:stretch>
        </p:blipFill>
        <p:spPr>
          <a:xfrm>
            <a:off x="1171347" y="431699"/>
            <a:ext cx="2265027" cy="2399992"/>
          </a:xfrm>
          <a:prstGeom prst="rect">
            <a:avLst/>
          </a:prstGeom>
        </p:spPr>
      </p:pic>
      <p:pic>
        <p:nvPicPr>
          <p:cNvPr id="6" name="Image 5"/>
          <p:cNvPicPr>
            <a:picLocks noChangeAspect="1"/>
          </p:cNvPicPr>
          <p:nvPr/>
        </p:nvPicPr>
        <p:blipFill>
          <a:blip r:embed="rId4"/>
          <a:stretch>
            <a:fillRect/>
          </a:stretch>
        </p:blipFill>
        <p:spPr>
          <a:xfrm>
            <a:off x="3433925" y="545806"/>
            <a:ext cx="4467225" cy="2171778"/>
          </a:xfrm>
          <a:prstGeom prst="rect">
            <a:avLst/>
          </a:prstGeom>
        </p:spPr>
      </p:pic>
      <p:pic>
        <p:nvPicPr>
          <p:cNvPr id="7" name="Image 6"/>
          <p:cNvPicPr>
            <a:picLocks noChangeAspect="1"/>
          </p:cNvPicPr>
          <p:nvPr/>
        </p:nvPicPr>
        <p:blipFill>
          <a:blip r:embed="rId5"/>
          <a:stretch>
            <a:fillRect/>
          </a:stretch>
        </p:blipFill>
        <p:spPr>
          <a:xfrm>
            <a:off x="3573601" y="3066985"/>
            <a:ext cx="4506360" cy="2306209"/>
          </a:xfrm>
          <a:prstGeom prst="rect">
            <a:avLst/>
          </a:prstGeom>
        </p:spPr>
      </p:pic>
      <mc:AlternateContent xmlns:mc="http://schemas.openxmlformats.org/markup-compatibility/2006" xmlns:a14="http://schemas.microsoft.com/office/drawing/2010/main">
        <mc:Choice Requires="a14">
          <p:sp>
            <p:nvSpPr>
              <p:cNvPr id="8" name="ZoneTexte 7"/>
              <p:cNvSpPr txBox="1"/>
              <p:nvPr/>
            </p:nvSpPr>
            <p:spPr>
              <a:xfrm>
                <a:off x="7979094" y="643392"/>
                <a:ext cx="3755772" cy="5262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i="1" smtClean="0">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𝑀</m:t>
                          </m:r>
                        </m:e>
                        <m:sub>
                          <m:r>
                            <a:rPr lang="fr-FR" b="0" i="1" smtClean="0">
                              <a:effectLst>
                                <a:outerShdw blurRad="38100" dist="38100" dir="2700000" algn="tl">
                                  <a:srgbClr val="000000">
                                    <a:alpha val="43137"/>
                                  </a:srgbClr>
                                </a:outerShdw>
                              </a:effectLst>
                              <a:latin typeface="Cambria Math" panose="02040503050406030204" pitchFamily="18" charset="0"/>
                            </a:rPr>
                            <m:t>𝑒</m:t>
                          </m:r>
                        </m:sub>
                      </m:sSub>
                      <m:r>
                        <a:rPr lang="fr-FR" b="0" i="1" smtClean="0">
                          <a:effectLst>
                            <a:outerShdw blurRad="38100" dist="38100" dir="2700000" algn="tl">
                              <a:srgbClr val="000000">
                                <a:alpha val="43137"/>
                              </a:srgbClr>
                            </a:outerShdw>
                          </a:effectLst>
                          <a:latin typeface="Cambria Math" panose="02040503050406030204" pitchFamily="18" charset="0"/>
                        </a:rPr>
                        <m:t>=2</m:t>
                      </m:r>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f>
                        <m:fPr>
                          <m:ctrlPr>
                            <a:rPr lang="fr-FR" b="0" i="1" smtClean="0">
                              <a:effectLst>
                                <a:outerShdw blurRad="38100" dist="38100" dir="2700000" algn="tl">
                                  <a:srgbClr val="000000">
                                    <a:alpha val="43137"/>
                                  </a:srgbClr>
                                </a:outerShdw>
                              </a:effectLst>
                              <a:latin typeface="Cambria Math" panose="02040503050406030204" pitchFamily="18" charset="0"/>
                            </a:rPr>
                          </m:ctrlPr>
                        </m:fPr>
                        <m:num>
                          <m:r>
                            <a:rPr lang="fr-FR" b="0" i="1" smtClean="0">
                              <a:effectLst>
                                <a:outerShdw blurRad="38100" dist="38100" dir="2700000" algn="tl">
                                  <a:srgbClr val="000000">
                                    <a:alpha val="43137"/>
                                  </a:srgbClr>
                                </a:outerShdw>
                              </a:effectLst>
                              <a:latin typeface="Cambria Math" panose="02040503050406030204" pitchFamily="18" charset="0"/>
                            </a:rPr>
                            <m:t>1</m:t>
                          </m:r>
                        </m:num>
                        <m:den>
                          <m:r>
                            <a:rPr lang="fr-FR" b="0" i="1" smtClean="0">
                              <a:effectLst>
                                <a:outerShdw blurRad="38100" dist="38100" dir="2700000" algn="tl">
                                  <a:srgbClr val="000000">
                                    <a:alpha val="43137"/>
                                  </a:srgbClr>
                                </a:outerShdw>
                              </a:effectLst>
                              <a:latin typeface="Cambria Math" panose="02040503050406030204" pitchFamily="18" charset="0"/>
                            </a:rPr>
                            <m:t>2</m:t>
                          </m:r>
                        </m:den>
                      </m:f>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b="0" i="1" smtClean="0">
                          <a:effectLst>
                            <a:outerShdw blurRad="38100" dist="38100" dir="2700000" algn="tl">
                              <a:srgbClr val="000000">
                                <a:alpha val="43137"/>
                              </a:srgbClr>
                            </a:outerShdw>
                          </a:effectLst>
                          <a:latin typeface="Cambria Math" panose="02040503050406030204" pitchFamily="18" charset="0"/>
                        </a:rPr>
                        <m:t>𝐵</m:t>
                      </m:r>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f>
                        <m:fPr>
                          <m:ctrlPr>
                            <a:rPr lang="fr-FR" b="0" i="1" smtClean="0">
                              <a:effectLst>
                                <a:outerShdw blurRad="38100" dist="38100" dir="2700000" algn="tl">
                                  <a:srgbClr val="000000">
                                    <a:alpha val="43137"/>
                                  </a:srgbClr>
                                </a:outerShdw>
                              </a:effectLst>
                              <a:latin typeface="Cambria Math" panose="02040503050406030204" pitchFamily="18" charset="0"/>
                            </a:rPr>
                          </m:ctrlPr>
                        </m:fPr>
                        <m:num>
                          <m:r>
                            <a:rPr lang="fr-FR" b="0" i="1" smtClean="0">
                              <a:effectLst>
                                <a:outerShdw blurRad="38100" dist="38100" dir="2700000" algn="tl">
                                  <a:srgbClr val="000000">
                                    <a:alpha val="43137"/>
                                  </a:srgbClr>
                                </a:outerShdw>
                              </a:effectLst>
                              <a:latin typeface="Cambria Math" panose="02040503050406030204" pitchFamily="18" charset="0"/>
                            </a:rPr>
                            <m:t>𝐷</m:t>
                          </m:r>
                        </m:num>
                        <m:den>
                          <m:r>
                            <a:rPr lang="fr-FR" b="0" i="1" smtClean="0">
                              <a:effectLst>
                                <a:outerShdw blurRad="38100" dist="38100" dir="2700000" algn="tl">
                                  <a:srgbClr val="000000">
                                    <a:alpha val="43137"/>
                                  </a:srgbClr>
                                </a:outerShdw>
                              </a:effectLst>
                              <a:latin typeface="Cambria Math" panose="02040503050406030204" pitchFamily="18" charset="0"/>
                            </a:rPr>
                            <m:t>2</m:t>
                          </m:r>
                        </m:den>
                      </m:f>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𝜎</m:t>
                          </m:r>
                        </m:e>
                        <m:sub>
                          <m:r>
                            <a:rPr lang="fr-FR" i="1">
                              <a:effectLst>
                                <a:outerShdw blurRad="38100" dist="38100" dir="2700000" algn="tl">
                                  <a:srgbClr val="000000">
                                    <a:alpha val="43137"/>
                                  </a:srgbClr>
                                </a:outerShdw>
                              </a:effectLst>
                              <a:latin typeface="Cambria Math" panose="02040503050406030204" pitchFamily="18" charset="0"/>
                            </a:rPr>
                            <m:t>𝑦</m:t>
                          </m:r>
                        </m:sub>
                      </m:sSub>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f>
                        <m:fPr>
                          <m:ctrlPr>
                            <a:rPr lang="fr-FR" b="0" i="1" smtClean="0">
                              <a:effectLst>
                                <a:outerShdw blurRad="38100" dist="38100" dir="2700000" algn="tl">
                                  <a:srgbClr val="000000">
                                    <a:alpha val="43137"/>
                                  </a:srgbClr>
                                </a:outerShdw>
                              </a:effectLst>
                              <a:latin typeface="Cambria Math" panose="02040503050406030204" pitchFamily="18" charset="0"/>
                            </a:rPr>
                          </m:ctrlPr>
                        </m:fPr>
                        <m:num>
                          <m:r>
                            <a:rPr lang="fr-FR" b="0" i="1" smtClean="0">
                              <a:effectLst>
                                <a:outerShdw blurRad="38100" dist="38100" dir="2700000" algn="tl">
                                  <a:srgbClr val="000000">
                                    <a:alpha val="43137"/>
                                  </a:srgbClr>
                                </a:outerShdw>
                              </a:effectLst>
                              <a:latin typeface="Cambria Math" panose="02040503050406030204" pitchFamily="18" charset="0"/>
                            </a:rPr>
                            <m:t>2</m:t>
                          </m:r>
                        </m:num>
                        <m:den>
                          <m:r>
                            <a:rPr lang="fr-FR" b="0" i="1" smtClean="0">
                              <a:effectLst>
                                <a:outerShdw blurRad="38100" dist="38100" dir="2700000" algn="tl">
                                  <a:srgbClr val="000000">
                                    <a:alpha val="43137"/>
                                  </a:srgbClr>
                                </a:outerShdw>
                              </a:effectLst>
                              <a:latin typeface="Cambria Math" panose="02040503050406030204" pitchFamily="18" charset="0"/>
                            </a:rPr>
                            <m:t>3</m:t>
                          </m:r>
                        </m:den>
                      </m:f>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d>
                        <m:dPr>
                          <m:ctrlPr>
                            <a:rPr lang="fr-FR" b="0" i="1" smtClean="0">
                              <a:effectLst>
                                <a:outerShdw blurRad="38100" dist="38100" dir="2700000" algn="tl">
                                  <a:srgbClr val="000000">
                                    <a:alpha val="43137"/>
                                  </a:srgbClr>
                                </a:outerShdw>
                              </a:effectLst>
                              <a:latin typeface="Cambria Math" panose="02040503050406030204" pitchFamily="18" charset="0"/>
                            </a:rPr>
                          </m:ctrlPr>
                        </m:dPr>
                        <m:e>
                          <m:f>
                            <m:fPr>
                              <m:ctrlPr>
                                <a:rPr lang="fr-FR" b="0" i="1" smtClean="0">
                                  <a:effectLst>
                                    <a:outerShdw blurRad="38100" dist="38100" dir="2700000" algn="tl">
                                      <a:srgbClr val="000000">
                                        <a:alpha val="43137"/>
                                      </a:srgbClr>
                                    </a:outerShdw>
                                  </a:effectLst>
                                  <a:latin typeface="Cambria Math" panose="02040503050406030204" pitchFamily="18" charset="0"/>
                                </a:rPr>
                              </m:ctrlPr>
                            </m:fPr>
                            <m:num>
                              <m:r>
                                <a:rPr lang="fr-FR" b="0" i="1" smtClean="0">
                                  <a:effectLst>
                                    <a:outerShdw blurRad="38100" dist="38100" dir="2700000" algn="tl">
                                      <a:srgbClr val="000000">
                                        <a:alpha val="43137"/>
                                      </a:srgbClr>
                                    </a:outerShdw>
                                  </a:effectLst>
                                  <a:latin typeface="Cambria Math" panose="02040503050406030204" pitchFamily="18" charset="0"/>
                                </a:rPr>
                                <m:t>𝐷</m:t>
                              </m:r>
                            </m:num>
                            <m:den>
                              <m:r>
                                <a:rPr lang="fr-FR" b="0" i="1" smtClean="0">
                                  <a:effectLst>
                                    <a:outerShdw blurRad="38100" dist="38100" dir="2700000" algn="tl">
                                      <a:srgbClr val="000000">
                                        <a:alpha val="43137"/>
                                      </a:srgbClr>
                                    </a:outerShdw>
                                  </a:effectLst>
                                  <a:latin typeface="Cambria Math" panose="02040503050406030204" pitchFamily="18" charset="0"/>
                                </a:rPr>
                                <m:t>2</m:t>
                              </m:r>
                            </m:den>
                          </m:f>
                        </m:e>
                      </m:d>
                      <m:r>
                        <a:rPr lang="fr-FR" b="0" i="1" smtClean="0">
                          <a:effectLst>
                            <a:outerShdw blurRad="38100" dist="38100" dir="2700000" algn="tl">
                              <a:srgbClr val="000000">
                                <a:alpha val="43137"/>
                              </a:srgbClr>
                            </a:outerShdw>
                          </a:effectLst>
                          <a:latin typeface="Cambria Math" panose="02040503050406030204" pitchFamily="18" charset="0"/>
                        </a:rPr>
                        <m:t>]</m:t>
                      </m:r>
                    </m:oMath>
                  </m:oMathPara>
                </a14:m>
                <a:endParaRPr lang="fr-FR" dirty="0">
                  <a:effectLst>
                    <a:outerShdw blurRad="38100" dist="38100" dir="2700000" algn="tl">
                      <a:srgbClr val="000000">
                        <a:alpha val="43137"/>
                      </a:srgbClr>
                    </a:outerShdw>
                  </a:effectLst>
                </a:endParaRPr>
              </a:p>
            </p:txBody>
          </p:sp>
        </mc:Choice>
        <mc:Fallback xmlns="">
          <p:sp>
            <p:nvSpPr>
              <p:cNvPr id="8" name="ZoneTexte 7"/>
              <p:cNvSpPr txBox="1">
                <a:spLocks noRot="1" noChangeAspect="1" noMove="1" noResize="1" noEditPoints="1" noAdjustHandles="1" noChangeArrowheads="1" noChangeShapeType="1" noTextEdit="1"/>
              </p:cNvSpPr>
              <p:nvPr/>
            </p:nvSpPr>
            <p:spPr>
              <a:xfrm>
                <a:off x="7979094" y="643392"/>
                <a:ext cx="3755772" cy="526298"/>
              </a:xfrm>
              <a:prstGeom prst="rect">
                <a:avLst/>
              </a:prstGeom>
              <a:blipFill>
                <a:blip r:embed="rId6"/>
                <a:stretch>
                  <a:fillRect b="-814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8596879" y="1258618"/>
                <a:ext cx="2223044" cy="6481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smtClean="0">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𝑀</m:t>
                          </m:r>
                        </m:e>
                        <m:sub>
                          <m:r>
                            <a:rPr lang="fr-FR" i="1">
                              <a:effectLst>
                                <a:outerShdw blurRad="38100" dist="38100" dir="2700000" algn="tl">
                                  <a:srgbClr val="000000">
                                    <a:alpha val="43137"/>
                                  </a:srgbClr>
                                </a:outerShdw>
                              </a:effectLst>
                              <a:latin typeface="Cambria Math" panose="02040503050406030204" pitchFamily="18" charset="0"/>
                            </a:rPr>
                            <m:t>𝑒</m:t>
                          </m:r>
                        </m:sub>
                      </m:sSub>
                      <m:r>
                        <a:rPr lang="fr-FR" i="1">
                          <a:effectLst>
                            <a:outerShdw blurRad="38100" dist="38100" dir="2700000" algn="tl">
                              <a:srgbClr val="000000">
                                <a:alpha val="43137"/>
                              </a:srgbClr>
                            </a:outerShdw>
                          </a:effectLst>
                          <a:latin typeface="Cambria Math" panose="02040503050406030204" pitchFamily="18" charset="0"/>
                        </a:rPr>
                        <m:t>=</m:t>
                      </m:r>
                      <m:f>
                        <m:fPr>
                          <m:ctrlPr>
                            <a:rPr lang="fr-FR" i="1" smtClean="0">
                              <a:effectLst>
                                <a:outerShdw blurRad="38100" dist="38100" dir="2700000" algn="tl">
                                  <a:srgbClr val="000000">
                                    <a:alpha val="43137"/>
                                  </a:srgbClr>
                                </a:outerShdw>
                              </a:effectLst>
                              <a:latin typeface="Cambria Math" panose="02040503050406030204" pitchFamily="18" charset="0"/>
                            </a:rPr>
                          </m:ctrlPr>
                        </m:fPr>
                        <m:num>
                          <m:r>
                            <a:rPr lang="fr-FR" b="0" i="1" smtClean="0">
                              <a:effectLst>
                                <a:outerShdw blurRad="38100" dist="38100" dir="2700000" algn="tl">
                                  <a:srgbClr val="000000">
                                    <a:alpha val="43137"/>
                                  </a:srgbClr>
                                </a:outerShdw>
                              </a:effectLst>
                              <a:latin typeface="Cambria Math" panose="02040503050406030204" pitchFamily="18" charset="0"/>
                            </a:rPr>
                            <m:t>𝐵</m:t>
                          </m:r>
                          <m:sSup>
                            <m:sSupPr>
                              <m:ctrlPr>
                                <a:rPr lang="fr-FR" b="0" i="1" smtClean="0">
                                  <a:effectLst>
                                    <a:outerShdw blurRad="38100" dist="38100" dir="2700000" algn="tl">
                                      <a:srgbClr val="000000">
                                        <a:alpha val="43137"/>
                                      </a:srgbClr>
                                    </a:outerShdw>
                                  </a:effectLst>
                                  <a:latin typeface="Cambria Math" panose="02040503050406030204" pitchFamily="18" charset="0"/>
                                </a:rPr>
                              </m:ctrlPr>
                            </m:sSupPr>
                            <m:e>
                              <m:r>
                                <a:rPr lang="fr-FR" b="0" i="1" smtClean="0">
                                  <a:effectLst>
                                    <a:outerShdw blurRad="38100" dist="38100" dir="2700000" algn="tl">
                                      <a:srgbClr val="000000">
                                        <a:alpha val="43137"/>
                                      </a:srgbClr>
                                    </a:outerShdw>
                                  </a:effectLst>
                                  <a:latin typeface="Cambria Math" panose="02040503050406030204" pitchFamily="18" charset="0"/>
                                </a:rPr>
                                <m:t>𝐷</m:t>
                              </m:r>
                            </m:e>
                            <m:sup>
                              <m:r>
                                <a:rPr lang="fr-FR" b="0" i="1" smtClean="0">
                                  <a:effectLst>
                                    <a:outerShdw blurRad="38100" dist="38100" dir="2700000" algn="tl">
                                      <a:srgbClr val="000000">
                                        <a:alpha val="43137"/>
                                      </a:srgbClr>
                                    </a:outerShdw>
                                  </a:effectLst>
                                  <a:latin typeface="Cambria Math" panose="02040503050406030204" pitchFamily="18" charset="0"/>
                                </a:rPr>
                                <m:t>2</m:t>
                              </m:r>
                            </m:sup>
                          </m:sSup>
                        </m:num>
                        <m:den>
                          <m:r>
                            <a:rPr lang="fr-FR" b="0" i="1" smtClean="0">
                              <a:effectLst>
                                <a:outerShdw blurRad="38100" dist="38100" dir="2700000" algn="tl">
                                  <a:srgbClr val="000000">
                                    <a:alpha val="43137"/>
                                  </a:srgbClr>
                                </a:outerShdw>
                              </a:effectLst>
                              <a:latin typeface="Cambria Math" panose="02040503050406030204" pitchFamily="18" charset="0"/>
                            </a:rPr>
                            <m:t>6</m:t>
                          </m:r>
                        </m:den>
                      </m:f>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𝜎</m:t>
                          </m:r>
                        </m:e>
                        <m:sub>
                          <m:r>
                            <a:rPr lang="fr-FR" i="1">
                              <a:effectLst>
                                <a:outerShdw blurRad="38100" dist="38100" dir="2700000" algn="tl">
                                  <a:srgbClr val="000000">
                                    <a:alpha val="43137"/>
                                  </a:srgbClr>
                                </a:outerShdw>
                              </a:effectLst>
                              <a:latin typeface="Cambria Math" panose="02040503050406030204" pitchFamily="18" charset="0"/>
                            </a:rPr>
                            <m:t>𝑦</m:t>
                          </m:r>
                        </m:sub>
                      </m:sSub>
                      <m:r>
                        <a:rPr lang="fr-FR" b="0" i="1" smtClean="0">
                          <a:effectLst>
                            <a:outerShdw blurRad="38100" dist="38100" dir="2700000" algn="tl">
                              <a:srgbClr val="000000">
                                <a:alpha val="43137"/>
                              </a:srgbClr>
                            </a:outerShdw>
                          </a:effectLst>
                          <a:latin typeface="Cambria Math" panose="02040503050406030204" pitchFamily="18" charset="0"/>
                        </a:rPr>
                        <m:t>=</m:t>
                      </m:r>
                      <m:r>
                        <a:rPr lang="fr-FR" b="0" i="1" smtClean="0">
                          <a:effectLst>
                            <a:outerShdw blurRad="38100" dist="38100" dir="2700000" algn="tl">
                              <a:srgbClr val="000000">
                                <a:alpha val="43137"/>
                              </a:srgbClr>
                            </a:outerShdw>
                          </a:effectLst>
                          <a:latin typeface="Cambria Math" panose="02040503050406030204" pitchFamily="18" charset="0"/>
                        </a:rPr>
                        <m:t>𝑍</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𝜎</m:t>
                          </m:r>
                        </m:e>
                        <m:sub>
                          <m:r>
                            <a:rPr lang="fr-FR" i="1">
                              <a:effectLst>
                                <a:outerShdw blurRad="38100" dist="38100" dir="2700000" algn="tl">
                                  <a:srgbClr val="000000">
                                    <a:alpha val="43137"/>
                                  </a:srgbClr>
                                </a:outerShdw>
                              </a:effectLst>
                              <a:latin typeface="Cambria Math" panose="02040503050406030204" pitchFamily="18" charset="0"/>
                            </a:rPr>
                            <m:t>𝑦</m:t>
                          </m:r>
                        </m:sub>
                      </m:sSub>
                    </m:oMath>
                  </m:oMathPara>
                </a14:m>
                <a:endParaRPr lang="fr-FR" dirty="0">
                  <a:effectLst>
                    <a:outerShdw blurRad="38100" dist="38100" dir="2700000" algn="tl">
                      <a:srgbClr val="000000">
                        <a:alpha val="43137"/>
                      </a:srgbClr>
                    </a:outerShdw>
                  </a:effectLst>
                </a:endParaRPr>
              </a:p>
            </p:txBody>
          </p:sp>
        </mc:Choice>
        <mc:Fallback xmlns="">
          <p:sp>
            <p:nvSpPr>
              <p:cNvPr id="11" name="Rectangle 10"/>
              <p:cNvSpPr>
                <a:spLocks noRot="1" noChangeAspect="1" noMove="1" noResize="1" noEditPoints="1" noAdjustHandles="1" noChangeArrowheads="1" noChangeShapeType="1" noTextEdit="1"/>
              </p:cNvSpPr>
              <p:nvPr/>
            </p:nvSpPr>
            <p:spPr>
              <a:xfrm>
                <a:off x="8596879" y="1258618"/>
                <a:ext cx="2223044" cy="648126"/>
              </a:xfrm>
              <a:prstGeom prst="rect">
                <a:avLst/>
              </a:prstGeom>
              <a:blipFill>
                <a:blip r:embed="rId7"/>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5" name="ZoneTexte 14"/>
              <p:cNvSpPr txBox="1"/>
              <p:nvPr/>
            </p:nvSpPr>
            <p:spPr>
              <a:xfrm>
                <a:off x="8171358" y="3332661"/>
                <a:ext cx="3371244" cy="5262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i="1" smtClean="0">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𝑀</m:t>
                          </m:r>
                        </m:e>
                        <m:sub>
                          <m:r>
                            <a:rPr lang="fr-FR" b="0" i="1" smtClean="0">
                              <a:effectLst>
                                <a:outerShdw blurRad="38100" dist="38100" dir="2700000" algn="tl">
                                  <a:srgbClr val="000000">
                                    <a:alpha val="43137"/>
                                  </a:srgbClr>
                                </a:outerShdw>
                              </a:effectLst>
                              <a:latin typeface="Cambria Math" panose="02040503050406030204" pitchFamily="18" charset="0"/>
                            </a:rPr>
                            <m:t>𝑝</m:t>
                          </m:r>
                        </m:sub>
                      </m:sSub>
                      <m:r>
                        <a:rPr lang="fr-FR" b="0" i="1" smtClean="0">
                          <a:effectLst>
                            <a:outerShdw blurRad="38100" dist="38100" dir="2700000" algn="tl">
                              <a:srgbClr val="000000">
                                <a:alpha val="43137"/>
                              </a:srgbClr>
                            </a:outerShdw>
                          </a:effectLst>
                          <a:latin typeface="Cambria Math" panose="02040503050406030204" pitchFamily="18" charset="0"/>
                        </a:rPr>
                        <m:t>=2</m:t>
                      </m:r>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b="0" i="1" smtClean="0">
                          <a:effectLst>
                            <a:outerShdw blurRad="38100" dist="38100" dir="2700000" algn="tl">
                              <a:srgbClr val="000000">
                                <a:alpha val="43137"/>
                              </a:srgbClr>
                            </a:outerShdw>
                          </a:effectLst>
                          <a:latin typeface="Cambria Math" panose="02040503050406030204" pitchFamily="18" charset="0"/>
                        </a:rPr>
                        <m:t>𝐵</m:t>
                      </m:r>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f>
                        <m:fPr>
                          <m:ctrlPr>
                            <a:rPr lang="fr-FR" b="0" i="1" smtClean="0">
                              <a:effectLst>
                                <a:outerShdw blurRad="38100" dist="38100" dir="2700000" algn="tl">
                                  <a:srgbClr val="000000">
                                    <a:alpha val="43137"/>
                                  </a:srgbClr>
                                </a:outerShdw>
                              </a:effectLst>
                              <a:latin typeface="Cambria Math" panose="02040503050406030204" pitchFamily="18" charset="0"/>
                            </a:rPr>
                          </m:ctrlPr>
                        </m:fPr>
                        <m:num>
                          <m:r>
                            <a:rPr lang="fr-FR" b="0" i="1" smtClean="0">
                              <a:effectLst>
                                <a:outerShdw blurRad="38100" dist="38100" dir="2700000" algn="tl">
                                  <a:srgbClr val="000000">
                                    <a:alpha val="43137"/>
                                  </a:srgbClr>
                                </a:outerShdw>
                              </a:effectLst>
                              <a:latin typeface="Cambria Math" panose="02040503050406030204" pitchFamily="18" charset="0"/>
                            </a:rPr>
                            <m:t>𝐷</m:t>
                          </m:r>
                        </m:num>
                        <m:den>
                          <m:r>
                            <a:rPr lang="fr-FR" b="0" i="1" smtClean="0">
                              <a:effectLst>
                                <a:outerShdw blurRad="38100" dist="38100" dir="2700000" algn="tl">
                                  <a:srgbClr val="000000">
                                    <a:alpha val="43137"/>
                                  </a:srgbClr>
                                </a:outerShdw>
                              </a:effectLst>
                              <a:latin typeface="Cambria Math" panose="02040503050406030204" pitchFamily="18" charset="0"/>
                            </a:rPr>
                            <m:t>2</m:t>
                          </m:r>
                        </m:den>
                      </m:f>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𝜎</m:t>
                          </m:r>
                        </m:e>
                        <m:sub>
                          <m:r>
                            <a:rPr lang="fr-FR" i="1">
                              <a:effectLst>
                                <a:outerShdw blurRad="38100" dist="38100" dir="2700000" algn="tl">
                                  <a:srgbClr val="000000">
                                    <a:alpha val="43137"/>
                                  </a:srgbClr>
                                </a:outerShdw>
                              </a:effectLst>
                              <a:latin typeface="Cambria Math" panose="02040503050406030204" pitchFamily="18" charset="0"/>
                            </a:rPr>
                            <m:t>𝑦</m:t>
                          </m:r>
                        </m:sub>
                      </m:sSub>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f>
                        <m:fPr>
                          <m:ctrlPr>
                            <a:rPr lang="fr-FR" b="0" i="1" smtClean="0">
                              <a:effectLst>
                                <a:outerShdw blurRad="38100" dist="38100" dir="2700000" algn="tl">
                                  <a:srgbClr val="000000">
                                    <a:alpha val="43137"/>
                                  </a:srgbClr>
                                </a:outerShdw>
                              </a:effectLst>
                              <a:latin typeface="Cambria Math" panose="02040503050406030204" pitchFamily="18" charset="0"/>
                            </a:rPr>
                          </m:ctrlPr>
                        </m:fPr>
                        <m:num>
                          <m:r>
                            <a:rPr lang="fr-FR" b="0" i="1" smtClean="0">
                              <a:effectLst>
                                <a:outerShdw blurRad="38100" dist="38100" dir="2700000" algn="tl">
                                  <a:srgbClr val="000000">
                                    <a:alpha val="43137"/>
                                  </a:srgbClr>
                                </a:outerShdw>
                              </a:effectLst>
                              <a:latin typeface="Cambria Math" panose="02040503050406030204" pitchFamily="18" charset="0"/>
                            </a:rPr>
                            <m:t>1</m:t>
                          </m:r>
                        </m:num>
                        <m:den>
                          <m:r>
                            <a:rPr lang="fr-FR" b="0" i="1" smtClean="0">
                              <a:effectLst>
                                <a:outerShdw blurRad="38100" dist="38100" dir="2700000" algn="tl">
                                  <a:srgbClr val="000000">
                                    <a:alpha val="43137"/>
                                  </a:srgbClr>
                                </a:outerShdw>
                              </a:effectLst>
                              <a:latin typeface="Cambria Math" panose="02040503050406030204" pitchFamily="18" charset="0"/>
                            </a:rPr>
                            <m:t>2</m:t>
                          </m:r>
                        </m:den>
                      </m:f>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d>
                        <m:dPr>
                          <m:ctrlPr>
                            <a:rPr lang="fr-FR" b="0" i="1" smtClean="0">
                              <a:effectLst>
                                <a:outerShdw blurRad="38100" dist="38100" dir="2700000" algn="tl">
                                  <a:srgbClr val="000000">
                                    <a:alpha val="43137"/>
                                  </a:srgbClr>
                                </a:outerShdw>
                              </a:effectLst>
                              <a:latin typeface="Cambria Math" panose="02040503050406030204" pitchFamily="18" charset="0"/>
                            </a:rPr>
                          </m:ctrlPr>
                        </m:dPr>
                        <m:e>
                          <m:f>
                            <m:fPr>
                              <m:ctrlPr>
                                <a:rPr lang="fr-FR" b="0" i="1" smtClean="0">
                                  <a:effectLst>
                                    <a:outerShdw blurRad="38100" dist="38100" dir="2700000" algn="tl">
                                      <a:srgbClr val="000000">
                                        <a:alpha val="43137"/>
                                      </a:srgbClr>
                                    </a:outerShdw>
                                  </a:effectLst>
                                  <a:latin typeface="Cambria Math" panose="02040503050406030204" pitchFamily="18" charset="0"/>
                                </a:rPr>
                              </m:ctrlPr>
                            </m:fPr>
                            <m:num>
                              <m:r>
                                <a:rPr lang="fr-FR" b="0" i="1" smtClean="0">
                                  <a:effectLst>
                                    <a:outerShdw blurRad="38100" dist="38100" dir="2700000" algn="tl">
                                      <a:srgbClr val="000000">
                                        <a:alpha val="43137"/>
                                      </a:srgbClr>
                                    </a:outerShdw>
                                  </a:effectLst>
                                  <a:latin typeface="Cambria Math" panose="02040503050406030204" pitchFamily="18" charset="0"/>
                                </a:rPr>
                                <m:t>𝐷</m:t>
                              </m:r>
                            </m:num>
                            <m:den>
                              <m:r>
                                <a:rPr lang="fr-FR" b="0" i="1" smtClean="0">
                                  <a:effectLst>
                                    <a:outerShdw blurRad="38100" dist="38100" dir="2700000" algn="tl">
                                      <a:srgbClr val="000000">
                                        <a:alpha val="43137"/>
                                      </a:srgbClr>
                                    </a:outerShdw>
                                  </a:effectLst>
                                  <a:latin typeface="Cambria Math" panose="02040503050406030204" pitchFamily="18" charset="0"/>
                                </a:rPr>
                                <m:t>2</m:t>
                              </m:r>
                            </m:den>
                          </m:f>
                        </m:e>
                      </m:d>
                      <m:r>
                        <a:rPr lang="fr-FR" b="0" i="1" smtClean="0">
                          <a:effectLst>
                            <a:outerShdw blurRad="38100" dist="38100" dir="2700000" algn="tl">
                              <a:srgbClr val="000000">
                                <a:alpha val="43137"/>
                              </a:srgbClr>
                            </a:outerShdw>
                          </a:effectLst>
                          <a:latin typeface="Cambria Math" panose="02040503050406030204" pitchFamily="18" charset="0"/>
                        </a:rPr>
                        <m:t>]</m:t>
                      </m:r>
                    </m:oMath>
                  </m:oMathPara>
                </a14:m>
                <a:endParaRPr lang="fr-FR" dirty="0">
                  <a:effectLst>
                    <a:outerShdw blurRad="38100" dist="38100" dir="2700000" algn="tl">
                      <a:srgbClr val="000000">
                        <a:alpha val="43137"/>
                      </a:srgbClr>
                    </a:outerShdw>
                  </a:effectLst>
                </a:endParaRPr>
              </a:p>
            </p:txBody>
          </p:sp>
        </mc:Choice>
        <mc:Fallback xmlns="">
          <p:sp>
            <p:nvSpPr>
              <p:cNvPr id="15" name="ZoneTexte 14"/>
              <p:cNvSpPr txBox="1">
                <a:spLocks noRot="1" noChangeAspect="1" noMove="1" noResize="1" noEditPoints="1" noAdjustHandles="1" noChangeArrowheads="1" noChangeShapeType="1" noTextEdit="1"/>
              </p:cNvSpPr>
              <p:nvPr/>
            </p:nvSpPr>
            <p:spPr>
              <a:xfrm>
                <a:off x="8171358" y="3332661"/>
                <a:ext cx="3371244" cy="526298"/>
              </a:xfrm>
              <a:prstGeom prst="rect">
                <a:avLst/>
              </a:prstGeom>
              <a:blipFill>
                <a:blip r:embed="rId8"/>
                <a:stretch>
                  <a:fillRect b="-814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8739751" y="3964470"/>
                <a:ext cx="2234458"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smtClean="0">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𝑀</m:t>
                          </m:r>
                        </m:e>
                        <m:sub>
                          <m:r>
                            <a:rPr lang="fr-FR" b="0" i="1" smtClean="0">
                              <a:effectLst>
                                <a:outerShdw blurRad="38100" dist="38100" dir="2700000" algn="tl">
                                  <a:srgbClr val="000000">
                                    <a:alpha val="43137"/>
                                  </a:srgbClr>
                                </a:outerShdw>
                              </a:effectLst>
                              <a:latin typeface="Cambria Math" panose="02040503050406030204" pitchFamily="18" charset="0"/>
                            </a:rPr>
                            <m:t>𝑝</m:t>
                          </m:r>
                        </m:sub>
                      </m:sSub>
                      <m:r>
                        <a:rPr lang="fr-FR" i="1">
                          <a:effectLst>
                            <a:outerShdw blurRad="38100" dist="38100" dir="2700000" algn="tl">
                              <a:srgbClr val="000000">
                                <a:alpha val="43137"/>
                              </a:srgbClr>
                            </a:outerShdw>
                          </a:effectLst>
                          <a:latin typeface="Cambria Math" panose="02040503050406030204" pitchFamily="18" charset="0"/>
                        </a:rPr>
                        <m:t>=</m:t>
                      </m:r>
                      <m:f>
                        <m:fPr>
                          <m:ctrlPr>
                            <a:rPr lang="fr-FR" i="1" smtClean="0">
                              <a:effectLst>
                                <a:outerShdw blurRad="38100" dist="38100" dir="2700000" algn="tl">
                                  <a:srgbClr val="000000">
                                    <a:alpha val="43137"/>
                                  </a:srgbClr>
                                </a:outerShdw>
                              </a:effectLst>
                              <a:latin typeface="Cambria Math" panose="02040503050406030204" pitchFamily="18" charset="0"/>
                            </a:rPr>
                          </m:ctrlPr>
                        </m:fPr>
                        <m:num>
                          <m:r>
                            <a:rPr lang="fr-FR" b="0" i="1" smtClean="0">
                              <a:effectLst>
                                <a:outerShdw blurRad="38100" dist="38100" dir="2700000" algn="tl">
                                  <a:srgbClr val="000000">
                                    <a:alpha val="43137"/>
                                  </a:srgbClr>
                                </a:outerShdw>
                              </a:effectLst>
                              <a:latin typeface="Cambria Math" panose="02040503050406030204" pitchFamily="18" charset="0"/>
                            </a:rPr>
                            <m:t>𝐵</m:t>
                          </m:r>
                          <m:sSup>
                            <m:sSupPr>
                              <m:ctrlPr>
                                <a:rPr lang="fr-FR" b="0" i="1" smtClean="0">
                                  <a:effectLst>
                                    <a:outerShdw blurRad="38100" dist="38100" dir="2700000" algn="tl">
                                      <a:srgbClr val="000000">
                                        <a:alpha val="43137"/>
                                      </a:srgbClr>
                                    </a:outerShdw>
                                  </a:effectLst>
                                  <a:latin typeface="Cambria Math" panose="02040503050406030204" pitchFamily="18" charset="0"/>
                                </a:rPr>
                              </m:ctrlPr>
                            </m:sSupPr>
                            <m:e>
                              <m:r>
                                <a:rPr lang="fr-FR" b="0" i="1" smtClean="0">
                                  <a:effectLst>
                                    <a:outerShdw blurRad="38100" dist="38100" dir="2700000" algn="tl">
                                      <a:srgbClr val="000000">
                                        <a:alpha val="43137"/>
                                      </a:srgbClr>
                                    </a:outerShdw>
                                  </a:effectLst>
                                  <a:latin typeface="Cambria Math" panose="02040503050406030204" pitchFamily="18" charset="0"/>
                                </a:rPr>
                                <m:t>𝐷</m:t>
                              </m:r>
                            </m:e>
                            <m:sup>
                              <m:r>
                                <a:rPr lang="fr-FR" b="0" i="1" smtClean="0">
                                  <a:effectLst>
                                    <a:outerShdw blurRad="38100" dist="38100" dir="2700000" algn="tl">
                                      <a:srgbClr val="000000">
                                        <a:alpha val="43137"/>
                                      </a:srgbClr>
                                    </a:outerShdw>
                                  </a:effectLst>
                                  <a:latin typeface="Cambria Math" panose="02040503050406030204" pitchFamily="18" charset="0"/>
                                </a:rPr>
                                <m:t>2</m:t>
                              </m:r>
                            </m:sup>
                          </m:sSup>
                        </m:num>
                        <m:den>
                          <m:r>
                            <a:rPr lang="fr-FR" b="0" i="1" smtClean="0">
                              <a:effectLst>
                                <a:outerShdw blurRad="38100" dist="38100" dir="2700000" algn="tl">
                                  <a:srgbClr val="000000">
                                    <a:alpha val="43137"/>
                                  </a:srgbClr>
                                </a:outerShdw>
                              </a:effectLst>
                              <a:latin typeface="Cambria Math" panose="02040503050406030204" pitchFamily="18" charset="0"/>
                            </a:rPr>
                            <m:t>4</m:t>
                          </m:r>
                        </m:den>
                      </m:f>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𝜎</m:t>
                          </m:r>
                        </m:e>
                        <m:sub>
                          <m:r>
                            <a:rPr lang="fr-FR" i="1">
                              <a:effectLst>
                                <a:outerShdw blurRad="38100" dist="38100" dir="2700000" algn="tl">
                                  <a:srgbClr val="000000">
                                    <a:alpha val="43137"/>
                                  </a:srgbClr>
                                </a:outerShdw>
                              </a:effectLst>
                              <a:latin typeface="Cambria Math" panose="02040503050406030204" pitchFamily="18" charset="0"/>
                            </a:rPr>
                            <m:t>𝑦</m:t>
                          </m:r>
                        </m:sub>
                      </m:sSub>
                      <m:r>
                        <a:rPr lang="fr-FR" i="1">
                          <a:effectLst>
                            <a:outerShdw blurRad="38100" dist="38100" dir="2700000" algn="tl">
                              <a:srgbClr val="000000">
                                <a:alpha val="43137"/>
                              </a:srgbClr>
                            </a:outerShdw>
                          </a:effectLst>
                          <a:latin typeface="Cambria Math" panose="02040503050406030204" pitchFamily="18" charset="0"/>
                        </a:rPr>
                        <m:t>=</m:t>
                      </m:r>
                      <m:r>
                        <a:rPr lang="fr-FR" b="0" i="1" smtClean="0">
                          <a:effectLst>
                            <a:outerShdw blurRad="38100" dist="38100" dir="2700000" algn="tl">
                              <a:srgbClr val="000000">
                                <a:alpha val="43137"/>
                              </a:srgbClr>
                            </a:outerShdw>
                          </a:effectLst>
                          <a:latin typeface="Cambria Math" panose="02040503050406030204" pitchFamily="18" charset="0"/>
                        </a:rPr>
                        <m:t>𝑆</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𝜎</m:t>
                          </m:r>
                        </m:e>
                        <m:sub>
                          <m:r>
                            <a:rPr lang="fr-FR" i="1">
                              <a:effectLst>
                                <a:outerShdw blurRad="38100" dist="38100" dir="2700000" algn="tl">
                                  <a:srgbClr val="000000">
                                    <a:alpha val="43137"/>
                                  </a:srgbClr>
                                </a:outerShdw>
                              </a:effectLst>
                              <a:latin typeface="Cambria Math" panose="02040503050406030204" pitchFamily="18" charset="0"/>
                            </a:rPr>
                            <m:t>𝑦</m:t>
                          </m:r>
                        </m:sub>
                      </m:sSub>
                    </m:oMath>
                  </m:oMathPara>
                </a14:m>
                <a:endParaRPr lang="fr-FR" dirty="0">
                  <a:effectLst>
                    <a:outerShdw blurRad="38100" dist="38100" dir="2700000" algn="tl">
                      <a:srgbClr val="000000">
                        <a:alpha val="43137"/>
                      </a:srgbClr>
                    </a:outerShdw>
                  </a:effectLst>
                </a:endParaRPr>
              </a:p>
            </p:txBody>
          </p:sp>
        </mc:Choice>
        <mc:Fallback xmlns="">
          <p:sp>
            <p:nvSpPr>
              <p:cNvPr id="16" name="Rectangle 15"/>
              <p:cNvSpPr>
                <a:spLocks noRot="1" noChangeAspect="1" noMove="1" noResize="1" noEditPoints="1" noAdjustHandles="1" noChangeArrowheads="1" noChangeShapeType="1" noTextEdit="1"/>
              </p:cNvSpPr>
              <p:nvPr/>
            </p:nvSpPr>
            <p:spPr>
              <a:xfrm>
                <a:off x="8739751" y="3964470"/>
                <a:ext cx="2234458" cy="646331"/>
              </a:xfrm>
              <a:prstGeom prst="rect">
                <a:avLst/>
              </a:prstGeom>
              <a:blipFill>
                <a:blip r:embed="rId9"/>
                <a:stretch>
                  <a:fillRect/>
                </a:stretch>
              </a:blipFill>
            </p:spPr>
            <p:txBody>
              <a:bodyPr/>
              <a:lstStyle/>
              <a:p>
                <a:r>
                  <a:rPr lang="fr-FR">
                    <a:noFill/>
                  </a:rPr>
                  <a:t> </a:t>
                </a:r>
              </a:p>
            </p:txBody>
          </p:sp>
        </mc:Fallback>
      </mc:AlternateContent>
      <p:pic>
        <p:nvPicPr>
          <p:cNvPr id="12" name="Image 11"/>
          <p:cNvPicPr>
            <a:picLocks noChangeAspect="1"/>
          </p:cNvPicPr>
          <p:nvPr/>
        </p:nvPicPr>
        <p:blipFill>
          <a:blip r:embed="rId10"/>
          <a:stretch>
            <a:fillRect/>
          </a:stretch>
        </p:blipFill>
        <p:spPr>
          <a:xfrm>
            <a:off x="1171347" y="3005651"/>
            <a:ext cx="2143125" cy="2428875"/>
          </a:xfrm>
          <a:prstGeom prst="rect">
            <a:avLst/>
          </a:prstGeom>
        </p:spPr>
      </p:pic>
      <p:sp>
        <p:nvSpPr>
          <p:cNvPr id="18" name="Rectangle à coins arrondis 17"/>
          <p:cNvSpPr/>
          <p:nvPr/>
        </p:nvSpPr>
        <p:spPr>
          <a:xfrm>
            <a:off x="1199535" y="373627"/>
            <a:ext cx="10658168" cy="2485129"/>
          </a:xfrm>
          <a:prstGeom prst="roundRect">
            <a:avLst>
              <a:gd name="adj" fmla="val 15557"/>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à coins arrondis 18"/>
          <p:cNvSpPr/>
          <p:nvPr/>
        </p:nvSpPr>
        <p:spPr>
          <a:xfrm>
            <a:off x="1199535" y="3063965"/>
            <a:ext cx="10658168" cy="2485129"/>
          </a:xfrm>
          <a:prstGeom prst="roundRect">
            <a:avLst>
              <a:gd name="adj" fmla="val 17337"/>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à coins arrondis 19"/>
          <p:cNvSpPr/>
          <p:nvPr/>
        </p:nvSpPr>
        <p:spPr>
          <a:xfrm>
            <a:off x="1199535" y="5754303"/>
            <a:ext cx="10608530" cy="720240"/>
          </a:xfrm>
          <a:prstGeom prst="roundRect">
            <a:avLst>
              <a:gd name="adj" fmla="val 37814"/>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8052293" y="1906744"/>
            <a:ext cx="3755772" cy="646331"/>
          </a:xfrm>
          <a:prstGeom prst="rect">
            <a:avLst/>
          </a:prstGeom>
          <a:noFill/>
        </p:spPr>
        <p:txBody>
          <a:bodyPr wrap="square" rtlCol="0">
            <a:spAutoFit/>
          </a:bodyPr>
          <a:lstStyle/>
          <a:p>
            <a:r>
              <a:rPr lang="fr-FR"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On définit (Z) comme le module de résistance élastique.</a:t>
            </a:r>
          </a:p>
        </p:txBody>
      </p:sp>
      <p:sp>
        <p:nvSpPr>
          <p:cNvPr id="22" name="ZoneTexte 21"/>
          <p:cNvSpPr txBox="1"/>
          <p:nvPr/>
        </p:nvSpPr>
        <p:spPr>
          <a:xfrm>
            <a:off x="8101931" y="4726863"/>
            <a:ext cx="3632935" cy="646331"/>
          </a:xfrm>
          <a:prstGeom prst="rect">
            <a:avLst/>
          </a:prstGeom>
          <a:noFill/>
        </p:spPr>
        <p:txBody>
          <a:bodyPr wrap="square" rtlCol="0">
            <a:spAutoFit/>
          </a:bodyPr>
          <a:lstStyle/>
          <a:p>
            <a:r>
              <a:rPr lang="fr-FR"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On définit </a:t>
            </a:r>
            <a:r>
              <a:rPr lang="fr-FR"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(S) </a:t>
            </a:r>
            <a:r>
              <a:rPr lang="fr-FR"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comme le module de résistance </a:t>
            </a:r>
            <a:r>
              <a:rPr lang="fr-FR"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plastique</a:t>
            </a:r>
            <a:r>
              <a:rPr lang="fr-FR"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a:t>
            </a:r>
          </a:p>
        </p:txBody>
      </p:sp>
      <p:sp>
        <p:nvSpPr>
          <p:cNvPr id="23" name="ZoneTexte 22"/>
          <p:cNvSpPr txBox="1"/>
          <p:nvPr/>
        </p:nvSpPr>
        <p:spPr>
          <a:xfrm>
            <a:off x="1380016" y="5798503"/>
            <a:ext cx="6997067" cy="646331"/>
          </a:xfrm>
          <a:prstGeom prst="rect">
            <a:avLst/>
          </a:prstGeom>
          <a:noFill/>
        </p:spPr>
        <p:txBody>
          <a:bodyPr wrap="square" rtlCol="0">
            <a:spAutoFit/>
          </a:bodyPr>
          <a:lstStyle/>
          <a:p>
            <a:pPr algn="just"/>
            <a:r>
              <a:rPr lang="fr-FR"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Le facteur de sécurité d’une section rectangulaire est défini comme le rapport de module plastique au module élastique et est égale à </a:t>
            </a:r>
            <a:r>
              <a:rPr lang="fr-FR" b="1"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(1,5)</a:t>
            </a:r>
            <a:r>
              <a:rPr lang="fr-FR"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a:t>
            </a:r>
            <a:endParaRPr lang="fr-FR"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14" name="ZoneTexte 13"/>
              <p:cNvSpPr txBox="1"/>
              <p:nvPr/>
            </p:nvSpPr>
            <p:spPr>
              <a:xfrm>
                <a:off x="8821649" y="5881474"/>
                <a:ext cx="2541850" cy="480388"/>
              </a:xfrm>
              <a:prstGeom prst="rect">
                <a:avLst/>
              </a:prstGeom>
              <a:noFill/>
            </p:spPr>
            <p:txBody>
              <a:bodyPr wrap="none" lIns="0" tIns="0" rIns="0" bIns="0" rtlCol="0">
                <a:spAutoFit/>
              </a:bodyPr>
              <a:lstStyle/>
              <a:p>
                <a14:m>
                  <m:oMath xmlns:m="http://schemas.openxmlformats.org/officeDocument/2006/math">
                    <m:sSub>
                      <m:sSubPr>
                        <m:ctrlPr>
                          <a:rPr lang="fr-FR" sz="2000" i="1" smtClean="0">
                            <a:effectLst>
                              <a:outerShdw blurRad="38100" dist="38100" dir="2700000" algn="tl">
                                <a:srgbClr val="000000">
                                  <a:alpha val="43137"/>
                                </a:srgbClr>
                              </a:outerShdw>
                            </a:effectLst>
                            <a:latin typeface="Cambria Math" panose="02040503050406030204" pitchFamily="18" charset="0"/>
                          </a:rPr>
                        </m:ctrlPr>
                      </m:sSubPr>
                      <m:e>
                        <m:r>
                          <a:rPr lang="fr-FR" sz="2000" b="0" i="1" smtClean="0">
                            <a:effectLst>
                              <a:outerShdw blurRad="38100" dist="38100" dir="2700000" algn="tl">
                                <a:srgbClr val="000000">
                                  <a:alpha val="43137"/>
                                </a:srgbClr>
                              </a:outerShdw>
                            </a:effectLst>
                            <a:latin typeface="Cambria Math" panose="02040503050406030204" pitchFamily="18" charset="0"/>
                          </a:rPr>
                          <m:t>𝐹</m:t>
                        </m:r>
                      </m:e>
                      <m:sub>
                        <m:r>
                          <a:rPr lang="fr-FR" sz="2000" b="0" i="1" smtClean="0">
                            <a:effectLst>
                              <a:outerShdw blurRad="38100" dist="38100" dir="2700000" algn="tl">
                                <a:srgbClr val="000000">
                                  <a:alpha val="43137"/>
                                </a:srgbClr>
                              </a:outerShdw>
                            </a:effectLst>
                            <a:latin typeface="Cambria Math" panose="02040503050406030204" pitchFamily="18" charset="0"/>
                          </a:rPr>
                          <m:t>𝑆</m:t>
                        </m:r>
                      </m:sub>
                    </m:sSub>
                    <m:r>
                      <a:rPr lang="fr-FR" sz="2000" b="0" i="1" smtClean="0">
                        <a:effectLst>
                          <a:outerShdw blurRad="38100" dist="38100" dir="2700000" algn="tl">
                            <a:srgbClr val="000000">
                              <a:alpha val="43137"/>
                            </a:srgbClr>
                          </a:outerShdw>
                        </a:effectLst>
                        <a:latin typeface="Cambria Math" panose="02040503050406030204" pitchFamily="18" charset="0"/>
                      </a:rPr>
                      <m:t>=</m:t>
                    </m:r>
                    <m:f>
                      <m:fPr>
                        <m:ctrlPr>
                          <a:rPr lang="fr-FR" sz="2000" b="0" i="1" smtClean="0">
                            <a:effectLst>
                              <a:outerShdw blurRad="38100" dist="38100" dir="2700000" algn="tl">
                                <a:srgbClr val="000000">
                                  <a:alpha val="43137"/>
                                </a:srgbClr>
                              </a:outerShdw>
                            </a:effectLst>
                            <a:latin typeface="Cambria Math" panose="02040503050406030204" pitchFamily="18" charset="0"/>
                          </a:rPr>
                        </m:ctrlPr>
                      </m:fPr>
                      <m:num>
                        <m:r>
                          <a:rPr lang="fr-FR" sz="2000" b="0" i="1" smtClean="0">
                            <a:effectLst>
                              <a:outerShdw blurRad="38100" dist="38100" dir="2700000" algn="tl">
                                <a:srgbClr val="000000">
                                  <a:alpha val="43137"/>
                                </a:srgbClr>
                              </a:outerShdw>
                            </a:effectLst>
                            <a:latin typeface="Cambria Math" panose="02040503050406030204" pitchFamily="18" charset="0"/>
                          </a:rPr>
                          <m:t>𝑆</m:t>
                        </m:r>
                      </m:num>
                      <m:den>
                        <m:r>
                          <a:rPr lang="fr-FR" sz="2000" b="0" i="1" smtClean="0">
                            <a:effectLst>
                              <a:outerShdw blurRad="38100" dist="38100" dir="2700000" algn="tl">
                                <a:srgbClr val="000000">
                                  <a:alpha val="43137"/>
                                </a:srgbClr>
                              </a:outerShdw>
                            </a:effectLst>
                            <a:latin typeface="Cambria Math" panose="02040503050406030204" pitchFamily="18" charset="0"/>
                          </a:rPr>
                          <m:t>𝑍</m:t>
                        </m:r>
                      </m:den>
                    </m:f>
                    <m:r>
                      <a:rPr lang="fr-FR" sz="2000" b="0" i="1" smtClean="0">
                        <a:effectLst>
                          <a:outerShdw blurRad="38100" dist="38100" dir="2700000" algn="tl">
                            <a:srgbClr val="000000">
                              <a:alpha val="43137"/>
                            </a:srgbClr>
                          </a:outerShdw>
                        </a:effectLst>
                        <a:latin typeface="Cambria Math" panose="02040503050406030204" pitchFamily="18" charset="0"/>
                      </a:rPr>
                      <m:t>=</m:t>
                    </m:r>
                    <m:f>
                      <m:fPr>
                        <m:ctrlPr>
                          <a:rPr lang="fr-FR" sz="2000" i="1">
                            <a:effectLst>
                              <a:outerShdw blurRad="38100" dist="38100" dir="2700000" algn="tl">
                                <a:srgbClr val="000000">
                                  <a:alpha val="43137"/>
                                </a:srgbClr>
                              </a:outerShdw>
                            </a:effectLst>
                            <a:latin typeface="Cambria Math" panose="02040503050406030204" pitchFamily="18" charset="0"/>
                          </a:rPr>
                        </m:ctrlPr>
                      </m:fPr>
                      <m:num>
                        <m:r>
                          <a:rPr lang="fr-FR" sz="2000" i="1">
                            <a:effectLst>
                              <a:outerShdw blurRad="38100" dist="38100" dir="2700000" algn="tl">
                                <a:srgbClr val="000000">
                                  <a:alpha val="43137"/>
                                </a:srgbClr>
                              </a:outerShdw>
                            </a:effectLst>
                            <a:latin typeface="Cambria Math" panose="02040503050406030204" pitchFamily="18" charset="0"/>
                          </a:rPr>
                          <m:t>𝐵</m:t>
                        </m:r>
                        <m:sSup>
                          <m:sSupPr>
                            <m:ctrlPr>
                              <a:rPr lang="fr-FR" sz="2000" i="1">
                                <a:effectLst>
                                  <a:outerShdw blurRad="38100" dist="38100" dir="2700000" algn="tl">
                                    <a:srgbClr val="000000">
                                      <a:alpha val="43137"/>
                                    </a:srgbClr>
                                  </a:outerShdw>
                                </a:effectLst>
                                <a:latin typeface="Cambria Math" panose="02040503050406030204" pitchFamily="18" charset="0"/>
                              </a:rPr>
                            </m:ctrlPr>
                          </m:sSupPr>
                          <m:e>
                            <m:r>
                              <a:rPr lang="fr-FR" sz="2000" i="1">
                                <a:effectLst>
                                  <a:outerShdw blurRad="38100" dist="38100" dir="2700000" algn="tl">
                                    <a:srgbClr val="000000">
                                      <a:alpha val="43137"/>
                                    </a:srgbClr>
                                  </a:outerShdw>
                                </a:effectLst>
                                <a:latin typeface="Cambria Math" panose="02040503050406030204" pitchFamily="18" charset="0"/>
                              </a:rPr>
                              <m:t>𝐷</m:t>
                            </m:r>
                          </m:e>
                          <m:sup>
                            <m:r>
                              <a:rPr lang="fr-FR" sz="2000" i="1">
                                <a:effectLst>
                                  <a:outerShdw blurRad="38100" dist="38100" dir="2700000" algn="tl">
                                    <a:srgbClr val="000000">
                                      <a:alpha val="43137"/>
                                    </a:srgbClr>
                                  </a:outerShdw>
                                </a:effectLst>
                                <a:latin typeface="Cambria Math" panose="02040503050406030204" pitchFamily="18" charset="0"/>
                              </a:rPr>
                              <m:t>2</m:t>
                            </m:r>
                          </m:sup>
                        </m:sSup>
                      </m:num>
                      <m:den>
                        <m:r>
                          <a:rPr lang="fr-FR" sz="2000" i="1">
                            <a:effectLst>
                              <a:outerShdw blurRad="38100" dist="38100" dir="2700000" algn="tl">
                                <a:srgbClr val="000000">
                                  <a:alpha val="43137"/>
                                </a:srgbClr>
                              </a:outerShdw>
                            </a:effectLst>
                            <a:latin typeface="Cambria Math" panose="02040503050406030204" pitchFamily="18" charset="0"/>
                          </a:rPr>
                          <m:t>6</m:t>
                        </m:r>
                      </m:den>
                    </m:f>
                  </m:oMath>
                </a14:m>
                <a:r>
                  <a:rPr lang="fr-FR" sz="2000" dirty="0" smtClean="0">
                    <a:effectLst>
                      <a:outerShdw blurRad="38100" dist="38100" dir="2700000" algn="tl">
                        <a:srgbClr val="000000">
                          <a:alpha val="43137"/>
                        </a:srgbClr>
                      </a:outerShdw>
                    </a:effectLst>
                  </a:rPr>
                  <a:t>/</a:t>
                </a:r>
                <a14:m>
                  <m:oMath xmlns:m="http://schemas.openxmlformats.org/officeDocument/2006/math">
                    <m:f>
                      <m:fPr>
                        <m:ctrlPr>
                          <a:rPr lang="fr-FR" sz="2000" i="1">
                            <a:effectLst>
                              <a:outerShdw blurRad="38100" dist="38100" dir="2700000" algn="tl">
                                <a:srgbClr val="000000">
                                  <a:alpha val="43137"/>
                                </a:srgbClr>
                              </a:outerShdw>
                            </a:effectLst>
                            <a:latin typeface="Cambria Math" panose="02040503050406030204" pitchFamily="18" charset="0"/>
                          </a:rPr>
                        </m:ctrlPr>
                      </m:fPr>
                      <m:num>
                        <m:r>
                          <a:rPr lang="fr-FR" sz="2000" i="1">
                            <a:effectLst>
                              <a:outerShdw blurRad="38100" dist="38100" dir="2700000" algn="tl">
                                <a:srgbClr val="000000">
                                  <a:alpha val="43137"/>
                                </a:srgbClr>
                              </a:outerShdw>
                            </a:effectLst>
                            <a:latin typeface="Cambria Math" panose="02040503050406030204" pitchFamily="18" charset="0"/>
                          </a:rPr>
                          <m:t>𝐵</m:t>
                        </m:r>
                        <m:sSup>
                          <m:sSupPr>
                            <m:ctrlPr>
                              <a:rPr lang="fr-FR" sz="2000" i="1">
                                <a:effectLst>
                                  <a:outerShdw blurRad="38100" dist="38100" dir="2700000" algn="tl">
                                    <a:srgbClr val="000000">
                                      <a:alpha val="43137"/>
                                    </a:srgbClr>
                                  </a:outerShdw>
                                </a:effectLst>
                                <a:latin typeface="Cambria Math" panose="02040503050406030204" pitchFamily="18" charset="0"/>
                              </a:rPr>
                            </m:ctrlPr>
                          </m:sSupPr>
                          <m:e>
                            <m:r>
                              <a:rPr lang="fr-FR" sz="2000" i="1">
                                <a:effectLst>
                                  <a:outerShdw blurRad="38100" dist="38100" dir="2700000" algn="tl">
                                    <a:srgbClr val="000000">
                                      <a:alpha val="43137"/>
                                    </a:srgbClr>
                                  </a:outerShdw>
                                </a:effectLst>
                                <a:latin typeface="Cambria Math" panose="02040503050406030204" pitchFamily="18" charset="0"/>
                              </a:rPr>
                              <m:t>𝐷</m:t>
                            </m:r>
                          </m:e>
                          <m:sup>
                            <m:r>
                              <a:rPr lang="fr-FR" sz="2000" i="1">
                                <a:effectLst>
                                  <a:outerShdw blurRad="38100" dist="38100" dir="2700000" algn="tl">
                                    <a:srgbClr val="000000">
                                      <a:alpha val="43137"/>
                                    </a:srgbClr>
                                  </a:outerShdw>
                                </a:effectLst>
                                <a:latin typeface="Cambria Math" panose="02040503050406030204" pitchFamily="18" charset="0"/>
                              </a:rPr>
                              <m:t>2</m:t>
                            </m:r>
                          </m:sup>
                        </m:sSup>
                      </m:num>
                      <m:den>
                        <m:r>
                          <a:rPr lang="fr-FR" sz="2000" b="0" i="1" smtClean="0">
                            <a:effectLst>
                              <a:outerShdw blurRad="38100" dist="38100" dir="2700000" algn="tl">
                                <a:srgbClr val="000000">
                                  <a:alpha val="43137"/>
                                </a:srgbClr>
                              </a:outerShdw>
                            </a:effectLst>
                            <a:latin typeface="Cambria Math" panose="02040503050406030204" pitchFamily="18" charset="0"/>
                          </a:rPr>
                          <m:t>4</m:t>
                        </m:r>
                      </m:den>
                    </m:f>
                    <m:r>
                      <a:rPr lang="fr-FR" sz="2000" b="0" i="1" smtClean="0">
                        <a:effectLst>
                          <a:outerShdw blurRad="38100" dist="38100" dir="2700000" algn="tl">
                            <a:srgbClr val="000000">
                              <a:alpha val="43137"/>
                            </a:srgbClr>
                          </a:outerShdw>
                        </a:effectLst>
                        <a:latin typeface="Cambria Math" panose="02040503050406030204" pitchFamily="18" charset="0"/>
                      </a:rPr>
                      <m:t>=1,5</m:t>
                    </m:r>
                  </m:oMath>
                </a14:m>
                <a:endParaRPr lang="fr-FR" sz="2000" dirty="0">
                  <a:effectLst>
                    <a:outerShdw blurRad="38100" dist="38100" dir="2700000" algn="tl">
                      <a:srgbClr val="000000">
                        <a:alpha val="43137"/>
                      </a:srgbClr>
                    </a:outerShdw>
                  </a:effectLst>
                </a:endParaRPr>
              </a:p>
            </p:txBody>
          </p:sp>
        </mc:Choice>
        <mc:Fallback xmlns="">
          <p:sp>
            <p:nvSpPr>
              <p:cNvPr id="14" name="ZoneTexte 13"/>
              <p:cNvSpPr txBox="1">
                <a:spLocks noRot="1" noChangeAspect="1" noMove="1" noResize="1" noEditPoints="1" noAdjustHandles="1" noChangeArrowheads="1" noChangeShapeType="1" noTextEdit="1"/>
              </p:cNvSpPr>
              <p:nvPr/>
            </p:nvSpPr>
            <p:spPr>
              <a:xfrm>
                <a:off x="8821649" y="5881474"/>
                <a:ext cx="2541850" cy="480388"/>
              </a:xfrm>
              <a:prstGeom prst="rect">
                <a:avLst/>
              </a:prstGeom>
              <a:blipFill>
                <a:blip r:embed="rId11"/>
                <a:stretch>
                  <a:fillRect b="-25316"/>
                </a:stretch>
              </a:blipFill>
            </p:spPr>
            <p:txBody>
              <a:bodyPr/>
              <a:lstStyle/>
              <a:p>
                <a:r>
                  <a:rPr lang="fr-FR">
                    <a:noFill/>
                  </a:rPr>
                  <a:t> </a:t>
                </a:r>
              </a:p>
            </p:txBody>
          </p:sp>
        </mc:Fallback>
      </mc:AlternateContent>
    </p:spTree>
    <p:extLst>
      <p:ext uri="{BB962C8B-B14F-4D97-AF65-F5344CB8AC3E}">
        <p14:creationId xmlns:p14="http://schemas.microsoft.com/office/powerpoint/2010/main" val="35104592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78000"/>
            <a:lum/>
          </a:blip>
          <a:srcRect/>
          <a:stretch>
            <a:fillRect/>
          </a:stretch>
        </a:blipFill>
        <a:effectLst/>
      </p:bgPr>
    </p:bg>
    <p:spTree>
      <p:nvGrpSpPr>
        <p:cNvPr id="1" name=""/>
        <p:cNvGrpSpPr/>
        <p:nvPr/>
      </p:nvGrpSpPr>
      <p:grpSpPr>
        <a:xfrm>
          <a:off x="0" y="0"/>
          <a:ext cx="0" cy="0"/>
          <a:chOff x="0" y="0"/>
          <a:chExt cx="0" cy="0"/>
        </a:xfrm>
      </p:grpSpPr>
      <p:sp>
        <p:nvSpPr>
          <p:cNvPr id="9" name="ZoneTexte 8"/>
          <p:cNvSpPr txBox="1"/>
          <p:nvPr/>
        </p:nvSpPr>
        <p:spPr>
          <a:xfrm rot="16200000">
            <a:off x="-1106129" y="3019908"/>
            <a:ext cx="2964429" cy="523220"/>
          </a:xfrm>
          <a:prstGeom prst="rect">
            <a:avLst/>
          </a:prstGeom>
          <a:noFill/>
        </p:spPr>
        <p:txBody>
          <a:bodyPr wrap="square" rtlCol="0">
            <a:spAutoFit/>
          </a:bodyPr>
          <a:lstStyle/>
          <a:p>
            <a:r>
              <a:rPr lang="fr-FR" sz="2800" b="1" dirty="0">
                <a:solidFill>
                  <a:schemeClr val="accent2">
                    <a:lumMod val="50000"/>
                  </a:schemeClr>
                </a:solidFill>
                <a:effectLst>
                  <a:outerShdw blurRad="38100" dist="38100" dir="2700000" algn="tl">
                    <a:srgbClr val="000000">
                      <a:alpha val="43137"/>
                    </a:srgbClr>
                  </a:outerShdw>
                </a:effectLst>
              </a:rPr>
              <a:t>Moment plastique </a:t>
            </a:r>
          </a:p>
        </p:txBody>
      </p:sp>
      <p:sp>
        <p:nvSpPr>
          <p:cNvPr id="10" name="Rectangle à coins arrondis 9"/>
          <p:cNvSpPr/>
          <p:nvPr/>
        </p:nvSpPr>
        <p:spPr>
          <a:xfrm>
            <a:off x="1047135" y="221227"/>
            <a:ext cx="10958052" cy="6459792"/>
          </a:xfrm>
          <a:prstGeom prst="roundRect">
            <a:avLst>
              <a:gd name="adj" fmla="val 6655"/>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1282316" y="302902"/>
            <a:ext cx="2371162" cy="369332"/>
          </a:xfrm>
          <a:prstGeom prst="rect">
            <a:avLst/>
          </a:prstGeom>
        </p:spPr>
        <p:txBody>
          <a:bodyPr wrap="none">
            <a:spAutoFit/>
          </a:bodyPr>
          <a:lstStyle/>
          <a:p>
            <a:r>
              <a:rPr lang="fr-FR" b="1" dirty="0">
                <a:effectLst>
                  <a:outerShdw blurRad="38100" dist="38100" dir="2700000" algn="tl">
                    <a:srgbClr val="000000">
                      <a:alpha val="43137"/>
                    </a:srgbClr>
                  </a:outerShdw>
                </a:effectLst>
              </a:rPr>
              <a:t>Section en béton armé</a:t>
            </a:r>
          </a:p>
        </p:txBody>
      </p:sp>
      <p:sp>
        <p:nvSpPr>
          <p:cNvPr id="7" name="Rectangle 6"/>
          <p:cNvSpPr/>
          <p:nvPr/>
        </p:nvSpPr>
        <p:spPr>
          <a:xfrm>
            <a:off x="1282316" y="678399"/>
            <a:ext cx="10722871" cy="408125"/>
          </a:xfrm>
          <a:prstGeom prst="rect">
            <a:avLst/>
          </a:prstGeom>
        </p:spPr>
        <p:txBody>
          <a:bodyPr wrap="square">
            <a:spAutoFit/>
          </a:bodyPr>
          <a:lstStyle/>
          <a:p>
            <a:pPr algn="just">
              <a:lnSpc>
                <a:spcPct val="114000"/>
              </a:lnSpc>
              <a:spcBef>
                <a:spcPts val="600"/>
              </a:spcBef>
              <a:spcAft>
                <a:spcPts val="600"/>
              </a:spcAft>
            </a:pPr>
            <a:r>
              <a:rPr lang="fr-FR"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Les courbes contrainte-déformation à court terme </a:t>
            </a:r>
            <a:r>
              <a:rPr lang="fr-FR"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du béton </a:t>
            </a:r>
            <a:r>
              <a:rPr lang="fr-FR"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et </a:t>
            </a:r>
            <a:r>
              <a:rPr lang="fr-FR"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de l'acier sont idéalisées selon l’ </a:t>
            </a:r>
            <a:r>
              <a:rPr lang="fr-FR" i="1"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EC2</a:t>
            </a:r>
            <a:r>
              <a:rPr lang="fr-FR"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comme suit:</a:t>
            </a:r>
            <a:endParaRPr lang="fr-FR" sz="16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endParaRPr>
          </a:p>
        </p:txBody>
      </p:sp>
      <p:pic>
        <p:nvPicPr>
          <p:cNvPr id="2050" name="Imag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2315" y="1028898"/>
            <a:ext cx="4660490" cy="3293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Imag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756" y="1149845"/>
            <a:ext cx="4198527" cy="3222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3157690" y="1120344"/>
            <a:ext cx="753091" cy="369332"/>
          </a:xfrm>
          <a:prstGeom prst="rect">
            <a:avLst/>
          </a:prstGeom>
        </p:spPr>
        <p:txBody>
          <a:bodyPr wrap="none">
            <a:spAutoFit/>
          </a:bodyPr>
          <a:lstStyle/>
          <a:p>
            <a:r>
              <a:rPr lang="fr-FR" b="1" dirty="0" smtClean="0">
                <a:effectLst>
                  <a:outerShdw blurRad="38100" dist="38100" dir="2700000" algn="tl">
                    <a:srgbClr val="000000">
                      <a:alpha val="43137"/>
                    </a:srgbClr>
                  </a:outerShdw>
                </a:effectLst>
              </a:rPr>
              <a:t>Béton</a:t>
            </a:r>
            <a:endParaRPr lang="fr-FR" b="1" dirty="0">
              <a:effectLst>
                <a:outerShdw blurRad="38100" dist="38100" dir="2700000" algn="tl">
                  <a:srgbClr val="000000">
                    <a:alpha val="43137"/>
                  </a:srgbClr>
                </a:outerShdw>
              </a:effectLst>
            </a:endParaRPr>
          </a:p>
        </p:txBody>
      </p:sp>
      <p:sp>
        <p:nvSpPr>
          <p:cNvPr id="13" name="Rectangle 12"/>
          <p:cNvSpPr/>
          <p:nvPr/>
        </p:nvSpPr>
        <p:spPr>
          <a:xfrm>
            <a:off x="8392229" y="1086524"/>
            <a:ext cx="673582" cy="369332"/>
          </a:xfrm>
          <a:prstGeom prst="rect">
            <a:avLst/>
          </a:prstGeom>
        </p:spPr>
        <p:txBody>
          <a:bodyPr wrap="none">
            <a:spAutoFit/>
          </a:bodyPr>
          <a:lstStyle/>
          <a:p>
            <a:r>
              <a:rPr lang="fr-FR" b="1" dirty="0" smtClean="0">
                <a:effectLst>
                  <a:outerShdw blurRad="38100" dist="38100" dir="2700000" algn="tl">
                    <a:srgbClr val="000000">
                      <a:alpha val="43137"/>
                    </a:srgbClr>
                  </a:outerShdw>
                </a:effectLst>
              </a:rPr>
              <a:t>Acier</a:t>
            </a:r>
            <a:endParaRPr lang="fr-FR" b="1"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8" name="Rectangle 7"/>
              <p:cNvSpPr/>
              <p:nvPr/>
            </p:nvSpPr>
            <p:spPr>
              <a:xfrm>
                <a:off x="1068000" y="4297643"/>
                <a:ext cx="4874805" cy="2091598"/>
              </a:xfrm>
              <a:prstGeom prst="rect">
                <a:avLst/>
              </a:prstGeom>
            </p:spPr>
            <p:txBody>
              <a:bodyPr wrap="square">
                <a:spAutoFit/>
              </a:bodyPr>
              <a:lstStyle/>
              <a:p>
                <a:pPr marL="285750" indent="-285750" algn="just">
                  <a:lnSpc>
                    <a:spcPct val="114000"/>
                  </a:lnSpc>
                  <a:spcBef>
                    <a:spcPts val="200"/>
                  </a:spcBef>
                  <a:spcAft>
                    <a:spcPts val="200"/>
                  </a:spcAft>
                  <a:buFont typeface="Arial" panose="020B0604020202020204" pitchFamily="34" charset="0"/>
                  <a:buChar char="•"/>
                </a:pPr>
                <a:r>
                  <a:rPr lang="fr-FR" sz="1600" dirty="0" smtClean="0">
                    <a:effectLst>
                      <a:outerShdw blurRad="38100" dist="38100" dir="2700000" algn="tl">
                        <a:srgbClr val="000000">
                          <a:alpha val="43137"/>
                        </a:srgbClr>
                      </a:outerShdw>
                    </a:effectLst>
                    <a:ea typeface="Times New Roman" panose="02020603050405020304" pitchFamily="18" charset="0"/>
                  </a:rPr>
                  <a:t>1 ère phase parabolique</a:t>
                </a:r>
                <a:r>
                  <a:rPr lang="fr-FR" sz="1600" dirty="0">
                    <a:effectLst>
                      <a:outerShdw blurRad="38100" dist="38100" dir="2700000" algn="tl">
                        <a:srgbClr val="000000">
                          <a:alpha val="43137"/>
                        </a:srgbClr>
                      </a:outerShdw>
                    </a:effectLst>
                    <a:ea typeface="Times New Roman" panose="02020603050405020304" pitchFamily="18" charset="0"/>
                  </a:rPr>
                  <a:t>, jusqu'à </a:t>
                </a:r>
                <a:r>
                  <a:rPr lang="fr-FR" sz="1600" dirty="0" smtClean="0">
                    <a:effectLst>
                      <a:outerShdw blurRad="38100" dist="38100" dir="2700000" algn="tl">
                        <a:srgbClr val="000000">
                          <a:alpha val="43137"/>
                        </a:srgbClr>
                      </a:outerShdw>
                    </a:effectLst>
                    <a:ea typeface="Times New Roman" panose="02020603050405020304" pitchFamily="18" charset="0"/>
                  </a:rPr>
                  <a:t>la </a:t>
                </a:r>
                <a:r>
                  <a:rPr lang="fr-FR" sz="1600" dirty="0">
                    <a:effectLst>
                      <a:outerShdw blurRad="38100" dist="38100" dir="2700000" algn="tl">
                        <a:srgbClr val="000000">
                          <a:alpha val="43137"/>
                        </a:srgbClr>
                      </a:outerShdw>
                    </a:effectLst>
                    <a:ea typeface="Times New Roman" panose="02020603050405020304" pitchFamily="18" charset="0"/>
                  </a:rPr>
                  <a:t>déformation « </a:t>
                </a:r>
                <a:r>
                  <a:rPr lang="fr-FR" sz="1600" i="1" dirty="0">
                    <a:effectLst>
                      <a:outerShdw blurRad="38100" dist="38100" dir="2700000" algn="tl">
                        <a:srgbClr val="000000">
                          <a:alpha val="43137"/>
                        </a:srgbClr>
                      </a:outerShdw>
                    </a:effectLst>
                    <a:ea typeface="Times New Roman" panose="02020603050405020304" pitchFamily="18" charset="0"/>
                  </a:rPr>
                  <a:t>ε</a:t>
                </a:r>
                <a:r>
                  <a:rPr lang="fr-FR" sz="1600" i="1" baseline="-25000" dirty="0">
                    <a:effectLst>
                      <a:outerShdw blurRad="38100" dist="38100" dir="2700000" algn="tl">
                        <a:srgbClr val="000000">
                          <a:alpha val="43137"/>
                        </a:srgbClr>
                      </a:outerShdw>
                    </a:effectLst>
                    <a:ea typeface="Times New Roman" panose="02020603050405020304" pitchFamily="18" charset="0"/>
                  </a:rPr>
                  <a:t>c2 </a:t>
                </a:r>
                <a:r>
                  <a:rPr lang="fr-FR" sz="1600" i="1" dirty="0" smtClean="0">
                    <a:effectLst>
                      <a:outerShdw blurRad="38100" dist="38100" dir="2700000" algn="tl">
                        <a:srgbClr val="000000">
                          <a:alpha val="43137"/>
                        </a:srgbClr>
                      </a:outerShdw>
                    </a:effectLst>
                    <a:ea typeface="Times New Roman" panose="02020603050405020304" pitchFamily="18" charset="0"/>
                  </a:rPr>
                  <a:t>».</a:t>
                </a:r>
              </a:p>
              <a:p>
                <a:pPr marL="285750" indent="-285750" algn="just">
                  <a:lnSpc>
                    <a:spcPct val="114000"/>
                  </a:lnSpc>
                  <a:spcBef>
                    <a:spcPts val="200"/>
                  </a:spcBef>
                  <a:spcAft>
                    <a:spcPts val="200"/>
                  </a:spcAft>
                  <a:buFont typeface="Arial" panose="020B0604020202020204" pitchFamily="34" charset="0"/>
                  <a:buChar char="•"/>
                </a:pPr>
                <a:r>
                  <a:rPr lang="fr-FR" sz="1600" dirty="0" smtClean="0">
                    <a:effectLst>
                      <a:outerShdw blurRad="38100" dist="38100" dir="2700000" algn="tl">
                        <a:srgbClr val="000000">
                          <a:alpha val="43137"/>
                        </a:srgbClr>
                      </a:outerShdw>
                    </a:effectLst>
                    <a:ea typeface="Times New Roman" panose="02020603050405020304" pitchFamily="18" charset="0"/>
                  </a:rPr>
                  <a:t>2 </a:t>
                </a:r>
                <a:r>
                  <a:rPr lang="fr-FR" sz="1600" dirty="0" err="1" smtClean="0">
                    <a:effectLst>
                      <a:outerShdw blurRad="38100" dist="38100" dir="2700000" algn="tl">
                        <a:srgbClr val="000000">
                          <a:alpha val="43137"/>
                        </a:srgbClr>
                      </a:outerShdw>
                    </a:effectLst>
                    <a:ea typeface="Times New Roman" panose="02020603050405020304" pitchFamily="18" charset="0"/>
                  </a:rPr>
                  <a:t>ème</a:t>
                </a:r>
                <a:r>
                  <a:rPr lang="fr-FR" sz="1600" dirty="0" smtClean="0">
                    <a:effectLst>
                      <a:outerShdw blurRad="38100" dist="38100" dir="2700000" algn="tl">
                        <a:srgbClr val="000000">
                          <a:alpha val="43137"/>
                        </a:srgbClr>
                      </a:outerShdw>
                    </a:effectLst>
                    <a:ea typeface="Times New Roman" panose="02020603050405020304" pitchFamily="18" charset="0"/>
                  </a:rPr>
                  <a:t> phase linéaire caractérisée par l’augmentation de </a:t>
                </a:r>
                <a:r>
                  <a:rPr lang="fr-FR" sz="1600" dirty="0">
                    <a:effectLst>
                      <a:outerShdw blurRad="38100" dist="38100" dir="2700000" algn="tl">
                        <a:srgbClr val="000000">
                          <a:alpha val="43137"/>
                        </a:srgbClr>
                      </a:outerShdw>
                    </a:effectLst>
                    <a:ea typeface="Times New Roman" panose="02020603050405020304" pitchFamily="18" charset="0"/>
                  </a:rPr>
                  <a:t>déformation </a:t>
                </a:r>
                <a:r>
                  <a:rPr lang="fr-FR" sz="1600" dirty="0" smtClean="0">
                    <a:effectLst>
                      <a:outerShdw blurRad="38100" dist="38100" dir="2700000" algn="tl">
                        <a:srgbClr val="000000">
                          <a:alpha val="43137"/>
                        </a:srgbClr>
                      </a:outerShdw>
                    </a:effectLst>
                    <a:ea typeface="Times New Roman" panose="02020603050405020304" pitchFamily="18" charset="0"/>
                  </a:rPr>
                  <a:t>sous contrainte constante.</a:t>
                </a:r>
              </a:p>
              <a:p>
                <a:pPr marL="285750" indent="-285750" algn="just">
                  <a:lnSpc>
                    <a:spcPct val="114000"/>
                  </a:lnSpc>
                  <a:spcBef>
                    <a:spcPts val="200"/>
                  </a:spcBef>
                  <a:spcAft>
                    <a:spcPts val="200"/>
                  </a:spcAft>
                  <a:buFont typeface="Arial" panose="020B0604020202020204" pitchFamily="34" charset="0"/>
                  <a:buChar char="•"/>
                </a:pPr>
                <a:r>
                  <a:rPr lang="fr-FR" sz="1600" dirty="0" smtClean="0">
                    <a:effectLst>
                      <a:outerShdw blurRad="38100" dist="38100" dir="2700000" algn="tl">
                        <a:srgbClr val="000000">
                          <a:alpha val="43137"/>
                        </a:srgbClr>
                      </a:outerShdw>
                    </a:effectLst>
                    <a:ea typeface="Times New Roman" panose="02020603050405020304" pitchFamily="18" charset="0"/>
                  </a:rPr>
                  <a:t>La </a:t>
                </a:r>
                <a:r>
                  <a:rPr lang="fr-FR" sz="1600" dirty="0">
                    <a:effectLst>
                      <a:outerShdw blurRad="38100" dist="38100" dir="2700000" algn="tl">
                        <a:srgbClr val="000000">
                          <a:alpha val="43137"/>
                        </a:srgbClr>
                      </a:outerShdw>
                    </a:effectLst>
                    <a:ea typeface="Times New Roman" panose="02020603050405020304" pitchFamily="18" charset="0"/>
                  </a:rPr>
                  <a:t>contrainte de calcul ultime est donnée par </a:t>
                </a:r>
                <a:r>
                  <a:rPr lang="fr-FR" sz="1600" dirty="0" smtClean="0">
                    <a:effectLst>
                      <a:outerShdw blurRad="38100" dist="38100" dir="2700000" algn="tl">
                        <a:srgbClr val="000000">
                          <a:alpha val="43137"/>
                        </a:srgbClr>
                      </a:outerShdw>
                    </a:effectLst>
                    <a:ea typeface="Times New Roman" panose="02020603050405020304" pitchFamily="18" charset="0"/>
                  </a:rPr>
                  <a:t>:</a:t>
                </a:r>
              </a:p>
              <a:p>
                <a:pPr algn="ctr">
                  <a:lnSpc>
                    <a:spcPct val="114000"/>
                  </a:lnSpc>
                  <a:spcBef>
                    <a:spcPts val="200"/>
                  </a:spcBef>
                  <a:spcAft>
                    <a:spcPts val="200"/>
                  </a:spcAft>
                </a:pPr>
                <a:r>
                  <a:rPr lang="fr-FR" sz="1600" dirty="0" smtClean="0">
                    <a:effectLst>
                      <a:outerShdw blurRad="38100" dist="38100" dir="2700000" algn="tl">
                        <a:srgbClr val="000000">
                          <a:alpha val="43137"/>
                        </a:srgbClr>
                      </a:outerShdw>
                    </a:effectLst>
                  </a:rPr>
                  <a:t>  </a:t>
                </a:r>
                <a14:m>
                  <m:oMath xmlns:m="http://schemas.openxmlformats.org/officeDocument/2006/math">
                    <m:sSub>
                      <m:sSubPr>
                        <m:ctrlPr>
                          <a:rPr lang="fr-FR" sz="1600" i="1" smtClean="0">
                            <a:effectLst>
                              <a:outerShdw blurRad="38100" dist="38100" dir="2700000" algn="tl">
                                <a:srgbClr val="000000">
                                  <a:alpha val="43137"/>
                                </a:srgbClr>
                              </a:outerShdw>
                            </a:effectLst>
                            <a:latin typeface="Cambria Math" panose="02040503050406030204" pitchFamily="18" charset="0"/>
                          </a:rPr>
                        </m:ctrlPr>
                      </m:sSubPr>
                      <m:e>
                        <m:r>
                          <a:rPr lang="fr-FR" sz="160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𝜎</m:t>
                        </m:r>
                      </m:e>
                      <m:sub>
                        <m:r>
                          <a:rPr lang="fr-FR" sz="1600" b="0" i="1" smtClean="0">
                            <a:effectLst>
                              <a:outerShdw blurRad="38100" dist="38100" dir="2700000" algn="tl">
                                <a:srgbClr val="000000">
                                  <a:alpha val="43137"/>
                                </a:srgbClr>
                              </a:outerShdw>
                            </a:effectLst>
                            <a:latin typeface="Cambria Math" panose="02040503050406030204" pitchFamily="18" charset="0"/>
                          </a:rPr>
                          <m:t>𝑢</m:t>
                        </m:r>
                      </m:sub>
                    </m:sSub>
                    <m:r>
                      <a:rPr lang="fr-FR" sz="1600" b="0" i="1" smtClean="0">
                        <a:effectLst>
                          <a:outerShdw blurRad="38100" dist="38100" dir="2700000" algn="tl">
                            <a:srgbClr val="000000">
                              <a:alpha val="43137"/>
                            </a:srgbClr>
                          </a:outerShdw>
                        </a:effectLst>
                        <a:latin typeface="Cambria Math" panose="02040503050406030204" pitchFamily="18" charset="0"/>
                      </a:rPr>
                      <m:t>=</m:t>
                    </m:r>
                    <m:f>
                      <m:fPr>
                        <m:ctrlPr>
                          <a:rPr lang="fr-FR" sz="1600" i="1" smtClean="0">
                            <a:effectLst>
                              <a:outerShdw blurRad="38100" dist="38100" dir="2700000" algn="tl">
                                <a:srgbClr val="000000">
                                  <a:alpha val="43137"/>
                                </a:srgbClr>
                              </a:outerShdw>
                            </a:effectLst>
                            <a:latin typeface="Cambria Math" panose="02040503050406030204" pitchFamily="18" charset="0"/>
                          </a:rPr>
                        </m:ctrlPr>
                      </m:fPr>
                      <m:num>
                        <m:sSub>
                          <m:sSubPr>
                            <m:ctrlPr>
                              <a:rPr lang="fr-FR" sz="1600" i="1" smtClean="0">
                                <a:effectLst>
                                  <a:outerShdw blurRad="38100" dist="38100" dir="2700000" algn="tl">
                                    <a:srgbClr val="000000">
                                      <a:alpha val="43137"/>
                                    </a:srgbClr>
                                  </a:outerShdw>
                                </a:effectLst>
                                <a:latin typeface="Cambria Math" panose="02040503050406030204" pitchFamily="18" charset="0"/>
                              </a:rPr>
                            </m:ctrlPr>
                          </m:sSubPr>
                          <m:e>
                            <m:r>
                              <a:rPr lang="fr-FR" sz="1600" b="0" i="1" smtClean="0">
                                <a:effectLst>
                                  <a:outerShdw blurRad="38100" dist="38100" dir="2700000" algn="tl">
                                    <a:srgbClr val="000000">
                                      <a:alpha val="43137"/>
                                    </a:srgbClr>
                                  </a:outerShdw>
                                </a:effectLst>
                                <a:latin typeface="Cambria Math" panose="02040503050406030204" pitchFamily="18" charset="0"/>
                              </a:rPr>
                              <m:t>𝐾</m:t>
                            </m:r>
                          </m:e>
                          <m:sub>
                            <m:r>
                              <a:rPr lang="fr-FR" sz="1600" b="0" i="1" smtClean="0">
                                <a:effectLst>
                                  <a:outerShdw blurRad="38100" dist="38100" dir="2700000" algn="tl">
                                    <a:srgbClr val="000000">
                                      <a:alpha val="43137"/>
                                    </a:srgbClr>
                                  </a:outerShdw>
                                </a:effectLst>
                                <a:latin typeface="Cambria Math" panose="02040503050406030204" pitchFamily="18" charset="0"/>
                              </a:rPr>
                              <m:t>1</m:t>
                            </m:r>
                          </m:sub>
                        </m:sSub>
                        <m:sSub>
                          <m:sSubPr>
                            <m:ctrlPr>
                              <a:rPr lang="fr-FR" sz="1600" i="1" smtClean="0">
                                <a:effectLst>
                                  <a:outerShdw blurRad="38100" dist="38100" dir="2700000" algn="tl">
                                    <a:srgbClr val="000000">
                                      <a:alpha val="43137"/>
                                    </a:srgbClr>
                                  </a:outerShdw>
                                </a:effectLst>
                                <a:latin typeface="Cambria Math" panose="02040503050406030204" pitchFamily="18" charset="0"/>
                              </a:rPr>
                            </m:ctrlPr>
                          </m:sSubPr>
                          <m:e>
                            <m:r>
                              <a:rPr lang="fr-FR" sz="1600" b="0" i="1" smtClean="0">
                                <a:effectLst>
                                  <a:outerShdw blurRad="38100" dist="38100" dir="2700000" algn="tl">
                                    <a:srgbClr val="000000">
                                      <a:alpha val="43137"/>
                                    </a:srgbClr>
                                  </a:outerShdw>
                                </a:effectLst>
                                <a:latin typeface="Cambria Math" panose="02040503050406030204" pitchFamily="18" charset="0"/>
                              </a:rPr>
                              <m:t>𝑓</m:t>
                            </m:r>
                          </m:e>
                          <m:sub>
                            <m:r>
                              <a:rPr lang="fr-FR" sz="1600" b="0" i="1" smtClean="0">
                                <a:effectLst>
                                  <a:outerShdw blurRad="38100" dist="38100" dir="2700000" algn="tl">
                                    <a:srgbClr val="000000">
                                      <a:alpha val="43137"/>
                                    </a:srgbClr>
                                  </a:outerShdw>
                                </a:effectLst>
                                <a:latin typeface="Cambria Math" panose="02040503050406030204" pitchFamily="18" charset="0"/>
                              </a:rPr>
                              <m:t>𝑐𝑘</m:t>
                            </m:r>
                          </m:sub>
                        </m:sSub>
                      </m:num>
                      <m:den>
                        <m:sSub>
                          <m:sSubPr>
                            <m:ctrlPr>
                              <a:rPr lang="fr-FR" sz="1600" i="1" smtClean="0">
                                <a:effectLst>
                                  <a:outerShdw blurRad="38100" dist="38100" dir="2700000" algn="tl">
                                    <a:srgbClr val="000000">
                                      <a:alpha val="43137"/>
                                    </a:srgbClr>
                                  </a:outerShdw>
                                </a:effectLst>
                                <a:latin typeface="Cambria Math" panose="02040503050406030204" pitchFamily="18" charset="0"/>
                              </a:rPr>
                            </m:ctrlPr>
                          </m:sSubPr>
                          <m:e>
                            <m:r>
                              <a:rPr lang="fr-FR" sz="160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𝛾</m:t>
                            </m:r>
                          </m:e>
                          <m:sub>
                            <m:r>
                              <a:rPr lang="fr-FR" sz="1600" b="0" i="1" smtClean="0">
                                <a:effectLst>
                                  <a:outerShdw blurRad="38100" dist="38100" dir="2700000" algn="tl">
                                    <a:srgbClr val="000000">
                                      <a:alpha val="43137"/>
                                    </a:srgbClr>
                                  </a:outerShdw>
                                </a:effectLst>
                                <a:latin typeface="Cambria Math" panose="02040503050406030204" pitchFamily="18" charset="0"/>
                              </a:rPr>
                              <m:t>𝑐</m:t>
                            </m:r>
                          </m:sub>
                        </m:sSub>
                      </m:den>
                    </m:f>
                    <m:r>
                      <a:rPr lang="fr-FR" sz="1600" i="1" dirty="0" smtClean="0">
                        <a:effectLst>
                          <a:outerShdw blurRad="38100" dist="38100" dir="2700000" algn="tl">
                            <a:srgbClr val="000000">
                              <a:alpha val="43137"/>
                            </a:srgbClr>
                          </a:outerShdw>
                        </a:effectLst>
                        <a:latin typeface="Cambria Math" panose="02040503050406030204" pitchFamily="18" charset="0"/>
                      </a:rPr>
                      <m:t> = </m:t>
                    </m:r>
                    <m:f>
                      <m:fPr>
                        <m:ctrlPr>
                          <a:rPr lang="fr-FR" sz="1600" i="1">
                            <a:effectLst>
                              <a:outerShdw blurRad="38100" dist="38100" dir="2700000" algn="tl">
                                <a:srgbClr val="000000">
                                  <a:alpha val="43137"/>
                                </a:srgbClr>
                              </a:outerShdw>
                            </a:effectLst>
                            <a:latin typeface="Cambria Math" panose="02040503050406030204" pitchFamily="18" charset="0"/>
                          </a:rPr>
                        </m:ctrlPr>
                      </m:fPr>
                      <m:num>
                        <m:r>
                          <a:rPr lang="fr-FR" sz="1600" b="0" i="1" smtClean="0">
                            <a:effectLst>
                              <a:outerShdw blurRad="38100" dist="38100" dir="2700000" algn="tl">
                                <a:srgbClr val="000000">
                                  <a:alpha val="43137"/>
                                </a:srgbClr>
                              </a:outerShdw>
                            </a:effectLst>
                            <a:latin typeface="Cambria Math" panose="02040503050406030204" pitchFamily="18" charset="0"/>
                          </a:rPr>
                          <m:t>0,85</m:t>
                        </m:r>
                        <m:sSub>
                          <m:sSubPr>
                            <m:ctrlPr>
                              <a:rPr lang="fr-FR" sz="1600" i="1">
                                <a:effectLst>
                                  <a:outerShdw blurRad="38100" dist="38100" dir="2700000" algn="tl">
                                    <a:srgbClr val="000000">
                                      <a:alpha val="43137"/>
                                    </a:srgbClr>
                                  </a:outerShdw>
                                </a:effectLst>
                                <a:latin typeface="Cambria Math" panose="02040503050406030204" pitchFamily="18" charset="0"/>
                              </a:rPr>
                            </m:ctrlPr>
                          </m:sSubPr>
                          <m:e>
                            <m:r>
                              <a:rPr lang="fr-FR" sz="1600" i="1">
                                <a:effectLst>
                                  <a:outerShdw blurRad="38100" dist="38100" dir="2700000" algn="tl">
                                    <a:srgbClr val="000000">
                                      <a:alpha val="43137"/>
                                    </a:srgbClr>
                                  </a:outerShdw>
                                </a:effectLst>
                                <a:latin typeface="Cambria Math" panose="02040503050406030204" pitchFamily="18" charset="0"/>
                              </a:rPr>
                              <m:t>𝑓</m:t>
                            </m:r>
                          </m:e>
                          <m:sub>
                            <m:r>
                              <a:rPr lang="fr-FR" sz="1600" i="1">
                                <a:effectLst>
                                  <a:outerShdw blurRad="38100" dist="38100" dir="2700000" algn="tl">
                                    <a:srgbClr val="000000">
                                      <a:alpha val="43137"/>
                                    </a:srgbClr>
                                  </a:outerShdw>
                                </a:effectLst>
                                <a:latin typeface="Cambria Math" panose="02040503050406030204" pitchFamily="18" charset="0"/>
                              </a:rPr>
                              <m:t>𝑐𝑘</m:t>
                            </m:r>
                          </m:sub>
                        </m:sSub>
                      </m:num>
                      <m:den>
                        <m:r>
                          <a:rPr lang="fr-FR" sz="1600" b="0" i="1" smtClean="0">
                            <a:effectLst>
                              <a:outerShdw blurRad="38100" dist="38100" dir="2700000" algn="tl">
                                <a:srgbClr val="000000">
                                  <a:alpha val="43137"/>
                                </a:srgbClr>
                              </a:outerShdw>
                            </a:effectLst>
                            <a:latin typeface="Cambria Math" panose="02040503050406030204" pitchFamily="18" charset="0"/>
                          </a:rPr>
                          <m:t>1,5</m:t>
                        </m:r>
                      </m:den>
                    </m:f>
                    <m:r>
                      <a:rPr lang="fr-FR" sz="1600" i="1" dirty="0" smtClean="0">
                        <a:effectLst>
                          <a:outerShdw blurRad="38100" dist="38100" dir="2700000" algn="tl">
                            <a:srgbClr val="000000">
                              <a:alpha val="43137"/>
                            </a:srgbClr>
                          </a:outerShdw>
                        </a:effectLst>
                        <a:latin typeface="Cambria Math" panose="02040503050406030204" pitchFamily="18" charset="0"/>
                      </a:rPr>
                      <m:t> = 0,567</m:t>
                    </m:r>
                    <m:sSub>
                      <m:sSubPr>
                        <m:ctrlPr>
                          <a:rPr lang="fr-FR" sz="1600" i="1">
                            <a:effectLst>
                              <a:outerShdw blurRad="38100" dist="38100" dir="2700000" algn="tl">
                                <a:srgbClr val="000000">
                                  <a:alpha val="43137"/>
                                </a:srgbClr>
                              </a:outerShdw>
                            </a:effectLst>
                            <a:latin typeface="Cambria Math" panose="02040503050406030204" pitchFamily="18" charset="0"/>
                          </a:rPr>
                        </m:ctrlPr>
                      </m:sSubPr>
                      <m:e>
                        <m:r>
                          <a:rPr lang="fr-FR" sz="1600" i="1">
                            <a:effectLst>
                              <a:outerShdw blurRad="38100" dist="38100" dir="2700000" algn="tl">
                                <a:srgbClr val="000000">
                                  <a:alpha val="43137"/>
                                </a:srgbClr>
                              </a:outerShdw>
                            </a:effectLst>
                            <a:latin typeface="Cambria Math" panose="02040503050406030204" pitchFamily="18" charset="0"/>
                          </a:rPr>
                          <m:t>𝑓</m:t>
                        </m:r>
                      </m:e>
                      <m:sub>
                        <m:r>
                          <a:rPr lang="fr-FR" sz="1600" i="1">
                            <a:effectLst>
                              <a:outerShdw blurRad="38100" dist="38100" dir="2700000" algn="tl">
                                <a:srgbClr val="000000">
                                  <a:alpha val="43137"/>
                                </a:srgbClr>
                              </a:outerShdw>
                            </a:effectLst>
                            <a:latin typeface="Cambria Math" panose="02040503050406030204" pitchFamily="18" charset="0"/>
                          </a:rPr>
                          <m:t>𝑐𝑘</m:t>
                        </m:r>
                      </m:sub>
                    </m:sSub>
                  </m:oMath>
                </a14:m>
                <a:endParaRPr lang="fr-FR" dirty="0">
                  <a:effectLst>
                    <a:outerShdw blurRad="38100" dist="38100" dir="2700000" algn="tl">
                      <a:srgbClr val="000000">
                        <a:alpha val="43137"/>
                      </a:srgbClr>
                    </a:outerShdw>
                  </a:effectLst>
                </a:endParaRPr>
              </a:p>
            </p:txBody>
          </p:sp>
        </mc:Choice>
        <mc:Fallback xmlns="">
          <p:sp>
            <p:nvSpPr>
              <p:cNvPr id="8" name="Rectangle 7"/>
              <p:cNvSpPr>
                <a:spLocks noRot="1" noChangeAspect="1" noMove="1" noResize="1" noEditPoints="1" noAdjustHandles="1" noChangeArrowheads="1" noChangeShapeType="1" noTextEdit="1"/>
              </p:cNvSpPr>
              <p:nvPr/>
            </p:nvSpPr>
            <p:spPr>
              <a:xfrm>
                <a:off x="1068000" y="4297643"/>
                <a:ext cx="4874805" cy="2091598"/>
              </a:xfrm>
              <a:prstGeom prst="rect">
                <a:avLst/>
              </a:prstGeom>
              <a:blipFill>
                <a:blip r:embed="rId5"/>
                <a:stretch>
                  <a:fillRect l="-500" t="-292" r="-1250" b="-87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6352244" y="4241281"/>
                <a:ext cx="5583783" cy="2139753"/>
              </a:xfrm>
              <a:prstGeom prst="rect">
                <a:avLst/>
              </a:prstGeom>
            </p:spPr>
            <p:txBody>
              <a:bodyPr wrap="square">
                <a:spAutoFit/>
              </a:bodyPr>
              <a:lstStyle/>
              <a:p>
                <a:pPr marL="285750" indent="-285750" algn="just">
                  <a:lnSpc>
                    <a:spcPct val="114000"/>
                  </a:lnSpc>
                  <a:spcBef>
                    <a:spcPts val="200"/>
                  </a:spcBef>
                  <a:spcAft>
                    <a:spcPts val="200"/>
                  </a:spcAft>
                  <a:buFont typeface="Arial" panose="020B0604020202020204" pitchFamily="34" charset="0"/>
                  <a:buChar char="•"/>
                </a:pPr>
                <a:r>
                  <a:rPr lang="fr-FR" sz="1600"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Le comportement de l’acier est symétrique </a:t>
                </a:r>
                <a:r>
                  <a:rPr lang="fr-FR" sz="16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en traction et en </a:t>
                </a:r>
                <a:r>
                  <a:rPr lang="fr-FR" sz="1600"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compression. </a:t>
                </a:r>
              </a:p>
              <a:p>
                <a:pPr marL="285750" indent="-285750" algn="just">
                  <a:lnSpc>
                    <a:spcPct val="114000"/>
                  </a:lnSpc>
                  <a:spcBef>
                    <a:spcPts val="200"/>
                  </a:spcBef>
                  <a:spcAft>
                    <a:spcPts val="200"/>
                  </a:spcAft>
                  <a:buFont typeface="Arial" panose="020B0604020202020204" pitchFamily="34" charset="0"/>
                  <a:buChar char="•"/>
                </a:pPr>
                <a:r>
                  <a:rPr lang="fr-FR" sz="1600"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Une phase linéaire </a:t>
                </a:r>
                <a:r>
                  <a:rPr lang="fr-FR" sz="16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dans la plage d’élasticité jusqu’à la limite d'élasticité de calcul </a:t>
                </a:r>
                <a:r>
                  <a:rPr lang="fr-FR" sz="1600"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a:t>
                </a:r>
                <a:r>
                  <a:rPr lang="fr-FR" sz="16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a:t>
                </a:r>
                <a:r>
                  <a:rPr lang="fr-FR" sz="1600" i="1" dirty="0" err="1">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f</a:t>
                </a:r>
                <a:r>
                  <a:rPr lang="fr-FR" sz="1600" i="1" baseline="-25000" dirty="0" err="1">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yk</a:t>
                </a:r>
                <a:r>
                  <a:rPr lang="fr-FR" sz="1600" i="1"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a:t>
                </a:r>
                <a:r>
                  <a:rPr lang="fr-FR" sz="1600" i="1" dirty="0" err="1">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γ</a:t>
                </a:r>
                <a:r>
                  <a:rPr lang="fr-FR" sz="1600" i="1" baseline="-25000" dirty="0" err="1">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S</a:t>
                </a:r>
                <a:r>
                  <a:rPr lang="fr-FR" sz="1600" i="1" baseline="-250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a:t>
                </a:r>
                <a:r>
                  <a:rPr lang="fr-FR" sz="1600" i="1"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a:t>
                </a:r>
                <a:r>
                  <a:rPr lang="fr-FR" sz="1600"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a:t>
                </a:r>
              </a:p>
              <a:p>
                <a:pPr marL="285750" indent="-285750" algn="just">
                  <a:lnSpc>
                    <a:spcPct val="114000"/>
                  </a:lnSpc>
                  <a:spcBef>
                    <a:spcPts val="200"/>
                  </a:spcBef>
                  <a:spcAft>
                    <a:spcPts val="200"/>
                  </a:spcAft>
                  <a:buFont typeface="Arial" panose="020B0604020202020204" pitchFamily="34" charset="0"/>
                  <a:buChar char="•"/>
                </a:pPr>
                <a:r>
                  <a:rPr lang="fr-FR" sz="1600"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a:t>
                </a:r>
                <a:r>
                  <a:rPr lang="fr-FR" sz="16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a:t>
                </a:r>
                <a:r>
                  <a:rPr lang="fr-FR" sz="1600" i="1" dirty="0" err="1">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γ</a:t>
                </a:r>
                <a:r>
                  <a:rPr lang="fr-FR" sz="1600" i="1" baseline="-25000" dirty="0" err="1">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s</a:t>
                </a:r>
                <a:r>
                  <a:rPr lang="fr-FR" sz="1600" i="1" baseline="-250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a:t>
                </a:r>
                <a:r>
                  <a:rPr lang="fr-FR" sz="1600" i="1"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a:t>
                </a:r>
                <a:r>
                  <a:rPr lang="fr-FR" sz="16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est le facteur partiel de </a:t>
                </a:r>
                <a:r>
                  <a:rPr lang="fr-FR" sz="1600"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sécurité (1,15).</a:t>
                </a:r>
              </a:p>
              <a:p>
                <a:pPr marL="285750" indent="-285750" algn="just">
                  <a:lnSpc>
                    <a:spcPct val="114000"/>
                  </a:lnSpc>
                  <a:spcBef>
                    <a:spcPts val="200"/>
                  </a:spcBef>
                  <a:spcAft>
                    <a:spcPts val="200"/>
                  </a:spcAft>
                  <a:buFont typeface="Arial" panose="020B0604020202020204" pitchFamily="34" charset="0"/>
                  <a:buChar char="•"/>
                </a:pPr>
                <a:r>
                  <a:rPr lang="fr-FR" sz="1600"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La </a:t>
                </a:r>
                <a:r>
                  <a:rPr lang="fr-FR" sz="16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limite d'élasticité </a:t>
                </a:r>
                <a:r>
                  <a:rPr lang="fr-FR" sz="1600"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a:t>
                </a:r>
                <a14:m>
                  <m:oMath xmlns:m="http://schemas.openxmlformats.org/officeDocument/2006/math">
                    <m:sSub>
                      <m:sSubPr>
                        <m:ctrlPr>
                          <a:rPr lang="fr-FR" sz="1600" i="1" smtClean="0">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sz="1600" b="0" i="1" smtClean="0">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𝑓</m:t>
                        </m:r>
                      </m:e>
                      <m:sub>
                        <m:r>
                          <a:rPr lang="fr-FR" sz="1600" b="0" i="1" smtClean="0">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𝑦𝑘</m:t>
                        </m:r>
                      </m:sub>
                    </m:sSub>
                    <m:r>
                      <a:rPr lang="fr-FR" sz="1600" b="0" i="1" smtClean="0">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m:t>
                    </m:r>
                    <m:f>
                      <m:fPr>
                        <m:ctrlPr>
                          <a:rPr lang="fr-FR" sz="1600" b="0" i="1" smtClean="0">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fPr>
                      <m:num>
                        <m:r>
                          <m:rPr>
                            <m:nor/>
                          </m:rPr>
                          <a:rPr lang="fr-FR" sz="1600" i="1"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m:t>f</m:t>
                        </m:r>
                        <m:r>
                          <m:rPr>
                            <m:nor/>
                          </m:rPr>
                          <a:rPr lang="fr-FR" sz="1600" i="1" baseline="-250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m:t>y</m:t>
                        </m:r>
                      </m:num>
                      <m:den>
                        <m:r>
                          <m:rPr>
                            <m:nor/>
                          </m:rPr>
                          <a:rPr lang="fr-FR" sz="1600" i="1"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m:t>γ</m:t>
                        </m:r>
                        <m:r>
                          <m:rPr>
                            <m:nor/>
                          </m:rPr>
                          <a:rPr lang="fr-FR" sz="1600" i="1" baseline="-250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m:t>S</m:t>
                        </m:r>
                      </m:den>
                    </m:f>
                  </m:oMath>
                </a14:m>
                <a:r>
                  <a:rPr lang="fr-FR" sz="1600"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a:t>
                </a:r>
                <a14:m>
                  <m:oMath xmlns:m="http://schemas.openxmlformats.org/officeDocument/2006/math">
                    <m:r>
                      <a:rPr lang="fr-FR" sz="1600" i="1">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m:t>
                    </m:r>
                    <m:f>
                      <m:fPr>
                        <m:ctrlPr>
                          <a:rPr lang="fr-FR" sz="1600" i="1">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fPr>
                      <m:num>
                        <m:r>
                          <m:rPr>
                            <m:nor/>
                          </m:rPr>
                          <a:rPr lang="fr-FR" sz="1600" i="1"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m:t>f</m:t>
                        </m:r>
                        <m:r>
                          <m:rPr>
                            <m:nor/>
                          </m:rPr>
                          <a:rPr lang="fr-FR" sz="1600" i="1" baseline="-250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m:t>y</m:t>
                        </m:r>
                      </m:num>
                      <m:den>
                        <m:r>
                          <m:rPr>
                            <m:nor/>
                          </m:rPr>
                          <a:rPr lang="fr-FR" sz="1600" b="0" i="1"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m:t>1,15</m:t>
                        </m:r>
                      </m:den>
                    </m:f>
                  </m:oMath>
                </a14:m>
                <a:endParaRPr lang="fr-FR"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6352244" y="4241281"/>
                <a:ext cx="5583783" cy="2139753"/>
              </a:xfrm>
              <a:prstGeom prst="rect">
                <a:avLst/>
              </a:prstGeom>
              <a:blipFill>
                <a:blip r:embed="rId6"/>
                <a:stretch>
                  <a:fillRect l="-546" t="-285" r="-1092" b="-1709"/>
                </a:stretch>
              </a:blipFill>
            </p:spPr>
            <p:txBody>
              <a:bodyPr/>
              <a:lstStyle/>
              <a:p>
                <a:r>
                  <a:rPr lang="fr-FR">
                    <a:noFill/>
                  </a:rPr>
                  <a:t> </a:t>
                </a:r>
              </a:p>
            </p:txBody>
          </p:sp>
        </mc:Fallback>
      </mc:AlternateContent>
    </p:spTree>
    <p:extLst>
      <p:ext uri="{BB962C8B-B14F-4D97-AF65-F5344CB8AC3E}">
        <p14:creationId xmlns:p14="http://schemas.microsoft.com/office/powerpoint/2010/main" val="222862517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6F6F6F"/>
      </a:dk1>
      <a:lt1>
        <a:sysClr val="window" lastClr="1B1B1B"/>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6F6F6F"/>
      </a:dk1>
      <a:lt1>
        <a:sysClr val="window" lastClr="1B1B1B"/>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4978</TotalTime>
  <Words>2229</Words>
  <Application>Microsoft Office PowerPoint</Application>
  <PresentationFormat>Grand écran</PresentationFormat>
  <Paragraphs>204</Paragraphs>
  <Slides>22</Slides>
  <Notes>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22</vt:i4>
      </vt:variant>
    </vt:vector>
  </HeadingPairs>
  <TitlesOfParts>
    <vt:vector size="28" baseType="lpstr">
      <vt:lpstr>Arial</vt:lpstr>
      <vt:lpstr>Calibri</vt:lpstr>
      <vt:lpstr>Calibri Light</vt:lpstr>
      <vt:lpstr>Cambria Math</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Hossem</dc:creator>
  <cp:lastModifiedBy>Hossem</cp:lastModifiedBy>
  <cp:revision>144</cp:revision>
  <dcterms:created xsi:type="dcterms:W3CDTF">2020-10-21T17:14:03Z</dcterms:created>
  <dcterms:modified xsi:type="dcterms:W3CDTF">2020-12-06T11:33:05Z</dcterms:modified>
</cp:coreProperties>
</file>