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5" r:id="rId10"/>
    <p:sldId id="266" r:id="rId11"/>
    <p:sldId id="268" r:id="rId12"/>
    <p:sldId id="267"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BB96EC-1811-4A09-BF21-E6CBF4C0DF7C}"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fr-FR"/>
        </a:p>
      </dgm:t>
    </dgm:pt>
    <dgm:pt modelId="{AEBE2854-2E4D-402E-95B7-46BFE854574B}">
      <dgm:prSet phldrT="[Texte]"/>
      <dgm:spPr/>
      <dgm:t>
        <a:bodyPr/>
        <a:lstStyle/>
        <a:p>
          <a:r>
            <a:rPr lang="ar-DZ" dirty="0" smtClean="0"/>
            <a:t>التحديد الدقيق</a:t>
          </a:r>
          <a:endParaRPr lang="fr-FR" dirty="0"/>
        </a:p>
      </dgm:t>
    </dgm:pt>
    <dgm:pt modelId="{60C59EE3-C00D-419A-88B2-D0096EB63A97}" type="parTrans" cxnId="{77195D66-45FE-4817-9587-33350F08BCE6}">
      <dgm:prSet/>
      <dgm:spPr/>
      <dgm:t>
        <a:bodyPr/>
        <a:lstStyle/>
        <a:p>
          <a:endParaRPr lang="fr-FR"/>
        </a:p>
      </dgm:t>
    </dgm:pt>
    <dgm:pt modelId="{E800D2D6-812B-40AB-8835-91B2BE82EF94}" type="sibTrans" cxnId="{77195D66-45FE-4817-9587-33350F08BCE6}">
      <dgm:prSet/>
      <dgm:spPr/>
      <dgm:t>
        <a:bodyPr/>
        <a:lstStyle/>
        <a:p>
          <a:endParaRPr lang="fr-FR"/>
        </a:p>
      </dgm:t>
    </dgm:pt>
    <dgm:pt modelId="{ED7A439C-830D-458A-8362-1425B4060C35}">
      <dgm:prSet phldrT="[Texte]"/>
      <dgm:spPr/>
      <dgm:t>
        <a:bodyPr/>
        <a:lstStyle/>
        <a:p>
          <a:r>
            <a:rPr lang="ar-DZ" dirty="0" smtClean="0"/>
            <a:t>السرعة</a:t>
          </a:r>
          <a:endParaRPr lang="fr-FR" dirty="0"/>
        </a:p>
      </dgm:t>
    </dgm:pt>
    <dgm:pt modelId="{90A51875-025D-436B-A21B-E40F020F2C70}" type="parTrans" cxnId="{9597951A-CC0D-40C8-B1D3-59399B42E236}">
      <dgm:prSet/>
      <dgm:spPr/>
      <dgm:t>
        <a:bodyPr/>
        <a:lstStyle/>
        <a:p>
          <a:endParaRPr lang="fr-FR"/>
        </a:p>
      </dgm:t>
    </dgm:pt>
    <dgm:pt modelId="{F48C0D29-508D-4124-9BA3-228D1E139820}" type="sibTrans" cxnId="{9597951A-CC0D-40C8-B1D3-59399B42E236}">
      <dgm:prSet/>
      <dgm:spPr/>
      <dgm:t>
        <a:bodyPr/>
        <a:lstStyle/>
        <a:p>
          <a:endParaRPr lang="fr-FR"/>
        </a:p>
      </dgm:t>
    </dgm:pt>
    <dgm:pt modelId="{E2CB69F0-9A8C-44B2-8FD1-55640188F581}">
      <dgm:prSet phldrT="[Texte]"/>
      <dgm:spPr/>
      <dgm:t>
        <a:bodyPr/>
        <a:lstStyle/>
        <a:p>
          <a:r>
            <a:rPr lang="ar-DZ" dirty="0" err="1" smtClean="0"/>
            <a:t>الإستمرارية</a:t>
          </a:r>
          <a:r>
            <a:rPr lang="ar-DZ" dirty="0" smtClean="0"/>
            <a:t> والبقاء</a:t>
          </a:r>
          <a:endParaRPr lang="fr-FR" dirty="0"/>
        </a:p>
      </dgm:t>
    </dgm:pt>
    <dgm:pt modelId="{1ACB015E-D19E-4A4E-BB54-68DB9707A310}" type="parTrans" cxnId="{22223B29-592B-41DD-B212-F1002A8A52A2}">
      <dgm:prSet/>
      <dgm:spPr/>
      <dgm:t>
        <a:bodyPr/>
        <a:lstStyle/>
        <a:p>
          <a:endParaRPr lang="fr-FR"/>
        </a:p>
      </dgm:t>
    </dgm:pt>
    <dgm:pt modelId="{CDE2D9D5-E1A1-4746-89BA-5C7C41CEB3BD}" type="sibTrans" cxnId="{22223B29-592B-41DD-B212-F1002A8A52A2}">
      <dgm:prSet/>
      <dgm:spPr/>
      <dgm:t>
        <a:bodyPr/>
        <a:lstStyle/>
        <a:p>
          <a:endParaRPr lang="fr-FR"/>
        </a:p>
      </dgm:t>
    </dgm:pt>
    <dgm:pt modelId="{94FC0798-FDA7-4DE6-AF00-FF789204C068}">
      <dgm:prSet phldrT="[Texte]"/>
      <dgm:spPr/>
      <dgm:t>
        <a:bodyPr/>
        <a:lstStyle/>
        <a:p>
          <a:r>
            <a:rPr lang="ar-DZ" dirty="0" smtClean="0"/>
            <a:t>تحديد واضح </a:t>
          </a:r>
          <a:r>
            <a:rPr lang="ar-DZ" dirty="0" err="1" smtClean="0"/>
            <a:t>للإتجاه</a:t>
          </a:r>
          <a:endParaRPr lang="fr-FR" dirty="0"/>
        </a:p>
      </dgm:t>
    </dgm:pt>
    <dgm:pt modelId="{FD8682E4-E761-47BB-A97B-5C6BEC79C7BF}" type="parTrans" cxnId="{C2EEF6FA-6D2B-4E8C-AAD3-D02BECDC652F}">
      <dgm:prSet/>
      <dgm:spPr/>
      <dgm:t>
        <a:bodyPr/>
        <a:lstStyle/>
        <a:p>
          <a:endParaRPr lang="fr-FR"/>
        </a:p>
      </dgm:t>
    </dgm:pt>
    <dgm:pt modelId="{33239037-EE66-4A7E-9066-9BD9EC527B1E}" type="sibTrans" cxnId="{C2EEF6FA-6D2B-4E8C-AAD3-D02BECDC652F}">
      <dgm:prSet/>
      <dgm:spPr/>
      <dgm:t>
        <a:bodyPr/>
        <a:lstStyle/>
        <a:p>
          <a:endParaRPr lang="fr-FR"/>
        </a:p>
      </dgm:t>
    </dgm:pt>
    <dgm:pt modelId="{AD110A34-9D1B-422A-8C52-0D5494060830}">
      <dgm:prSet phldrT="[Texte]"/>
      <dgm:spPr/>
      <dgm:t>
        <a:bodyPr/>
        <a:lstStyle/>
        <a:p>
          <a:r>
            <a:rPr lang="ar-DZ" dirty="0" err="1" smtClean="0"/>
            <a:t>الإستمرارية</a:t>
          </a:r>
          <a:endParaRPr lang="fr-FR" dirty="0"/>
        </a:p>
      </dgm:t>
    </dgm:pt>
    <dgm:pt modelId="{689FF001-3B7B-4B62-A1A5-54948470E720}" type="parTrans" cxnId="{42A287AA-CE84-4A63-B0CC-7D56F9D079C3}">
      <dgm:prSet/>
      <dgm:spPr/>
      <dgm:t>
        <a:bodyPr/>
        <a:lstStyle/>
        <a:p>
          <a:endParaRPr lang="fr-FR"/>
        </a:p>
      </dgm:t>
    </dgm:pt>
    <dgm:pt modelId="{DBCD45CB-0FB8-4BC3-AAA7-CA1C89345ADC}" type="sibTrans" cxnId="{42A287AA-CE84-4A63-B0CC-7D56F9D079C3}">
      <dgm:prSet/>
      <dgm:spPr/>
      <dgm:t>
        <a:bodyPr/>
        <a:lstStyle/>
        <a:p>
          <a:endParaRPr lang="fr-FR"/>
        </a:p>
      </dgm:t>
    </dgm:pt>
    <dgm:pt modelId="{364ED0BD-896D-4996-A00F-428A34A5C5FD}">
      <dgm:prSet phldrT="[Texte]"/>
      <dgm:spPr/>
      <dgm:t>
        <a:bodyPr/>
        <a:lstStyle/>
        <a:p>
          <a:r>
            <a:rPr lang="ar-DZ" dirty="0" smtClean="0"/>
            <a:t>العمليات والتشغيل</a:t>
          </a:r>
          <a:endParaRPr lang="fr-FR" dirty="0"/>
        </a:p>
      </dgm:t>
    </dgm:pt>
    <dgm:pt modelId="{C63C779F-0C5E-458B-AB00-879B92159280}" type="parTrans" cxnId="{37C5B06E-195D-43FF-8519-5002D24B355C}">
      <dgm:prSet/>
      <dgm:spPr/>
      <dgm:t>
        <a:bodyPr/>
        <a:lstStyle/>
        <a:p>
          <a:endParaRPr lang="fr-FR"/>
        </a:p>
      </dgm:t>
    </dgm:pt>
    <dgm:pt modelId="{DC7453CD-5389-43B3-B88D-B76DADB18F03}" type="sibTrans" cxnId="{37C5B06E-195D-43FF-8519-5002D24B355C}">
      <dgm:prSet/>
      <dgm:spPr/>
      <dgm:t>
        <a:bodyPr/>
        <a:lstStyle/>
        <a:p>
          <a:endParaRPr lang="fr-FR"/>
        </a:p>
      </dgm:t>
    </dgm:pt>
    <dgm:pt modelId="{E3CA3224-E2AA-438F-BEC5-A6EF38F8C677}" type="pres">
      <dgm:prSet presAssocID="{FDBB96EC-1811-4A09-BF21-E6CBF4C0DF7C}" presName="diagram" presStyleCnt="0">
        <dgm:presLayoutVars>
          <dgm:chPref val="1"/>
          <dgm:dir/>
          <dgm:animOne val="branch"/>
          <dgm:animLvl val="lvl"/>
          <dgm:resizeHandles/>
        </dgm:presLayoutVars>
      </dgm:prSet>
      <dgm:spPr/>
      <dgm:t>
        <a:bodyPr/>
        <a:lstStyle/>
        <a:p>
          <a:endParaRPr lang="fr-FR"/>
        </a:p>
      </dgm:t>
    </dgm:pt>
    <dgm:pt modelId="{6C2B6A30-4D25-4B42-9698-D22FE670AC3B}" type="pres">
      <dgm:prSet presAssocID="{AEBE2854-2E4D-402E-95B7-46BFE854574B}" presName="root" presStyleCnt="0"/>
      <dgm:spPr/>
    </dgm:pt>
    <dgm:pt modelId="{E0038A74-2700-4F8B-85DA-A56D070B7798}" type="pres">
      <dgm:prSet presAssocID="{AEBE2854-2E4D-402E-95B7-46BFE854574B}" presName="rootComposite" presStyleCnt="0"/>
      <dgm:spPr/>
    </dgm:pt>
    <dgm:pt modelId="{EFB844DE-A54D-4DB1-AE61-B0C84B46F46B}" type="pres">
      <dgm:prSet presAssocID="{AEBE2854-2E4D-402E-95B7-46BFE854574B}" presName="rootText" presStyleLbl="node1" presStyleIdx="0" presStyleCnt="2"/>
      <dgm:spPr/>
      <dgm:t>
        <a:bodyPr/>
        <a:lstStyle/>
        <a:p>
          <a:endParaRPr lang="fr-FR"/>
        </a:p>
      </dgm:t>
    </dgm:pt>
    <dgm:pt modelId="{DD1D0B57-1EEE-43B4-83AD-B75E9717FFF1}" type="pres">
      <dgm:prSet presAssocID="{AEBE2854-2E4D-402E-95B7-46BFE854574B}" presName="rootConnector" presStyleLbl="node1" presStyleIdx="0" presStyleCnt="2"/>
      <dgm:spPr/>
      <dgm:t>
        <a:bodyPr/>
        <a:lstStyle/>
        <a:p>
          <a:endParaRPr lang="fr-FR"/>
        </a:p>
      </dgm:t>
    </dgm:pt>
    <dgm:pt modelId="{223E20BE-16FE-4372-8416-D7889B3F01F7}" type="pres">
      <dgm:prSet presAssocID="{AEBE2854-2E4D-402E-95B7-46BFE854574B}" presName="childShape" presStyleCnt="0"/>
      <dgm:spPr/>
    </dgm:pt>
    <dgm:pt modelId="{19648733-7C1E-47EA-9609-FDF6C264CEF7}" type="pres">
      <dgm:prSet presAssocID="{90A51875-025D-436B-A21B-E40F020F2C70}" presName="Name13" presStyleLbl="parChTrans1D2" presStyleIdx="0" presStyleCnt="4"/>
      <dgm:spPr/>
      <dgm:t>
        <a:bodyPr/>
        <a:lstStyle/>
        <a:p>
          <a:endParaRPr lang="fr-FR"/>
        </a:p>
      </dgm:t>
    </dgm:pt>
    <dgm:pt modelId="{67D03F2E-1436-498C-BB83-9BC34B4961F0}" type="pres">
      <dgm:prSet presAssocID="{ED7A439C-830D-458A-8362-1425B4060C35}" presName="childText" presStyleLbl="bgAcc1" presStyleIdx="0" presStyleCnt="4">
        <dgm:presLayoutVars>
          <dgm:bulletEnabled val="1"/>
        </dgm:presLayoutVars>
      </dgm:prSet>
      <dgm:spPr/>
      <dgm:t>
        <a:bodyPr/>
        <a:lstStyle/>
        <a:p>
          <a:endParaRPr lang="fr-FR"/>
        </a:p>
      </dgm:t>
    </dgm:pt>
    <dgm:pt modelId="{7C4CD044-E98E-4A5A-A52E-B501A79AAB93}" type="pres">
      <dgm:prSet presAssocID="{1ACB015E-D19E-4A4E-BB54-68DB9707A310}" presName="Name13" presStyleLbl="parChTrans1D2" presStyleIdx="1" presStyleCnt="4"/>
      <dgm:spPr/>
      <dgm:t>
        <a:bodyPr/>
        <a:lstStyle/>
        <a:p>
          <a:endParaRPr lang="fr-FR"/>
        </a:p>
      </dgm:t>
    </dgm:pt>
    <dgm:pt modelId="{EEED6684-B49E-4C24-BBEB-4B37A08610D3}" type="pres">
      <dgm:prSet presAssocID="{E2CB69F0-9A8C-44B2-8FD1-55640188F581}" presName="childText" presStyleLbl="bgAcc1" presStyleIdx="1" presStyleCnt="4">
        <dgm:presLayoutVars>
          <dgm:bulletEnabled val="1"/>
        </dgm:presLayoutVars>
      </dgm:prSet>
      <dgm:spPr/>
      <dgm:t>
        <a:bodyPr/>
        <a:lstStyle/>
        <a:p>
          <a:endParaRPr lang="fr-FR"/>
        </a:p>
      </dgm:t>
    </dgm:pt>
    <dgm:pt modelId="{26115CCF-FDE2-4CF4-BF6F-3EB7D0CD453F}" type="pres">
      <dgm:prSet presAssocID="{94FC0798-FDA7-4DE6-AF00-FF789204C068}" presName="root" presStyleCnt="0"/>
      <dgm:spPr/>
    </dgm:pt>
    <dgm:pt modelId="{F8BA9C52-4992-4D6D-83F3-D7197530D98A}" type="pres">
      <dgm:prSet presAssocID="{94FC0798-FDA7-4DE6-AF00-FF789204C068}" presName="rootComposite" presStyleCnt="0"/>
      <dgm:spPr/>
    </dgm:pt>
    <dgm:pt modelId="{015EEFBC-5C78-48D6-A97A-9B12DC459DE5}" type="pres">
      <dgm:prSet presAssocID="{94FC0798-FDA7-4DE6-AF00-FF789204C068}" presName="rootText" presStyleLbl="node1" presStyleIdx="1" presStyleCnt="2"/>
      <dgm:spPr/>
      <dgm:t>
        <a:bodyPr/>
        <a:lstStyle/>
        <a:p>
          <a:endParaRPr lang="fr-FR"/>
        </a:p>
      </dgm:t>
    </dgm:pt>
    <dgm:pt modelId="{8EEB5F30-0B0B-4CAA-A51F-12B7304879C1}" type="pres">
      <dgm:prSet presAssocID="{94FC0798-FDA7-4DE6-AF00-FF789204C068}" presName="rootConnector" presStyleLbl="node1" presStyleIdx="1" presStyleCnt="2"/>
      <dgm:spPr/>
      <dgm:t>
        <a:bodyPr/>
        <a:lstStyle/>
        <a:p>
          <a:endParaRPr lang="fr-FR"/>
        </a:p>
      </dgm:t>
    </dgm:pt>
    <dgm:pt modelId="{D1765B95-AEEB-41E5-BFB0-5C27E1C1620E}" type="pres">
      <dgm:prSet presAssocID="{94FC0798-FDA7-4DE6-AF00-FF789204C068}" presName="childShape" presStyleCnt="0"/>
      <dgm:spPr/>
    </dgm:pt>
    <dgm:pt modelId="{E5A26202-2129-4A18-BFD3-B4E0A1579766}" type="pres">
      <dgm:prSet presAssocID="{689FF001-3B7B-4B62-A1A5-54948470E720}" presName="Name13" presStyleLbl="parChTrans1D2" presStyleIdx="2" presStyleCnt="4"/>
      <dgm:spPr/>
      <dgm:t>
        <a:bodyPr/>
        <a:lstStyle/>
        <a:p>
          <a:endParaRPr lang="fr-FR"/>
        </a:p>
      </dgm:t>
    </dgm:pt>
    <dgm:pt modelId="{455812CE-96FD-4113-9F9C-62933E20F713}" type="pres">
      <dgm:prSet presAssocID="{AD110A34-9D1B-422A-8C52-0D5494060830}" presName="childText" presStyleLbl="bgAcc1" presStyleIdx="2" presStyleCnt="4">
        <dgm:presLayoutVars>
          <dgm:bulletEnabled val="1"/>
        </dgm:presLayoutVars>
      </dgm:prSet>
      <dgm:spPr/>
      <dgm:t>
        <a:bodyPr/>
        <a:lstStyle/>
        <a:p>
          <a:endParaRPr lang="fr-FR"/>
        </a:p>
      </dgm:t>
    </dgm:pt>
    <dgm:pt modelId="{58BC3EEE-D724-4373-AA9F-D125A8CCC30D}" type="pres">
      <dgm:prSet presAssocID="{C63C779F-0C5E-458B-AB00-879B92159280}" presName="Name13" presStyleLbl="parChTrans1D2" presStyleIdx="3" presStyleCnt="4"/>
      <dgm:spPr/>
      <dgm:t>
        <a:bodyPr/>
        <a:lstStyle/>
        <a:p>
          <a:endParaRPr lang="fr-FR"/>
        </a:p>
      </dgm:t>
    </dgm:pt>
    <dgm:pt modelId="{049B22DB-3A2E-4CA1-8E94-B311C9D5C516}" type="pres">
      <dgm:prSet presAssocID="{364ED0BD-896D-4996-A00F-428A34A5C5FD}" presName="childText" presStyleLbl="bgAcc1" presStyleIdx="3" presStyleCnt="4">
        <dgm:presLayoutVars>
          <dgm:bulletEnabled val="1"/>
        </dgm:presLayoutVars>
      </dgm:prSet>
      <dgm:spPr/>
      <dgm:t>
        <a:bodyPr/>
        <a:lstStyle/>
        <a:p>
          <a:endParaRPr lang="fr-FR"/>
        </a:p>
      </dgm:t>
    </dgm:pt>
  </dgm:ptLst>
  <dgm:cxnLst>
    <dgm:cxn modelId="{ABBDBBEC-D5A4-4889-87DC-9E104201B2A7}" type="presOf" srcId="{FDBB96EC-1811-4A09-BF21-E6CBF4C0DF7C}" destId="{E3CA3224-E2AA-438F-BEC5-A6EF38F8C677}" srcOrd="0" destOrd="0" presId="urn:microsoft.com/office/officeart/2005/8/layout/hierarchy3"/>
    <dgm:cxn modelId="{847E26A5-E79D-4953-9335-CFDB91B9141D}" type="presOf" srcId="{E2CB69F0-9A8C-44B2-8FD1-55640188F581}" destId="{EEED6684-B49E-4C24-BBEB-4B37A08610D3}" srcOrd="0" destOrd="0" presId="urn:microsoft.com/office/officeart/2005/8/layout/hierarchy3"/>
    <dgm:cxn modelId="{5BE0DD61-02AB-489B-A333-4FE8A0F33598}" type="presOf" srcId="{94FC0798-FDA7-4DE6-AF00-FF789204C068}" destId="{8EEB5F30-0B0B-4CAA-A51F-12B7304879C1}" srcOrd="1" destOrd="0" presId="urn:microsoft.com/office/officeart/2005/8/layout/hierarchy3"/>
    <dgm:cxn modelId="{6A0171C5-EC82-4815-AFE0-DA550C1FFA52}" type="presOf" srcId="{90A51875-025D-436B-A21B-E40F020F2C70}" destId="{19648733-7C1E-47EA-9609-FDF6C264CEF7}" srcOrd="0" destOrd="0" presId="urn:microsoft.com/office/officeart/2005/8/layout/hierarchy3"/>
    <dgm:cxn modelId="{9DAFF2D1-530D-4046-A223-2AE7862F0634}" type="presOf" srcId="{AD110A34-9D1B-422A-8C52-0D5494060830}" destId="{455812CE-96FD-4113-9F9C-62933E20F713}" srcOrd="0" destOrd="0" presId="urn:microsoft.com/office/officeart/2005/8/layout/hierarchy3"/>
    <dgm:cxn modelId="{B666BDB1-C4D0-4C4E-B242-DBB6990CBD68}" type="presOf" srcId="{AEBE2854-2E4D-402E-95B7-46BFE854574B}" destId="{EFB844DE-A54D-4DB1-AE61-B0C84B46F46B}" srcOrd="0" destOrd="0" presId="urn:microsoft.com/office/officeart/2005/8/layout/hierarchy3"/>
    <dgm:cxn modelId="{BEA85639-FC72-4E44-AD08-008F34272795}" type="presOf" srcId="{ED7A439C-830D-458A-8362-1425B4060C35}" destId="{67D03F2E-1436-498C-BB83-9BC34B4961F0}" srcOrd="0" destOrd="0" presId="urn:microsoft.com/office/officeart/2005/8/layout/hierarchy3"/>
    <dgm:cxn modelId="{C2EEF6FA-6D2B-4E8C-AAD3-D02BECDC652F}" srcId="{FDBB96EC-1811-4A09-BF21-E6CBF4C0DF7C}" destId="{94FC0798-FDA7-4DE6-AF00-FF789204C068}" srcOrd="1" destOrd="0" parTransId="{FD8682E4-E761-47BB-A97B-5C6BEC79C7BF}" sibTransId="{33239037-EE66-4A7E-9066-9BD9EC527B1E}"/>
    <dgm:cxn modelId="{9597951A-CC0D-40C8-B1D3-59399B42E236}" srcId="{AEBE2854-2E4D-402E-95B7-46BFE854574B}" destId="{ED7A439C-830D-458A-8362-1425B4060C35}" srcOrd="0" destOrd="0" parTransId="{90A51875-025D-436B-A21B-E40F020F2C70}" sibTransId="{F48C0D29-508D-4124-9BA3-228D1E139820}"/>
    <dgm:cxn modelId="{6D5054DA-2401-4899-A583-73E17C7D7D0E}" type="presOf" srcId="{689FF001-3B7B-4B62-A1A5-54948470E720}" destId="{E5A26202-2129-4A18-BFD3-B4E0A1579766}" srcOrd="0" destOrd="0" presId="urn:microsoft.com/office/officeart/2005/8/layout/hierarchy3"/>
    <dgm:cxn modelId="{F91CB0FA-1E48-4175-A37D-4051E8AF6106}" type="presOf" srcId="{C63C779F-0C5E-458B-AB00-879B92159280}" destId="{58BC3EEE-D724-4373-AA9F-D125A8CCC30D}" srcOrd="0" destOrd="0" presId="urn:microsoft.com/office/officeart/2005/8/layout/hierarchy3"/>
    <dgm:cxn modelId="{2F9E08A0-2B3E-4CDC-8590-E0F951D326E2}" type="presOf" srcId="{94FC0798-FDA7-4DE6-AF00-FF789204C068}" destId="{015EEFBC-5C78-48D6-A97A-9B12DC459DE5}" srcOrd="0" destOrd="0" presId="urn:microsoft.com/office/officeart/2005/8/layout/hierarchy3"/>
    <dgm:cxn modelId="{37C5B06E-195D-43FF-8519-5002D24B355C}" srcId="{94FC0798-FDA7-4DE6-AF00-FF789204C068}" destId="{364ED0BD-896D-4996-A00F-428A34A5C5FD}" srcOrd="1" destOrd="0" parTransId="{C63C779F-0C5E-458B-AB00-879B92159280}" sibTransId="{DC7453CD-5389-43B3-B88D-B76DADB18F03}"/>
    <dgm:cxn modelId="{77195D66-45FE-4817-9587-33350F08BCE6}" srcId="{FDBB96EC-1811-4A09-BF21-E6CBF4C0DF7C}" destId="{AEBE2854-2E4D-402E-95B7-46BFE854574B}" srcOrd="0" destOrd="0" parTransId="{60C59EE3-C00D-419A-88B2-D0096EB63A97}" sibTransId="{E800D2D6-812B-40AB-8835-91B2BE82EF94}"/>
    <dgm:cxn modelId="{22223B29-592B-41DD-B212-F1002A8A52A2}" srcId="{AEBE2854-2E4D-402E-95B7-46BFE854574B}" destId="{E2CB69F0-9A8C-44B2-8FD1-55640188F581}" srcOrd="1" destOrd="0" parTransId="{1ACB015E-D19E-4A4E-BB54-68DB9707A310}" sibTransId="{CDE2D9D5-E1A1-4746-89BA-5C7C41CEB3BD}"/>
    <dgm:cxn modelId="{235C645E-C32F-4ED2-A5BB-F3F0B020EAE8}" type="presOf" srcId="{1ACB015E-D19E-4A4E-BB54-68DB9707A310}" destId="{7C4CD044-E98E-4A5A-A52E-B501A79AAB93}" srcOrd="0" destOrd="0" presId="urn:microsoft.com/office/officeart/2005/8/layout/hierarchy3"/>
    <dgm:cxn modelId="{F0D9BBB1-7433-47EA-B7AD-17BE55A07934}" type="presOf" srcId="{364ED0BD-896D-4996-A00F-428A34A5C5FD}" destId="{049B22DB-3A2E-4CA1-8E94-B311C9D5C516}" srcOrd="0" destOrd="0" presId="urn:microsoft.com/office/officeart/2005/8/layout/hierarchy3"/>
    <dgm:cxn modelId="{506A8385-159C-428E-962A-0DB89118421E}" type="presOf" srcId="{AEBE2854-2E4D-402E-95B7-46BFE854574B}" destId="{DD1D0B57-1EEE-43B4-83AD-B75E9717FFF1}" srcOrd="1" destOrd="0" presId="urn:microsoft.com/office/officeart/2005/8/layout/hierarchy3"/>
    <dgm:cxn modelId="{42A287AA-CE84-4A63-B0CC-7D56F9D079C3}" srcId="{94FC0798-FDA7-4DE6-AF00-FF789204C068}" destId="{AD110A34-9D1B-422A-8C52-0D5494060830}" srcOrd="0" destOrd="0" parTransId="{689FF001-3B7B-4B62-A1A5-54948470E720}" sibTransId="{DBCD45CB-0FB8-4BC3-AAA7-CA1C89345ADC}"/>
    <dgm:cxn modelId="{E51B5F7D-FD39-4707-8F34-2F11FB8E1D7B}" type="presParOf" srcId="{E3CA3224-E2AA-438F-BEC5-A6EF38F8C677}" destId="{6C2B6A30-4D25-4B42-9698-D22FE670AC3B}" srcOrd="0" destOrd="0" presId="urn:microsoft.com/office/officeart/2005/8/layout/hierarchy3"/>
    <dgm:cxn modelId="{B2099B0C-F332-4B2D-AF1C-54CF0B1813AE}" type="presParOf" srcId="{6C2B6A30-4D25-4B42-9698-D22FE670AC3B}" destId="{E0038A74-2700-4F8B-85DA-A56D070B7798}" srcOrd="0" destOrd="0" presId="urn:microsoft.com/office/officeart/2005/8/layout/hierarchy3"/>
    <dgm:cxn modelId="{6BD6335F-B366-4E7D-BE93-D3C1DD951708}" type="presParOf" srcId="{E0038A74-2700-4F8B-85DA-A56D070B7798}" destId="{EFB844DE-A54D-4DB1-AE61-B0C84B46F46B}" srcOrd="0" destOrd="0" presId="urn:microsoft.com/office/officeart/2005/8/layout/hierarchy3"/>
    <dgm:cxn modelId="{1CE3508A-28D8-4477-95F7-F67FD3A8BA9B}" type="presParOf" srcId="{E0038A74-2700-4F8B-85DA-A56D070B7798}" destId="{DD1D0B57-1EEE-43B4-83AD-B75E9717FFF1}" srcOrd="1" destOrd="0" presId="urn:microsoft.com/office/officeart/2005/8/layout/hierarchy3"/>
    <dgm:cxn modelId="{9F113718-46F8-4389-BC59-8B7CF1B08851}" type="presParOf" srcId="{6C2B6A30-4D25-4B42-9698-D22FE670AC3B}" destId="{223E20BE-16FE-4372-8416-D7889B3F01F7}" srcOrd="1" destOrd="0" presId="urn:microsoft.com/office/officeart/2005/8/layout/hierarchy3"/>
    <dgm:cxn modelId="{AB2F6036-5F7E-4A36-94E5-64878F704864}" type="presParOf" srcId="{223E20BE-16FE-4372-8416-D7889B3F01F7}" destId="{19648733-7C1E-47EA-9609-FDF6C264CEF7}" srcOrd="0" destOrd="0" presId="urn:microsoft.com/office/officeart/2005/8/layout/hierarchy3"/>
    <dgm:cxn modelId="{27CC50F2-7ECD-487B-B677-C5DE1874C87C}" type="presParOf" srcId="{223E20BE-16FE-4372-8416-D7889B3F01F7}" destId="{67D03F2E-1436-498C-BB83-9BC34B4961F0}" srcOrd="1" destOrd="0" presId="urn:microsoft.com/office/officeart/2005/8/layout/hierarchy3"/>
    <dgm:cxn modelId="{A9ACAF4C-1500-47F7-980A-DAF7CF7E904B}" type="presParOf" srcId="{223E20BE-16FE-4372-8416-D7889B3F01F7}" destId="{7C4CD044-E98E-4A5A-A52E-B501A79AAB93}" srcOrd="2" destOrd="0" presId="urn:microsoft.com/office/officeart/2005/8/layout/hierarchy3"/>
    <dgm:cxn modelId="{7583165A-BAE5-40D3-AC98-4B0F4FA9C079}" type="presParOf" srcId="{223E20BE-16FE-4372-8416-D7889B3F01F7}" destId="{EEED6684-B49E-4C24-BBEB-4B37A08610D3}" srcOrd="3" destOrd="0" presId="urn:microsoft.com/office/officeart/2005/8/layout/hierarchy3"/>
    <dgm:cxn modelId="{C4D1CCBF-900D-4261-9405-2EB289662F6A}" type="presParOf" srcId="{E3CA3224-E2AA-438F-BEC5-A6EF38F8C677}" destId="{26115CCF-FDE2-4CF4-BF6F-3EB7D0CD453F}" srcOrd="1" destOrd="0" presId="urn:microsoft.com/office/officeart/2005/8/layout/hierarchy3"/>
    <dgm:cxn modelId="{12D71ABD-219E-477B-9687-A7717151025B}" type="presParOf" srcId="{26115CCF-FDE2-4CF4-BF6F-3EB7D0CD453F}" destId="{F8BA9C52-4992-4D6D-83F3-D7197530D98A}" srcOrd="0" destOrd="0" presId="urn:microsoft.com/office/officeart/2005/8/layout/hierarchy3"/>
    <dgm:cxn modelId="{03179147-B8FE-4F92-8632-CBC5A24475E4}" type="presParOf" srcId="{F8BA9C52-4992-4D6D-83F3-D7197530D98A}" destId="{015EEFBC-5C78-48D6-A97A-9B12DC459DE5}" srcOrd="0" destOrd="0" presId="urn:microsoft.com/office/officeart/2005/8/layout/hierarchy3"/>
    <dgm:cxn modelId="{3C92F60F-C290-46FF-9AB5-C2548A1BAA12}" type="presParOf" srcId="{F8BA9C52-4992-4D6D-83F3-D7197530D98A}" destId="{8EEB5F30-0B0B-4CAA-A51F-12B7304879C1}" srcOrd="1" destOrd="0" presId="urn:microsoft.com/office/officeart/2005/8/layout/hierarchy3"/>
    <dgm:cxn modelId="{33372E65-E64B-4B67-8108-5C7E316A90C0}" type="presParOf" srcId="{26115CCF-FDE2-4CF4-BF6F-3EB7D0CD453F}" destId="{D1765B95-AEEB-41E5-BFB0-5C27E1C1620E}" srcOrd="1" destOrd="0" presId="urn:microsoft.com/office/officeart/2005/8/layout/hierarchy3"/>
    <dgm:cxn modelId="{9B0FA0F3-7150-4EAB-8B46-BA29FBED6F39}" type="presParOf" srcId="{D1765B95-AEEB-41E5-BFB0-5C27E1C1620E}" destId="{E5A26202-2129-4A18-BFD3-B4E0A1579766}" srcOrd="0" destOrd="0" presId="urn:microsoft.com/office/officeart/2005/8/layout/hierarchy3"/>
    <dgm:cxn modelId="{C9EC5117-3250-4EA4-86E7-F3CED2B67CD1}" type="presParOf" srcId="{D1765B95-AEEB-41E5-BFB0-5C27E1C1620E}" destId="{455812CE-96FD-4113-9F9C-62933E20F713}" srcOrd="1" destOrd="0" presId="urn:microsoft.com/office/officeart/2005/8/layout/hierarchy3"/>
    <dgm:cxn modelId="{4CC2987D-F090-42B5-B8AC-FD232248A005}" type="presParOf" srcId="{D1765B95-AEEB-41E5-BFB0-5C27E1C1620E}" destId="{58BC3EEE-D724-4373-AA9F-D125A8CCC30D}" srcOrd="2" destOrd="0" presId="urn:microsoft.com/office/officeart/2005/8/layout/hierarchy3"/>
    <dgm:cxn modelId="{E4E3C146-7A4F-4A01-9664-74B526336BFA}" type="presParOf" srcId="{D1765B95-AEEB-41E5-BFB0-5C27E1C1620E}" destId="{049B22DB-3A2E-4CA1-8E94-B311C9D5C516}" srcOrd="3" destOrd="0" presId="urn:microsoft.com/office/officeart/2005/8/layout/hierarchy3"/>
  </dgm:cxnLst>
  <dgm:bg/>
  <dgm:whole/>
</dgm:dataModel>
</file>

<file path=ppt/diagrams/data2.xml><?xml version="1.0" encoding="utf-8"?>
<dgm:dataModel xmlns:dgm="http://schemas.openxmlformats.org/drawingml/2006/diagram" xmlns:a="http://schemas.openxmlformats.org/drawingml/2006/main">
  <dgm:ptLst>
    <dgm:pt modelId="{D71B13E8-F4B6-4D8F-AEF8-BD4454B2D0DD}"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fr-FR"/>
        </a:p>
      </dgm:t>
    </dgm:pt>
    <dgm:pt modelId="{2B4EA9C6-3C4F-466C-857B-314EA92F104C}">
      <dgm:prSet phldrT="[Texte]"/>
      <dgm:spPr/>
      <dgm:t>
        <a:bodyPr/>
        <a:lstStyle/>
        <a:p>
          <a:r>
            <a:rPr lang="ar-DZ" dirty="0" smtClean="0"/>
            <a:t>التقليل من حرية أعضاء التنظيم</a:t>
          </a:r>
          <a:endParaRPr lang="fr-FR" dirty="0"/>
        </a:p>
      </dgm:t>
    </dgm:pt>
    <dgm:pt modelId="{C8F984DB-4FA2-490C-A262-AC30B8815DF7}" type="parTrans" cxnId="{F527F467-9649-42BD-B0F9-0EDF90D1FA6D}">
      <dgm:prSet/>
      <dgm:spPr/>
      <dgm:t>
        <a:bodyPr/>
        <a:lstStyle/>
        <a:p>
          <a:endParaRPr lang="fr-FR"/>
        </a:p>
      </dgm:t>
    </dgm:pt>
    <dgm:pt modelId="{3CB2CEF4-00C0-42AA-9DC5-BA38B8740719}" type="sibTrans" cxnId="{F527F467-9649-42BD-B0F9-0EDF90D1FA6D}">
      <dgm:prSet/>
      <dgm:spPr/>
      <dgm:t>
        <a:bodyPr/>
        <a:lstStyle/>
        <a:p>
          <a:endParaRPr lang="fr-FR"/>
        </a:p>
      </dgm:t>
    </dgm:pt>
    <dgm:pt modelId="{1EF46338-9A59-4124-8C03-F81CA3372C3A}">
      <dgm:prSet phldrT="[Texte]"/>
      <dgm:spPr/>
      <dgm:t>
        <a:bodyPr/>
        <a:lstStyle/>
        <a:p>
          <a:r>
            <a:rPr lang="ar-DZ" dirty="0" err="1" smtClean="0"/>
            <a:t>الإنعزالية</a:t>
          </a:r>
          <a:r>
            <a:rPr lang="ar-DZ" dirty="0" smtClean="0"/>
            <a:t> </a:t>
          </a:r>
          <a:r>
            <a:rPr lang="ar-DZ" dirty="0" err="1" smtClean="0"/>
            <a:t>والإغتراب</a:t>
          </a:r>
          <a:r>
            <a:rPr lang="ar-DZ" dirty="0" smtClean="0"/>
            <a:t> </a:t>
          </a:r>
          <a:r>
            <a:rPr lang="ar-DZ" dirty="0" err="1" smtClean="0"/>
            <a:t>الإجتماعي</a:t>
          </a:r>
          <a:r>
            <a:rPr lang="ar-DZ" dirty="0" smtClean="0"/>
            <a:t> والإحباط</a:t>
          </a:r>
          <a:endParaRPr lang="fr-FR" dirty="0"/>
        </a:p>
      </dgm:t>
    </dgm:pt>
    <dgm:pt modelId="{0793C4CF-336D-4C32-BCED-8366E42DB1A0}" type="parTrans" cxnId="{34C44D2D-B447-43E9-9A87-C9AB18910AF0}">
      <dgm:prSet/>
      <dgm:spPr/>
      <dgm:t>
        <a:bodyPr/>
        <a:lstStyle/>
        <a:p>
          <a:endParaRPr lang="fr-FR"/>
        </a:p>
      </dgm:t>
    </dgm:pt>
    <dgm:pt modelId="{99009DF9-7F15-46FF-BAFC-FE02B469B35D}" type="sibTrans" cxnId="{34C44D2D-B447-43E9-9A87-C9AB18910AF0}">
      <dgm:prSet/>
      <dgm:spPr/>
      <dgm:t>
        <a:bodyPr/>
        <a:lstStyle/>
        <a:p>
          <a:endParaRPr lang="fr-FR"/>
        </a:p>
      </dgm:t>
    </dgm:pt>
    <dgm:pt modelId="{DCEE9C17-88BB-430E-8227-390BA76781B4}">
      <dgm:prSet phldrT="[Texte]"/>
      <dgm:spPr/>
      <dgm:t>
        <a:bodyPr/>
        <a:lstStyle/>
        <a:p>
          <a:r>
            <a:rPr lang="ar-DZ" dirty="0" smtClean="0"/>
            <a:t>بسبب التكنولوجيا والتخصص والإنتاج الكبير</a:t>
          </a:r>
          <a:endParaRPr lang="fr-FR" dirty="0"/>
        </a:p>
      </dgm:t>
    </dgm:pt>
    <dgm:pt modelId="{D7CB173B-E3B1-4AC0-98C5-477AD7DD2642}" type="parTrans" cxnId="{07EF3843-3E23-4EB3-8019-D0531AAD36C8}">
      <dgm:prSet/>
      <dgm:spPr/>
      <dgm:t>
        <a:bodyPr/>
        <a:lstStyle/>
        <a:p>
          <a:endParaRPr lang="fr-FR"/>
        </a:p>
      </dgm:t>
    </dgm:pt>
    <dgm:pt modelId="{10B6125B-53A5-4BB7-9C2F-1F23F8F94736}" type="sibTrans" cxnId="{07EF3843-3E23-4EB3-8019-D0531AAD36C8}">
      <dgm:prSet/>
      <dgm:spPr/>
      <dgm:t>
        <a:bodyPr/>
        <a:lstStyle/>
        <a:p>
          <a:endParaRPr lang="fr-FR"/>
        </a:p>
      </dgm:t>
    </dgm:pt>
    <dgm:pt modelId="{6EA4C669-4F08-4612-9BA9-6AB1F3FB089A}" type="pres">
      <dgm:prSet presAssocID="{D71B13E8-F4B6-4D8F-AEF8-BD4454B2D0DD}" presName="Name0" presStyleCnt="0">
        <dgm:presLayoutVars>
          <dgm:dir/>
          <dgm:animLvl val="lvl"/>
          <dgm:resizeHandles val="exact"/>
        </dgm:presLayoutVars>
      </dgm:prSet>
      <dgm:spPr/>
      <dgm:t>
        <a:bodyPr/>
        <a:lstStyle/>
        <a:p>
          <a:endParaRPr lang="fr-FR"/>
        </a:p>
      </dgm:t>
    </dgm:pt>
    <dgm:pt modelId="{27971C25-9B7F-47EC-8630-759FF952B77D}" type="pres">
      <dgm:prSet presAssocID="{DCEE9C17-88BB-430E-8227-390BA76781B4}" presName="boxAndChildren" presStyleCnt="0"/>
      <dgm:spPr/>
    </dgm:pt>
    <dgm:pt modelId="{F735C591-882B-4E0C-A4B7-833FFF0176E9}" type="pres">
      <dgm:prSet presAssocID="{DCEE9C17-88BB-430E-8227-390BA76781B4}" presName="parentTextBox" presStyleLbl="node1" presStyleIdx="0" presStyleCnt="3"/>
      <dgm:spPr/>
      <dgm:t>
        <a:bodyPr/>
        <a:lstStyle/>
        <a:p>
          <a:endParaRPr lang="fr-FR"/>
        </a:p>
      </dgm:t>
    </dgm:pt>
    <dgm:pt modelId="{C63FA5A8-14D4-44DB-A14E-EE66D6CB60C7}" type="pres">
      <dgm:prSet presAssocID="{99009DF9-7F15-46FF-BAFC-FE02B469B35D}" presName="sp" presStyleCnt="0"/>
      <dgm:spPr/>
    </dgm:pt>
    <dgm:pt modelId="{BB28390F-1633-495D-9EE3-5AE9DEA53DAC}" type="pres">
      <dgm:prSet presAssocID="{1EF46338-9A59-4124-8C03-F81CA3372C3A}" presName="arrowAndChildren" presStyleCnt="0"/>
      <dgm:spPr/>
    </dgm:pt>
    <dgm:pt modelId="{4D8257E0-5C86-4D34-AD63-E8D635492434}" type="pres">
      <dgm:prSet presAssocID="{1EF46338-9A59-4124-8C03-F81CA3372C3A}" presName="parentTextArrow" presStyleLbl="node1" presStyleIdx="1" presStyleCnt="3"/>
      <dgm:spPr/>
      <dgm:t>
        <a:bodyPr/>
        <a:lstStyle/>
        <a:p>
          <a:endParaRPr lang="fr-FR"/>
        </a:p>
      </dgm:t>
    </dgm:pt>
    <dgm:pt modelId="{1081F0BD-AEAC-4284-A210-6A2BA2BC9254}" type="pres">
      <dgm:prSet presAssocID="{3CB2CEF4-00C0-42AA-9DC5-BA38B8740719}" presName="sp" presStyleCnt="0"/>
      <dgm:spPr/>
    </dgm:pt>
    <dgm:pt modelId="{5AC68B46-6205-4ED6-8625-E625270A7542}" type="pres">
      <dgm:prSet presAssocID="{2B4EA9C6-3C4F-466C-857B-314EA92F104C}" presName="arrowAndChildren" presStyleCnt="0"/>
      <dgm:spPr/>
    </dgm:pt>
    <dgm:pt modelId="{D126A3CC-3A65-43AD-9145-425ED8E6CA39}" type="pres">
      <dgm:prSet presAssocID="{2B4EA9C6-3C4F-466C-857B-314EA92F104C}" presName="parentTextArrow" presStyleLbl="node1" presStyleIdx="2" presStyleCnt="3"/>
      <dgm:spPr/>
      <dgm:t>
        <a:bodyPr/>
        <a:lstStyle/>
        <a:p>
          <a:endParaRPr lang="fr-FR"/>
        </a:p>
      </dgm:t>
    </dgm:pt>
  </dgm:ptLst>
  <dgm:cxnLst>
    <dgm:cxn modelId="{DC0B5C0B-AAF9-4FDF-B368-77ADB9977F3D}" type="presOf" srcId="{DCEE9C17-88BB-430E-8227-390BA76781B4}" destId="{F735C591-882B-4E0C-A4B7-833FFF0176E9}" srcOrd="0" destOrd="0" presId="urn:microsoft.com/office/officeart/2005/8/layout/process4"/>
    <dgm:cxn modelId="{F527F467-9649-42BD-B0F9-0EDF90D1FA6D}" srcId="{D71B13E8-F4B6-4D8F-AEF8-BD4454B2D0DD}" destId="{2B4EA9C6-3C4F-466C-857B-314EA92F104C}" srcOrd="0" destOrd="0" parTransId="{C8F984DB-4FA2-490C-A262-AC30B8815DF7}" sibTransId="{3CB2CEF4-00C0-42AA-9DC5-BA38B8740719}"/>
    <dgm:cxn modelId="{4D1D3D3F-E8DD-42D8-9689-1BCF25450D8A}" type="presOf" srcId="{2B4EA9C6-3C4F-466C-857B-314EA92F104C}" destId="{D126A3CC-3A65-43AD-9145-425ED8E6CA39}" srcOrd="0" destOrd="0" presId="urn:microsoft.com/office/officeart/2005/8/layout/process4"/>
    <dgm:cxn modelId="{10702BA7-D46E-4952-AC47-960A30952D11}" type="presOf" srcId="{D71B13E8-F4B6-4D8F-AEF8-BD4454B2D0DD}" destId="{6EA4C669-4F08-4612-9BA9-6AB1F3FB089A}" srcOrd="0" destOrd="0" presId="urn:microsoft.com/office/officeart/2005/8/layout/process4"/>
    <dgm:cxn modelId="{40094EB5-D95C-4345-BAA5-EF82DA2676D0}" type="presOf" srcId="{1EF46338-9A59-4124-8C03-F81CA3372C3A}" destId="{4D8257E0-5C86-4D34-AD63-E8D635492434}" srcOrd="0" destOrd="0" presId="urn:microsoft.com/office/officeart/2005/8/layout/process4"/>
    <dgm:cxn modelId="{34C44D2D-B447-43E9-9A87-C9AB18910AF0}" srcId="{D71B13E8-F4B6-4D8F-AEF8-BD4454B2D0DD}" destId="{1EF46338-9A59-4124-8C03-F81CA3372C3A}" srcOrd="1" destOrd="0" parTransId="{0793C4CF-336D-4C32-BCED-8366E42DB1A0}" sibTransId="{99009DF9-7F15-46FF-BAFC-FE02B469B35D}"/>
    <dgm:cxn modelId="{07EF3843-3E23-4EB3-8019-D0531AAD36C8}" srcId="{D71B13E8-F4B6-4D8F-AEF8-BD4454B2D0DD}" destId="{DCEE9C17-88BB-430E-8227-390BA76781B4}" srcOrd="2" destOrd="0" parTransId="{D7CB173B-E3B1-4AC0-98C5-477AD7DD2642}" sibTransId="{10B6125B-53A5-4BB7-9C2F-1F23F8F94736}"/>
    <dgm:cxn modelId="{064AEDBC-4A8E-42B7-AFEA-A6603DDACE88}" type="presParOf" srcId="{6EA4C669-4F08-4612-9BA9-6AB1F3FB089A}" destId="{27971C25-9B7F-47EC-8630-759FF952B77D}" srcOrd="0" destOrd="0" presId="urn:microsoft.com/office/officeart/2005/8/layout/process4"/>
    <dgm:cxn modelId="{4EEE0086-61EA-48B6-91D2-AE958845E09A}" type="presParOf" srcId="{27971C25-9B7F-47EC-8630-759FF952B77D}" destId="{F735C591-882B-4E0C-A4B7-833FFF0176E9}" srcOrd="0" destOrd="0" presId="urn:microsoft.com/office/officeart/2005/8/layout/process4"/>
    <dgm:cxn modelId="{4D6389A2-03B7-42A8-B84C-5BDFF90E0D3A}" type="presParOf" srcId="{6EA4C669-4F08-4612-9BA9-6AB1F3FB089A}" destId="{C63FA5A8-14D4-44DB-A14E-EE66D6CB60C7}" srcOrd="1" destOrd="0" presId="urn:microsoft.com/office/officeart/2005/8/layout/process4"/>
    <dgm:cxn modelId="{A2F4EF91-7952-4CFE-8ADD-4EFC6DA41822}" type="presParOf" srcId="{6EA4C669-4F08-4612-9BA9-6AB1F3FB089A}" destId="{BB28390F-1633-495D-9EE3-5AE9DEA53DAC}" srcOrd="2" destOrd="0" presId="urn:microsoft.com/office/officeart/2005/8/layout/process4"/>
    <dgm:cxn modelId="{A092FE91-7636-47FA-9B85-73B08069D4CE}" type="presParOf" srcId="{BB28390F-1633-495D-9EE3-5AE9DEA53DAC}" destId="{4D8257E0-5C86-4D34-AD63-E8D635492434}" srcOrd="0" destOrd="0" presId="urn:microsoft.com/office/officeart/2005/8/layout/process4"/>
    <dgm:cxn modelId="{1A41D505-25AD-4545-BEB9-69C40B518F14}" type="presParOf" srcId="{6EA4C669-4F08-4612-9BA9-6AB1F3FB089A}" destId="{1081F0BD-AEAC-4284-A210-6A2BA2BC9254}" srcOrd="3" destOrd="0" presId="urn:microsoft.com/office/officeart/2005/8/layout/process4"/>
    <dgm:cxn modelId="{3E4C7064-3B53-4DB1-8768-6F8501DA88AE}" type="presParOf" srcId="{6EA4C669-4F08-4612-9BA9-6AB1F3FB089A}" destId="{5AC68B46-6205-4ED6-8625-E625270A7542}" srcOrd="4" destOrd="0" presId="urn:microsoft.com/office/officeart/2005/8/layout/process4"/>
    <dgm:cxn modelId="{53E4E6BA-1957-4170-AA91-7C9CB275A667}" type="presParOf" srcId="{5AC68B46-6205-4ED6-8625-E625270A7542}" destId="{D126A3CC-3A65-43AD-9145-425ED8E6CA39}" srcOrd="0" destOrd="0" presId="urn:microsoft.com/office/officeart/2005/8/layout/process4"/>
  </dgm:cxnLst>
  <dgm:bg/>
  <dgm:whole/>
</dgm:dataModel>
</file>

<file path=ppt/diagrams/data3.xml><?xml version="1.0" encoding="utf-8"?>
<dgm:dataModel xmlns:dgm="http://schemas.openxmlformats.org/drawingml/2006/diagram" xmlns:a="http://schemas.openxmlformats.org/drawingml/2006/main">
  <dgm:ptLst>
    <dgm:pt modelId="{03C4D9CB-D4B1-4C33-B8C9-4C1CA7E91F47}" type="doc">
      <dgm:prSet loTypeId="urn:microsoft.com/office/officeart/2005/8/layout/matrix2" loCatId="matrix" qsTypeId="urn:microsoft.com/office/officeart/2005/8/quickstyle/simple1" qsCatId="simple" csTypeId="urn:microsoft.com/office/officeart/2005/8/colors/accent1_2" csCatId="accent1" phldr="1"/>
      <dgm:spPr/>
      <dgm:t>
        <a:bodyPr/>
        <a:lstStyle/>
        <a:p>
          <a:endParaRPr lang="fr-FR"/>
        </a:p>
      </dgm:t>
    </dgm:pt>
    <dgm:pt modelId="{55AAC26A-0892-4CD7-9E11-87E846074777}">
      <dgm:prSet phldrT="[Texte]">
        <dgm:style>
          <a:lnRef idx="2">
            <a:schemeClr val="accent1"/>
          </a:lnRef>
          <a:fillRef idx="1">
            <a:schemeClr val="lt1"/>
          </a:fillRef>
          <a:effectRef idx="0">
            <a:schemeClr val="accent1"/>
          </a:effectRef>
          <a:fontRef idx="minor">
            <a:schemeClr val="dk1"/>
          </a:fontRef>
        </dgm:style>
      </dgm:prSet>
      <dgm:spPr/>
      <dgm:t>
        <a:bodyPr/>
        <a:lstStyle/>
        <a:p>
          <a:r>
            <a:rPr lang="ar-DZ" dirty="0" err="1" smtClean="0"/>
            <a:t>الإزدواجية</a:t>
          </a:r>
          <a:r>
            <a:rPr lang="ar-DZ" dirty="0" smtClean="0"/>
            <a:t> في التخصصات</a:t>
          </a:r>
          <a:endParaRPr lang="fr-FR" dirty="0"/>
        </a:p>
      </dgm:t>
    </dgm:pt>
    <dgm:pt modelId="{A790EE01-F015-40F4-9F67-EFF66641894A}" type="parTrans" cxnId="{FC1DA1B4-A74D-4428-84F8-A128BC0B20D6}">
      <dgm:prSet/>
      <dgm:spPr/>
      <dgm:t>
        <a:bodyPr/>
        <a:lstStyle/>
        <a:p>
          <a:endParaRPr lang="fr-FR"/>
        </a:p>
      </dgm:t>
    </dgm:pt>
    <dgm:pt modelId="{D3A5B1EE-7FBC-4DCE-BC2E-4390F6992A16}" type="sibTrans" cxnId="{FC1DA1B4-A74D-4428-84F8-A128BC0B20D6}">
      <dgm:prSet/>
      <dgm:spPr/>
      <dgm:t>
        <a:bodyPr/>
        <a:lstStyle/>
        <a:p>
          <a:endParaRPr lang="fr-FR"/>
        </a:p>
      </dgm:t>
    </dgm:pt>
    <dgm:pt modelId="{B65E9571-9649-4313-B864-E8803E07C97D}">
      <dgm:prSet phldrT="[Texte]">
        <dgm:style>
          <a:lnRef idx="2">
            <a:schemeClr val="accent1"/>
          </a:lnRef>
          <a:fillRef idx="1">
            <a:schemeClr val="lt1"/>
          </a:fillRef>
          <a:effectRef idx="0">
            <a:schemeClr val="accent1"/>
          </a:effectRef>
          <a:fontRef idx="minor">
            <a:schemeClr val="dk1"/>
          </a:fontRef>
        </dgm:style>
      </dgm:prSet>
      <dgm:spPr/>
      <dgm:t>
        <a:bodyPr/>
        <a:lstStyle/>
        <a:p>
          <a:r>
            <a:rPr lang="ar-DZ" dirty="0" smtClean="0"/>
            <a:t>مدى تركيز السلطات</a:t>
          </a:r>
          <a:endParaRPr lang="fr-FR" dirty="0"/>
        </a:p>
      </dgm:t>
    </dgm:pt>
    <dgm:pt modelId="{1B96B0D4-5A90-412D-A2D0-38EE46A24812}" type="parTrans" cxnId="{51506C24-314D-4C9C-8C90-8AD397B82174}">
      <dgm:prSet/>
      <dgm:spPr/>
      <dgm:t>
        <a:bodyPr/>
        <a:lstStyle/>
        <a:p>
          <a:endParaRPr lang="fr-FR"/>
        </a:p>
      </dgm:t>
    </dgm:pt>
    <dgm:pt modelId="{C01D821E-824D-4EC1-829C-37D4BDF439E8}" type="sibTrans" cxnId="{51506C24-314D-4C9C-8C90-8AD397B82174}">
      <dgm:prSet/>
      <dgm:spPr/>
      <dgm:t>
        <a:bodyPr/>
        <a:lstStyle/>
        <a:p>
          <a:endParaRPr lang="fr-FR"/>
        </a:p>
      </dgm:t>
    </dgm:pt>
    <dgm:pt modelId="{CA7B0353-B1EA-40B7-ABEE-8B680029F93A}">
      <dgm:prSet phldrT="[Texte]">
        <dgm:style>
          <a:lnRef idx="2">
            <a:schemeClr val="accent1"/>
          </a:lnRef>
          <a:fillRef idx="1">
            <a:schemeClr val="lt1"/>
          </a:fillRef>
          <a:effectRef idx="0">
            <a:schemeClr val="accent1"/>
          </a:effectRef>
          <a:fontRef idx="minor">
            <a:schemeClr val="dk1"/>
          </a:fontRef>
        </dgm:style>
      </dgm:prSet>
      <dgm:spPr/>
      <dgm:t>
        <a:bodyPr/>
        <a:lstStyle/>
        <a:p>
          <a:r>
            <a:rPr lang="ar-DZ" dirty="0" smtClean="0"/>
            <a:t>ضيق </a:t>
          </a:r>
          <a:r>
            <a:rPr lang="ar-DZ" dirty="0" err="1" smtClean="0"/>
            <a:t>أ</a:t>
          </a:r>
          <a:r>
            <a:rPr lang="ar-DZ" dirty="0" smtClean="0"/>
            <a:t> واتساع نطاق الإشراف</a:t>
          </a:r>
          <a:endParaRPr lang="fr-FR" dirty="0"/>
        </a:p>
      </dgm:t>
    </dgm:pt>
    <dgm:pt modelId="{0FC23E31-2635-4653-B151-FB8E773421ED}" type="parTrans" cxnId="{694AE89F-7099-4120-B90E-99B4E3041BB1}">
      <dgm:prSet/>
      <dgm:spPr/>
      <dgm:t>
        <a:bodyPr/>
        <a:lstStyle/>
        <a:p>
          <a:endParaRPr lang="fr-FR"/>
        </a:p>
      </dgm:t>
    </dgm:pt>
    <dgm:pt modelId="{E31D4EF6-C437-486B-B7F0-9E8A2E86B6B5}" type="sibTrans" cxnId="{694AE89F-7099-4120-B90E-99B4E3041BB1}">
      <dgm:prSet/>
      <dgm:spPr/>
      <dgm:t>
        <a:bodyPr/>
        <a:lstStyle/>
        <a:p>
          <a:endParaRPr lang="fr-FR"/>
        </a:p>
      </dgm:t>
    </dgm:pt>
    <dgm:pt modelId="{617BEB55-588E-451D-A00E-7356F417428B}">
      <dgm:prSet phldrT="[Texte]">
        <dgm:style>
          <a:lnRef idx="2">
            <a:schemeClr val="accent1"/>
          </a:lnRef>
          <a:fillRef idx="1">
            <a:schemeClr val="lt1"/>
          </a:fillRef>
          <a:effectRef idx="0">
            <a:schemeClr val="accent1"/>
          </a:effectRef>
          <a:fontRef idx="minor">
            <a:schemeClr val="dk1"/>
          </a:fontRef>
        </dgm:style>
      </dgm:prSet>
      <dgm:spPr/>
      <dgm:t>
        <a:bodyPr/>
        <a:lstStyle/>
        <a:p>
          <a:r>
            <a:rPr lang="ar-DZ" dirty="0" smtClean="0"/>
            <a:t>اللامركزية الوظيفية</a:t>
          </a:r>
          <a:endParaRPr lang="fr-FR" dirty="0"/>
        </a:p>
      </dgm:t>
    </dgm:pt>
    <dgm:pt modelId="{304A64C5-403D-4AC3-B467-B4EF4E6F4B55}" type="parTrans" cxnId="{69DCCA49-BF3C-43ED-91E1-E2BE9447AE2D}">
      <dgm:prSet/>
      <dgm:spPr/>
      <dgm:t>
        <a:bodyPr/>
        <a:lstStyle/>
        <a:p>
          <a:endParaRPr lang="fr-FR"/>
        </a:p>
      </dgm:t>
    </dgm:pt>
    <dgm:pt modelId="{BA203004-FFC9-4E0A-9917-C6D490E27433}" type="sibTrans" cxnId="{69DCCA49-BF3C-43ED-91E1-E2BE9447AE2D}">
      <dgm:prSet/>
      <dgm:spPr/>
      <dgm:t>
        <a:bodyPr/>
        <a:lstStyle/>
        <a:p>
          <a:endParaRPr lang="fr-FR"/>
        </a:p>
      </dgm:t>
    </dgm:pt>
    <dgm:pt modelId="{CE3F0D6B-D82A-4F13-A02A-6557820E3EC6}" type="pres">
      <dgm:prSet presAssocID="{03C4D9CB-D4B1-4C33-B8C9-4C1CA7E91F47}" presName="matrix" presStyleCnt="0">
        <dgm:presLayoutVars>
          <dgm:chMax val="1"/>
          <dgm:dir/>
          <dgm:resizeHandles val="exact"/>
        </dgm:presLayoutVars>
      </dgm:prSet>
      <dgm:spPr/>
      <dgm:t>
        <a:bodyPr/>
        <a:lstStyle/>
        <a:p>
          <a:endParaRPr lang="fr-FR"/>
        </a:p>
      </dgm:t>
    </dgm:pt>
    <dgm:pt modelId="{325E545D-8585-45AE-A478-2F73D255635B}" type="pres">
      <dgm:prSet presAssocID="{03C4D9CB-D4B1-4C33-B8C9-4C1CA7E91F47}" presName="axisShape" presStyleLbl="bgShp" presStyleIdx="0" presStyleCnt="1" custScaleX="224856" custLinFactNeighborX="578"/>
      <dgm:spPr/>
    </dgm:pt>
    <dgm:pt modelId="{F20EDAA9-73E2-4AB0-9909-EA3AAC2BB748}" type="pres">
      <dgm:prSet presAssocID="{03C4D9CB-D4B1-4C33-B8C9-4C1CA7E91F47}" presName="rect1" presStyleLbl="node1" presStyleIdx="0" presStyleCnt="4">
        <dgm:presLayoutVars>
          <dgm:chMax val="0"/>
          <dgm:chPref val="0"/>
          <dgm:bulletEnabled val="1"/>
        </dgm:presLayoutVars>
      </dgm:prSet>
      <dgm:spPr/>
      <dgm:t>
        <a:bodyPr/>
        <a:lstStyle/>
        <a:p>
          <a:endParaRPr lang="fr-FR"/>
        </a:p>
      </dgm:t>
    </dgm:pt>
    <dgm:pt modelId="{2C12D63D-0448-4B5D-99AB-4E47C789224E}" type="pres">
      <dgm:prSet presAssocID="{03C4D9CB-D4B1-4C33-B8C9-4C1CA7E91F47}" presName="rect2" presStyleLbl="node1" presStyleIdx="1" presStyleCnt="4" custScaleX="89684">
        <dgm:presLayoutVars>
          <dgm:chMax val="0"/>
          <dgm:chPref val="0"/>
          <dgm:bulletEnabled val="1"/>
        </dgm:presLayoutVars>
      </dgm:prSet>
      <dgm:spPr/>
      <dgm:t>
        <a:bodyPr/>
        <a:lstStyle/>
        <a:p>
          <a:endParaRPr lang="fr-FR"/>
        </a:p>
      </dgm:t>
    </dgm:pt>
    <dgm:pt modelId="{555D6530-98D3-49FA-AC86-F1B25981427E}" type="pres">
      <dgm:prSet presAssocID="{03C4D9CB-D4B1-4C33-B8C9-4C1CA7E91F47}" presName="rect3" presStyleLbl="node1" presStyleIdx="2" presStyleCnt="4" custScaleX="99318">
        <dgm:presLayoutVars>
          <dgm:chMax val="0"/>
          <dgm:chPref val="0"/>
          <dgm:bulletEnabled val="1"/>
        </dgm:presLayoutVars>
      </dgm:prSet>
      <dgm:spPr/>
      <dgm:t>
        <a:bodyPr/>
        <a:lstStyle/>
        <a:p>
          <a:endParaRPr lang="fr-FR"/>
        </a:p>
      </dgm:t>
    </dgm:pt>
    <dgm:pt modelId="{949FDB73-7184-4E65-A2DD-38F327F26622}" type="pres">
      <dgm:prSet presAssocID="{03C4D9CB-D4B1-4C33-B8C9-4C1CA7E91F47}" presName="rect4" presStyleLbl="node1" presStyleIdx="3" presStyleCnt="4" custScaleX="99318">
        <dgm:presLayoutVars>
          <dgm:chMax val="0"/>
          <dgm:chPref val="0"/>
          <dgm:bulletEnabled val="1"/>
        </dgm:presLayoutVars>
      </dgm:prSet>
      <dgm:spPr/>
      <dgm:t>
        <a:bodyPr/>
        <a:lstStyle/>
        <a:p>
          <a:endParaRPr lang="fr-FR"/>
        </a:p>
      </dgm:t>
    </dgm:pt>
  </dgm:ptLst>
  <dgm:cxnLst>
    <dgm:cxn modelId="{FC1DA1B4-A74D-4428-84F8-A128BC0B20D6}" srcId="{03C4D9CB-D4B1-4C33-B8C9-4C1CA7E91F47}" destId="{55AAC26A-0892-4CD7-9E11-87E846074777}" srcOrd="0" destOrd="0" parTransId="{A790EE01-F015-40F4-9F67-EFF66641894A}" sibTransId="{D3A5B1EE-7FBC-4DCE-BC2E-4390F6992A16}"/>
    <dgm:cxn modelId="{51506C24-314D-4C9C-8C90-8AD397B82174}" srcId="{03C4D9CB-D4B1-4C33-B8C9-4C1CA7E91F47}" destId="{B65E9571-9649-4313-B864-E8803E07C97D}" srcOrd="1" destOrd="0" parTransId="{1B96B0D4-5A90-412D-A2D0-38EE46A24812}" sibTransId="{C01D821E-824D-4EC1-829C-37D4BDF439E8}"/>
    <dgm:cxn modelId="{31DBEE29-071D-4A65-B7C0-9088F8817206}" type="presOf" srcId="{617BEB55-588E-451D-A00E-7356F417428B}" destId="{949FDB73-7184-4E65-A2DD-38F327F26622}" srcOrd="0" destOrd="0" presId="urn:microsoft.com/office/officeart/2005/8/layout/matrix2"/>
    <dgm:cxn modelId="{2204899E-9DE2-4C80-829C-9F4B34D62E53}" type="presOf" srcId="{B65E9571-9649-4313-B864-E8803E07C97D}" destId="{2C12D63D-0448-4B5D-99AB-4E47C789224E}" srcOrd="0" destOrd="0" presId="urn:microsoft.com/office/officeart/2005/8/layout/matrix2"/>
    <dgm:cxn modelId="{8DC3B3A4-23F5-4DDB-8A3E-81D67C1005BD}" type="presOf" srcId="{55AAC26A-0892-4CD7-9E11-87E846074777}" destId="{F20EDAA9-73E2-4AB0-9909-EA3AAC2BB748}" srcOrd="0" destOrd="0" presId="urn:microsoft.com/office/officeart/2005/8/layout/matrix2"/>
    <dgm:cxn modelId="{694AE89F-7099-4120-B90E-99B4E3041BB1}" srcId="{03C4D9CB-D4B1-4C33-B8C9-4C1CA7E91F47}" destId="{CA7B0353-B1EA-40B7-ABEE-8B680029F93A}" srcOrd="2" destOrd="0" parTransId="{0FC23E31-2635-4653-B151-FB8E773421ED}" sibTransId="{E31D4EF6-C437-486B-B7F0-9E8A2E86B6B5}"/>
    <dgm:cxn modelId="{14DDB332-F285-4025-B347-8B04BFF0ED43}" type="presOf" srcId="{03C4D9CB-D4B1-4C33-B8C9-4C1CA7E91F47}" destId="{CE3F0D6B-D82A-4F13-A02A-6557820E3EC6}" srcOrd="0" destOrd="0" presId="urn:microsoft.com/office/officeart/2005/8/layout/matrix2"/>
    <dgm:cxn modelId="{931164A7-2CB3-4307-9307-E497A7F2E4CB}" type="presOf" srcId="{CA7B0353-B1EA-40B7-ABEE-8B680029F93A}" destId="{555D6530-98D3-49FA-AC86-F1B25981427E}" srcOrd="0" destOrd="0" presId="urn:microsoft.com/office/officeart/2005/8/layout/matrix2"/>
    <dgm:cxn modelId="{69DCCA49-BF3C-43ED-91E1-E2BE9447AE2D}" srcId="{03C4D9CB-D4B1-4C33-B8C9-4C1CA7E91F47}" destId="{617BEB55-588E-451D-A00E-7356F417428B}" srcOrd="3" destOrd="0" parTransId="{304A64C5-403D-4AC3-B467-B4EF4E6F4B55}" sibTransId="{BA203004-FFC9-4E0A-9917-C6D490E27433}"/>
    <dgm:cxn modelId="{83CD7DE2-3553-40C3-93AA-C648AB5471E9}" type="presParOf" srcId="{CE3F0D6B-D82A-4F13-A02A-6557820E3EC6}" destId="{325E545D-8585-45AE-A478-2F73D255635B}" srcOrd="0" destOrd="0" presId="urn:microsoft.com/office/officeart/2005/8/layout/matrix2"/>
    <dgm:cxn modelId="{DA7B064D-2C69-4743-B43B-2AE928463A4E}" type="presParOf" srcId="{CE3F0D6B-D82A-4F13-A02A-6557820E3EC6}" destId="{F20EDAA9-73E2-4AB0-9909-EA3AAC2BB748}" srcOrd="1" destOrd="0" presId="urn:microsoft.com/office/officeart/2005/8/layout/matrix2"/>
    <dgm:cxn modelId="{0FF81878-3D2B-4DF6-AA9D-81D73EC23904}" type="presParOf" srcId="{CE3F0D6B-D82A-4F13-A02A-6557820E3EC6}" destId="{2C12D63D-0448-4B5D-99AB-4E47C789224E}" srcOrd="2" destOrd="0" presId="urn:microsoft.com/office/officeart/2005/8/layout/matrix2"/>
    <dgm:cxn modelId="{925825CD-2687-4B7F-BFF6-AD2F04B6F4DC}" type="presParOf" srcId="{CE3F0D6B-D82A-4F13-A02A-6557820E3EC6}" destId="{555D6530-98D3-49FA-AC86-F1B25981427E}" srcOrd="3" destOrd="0" presId="urn:microsoft.com/office/officeart/2005/8/layout/matrix2"/>
    <dgm:cxn modelId="{F55D0E5D-B5AA-4E76-AC03-4714E45BA7FA}" type="presParOf" srcId="{CE3F0D6B-D82A-4F13-A02A-6557820E3EC6}" destId="{949FDB73-7184-4E65-A2DD-38F327F26622}" srcOrd="4" destOrd="0" presId="urn:microsoft.com/office/officeart/2005/8/layout/matrix2"/>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66909B5C-7F13-481A-8527-14A460631D35}" type="datetimeFigureOut">
              <a:rPr lang="fr-FR" smtClean="0"/>
              <a:pPr/>
              <a:t>27/02/2018</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04D69E0F-C28A-49AB-B26D-A21B18D654E1}"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6909B5C-7F13-481A-8527-14A460631D35}" type="datetimeFigureOut">
              <a:rPr lang="fr-FR" smtClean="0"/>
              <a:pPr/>
              <a:t>27/02/2018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4D69E0F-C28A-49AB-B26D-A21B18D654E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6909B5C-7F13-481A-8527-14A460631D35}" type="datetimeFigureOut">
              <a:rPr lang="fr-FR" smtClean="0"/>
              <a:pPr/>
              <a:t>27/02/2018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4D69E0F-C28A-49AB-B26D-A21B18D654E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6909B5C-7F13-481A-8527-14A460631D35}" type="datetimeFigureOut">
              <a:rPr lang="fr-FR" smtClean="0"/>
              <a:pPr/>
              <a:t>27/02/2018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4D69E0F-C28A-49AB-B26D-A21B18D654E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66909B5C-7F13-481A-8527-14A460631D35}" type="datetimeFigureOut">
              <a:rPr lang="fr-FR" smtClean="0"/>
              <a:pPr/>
              <a:t>27/02/2018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4D69E0F-C28A-49AB-B26D-A21B18D654E1}"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66909B5C-7F13-481A-8527-14A460631D35}" type="datetimeFigureOut">
              <a:rPr lang="fr-FR" smtClean="0"/>
              <a:pPr/>
              <a:t>27/02/2018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4D69E0F-C28A-49AB-B26D-A21B18D654E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66909B5C-7F13-481A-8527-14A460631D35}" type="datetimeFigureOut">
              <a:rPr lang="fr-FR" smtClean="0"/>
              <a:pPr/>
              <a:t>27/02/2018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4D69E0F-C28A-49AB-B26D-A21B18D654E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66909B5C-7F13-481A-8527-14A460631D35}" type="datetimeFigureOut">
              <a:rPr lang="fr-FR" smtClean="0"/>
              <a:pPr/>
              <a:t>27/02/2018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4D69E0F-C28A-49AB-B26D-A21B18D654E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6909B5C-7F13-481A-8527-14A460631D35}" type="datetimeFigureOut">
              <a:rPr lang="fr-FR" smtClean="0"/>
              <a:pPr/>
              <a:t>27/02/2018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4D69E0F-C28A-49AB-B26D-A21B18D654E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66909B5C-7F13-481A-8527-14A460631D35}" type="datetimeFigureOut">
              <a:rPr lang="fr-FR" smtClean="0"/>
              <a:pPr/>
              <a:t>27/02/2018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4D69E0F-C28A-49AB-B26D-A21B18D654E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66909B5C-7F13-481A-8527-14A460631D35}" type="datetimeFigureOut">
              <a:rPr lang="fr-FR" smtClean="0"/>
              <a:pPr/>
              <a:t>27/02/2018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04D69E0F-C28A-49AB-B26D-A21B18D654E1}"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6909B5C-7F13-481A-8527-14A460631D35}" type="datetimeFigureOut">
              <a:rPr lang="fr-FR" smtClean="0"/>
              <a:pPr/>
              <a:t>27/02/2018</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4D69E0F-C28A-49AB-B26D-A21B18D654E1}"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285984" y="1928802"/>
            <a:ext cx="4143404" cy="785818"/>
          </a:xfrm>
        </p:spPr>
        <p:txBody>
          <a:bodyPr>
            <a:scene3d>
              <a:camera prst="orthographicFront"/>
              <a:lightRig rig="balanced" dir="t">
                <a:rot lat="0" lon="0" rev="2100000"/>
              </a:lightRig>
            </a:scene3d>
            <a:sp3d extrusionH="57150" prstMaterial="metal">
              <a:bevelT w="38100" h="25400"/>
              <a:contourClr>
                <a:schemeClr val="bg2"/>
              </a:contourClr>
            </a:sp3d>
          </a:bodyPr>
          <a:lstStyle/>
          <a:p>
            <a:pPr algn="ctr" rtl="1"/>
            <a:r>
              <a:rPr lang="ar-DZ" b="1" dirty="0" smtClean="0">
                <a:ln w="50800"/>
                <a:solidFill>
                  <a:schemeClr val="bg1">
                    <a:shade val="50000"/>
                  </a:schemeClr>
                </a:solidFill>
              </a:rPr>
              <a:t>النظرية البيروقراطية عند فيبر</a:t>
            </a:r>
            <a:endParaRPr lang="fr-FR" b="1" dirty="0">
              <a:ln w="50800"/>
              <a:solidFill>
                <a:schemeClr val="bg1">
                  <a:shade val="50000"/>
                </a:schemeClr>
              </a:solidFill>
            </a:endParaRPr>
          </a:p>
        </p:txBody>
      </p:sp>
      <p:sp>
        <p:nvSpPr>
          <p:cNvPr id="5" name="Ellipse 4"/>
          <p:cNvSpPr/>
          <p:nvPr/>
        </p:nvSpPr>
        <p:spPr>
          <a:xfrm>
            <a:off x="2000232" y="428604"/>
            <a:ext cx="4714908" cy="1000132"/>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0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المحاضرة</a:t>
            </a:r>
            <a:r>
              <a:rPr lang="ar-DZ" sz="4000" dirty="0" smtClean="0">
                <a:ln>
                  <a:solidFill>
                    <a:schemeClr val="tx1"/>
                  </a:solidFill>
                </a:ln>
              </a:rPr>
              <a:t> </a:t>
            </a:r>
            <a:r>
              <a:rPr lang="ar-DZ" sz="40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الرابعة</a:t>
            </a:r>
            <a:endParaRPr lang="fr-FR" sz="4000" dirty="0">
              <a:ln>
                <a:solidFill>
                  <a:schemeClr val="tx1"/>
                </a:solidFill>
              </a:ln>
            </a:endParaRPr>
          </a:p>
        </p:txBody>
      </p:sp>
      <p:sp>
        <p:nvSpPr>
          <p:cNvPr id="6" name="Hexagone 5"/>
          <p:cNvSpPr/>
          <p:nvPr/>
        </p:nvSpPr>
        <p:spPr>
          <a:xfrm>
            <a:off x="857224" y="3000372"/>
            <a:ext cx="6786610" cy="3000396"/>
          </a:xfrm>
          <a:prstGeom prst="hexago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r" rtl="1">
              <a:buFont typeface="+mj-lt"/>
              <a:buAutoNum type="arabicParenR"/>
            </a:pPr>
            <a:r>
              <a:rPr lang="ar-DZ" sz="2400" dirty="0" smtClean="0">
                <a:solidFill>
                  <a:schemeClr val="bg1"/>
                </a:solidFill>
              </a:rPr>
              <a:t>مفهوم البيروقراطية</a:t>
            </a:r>
          </a:p>
          <a:p>
            <a:pPr marL="342900" indent="-342900" algn="r" rtl="1">
              <a:buFont typeface="+mj-lt"/>
              <a:buAutoNum type="arabicParenR"/>
            </a:pPr>
            <a:r>
              <a:rPr lang="ar-DZ" sz="2400" dirty="0" smtClean="0">
                <a:solidFill>
                  <a:schemeClr val="bg1"/>
                </a:solidFill>
              </a:rPr>
              <a:t>النموذج المثالي للتنظيم البيروقراطي</a:t>
            </a:r>
          </a:p>
          <a:p>
            <a:pPr marL="342900" indent="-342900" algn="r" rtl="1">
              <a:buFont typeface="+mj-lt"/>
              <a:buAutoNum type="arabicParenR"/>
            </a:pPr>
            <a:r>
              <a:rPr lang="ar-DZ" sz="2400" dirty="0" err="1" smtClean="0">
                <a:solidFill>
                  <a:schemeClr val="bg1"/>
                </a:solidFill>
              </a:rPr>
              <a:t>اللآثار</a:t>
            </a:r>
            <a:r>
              <a:rPr lang="ar-DZ" sz="2400" dirty="0" smtClean="0">
                <a:solidFill>
                  <a:schemeClr val="bg1"/>
                </a:solidFill>
              </a:rPr>
              <a:t> الإيجابية والسلبية للتنظيم </a:t>
            </a:r>
            <a:r>
              <a:rPr lang="ar-DZ" sz="2400" dirty="0" smtClean="0">
                <a:solidFill>
                  <a:schemeClr val="bg1"/>
                </a:solidFill>
              </a:rPr>
              <a:t>البيروقراطي </a:t>
            </a:r>
          </a:p>
          <a:p>
            <a:pPr marL="342900" indent="-342900" algn="r" rtl="1">
              <a:buFont typeface="+mj-lt"/>
              <a:buAutoNum type="arabicParenR"/>
            </a:pPr>
            <a:r>
              <a:rPr lang="ar-DZ" sz="2400" dirty="0" smtClean="0">
                <a:solidFill>
                  <a:schemeClr val="bg1"/>
                </a:solidFill>
              </a:rPr>
              <a:t>الجانب الرسمي للتنظيم البيروقراطي </a:t>
            </a:r>
          </a:p>
          <a:p>
            <a:pPr marL="342900" indent="-342900" algn="r" rtl="1">
              <a:buFont typeface="+mj-lt"/>
              <a:buAutoNum type="arabicParenR"/>
            </a:pPr>
            <a:r>
              <a:rPr lang="ar-DZ" sz="2400" dirty="0" smtClean="0">
                <a:solidFill>
                  <a:schemeClr val="bg1"/>
                </a:solidFill>
              </a:rPr>
              <a:t>المشاكل التي يغنى </a:t>
            </a:r>
            <a:r>
              <a:rPr lang="ar-DZ" sz="2400" dirty="0" err="1" smtClean="0">
                <a:solidFill>
                  <a:schemeClr val="bg1"/>
                </a:solidFill>
              </a:rPr>
              <a:t>بها</a:t>
            </a:r>
            <a:r>
              <a:rPr lang="ar-DZ" sz="2400" dirty="0" smtClean="0">
                <a:solidFill>
                  <a:schemeClr val="bg1"/>
                </a:solidFill>
              </a:rPr>
              <a:t> التنظيم الرسمي</a:t>
            </a:r>
          </a:p>
          <a:p>
            <a:pPr marL="342900" indent="-342900" algn="r" rtl="1"/>
            <a:endParaRPr lang="fr-FR" sz="2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3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9"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3000" fill="hold"/>
                                        <p:tgtEl>
                                          <p:spTgt spid="6"/>
                                        </p:tgtEl>
                                        <p:attrNameLst>
                                          <p:attrName>ppt_x</p:attrName>
                                        </p:attrNameLst>
                                      </p:cBhvr>
                                      <p:tavLst>
                                        <p:tav tm="0">
                                          <p:val>
                                            <p:strVal val="0-#ppt_w/2"/>
                                          </p:val>
                                        </p:tav>
                                        <p:tav tm="100000">
                                          <p:val>
                                            <p:strVal val="#ppt_x"/>
                                          </p:val>
                                        </p:tav>
                                      </p:tavLst>
                                    </p:anim>
                                    <p:anim calcmode="lin" valueType="num">
                                      <p:cBhvr additive="base">
                                        <p:cTn id="18" dur="3000" fill="hold"/>
                                        <p:tgtEl>
                                          <p:spTgt spid="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357554" y="500042"/>
            <a:ext cx="4929222" cy="584775"/>
          </a:xfrm>
          <a:prstGeom prst="rect">
            <a:avLst/>
          </a:prstGeom>
          <a:noFill/>
        </p:spPr>
        <p:txBody>
          <a:bodyPr wrap="square" rtlCol="0">
            <a:spAutoFit/>
          </a:bodyPr>
          <a:lstStyle/>
          <a:p>
            <a:pPr algn="r" rtl="1"/>
            <a:r>
              <a:rPr lang="ar-DZ" sz="3200" b="1" dirty="0" smtClean="0"/>
              <a:t>الآثار السلبية للتنظيم البيروقراطي</a:t>
            </a:r>
            <a:endParaRPr lang="fr-FR" sz="3200" b="1" dirty="0"/>
          </a:p>
        </p:txBody>
      </p:sp>
      <p:graphicFrame>
        <p:nvGraphicFramePr>
          <p:cNvPr id="4" name="Diagramme 3"/>
          <p:cNvGraphicFramePr/>
          <p:nvPr/>
        </p:nvGraphicFramePr>
        <p:xfrm>
          <a:off x="1428728" y="1357298"/>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142976" y="428604"/>
            <a:ext cx="6929486" cy="71438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rtl="1"/>
            <a:r>
              <a:rPr lang="ar-DZ" sz="4000" dirty="0" smtClean="0">
                <a:solidFill>
                  <a:schemeClr val="tx2"/>
                </a:solidFill>
              </a:rPr>
              <a:t>الجانب الرسمي للتنظيم البيروقراطي</a:t>
            </a:r>
            <a:endParaRPr lang="fr-FR" sz="4000" dirty="0">
              <a:solidFill>
                <a:schemeClr val="tx2"/>
              </a:solidFill>
            </a:endParaRPr>
          </a:p>
        </p:txBody>
      </p:sp>
      <p:sp>
        <p:nvSpPr>
          <p:cNvPr id="3" name="Organigramme : Processus 2"/>
          <p:cNvSpPr/>
          <p:nvPr/>
        </p:nvSpPr>
        <p:spPr>
          <a:xfrm>
            <a:off x="357158" y="1357298"/>
            <a:ext cx="8572560" cy="5357850"/>
          </a:xfrm>
          <a:prstGeom prst="flowChartProcess">
            <a:avLst/>
          </a:prstGeom>
        </p:spPr>
        <p:style>
          <a:lnRef idx="2">
            <a:schemeClr val="accent3"/>
          </a:lnRef>
          <a:fillRef idx="1">
            <a:schemeClr val="lt1"/>
          </a:fillRef>
          <a:effectRef idx="0">
            <a:schemeClr val="accent3"/>
          </a:effectRef>
          <a:fontRef idx="minor">
            <a:schemeClr val="dk1"/>
          </a:fontRef>
        </p:style>
        <p:txBody>
          <a:bodyPr rtlCol="0" anchor="ctr"/>
          <a:lstStyle/>
          <a:p>
            <a:pPr algn="r" rtl="1">
              <a:buFontTx/>
              <a:buChar char="-"/>
            </a:pPr>
            <a:r>
              <a:rPr lang="ar-DZ" sz="2800" dirty="0" smtClean="0"/>
              <a:t>لقد </a:t>
            </a:r>
            <a:r>
              <a:rPr lang="ar-DZ" sz="2800" dirty="0" err="1" smtClean="0"/>
              <a:t>كشقت</a:t>
            </a:r>
            <a:r>
              <a:rPr lang="ar-DZ" sz="2800" dirty="0" smtClean="0"/>
              <a:t> الدراسات التي قام </a:t>
            </a:r>
            <a:r>
              <a:rPr lang="ar-DZ" sz="2800" dirty="0" err="1" smtClean="0"/>
              <a:t>بها</a:t>
            </a:r>
            <a:r>
              <a:rPr lang="ar-DZ" sz="2800" dirty="0" smtClean="0"/>
              <a:t> مايو </a:t>
            </a:r>
            <a:r>
              <a:rPr lang="fr-FR" sz="2800" dirty="0" err="1" smtClean="0"/>
              <a:t>e.mayo</a:t>
            </a:r>
            <a:r>
              <a:rPr lang="ar-DZ" sz="2800" dirty="0" smtClean="0"/>
              <a:t> وزملائه أن التنظيم </a:t>
            </a:r>
            <a:r>
              <a:rPr lang="ar-DZ" sz="2800" dirty="0" err="1" smtClean="0"/>
              <a:t>الإجتماعي</a:t>
            </a:r>
            <a:r>
              <a:rPr lang="ar-DZ" sz="2800" dirty="0" smtClean="0"/>
              <a:t> يأخذ صورتين إحداهما رسمية والأخرى غير رسمية.</a:t>
            </a:r>
          </a:p>
          <a:p>
            <a:pPr algn="r" rtl="1">
              <a:buFontTx/>
              <a:buChar char="-"/>
            </a:pPr>
            <a:r>
              <a:rPr lang="ar-DZ" sz="2800" dirty="0" smtClean="0"/>
              <a:t>التنظيم </a:t>
            </a:r>
            <a:r>
              <a:rPr lang="ar-DZ" sz="2800" dirty="0" err="1" smtClean="0"/>
              <a:t>الرسمس</a:t>
            </a:r>
            <a:r>
              <a:rPr lang="ar-DZ" sz="2800" dirty="0" smtClean="0"/>
              <a:t>:هو التنظيم المكتوب على الورق،أي </a:t>
            </a:r>
            <a:r>
              <a:rPr lang="ar-DZ" sz="2800" dirty="0" err="1" smtClean="0"/>
              <a:t>العلاثات</a:t>
            </a:r>
            <a:r>
              <a:rPr lang="ar-DZ" sz="2800" dirty="0" smtClean="0"/>
              <a:t> المنطقية التي تحددها القوانين والسياسة المعمول </a:t>
            </a:r>
            <a:r>
              <a:rPr lang="ar-DZ" sz="2800" dirty="0" err="1" smtClean="0"/>
              <a:t>بها</a:t>
            </a:r>
            <a:r>
              <a:rPr lang="ar-DZ" sz="2800" dirty="0" smtClean="0"/>
              <a:t> داخل التنظيم.</a:t>
            </a:r>
          </a:p>
          <a:p>
            <a:pPr algn="r" rtl="1">
              <a:buFontTx/>
              <a:buChar char="-"/>
            </a:pPr>
            <a:r>
              <a:rPr lang="ar-DZ" sz="2800" dirty="0" smtClean="0"/>
              <a:t>عند تحليل التنظيم الرسمي للمنظمة يمكن التمييز بين ثلاث صور للتشكيلات التنظيمية وهى:</a:t>
            </a:r>
          </a:p>
          <a:p>
            <a:pPr algn="r" rtl="1"/>
            <a:r>
              <a:rPr lang="ar-DZ" sz="2800" dirty="0" smtClean="0">
                <a:solidFill>
                  <a:schemeClr val="tx2">
                    <a:lumMod val="60000"/>
                    <a:lumOff val="40000"/>
                  </a:schemeClr>
                </a:solidFill>
              </a:rPr>
              <a:t>أ-التنظيم الوظيفي:</a:t>
            </a:r>
            <a:r>
              <a:rPr lang="ar-DZ" sz="2800" dirty="0" smtClean="0"/>
              <a:t>يمكن المنظمة من </a:t>
            </a:r>
            <a:r>
              <a:rPr lang="ar-DZ" sz="2800" dirty="0" err="1" smtClean="0"/>
              <a:t>الإنتفاع</a:t>
            </a:r>
            <a:r>
              <a:rPr lang="ar-DZ" sz="2800" dirty="0" smtClean="0"/>
              <a:t> بسهولة بخبرة </a:t>
            </a:r>
            <a:r>
              <a:rPr lang="ar-DZ" sz="2800" dirty="0" err="1" smtClean="0"/>
              <a:t>المتخصصينلأنه</a:t>
            </a:r>
            <a:r>
              <a:rPr lang="ar-DZ" sz="2800" dirty="0" smtClean="0"/>
              <a:t> يقوم على تقسيم العمل وتباين الوظائف وفقا لأهداف المنظمة.</a:t>
            </a:r>
          </a:p>
          <a:p>
            <a:pPr algn="r" rtl="1"/>
            <a:r>
              <a:rPr lang="ar-DZ" sz="2800" dirty="0" smtClean="0">
                <a:solidFill>
                  <a:schemeClr val="accent2">
                    <a:lumMod val="75000"/>
                  </a:schemeClr>
                </a:solidFill>
              </a:rPr>
              <a:t>ب- تنظيم التسلسل أو تنظيم التدرج:يعتمد </a:t>
            </a:r>
            <a:r>
              <a:rPr lang="ar-DZ" sz="2800" dirty="0" smtClean="0"/>
              <a:t>على التدرج </a:t>
            </a:r>
            <a:r>
              <a:rPr lang="ar-DZ" sz="2800" dirty="0" err="1" smtClean="0"/>
              <a:t>الإدراري</a:t>
            </a:r>
            <a:r>
              <a:rPr lang="ar-DZ" sz="2800" dirty="0" smtClean="0"/>
              <a:t> وتسلسل القيادة،يضمن سرعة التنفيذ،وسهولة الرقابة على العاملين،(السلطة تتدرج رأسيا إلى المستويات الدنيا.</a:t>
            </a:r>
            <a:endParaRPr lang="fr-F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iterate type="lt">
                                    <p:tmPct val="10000"/>
                                  </p:iterate>
                                  <p:childTnLst>
                                    <p:set>
                                      <p:cBhvr>
                                        <p:cTn id="11" dur="1" fill="hold">
                                          <p:stCondLst>
                                            <p:cond delay="0"/>
                                          </p:stCondLst>
                                        </p:cTn>
                                        <p:tgtEl>
                                          <p:spTgt spid="3"/>
                                        </p:tgtEl>
                                        <p:attrNameLst>
                                          <p:attrName>style.visibility</p:attrName>
                                        </p:attrNameLst>
                                      </p:cBhvr>
                                      <p:to>
                                        <p:strVal val="visible"/>
                                      </p:to>
                                    </p:set>
                                    <p:animEffect transition="in" filter="fade">
                                      <p:cBhvr>
                                        <p:cTn id="12" dur="2000"/>
                                        <p:tgtEl>
                                          <p:spTgt spid="3"/>
                                        </p:tgtEl>
                                      </p:cBhvr>
                                    </p:animEffect>
                                    <p:anim calcmode="lin" valueType="num">
                                      <p:cBhvr>
                                        <p:cTn id="13" dur="2000" fill="hold"/>
                                        <p:tgtEl>
                                          <p:spTgt spid="3"/>
                                        </p:tgtEl>
                                        <p:attrNameLst>
                                          <p:attrName>ppt_w</p:attrName>
                                        </p:attrNameLst>
                                      </p:cBhvr>
                                      <p:tavLst>
                                        <p:tav tm="0" fmla="#ppt_w*sin(2.5*pi*$)">
                                          <p:val>
                                            <p:fltVal val="0"/>
                                          </p:val>
                                        </p:tav>
                                        <p:tav tm="100000">
                                          <p:val>
                                            <p:fltVal val="1"/>
                                          </p:val>
                                        </p:tav>
                                      </p:tavLst>
                                    </p:anim>
                                    <p:anim calcmode="lin" valueType="num">
                                      <p:cBhvr>
                                        <p:cTn id="14"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rganigramme : Alternative 1"/>
          <p:cNvSpPr/>
          <p:nvPr/>
        </p:nvSpPr>
        <p:spPr>
          <a:xfrm>
            <a:off x="0" y="0"/>
            <a:ext cx="9144000" cy="1357298"/>
          </a:xfrm>
          <a:prstGeom prst="flowChartAlternateProcess">
            <a:avLst/>
          </a:prstGeom>
        </p:spPr>
        <p:style>
          <a:lnRef idx="2">
            <a:schemeClr val="accent2"/>
          </a:lnRef>
          <a:fillRef idx="1">
            <a:schemeClr val="lt1"/>
          </a:fillRef>
          <a:effectRef idx="0">
            <a:schemeClr val="accent2"/>
          </a:effectRef>
          <a:fontRef idx="minor">
            <a:schemeClr val="dk1"/>
          </a:fontRef>
        </p:style>
        <p:txBody>
          <a:bodyPr rtlCol="0" anchor="ctr"/>
          <a:lstStyle/>
          <a:p>
            <a:pPr algn="r" rtl="1"/>
            <a:r>
              <a:rPr lang="ar-DZ" sz="2800" dirty="0" smtClean="0"/>
              <a:t>ج-تنظيم الهيئة التسلسلي:يجمع بين التنظيمين السابق الإشارة إليهما ويمكن من حل الظروف الطارئة التي تلم بالمنظمة</a:t>
            </a:r>
          </a:p>
          <a:p>
            <a:pPr algn="r" rtl="1"/>
            <a:endParaRPr lang="fr-FR" dirty="0"/>
          </a:p>
        </p:txBody>
      </p:sp>
      <p:graphicFrame>
        <p:nvGraphicFramePr>
          <p:cNvPr id="3" name="Diagramme 2"/>
          <p:cNvGraphicFramePr/>
          <p:nvPr/>
        </p:nvGraphicFramePr>
        <p:xfrm>
          <a:off x="285720" y="2714620"/>
          <a:ext cx="8572560" cy="39290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2000232" y="1571612"/>
            <a:ext cx="6357982" cy="642942"/>
          </a:xfrm>
          <a:prstGeom prst="rect">
            <a:avLst/>
          </a:prstGeom>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rtl="1"/>
            <a:r>
              <a:rPr lang="ar-DZ" sz="3600" dirty="0" smtClean="0">
                <a:solidFill>
                  <a:schemeClr val="accent1">
                    <a:lumMod val="50000"/>
                  </a:schemeClr>
                </a:solidFill>
              </a:rPr>
              <a:t>المشاكل التي يعنى </a:t>
            </a:r>
            <a:r>
              <a:rPr lang="ar-DZ" sz="3600" dirty="0" err="1" smtClean="0">
                <a:solidFill>
                  <a:schemeClr val="accent1">
                    <a:lumMod val="50000"/>
                  </a:schemeClr>
                </a:solidFill>
              </a:rPr>
              <a:t>بها</a:t>
            </a:r>
            <a:r>
              <a:rPr lang="ar-DZ" sz="3600" dirty="0" smtClean="0">
                <a:solidFill>
                  <a:schemeClr val="accent1">
                    <a:lumMod val="50000"/>
                  </a:schemeClr>
                </a:solidFill>
              </a:rPr>
              <a:t> التنظيم الرسمي</a:t>
            </a:r>
            <a:endParaRPr lang="fr-FR" sz="3600" dirty="0">
              <a:solidFill>
                <a:schemeClr val="accent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2000" fill="hold"/>
                                        <p:tgtEl>
                                          <p:spTgt spid="4"/>
                                        </p:tgtEl>
                                        <p:attrNameLst>
                                          <p:attrName>ppt_w</p:attrName>
                                        </p:attrNameLst>
                                      </p:cBhvr>
                                      <p:tavLst>
                                        <p:tav tm="0">
                                          <p:val>
                                            <p:fltVal val="0"/>
                                          </p:val>
                                        </p:tav>
                                        <p:tav tm="100000">
                                          <p:val>
                                            <p:strVal val="#ppt_w"/>
                                          </p:val>
                                        </p:tav>
                                      </p:tavLst>
                                    </p:anim>
                                    <p:anim calcmode="lin" valueType="num">
                                      <p:cBhvr>
                                        <p:cTn id="15" dur="2000" fill="hold"/>
                                        <p:tgtEl>
                                          <p:spTgt spid="4"/>
                                        </p:tgtEl>
                                        <p:attrNameLst>
                                          <p:attrName>ppt_h</p:attrName>
                                        </p:attrNameLst>
                                      </p:cBhvr>
                                      <p:tavLst>
                                        <p:tav tm="0">
                                          <p:val>
                                            <p:fltVal val="0"/>
                                          </p:val>
                                        </p:tav>
                                        <p:tav tm="100000">
                                          <p:val>
                                            <p:strVal val="#ppt_h"/>
                                          </p:val>
                                        </p:tav>
                                      </p:tavLst>
                                    </p:anim>
                                    <p:animEffect transition="in" filter="fade">
                                      <p:cBhvr>
                                        <p:cTn id="16" dur="20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3" presetClass="entr" presetSubtype="16"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plus(in)">
                                      <p:cBhvr>
                                        <p:cTn id="21"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3" grpId="0">
        <p:bldAsOne/>
      </p:bldGraphic>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42984"/>
            <a:ext cx="8229600" cy="4286280"/>
          </a:xfrm>
        </p:spPr>
        <p:txBody>
          <a:bodyPr>
            <a:normAutofit/>
          </a:bodyPr>
          <a:lstStyle/>
          <a:p>
            <a:pPr algn="r" rtl="1"/>
            <a:r>
              <a:rPr lang="ar-DZ" sz="4000" dirty="0" smtClean="0"/>
              <a:t>1- مفهوم البيروقراطية:</a:t>
            </a:r>
            <a:br>
              <a:rPr lang="ar-DZ" sz="4000" dirty="0" smtClean="0"/>
            </a:br>
            <a:r>
              <a:rPr lang="ar-DZ" sz="4000" dirty="0" smtClean="0"/>
              <a:t>-يستخدم لتحليل العمليات الإدارية في التنظيمات</a:t>
            </a:r>
            <a:br>
              <a:rPr lang="ar-DZ" sz="4000" dirty="0" smtClean="0"/>
            </a:br>
            <a:r>
              <a:rPr lang="ar-DZ" sz="4000" dirty="0" smtClean="0"/>
              <a:t>-قد يكون التنظيم </a:t>
            </a:r>
            <a:r>
              <a:rPr lang="ar-DZ" sz="4000" dirty="0" err="1" smtClean="0"/>
              <a:t>البيوقراطي</a:t>
            </a:r>
            <a:r>
              <a:rPr lang="ar-DZ" sz="4000" dirty="0" smtClean="0"/>
              <a:t> نمطا من التنظيم يهدف إلى المنفعة وتحقيق </a:t>
            </a:r>
            <a:r>
              <a:rPr lang="ar-DZ" sz="4000" dirty="0" err="1" smtClean="0"/>
              <a:t>الربحأوتنظيما</a:t>
            </a:r>
            <a:r>
              <a:rPr lang="ar-DZ" sz="4000" dirty="0" smtClean="0"/>
              <a:t> يؤدي خدمة </a:t>
            </a:r>
            <a:r>
              <a:rPr lang="ar-DZ" sz="4000" dirty="0" err="1" smtClean="0"/>
              <a:t>إجتماعية</a:t>
            </a:r>
            <a:r>
              <a:rPr lang="ar-DZ" sz="4000" dirty="0" smtClean="0"/>
              <a:t>  ولكنه يكون تنظيم كبير الحجم بشكل هرمي للسلطة، قواعد مكتوبة،يتم </a:t>
            </a:r>
            <a:r>
              <a:rPr lang="ar-DZ" sz="4000" dirty="0" err="1" smtClean="0"/>
              <a:t>إختيار</a:t>
            </a:r>
            <a:r>
              <a:rPr lang="ar-DZ" sz="4000" dirty="0" smtClean="0"/>
              <a:t> الأفراد فيه على أساس الكفاءة والخبرة</a:t>
            </a:r>
            <a:endParaRPr lang="fr-FR"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3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out)">
                                      <p:cBhvr>
                                        <p:cTn id="7"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857364"/>
            <a:ext cx="9143999" cy="4572032"/>
          </a:xfrm>
        </p:spPr>
        <p:txBody>
          <a:bodyPr>
            <a:scene3d>
              <a:camera prst="orthographicFront"/>
              <a:lightRig rig="soft" dir="t">
                <a:rot lat="0" lon="0" rev="10800000"/>
              </a:lightRig>
            </a:scene3d>
            <a:sp3d>
              <a:bevelT w="27940" h="12700"/>
              <a:contourClr>
                <a:srgbClr val="DDDDDD"/>
              </a:contourClr>
            </a:sp3d>
          </a:bodyPr>
          <a:lstStyle/>
          <a:p>
            <a:pPr algn="r" rtl="1"/>
            <a:r>
              <a:rPr lang="ar-DZ" spc="150" dirty="0" smtClean="0">
                <a:ln w="11430"/>
                <a:solidFill>
                  <a:srgbClr val="F8F8F8"/>
                </a:solidFill>
                <a:effectLst>
                  <a:outerShdw blurRad="25400" algn="tl" rotWithShape="0">
                    <a:srgbClr val="000000">
                      <a:alpha val="43000"/>
                    </a:srgbClr>
                  </a:outerShdw>
                </a:effectLst>
              </a:rPr>
              <a:t>- المعنى اللغوي لمصطلح البيروقراطية يشير إلى سلطة المكتب</a:t>
            </a:r>
            <a:br>
              <a:rPr lang="ar-DZ" spc="150" dirty="0" smtClean="0">
                <a:ln w="11430"/>
                <a:solidFill>
                  <a:srgbClr val="F8F8F8"/>
                </a:solidFill>
                <a:effectLst>
                  <a:outerShdw blurRad="25400" algn="tl" rotWithShape="0">
                    <a:srgbClr val="000000">
                      <a:alpha val="43000"/>
                    </a:srgbClr>
                  </a:outerShdw>
                </a:effectLst>
              </a:rPr>
            </a:br>
            <a:r>
              <a:rPr lang="ar-DZ" spc="150" dirty="0" smtClean="0">
                <a:ln w="11430"/>
                <a:solidFill>
                  <a:srgbClr val="F8F8F8"/>
                </a:solidFill>
                <a:effectLst>
                  <a:outerShdw blurRad="25400" algn="tl" rotWithShape="0">
                    <a:srgbClr val="000000">
                      <a:alpha val="43000"/>
                    </a:srgbClr>
                  </a:outerShdw>
                </a:effectLst>
              </a:rPr>
              <a:t>- أول من أشار له عالم </a:t>
            </a:r>
            <a:r>
              <a:rPr lang="ar-DZ" spc="150" dirty="0" err="1" smtClean="0">
                <a:ln w="11430"/>
                <a:solidFill>
                  <a:srgbClr val="F8F8F8"/>
                </a:solidFill>
                <a:effectLst>
                  <a:outerShdw blurRad="25400" algn="tl" rotWithShape="0">
                    <a:srgbClr val="000000">
                      <a:alpha val="43000"/>
                    </a:srgbClr>
                  </a:outerShdw>
                </a:effectLst>
              </a:rPr>
              <a:t>الإجتماع</a:t>
            </a:r>
            <a:r>
              <a:rPr lang="ar-DZ" spc="150" dirty="0" smtClean="0">
                <a:ln w="11430"/>
                <a:solidFill>
                  <a:srgbClr val="F8F8F8"/>
                </a:solidFill>
                <a:effectLst>
                  <a:outerShdw blurRad="25400" algn="tl" rotWithShape="0">
                    <a:srgbClr val="000000">
                      <a:alpha val="43000"/>
                    </a:srgbClr>
                  </a:outerShdw>
                </a:effectLst>
              </a:rPr>
              <a:t> فيبر  ويقصد </a:t>
            </a:r>
            <a:r>
              <a:rPr lang="ar-DZ" spc="150" dirty="0" err="1" smtClean="0">
                <a:ln w="11430"/>
                <a:solidFill>
                  <a:srgbClr val="F8F8F8"/>
                </a:solidFill>
                <a:effectLst>
                  <a:outerShdw blurRad="25400" algn="tl" rotWithShape="0">
                    <a:srgbClr val="000000">
                      <a:alpha val="43000"/>
                    </a:srgbClr>
                  </a:outerShdw>
                </a:effectLst>
              </a:rPr>
              <a:t>به</a:t>
            </a:r>
            <a:r>
              <a:rPr lang="ar-DZ" spc="150" dirty="0" smtClean="0">
                <a:ln w="11430"/>
                <a:solidFill>
                  <a:srgbClr val="F8F8F8"/>
                </a:solidFill>
                <a:effectLst>
                  <a:outerShdw blurRad="25400" algn="tl" rotWithShape="0">
                    <a:srgbClr val="000000">
                      <a:alpha val="43000"/>
                    </a:srgbClr>
                  </a:outerShdw>
                </a:effectLst>
              </a:rPr>
              <a:t> الإشارة إلى نموذج مثالي للتنظيم البيروقراطي له خصائص محددة.</a:t>
            </a:r>
            <a:endParaRPr lang="fr-FR" spc="150" dirty="0">
              <a:ln w="11430"/>
              <a:solidFill>
                <a:srgbClr val="F8F8F8"/>
              </a:solidFill>
              <a:effectLst>
                <a:outerShdw blurRad="25400" algn="tl" rotWithShape="0">
                  <a:srgbClr val="000000">
                    <a:alpha val="43000"/>
                  </a:srgbClr>
                </a:outerShdw>
              </a:effectLst>
            </a:endParaRPr>
          </a:p>
        </p:txBody>
      </p:sp>
      <p:sp>
        <p:nvSpPr>
          <p:cNvPr id="3" name="Espace réservé du texte 2"/>
          <p:cNvSpPr>
            <a:spLocks noGrp="1"/>
          </p:cNvSpPr>
          <p:nvPr>
            <p:ph type="body" idx="1"/>
          </p:nvPr>
        </p:nvSpPr>
        <p:spPr>
          <a:xfrm>
            <a:off x="0" y="0"/>
            <a:ext cx="9144000" cy="1857364"/>
          </a:xfrm>
        </p:spPr>
        <p:txBody>
          <a:bodyPr>
            <a:noAutofit/>
          </a:bodyPr>
          <a:lstStyle/>
          <a:p>
            <a:pPr algn="r" rtl="1"/>
            <a:r>
              <a:rPr lang="ar-DZ" sz="4000" dirty="0" smtClean="0">
                <a:solidFill>
                  <a:schemeClr val="tx1"/>
                </a:solidFill>
              </a:rPr>
              <a:t>- </a:t>
            </a:r>
            <a:r>
              <a:rPr lang="ar-DZ" sz="4800" dirty="0" smtClean="0">
                <a:solidFill>
                  <a:schemeClr val="tx1"/>
                </a:solidFill>
              </a:rPr>
              <a:t>البيروقراطية مصطلح يستخدم في التنظيمات الحكومية والتنظيمات الصناعية كذلك</a:t>
            </a:r>
            <a:endParaRPr lang="fr-FR" sz="48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vertical)">
                                      <p:cBhvr>
                                        <p:cTn id="7" dur="3000"/>
                                        <p:tgtEl>
                                          <p:spTgt spid="3">
                                            <p:txEl>
                                              <p:pRg st="0" end="0"/>
                                            </p:txEl>
                                          </p:spTgt>
                                        </p:tgtEl>
                                      </p:cBhvr>
                                    </p:animEffect>
                                  </p:childTnLst>
                                </p:cTn>
                              </p:par>
                              <p:par>
                                <p:cTn id="8" presetID="3" presetClass="entr" presetSubtype="5"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linds(vertical)">
                                      <p:cBhvr>
                                        <p:cTn id="10"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14290"/>
            <a:ext cx="9144000" cy="1000132"/>
          </a:xfrm>
        </p:spPr>
        <p:txBody>
          <a:bodyPr/>
          <a:lstStyle/>
          <a:p>
            <a:pPr algn="r" rtl="1"/>
            <a:r>
              <a:rPr lang="ar-DZ" dirty="0" smtClean="0"/>
              <a:t>2- النموذج المثالي للتنظيم البيروقراطي</a:t>
            </a:r>
            <a:endParaRPr lang="fr-FR" dirty="0"/>
          </a:p>
        </p:txBody>
      </p:sp>
      <p:sp>
        <p:nvSpPr>
          <p:cNvPr id="3" name="Espace réservé du texte 2"/>
          <p:cNvSpPr>
            <a:spLocks noGrp="1"/>
          </p:cNvSpPr>
          <p:nvPr>
            <p:ph type="body" idx="1"/>
          </p:nvPr>
        </p:nvSpPr>
        <p:spPr/>
        <p:txBody>
          <a:bodyPr/>
          <a:lstStyle/>
          <a:p>
            <a:endParaRPr lang="fr-FR" dirty="0"/>
          </a:p>
        </p:txBody>
      </p:sp>
      <p:sp>
        <p:nvSpPr>
          <p:cNvPr id="4" name="Rectangle à coins arrondis 3"/>
          <p:cNvSpPr/>
          <p:nvPr/>
        </p:nvSpPr>
        <p:spPr>
          <a:xfrm>
            <a:off x="0" y="1285860"/>
            <a:ext cx="9144000" cy="507209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r" rtl="1"/>
            <a:r>
              <a:rPr lang="ar-DZ" sz="3600" dirty="0" smtClean="0"/>
              <a:t>صمم فيبر النموذج المثالي وهو بناء وتشييد عقلي يتم وضعه من خلال ملاحظة عدة سمات أو خصائص معينة في الواقع</a:t>
            </a:r>
          </a:p>
          <a:p>
            <a:pPr algn="r" rtl="1">
              <a:buFontTx/>
              <a:buChar char="-"/>
            </a:pPr>
            <a:r>
              <a:rPr lang="ar-DZ" sz="3600" dirty="0" smtClean="0"/>
              <a:t>حدد فيبر عدة صفت أو خصائص جوهرية للبيروقراطية وهي:</a:t>
            </a:r>
          </a:p>
          <a:p>
            <a:pPr algn="r" rtl="1"/>
            <a:r>
              <a:rPr lang="ar-DZ" sz="3600" dirty="0" smtClean="0"/>
              <a:t>*تقسم وتوزع نشاطات التنظيم في ضوء القواعد أو التنظيمات الإدارية</a:t>
            </a:r>
          </a:p>
          <a:p>
            <a:pPr algn="r" rtl="1"/>
            <a:r>
              <a:rPr lang="ar-DZ" sz="3600" dirty="0" smtClean="0"/>
              <a:t>*لابد من وجود قانون ينظم إصدار الأوامر للموظفين كي </a:t>
            </a:r>
            <a:r>
              <a:rPr lang="ar-DZ" sz="3600" dirty="0" err="1" smtClean="0"/>
              <a:t>يقومو</a:t>
            </a:r>
            <a:r>
              <a:rPr lang="ar-DZ" sz="3600" dirty="0" smtClean="0"/>
              <a:t> بواجباتهم الرسمية لضمان </a:t>
            </a:r>
            <a:r>
              <a:rPr lang="ar-DZ" sz="3600" dirty="0" err="1" smtClean="0"/>
              <a:t>الإستقرار</a:t>
            </a:r>
            <a:r>
              <a:rPr lang="ar-DZ" sz="3600" dirty="0" smtClean="0"/>
              <a:t> داخل التنظيم</a:t>
            </a:r>
            <a:endParaRPr lang="fr-FR"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2)">
                                      <p:cBhvr>
                                        <p:cTn id="7" dur="2000"/>
                                        <p:tgtEl>
                                          <p:spTgt spid="2"/>
                                        </p:tgtEl>
                                      </p:cBhvr>
                                    </p:animEffect>
                                  </p:childTnLst>
                                </p:cTn>
                              </p:par>
                            </p:childTnLst>
                          </p:cTn>
                        </p:par>
                        <p:par>
                          <p:cTn id="8" fill="hold">
                            <p:stCondLst>
                              <p:cond delay="2000"/>
                            </p:stCondLst>
                            <p:childTnLst>
                              <p:par>
                                <p:cTn id="9" presetID="2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edge">
                                      <p:cBhvr>
                                        <p:cTn id="1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p:txBody>
          <a:bodyPr/>
          <a:lstStyle/>
          <a:p>
            <a:endParaRPr lang="fr-FR"/>
          </a:p>
        </p:txBody>
      </p:sp>
      <p:sp>
        <p:nvSpPr>
          <p:cNvPr id="4" name="Bulle ronde 3"/>
          <p:cNvSpPr/>
          <p:nvPr/>
        </p:nvSpPr>
        <p:spPr>
          <a:xfrm>
            <a:off x="0" y="0"/>
            <a:ext cx="8929718" cy="6143644"/>
          </a:xfrm>
          <a:prstGeom prst="wedgeEllipseCallou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dirty="0" smtClean="0">
                <a:solidFill>
                  <a:schemeClr val="bg1"/>
                </a:solidFill>
              </a:rPr>
              <a:t>*</a:t>
            </a:r>
            <a:r>
              <a:rPr lang="ar-DZ" sz="2800" b="1" dirty="0" smtClean="0">
                <a:solidFill>
                  <a:schemeClr val="bg1"/>
                </a:solidFill>
                <a:latin typeface="Simplified Arabic" pitchFamily="18" charset="-78"/>
                <a:cs typeface="Simplified Arabic" pitchFamily="18" charset="-78"/>
              </a:rPr>
              <a:t>التغير يتم وفقا للمؤهلات والخبرة الناسبة(</a:t>
            </a:r>
            <a:r>
              <a:rPr lang="ar-DZ" sz="2800" b="1" dirty="0" err="1" smtClean="0">
                <a:solidFill>
                  <a:schemeClr val="bg1"/>
                </a:solidFill>
                <a:latin typeface="Simplified Arabic" pitchFamily="18" charset="-78"/>
                <a:cs typeface="Simplified Arabic" pitchFamily="18" charset="-78"/>
              </a:rPr>
              <a:t>الإمتحانات</a:t>
            </a:r>
            <a:r>
              <a:rPr lang="ar-DZ" sz="2800" b="1" dirty="0" smtClean="0">
                <a:solidFill>
                  <a:schemeClr val="bg1"/>
                </a:solidFill>
                <a:latin typeface="Simplified Arabic" pitchFamily="18" charset="-78"/>
                <a:cs typeface="Simplified Arabic" pitchFamily="18" charset="-78"/>
              </a:rPr>
              <a:t>،المسابقات)</a:t>
            </a:r>
          </a:p>
          <a:p>
            <a:pPr algn="r" rtl="1"/>
            <a:r>
              <a:rPr lang="ar-DZ" sz="2800" b="1" dirty="0" smtClean="0">
                <a:solidFill>
                  <a:schemeClr val="bg1"/>
                </a:solidFill>
                <a:latin typeface="Simplified Arabic" pitchFamily="18" charset="-78"/>
                <a:cs typeface="Simplified Arabic" pitchFamily="18" charset="-78"/>
              </a:rPr>
              <a:t>*لكل وضع أو وظيفة سلطة محددة ويتطلب ذلك ضرورة توضيح مجال سلطة الرؤساء على مرؤوسيهم</a:t>
            </a:r>
          </a:p>
          <a:p>
            <a:pPr algn="r" rtl="1"/>
            <a:r>
              <a:rPr lang="ar-DZ" sz="2800" b="1" dirty="0" smtClean="0">
                <a:solidFill>
                  <a:schemeClr val="bg1"/>
                </a:solidFill>
                <a:latin typeface="Simplified Arabic" pitchFamily="18" charset="-78"/>
                <a:cs typeface="Simplified Arabic" pitchFamily="18" charset="-78"/>
              </a:rPr>
              <a:t>*تفعيل البيروقراطية بين الملكية والإدارة، وبين النشاط الرسمي للموظف وحياته الخاصة</a:t>
            </a:r>
          </a:p>
          <a:p>
            <a:pPr algn="r" rtl="1">
              <a:buFont typeface="Arial" charset="0"/>
              <a:buChar char="•"/>
            </a:pPr>
            <a:r>
              <a:rPr lang="ar-DZ" sz="2800" b="1" dirty="0" smtClean="0">
                <a:solidFill>
                  <a:schemeClr val="bg1"/>
                </a:solidFill>
                <a:latin typeface="Simplified Arabic" pitchFamily="18" charset="-78"/>
                <a:cs typeface="Simplified Arabic" pitchFamily="18" charset="-78"/>
              </a:rPr>
              <a:t>تتطلب البيروقراطية تدريبا متخصصا (المديرين،الموظفين)</a:t>
            </a:r>
          </a:p>
          <a:p>
            <a:pPr algn="r" rtl="1">
              <a:buFont typeface="Arial" charset="0"/>
              <a:buChar char="•"/>
            </a:pPr>
            <a:r>
              <a:rPr lang="ar-DZ" sz="2800" b="1" dirty="0" smtClean="0">
                <a:solidFill>
                  <a:schemeClr val="bg1"/>
                </a:solidFill>
                <a:latin typeface="Simplified Arabic" pitchFamily="18" charset="-78"/>
                <a:cs typeface="Simplified Arabic" pitchFamily="18" charset="-78"/>
              </a:rPr>
              <a:t>* يتطلب </a:t>
            </a:r>
            <a:r>
              <a:rPr lang="ar-DZ" sz="2800" b="1" dirty="0" err="1" smtClean="0">
                <a:solidFill>
                  <a:schemeClr val="bg1"/>
                </a:solidFill>
                <a:latin typeface="Simplified Arabic" pitchFamily="18" charset="-78"/>
                <a:cs typeface="Simplified Arabic" pitchFamily="18" charset="-78"/>
              </a:rPr>
              <a:t>آداء</a:t>
            </a:r>
            <a:r>
              <a:rPr lang="ar-DZ" sz="2800" b="1" dirty="0" smtClean="0">
                <a:solidFill>
                  <a:schemeClr val="bg1"/>
                </a:solidFill>
                <a:latin typeface="Simplified Arabic" pitchFamily="18" charset="-78"/>
                <a:cs typeface="Simplified Arabic" pitchFamily="18" charset="-78"/>
              </a:rPr>
              <a:t> النشاط الرسمي قدرة الموظف الكاملة على أداء العمل</a:t>
            </a:r>
            <a:endParaRPr lang="fr-FR" sz="2800" b="1" dirty="0">
              <a:solidFill>
                <a:schemeClr val="bg1"/>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9" name="Group 5"/>
          <p:cNvGrpSpPr>
            <a:grpSpLocks noChangeAspect="1"/>
          </p:cNvGrpSpPr>
          <p:nvPr/>
        </p:nvGrpSpPr>
        <p:grpSpPr bwMode="auto">
          <a:xfrm>
            <a:off x="0" y="-214313"/>
            <a:ext cx="9144000" cy="7072313"/>
            <a:chOff x="0" y="-135"/>
            <a:chExt cx="5760" cy="4455"/>
          </a:xfrm>
        </p:grpSpPr>
        <p:sp>
          <p:nvSpPr>
            <p:cNvPr id="1028" name="AutoShape 4"/>
            <p:cNvSpPr>
              <a:spLocks noChangeAspect="1" noChangeArrowheads="1" noTextEdit="1"/>
            </p:cNvSpPr>
            <p:nvPr/>
          </p:nvSpPr>
          <p:spPr bwMode="auto">
            <a:xfrm>
              <a:off x="0" y="-135"/>
              <a:ext cx="5760" cy="44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030" name="Freeform 6"/>
            <p:cNvSpPr>
              <a:spLocks/>
            </p:cNvSpPr>
            <p:nvPr/>
          </p:nvSpPr>
          <p:spPr bwMode="auto">
            <a:xfrm>
              <a:off x="411" y="308"/>
              <a:ext cx="4889" cy="3802"/>
            </a:xfrm>
            <a:custGeom>
              <a:avLst/>
              <a:gdLst/>
              <a:ahLst/>
              <a:cxnLst>
                <a:cxn ang="0">
                  <a:pos x="287" y="2122"/>
                </a:cxn>
                <a:cxn ang="0">
                  <a:pos x="229" y="2650"/>
                </a:cxn>
                <a:cxn ang="0">
                  <a:pos x="141" y="3115"/>
                </a:cxn>
                <a:cxn ang="0">
                  <a:pos x="92" y="3339"/>
                </a:cxn>
                <a:cxn ang="0">
                  <a:pos x="40" y="3540"/>
                </a:cxn>
                <a:cxn ang="0">
                  <a:pos x="46" y="3652"/>
                </a:cxn>
                <a:cxn ang="0">
                  <a:pos x="202" y="3632"/>
                </a:cxn>
                <a:cxn ang="0">
                  <a:pos x="372" y="3614"/>
                </a:cxn>
                <a:cxn ang="0">
                  <a:pos x="561" y="3603"/>
                </a:cxn>
                <a:cxn ang="0">
                  <a:pos x="765" y="3596"/>
                </a:cxn>
                <a:cxn ang="0">
                  <a:pos x="985" y="3596"/>
                </a:cxn>
                <a:cxn ang="0">
                  <a:pos x="1216" y="3598"/>
                </a:cxn>
                <a:cxn ang="0">
                  <a:pos x="1460" y="3607"/>
                </a:cxn>
                <a:cxn ang="0">
                  <a:pos x="1713" y="3623"/>
                </a:cxn>
                <a:cxn ang="0">
                  <a:pos x="1972" y="3641"/>
                </a:cxn>
                <a:cxn ang="0">
                  <a:pos x="2240" y="3665"/>
                </a:cxn>
                <a:cxn ang="0">
                  <a:pos x="2335" y="3674"/>
                </a:cxn>
                <a:cxn ang="0">
                  <a:pos x="2362" y="3674"/>
                </a:cxn>
                <a:cxn ang="0">
                  <a:pos x="2451" y="3674"/>
                </a:cxn>
                <a:cxn ang="0">
                  <a:pos x="2539" y="3674"/>
                </a:cxn>
                <a:cxn ang="0">
                  <a:pos x="2716" y="3674"/>
                </a:cxn>
                <a:cxn ang="0">
                  <a:pos x="2935" y="3679"/>
                </a:cxn>
                <a:cxn ang="0">
                  <a:pos x="3152" y="3683"/>
                </a:cxn>
                <a:cxn ang="0">
                  <a:pos x="3362" y="3690"/>
                </a:cxn>
                <a:cxn ang="0">
                  <a:pos x="3566" y="3701"/>
                </a:cxn>
                <a:cxn ang="0">
                  <a:pos x="3764" y="3712"/>
                </a:cxn>
                <a:cxn ang="0">
                  <a:pos x="3953" y="3728"/>
                </a:cxn>
                <a:cxn ang="0">
                  <a:pos x="4136" y="3744"/>
                </a:cxn>
                <a:cxn ang="0">
                  <a:pos x="4313" y="3762"/>
                </a:cxn>
                <a:cxn ang="0">
                  <a:pos x="4477" y="3782"/>
                </a:cxn>
                <a:cxn ang="0">
                  <a:pos x="4633" y="3802"/>
                </a:cxn>
                <a:cxn ang="0">
                  <a:pos x="4541" y="3267"/>
                </a:cxn>
                <a:cxn ang="0">
                  <a:pos x="4502" y="2639"/>
                </a:cxn>
                <a:cxn ang="0">
                  <a:pos x="4517" y="1865"/>
                </a:cxn>
                <a:cxn ang="0">
                  <a:pos x="4624" y="1000"/>
                </a:cxn>
                <a:cxn ang="0">
                  <a:pos x="4813" y="362"/>
                </a:cxn>
                <a:cxn ang="0">
                  <a:pos x="4800" y="237"/>
                </a:cxn>
                <a:cxn ang="0">
                  <a:pos x="4645" y="264"/>
                </a:cxn>
                <a:cxn ang="0">
                  <a:pos x="4465" y="284"/>
                </a:cxn>
                <a:cxn ang="0">
                  <a:pos x="4267" y="297"/>
                </a:cxn>
                <a:cxn ang="0">
                  <a:pos x="4048" y="304"/>
                </a:cxn>
                <a:cxn ang="0">
                  <a:pos x="3810" y="306"/>
                </a:cxn>
                <a:cxn ang="0">
                  <a:pos x="3560" y="304"/>
                </a:cxn>
                <a:cxn ang="0">
                  <a:pos x="3295" y="293"/>
                </a:cxn>
                <a:cxn ang="0">
                  <a:pos x="3021" y="277"/>
                </a:cxn>
                <a:cxn ang="0">
                  <a:pos x="2734" y="255"/>
                </a:cxn>
                <a:cxn ang="0">
                  <a:pos x="2442" y="228"/>
                </a:cxn>
                <a:cxn ang="0">
                  <a:pos x="2320" y="215"/>
                </a:cxn>
                <a:cxn ang="0">
                  <a:pos x="2195" y="199"/>
                </a:cxn>
                <a:cxn ang="0">
                  <a:pos x="1960" y="185"/>
                </a:cxn>
                <a:cxn ang="0">
                  <a:pos x="1524" y="165"/>
                </a:cxn>
                <a:cxn ang="0">
                  <a:pos x="1116" y="136"/>
                </a:cxn>
                <a:cxn ang="0">
                  <a:pos x="747" y="98"/>
                </a:cxn>
                <a:cxn ang="0">
                  <a:pos x="418" y="53"/>
                </a:cxn>
                <a:cxn ang="0">
                  <a:pos x="138" y="0"/>
                </a:cxn>
                <a:cxn ang="0">
                  <a:pos x="250" y="559"/>
                </a:cxn>
                <a:cxn ang="0">
                  <a:pos x="305" y="1246"/>
                </a:cxn>
              </a:cxnLst>
              <a:rect l="0" t="0" r="r" b="b"/>
              <a:pathLst>
                <a:path w="4889" h="3802">
                  <a:moveTo>
                    <a:pt x="305" y="1749"/>
                  </a:moveTo>
                  <a:lnTo>
                    <a:pt x="296" y="1937"/>
                  </a:lnTo>
                  <a:lnTo>
                    <a:pt x="287" y="2122"/>
                  </a:lnTo>
                  <a:lnTo>
                    <a:pt x="269" y="2306"/>
                  </a:lnTo>
                  <a:lnTo>
                    <a:pt x="250" y="2480"/>
                  </a:lnTo>
                  <a:lnTo>
                    <a:pt x="229" y="2650"/>
                  </a:lnTo>
                  <a:lnTo>
                    <a:pt x="202" y="2813"/>
                  </a:lnTo>
                  <a:lnTo>
                    <a:pt x="171" y="2970"/>
                  </a:lnTo>
                  <a:lnTo>
                    <a:pt x="141" y="3115"/>
                  </a:lnTo>
                  <a:lnTo>
                    <a:pt x="125" y="3191"/>
                  </a:lnTo>
                  <a:lnTo>
                    <a:pt x="110" y="3267"/>
                  </a:lnTo>
                  <a:lnTo>
                    <a:pt x="92" y="3339"/>
                  </a:lnTo>
                  <a:lnTo>
                    <a:pt x="77" y="3408"/>
                  </a:lnTo>
                  <a:lnTo>
                    <a:pt x="58" y="3475"/>
                  </a:lnTo>
                  <a:lnTo>
                    <a:pt x="40" y="3540"/>
                  </a:lnTo>
                  <a:lnTo>
                    <a:pt x="22" y="3603"/>
                  </a:lnTo>
                  <a:lnTo>
                    <a:pt x="0" y="3661"/>
                  </a:lnTo>
                  <a:lnTo>
                    <a:pt x="46" y="3652"/>
                  </a:lnTo>
                  <a:lnTo>
                    <a:pt x="95" y="3645"/>
                  </a:lnTo>
                  <a:lnTo>
                    <a:pt x="147" y="3639"/>
                  </a:lnTo>
                  <a:lnTo>
                    <a:pt x="202" y="3632"/>
                  </a:lnTo>
                  <a:lnTo>
                    <a:pt x="256" y="3625"/>
                  </a:lnTo>
                  <a:lnTo>
                    <a:pt x="314" y="3618"/>
                  </a:lnTo>
                  <a:lnTo>
                    <a:pt x="372" y="3614"/>
                  </a:lnTo>
                  <a:lnTo>
                    <a:pt x="433" y="3609"/>
                  </a:lnTo>
                  <a:lnTo>
                    <a:pt x="497" y="3607"/>
                  </a:lnTo>
                  <a:lnTo>
                    <a:pt x="561" y="3603"/>
                  </a:lnTo>
                  <a:lnTo>
                    <a:pt x="628" y="3600"/>
                  </a:lnTo>
                  <a:lnTo>
                    <a:pt x="698" y="3598"/>
                  </a:lnTo>
                  <a:lnTo>
                    <a:pt x="765" y="3596"/>
                  </a:lnTo>
                  <a:lnTo>
                    <a:pt x="839" y="3596"/>
                  </a:lnTo>
                  <a:lnTo>
                    <a:pt x="912" y="3596"/>
                  </a:lnTo>
                  <a:lnTo>
                    <a:pt x="985" y="3596"/>
                  </a:lnTo>
                  <a:lnTo>
                    <a:pt x="1061" y="3596"/>
                  </a:lnTo>
                  <a:lnTo>
                    <a:pt x="1137" y="3598"/>
                  </a:lnTo>
                  <a:lnTo>
                    <a:pt x="1216" y="3598"/>
                  </a:lnTo>
                  <a:lnTo>
                    <a:pt x="1296" y="3603"/>
                  </a:lnTo>
                  <a:lnTo>
                    <a:pt x="1378" y="3605"/>
                  </a:lnTo>
                  <a:lnTo>
                    <a:pt x="1460" y="3607"/>
                  </a:lnTo>
                  <a:lnTo>
                    <a:pt x="1543" y="3612"/>
                  </a:lnTo>
                  <a:lnTo>
                    <a:pt x="1628" y="3616"/>
                  </a:lnTo>
                  <a:lnTo>
                    <a:pt x="1713" y="3623"/>
                  </a:lnTo>
                  <a:lnTo>
                    <a:pt x="1799" y="3627"/>
                  </a:lnTo>
                  <a:lnTo>
                    <a:pt x="1887" y="3634"/>
                  </a:lnTo>
                  <a:lnTo>
                    <a:pt x="1972" y="3641"/>
                  </a:lnTo>
                  <a:lnTo>
                    <a:pt x="2061" y="3647"/>
                  </a:lnTo>
                  <a:lnTo>
                    <a:pt x="2152" y="3656"/>
                  </a:lnTo>
                  <a:lnTo>
                    <a:pt x="2240" y="3665"/>
                  </a:lnTo>
                  <a:lnTo>
                    <a:pt x="2332" y="3674"/>
                  </a:lnTo>
                  <a:lnTo>
                    <a:pt x="2335" y="3674"/>
                  </a:lnTo>
                  <a:lnTo>
                    <a:pt x="2335" y="3674"/>
                  </a:lnTo>
                  <a:lnTo>
                    <a:pt x="2335" y="3674"/>
                  </a:lnTo>
                  <a:lnTo>
                    <a:pt x="2335" y="3674"/>
                  </a:lnTo>
                  <a:lnTo>
                    <a:pt x="2362" y="3674"/>
                  </a:lnTo>
                  <a:lnTo>
                    <a:pt x="2393" y="3674"/>
                  </a:lnTo>
                  <a:lnTo>
                    <a:pt x="2420" y="3674"/>
                  </a:lnTo>
                  <a:lnTo>
                    <a:pt x="2451" y="3674"/>
                  </a:lnTo>
                  <a:lnTo>
                    <a:pt x="2481" y="3674"/>
                  </a:lnTo>
                  <a:lnTo>
                    <a:pt x="2509" y="3674"/>
                  </a:lnTo>
                  <a:lnTo>
                    <a:pt x="2539" y="3674"/>
                  </a:lnTo>
                  <a:lnTo>
                    <a:pt x="2567" y="3674"/>
                  </a:lnTo>
                  <a:lnTo>
                    <a:pt x="2643" y="3674"/>
                  </a:lnTo>
                  <a:lnTo>
                    <a:pt x="2716" y="3674"/>
                  </a:lnTo>
                  <a:lnTo>
                    <a:pt x="2789" y="3677"/>
                  </a:lnTo>
                  <a:lnTo>
                    <a:pt x="2862" y="3677"/>
                  </a:lnTo>
                  <a:lnTo>
                    <a:pt x="2935" y="3679"/>
                  </a:lnTo>
                  <a:lnTo>
                    <a:pt x="3008" y="3679"/>
                  </a:lnTo>
                  <a:lnTo>
                    <a:pt x="3082" y="3681"/>
                  </a:lnTo>
                  <a:lnTo>
                    <a:pt x="3152" y="3683"/>
                  </a:lnTo>
                  <a:lnTo>
                    <a:pt x="3222" y="3685"/>
                  </a:lnTo>
                  <a:lnTo>
                    <a:pt x="3292" y="3688"/>
                  </a:lnTo>
                  <a:lnTo>
                    <a:pt x="3362" y="3690"/>
                  </a:lnTo>
                  <a:lnTo>
                    <a:pt x="3432" y="3694"/>
                  </a:lnTo>
                  <a:lnTo>
                    <a:pt x="3499" y="3697"/>
                  </a:lnTo>
                  <a:lnTo>
                    <a:pt x="3566" y="3701"/>
                  </a:lnTo>
                  <a:lnTo>
                    <a:pt x="3633" y="3706"/>
                  </a:lnTo>
                  <a:lnTo>
                    <a:pt x="3700" y="3708"/>
                  </a:lnTo>
                  <a:lnTo>
                    <a:pt x="3764" y="3712"/>
                  </a:lnTo>
                  <a:lnTo>
                    <a:pt x="3828" y="3717"/>
                  </a:lnTo>
                  <a:lnTo>
                    <a:pt x="3892" y="3721"/>
                  </a:lnTo>
                  <a:lnTo>
                    <a:pt x="3953" y="3728"/>
                  </a:lnTo>
                  <a:lnTo>
                    <a:pt x="4017" y="3732"/>
                  </a:lnTo>
                  <a:lnTo>
                    <a:pt x="4078" y="3737"/>
                  </a:lnTo>
                  <a:lnTo>
                    <a:pt x="4136" y="3744"/>
                  </a:lnTo>
                  <a:lnTo>
                    <a:pt x="4197" y="3748"/>
                  </a:lnTo>
                  <a:lnTo>
                    <a:pt x="4255" y="3755"/>
                  </a:lnTo>
                  <a:lnTo>
                    <a:pt x="4313" y="3762"/>
                  </a:lnTo>
                  <a:lnTo>
                    <a:pt x="4368" y="3768"/>
                  </a:lnTo>
                  <a:lnTo>
                    <a:pt x="4423" y="3775"/>
                  </a:lnTo>
                  <a:lnTo>
                    <a:pt x="4477" y="3782"/>
                  </a:lnTo>
                  <a:lnTo>
                    <a:pt x="4529" y="3788"/>
                  </a:lnTo>
                  <a:lnTo>
                    <a:pt x="4581" y="3795"/>
                  </a:lnTo>
                  <a:lnTo>
                    <a:pt x="4633" y="3802"/>
                  </a:lnTo>
                  <a:lnTo>
                    <a:pt x="4596" y="3636"/>
                  </a:lnTo>
                  <a:lnTo>
                    <a:pt x="4569" y="3460"/>
                  </a:lnTo>
                  <a:lnTo>
                    <a:pt x="4541" y="3267"/>
                  </a:lnTo>
                  <a:lnTo>
                    <a:pt x="4523" y="3068"/>
                  </a:lnTo>
                  <a:lnTo>
                    <a:pt x="4508" y="2858"/>
                  </a:lnTo>
                  <a:lnTo>
                    <a:pt x="4502" y="2639"/>
                  </a:lnTo>
                  <a:lnTo>
                    <a:pt x="4499" y="2415"/>
                  </a:lnTo>
                  <a:lnTo>
                    <a:pt x="4502" y="2187"/>
                  </a:lnTo>
                  <a:lnTo>
                    <a:pt x="4517" y="1865"/>
                  </a:lnTo>
                  <a:lnTo>
                    <a:pt x="4541" y="1559"/>
                  </a:lnTo>
                  <a:lnTo>
                    <a:pt x="4578" y="1268"/>
                  </a:lnTo>
                  <a:lnTo>
                    <a:pt x="4624" y="1000"/>
                  </a:lnTo>
                  <a:lnTo>
                    <a:pt x="4679" y="758"/>
                  </a:lnTo>
                  <a:lnTo>
                    <a:pt x="4743" y="543"/>
                  </a:lnTo>
                  <a:lnTo>
                    <a:pt x="4813" y="362"/>
                  </a:lnTo>
                  <a:lnTo>
                    <a:pt x="4889" y="217"/>
                  </a:lnTo>
                  <a:lnTo>
                    <a:pt x="4846" y="228"/>
                  </a:lnTo>
                  <a:lnTo>
                    <a:pt x="4800" y="237"/>
                  </a:lnTo>
                  <a:lnTo>
                    <a:pt x="4749" y="246"/>
                  </a:lnTo>
                  <a:lnTo>
                    <a:pt x="4697" y="255"/>
                  </a:lnTo>
                  <a:lnTo>
                    <a:pt x="4645" y="264"/>
                  </a:lnTo>
                  <a:lnTo>
                    <a:pt x="4587" y="270"/>
                  </a:lnTo>
                  <a:lnTo>
                    <a:pt x="4526" y="277"/>
                  </a:lnTo>
                  <a:lnTo>
                    <a:pt x="4465" y="284"/>
                  </a:lnTo>
                  <a:lnTo>
                    <a:pt x="4401" y="288"/>
                  </a:lnTo>
                  <a:lnTo>
                    <a:pt x="4334" y="293"/>
                  </a:lnTo>
                  <a:lnTo>
                    <a:pt x="4267" y="297"/>
                  </a:lnTo>
                  <a:lnTo>
                    <a:pt x="4194" y="300"/>
                  </a:lnTo>
                  <a:lnTo>
                    <a:pt x="4121" y="304"/>
                  </a:lnTo>
                  <a:lnTo>
                    <a:pt x="4048" y="304"/>
                  </a:lnTo>
                  <a:lnTo>
                    <a:pt x="3971" y="306"/>
                  </a:lnTo>
                  <a:lnTo>
                    <a:pt x="3892" y="306"/>
                  </a:lnTo>
                  <a:lnTo>
                    <a:pt x="3810" y="306"/>
                  </a:lnTo>
                  <a:lnTo>
                    <a:pt x="3728" y="306"/>
                  </a:lnTo>
                  <a:lnTo>
                    <a:pt x="3645" y="306"/>
                  </a:lnTo>
                  <a:lnTo>
                    <a:pt x="3560" y="304"/>
                  </a:lnTo>
                  <a:lnTo>
                    <a:pt x="3472" y="300"/>
                  </a:lnTo>
                  <a:lnTo>
                    <a:pt x="3386" y="297"/>
                  </a:lnTo>
                  <a:lnTo>
                    <a:pt x="3295" y="293"/>
                  </a:lnTo>
                  <a:lnTo>
                    <a:pt x="3203" y="288"/>
                  </a:lnTo>
                  <a:lnTo>
                    <a:pt x="3112" y="284"/>
                  </a:lnTo>
                  <a:lnTo>
                    <a:pt x="3021" y="277"/>
                  </a:lnTo>
                  <a:lnTo>
                    <a:pt x="2926" y="270"/>
                  </a:lnTo>
                  <a:lnTo>
                    <a:pt x="2832" y="264"/>
                  </a:lnTo>
                  <a:lnTo>
                    <a:pt x="2734" y="255"/>
                  </a:lnTo>
                  <a:lnTo>
                    <a:pt x="2637" y="248"/>
                  </a:lnTo>
                  <a:lnTo>
                    <a:pt x="2539" y="237"/>
                  </a:lnTo>
                  <a:lnTo>
                    <a:pt x="2442" y="228"/>
                  </a:lnTo>
                  <a:lnTo>
                    <a:pt x="2402" y="223"/>
                  </a:lnTo>
                  <a:lnTo>
                    <a:pt x="2359" y="219"/>
                  </a:lnTo>
                  <a:lnTo>
                    <a:pt x="2320" y="215"/>
                  </a:lnTo>
                  <a:lnTo>
                    <a:pt x="2277" y="210"/>
                  </a:lnTo>
                  <a:lnTo>
                    <a:pt x="2237" y="206"/>
                  </a:lnTo>
                  <a:lnTo>
                    <a:pt x="2195" y="199"/>
                  </a:lnTo>
                  <a:lnTo>
                    <a:pt x="2155" y="194"/>
                  </a:lnTo>
                  <a:lnTo>
                    <a:pt x="2112" y="190"/>
                  </a:lnTo>
                  <a:lnTo>
                    <a:pt x="1960" y="185"/>
                  </a:lnTo>
                  <a:lnTo>
                    <a:pt x="1811" y="181"/>
                  </a:lnTo>
                  <a:lnTo>
                    <a:pt x="1664" y="174"/>
                  </a:lnTo>
                  <a:lnTo>
                    <a:pt x="1524" y="165"/>
                  </a:lnTo>
                  <a:lnTo>
                    <a:pt x="1384" y="156"/>
                  </a:lnTo>
                  <a:lnTo>
                    <a:pt x="1247" y="147"/>
                  </a:lnTo>
                  <a:lnTo>
                    <a:pt x="1116" y="136"/>
                  </a:lnTo>
                  <a:lnTo>
                    <a:pt x="988" y="125"/>
                  </a:lnTo>
                  <a:lnTo>
                    <a:pt x="866" y="112"/>
                  </a:lnTo>
                  <a:lnTo>
                    <a:pt x="747" y="98"/>
                  </a:lnTo>
                  <a:lnTo>
                    <a:pt x="631" y="85"/>
                  </a:lnTo>
                  <a:lnTo>
                    <a:pt x="522" y="69"/>
                  </a:lnTo>
                  <a:lnTo>
                    <a:pt x="418" y="53"/>
                  </a:lnTo>
                  <a:lnTo>
                    <a:pt x="320" y="36"/>
                  </a:lnTo>
                  <a:lnTo>
                    <a:pt x="226" y="18"/>
                  </a:lnTo>
                  <a:lnTo>
                    <a:pt x="138" y="0"/>
                  </a:lnTo>
                  <a:lnTo>
                    <a:pt x="180" y="170"/>
                  </a:lnTo>
                  <a:lnTo>
                    <a:pt x="217" y="355"/>
                  </a:lnTo>
                  <a:lnTo>
                    <a:pt x="250" y="559"/>
                  </a:lnTo>
                  <a:lnTo>
                    <a:pt x="275" y="776"/>
                  </a:lnTo>
                  <a:lnTo>
                    <a:pt x="293" y="1006"/>
                  </a:lnTo>
                  <a:lnTo>
                    <a:pt x="305" y="1246"/>
                  </a:lnTo>
                  <a:lnTo>
                    <a:pt x="308" y="1494"/>
                  </a:lnTo>
                  <a:lnTo>
                    <a:pt x="305" y="1749"/>
                  </a:lnTo>
                  <a:close/>
                </a:path>
              </a:pathLst>
            </a:custGeom>
            <a:solidFill>
              <a:srgbClr val="CEF2DB"/>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1" name="Freeform 7"/>
            <p:cNvSpPr>
              <a:spLocks/>
            </p:cNvSpPr>
            <p:nvPr/>
          </p:nvSpPr>
          <p:spPr bwMode="auto">
            <a:xfrm>
              <a:off x="256" y="227"/>
              <a:ext cx="418" cy="2331"/>
            </a:xfrm>
            <a:custGeom>
              <a:avLst/>
              <a:gdLst/>
              <a:ahLst/>
              <a:cxnLst>
                <a:cxn ang="0">
                  <a:pos x="384" y="2331"/>
                </a:cxn>
                <a:cxn ang="0">
                  <a:pos x="393" y="2208"/>
                </a:cxn>
                <a:cxn ang="0">
                  <a:pos x="402" y="2082"/>
                </a:cxn>
                <a:cxn ang="0">
                  <a:pos x="408" y="1957"/>
                </a:cxn>
                <a:cxn ang="0">
                  <a:pos x="414" y="1827"/>
                </a:cxn>
                <a:cxn ang="0">
                  <a:pos x="418" y="1570"/>
                </a:cxn>
                <a:cxn ang="0">
                  <a:pos x="414" y="1320"/>
                </a:cxn>
                <a:cxn ang="0">
                  <a:pos x="402" y="1078"/>
                </a:cxn>
                <a:cxn ang="0">
                  <a:pos x="384" y="846"/>
                </a:cxn>
                <a:cxn ang="0">
                  <a:pos x="357" y="629"/>
                </a:cxn>
                <a:cxn ang="0">
                  <a:pos x="326" y="425"/>
                </a:cxn>
                <a:cxn ang="0">
                  <a:pos x="286" y="237"/>
                </a:cxn>
                <a:cxn ang="0">
                  <a:pos x="244" y="70"/>
                </a:cxn>
                <a:cxn ang="0">
                  <a:pos x="210" y="63"/>
                </a:cxn>
                <a:cxn ang="0">
                  <a:pos x="177" y="54"/>
                </a:cxn>
                <a:cxn ang="0">
                  <a:pos x="146" y="45"/>
                </a:cxn>
                <a:cxn ang="0">
                  <a:pos x="113" y="36"/>
                </a:cxn>
                <a:cxn ang="0">
                  <a:pos x="85" y="27"/>
                </a:cxn>
                <a:cxn ang="0">
                  <a:pos x="55" y="18"/>
                </a:cxn>
                <a:cxn ang="0">
                  <a:pos x="27" y="9"/>
                </a:cxn>
                <a:cxn ang="0">
                  <a:pos x="0" y="0"/>
                </a:cxn>
                <a:cxn ang="0">
                  <a:pos x="82" y="143"/>
                </a:cxn>
                <a:cxn ang="0">
                  <a:pos x="158" y="327"/>
                </a:cxn>
                <a:cxn ang="0">
                  <a:pos x="222" y="544"/>
                </a:cxn>
                <a:cxn ang="0">
                  <a:pos x="280" y="794"/>
                </a:cxn>
                <a:cxn ang="0">
                  <a:pos x="326" y="1072"/>
                </a:cxn>
                <a:cxn ang="0">
                  <a:pos x="363" y="1373"/>
                </a:cxn>
                <a:cxn ang="0">
                  <a:pos x="384" y="1693"/>
                </a:cxn>
                <a:cxn ang="0">
                  <a:pos x="390" y="2031"/>
                </a:cxn>
                <a:cxn ang="0">
                  <a:pos x="390" y="2107"/>
                </a:cxn>
                <a:cxn ang="0">
                  <a:pos x="387" y="2183"/>
                </a:cxn>
                <a:cxn ang="0">
                  <a:pos x="387" y="2257"/>
                </a:cxn>
                <a:cxn ang="0">
                  <a:pos x="384" y="2331"/>
                </a:cxn>
              </a:cxnLst>
              <a:rect l="0" t="0" r="r" b="b"/>
              <a:pathLst>
                <a:path w="418" h="2331">
                  <a:moveTo>
                    <a:pt x="384" y="2331"/>
                  </a:moveTo>
                  <a:lnTo>
                    <a:pt x="393" y="2208"/>
                  </a:lnTo>
                  <a:lnTo>
                    <a:pt x="402" y="2082"/>
                  </a:lnTo>
                  <a:lnTo>
                    <a:pt x="408" y="1957"/>
                  </a:lnTo>
                  <a:lnTo>
                    <a:pt x="414" y="1827"/>
                  </a:lnTo>
                  <a:lnTo>
                    <a:pt x="418" y="1570"/>
                  </a:lnTo>
                  <a:lnTo>
                    <a:pt x="414" y="1320"/>
                  </a:lnTo>
                  <a:lnTo>
                    <a:pt x="402" y="1078"/>
                  </a:lnTo>
                  <a:lnTo>
                    <a:pt x="384" y="846"/>
                  </a:lnTo>
                  <a:lnTo>
                    <a:pt x="357" y="629"/>
                  </a:lnTo>
                  <a:lnTo>
                    <a:pt x="326" y="425"/>
                  </a:lnTo>
                  <a:lnTo>
                    <a:pt x="286" y="237"/>
                  </a:lnTo>
                  <a:lnTo>
                    <a:pt x="244" y="70"/>
                  </a:lnTo>
                  <a:lnTo>
                    <a:pt x="210" y="63"/>
                  </a:lnTo>
                  <a:lnTo>
                    <a:pt x="177" y="54"/>
                  </a:lnTo>
                  <a:lnTo>
                    <a:pt x="146" y="45"/>
                  </a:lnTo>
                  <a:lnTo>
                    <a:pt x="113" y="36"/>
                  </a:lnTo>
                  <a:lnTo>
                    <a:pt x="85" y="27"/>
                  </a:lnTo>
                  <a:lnTo>
                    <a:pt x="55" y="18"/>
                  </a:lnTo>
                  <a:lnTo>
                    <a:pt x="27" y="9"/>
                  </a:lnTo>
                  <a:lnTo>
                    <a:pt x="0" y="0"/>
                  </a:lnTo>
                  <a:lnTo>
                    <a:pt x="82" y="143"/>
                  </a:lnTo>
                  <a:lnTo>
                    <a:pt x="158" y="327"/>
                  </a:lnTo>
                  <a:lnTo>
                    <a:pt x="222" y="544"/>
                  </a:lnTo>
                  <a:lnTo>
                    <a:pt x="280" y="794"/>
                  </a:lnTo>
                  <a:lnTo>
                    <a:pt x="326" y="1072"/>
                  </a:lnTo>
                  <a:lnTo>
                    <a:pt x="363" y="1373"/>
                  </a:lnTo>
                  <a:lnTo>
                    <a:pt x="384" y="1693"/>
                  </a:lnTo>
                  <a:lnTo>
                    <a:pt x="390" y="2031"/>
                  </a:lnTo>
                  <a:lnTo>
                    <a:pt x="390" y="2107"/>
                  </a:lnTo>
                  <a:lnTo>
                    <a:pt x="387" y="2183"/>
                  </a:lnTo>
                  <a:lnTo>
                    <a:pt x="387" y="2257"/>
                  </a:lnTo>
                  <a:lnTo>
                    <a:pt x="384" y="2331"/>
                  </a:lnTo>
                  <a:close/>
                </a:path>
              </a:pathLst>
            </a:custGeom>
            <a:solidFill>
              <a:srgbClr val="CEF2DB"/>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2" name="Freeform 8"/>
            <p:cNvSpPr>
              <a:spLocks/>
            </p:cNvSpPr>
            <p:nvPr/>
          </p:nvSpPr>
          <p:spPr bwMode="auto">
            <a:xfrm>
              <a:off x="286" y="3938"/>
              <a:ext cx="2170" cy="304"/>
            </a:xfrm>
            <a:custGeom>
              <a:avLst/>
              <a:gdLst/>
              <a:ahLst/>
              <a:cxnLst>
                <a:cxn ang="0">
                  <a:pos x="98" y="100"/>
                </a:cxn>
                <a:cxn ang="0">
                  <a:pos x="71" y="165"/>
                </a:cxn>
                <a:cxn ang="0">
                  <a:pos x="43" y="225"/>
                </a:cxn>
                <a:cxn ang="0">
                  <a:pos x="16" y="279"/>
                </a:cxn>
                <a:cxn ang="0">
                  <a:pos x="40" y="293"/>
                </a:cxn>
                <a:cxn ang="0">
                  <a:pos x="125" y="268"/>
                </a:cxn>
                <a:cxn ang="0">
                  <a:pos x="220" y="246"/>
                </a:cxn>
                <a:cxn ang="0">
                  <a:pos x="324" y="223"/>
                </a:cxn>
                <a:cxn ang="0">
                  <a:pos x="436" y="203"/>
                </a:cxn>
                <a:cxn ang="0">
                  <a:pos x="552" y="183"/>
                </a:cxn>
                <a:cxn ang="0">
                  <a:pos x="680" y="163"/>
                </a:cxn>
                <a:cxn ang="0">
                  <a:pos x="811" y="147"/>
                </a:cxn>
                <a:cxn ang="0">
                  <a:pos x="951" y="129"/>
                </a:cxn>
                <a:cxn ang="0">
                  <a:pos x="1098" y="116"/>
                </a:cxn>
                <a:cxn ang="0">
                  <a:pos x="1247" y="100"/>
                </a:cxn>
                <a:cxn ang="0">
                  <a:pos x="1405" y="89"/>
                </a:cxn>
                <a:cxn ang="0">
                  <a:pos x="1567" y="78"/>
                </a:cxn>
                <a:cxn ang="0">
                  <a:pos x="1735" y="69"/>
                </a:cxn>
                <a:cxn ang="0">
                  <a:pos x="1905" y="60"/>
                </a:cxn>
                <a:cxn ang="0">
                  <a:pos x="2082" y="53"/>
                </a:cxn>
                <a:cxn ang="0">
                  <a:pos x="2091" y="44"/>
                </a:cxn>
                <a:cxn ang="0">
                  <a:pos x="1933" y="33"/>
                </a:cxn>
                <a:cxn ang="0">
                  <a:pos x="1777" y="22"/>
                </a:cxn>
                <a:cxn ang="0">
                  <a:pos x="1622" y="13"/>
                </a:cxn>
                <a:cxn ang="0">
                  <a:pos x="1472" y="9"/>
                </a:cxn>
                <a:cxn ang="0">
                  <a:pos x="1326" y="4"/>
                </a:cxn>
                <a:cxn ang="0">
                  <a:pos x="1186" y="0"/>
                </a:cxn>
                <a:cxn ang="0">
                  <a:pos x="1049" y="0"/>
                </a:cxn>
                <a:cxn ang="0">
                  <a:pos x="915" y="2"/>
                </a:cxn>
                <a:cxn ang="0">
                  <a:pos x="787" y="4"/>
                </a:cxn>
                <a:cxn ang="0">
                  <a:pos x="665" y="9"/>
                </a:cxn>
                <a:cxn ang="0">
                  <a:pos x="549" y="15"/>
                </a:cxn>
                <a:cxn ang="0">
                  <a:pos x="439" y="24"/>
                </a:cxn>
                <a:cxn ang="0">
                  <a:pos x="339" y="33"/>
                </a:cxn>
                <a:cxn ang="0">
                  <a:pos x="241" y="44"/>
                </a:cxn>
                <a:cxn ang="0">
                  <a:pos x="153" y="60"/>
                </a:cxn>
              </a:cxnLst>
              <a:rect l="0" t="0" r="r" b="b"/>
              <a:pathLst>
                <a:path w="2170" h="304">
                  <a:moveTo>
                    <a:pt x="113" y="67"/>
                  </a:moveTo>
                  <a:lnTo>
                    <a:pt x="98" y="100"/>
                  </a:lnTo>
                  <a:lnTo>
                    <a:pt x="86" y="134"/>
                  </a:lnTo>
                  <a:lnTo>
                    <a:pt x="71" y="165"/>
                  </a:lnTo>
                  <a:lnTo>
                    <a:pt x="58" y="194"/>
                  </a:lnTo>
                  <a:lnTo>
                    <a:pt x="43" y="225"/>
                  </a:lnTo>
                  <a:lnTo>
                    <a:pt x="31" y="252"/>
                  </a:lnTo>
                  <a:lnTo>
                    <a:pt x="16" y="279"/>
                  </a:lnTo>
                  <a:lnTo>
                    <a:pt x="0" y="304"/>
                  </a:lnTo>
                  <a:lnTo>
                    <a:pt x="40" y="293"/>
                  </a:lnTo>
                  <a:lnTo>
                    <a:pt x="83" y="279"/>
                  </a:lnTo>
                  <a:lnTo>
                    <a:pt x="125" y="268"/>
                  </a:lnTo>
                  <a:lnTo>
                    <a:pt x="171" y="257"/>
                  </a:lnTo>
                  <a:lnTo>
                    <a:pt x="220" y="246"/>
                  </a:lnTo>
                  <a:lnTo>
                    <a:pt x="272" y="234"/>
                  </a:lnTo>
                  <a:lnTo>
                    <a:pt x="324" y="223"/>
                  </a:lnTo>
                  <a:lnTo>
                    <a:pt x="378" y="212"/>
                  </a:lnTo>
                  <a:lnTo>
                    <a:pt x="436" y="203"/>
                  </a:lnTo>
                  <a:lnTo>
                    <a:pt x="494" y="192"/>
                  </a:lnTo>
                  <a:lnTo>
                    <a:pt x="552" y="183"/>
                  </a:lnTo>
                  <a:lnTo>
                    <a:pt x="616" y="172"/>
                  </a:lnTo>
                  <a:lnTo>
                    <a:pt x="680" y="163"/>
                  </a:lnTo>
                  <a:lnTo>
                    <a:pt x="744" y="154"/>
                  </a:lnTo>
                  <a:lnTo>
                    <a:pt x="811" y="147"/>
                  </a:lnTo>
                  <a:lnTo>
                    <a:pt x="881" y="138"/>
                  </a:lnTo>
                  <a:lnTo>
                    <a:pt x="951" y="129"/>
                  </a:lnTo>
                  <a:lnTo>
                    <a:pt x="1024" y="123"/>
                  </a:lnTo>
                  <a:lnTo>
                    <a:pt x="1098" y="116"/>
                  </a:lnTo>
                  <a:lnTo>
                    <a:pt x="1171" y="107"/>
                  </a:lnTo>
                  <a:lnTo>
                    <a:pt x="1247" y="100"/>
                  </a:lnTo>
                  <a:lnTo>
                    <a:pt x="1326" y="96"/>
                  </a:lnTo>
                  <a:lnTo>
                    <a:pt x="1405" y="89"/>
                  </a:lnTo>
                  <a:lnTo>
                    <a:pt x="1485" y="82"/>
                  </a:lnTo>
                  <a:lnTo>
                    <a:pt x="1567" y="78"/>
                  </a:lnTo>
                  <a:lnTo>
                    <a:pt x="1649" y="73"/>
                  </a:lnTo>
                  <a:lnTo>
                    <a:pt x="1735" y="69"/>
                  </a:lnTo>
                  <a:lnTo>
                    <a:pt x="1820" y="64"/>
                  </a:lnTo>
                  <a:lnTo>
                    <a:pt x="1905" y="60"/>
                  </a:lnTo>
                  <a:lnTo>
                    <a:pt x="1994" y="58"/>
                  </a:lnTo>
                  <a:lnTo>
                    <a:pt x="2082" y="53"/>
                  </a:lnTo>
                  <a:lnTo>
                    <a:pt x="2170" y="51"/>
                  </a:lnTo>
                  <a:lnTo>
                    <a:pt x="2091" y="44"/>
                  </a:lnTo>
                  <a:lnTo>
                    <a:pt x="2012" y="38"/>
                  </a:lnTo>
                  <a:lnTo>
                    <a:pt x="1933" y="33"/>
                  </a:lnTo>
                  <a:lnTo>
                    <a:pt x="1853" y="26"/>
                  </a:lnTo>
                  <a:lnTo>
                    <a:pt x="1777" y="22"/>
                  </a:lnTo>
                  <a:lnTo>
                    <a:pt x="1698" y="17"/>
                  </a:lnTo>
                  <a:lnTo>
                    <a:pt x="1622" y="13"/>
                  </a:lnTo>
                  <a:lnTo>
                    <a:pt x="1549" y="11"/>
                  </a:lnTo>
                  <a:lnTo>
                    <a:pt x="1472" y="9"/>
                  </a:lnTo>
                  <a:lnTo>
                    <a:pt x="1399" y="6"/>
                  </a:lnTo>
                  <a:lnTo>
                    <a:pt x="1326" y="4"/>
                  </a:lnTo>
                  <a:lnTo>
                    <a:pt x="1256" y="2"/>
                  </a:lnTo>
                  <a:lnTo>
                    <a:pt x="1186" y="0"/>
                  </a:lnTo>
                  <a:lnTo>
                    <a:pt x="1116" y="0"/>
                  </a:lnTo>
                  <a:lnTo>
                    <a:pt x="1049" y="0"/>
                  </a:lnTo>
                  <a:lnTo>
                    <a:pt x="982" y="0"/>
                  </a:lnTo>
                  <a:lnTo>
                    <a:pt x="915" y="2"/>
                  </a:lnTo>
                  <a:lnTo>
                    <a:pt x="851" y="2"/>
                  </a:lnTo>
                  <a:lnTo>
                    <a:pt x="787" y="4"/>
                  </a:lnTo>
                  <a:lnTo>
                    <a:pt x="726" y="6"/>
                  </a:lnTo>
                  <a:lnTo>
                    <a:pt x="665" y="9"/>
                  </a:lnTo>
                  <a:lnTo>
                    <a:pt x="607" y="11"/>
                  </a:lnTo>
                  <a:lnTo>
                    <a:pt x="549" y="15"/>
                  </a:lnTo>
                  <a:lnTo>
                    <a:pt x="494" y="20"/>
                  </a:lnTo>
                  <a:lnTo>
                    <a:pt x="439" y="24"/>
                  </a:lnTo>
                  <a:lnTo>
                    <a:pt x="388" y="29"/>
                  </a:lnTo>
                  <a:lnTo>
                    <a:pt x="339" y="33"/>
                  </a:lnTo>
                  <a:lnTo>
                    <a:pt x="290" y="40"/>
                  </a:lnTo>
                  <a:lnTo>
                    <a:pt x="241" y="44"/>
                  </a:lnTo>
                  <a:lnTo>
                    <a:pt x="199" y="51"/>
                  </a:lnTo>
                  <a:lnTo>
                    <a:pt x="153" y="60"/>
                  </a:lnTo>
                  <a:lnTo>
                    <a:pt x="113" y="67"/>
                  </a:lnTo>
                  <a:close/>
                </a:path>
              </a:pathLst>
            </a:custGeom>
            <a:solidFill>
              <a:srgbClr val="CEF2DB"/>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3" name="Freeform 9"/>
            <p:cNvSpPr>
              <a:spLocks/>
            </p:cNvSpPr>
            <p:nvPr/>
          </p:nvSpPr>
          <p:spPr bwMode="auto">
            <a:xfrm>
              <a:off x="2862" y="221"/>
              <a:ext cx="2898" cy="4045"/>
            </a:xfrm>
            <a:custGeom>
              <a:avLst/>
              <a:gdLst/>
              <a:ahLst/>
              <a:cxnLst>
                <a:cxn ang="0">
                  <a:pos x="2807" y="31"/>
                </a:cxn>
                <a:cxn ang="0">
                  <a:pos x="2645" y="73"/>
                </a:cxn>
                <a:cxn ang="0">
                  <a:pos x="2453" y="114"/>
                </a:cxn>
                <a:cxn ang="0">
                  <a:pos x="2237" y="152"/>
                </a:cxn>
                <a:cxn ang="0">
                  <a:pos x="1993" y="183"/>
                </a:cxn>
                <a:cxn ang="0">
                  <a:pos x="1728" y="212"/>
                </a:cxn>
                <a:cxn ang="0">
                  <a:pos x="1441" y="237"/>
                </a:cxn>
                <a:cxn ang="0">
                  <a:pos x="1136" y="257"/>
                </a:cxn>
                <a:cxn ang="0">
                  <a:pos x="816" y="272"/>
                </a:cxn>
                <a:cxn ang="0">
                  <a:pos x="481" y="281"/>
                </a:cxn>
                <a:cxn ang="0">
                  <a:pos x="137" y="284"/>
                </a:cxn>
                <a:cxn ang="0">
                  <a:pos x="85" y="284"/>
                </a:cxn>
                <a:cxn ang="0">
                  <a:pos x="33" y="284"/>
                </a:cxn>
                <a:cxn ang="0">
                  <a:pos x="100" y="295"/>
                </a:cxn>
                <a:cxn ang="0">
                  <a:pos x="402" y="319"/>
                </a:cxn>
                <a:cxn ang="0">
                  <a:pos x="692" y="340"/>
                </a:cxn>
                <a:cxn ang="0">
                  <a:pos x="972" y="353"/>
                </a:cxn>
                <a:cxn ang="0">
                  <a:pos x="1237" y="360"/>
                </a:cxn>
                <a:cxn ang="0">
                  <a:pos x="1490" y="360"/>
                </a:cxn>
                <a:cxn ang="0">
                  <a:pos x="1722" y="355"/>
                </a:cxn>
                <a:cxn ang="0">
                  <a:pos x="1935" y="344"/>
                </a:cxn>
                <a:cxn ang="0">
                  <a:pos x="2127" y="324"/>
                </a:cxn>
                <a:cxn ang="0">
                  <a:pos x="2295" y="299"/>
                </a:cxn>
                <a:cxn ang="0">
                  <a:pos x="2435" y="268"/>
                </a:cxn>
                <a:cxn ang="0">
                  <a:pos x="2493" y="252"/>
                </a:cxn>
                <a:cxn ang="0">
                  <a:pos x="2505" y="275"/>
                </a:cxn>
                <a:cxn ang="0">
                  <a:pos x="2423" y="420"/>
                </a:cxn>
                <a:cxn ang="0">
                  <a:pos x="2224" y="1057"/>
                </a:cxn>
                <a:cxn ang="0">
                  <a:pos x="2109" y="1943"/>
                </a:cxn>
                <a:cxn ang="0">
                  <a:pos x="2093" y="2730"/>
                </a:cxn>
                <a:cxn ang="0">
                  <a:pos x="2136" y="3361"/>
                </a:cxn>
                <a:cxn ang="0">
                  <a:pos x="2228" y="3895"/>
                </a:cxn>
                <a:cxn ang="0">
                  <a:pos x="2377" y="3920"/>
                </a:cxn>
                <a:cxn ang="0">
                  <a:pos x="2517" y="3947"/>
                </a:cxn>
                <a:cxn ang="0">
                  <a:pos x="2642" y="3976"/>
                </a:cxn>
                <a:cxn ang="0">
                  <a:pos x="2752" y="4005"/>
                </a:cxn>
                <a:cxn ang="0">
                  <a:pos x="2849" y="4034"/>
                </a:cxn>
                <a:cxn ang="0">
                  <a:pos x="2727" y="3717"/>
                </a:cxn>
                <a:cxn ang="0">
                  <a:pos x="2566" y="2979"/>
                </a:cxn>
                <a:cxn ang="0">
                  <a:pos x="2505" y="2037"/>
                </a:cxn>
                <a:cxn ang="0">
                  <a:pos x="2569" y="1071"/>
                </a:cxn>
                <a:cxn ang="0">
                  <a:pos x="2740" y="324"/>
                </a:cxn>
                <a:cxn ang="0">
                  <a:pos x="2898" y="0"/>
                </a:cxn>
              </a:cxnLst>
              <a:rect l="0" t="0" r="r" b="b"/>
              <a:pathLst>
                <a:path w="2898" h="4045">
                  <a:moveTo>
                    <a:pt x="2898" y="0"/>
                  </a:moveTo>
                  <a:lnTo>
                    <a:pt x="2855" y="15"/>
                  </a:lnTo>
                  <a:lnTo>
                    <a:pt x="2807" y="31"/>
                  </a:lnTo>
                  <a:lnTo>
                    <a:pt x="2758" y="44"/>
                  </a:lnTo>
                  <a:lnTo>
                    <a:pt x="2703" y="60"/>
                  </a:lnTo>
                  <a:lnTo>
                    <a:pt x="2645" y="73"/>
                  </a:lnTo>
                  <a:lnTo>
                    <a:pt x="2584" y="87"/>
                  </a:lnTo>
                  <a:lnTo>
                    <a:pt x="2520" y="100"/>
                  </a:lnTo>
                  <a:lnTo>
                    <a:pt x="2453" y="114"/>
                  </a:lnTo>
                  <a:lnTo>
                    <a:pt x="2383" y="127"/>
                  </a:lnTo>
                  <a:lnTo>
                    <a:pt x="2313" y="138"/>
                  </a:lnTo>
                  <a:lnTo>
                    <a:pt x="2237" y="152"/>
                  </a:lnTo>
                  <a:lnTo>
                    <a:pt x="2157" y="163"/>
                  </a:lnTo>
                  <a:lnTo>
                    <a:pt x="2075" y="174"/>
                  </a:lnTo>
                  <a:lnTo>
                    <a:pt x="1993" y="183"/>
                  </a:lnTo>
                  <a:lnTo>
                    <a:pt x="1908" y="194"/>
                  </a:lnTo>
                  <a:lnTo>
                    <a:pt x="1819" y="203"/>
                  </a:lnTo>
                  <a:lnTo>
                    <a:pt x="1728" y="212"/>
                  </a:lnTo>
                  <a:lnTo>
                    <a:pt x="1633" y="221"/>
                  </a:lnTo>
                  <a:lnTo>
                    <a:pt x="1539" y="230"/>
                  </a:lnTo>
                  <a:lnTo>
                    <a:pt x="1441" y="237"/>
                  </a:lnTo>
                  <a:lnTo>
                    <a:pt x="1341" y="246"/>
                  </a:lnTo>
                  <a:lnTo>
                    <a:pt x="1240" y="250"/>
                  </a:lnTo>
                  <a:lnTo>
                    <a:pt x="1136" y="257"/>
                  </a:lnTo>
                  <a:lnTo>
                    <a:pt x="1033" y="263"/>
                  </a:lnTo>
                  <a:lnTo>
                    <a:pt x="926" y="268"/>
                  </a:lnTo>
                  <a:lnTo>
                    <a:pt x="816" y="272"/>
                  </a:lnTo>
                  <a:lnTo>
                    <a:pt x="707" y="275"/>
                  </a:lnTo>
                  <a:lnTo>
                    <a:pt x="594" y="279"/>
                  </a:lnTo>
                  <a:lnTo>
                    <a:pt x="481" y="281"/>
                  </a:lnTo>
                  <a:lnTo>
                    <a:pt x="368" y="281"/>
                  </a:lnTo>
                  <a:lnTo>
                    <a:pt x="253" y="284"/>
                  </a:lnTo>
                  <a:lnTo>
                    <a:pt x="137" y="284"/>
                  </a:lnTo>
                  <a:lnTo>
                    <a:pt x="119" y="284"/>
                  </a:lnTo>
                  <a:lnTo>
                    <a:pt x="103" y="284"/>
                  </a:lnTo>
                  <a:lnTo>
                    <a:pt x="85" y="284"/>
                  </a:lnTo>
                  <a:lnTo>
                    <a:pt x="70" y="284"/>
                  </a:lnTo>
                  <a:lnTo>
                    <a:pt x="52" y="284"/>
                  </a:lnTo>
                  <a:lnTo>
                    <a:pt x="33" y="284"/>
                  </a:lnTo>
                  <a:lnTo>
                    <a:pt x="18" y="284"/>
                  </a:lnTo>
                  <a:lnTo>
                    <a:pt x="0" y="284"/>
                  </a:lnTo>
                  <a:lnTo>
                    <a:pt x="100" y="295"/>
                  </a:lnTo>
                  <a:lnTo>
                    <a:pt x="201" y="304"/>
                  </a:lnTo>
                  <a:lnTo>
                    <a:pt x="301" y="313"/>
                  </a:lnTo>
                  <a:lnTo>
                    <a:pt x="402" y="319"/>
                  </a:lnTo>
                  <a:lnTo>
                    <a:pt x="500" y="326"/>
                  </a:lnTo>
                  <a:lnTo>
                    <a:pt x="594" y="333"/>
                  </a:lnTo>
                  <a:lnTo>
                    <a:pt x="692" y="340"/>
                  </a:lnTo>
                  <a:lnTo>
                    <a:pt x="786" y="344"/>
                  </a:lnTo>
                  <a:lnTo>
                    <a:pt x="880" y="348"/>
                  </a:lnTo>
                  <a:lnTo>
                    <a:pt x="972" y="353"/>
                  </a:lnTo>
                  <a:lnTo>
                    <a:pt x="1060" y="355"/>
                  </a:lnTo>
                  <a:lnTo>
                    <a:pt x="1152" y="357"/>
                  </a:lnTo>
                  <a:lnTo>
                    <a:pt x="1237" y="360"/>
                  </a:lnTo>
                  <a:lnTo>
                    <a:pt x="1322" y="362"/>
                  </a:lnTo>
                  <a:lnTo>
                    <a:pt x="1408" y="362"/>
                  </a:lnTo>
                  <a:lnTo>
                    <a:pt x="1490" y="360"/>
                  </a:lnTo>
                  <a:lnTo>
                    <a:pt x="1569" y="360"/>
                  </a:lnTo>
                  <a:lnTo>
                    <a:pt x="1645" y="357"/>
                  </a:lnTo>
                  <a:lnTo>
                    <a:pt x="1722" y="355"/>
                  </a:lnTo>
                  <a:lnTo>
                    <a:pt x="1795" y="351"/>
                  </a:lnTo>
                  <a:lnTo>
                    <a:pt x="1868" y="348"/>
                  </a:lnTo>
                  <a:lnTo>
                    <a:pt x="1935" y="344"/>
                  </a:lnTo>
                  <a:lnTo>
                    <a:pt x="2002" y="337"/>
                  </a:lnTo>
                  <a:lnTo>
                    <a:pt x="2066" y="331"/>
                  </a:lnTo>
                  <a:lnTo>
                    <a:pt x="2127" y="324"/>
                  </a:lnTo>
                  <a:lnTo>
                    <a:pt x="2185" y="317"/>
                  </a:lnTo>
                  <a:lnTo>
                    <a:pt x="2240" y="308"/>
                  </a:lnTo>
                  <a:lnTo>
                    <a:pt x="2295" y="299"/>
                  </a:lnTo>
                  <a:lnTo>
                    <a:pt x="2343" y="290"/>
                  </a:lnTo>
                  <a:lnTo>
                    <a:pt x="2389" y="279"/>
                  </a:lnTo>
                  <a:lnTo>
                    <a:pt x="2435" y="268"/>
                  </a:lnTo>
                  <a:lnTo>
                    <a:pt x="2474" y="257"/>
                  </a:lnTo>
                  <a:lnTo>
                    <a:pt x="2480" y="255"/>
                  </a:lnTo>
                  <a:lnTo>
                    <a:pt x="2493" y="252"/>
                  </a:lnTo>
                  <a:lnTo>
                    <a:pt x="2502" y="250"/>
                  </a:lnTo>
                  <a:lnTo>
                    <a:pt x="2508" y="250"/>
                  </a:lnTo>
                  <a:lnTo>
                    <a:pt x="2505" y="275"/>
                  </a:lnTo>
                  <a:lnTo>
                    <a:pt x="2505" y="279"/>
                  </a:lnTo>
                  <a:lnTo>
                    <a:pt x="2502" y="281"/>
                  </a:lnTo>
                  <a:lnTo>
                    <a:pt x="2423" y="420"/>
                  </a:lnTo>
                  <a:lnTo>
                    <a:pt x="2349" y="597"/>
                  </a:lnTo>
                  <a:lnTo>
                    <a:pt x="2282" y="811"/>
                  </a:lnTo>
                  <a:lnTo>
                    <a:pt x="2224" y="1057"/>
                  </a:lnTo>
                  <a:lnTo>
                    <a:pt x="2176" y="1330"/>
                  </a:lnTo>
                  <a:lnTo>
                    <a:pt x="2136" y="1628"/>
                  </a:lnTo>
                  <a:lnTo>
                    <a:pt x="2109" y="1943"/>
                  </a:lnTo>
                  <a:lnTo>
                    <a:pt x="2093" y="2274"/>
                  </a:lnTo>
                  <a:lnTo>
                    <a:pt x="2090" y="2504"/>
                  </a:lnTo>
                  <a:lnTo>
                    <a:pt x="2093" y="2730"/>
                  </a:lnTo>
                  <a:lnTo>
                    <a:pt x="2103" y="2949"/>
                  </a:lnTo>
                  <a:lnTo>
                    <a:pt x="2118" y="3160"/>
                  </a:lnTo>
                  <a:lnTo>
                    <a:pt x="2136" y="3361"/>
                  </a:lnTo>
                  <a:lnTo>
                    <a:pt x="2164" y="3553"/>
                  </a:lnTo>
                  <a:lnTo>
                    <a:pt x="2191" y="3732"/>
                  </a:lnTo>
                  <a:lnTo>
                    <a:pt x="2228" y="3895"/>
                  </a:lnTo>
                  <a:lnTo>
                    <a:pt x="2279" y="3904"/>
                  </a:lnTo>
                  <a:lnTo>
                    <a:pt x="2328" y="3911"/>
                  </a:lnTo>
                  <a:lnTo>
                    <a:pt x="2377" y="3920"/>
                  </a:lnTo>
                  <a:lnTo>
                    <a:pt x="2426" y="3929"/>
                  </a:lnTo>
                  <a:lnTo>
                    <a:pt x="2471" y="3938"/>
                  </a:lnTo>
                  <a:lnTo>
                    <a:pt x="2517" y="3947"/>
                  </a:lnTo>
                  <a:lnTo>
                    <a:pt x="2560" y="3956"/>
                  </a:lnTo>
                  <a:lnTo>
                    <a:pt x="2599" y="3965"/>
                  </a:lnTo>
                  <a:lnTo>
                    <a:pt x="2642" y="3976"/>
                  </a:lnTo>
                  <a:lnTo>
                    <a:pt x="2679" y="3985"/>
                  </a:lnTo>
                  <a:lnTo>
                    <a:pt x="2718" y="3994"/>
                  </a:lnTo>
                  <a:lnTo>
                    <a:pt x="2752" y="4005"/>
                  </a:lnTo>
                  <a:lnTo>
                    <a:pt x="2785" y="4014"/>
                  </a:lnTo>
                  <a:lnTo>
                    <a:pt x="2819" y="4025"/>
                  </a:lnTo>
                  <a:lnTo>
                    <a:pt x="2849" y="4034"/>
                  </a:lnTo>
                  <a:lnTo>
                    <a:pt x="2880" y="4045"/>
                  </a:lnTo>
                  <a:lnTo>
                    <a:pt x="2800" y="3900"/>
                  </a:lnTo>
                  <a:lnTo>
                    <a:pt x="2727" y="3717"/>
                  </a:lnTo>
                  <a:lnTo>
                    <a:pt x="2663" y="3500"/>
                  </a:lnTo>
                  <a:lnTo>
                    <a:pt x="2608" y="3251"/>
                  </a:lnTo>
                  <a:lnTo>
                    <a:pt x="2566" y="2979"/>
                  </a:lnTo>
                  <a:lnTo>
                    <a:pt x="2532" y="2683"/>
                  </a:lnTo>
                  <a:lnTo>
                    <a:pt x="2511" y="2368"/>
                  </a:lnTo>
                  <a:lnTo>
                    <a:pt x="2505" y="2037"/>
                  </a:lnTo>
                  <a:lnTo>
                    <a:pt x="2511" y="1697"/>
                  </a:lnTo>
                  <a:lnTo>
                    <a:pt x="2532" y="1375"/>
                  </a:lnTo>
                  <a:lnTo>
                    <a:pt x="2569" y="1071"/>
                  </a:lnTo>
                  <a:lnTo>
                    <a:pt x="2615" y="794"/>
                  </a:lnTo>
                  <a:lnTo>
                    <a:pt x="2672" y="543"/>
                  </a:lnTo>
                  <a:lnTo>
                    <a:pt x="2740" y="324"/>
                  </a:lnTo>
                  <a:lnTo>
                    <a:pt x="2816" y="143"/>
                  </a:lnTo>
                  <a:lnTo>
                    <a:pt x="2898" y="0"/>
                  </a:lnTo>
                  <a:lnTo>
                    <a:pt x="2898" y="0"/>
                  </a:lnTo>
                  <a:close/>
                </a:path>
              </a:pathLst>
            </a:custGeom>
            <a:solidFill>
              <a:srgbClr val="CEF2DB"/>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4" name="Freeform 10"/>
            <p:cNvSpPr>
              <a:spLocks/>
            </p:cNvSpPr>
            <p:nvPr/>
          </p:nvSpPr>
          <p:spPr bwMode="auto">
            <a:xfrm>
              <a:off x="0" y="-133"/>
              <a:ext cx="5501" cy="4453"/>
            </a:xfrm>
            <a:custGeom>
              <a:avLst/>
              <a:gdLst/>
              <a:ahLst/>
              <a:cxnLst>
                <a:cxn ang="0">
                  <a:pos x="5211" y="103"/>
                </a:cxn>
                <a:cxn ang="0">
                  <a:pos x="4806" y="204"/>
                </a:cxn>
                <a:cxn ang="0">
                  <a:pos x="4306" y="291"/>
                </a:cxn>
                <a:cxn ang="0">
                  <a:pos x="3733" y="363"/>
                </a:cxn>
                <a:cxn ang="0">
                  <a:pos x="3106" y="416"/>
                </a:cxn>
                <a:cxn ang="0">
                  <a:pos x="2456" y="448"/>
                </a:cxn>
                <a:cxn ang="0">
                  <a:pos x="1838" y="454"/>
                </a:cxn>
                <a:cxn ang="0">
                  <a:pos x="1274" y="441"/>
                </a:cxn>
                <a:cxn ang="0">
                  <a:pos x="780" y="403"/>
                </a:cxn>
                <a:cxn ang="0">
                  <a:pos x="378" y="345"/>
                </a:cxn>
                <a:cxn ang="0">
                  <a:pos x="67" y="264"/>
                </a:cxn>
                <a:cxn ang="0">
                  <a:pos x="387" y="1398"/>
                </a:cxn>
                <a:cxn ang="0">
                  <a:pos x="402" y="2764"/>
                </a:cxn>
                <a:cxn ang="0">
                  <a:pos x="466" y="2364"/>
                </a:cxn>
                <a:cxn ang="0">
                  <a:pos x="296" y="673"/>
                </a:cxn>
                <a:cxn ang="0">
                  <a:pos x="366" y="376"/>
                </a:cxn>
                <a:cxn ang="0">
                  <a:pos x="756" y="434"/>
                </a:cxn>
                <a:cxn ang="0">
                  <a:pos x="1231" y="470"/>
                </a:cxn>
                <a:cxn ang="0">
                  <a:pos x="1771" y="488"/>
                </a:cxn>
                <a:cxn ang="0">
                  <a:pos x="2365" y="483"/>
                </a:cxn>
                <a:cxn ang="0">
                  <a:pos x="2993" y="456"/>
                </a:cxn>
                <a:cxn ang="0">
                  <a:pos x="3605" y="407"/>
                </a:cxn>
                <a:cxn ang="0">
                  <a:pos x="4172" y="342"/>
                </a:cxn>
                <a:cxn ang="0">
                  <a:pos x="4678" y="262"/>
                </a:cxn>
                <a:cxn ang="0">
                  <a:pos x="5102" y="170"/>
                </a:cxn>
                <a:cxn ang="0">
                  <a:pos x="5428" y="67"/>
                </a:cxn>
                <a:cxn ang="0">
                  <a:pos x="5062" y="1492"/>
                </a:cxn>
                <a:cxn ang="0">
                  <a:pos x="5086" y="3335"/>
                </a:cxn>
                <a:cxn ang="0">
                  <a:pos x="5224" y="4129"/>
                </a:cxn>
                <a:cxn ang="0">
                  <a:pos x="4864" y="4064"/>
                </a:cxn>
                <a:cxn ang="0">
                  <a:pos x="4416" y="4017"/>
                </a:cxn>
                <a:cxn ang="0">
                  <a:pos x="3889" y="3992"/>
                </a:cxn>
                <a:cxn ang="0">
                  <a:pos x="3304" y="3988"/>
                </a:cxn>
                <a:cxn ang="0">
                  <a:pos x="2676" y="4008"/>
                </a:cxn>
                <a:cxn ang="0">
                  <a:pos x="2075" y="4046"/>
                </a:cxn>
                <a:cxn ang="0">
                  <a:pos x="1512" y="4102"/>
                </a:cxn>
                <a:cxn ang="0">
                  <a:pos x="1003" y="4171"/>
                </a:cxn>
                <a:cxn ang="0">
                  <a:pos x="555" y="4256"/>
                </a:cxn>
                <a:cxn ang="0">
                  <a:pos x="189" y="4350"/>
                </a:cxn>
                <a:cxn ang="0">
                  <a:pos x="302" y="3755"/>
                </a:cxn>
                <a:cxn ang="0">
                  <a:pos x="366" y="3133"/>
                </a:cxn>
                <a:cxn ang="0">
                  <a:pos x="88" y="4288"/>
                </a:cxn>
                <a:cxn ang="0">
                  <a:pos x="204" y="4381"/>
                </a:cxn>
                <a:cxn ang="0">
                  <a:pos x="582" y="4285"/>
                </a:cxn>
                <a:cxn ang="0">
                  <a:pos x="1048" y="4200"/>
                </a:cxn>
                <a:cxn ang="0">
                  <a:pos x="1582" y="4129"/>
                </a:cxn>
                <a:cxn ang="0">
                  <a:pos x="2164" y="4073"/>
                </a:cxn>
                <a:cxn ang="0">
                  <a:pos x="2786" y="4037"/>
                </a:cxn>
                <a:cxn ang="0">
                  <a:pos x="3429" y="4021"/>
                </a:cxn>
                <a:cxn ang="0">
                  <a:pos x="4020" y="4028"/>
                </a:cxn>
                <a:cxn ang="0">
                  <a:pos x="4544" y="4059"/>
                </a:cxn>
                <a:cxn ang="0">
                  <a:pos x="4980" y="4113"/>
                </a:cxn>
                <a:cxn ang="0">
                  <a:pos x="5309" y="4187"/>
                </a:cxn>
                <a:cxn ang="0">
                  <a:pos x="5181" y="3619"/>
                </a:cxn>
                <a:cxn ang="0">
                  <a:pos x="5080" y="1798"/>
                </a:cxn>
                <a:cxn ang="0">
                  <a:pos x="5413" y="190"/>
                </a:cxn>
                <a:cxn ang="0">
                  <a:pos x="5483" y="7"/>
                </a:cxn>
              </a:cxnLst>
              <a:rect l="0" t="0" r="r" b="b"/>
              <a:pathLst>
                <a:path w="5501" h="4453">
                  <a:moveTo>
                    <a:pt x="5464" y="14"/>
                  </a:moveTo>
                  <a:lnTo>
                    <a:pt x="5422" y="32"/>
                  </a:lnTo>
                  <a:lnTo>
                    <a:pt x="5373" y="52"/>
                  </a:lnTo>
                  <a:lnTo>
                    <a:pt x="5321" y="70"/>
                  </a:lnTo>
                  <a:lnTo>
                    <a:pt x="5269" y="87"/>
                  </a:lnTo>
                  <a:lnTo>
                    <a:pt x="5211" y="103"/>
                  </a:lnTo>
                  <a:lnTo>
                    <a:pt x="5150" y="121"/>
                  </a:lnTo>
                  <a:lnTo>
                    <a:pt x="5086" y="139"/>
                  </a:lnTo>
                  <a:lnTo>
                    <a:pt x="5019" y="155"/>
                  </a:lnTo>
                  <a:lnTo>
                    <a:pt x="4952" y="172"/>
                  </a:lnTo>
                  <a:lnTo>
                    <a:pt x="4879" y="188"/>
                  </a:lnTo>
                  <a:lnTo>
                    <a:pt x="4806" y="204"/>
                  </a:lnTo>
                  <a:lnTo>
                    <a:pt x="4727" y="219"/>
                  </a:lnTo>
                  <a:lnTo>
                    <a:pt x="4648" y="235"/>
                  </a:lnTo>
                  <a:lnTo>
                    <a:pt x="4565" y="248"/>
                  </a:lnTo>
                  <a:lnTo>
                    <a:pt x="4480" y="264"/>
                  </a:lnTo>
                  <a:lnTo>
                    <a:pt x="4395" y="278"/>
                  </a:lnTo>
                  <a:lnTo>
                    <a:pt x="4306" y="291"/>
                  </a:lnTo>
                  <a:lnTo>
                    <a:pt x="4215" y="304"/>
                  </a:lnTo>
                  <a:lnTo>
                    <a:pt x="4123" y="318"/>
                  </a:lnTo>
                  <a:lnTo>
                    <a:pt x="4029" y="329"/>
                  </a:lnTo>
                  <a:lnTo>
                    <a:pt x="3931" y="340"/>
                  </a:lnTo>
                  <a:lnTo>
                    <a:pt x="3834" y="351"/>
                  </a:lnTo>
                  <a:lnTo>
                    <a:pt x="3733" y="363"/>
                  </a:lnTo>
                  <a:lnTo>
                    <a:pt x="3633" y="374"/>
                  </a:lnTo>
                  <a:lnTo>
                    <a:pt x="3529" y="383"/>
                  </a:lnTo>
                  <a:lnTo>
                    <a:pt x="3426" y="392"/>
                  </a:lnTo>
                  <a:lnTo>
                    <a:pt x="3319" y="401"/>
                  </a:lnTo>
                  <a:lnTo>
                    <a:pt x="3212" y="407"/>
                  </a:lnTo>
                  <a:lnTo>
                    <a:pt x="3106" y="416"/>
                  </a:lnTo>
                  <a:lnTo>
                    <a:pt x="2996" y="423"/>
                  </a:lnTo>
                  <a:lnTo>
                    <a:pt x="2886" y="430"/>
                  </a:lnTo>
                  <a:lnTo>
                    <a:pt x="2776" y="434"/>
                  </a:lnTo>
                  <a:lnTo>
                    <a:pt x="2670" y="439"/>
                  </a:lnTo>
                  <a:lnTo>
                    <a:pt x="2560" y="443"/>
                  </a:lnTo>
                  <a:lnTo>
                    <a:pt x="2456" y="448"/>
                  </a:lnTo>
                  <a:lnTo>
                    <a:pt x="2350" y="450"/>
                  </a:lnTo>
                  <a:lnTo>
                    <a:pt x="2246" y="452"/>
                  </a:lnTo>
                  <a:lnTo>
                    <a:pt x="2142" y="454"/>
                  </a:lnTo>
                  <a:lnTo>
                    <a:pt x="2039" y="454"/>
                  </a:lnTo>
                  <a:lnTo>
                    <a:pt x="1938" y="454"/>
                  </a:lnTo>
                  <a:lnTo>
                    <a:pt x="1838" y="454"/>
                  </a:lnTo>
                  <a:lnTo>
                    <a:pt x="1740" y="454"/>
                  </a:lnTo>
                  <a:lnTo>
                    <a:pt x="1646" y="452"/>
                  </a:lnTo>
                  <a:lnTo>
                    <a:pt x="1548" y="450"/>
                  </a:lnTo>
                  <a:lnTo>
                    <a:pt x="1457" y="448"/>
                  </a:lnTo>
                  <a:lnTo>
                    <a:pt x="1365" y="443"/>
                  </a:lnTo>
                  <a:lnTo>
                    <a:pt x="1274" y="441"/>
                  </a:lnTo>
                  <a:lnTo>
                    <a:pt x="1189" y="434"/>
                  </a:lnTo>
                  <a:lnTo>
                    <a:pt x="1103" y="430"/>
                  </a:lnTo>
                  <a:lnTo>
                    <a:pt x="1018" y="425"/>
                  </a:lnTo>
                  <a:lnTo>
                    <a:pt x="936" y="418"/>
                  </a:lnTo>
                  <a:lnTo>
                    <a:pt x="859" y="412"/>
                  </a:lnTo>
                  <a:lnTo>
                    <a:pt x="780" y="403"/>
                  </a:lnTo>
                  <a:lnTo>
                    <a:pt x="707" y="394"/>
                  </a:lnTo>
                  <a:lnTo>
                    <a:pt x="637" y="387"/>
                  </a:lnTo>
                  <a:lnTo>
                    <a:pt x="567" y="376"/>
                  </a:lnTo>
                  <a:lnTo>
                    <a:pt x="500" y="367"/>
                  </a:lnTo>
                  <a:lnTo>
                    <a:pt x="439" y="356"/>
                  </a:lnTo>
                  <a:lnTo>
                    <a:pt x="378" y="345"/>
                  </a:lnTo>
                  <a:lnTo>
                    <a:pt x="320" y="333"/>
                  </a:lnTo>
                  <a:lnTo>
                    <a:pt x="265" y="322"/>
                  </a:lnTo>
                  <a:lnTo>
                    <a:pt x="213" y="309"/>
                  </a:lnTo>
                  <a:lnTo>
                    <a:pt x="168" y="295"/>
                  </a:lnTo>
                  <a:lnTo>
                    <a:pt x="122" y="282"/>
                  </a:lnTo>
                  <a:lnTo>
                    <a:pt x="67" y="264"/>
                  </a:lnTo>
                  <a:lnTo>
                    <a:pt x="94" y="304"/>
                  </a:lnTo>
                  <a:lnTo>
                    <a:pt x="174" y="452"/>
                  </a:lnTo>
                  <a:lnTo>
                    <a:pt x="241" y="638"/>
                  </a:lnTo>
                  <a:lnTo>
                    <a:pt x="302" y="861"/>
                  </a:lnTo>
                  <a:lnTo>
                    <a:pt x="350" y="1116"/>
                  </a:lnTo>
                  <a:lnTo>
                    <a:pt x="387" y="1398"/>
                  </a:lnTo>
                  <a:lnTo>
                    <a:pt x="411" y="1702"/>
                  </a:lnTo>
                  <a:lnTo>
                    <a:pt x="424" y="2026"/>
                  </a:lnTo>
                  <a:lnTo>
                    <a:pt x="421" y="2364"/>
                  </a:lnTo>
                  <a:lnTo>
                    <a:pt x="418" y="2498"/>
                  </a:lnTo>
                  <a:lnTo>
                    <a:pt x="411" y="2633"/>
                  </a:lnTo>
                  <a:lnTo>
                    <a:pt x="402" y="2764"/>
                  </a:lnTo>
                  <a:lnTo>
                    <a:pt x="393" y="2896"/>
                  </a:lnTo>
                  <a:lnTo>
                    <a:pt x="436" y="2896"/>
                  </a:lnTo>
                  <a:lnTo>
                    <a:pt x="448" y="2764"/>
                  </a:lnTo>
                  <a:lnTo>
                    <a:pt x="457" y="2633"/>
                  </a:lnTo>
                  <a:lnTo>
                    <a:pt x="463" y="2498"/>
                  </a:lnTo>
                  <a:lnTo>
                    <a:pt x="466" y="2364"/>
                  </a:lnTo>
                  <a:lnTo>
                    <a:pt x="466" y="2035"/>
                  </a:lnTo>
                  <a:lnTo>
                    <a:pt x="457" y="1722"/>
                  </a:lnTo>
                  <a:lnTo>
                    <a:pt x="433" y="1425"/>
                  </a:lnTo>
                  <a:lnTo>
                    <a:pt x="399" y="1148"/>
                  </a:lnTo>
                  <a:lnTo>
                    <a:pt x="354" y="897"/>
                  </a:lnTo>
                  <a:lnTo>
                    <a:pt x="296" y="673"/>
                  </a:lnTo>
                  <a:lnTo>
                    <a:pt x="232" y="483"/>
                  </a:lnTo>
                  <a:lnTo>
                    <a:pt x="158" y="329"/>
                  </a:lnTo>
                  <a:lnTo>
                    <a:pt x="204" y="342"/>
                  </a:lnTo>
                  <a:lnTo>
                    <a:pt x="256" y="354"/>
                  </a:lnTo>
                  <a:lnTo>
                    <a:pt x="308" y="365"/>
                  </a:lnTo>
                  <a:lnTo>
                    <a:pt x="366" y="376"/>
                  </a:lnTo>
                  <a:lnTo>
                    <a:pt x="424" y="387"/>
                  </a:lnTo>
                  <a:lnTo>
                    <a:pt x="485" y="398"/>
                  </a:lnTo>
                  <a:lnTo>
                    <a:pt x="549" y="407"/>
                  </a:lnTo>
                  <a:lnTo>
                    <a:pt x="616" y="416"/>
                  </a:lnTo>
                  <a:lnTo>
                    <a:pt x="683" y="425"/>
                  </a:lnTo>
                  <a:lnTo>
                    <a:pt x="756" y="434"/>
                  </a:lnTo>
                  <a:lnTo>
                    <a:pt x="829" y="441"/>
                  </a:lnTo>
                  <a:lnTo>
                    <a:pt x="905" y="448"/>
                  </a:lnTo>
                  <a:lnTo>
                    <a:pt x="984" y="454"/>
                  </a:lnTo>
                  <a:lnTo>
                    <a:pt x="1064" y="461"/>
                  </a:lnTo>
                  <a:lnTo>
                    <a:pt x="1146" y="465"/>
                  </a:lnTo>
                  <a:lnTo>
                    <a:pt x="1231" y="470"/>
                  </a:lnTo>
                  <a:lnTo>
                    <a:pt x="1317" y="474"/>
                  </a:lnTo>
                  <a:lnTo>
                    <a:pt x="1405" y="479"/>
                  </a:lnTo>
                  <a:lnTo>
                    <a:pt x="1493" y="481"/>
                  </a:lnTo>
                  <a:lnTo>
                    <a:pt x="1585" y="483"/>
                  </a:lnTo>
                  <a:lnTo>
                    <a:pt x="1679" y="486"/>
                  </a:lnTo>
                  <a:lnTo>
                    <a:pt x="1771" y="488"/>
                  </a:lnTo>
                  <a:lnTo>
                    <a:pt x="1868" y="488"/>
                  </a:lnTo>
                  <a:lnTo>
                    <a:pt x="1966" y="488"/>
                  </a:lnTo>
                  <a:lnTo>
                    <a:pt x="2063" y="488"/>
                  </a:lnTo>
                  <a:lnTo>
                    <a:pt x="2164" y="488"/>
                  </a:lnTo>
                  <a:lnTo>
                    <a:pt x="2264" y="486"/>
                  </a:lnTo>
                  <a:lnTo>
                    <a:pt x="2365" y="483"/>
                  </a:lnTo>
                  <a:lnTo>
                    <a:pt x="2469" y="479"/>
                  </a:lnTo>
                  <a:lnTo>
                    <a:pt x="2569" y="477"/>
                  </a:lnTo>
                  <a:lnTo>
                    <a:pt x="2676" y="472"/>
                  </a:lnTo>
                  <a:lnTo>
                    <a:pt x="2779" y="468"/>
                  </a:lnTo>
                  <a:lnTo>
                    <a:pt x="2886" y="463"/>
                  </a:lnTo>
                  <a:lnTo>
                    <a:pt x="2993" y="456"/>
                  </a:lnTo>
                  <a:lnTo>
                    <a:pt x="3096" y="450"/>
                  </a:lnTo>
                  <a:lnTo>
                    <a:pt x="3200" y="443"/>
                  </a:lnTo>
                  <a:lnTo>
                    <a:pt x="3304" y="434"/>
                  </a:lnTo>
                  <a:lnTo>
                    <a:pt x="3404" y="425"/>
                  </a:lnTo>
                  <a:lnTo>
                    <a:pt x="3508" y="418"/>
                  </a:lnTo>
                  <a:lnTo>
                    <a:pt x="3605" y="407"/>
                  </a:lnTo>
                  <a:lnTo>
                    <a:pt x="3703" y="398"/>
                  </a:lnTo>
                  <a:lnTo>
                    <a:pt x="3800" y="389"/>
                  </a:lnTo>
                  <a:lnTo>
                    <a:pt x="3898" y="378"/>
                  </a:lnTo>
                  <a:lnTo>
                    <a:pt x="3989" y="367"/>
                  </a:lnTo>
                  <a:lnTo>
                    <a:pt x="4084" y="356"/>
                  </a:lnTo>
                  <a:lnTo>
                    <a:pt x="4172" y="342"/>
                  </a:lnTo>
                  <a:lnTo>
                    <a:pt x="4264" y="331"/>
                  </a:lnTo>
                  <a:lnTo>
                    <a:pt x="4349" y="318"/>
                  </a:lnTo>
                  <a:lnTo>
                    <a:pt x="4434" y="304"/>
                  </a:lnTo>
                  <a:lnTo>
                    <a:pt x="4517" y="291"/>
                  </a:lnTo>
                  <a:lnTo>
                    <a:pt x="4599" y="278"/>
                  </a:lnTo>
                  <a:lnTo>
                    <a:pt x="4678" y="262"/>
                  </a:lnTo>
                  <a:lnTo>
                    <a:pt x="4754" y="248"/>
                  </a:lnTo>
                  <a:lnTo>
                    <a:pt x="4827" y="233"/>
                  </a:lnTo>
                  <a:lnTo>
                    <a:pt x="4901" y="217"/>
                  </a:lnTo>
                  <a:lnTo>
                    <a:pt x="4971" y="202"/>
                  </a:lnTo>
                  <a:lnTo>
                    <a:pt x="5038" y="186"/>
                  </a:lnTo>
                  <a:lnTo>
                    <a:pt x="5102" y="170"/>
                  </a:lnTo>
                  <a:lnTo>
                    <a:pt x="5163" y="155"/>
                  </a:lnTo>
                  <a:lnTo>
                    <a:pt x="5221" y="137"/>
                  </a:lnTo>
                  <a:lnTo>
                    <a:pt x="5278" y="119"/>
                  </a:lnTo>
                  <a:lnTo>
                    <a:pt x="5330" y="103"/>
                  </a:lnTo>
                  <a:lnTo>
                    <a:pt x="5382" y="85"/>
                  </a:lnTo>
                  <a:lnTo>
                    <a:pt x="5428" y="67"/>
                  </a:lnTo>
                  <a:lnTo>
                    <a:pt x="5346" y="228"/>
                  </a:lnTo>
                  <a:lnTo>
                    <a:pt x="5272" y="425"/>
                  </a:lnTo>
                  <a:lnTo>
                    <a:pt x="5205" y="653"/>
                  </a:lnTo>
                  <a:lnTo>
                    <a:pt x="5147" y="910"/>
                  </a:lnTo>
                  <a:lnTo>
                    <a:pt x="5102" y="1190"/>
                  </a:lnTo>
                  <a:lnTo>
                    <a:pt x="5062" y="1492"/>
                  </a:lnTo>
                  <a:lnTo>
                    <a:pt x="5038" y="1810"/>
                  </a:lnTo>
                  <a:lnTo>
                    <a:pt x="5022" y="2141"/>
                  </a:lnTo>
                  <a:lnTo>
                    <a:pt x="5019" y="2460"/>
                  </a:lnTo>
                  <a:lnTo>
                    <a:pt x="5032" y="2769"/>
                  </a:lnTo>
                  <a:lnTo>
                    <a:pt x="5053" y="3062"/>
                  </a:lnTo>
                  <a:lnTo>
                    <a:pt x="5086" y="3335"/>
                  </a:lnTo>
                  <a:lnTo>
                    <a:pt x="5129" y="3583"/>
                  </a:lnTo>
                  <a:lnTo>
                    <a:pt x="5184" y="3807"/>
                  </a:lnTo>
                  <a:lnTo>
                    <a:pt x="5248" y="3999"/>
                  </a:lnTo>
                  <a:lnTo>
                    <a:pt x="5318" y="4156"/>
                  </a:lnTo>
                  <a:lnTo>
                    <a:pt x="5272" y="4142"/>
                  </a:lnTo>
                  <a:lnTo>
                    <a:pt x="5224" y="4129"/>
                  </a:lnTo>
                  <a:lnTo>
                    <a:pt x="5169" y="4118"/>
                  </a:lnTo>
                  <a:lnTo>
                    <a:pt x="5114" y="4104"/>
                  </a:lnTo>
                  <a:lnTo>
                    <a:pt x="5056" y="4093"/>
                  </a:lnTo>
                  <a:lnTo>
                    <a:pt x="4995" y="4084"/>
                  </a:lnTo>
                  <a:lnTo>
                    <a:pt x="4931" y="4073"/>
                  </a:lnTo>
                  <a:lnTo>
                    <a:pt x="4864" y="4064"/>
                  </a:lnTo>
                  <a:lnTo>
                    <a:pt x="4797" y="4055"/>
                  </a:lnTo>
                  <a:lnTo>
                    <a:pt x="4724" y="4046"/>
                  </a:lnTo>
                  <a:lnTo>
                    <a:pt x="4651" y="4037"/>
                  </a:lnTo>
                  <a:lnTo>
                    <a:pt x="4574" y="4030"/>
                  </a:lnTo>
                  <a:lnTo>
                    <a:pt x="4495" y="4024"/>
                  </a:lnTo>
                  <a:lnTo>
                    <a:pt x="4416" y="4017"/>
                  </a:lnTo>
                  <a:lnTo>
                    <a:pt x="4331" y="4012"/>
                  </a:lnTo>
                  <a:lnTo>
                    <a:pt x="4248" y="4006"/>
                  </a:lnTo>
                  <a:lnTo>
                    <a:pt x="4160" y="4001"/>
                  </a:lnTo>
                  <a:lnTo>
                    <a:pt x="4072" y="3997"/>
                  </a:lnTo>
                  <a:lnTo>
                    <a:pt x="3980" y="3995"/>
                  </a:lnTo>
                  <a:lnTo>
                    <a:pt x="3889" y="3992"/>
                  </a:lnTo>
                  <a:lnTo>
                    <a:pt x="3794" y="3990"/>
                  </a:lnTo>
                  <a:lnTo>
                    <a:pt x="3700" y="3988"/>
                  </a:lnTo>
                  <a:lnTo>
                    <a:pt x="3602" y="3988"/>
                  </a:lnTo>
                  <a:lnTo>
                    <a:pt x="3505" y="3988"/>
                  </a:lnTo>
                  <a:lnTo>
                    <a:pt x="3404" y="3988"/>
                  </a:lnTo>
                  <a:lnTo>
                    <a:pt x="3304" y="3988"/>
                  </a:lnTo>
                  <a:lnTo>
                    <a:pt x="3200" y="3990"/>
                  </a:lnTo>
                  <a:lnTo>
                    <a:pt x="3099" y="3992"/>
                  </a:lnTo>
                  <a:lnTo>
                    <a:pt x="2993" y="3995"/>
                  </a:lnTo>
                  <a:lnTo>
                    <a:pt x="2889" y="3999"/>
                  </a:lnTo>
                  <a:lnTo>
                    <a:pt x="2782" y="4003"/>
                  </a:lnTo>
                  <a:lnTo>
                    <a:pt x="2676" y="4008"/>
                  </a:lnTo>
                  <a:lnTo>
                    <a:pt x="2572" y="4012"/>
                  </a:lnTo>
                  <a:lnTo>
                    <a:pt x="2472" y="4019"/>
                  </a:lnTo>
                  <a:lnTo>
                    <a:pt x="2371" y="4026"/>
                  </a:lnTo>
                  <a:lnTo>
                    <a:pt x="2270" y="4030"/>
                  </a:lnTo>
                  <a:lnTo>
                    <a:pt x="2173" y="4039"/>
                  </a:lnTo>
                  <a:lnTo>
                    <a:pt x="2075" y="4046"/>
                  </a:lnTo>
                  <a:lnTo>
                    <a:pt x="1978" y="4055"/>
                  </a:lnTo>
                  <a:lnTo>
                    <a:pt x="1883" y="4064"/>
                  </a:lnTo>
                  <a:lnTo>
                    <a:pt x="1789" y="4073"/>
                  </a:lnTo>
                  <a:lnTo>
                    <a:pt x="1694" y="4082"/>
                  </a:lnTo>
                  <a:lnTo>
                    <a:pt x="1603" y="4091"/>
                  </a:lnTo>
                  <a:lnTo>
                    <a:pt x="1512" y="4102"/>
                  </a:lnTo>
                  <a:lnTo>
                    <a:pt x="1423" y="4113"/>
                  </a:lnTo>
                  <a:lnTo>
                    <a:pt x="1335" y="4124"/>
                  </a:lnTo>
                  <a:lnTo>
                    <a:pt x="1250" y="4135"/>
                  </a:lnTo>
                  <a:lnTo>
                    <a:pt x="1164" y="4147"/>
                  </a:lnTo>
                  <a:lnTo>
                    <a:pt x="1082" y="4160"/>
                  </a:lnTo>
                  <a:lnTo>
                    <a:pt x="1003" y="4171"/>
                  </a:lnTo>
                  <a:lnTo>
                    <a:pt x="923" y="4185"/>
                  </a:lnTo>
                  <a:lnTo>
                    <a:pt x="844" y="4198"/>
                  </a:lnTo>
                  <a:lnTo>
                    <a:pt x="771" y="4211"/>
                  </a:lnTo>
                  <a:lnTo>
                    <a:pt x="695" y="4227"/>
                  </a:lnTo>
                  <a:lnTo>
                    <a:pt x="625" y="4241"/>
                  </a:lnTo>
                  <a:lnTo>
                    <a:pt x="555" y="4256"/>
                  </a:lnTo>
                  <a:lnTo>
                    <a:pt x="491" y="4272"/>
                  </a:lnTo>
                  <a:lnTo>
                    <a:pt x="424" y="4285"/>
                  </a:lnTo>
                  <a:lnTo>
                    <a:pt x="363" y="4301"/>
                  </a:lnTo>
                  <a:lnTo>
                    <a:pt x="302" y="4317"/>
                  </a:lnTo>
                  <a:lnTo>
                    <a:pt x="244" y="4334"/>
                  </a:lnTo>
                  <a:lnTo>
                    <a:pt x="189" y="4350"/>
                  </a:lnTo>
                  <a:lnTo>
                    <a:pt x="137" y="4366"/>
                  </a:lnTo>
                  <a:lnTo>
                    <a:pt x="88" y="4384"/>
                  </a:lnTo>
                  <a:lnTo>
                    <a:pt x="149" y="4256"/>
                  </a:lnTo>
                  <a:lnTo>
                    <a:pt x="204" y="4109"/>
                  </a:lnTo>
                  <a:lnTo>
                    <a:pt x="256" y="3941"/>
                  </a:lnTo>
                  <a:lnTo>
                    <a:pt x="302" y="3755"/>
                  </a:lnTo>
                  <a:lnTo>
                    <a:pt x="344" y="3556"/>
                  </a:lnTo>
                  <a:lnTo>
                    <a:pt x="381" y="3346"/>
                  </a:lnTo>
                  <a:lnTo>
                    <a:pt x="411" y="3125"/>
                  </a:lnTo>
                  <a:lnTo>
                    <a:pt x="436" y="2896"/>
                  </a:lnTo>
                  <a:lnTo>
                    <a:pt x="393" y="2896"/>
                  </a:lnTo>
                  <a:lnTo>
                    <a:pt x="366" y="3133"/>
                  </a:lnTo>
                  <a:lnTo>
                    <a:pt x="335" y="3362"/>
                  </a:lnTo>
                  <a:lnTo>
                    <a:pt x="296" y="3579"/>
                  </a:lnTo>
                  <a:lnTo>
                    <a:pt x="250" y="3782"/>
                  </a:lnTo>
                  <a:lnTo>
                    <a:pt x="201" y="3970"/>
                  </a:lnTo>
                  <a:lnTo>
                    <a:pt x="146" y="4140"/>
                  </a:lnTo>
                  <a:lnTo>
                    <a:pt x="88" y="4288"/>
                  </a:lnTo>
                  <a:lnTo>
                    <a:pt x="24" y="4411"/>
                  </a:lnTo>
                  <a:lnTo>
                    <a:pt x="0" y="4453"/>
                  </a:lnTo>
                  <a:lnTo>
                    <a:pt x="55" y="4433"/>
                  </a:lnTo>
                  <a:lnTo>
                    <a:pt x="101" y="4415"/>
                  </a:lnTo>
                  <a:lnTo>
                    <a:pt x="152" y="4399"/>
                  </a:lnTo>
                  <a:lnTo>
                    <a:pt x="204" y="4381"/>
                  </a:lnTo>
                  <a:lnTo>
                    <a:pt x="262" y="4366"/>
                  </a:lnTo>
                  <a:lnTo>
                    <a:pt x="320" y="4348"/>
                  </a:lnTo>
                  <a:lnTo>
                    <a:pt x="381" y="4332"/>
                  </a:lnTo>
                  <a:lnTo>
                    <a:pt x="445" y="4317"/>
                  </a:lnTo>
                  <a:lnTo>
                    <a:pt x="512" y="4301"/>
                  </a:lnTo>
                  <a:lnTo>
                    <a:pt x="582" y="4285"/>
                  </a:lnTo>
                  <a:lnTo>
                    <a:pt x="655" y="4270"/>
                  </a:lnTo>
                  <a:lnTo>
                    <a:pt x="728" y="4256"/>
                  </a:lnTo>
                  <a:lnTo>
                    <a:pt x="805" y="4241"/>
                  </a:lnTo>
                  <a:lnTo>
                    <a:pt x="884" y="4227"/>
                  </a:lnTo>
                  <a:lnTo>
                    <a:pt x="966" y="4214"/>
                  </a:lnTo>
                  <a:lnTo>
                    <a:pt x="1048" y="4200"/>
                  </a:lnTo>
                  <a:lnTo>
                    <a:pt x="1134" y="4187"/>
                  </a:lnTo>
                  <a:lnTo>
                    <a:pt x="1219" y="4176"/>
                  </a:lnTo>
                  <a:lnTo>
                    <a:pt x="1307" y="4162"/>
                  </a:lnTo>
                  <a:lnTo>
                    <a:pt x="1396" y="4151"/>
                  </a:lnTo>
                  <a:lnTo>
                    <a:pt x="1487" y="4140"/>
                  </a:lnTo>
                  <a:lnTo>
                    <a:pt x="1582" y="4129"/>
                  </a:lnTo>
                  <a:lnTo>
                    <a:pt x="1676" y="4120"/>
                  </a:lnTo>
                  <a:lnTo>
                    <a:pt x="1771" y="4109"/>
                  </a:lnTo>
                  <a:lnTo>
                    <a:pt x="1868" y="4100"/>
                  </a:lnTo>
                  <a:lnTo>
                    <a:pt x="1966" y="4091"/>
                  </a:lnTo>
                  <a:lnTo>
                    <a:pt x="2063" y="4082"/>
                  </a:lnTo>
                  <a:lnTo>
                    <a:pt x="2164" y="4073"/>
                  </a:lnTo>
                  <a:lnTo>
                    <a:pt x="2264" y="4066"/>
                  </a:lnTo>
                  <a:lnTo>
                    <a:pt x="2368" y="4059"/>
                  </a:lnTo>
                  <a:lnTo>
                    <a:pt x="2469" y="4053"/>
                  </a:lnTo>
                  <a:lnTo>
                    <a:pt x="2572" y="4046"/>
                  </a:lnTo>
                  <a:lnTo>
                    <a:pt x="2676" y="4041"/>
                  </a:lnTo>
                  <a:lnTo>
                    <a:pt x="2786" y="4037"/>
                  </a:lnTo>
                  <a:lnTo>
                    <a:pt x="2895" y="4033"/>
                  </a:lnTo>
                  <a:lnTo>
                    <a:pt x="3005" y="4028"/>
                  </a:lnTo>
                  <a:lnTo>
                    <a:pt x="3112" y="4026"/>
                  </a:lnTo>
                  <a:lnTo>
                    <a:pt x="3218" y="4024"/>
                  </a:lnTo>
                  <a:lnTo>
                    <a:pt x="3325" y="4021"/>
                  </a:lnTo>
                  <a:lnTo>
                    <a:pt x="3429" y="4021"/>
                  </a:lnTo>
                  <a:lnTo>
                    <a:pt x="3529" y="4019"/>
                  </a:lnTo>
                  <a:lnTo>
                    <a:pt x="3633" y="4021"/>
                  </a:lnTo>
                  <a:lnTo>
                    <a:pt x="3730" y="4021"/>
                  </a:lnTo>
                  <a:lnTo>
                    <a:pt x="3831" y="4024"/>
                  </a:lnTo>
                  <a:lnTo>
                    <a:pt x="3925" y="4026"/>
                  </a:lnTo>
                  <a:lnTo>
                    <a:pt x="4020" y="4028"/>
                  </a:lnTo>
                  <a:lnTo>
                    <a:pt x="4111" y="4033"/>
                  </a:lnTo>
                  <a:lnTo>
                    <a:pt x="4203" y="4037"/>
                  </a:lnTo>
                  <a:lnTo>
                    <a:pt x="4291" y="4041"/>
                  </a:lnTo>
                  <a:lnTo>
                    <a:pt x="4376" y="4046"/>
                  </a:lnTo>
                  <a:lnTo>
                    <a:pt x="4462" y="4053"/>
                  </a:lnTo>
                  <a:lnTo>
                    <a:pt x="4544" y="4059"/>
                  </a:lnTo>
                  <a:lnTo>
                    <a:pt x="4623" y="4066"/>
                  </a:lnTo>
                  <a:lnTo>
                    <a:pt x="4699" y="4075"/>
                  </a:lnTo>
                  <a:lnTo>
                    <a:pt x="4773" y="4084"/>
                  </a:lnTo>
                  <a:lnTo>
                    <a:pt x="4846" y="4093"/>
                  </a:lnTo>
                  <a:lnTo>
                    <a:pt x="4913" y="4102"/>
                  </a:lnTo>
                  <a:lnTo>
                    <a:pt x="4980" y="4113"/>
                  </a:lnTo>
                  <a:lnTo>
                    <a:pt x="5041" y="4124"/>
                  </a:lnTo>
                  <a:lnTo>
                    <a:pt x="5102" y="4135"/>
                  </a:lnTo>
                  <a:lnTo>
                    <a:pt x="5160" y="4147"/>
                  </a:lnTo>
                  <a:lnTo>
                    <a:pt x="5211" y="4160"/>
                  </a:lnTo>
                  <a:lnTo>
                    <a:pt x="5263" y="4173"/>
                  </a:lnTo>
                  <a:lnTo>
                    <a:pt x="5309" y="4187"/>
                  </a:lnTo>
                  <a:lnTo>
                    <a:pt x="5352" y="4200"/>
                  </a:lnTo>
                  <a:lnTo>
                    <a:pt x="5406" y="4220"/>
                  </a:lnTo>
                  <a:lnTo>
                    <a:pt x="5382" y="4180"/>
                  </a:lnTo>
                  <a:lnTo>
                    <a:pt x="5306" y="4030"/>
                  </a:lnTo>
                  <a:lnTo>
                    <a:pt x="5239" y="3842"/>
                  </a:lnTo>
                  <a:lnTo>
                    <a:pt x="5181" y="3619"/>
                  </a:lnTo>
                  <a:lnTo>
                    <a:pt x="5135" y="3366"/>
                  </a:lnTo>
                  <a:lnTo>
                    <a:pt x="5099" y="3087"/>
                  </a:lnTo>
                  <a:lnTo>
                    <a:pt x="5074" y="2787"/>
                  </a:lnTo>
                  <a:lnTo>
                    <a:pt x="5065" y="2469"/>
                  </a:lnTo>
                  <a:lnTo>
                    <a:pt x="5065" y="2141"/>
                  </a:lnTo>
                  <a:lnTo>
                    <a:pt x="5080" y="1798"/>
                  </a:lnTo>
                  <a:lnTo>
                    <a:pt x="5108" y="1472"/>
                  </a:lnTo>
                  <a:lnTo>
                    <a:pt x="5147" y="1161"/>
                  </a:lnTo>
                  <a:lnTo>
                    <a:pt x="5199" y="872"/>
                  </a:lnTo>
                  <a:lnTo>
                    <a:pt x="5260" y="613"/>
                  </a:lnTo>
                  <a:lnTo>
                    <a:pt x="5330" y="383"/>
                  </a:lnTo>
                  <a:lnTo>
                    <a:pt x="5413" y="190"/>
                  </a:lnTo>
                  <a:lnTo>
                    <a:pt x="5498" y="36"/>
                  </a:lnTo>
                  <a:lnTo>
                    <a:pt x="5498" y="34"/>
                  </a:lnTo>
                  <a:lnTo>
                    <a:pt x="5501" y="29"/>
                  </a:lnTo>
                  <a:lnTo>
                    <a:pt x="5501" y="0"/>
                  </a:lnTo>
                  <a:lnTo>
                    <a:pt x="5495" y="2"/>
                  </a:lnTo>
                  <a:lnTo>
                    <a:pt x="5483" y="7"/>
                  </a:lnTo>
                  <a:lnTo>
                    <a:pt x="5470" y="11"/>
                  </a:lnTo>
                  <a:lnTo>
                    <a:pt x="5464" y="14"/>
                  </a:lnTo>
                  <a:close/>
                </a:path>
              </a:pathLst>
            </a:custGeom>
            <a:solidFill>
              <a:srgbClr val="7FBFFF"/>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5" name="Freeform 11"/>
            <p:cNvSpPr>
              <a:spLocks/>
            </p:cNvSpPr>
            <p:nvPr/>
          </p:nvSpPr>
          <p:spPr bwMode="auto">
            <a:xfrm>
              <a:off x="960" y="652"/>
              <a:ext cx="1210" cy="1076"/>
            </a:xfrm>
            <a:custGeom>
              <a:avLst/>
              <a:gdLst/>
              <a:ahLst/>
              <a:cxnLst>
                <a:cxn ang="0">
                  <a:pos x="1210" y="488"/>
                </a:cxn>
                <a:cxn ang="0">
                  <a:pos x="625" y="488"/>
                </a:cxn>
                <a:cxn ang="0">
                  <a:pos x="893" y="291"/>
                </a:cxn>
                <a:cxn ang="0">
                  <a:pos x="875" y="278"/>
                </a:cxn>
                <a:cxn ang="0">
                  <a:pos x="600" y="479"/>
                </a:cxn>
                <a:cxn ang="0">
                  <a:pos x="600" y="0"/>
                </a:cxn>
                <a:cxn ang="0">
                  <a:pos x="573" y="0"/>
                </a:cxn>
                <a:cxn ang="0">
                  <a:pos x="573" y="474"/>
                </a:cxn>
                <a:cxn ang="0">
                  <a:pos x="338" y="300"/>
                </a:cxn>
                <a:cxn ang="0">
                  <a:pos x="320" y="313"/>
                </a:cxn>
                <a:cxn ang="0">
                  <a:pos x="555" y="488"/>
                </a:cxn>
                <a:cxn ang="0">
                  <a:pos x="0" y="488"/>
                </a:cxn>
                <a:cxn ang="0">
                  <a:pos x="0" y="508"/>
                </a:cxn>
                <a:cxn ang="0">
                  <a:pos x="564" y="508"/>
                </a:cxn>
                <a:cxn ang="0">
                  <a:pos x="332" y="676"/>
                </a:cxn>
                <a:cxn ang="0">
                  <a:pos x="350" y="689"/>
                </a:cxn>
                <a:cxn ang="0">
                  <a:pos x="573" y="526"/>
                </a:cxn>
                <a:cxn ang="0">
                  <a:pos x="573" y="1076"/>
                </a:cxn>
                <a:cxn ang="0">
                  <a:pos x="600" y="1076"/>
                </a:cxn>
                <a:cxn ang="0">
                  <a:pos x="600" y="521"/>
                </a:cxn>
                <a:cxn ang="0">
                  <a:pos x="859" y="711"/>
                </a:cxn>
                <a:cxn ang="0">
                  <a:pos x="878" y="698"/>
                </a:cxn>
                <a:cxn ang="0">
                  <a:pos x="619" y="508"/>
                </a:cxn>
                <a:cxn ang="0">
                  <a:pos x="1210" y="508"/>
                </a:cxn>
                <a:cxn ang="0">
                  <a:pos x="1210" y="488"/>
                </a:cxn>
              </a:cxnLst>
              <a:rect l="0" t="0" r="r" b="b"/>
              <a:pathLst>
                <a:path w="1210" h="1076">
                  <a:moveTo>
                    <a:pt x="1210" y="488"/>
                  </a:moveTo>
                  <a:lnTo>
                    <a:pt x="625" y="488"/>
                  </a:lnTo>
                  <a:lnTo>
                    <a:pt x="893" y="291"/>
                  </a:lnTo>
                  <a:lnTo>
                    <a:pt x="875" y="278"/>
                  </a:lnTo>
                  <a:lnTo>
                    <a:pt x="600" y="479"/>
                  </a:lnTo>
                  <a:lnTo>
                    <a:pt x="600" y="0"/>
                  </a:lnTo>
                  <a:lnTo>
                    <a:pt x="573" y="0"/>
                  </a:lnTo>
                  <a:lnTo>
                    <a:pt x="573" y="474"/>
                  </a:lnTo>
                  <a:lnTo>
                    <a:pt x="338" y="300"/>
                  </a:lnTo>
                  <a:lnTo>
                    <a:pt x="320" y="313"/>
                  </a:lnTo>
                  <a:lnTo>
                    <a:pt x="555" y="488"/>
                  </a:lnTo>
                  <a:lnTo>
                    <a:pt x="0" y="488"/>
                  </a:lnTo>
                  <a:lnTo>
                    <a:pt x="0" y="508"/>
                  </a:lnTo>
                  <a:lnTo>
                    <a:pt x="564" y="508"/>
                  </a:lnTo>
                  <a:lnTo>
                    <a:pt x="332" y="676"/>
                  </a:lnTo>
                  <a:lnTo>
                    <a:pt x="350" y="689"/>
                  </a:lnTo>
                  <a:lnTo>
                    <a:pt x="573" y="526"/>
                  </a:lnTo>
                  <a:lnTo>
                    <a:pt x="573" y="1076"/>
                  </a:lnTo>
                  <a:lnTo>
                    <a:pt x="600" y="1076"/>
                  </a:lnTo>
                  <a:lnTo>
                    <a:pt x="600" y="521"/>
                  </a:lnTo>
                  <a:lnTo>
                    <a:pt x="859" y="711"/>
                  </a:lnTo>
                  <a:lnTo>
                    <a:pt x="878" y="698"/>
                  </a:lnTo>
                  <a:lnTo>
                    <a:pt x="619" y="508"/>
                  </a:lnTo>
                  <a:lnTo>
                    <a:pt x="1210" y="508"/>
                  </a:lnTo>
                  <a:lnTo>
                    <a:pt x="1210" y="48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6" name="Freeform 12"/>
            <p:cNvSpPr>
              <a:spLocks/>
            </p:cNvSpPr>
            <p:nvPr/>
          </p:nvSpPr>
          <p:spPr bwMode="auto">
            <a:xfrm>
              <a:off x="3874" y="2985"/>
              <a:ext cx="850" cy="756"/>
            </a:xfrm>
            <a:custGeom>
              <a:avLst/>
              <a:gdLst/>
              <a:ahLst/>
              <a:cxnLst>
                <a:cxn ang="0">
                  <a:pos x="850" y="342"/>
                </a:cxn>
                <a:cxn ang="0">
                  <a:pos x="438" y="342"/>
                </a:cxn>
                <a:cxn ang="0">
                  <a:pos x="627" y="206"/>
                </a:cxn>
                <a:cxn ang="0">
                  <a:pos x="612" y="197"/>
                </a:cxn>
                <a:cxn ang="0">
                  <a:pos x="420" y="338"/>
                </a:cxn>
                <a:cxn ang="0">
                  <a:pos x="420" y="0"/>
                </a:cxn>
                <a:cxn ang="0">
                  <a:pos x="402" y="0"/>
                </a:cxn>
                <a:cxn ang="0">
                  <a:pos x="402" y="333"/>
                </a:cxn>
                <a:cxn ang="0">
                  <a:pos x="237" y="212"/>
                </a:cxn>
                <a:cxn ang="0">
                  <a:pos x="225" y="221"/>
                </a:cxn>
                <a:cxn ang="0">
                  <a:pos x="390" y="342"/>
                </a:cxn>
                <a:cxn ang="0">
                  <a:pos x="0" y="342"/>
                </a:cxn>
                <a:cxn ang="0">
                  <a:pos x="0" y="355"/>
                </a:cxn>
                <a:cxn ang="0">
                  <a:pos x="396" y="355"/>
                </a:cxn>
                <a:cxn ang="0">
                  <a:pos x="234" y="474"/>
                </a:cxn>
                <a:cxn ang="0">
                  <a:pos x="246" y="483"/>
                </a:cxn>
                <a:cxn ang="0">
                  <a:pos x="402" y="369"/>
                </a:cxn>
                <a:cxn ang="0">
                  <a:pos x="402" y="756"/>
                </a:cxn>
                <a:cxn ang="0">
                  <a:pos x="420" y="756"/>
                </a:cxn>
                <a:cxn ang="0">
                  <a:pos x="420" y="367"/>
                </a:cxn>
                <a:cxn ang="0">
                  <a:pos x="603" y="499"/>
                </a:cxn>
                <a:cxn ang="0">
                  <a:pos x="615" y="490"/>
                </a:cxn>
                <a:cxn ang="0">
                  <a:pos x="435" y="355"/>
                </a:cxn>
                <a:cxn ang="0">
                  <a:pos x="850" y="355"/>
                </a:cxn>
                <a:cxn ang="0">
                  <a:pos x="850" y="342"/>
                </a:cxn>
              </a:cxnLst>
              <a:rect l="0" t="0" r="r" b="b"/>
              <a:pathLst>
                <a:path w="850" h="756">
                  <a:moveTo>
                    <a:pt x="850" y="342"/>
                  </a:moveTo>
                  <a:lnTo>
                    <a:pt x="438" y="342"/>
                  </a:lnTo>
                  <a:lnTo>
                    <a:pt x="627" y="206"/>
                  </a:lnTo>
                  <a:lnTo>
                    <a:pt x="612" y="197"/>
                  </a:lnTo>
                  <a:lnTo>
                    <a:pt x="420" y="338"/>
                  </a:lnTo>
                  <a:lnTo>
                    <a:pt x="420" y="0"/>
                  </a:lnTo>
                  <a:lnTo>
                    <a:pt x="402" y="0"/>
                  </a:lnTo>
                  <a:lnTo>
                    <a:pt x="402" y="333"/>
                  </a:lnTo>
                  <a:lnTo>
                    <a:pt x="237" y="212"/>
                  </a:lnTo>
                  <a:lnTo>
                    <a:pt x="225" y="221"/>
                  </a:lnTo>
                  <a:lnTo>
                    <a:pt x="390" y="342"/>
                  </a:lnTo>
                  <a:lnTo>
                    <a:pt x="0" y="342"/>
                  </a:lnTo>
                  <a:lnTo>
                    <a:pt x="0" y="355"/>
                  </a:lnTo>
                  <a:lnTo>
                    <a:pt x="396" y="355"/>
                  </a:lnTo>
                  <a:lnTo>
                    <a:pt x="234" y="474"/>
                  </a:lnTo>
                  <a:lnTo>
                    <a:pt x="246" y="483"/>
                  </a:lnTo>
                  <a:lnTo>
                    <a:pt x="402" y="369"/>
                  </a:lnTo>
                  <a:lnTo>
                    <a:pt x="402" y="756"/>
                  </a:lnTo>
                  <a:lnTo>
                    <a:pt x="420" y="756"/>
                  </a:lnTo>
                  <a:lnTo>
                    <a:pt x="420" y="367"/>
                  </a:lnTo>
                  <a:lnTo>
                    <a:pt x="603" y="499"/>
                  </a:lnTo>
                  <a:lnTo>
                    <a:pt x="615" y="490"/>
                  </a:lnTo>
                  <a:lnTo>
                    <a:pt x="435" y="355"/>
                  </a:lnTo>
                  <a:lnTo>
                    <a:pt x="850" y="355"/>
                  </a:lnTo>
                  <a:lnTo>
                    <a:pt x="850" y="34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grpSp>
      <p:sp>
        <p:nvSpPr>
          <p:cNvPr id="2" name="Titre 1"/>
          <p:cNvSpPr>
            <a:spLocks noGrp="1"/>
          </p:cNvSpPr>
          <p:nvPr>
            <p:ph type="title"/>
          </p:nvPr>
        </p:nvSpPr>
        <p:spPr>
          <a:xfrm>
            <a:off x="1571604" y="1214422"/>
            <a:ext cx="6429420" cy="1643074"/>
          </a:xfrm>
        </p:spPr>
        <p:txBody>
          <a:bodyPr/>
          <a:lstStyle/>
          <a:p>
            <a:pPr algn="r" rtl="1"/>
            <a:r>
              <a:rPr lang="ar-DZ" sz="4400" dirty="0" smtClean="0"/>
              <a:t>*يجب على الموظف ألا يستغل وظيفته أو يتبادل الخدمات مع زملائه من الموظفين </a:t>
            </a:r>
            <a:endParaRPr lang="fr-FR" sz="4400" dirty="0"/>
          </a:p>
        </p:txBody>
      </p:sp>
      <p:sp>
        <p:nvSpPr>
          <p:cNvPr id="3" name="Espace réservé du texte 2"/>
          <p:cNvSpPr>
            <a:spLocks noGrp="1"/>
          </p:cNvSpPr>
          <p:nvPr>
            <p:ph type="body" idx="1"/>
          </p:nvPr>
        </p:nvSpPr>
        <p:spPr>
          <a:xfrm>
            <a:off x="1214414" y="3071810"/>
            <a:ext cx="6572296" cy="3071834"/>
          </a:xfrm>
        </p:spPr>
        <p:style>
          <a:lnRef idx="2">
            <a:schemeClr val="accent4"/>
          </a:lnRef>
          <a:fillRef idx="1">
            <a:schemeClr val="lt1"/>
          </a:fillRef>
          <a:effectRef idx="0">
            <a:schemeClr val="accent4"/>
          </a:effectRef>
          <a:fontRef idx="minor">
            <a:schemeClr val="dk1"/>
          </a:fontRef>
        </p:style>
        <p:txBody>
          <a:bodyPr>
            <a:normAutofit fontScale="47500" lnSpcReduction="20000"/>
          </a:bodyPr>
          <a:lstStyle/>
          <a:p>
            <a:pPr algn="r" rtl="1"/>
            <a:endParaRPr lang="ar-DZ" dirty="0" smtClean="0"/>
          </a:p>
          <a:p>
            <a:pPr algn="r" rtl="1"/>
            <a:r>
              <a:rPr lang="ar-DZ" sz="8400" dirty="0" smtClean="0">
                <a:solidFill>
                  <a:schemeClr val="bg1"/>
                </a:solidFill>
                <a:cs typeface="+mj-cs"/>
              </a:rPr>
              <a:t>*ليس للحق للموظف في أن يمتلك وظيفته (معاش للشيخوخة،الترقيات وفق الدرجات </a:t>
            </a:r>
            <a:r>
              <a:rPr lang="ar-DZ" sz="8400" dirty="0" err="1" smtClean="0">
                <a:solidFill>
                  <a:schemeClr val="bg1"/>
                </a:solidFill>
                <a:cs typeface="+mj-cs"/>
              </a:rPr>
              <a:t>والأقدمية</a:t>
            </a:r>
            <a:r>
              <a:rPr lang="ar-DZ" sz="8400" dirty="0" smtClean="0">
                <a:solidFill>
                  <a:schemeClr val="bg1"/>
                </a:solidFill>
                <a:cs typeface="+mj-cs"/>
              </a:rPr>
              <a:t>)</a:t>
            </a:r>
          </a:p>
          <a:p>
            <a:pPr algn="r" rtl="1"/>
            <a:r>
              <a:rPr lang="ar-DZ" sz="8400" dirty="0" smtClean="0">
                <a:solidFill>
                  <a:schemeClr val="bg1"/>
                </a:solidFill>
                <a:cs typeface="+mj-cs"/>
              </a:rPr>
              <a:t>*من العلماء </a:t>
            </a:r>
            <a:r>
              <a:rPr lang="ar-DZ" sz="8400" dirty="0" err="1" smtClean="0">
                <a:solidFill>
                  <a:schemeClr val="bg1"/>
                </a:solidFill>
                <a:cs typeface="+mj-cs"/>
              </a:rPr>
              <a:t>الإجتماعيين</a:t>
            </a:r>
            <a:r>
              <a:rPr lang="ar-DZ" sz="8400" dirty="0" smtClean="0">
                <a:solidFill>
                  <a:schemeClr val="bg1"/>
                </a:solidFill>
                <a:cs typeface="+mj-cs"/>
              </a:rPr>
              <a:t> الذين تأثروا </a:t>
            </a:r>
            <a:r>
              <a:rPr lang="ar-DZ" sz="8400" dirty="0" err="1" smtClean="0">
                <a:solidFill>
                  <a:schemeClr val="bg1"/>
                </a:solidFill>
                <a:cs typeface="+mj-cs"/>
              </a:rPr>
              <a:t>باسهام</a:t>
            </a:r>
            <a:r>
              <a:rPr lang="ar-DZ" sz="8400" dirty="0" smtClean="0">
                <a:solidFill>
                  <a:schemeClr val="bg1"/>
                </a:solidFill>
                <a:cs typeface="+mj-cs"/>
              </a:rPr>
              <a:t> فيبر خاصة المهتمين بالبحث في علم </a:t>
            </a:r>
            <a:r>
              <a:rPr lang="ar-DZ" sz="8400" dirty="0" err="1" smtClean="0">
                <a:solidFill>
                  <a:schemeClr val="bg1"/>
                </a:solidFill>
                <a:cs typeface="+mj-cs"/>
              </a:rPr>
              <a:t>الإجتماع</a:t>
            </a:r>
            <a:r>
              <a:rPr lang="ar-DZ" sz="8400" dirty="0" smtClean="0">
                <a:solidFill>
                  <a:schemeClr val="bg1"/>
                </a:solidFill>
                <a:cs typeface="+mj-cs"/>
              </a:rPr>
              <a:t> الصناعي ”روبرت </a:t>
            </a:r>
            <a:r>
              <a:rPr lang="ar-DZ" sz="8400" dirty="0" err="1" smtClean="0">
                <a:solidFill>
                  <a:schemeClr val="bg1"/>
                </a:solidFill>
                <a:cs typeface="+mj-cs"/>
              </a:rPr>
              <a:t>دبن</a:t>
            </a:r>
            <a:r>
              <a:rPr lang="ar-DZ" sz="8400" dirty="0" smtClean="0">
                <a:solidFill>
                  <a:schemeClr val="bg1"/>
                </a:solidFill>
                <a:cs typeface="+mj-cs"/>
              </a:rPr>
              <a:t> </a:t>
            </a:r>
            <a:r>
              <a:rPr lang="fr-FR" sz="8400" dirty="0" err="1" smtClean="0">
                <a:solidFill>
                  <a:schemeClr val="bg1"/>
                </a:solidFill>
                <a:cs typeface="+mj-cs"/>
              </a:rPr>
              <a:t>r.dubin</a:t>
            </a:r>
            <a:r>
              <a:rPr lang="ar-DZ" sz="8400" dirty="0" smtClean="0">
                <a:solidFill>
                  <a:schemeClr val="bg1"/>
                </a:solidFill>
                <a:cs typeface="+mj-cs"/>
              </a:rPr>
              <a:t>“</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heel(4)">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4)">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4)">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4347" y="642918"/>
            <a:ext cx="7858181" cy="4247317"/>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r" rtl="1"/>
            <a:r>
              <a:rPr lang="ar-DZ" sz="5400" b="1" cap="none" spc="0" dirty="0" smtClean="0">
                <a:ln w="50800"/>
                <a:solidFill>
                  <a:schemeClr val="bg1">
                    <a:shade val="50000"/>
                  </a:schemeClr>
                </a:solidFill>
                <a:effectLst/>
              </a:rPr>
              <a:t>مما سبق نخلص إلى أن النظرية البيروقراطية هي صيغة تنظيمية عقلانية قائمة على أساس المنطق والنظام والسلطة الشرعية لإنجاز الأعمال وتحقيق الأهداف</a:t>
            </a:r>
            <a:endParaRPr lang="fr-FR" sz="5400" b="1" cap="none" spc="0" dirty="0">
              <a:ln w="50800"/>
              <a:solidFill>
                <a:schemeClr val="bg1">
                  <a:shade val="50000"/>
                </a:schemeClr>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3000" fill="hold"/>
                                        <p:tgtEl>
                                          <p:spTgt spid="4"/>
                                        </p:tgtEl>
                                        <p:attrNameLst>
                                          <p:attrName>ppt_w</p:attrName>
                                        </p:attrNameLst>
                                      </p:cBhvr>
                                      <p:tavLst>
                                        <p:tav tm="0">
                                          <p:val>
                                            <p:fltVal val="0"/>
                                          </p:val>
                                        </p:tav>
                                        <p:tav tm="100000">
                                          <p:val>
                                            <p:strVal val="#ppt_w"/>
                                          </p:val>
                                        </p:tav>
                                      </p:tavLst>
                                    </p:anim>
                                    <p:anim calcmode="lin" valueType="num">
                                      <p:cBhvr>
                                        <p:cTn id="8" dur="3000" fill="hold"/>
                                        <p:tgtEl>
                                          <p:spTgt spid="4"/>
                                        </p:tgtEl>
                                        <p:attrNameLst>
                                          <p:attrName>ppt_h</p:attrName>
                                        </p:attrNameLst>
                                      </p:cBhvr>
                                      <p:tavLst>
                                        <p:tav tm="0">
                                          <p:val>
                                            <p:fltVal val="0"/>
                                          </p:val>
                                        </p:tav>
                                        <p:tav tm="100000">
                                          <p:val>
                                            <p:strVal val="#ppt_h"/>
                                          </p:val>
                                        </p:tav>
                                      </p:tavLst>
                                    </p:anim>
                                    <p:animEffect transition="in" filter="fade">
                                      <p:cBhvr>
                                        <p:cTn id="9"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riangle isocèle 1"/>
          <p:cNvSpPr/>
          <p:nvPr/>
        </p:nvSpPr>
        <p:spPr>
          <a:xfrm>
            <a:off x="214282" y="285728"/>
            <a:ext cx="8715436" cy="5715040"/>
          </a:xfrm>
          <a:prstGeom prst="triangl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ZoneTexte 2"/>
          <p:cNvSpPr txBox="1"/>
          <p:nvPr/>
        </p:nvSpPr>
        <p:spPr>
          <a:xfrm>
            <a:off x="3286116" y="1643050"/>
            <a:ext cx="2357454" cy="3785652"/>
          </a:xfrm>
          <a:prstGeom prst="rect">
            <a:avLst/>
          </a:prstGeom>
          <a:noFill/>
        </p:spPr>
        <p:txBody>
          <a:bodyPr wrap="square" rtlCol="0">
            <a:spAutoFit/>
          </a:bodyPr>
          <a:lstStyle/>
          <a:p>
            <a:pPr algn="r" rtl="1"/>
            <a:r>
              <a:rPr lang="ar-DZ" sz="2000" dirty="0" smtClean="0"/>
              <a:t>-الطاعة</a:t>
            </a:r>
          </a:p>
          <a:p>
            <a:pPr algn="r" rtl="1"/>
            <a:r>
              <a:rPr lang="ar-DZ" sz="2000" dirty="0" smtClean="0"/>
              <a:t>-قواعد وإجراءات</a:t>
            </a:r>
          </a:p>
          <a:p>
            <a:pPr algn="r" rtl="1"/>
            <a:r>
              <a:rPr lang="ar-DZ" sz="2000" dirty="0" smtClean="0"/>
              <a:t>-تحديد الواجبات بوضوح</a:t>
            </a:r>
          </a:p>
          <a:p>
            <a:pPr algn="r" rtl="1"/>
            <a:r>
              <a:rPr lang="ar-DZ" sz="2000" dirty="0" smtClean="0"/>
              <a:t>-تسلسل رئاسي للسلطة</a:t>
            </a:r>
          </a:p>
          <a:p>
            <a:pPr algn="r" rtl="1"/>
            <a:r>
              <a:rPr lang="ar-DZ" sz="2000" dirty="0" smtClean="0"/>
              <a:t>-لا يوجد حق التملك للوظائف</a:t>
            </a:r>
          </a:p>
          <a:p>
            <a:pPr algn="r" rtl="1"/>
            <a:r>
              <a:rPr lang="ar-DZ" sz="2000" dirty="0" smtClean="0"/>
              <a:t>-فصل الملكية عن الإرادة</a:t>
            </a:r>
          </a:p>
          <a:p>
            <a:pPr algn="r" rtl="1"/>
            <a:r>
              <a:rPr lang="ar-DZ" sz="2000" dirty="0" smtClean="0"/>
              <a:t>-علاقات رسمية</a:t>
            </a:r>
          </a:p>
          <a:p>
            <a:pPr algn="r" rtl="1"/>
            <a:r>
              <a:rPr lang="ar-DZ" sz="2000" dirty="0" smtClean="0"/>
              <a:t>-التعيين بناءا على المهارات والترقيات</a:t>
            </a:r>
          </a:p>
          <a:p>
            <a:pPr algn="r" rtl="1"/>
            <a:r>
              <a:rPr lang="ar-DZ" sz="2000" dirty="0" smtClean="0"/>
              <a:t>-الترقية طبقا لأسس </a:t>
            </a:r>
            <a:r>
              <a:rPr lang="ar-DZ" sz="2000" dirty="0" err="1" smtClean="0"/>
              <a:t>الأقدمية</a:t>
            </a:r>
            <a:r>
              <a:rPr lang="ar-DZ" sz="2000" dirty="0" smtClean="0"/>
              <a:t> والكفاءة</a:t>
            </a:r>
            <a:endParaRPr lang="fr-FR" sz="2000" dirty="0"/>
          </a:p>
        </p:txBody>
      </p:sp>
      <p:sp>
        <p:nvSpPr>
          <p:cNvPr id="4" name="ZoneTexte 3"/>
          <p:cNvSpPr txBox="1"/>
          <p:nvPr/>
        </p:nvSpPr>
        <p:spPr>
          <a:xfrm>
            <a:off x="2857488" y="6357958"/>
            <a:ext cx="3214710" cy="369332"/>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txBody>
          <a:bodyPr wrap="square" rtlCol="0">
            <a:spAutoFit/>
          </a:bodyPr>
          <a:lstStyle/>
          <a:p>
            <a:pPr algn="r" rtl="1"/>
            <a:r>
              <a:rPr lang="ar-DZ"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rPr>
              <a:t>خصائص التنظيم البيروقراطي عند فيبر</a:t>
            </a:r>
            <a:endParaRPr lang="fr-FR" b="1" dirty="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plus(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5667375" y="357188"/>
            <a:ext cx="3476625" cy="857250"/>
          </a:xfrm>
        </p:spPr>
        <p:txBody>
          <a:bodyPr>
            <a:normAutofit fontScale="90000"/>
          </a:bodyPr>
          <a:lstStyle/>
          <a:p>
            <a:pPr algn="r" rtl="1"/>
            <a:r>
              <a:rPr lang="ar-DZ" b="1" dirty="0" smtClean="0"/>
              <a:t>الآثار الإيجابية للتنظيم</a:t>
            </a:r>
            <a:endParaRPr lang="fr-FR" b="1" dirty="0"/>
          </a:p>
        </p:txBody>
      </p:sp>
      <p:graphicFrame>
        <p:nvGraphicFramePr>
          <p:cNvPr id="3" name="Diagramme 2"/>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3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Personnalisé 1">
      <a:dk1>
        <a:sysClr val="windowText" lastClr="000000"/>
      </a:dk1>
      <a:lt1>
        <a:sysClr val="window" lastClr="FFFFFF"/>
      </a:lt1>
      <a:dk2>
        <a:srgbClr val="04617B"/>
      </a:dk2>
      <a:lt2>
        <a:srgbClr val="DBF5F9"/>
      </a:lt2>
      <a:accent1>
        <a:srgbClr val="0F6FC6"/>
      </a:accent1>
      <a:accent2>
        <a:srgbClr val="009DD9"/>
      </a:accent2>
      <a:accent3>
        <a:srgbClr val="4FCEFF"/>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333</TotalTime>
  <Words>447</Words>
  <Application>Microsoft Office PowerPoint</Application>
  <PresentationFormat>Affichage à l'écran (4:3)</PresentationFormat>
  <Paragraphs>58</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Débit</vt:lpstr>
      <vt:lpstr>Diapositive 1</vt:lpstr>
      <vt:lpstr>1- مفهوم البيروقراطية: -يستخدم لتحليل العمليات الإدارية في التنظيمات -قد يكون التنظيم البيوقراطي نمطا من التنظيم يهدف إلى المنفعة وتحقيق الربحأوتنظيما يؤدي خدمة إجتماعية  ولكنه يكون تنظيم كبير الحجم بشكل هرمي للسلطة، قواعد مكتوبة،يتم إختيار الأفراد فيه على أساس الكفاءة والخبرة</vt:lpstr>
      <vt:lpstr>- المعنى اللغوي لمصطلح البيروقراطية يشير إلى سلطة المكتب - أول من أشار له عالم الإجتماع فيبر  ويقصد به الإشارة إلى نموذج مثالي للتنظيم البيروقراطي له خصائص محددة.</vt:lpstr>
      <vt:lpstr>2- النموذج المثالي للتنظيم البيروقراطي</vt:lpstr>
      <vt:lpstr>Diapositive 5</vt:lpstr>
      <vt:lpstr>*يجب على الموظف ألا يستغل وظيفته أو يتبادل الخدمات مع زملائه من الموظفين </vt:lpstr>
      <vt:lpstr>Diapositive 7</vt:lpstr>
      <vt:lpstr>Diapositive 8</vt:lpstr>
      <vt:lpstr>الآثار الإيجابية للتنظيم</vt:lpstr>
      <vt:lpstr>Diapositive 10</vt:lpstr>
      <vt:lpstr>Diapositive 11</vt:lpstr>
      <vt:lpstr>Diapositive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707</dc:creator>
  <cp:lastModifiedBy>707</cp:lastModifiedBy>
  <cp:revision>32</cp:revision>
  <dcterms:created xsi:type="dcterms:W3CDTF">2018-02-13T11:59:49Z</dcterms:created>
  <dcterms:modified xsi:type="dcterms:W3CDTF">2018-02-27T05:39:38Z</dcterms:modified>
</cp:coreProperties>
</file>