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8" r:id="rId7"/>
    <p:sldId id="266" r:id="rId8"/>
    <p:sldId id="267" r:id="rId9"/>
    <p:sldId id="262" r:id="rId10"/>
    <p:sldId id="263" r:id="rId11"/>
    <p:sldId id="264" r:id="rId12"/>
    <p:sldId id="272" r:id="rId13"/>
    <p:sldId id="270" r:id="rId14"/>
    <p:sldId id="265" r:id="rId15"/>
    <p:sldId id="269" r:id="rId16"/>
    <p:sldId id="273" r:id="rId17"/>
    <p:sldId id="274" r:id="rId18"/>
    <p:sldId id="271" r:id="rId19"/>
    <p:sldId id="276" r:id="rId20"/>
    <p:sldId id="275" r:id="rId21"/>
    <p:sldId id="277" r:id="rId22"/>
    <p:sldId id="283" r:id="rId23"/>
    <p:sldId id="286" r:id="rId24"/>
    <p:sldId id="278" r:id="rId25"/>
    <p:sldId id="279" r:id="rId26"/>
    <p:sldId id="281" r:id="rId27"/>
    <p:sldId id="287" r:id="rId28"/>
    <p:sldId id="280" r:id="rId29"/>
    <p:sldId id="282"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A6BBB-F7E2-4BA9-A02F-34E47334D183}" type="datetimeFigureOut">
              <a:rPr lang="fr-FR" smtClean="0"/>
              <a:pPr/>
              <a:t>18/03/2025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E4429-D239-43D8-A71B-0DA13C931204}" type="slidenum">
              <a:rPr lang="fr-FR" smtClean="0"/>
              <a:pPr/>
              <a:t>‹#›</a:t>
            </a:fld>
            <a:endParaRPr lang="fr-FR"/>
          </a:p>
        </p:txBody>
      </p:sp>
    </p:spTree>
    <p:extLst>
      <p:ext uri="{BB962C8B-B14F-4D97-AF65-F5344CB8AC3E}">
        <p14:creationId xmlns:p14="http://schemas.microsoft.com/office/powerpoint/2010/main" val="120699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6E4429-D239-43D8-A71B-0DA13C931204}" type="slidenum">
              <a:rPr lang="fr-FR" smtClean="0"/>
              <a:pPr/>
              <a:t>24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6E21D2A4-E4DC-41B1-9E9C-F4BDD5720F40}" type="slidenum">
              <a:rPr lang="fr-FR" smtClean="0"/>
              <a:pPr/>
              <a:t>‹#›</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1D2A4-E4DC-41B1-9E9C-F4BDD5720F4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1D2A4-E4DC-41B1-9E9C-F4BDD5720F4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1D2A4-E4DC-41B1-9E9C-F4BDD5720F40}" type="slidenum">
              <a:rPr lang="fr-FR" smtClean="0"/>
              <a:pPr/>
              <a:t>‹#›</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6E21D2A4-E4DC-41B1-9E9C-F4BDD5720F40}"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1D2A4-E4DC-41B1-9E9C-F4BDD5720F40}" type="slidenum">
              <a:rPr lang="fr-FR" smtClean="0"/>
              <a:pPr/>
              <a:t>‹#›</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21D2A4-E4DC-41B1-9E9C-F4BDD5720F40}" type="slidenum">
              <a:rPr lang="fr-FR" smtClean="0"/>
              <a:pPr/>
              <a:t>‹#›</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21D2A4-E4DC-41B1-9E9C-F4BDD5720F4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21D2A4-E4DC-41B1-9E9C-F4BDD5720F4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1D2A4-E4DC-41B1-9E9C-F4BDD5720F40}" type="slidenum">
              <a:rPr lang="fr-FR" smtClean="0"/>
              <a:pPr/>
              <a:t>‹#›</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21C08CC-2D36-4A76-AAAA-93D5E1CE1531}" type="datetimeFigureOut">
              <a:rPr lang="fr-FR" smtClean="0"/>
              <a:pPr/>
              <a:t>18/03/2025</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6E21D2A4-E4DC-41B1-9E9C-F4BDD5720F40}" type="slidenum">
              <a:rPr lang="fr-FR" smtClean="0"/>
              <a:pPr/>
              <a:t>‹#›</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1C08CC-2D36-4A76-AAAA-93D5E1CE1531}" type="datetimeFigureOut">
              <a:rPr lang="fr-FR" smtClean="0"/>
              <a:pPr/>
              <a:t>18/03/2025</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E21D2A4-E4DC-41B1-9E9C-F4BDD5720F40}"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786" y="357166"/>
            <a:ext cx="7858180"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3" name="Sous-titre 2"/>
          <p:cNvSpPr>
            <a:spLocks noGrp="1"/>
          </p:cNvSpPr>
          <p:nvPr>
            <p:ph type="subTitle" idx="1"/>
          </p:nvPr>
        </p:nvSpPr>
        <p:spPr/>
        <p:txBody>
          <a:bodyPr/>
          <a:lstStyle/>
          <a:p>
            <a:endParaRPr lang="fr-FR" dirty="0"/>
          </a:p>
        </p:txBody>
      </p:sp>
      <p:sp>
        <p:nvSpPr>
          <p:cNvPr id="2" name="Titre 1"/>
          <p:cNvSpPr>
            <a:spLocks noGrp="1"/>
          </p:cNvSpPr>
          <p:nvPr>
            <p:ph type="ctrTitle"/>
          </p:nvPr>
        </p:nvSpPr>
        <p:spPr/>
        <p:txBody>
          <a:bodyPr/>
          <a:lstStyle/>
          <a:p>
            <a:endParaRPr lang="fr-FR"/>
          </a:p>
        </p:txBody>
      </p:sp>
      <p:pic>
        <p:nvPicPr>
          <p:cNvPr id="22529"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itre 4"/>
          <p:cNvSpPr txBox="1">
            <a:spLocks/>
          </p:cNvSpPr>
          <p:nvPr/>
        </p:nvSpPr>
        <p:spPr>
          <a:xfrm>
            <a:off x="357158" y="1"/>
            <a:ext cx="8786842" cy="1928802"/>
          </a:xfrm>
          <a:prstGeom prst="rect">
            <a:avLst/>
          </a:prstGeom>
        </p:spPr>
        <p:style>
          <a:lnRef idx="1">
            <a:schemeClr val="accent1"/>
          </a:lnRef>
          <a:fillRef idx="2">
            <a:schemeClr val="accent1"/>
          </a:fillRef>
          <a:effectRef idx="1">
            <a:schemeClr val="accent1"/>
          </a:effectRef>
          <a:fontRef idx="minor">
            <a:schemeClr val="dk1"/>
          </a:fontRef>
        </p:style>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smtClean="0">
              <a:ln>
                <a:noFill/>
              </a:ln>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20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La République Algérienne Démocratique et Populaire </a:t>
            </a:r>
            <a:br>
              <a:rPr kumimoji="0" lang="fr-FR" sz="2000" b="1" i="0" u="none" strike="noStrike" kern="1200" cap="none" spc="0" normalizeH="0" baseline="0" noProof="0" dirty="0" smtClean="0">
                <a:ln>
                  <a:noFill/>
                </a:ln>
                <a:effectLst/>
                <a:uLnTx/>
                <a:uFillTx/>
                <a:latin typeface="+mj-lt"/>
                <a:ea typeface="+mj-ea"/>
                <a:cs typeface="+mj-cs"/>
              </a:rPr>
            </a:br>
            <a:r>
              <a:rPr kumimoji="0" lang="fr-FR" sz="2000" b="1" i="0" u="none" strike="noStrike" kern="1200" cap="none" spc="0" normalizeH="0" baseline="0" noProof="0" dirty="0" smtClean="0">
                <a:ln>
                  <a:noFill/>
                </a:ln>
                <a:effectLst/>
                <a:uLnTx/>
                <a:uFillTx/>
                <a:latin typeface="+mj-lt"/>
                <a:ea typeface="+mj-ea"/>
                <a:cs typeface="+mj-cs"/>
              </a:rPr>
              <a:t>Ministère de l’enseignement supérieure et recherche scientifique</a:t>
            </a:r>
            <a:br>
              <a:rPr kumimoji="0" lang="fr-FR" sz="2000" b="1" i="0" u="none" strike="noStrike" kern="1200" cap="none" spc="0" normalizeH="0" baseline="0" noProof="0" dirty="0" smtClean="0">
                <a:ln>
                  <a:noFill/>
                </a:ln>
                <a:effectLst/>
                <a:uLnTx/>
                <a:uFillTx/>
                <a:latin typeface="+mj-lt"/>
                <a:ea typeface="+mj-ea"/>
                <a:cs typeface="+mj-cs"/>
              </a:rPr>
            </a:br>
            <a:r>
              <a:rPr kumimoji="0" lang="fr-FR" sz="2000" b="1" i="0" u="none" strike="noStrike" kern="1200" cap="none" spc="0" normalizeH="0" baseline="0" noProof="0" dirty="0" smtClean="0">
                <a:ln>
                  <a:noFill/>
                </a:ln>
                <a:effectLst/>
                <a:uLnTx/>
                <a:uFillTx/>
                <a:latin typeface="+mj-lt"/>
                <a:ea typeface="+mj-ea"/>
                <a:cs typeface="+mj-cs"/>
              </a:rPr>
              <a:t>Centre Universitaire  de Mila.</a:t>
            </a:r>
            <a:br>
              <a:rPr kumimoji="0" lang="fr-FR" sz="2000" b="1" i="0" u="none" strike="noStrike" kern="1200" cap="none" spc="0" normalizeH="0" baseline="0" noProof="0" dirty="0" smtClean="0">
                <a:ln>
                  <a:noFill/>
                </a:ln>
                <a:effectLst/>
                <a:uLnTx/>
                <a:uFillTx/>
                <a:latin typeface="+mj-lt"/>
                <a:ea typeface="+mj-ea"/>
                <a:cs typeface="+mj-cs"/>
              </a:rPr>
            </a:br>
            <a:r>
              <a:rPr kumimoji="0" lang="fr-FR" sz="2000" b="1" i="0" u="none" strike="noStrike" kern="1200" cap="none" spc="0" normalizeH="0" baseline="0" noProof="0" dirty="0" smtClean="0">
                <a:ln>
                  <a:noFill/>
                </a:ln>
                <a:effectLst/>
                <a:uLnTx/>
                <a:uFillTx/>
                <a:latin typeface="+mj-lt"/>
                <a:ea typeface="+mj-ea"/>
                <a:cs typeface="+mj-cs"/>
              </a:rPr>
              <a:t>Institut  des Sciences et des  Technologies</a:t>
            </a:r>
            <a:br>
              <a:rPr kumimoji="0" lang="fr-FR" sz="2000" b="1" i="0" u="none" strike="noStrike" kern="1200" cap="none" spc="0" normalizeH="0" baseline="0" noProof="0" dirty="0" smtClean="0">
                <a:ln>
                  <a:noFill/>
                </a:ln>
                <a:effectLst/>
                <a:uLnTx/>
                <a:uFillTx/>
                <a:latin typeface="+mj-lt"/>
                <a:ea typeface="+mj-ea"/>
                <a:cs typeface="+mj-cs"/>
              </a:rPr>
            </a:br>
            <a:r>
              <a:rPr kumimoji="0" lang="fr-FR" sz="2000" b="1" i="0" u="none" strike="noStrike" kern="1200" cap="none" spc="0" normalizeH="0" baseline="0" noProof="0" dirty="0" smtClean="0">
                <a:ln>
                  <a:noFill/>
                </a:ln>
                <a:effectLst/>
                <a:uLnTx/>
                <a:uFillTx/>
                <a:latin typeface="+mj-lt"/>
                <a:ea typeface="+mj-ea"/>
                <a:cs typeface="+mj-cs"/>
              </a:rPr>
              <a:t>Département des sciences de la nature et de la vie</a:t>
            </a:r>
            <a:br>
              <a:rPr kumimoji="0" lang="fr-FR" sz="2000" b="1" i="0" u="none" strike="noStrike" kern="1200" cap="none" spc="0" normalizeH="0" baseline="0" noProof="0" dirty="0" smtClean="0">
                <a:ln>
                  <a:noFill/>
                </a:ln>
                <a:effectLst/>
                <a:uLnTx/>
                <a:uFillTx/>
                <a:latin typeface="+mj-lt"/>
                <a:ea typeface="+mj-ea"/>
                <a:cs typeface="+mj-cs"/>
              </a:rPr>
            </a:br>
            <a:endParaRPr kumimoji="0" lang="fr-FR" sz="2000" b="1" i="0" u="none" strike="noStrike" kern="1200" cap="none" spc="0" normalizeH="0" baseline="0" noProof="0" dirty="0">
              <a:ln>
                <a:noFill/>
              </a:ln>
              <a:effectLst/>
              <a:uLnTx/>
              <a:uFillTx/>
              <a:latin typeface="+mj-lt"/>
              <a:ea typeface="+mj-ea"/>
              <a:cs typeface="+mj-cs"/>
            </a:endParaRPr>
          </a:p>
        </p:txBody>
      </p:sp>
      <p:sp>
        <p:nvSpPr>
          <p:cNvPr id="7" name="Rectangle à coins arrondis 6"/>
          <p:cNvSpPr/>
          <p:nvPr/>
        </p:nvSpPr>
        <p:spPr>
          <a:xfrm>
            <a:off x="1142976" y="3357562"/>
            <a:ext cx="664373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Techniques de marquages des chromosomes</a:t>
            </a:r>
            <a:endParaRPr lang="fr-FR"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329642" cy="1143000"/>
          </a:xfrm>
        </p:spPr>
        <p:txBody>
          <a:bodyPr>
            <a:normAutofit fontScale="90000"/>
          </a:bodyPr>
          <a:lstStyle/>
          <a:p>
            <a:pPr algn="ctr"/>
            <a:r>
              <a:rPr lang="fr-FR" b="1" dirty="0" smtClean="0"/>
              <a:t>Techniques d ’obtention des  préparations  métaphasiques</a:t>
            </a:r>
            <a:endParaRPr lang="fr-FR" b="1" dirty="0"/>
          </a:p>
        </p:txBody>
      </p:sp>
      <p:sp>
        <p:nvSpPr>
          <p:cNvPr id="3" name="Espace réservé du contenu 2"/>
          <p:cNvSpPr>
            <a:spLocks noGrp="1"/>
          </p:cNvSpPr>
          <p:nvPr>
            <p:ph sz="quarter" idx="1"/>
          </p:nvPr>
        </p:nvSpPr>
        <p:spPr>
          <a:xfrm>
            <a:off x="142844" y="1357298"/>
            <a:ext cx="9001156" cy="5500702"/>
          </a:xfrm>
        </p:spPr>
        <p:txBody>
          <a:bodyPr>
            <a:normAutofit/>
          </a:bodyPr>
          <a:lstStyle/>
          <a:p>
            <a:r>
              <a:rPr lang="fr-FR" dirty="0" smtClean="0"/>
              <a:t>Les chromosomes ne sont visibles que pendant une courte période du cycle cellulaire, lors de la division cellulaire (mitose ou méiose). Toutes les techniques cytogénétiques visent donc à obtenir un maximum de cellules bloquées à ce stade. </a:t>
            </a:r>
          </a:p>
          <a:p>
            <a:pPr>
              <a:buNone/>
            </a:pPr>
            <a:r>
              <a:rPr lang="fr-FR" b="1" dirty="0" smtClean="0">
                <a:solidFill>
                  <a:srgbClr val="C00000"/>
                </a:solidFill>
              </a:rPr>
              <a:t>1. La culture cellulaire: </a:t>
            </a:r>
            <a:r>
              <a:rPr lang="fr-FR" dirty="0" smtClean="0"/>
              <a:t>Des conditions doivent être respectées avant de faire la mise en culture :</a:t>
            </a:r>
          </a:p>
          <a:p>
            <a:pPr>
              <a:buNone/>
            </a:pPr>
            <a:r>
              <a:rPr lang="fr-FR" dirty="0" smtClean="0"/>
              <a:t>- Absence de contamination bactérienne ou fongique.</a:t>
            </a:r>
          </a:p>
          <a:p>
            <a:pPr>
              <a:buNone/>
            </a:pPr>
            <a:r>
              <a:rPr lang="fr-FR" dirty="0" smtClean="0"/>
              <a:t>- Prélèvement non fixé </a:t>
            </a:r>
          </a:p>
          <a:p>
            <a:pPr>
              <a:buFontTx/>
              <a:buChar char="-"/>
            </a:pPr>
            <a:r>
              <a:rPr lang="fr-FR" dirty="0" smtClean="0"/>
              <a:t>Prélèvement non congelé </a:t>
            </a:r>
          </a:p>
          <a:p>
            <a:pPr>
              <a:buNone/>
            </a:pPr>
            <a:endParaRPr lang="fr-FR" dirty="0"/>
          </a:p>
        </p:txBody>
      </p:sp>
      <p:pic>
        <p:nvPicPr>
          <p:cNvPr id="4" name="Picture 3" descr="C:\Documents and Settings\QUILICHINI Benoît\Bureau\SUPPORT LIVRET PHOTOS JPEG ET POWERPOINT\3 livretjpeg-milieuculture-.JPG"/>
          <p:cNvPicPr>
            <a:picLocks noChangeAspect="1" noChangeArrowheads="1"/>
          </p:cNvPicPr>
          <p:nvPr/>
        </p:nvPicPr>
        <p:blipFill>
          <a:blip r:embed="rId2" cstate="print"/>
          <a:srcRect/>
          <a:stretch>
            <a:fillRect/>
          </a:stretch>
        </p:blipFill>
        <p:spPr bwMode="auto">
          <a:xfrm>
            <a:off x="3857620" y="4500570"/>
            <a:ext cx="2786082" cy="2143140"/>
          </a:xfrm>
          <a:prstGeom prst="rect">
            <a:avLst/>
          </a:prstGeom>
          <a:noFill/>
          <a:ln w="9525">
            <a:noFill/>
            <a:miter lim="800000"/>
            <a:headEnd/>
            <a:tailEnd/>
          </a:ln>
        </p:spPr>
      </p:pic>
      <p:pic>
        <p:nvPicPr>
          <p:cNvPr id="5" name="Picture 2" descr="C:\Documents and Settings\QUILICHINI Benoît\Bureau\SUPPORT LIVRET PHOTOS JPEG ET POWERPOINT\2 livretjpeg-hotte-.jpg"/>
          <p:cNvPicPr>
            <a:picLocks noChangeAspect="1" noChangeArrowheads="1"/>
          </p:cNvPicPr>
          <p:nvPr/>
        </p:nvPicPr>
        <p:blipFill>
          <a:blip r:embed="rId3" cstate="print"/>
          <a:srcRect/>
          <a:stretch>
            <a:fillRect/>
          </a:stretch>
        </p:blipFill>
        <p:spPr bwMode="auto">
          <a:xfrm>
            <a:off x="6715140" y="3429000"/>
            <a:ext cx="2214579"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1071546"/>
            <a:ext cx="9144000" cy="5786454"/>
          </a:xfrm>
        </p:spPr>
        <p:txBody>
          <a:bodyPr>
            <a:normAutofit/>
          </a:bodyPr>
          <a:lstStyle/>
          <a:p>
            <a:pPr>
              <a:buNone/>
            </a:pPr>
            <a:r>
              <a:rPr lang="fr-FR" b="1" dirty="0" smtClean="0">
                <a:solidFill>
                  <a:srgbClr val="C00000"/>
                </a:solidFill>
              </a:rPr>
              <a:t>2. Blocage des cellules en mitose : </a:t>
            </a:r>
            <a:r>
              <a:rPr lang="fr-FR" dirty="0" smtClean="0"/>
              <a:t>Le blocage de la mitose en métaphase est obtenu grâce à l’utilisation d’une solution de </a:t>
            </a:r>
            <a:r>
              <a:rPr lang="fr-FR" b="1" dirty="0" smtClean="0"/>
              <a:t>colchicine</a:t>
            </a:r>
            <a:r>
              <a:rPr lang="fr-FR" dirty="0" smtClean="0"/>
              <a:t>. </a:t>
            </a:r>
            <a:endParaRPr lang="fr-FR" b="1" dirty="0" smtClean="0">
              <a:solidFill>
                <a:srgbClr val="C00000"/>
              </a:solidFill>
            </a:endParaRPr>
          </a:p>
          <a:p>
            <a:pPr>
              <a:buNone/>
            </a:pPr>
            <a:r>
              <a:rPr lang="fr-FR" b="1" dirty="0" smtClean="0">
                <a:solidFill>
                  <a:srgbClr val="C00000"/>
                </a:solidFill>
              </a:rPr>
              <a:t>3 Choc hypotonique: </a:t>
            </a:r>
            <a:r>
              <a:rPr lang="fr-FR" dirty="0" smtClean="0"/>
              <a:t>Une solution hypo-</a:t>
            </a:r>
            <a:r>
              <a:rPr lang="fr-FR" dirty="0" err="1" smtClean="0"/>
              <a:t>osmolaire</a:t>
            </a:r>
            <a:r>
              <a:rPr lang="fr-FR" dirty="0" smtClean="0"/>
              <a:t> </a:t>
            </a:r>
          </a:p>
          <a:p>
            <a:pPr>
              <a:buNone/>
            </a:pPr>
            <a:r>
              <a:rPr lang="fr-FR" dirty="0" smtClean="0"/>
              <a:t>(</a:t>
            </a:r>
            <a:r>
              <a:rPr lang="fr-FR" dirty="0" err="1" smtClean="0"/>
              <a:t>Kcl</a:t>
            </a:r>
            <a:r>
              <a:rPr lang="fr-FR" dirty="0" smtClean="0"/>
              <a:t>) via la création d’un choc hypotonique. </a:t>
            </a:r>
          </a:p>
          <a:p>
            <a:pPr>
              <a:buNone/>
            </a:pPr>
            <a:endParaRPr lang="fr-FR" dirty="0" smtClean="0"/>
          </a:p>
          <a:p>
            <a:pPr>
              <a:buNone/>
            </a:pPr>
            <a:r>
              <a:rPr lang="fr-FR" b="1" dirty="0" smtClean="0">
                <a:solidFill>
                  <a:srgbClr val="C00000"/>
                </a:solidFill>
              </a:rPr>
              <a:t>4 Fixation – étalement : </a:t>
            </a:r>
            <a:r>
              <a:rPr lang="fr-FR" dirty="0" smtClean="0"/>
              <a:t>cette étape consiste</a:t>
            </a:r>
          </a:p>
          <a:p>
            <a:pPr>
              <a:buNone/>
            </a:pPr>
            <a:r>
              <a:rPr lang="fr-FR" dirty="0" smtClean="0"/>
              <a:t> en une fixation par un mélange d'alcool (Méthanol) </a:t>
            </a:r>
          </a:p>
          <a:p>
            <a:pPr>
              <a:buNone/>
            </a:pPr>
            <a:r>
              <a:rPr lang="fr-FR" dirty="0" smtClean="0"/>
              <a:t>et d'acide acétique. La préparation est étalée en </a:t>
            </a:r>
          </a:p>
          <a:p>
            <a:pPr>
              <a:buNone/>
            </a:pPr>
            <a:r>
              <a:rPr lang="fr-FR" dirty="0" smtClean="0"/>
              <a:t>laissant tomber une goutte de la suspension cellulaire</a:t>
            </a:r>
          </a:p>
          <a:p>
            <a:pPr>
              <a:buNone/>
            </a:pPr>
            <a:r>
              <a:rPr lang="fr-FR" dirty="0" smtClean="0"/>
              <a:t> sur une lame.</a:t>
            </a:r>
          </a:p>
          <a:p>
            <a:pPr>
              <a:buNone/>
            </a:pPr>
            <a:endParaRPr lang="fr-FR" dirty="0" smtClean="0"/>
          </a:p>
          <a:p>
            <a:pPr>
              <a:buNone/>
            </a:pPr>
            <a:endParaRPr lang="fr-FR" b="1" dirty="0">
              <a:solidFill>
                <a:srgbClr val="C00000"/>
              </a:solidFill>
            </a:endParaRPr>
          </a:p>
        </p:txBody>
      </p:sp>
      <p:sp>
        <p:nvSpPr>
          <p:cNvPr id="4" name="Titre 1"/>
          <p:cNvSpPr>
            <a:spLocks noGrp="1"/>
          </p:cNvSpPr>
          <p:nvPr>
            <p:ph type="title"/>
          </p:nvPr>
        </p:nvSpPr>
        <p:spPr>
          <a:xfrm>
            <a:off x="0" y="0"/>
            <a:ext cx="8686800" cy="1143000"/>
          </a:xfrm>
        </p:spPr>
        <p:txBody>
          <a:bodyPr>
            <a:normAutofit fontScale="90000"/>
          </a:bodyPr>
          <a:lstStyle/>
          <a:p>
            <a:pPr algn="ctr"/>
            <a:r>
              <a:rPr lang="fr-FR" b="1" dirty="0" smtClean="0"/>
              <a:t>Techniques d ’obtention des  préparations  métaphasiques</a:t>
            </a:r>
            <a:endParaRPr lang="fr-FR" b="1" dirty="0"/>
          </a:p>
        </p:txBody>
      </p:sp>
      <p:pic>
        <p:nvPicPr>
          <p:cNvPr id="5" name="Picture 4" descr="C:\Documents and Settings\QUILICHINI Benoît\Bureau\SUPPORT LIVRET PHOTOS JPEG ET POWERPOINT\13  livretjpeg-chocKCl-.JPG"/>
          <p:cNvPicPr>
            <a:picLocks noChangeAspect="1" noChangeArrowheads="1"/>
          </p:cNvPicPr>
          <p:nvPr/>
        </p:nvPicPr>
        <p:blipFill>
          <a:blip r:embed="rId2" cstate="print"/>
          <a:srcRect/>
          <a:stretch>
            <a:fillRect/>
          </a:stretch>
        </p:blipFill>
        <p:spPr bwMode="auto">
          <a:xfrm>
            <a:off x="7000892" y="1928802"/>
            <a:ext cx="1928826" cy="1643074"/>
          </a:xfrm>
          <a:prstGeom prst="rect">
            <a:avLst/>
          </a:prstGeom>
          <a:noFill/>
          <a:ln w="9525">
            <a:noFill/>
            <a:miter lim="800000"/>
            <a:headEnd/>
            <a:tailEnd/>
          </a:ln>
        </p:spPr>
      </p:pic>
      <p:pic>
        <p:nvPicPr>
          <p:cNvPr id="6" name="Picture 4" descr="A:\culotc cell.jpg"/>
          <p:cNvPicPr>
            <a:picLocks noChangeAspect="1" noChangeArrowheads="1"/>
          </p:cNvPicPr>
          <p:nvPr/>
        </p:nvPicPr>
        <p:blipFill>
          <a:blip r:embed="rId3" cstate="print"/>
          <a:srcRect l="15459" r="22705"/>
          <a:stretch>
            <a:fillRect/>
          </a:stretch>
        </p:blipFill>
        <p:spPr bwMode="auto">
          <a:xfrm>
            <a:off x="6929454" y="3714752"/>
            <a:ext cx="1928826" cy="1428760"/>
          </a:xfrm>
          <a:prstGeom prst="rect">
            <a:avLst/>
          </a:prstGeom>
          <a:noFill/>
          <a:ln w="38100">
            <a:solidFill>
              <a:srgbClr val="000000"/>
            </a:solidFill>
            <a:miter lim="800000"/>
            <a:headEnd/>
            <a:tailEnd/>
          </a:ln>
        </p:spPr>
      </p:pic>
      <p:pic>
        <p:nvPicPr>
          <p:cNvPr id="7" name="Picture 1027" descr="C:\Documents and Settings\QUILICHINI Benoît\Bureau\SUPPORT LIVRET PHOTOS JPEG ET POWERPOINT\16  livret étalement.jpg"/>
          <p:cNvPicPr>
            <a:picLocks noChangeAspect="1" noChangeArrowheads="1"/>
          </p:cNvPicPr>
          <p:nvPr/>
        </p:nvPicPr>
        <p:blipFill>
          <a:blip r:embed="rId4"/>
          <a:srcRect/>
          <a:stretch>
            <a:fillRect/>
          </a:stretch>
        </p:blipFill>
        <p:spPr bwMode="auto">
          <a:xfrm>
            <a:off x="1785918" y="5214950"/>
            <a:ext cx="7072362" cy="1475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447800"/>
            <a:ext cx="8786874" cy="5195910"/>
          </a:xfrm>
        </p:spPr>
        <p:txBody>
          <a:bodyPr/>
          <a:lstStyle/>
          <a:p>
            <a:pPr>
              <a:buNone/>
            </a:pPr>
            <a:r>
              <a:rPr lang="fr-FR" b="1" dirty="0" smtClean="0">
                <a:solidFill>
                  <a:srgbClr val="C00000"/>
                </a:solidFill>
              </a:rPr>
              <a:t>5.Coloration: </a:t>
            </a:r>
            <a:r>
              <a:rPr lang="fr-FR" dirty="0" smtClean="0"/>
              <a:t>La simple coloration au </a:t>
            </a:r>
            <a:r>
              <a:rPr lang="fr-FR" dirty="0" err="1" smtClean="0"/>
              <a:t>Giemsa</a:t>
            </a:r>
            <a:r>
              <a:rPr lang="fr-FR" dirty="0" smtClean="0"/>
              <a:t> permet de compter et de classer les chromosomes en fonction de leur taille et de leur indice </a:t>
            </a:r>
            <a:r>
              <a:rPr lang="fr-FR" dirty="0" err="1" smtClean="0"/>
              <a:t>centromérique</a:t>
            </a:r>
            <a:r>
              <a:rPr lang="fr-FR" dirty="0" smtClean="0"/>
              <a:t>.</a:t>
            </a:r>
          </a:p>
          <a:p>
            <a:pPr algn="just">
              <a:buNone/>
            </a:pPr>
            <a:r>
              <a:rPr lang="fr-FR" dirty="0" smtClean="0"/>
              <a:t>  </a:t>
            </a:r>
            <a:endParaRPr lang="fr-FR" b="1" dirty="0">
              <a:solidFill>
                <a:srgbClr val="C00000"/>
              </a:solidFill>
            </a:endParaRPr>
          </a:p>
        </p:txBody>
      </p:sp>
      <p:sp>
        <p:nvSpPr>
          <p:cNvPr id="4" name="Titre 1"/>
          <p:cNvSpPr>
            <a:spLocks noGrp="1"/>
          </p:cNvSpPr>
          <p:nvPr>
            <p:ph type="title"/>
          </p:nvPr>
        </p:nvSpPr>
        <p:spPr>
          <a:xfrm>
            <a:off x="0" y="274638"/>
            <a:ext cx="8686800" cy="1143000"/>
          </a:xfrm>
        </p:spPr>
        <p:txBody>
          <a:bodyPr>
            <a:normAutofit fontScale="90000"/>
          </a:bodyPr>
          <a:lstStyle/>
          <a:p>
            <a:pPr algn="ctr"/>
            <a:r>
              <a:rPr lang="fr-FR" b="1" dirty="0" smtClean="0"/>
              <a:t>Techniques d ’obtention des  préparations  métaphasiques</a:t>
            </a:r>
            <a:endParaRPr lang="fr-F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857232"/>
            <a:ext cx="8472518" cy="5643602"/>
          </a:xfrm>
        </p:spPr>
        <p:txBody>
          <a:bodyPr>
            <a:normAutofit/>
          </a:bodyPr>
          <a:lstStyle/>
          <a:p>
            <a:r>
              <a:rPr lang="fr-FR" dirty="0" smtClean="0"/>
              <a:t>Les préparations sont ensuite dénaturées afin d’obtenir la visualisation de bandes sur les chromosomes.</a:t>
            </a:r>
          </a:p>
          <a:p>
            <a:r>
              <a:rPr lang="fr-FR" dirty="0" smtClean="0"/>
              <a:t>Ces techniques sont basées sur le principe de la dénaturation de l’ADN par la chaleur ou les agents chimiques, permettant la mise en évidence  d’une striation en bandes transversales ( alternance de bandes sombres et de bandes claires).</a:t>
            </a:r>
          </a:p>
          <a:p>
            <a:r>
              <a:rPr lang="fr-FR" dirty="0" smtClean="0"/>
              <a:t>Le principe consiste à séparer les 2 chaînes d’ADN par des agents physico-chimiques ou enzymatiques. </a:t>
            </a:r>
          </a:p>
          <a:p>
            <a:r>
              <a:rPr lang="fr-FR" dirty="0" smtClean="0"/>
              <a:t>L’arrêt de ces traitements entraîne une réassociation des 2 chaînes en des points particuliers ( renaturation)</a:t>
            </a:r>
          </a:p>
          <a:p>
            <a:r>
              <a:rPr lang="fr-FR" dirty="0" smtClean="0"/>
              <a:t>Puis on colore les lames au </a:t>
            </a:r>
            <a:r>
              <a:rPr lang="fr-FR" dirty="0" err="1" smtClean="0"/>
              <a:t>Giemsa</a:t>
            </a:r>
            <a:r>
              <a:rPr lang="fr-FR" dirty="0" smtClean="0"/>
              <a:t>.</a:t>
            </a:r>
          </a:p>
          <a:p>
            <a:endParaRPr lang="fr-FR" dirty="0"/>
          </a:p>
        </p:txBody>
      </p:sp>
      <p:sp>
        <p:nvSpPr>
          <p:cNvPr id="4" name="Rectangle 2"/>
          <p:cNvSpPr>
            <a:spLocks noGrp="1" noChangeArrowheads="1"/>
          </p:cNvSpPr>
          <p:nvPr>
            <p:ph type="title"/>
          </p:nvPr>
        </p:nvSpPr>
        <p:spPr bwMode="auto">
          <a:xfrm>
            <a:off x="914400" y="274638"/>
            <a:ext cx="7515252" cy="507831"/>
          </a:xfrm>
          <a:prstGeom prst="rect">
            <a:avLst/>
          </a:prstGeom>
          <a:noFill/>
          <a:ln w="9525">
            <a:noFill/>
            <a:miter lim="800000"/>
            <a:headEnd/>
            <a:tailEnd/>
          </a:ln>
          <a:effectLst/>
        </p:spPr>
        <p:txBody>
          <a:bodyPr wrap="square">
            <a:spAutoFit/>
          </a:bodyPr>
          <a:lstStyle/>
          <a:p>
            <a:pPr eaLnBrk="1" hangingPunct="1"/>
            <a:r>
              <a:rPr lang="fr-FR" sz="2400" b="1" dirty="0"/>
              <a:t>DENATURATION DES PREPARATIONS CHROMOSOMIQUES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5" name="Picture 1"/>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472518" cy="1143000"/>
          </a:xfrm>
        </p:spPr>
        <p:txBody>
          <a:bodyPr>
            <a:normAutofit fontScale="90000"/>
          </a:bodyPr>
          <a:lstStyle/>
          <a:p>
            <a:pPr algn="ctr"/>
            <a:r>
              <a:rPr lang="fr-FR" b="1" dirty="0" smtClean="0"/>
              <a:t>Technique de marquage des chromosomes métaphasiques </a:t>
            </a:r>
            <a:endParaRPr lang="fr-FR" b="1" dirty="0"/>
          </a:p>
        </p:txBody>
      </p:sp>
      <p:sp>
        <p:nvSpPr>
          <p:cNvPr id="3" name="Espace réservé du contenu 2"/>
          <p:cNvSpPr>
            <a:spLocks noGrp="1"/>
          </p:cNvSpPr>
          <p:nvPr>
            <p:ph sz="quarter" idx="1"/>
          </p:nvPr>
        </p:nvSpPr>
        <p:spPr>
          <a:xfrm>
            <a:off x="214282" y="1071546"/>
            <a:ext cx="8472518" cy="3286148"/>
          </a:xfrm>
        </p:spPr>
        <p:txBody>
          <a:bodyPr>
            <a:normAutofit fontScale="92500"/>
          </a:bodyPr>
          <a:lstStyle/>
          <a:p>
            <a:pPr>
              <a:buNone/>
            </a:pPr>
            <a:r>
              <a:rPr lang="fr-FR" b="1" dirty="0" smtClean="0">
                <a:solidFill>
                  <a:srgbClr val="C00000"/>
                </a:solidFill>
              </a:rPr>
              <a:t>1. Coloration conventionnelle: </a:t>
            </a:r>
            <a:r>
              <a:rPr lang="fr-FR" dirty="0" smtClean="0"/>
              <a:t>Le </a:t>
            </a:r>
            <a:r>
              <a:rPr lang="fr-FR" dirty="0" err="1" smtClean="0"/>
              <a:t>Giemsa</a:t>
            </a:r>
            <a:r>
              <a:rPr lang="fr-FR" dirty="0" smtClean="0"/>
              <a:t> est un colorant ayant une forte affinité pour l’ADN. Il permet l'observation des chromosomes. </a:t>
            </a:r>
          </a:p>
          <a:p>
            <a:pPr algn="just">
              <a:buNone/>
            </a:pPr>
            <a:r>
              <a:rPr lang="fr-FR" dirty="0" smtClean="0"/>
              <a:t>     Les chromosomes prennent un aspect rose violacé à peu près homogène sur toute leur longueur. On ne peut donc les distinguer les uns des autres que par leur taille et leur forme. Cependant, ces critères sont insuffisants pour assurer la reconnaissance et l'interprétation correcte des anomalies chromosomiques.</a:t>
            </a:r>
            <a:endParaRPr lang="fr-FR" b="1" dirty="0" smtClean="0">
              <a:solidFill>
                <a:srgbClr val="C00000"/>
              </a:solidFill>
            </a:endParaRPr>
          </a:p>
          <a:p>
            <a:pPr algn="just">
              <a:buNone/>
            </a:pPr>
            <a:r>
              <a:rPr lang="fr-FR" dirty="0" smtClean="0"/>
              <a:t> </a:t>
            </a:r>
            <a:endParaRPr lang="fr-FR" b="1" dirty="0" smtClean="0">
              <a:solidFill>
                <a:srgbClr val="C00000"/>
              </a:solidFill>
            </a:endParaRPr>
          </a:p>
          <a:p>
            <a:pPr>
              <a:buFont typeface="Wingdings" pitchFamily="2" charset="2"/>
              <a:buChar char="§"/>
            </a:pPr>
            <a:endParaRPr lang="fr-FR" b="1" dirty="0">
              <a:solidFill>
                <a:srgbClr val="C00000"/>
              </a:solidFill>
            </a:endParaRPr>
          </a:p>
        </p:txBody>
      </p:sp>
      <p:pic>
        <p:nvPicPr>
          <p:cNvPr id="25605" name="Picture 5"/>
          <p:cNvPicPr>
            <a:picLocks noChangeAspect="1" noChangeArrowheads="1"/>
          </p:cNvPicPr>
          <p:nvPr/>
        </p:nvPicPr>
        <p:blipFill>
          <a:blip r:embed="rId2"/>
          <a:srcRect/>
          <a:stretch>
            <a:fillRect/>
          </a:stretch>
        </p:blipFill>
        <p:spPr bwMode="auto">
          <a:xfrm>
            <a:off x="1428728" y="3786190"/>
            <a:ext cx="5848350"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1142984"/>
            <a:ext cx="8786874" cy="5429288"/>
          </a:xfrm>
        </p:spPr>
        <p:txBody>
          <a:bodyPr/>
          <a:lstStyle/>
          <a:p>
            <a:pPr>
              <a:buNone/>
            </a:pPr>
            <a:r>
              <a:rPr lang="fr-FR" b="1" dirty="0" smtClean="0">
                <a:solidFill>
                  <a:srgbClr val="C00000"/>
                </a:solidFill>
              </a:rPr>
              <a:t>2. Marquage chromosomique en bandes</a:t>
            </a:r>
          </a:p>
          <a:p>
            <a:pPr>
              <a:buNone/>
            </a:pPr>
            <a:endParaRPr lang="fr-FR" dirty="0"/>
          </a:p>
        </p:txBody>
      </p:sp>
      <p:sp>
        <p:nvSpPr>
          <p:cNvPr id="4" name="Titre 1"/>
          <p:cNvSpPr>
            <a:spLocks noGrp="1"/>
          </p:cNvSpPr>
          <p:nvPr>
            <p:ph type="title"/>
          </p:nvPr>
        </p:nvSpPr>
        <p:spPr>
          <a:xfrm>
            <a:off x="0" y="214314"/>
            <a:ext cx="8686800" cy="1000108"/>
          </a:xfrm>
        </p:spPr>
        <p:txBody>
          <a:bodyPr>
            <a:normAutofit fontScale="90000"/>
          </a:bodyPr>
          <a:lstStyle/>
          <a:p>
            <a:pPr algn="ctr"/>
            <a:r>
              <a:rPr lang="fr-FR" b="1" dirty="0" smtClean="0"/>
              <a:t>Technique de marquage des chromosomes métaphasiques </a:t>
            </a:r>
            <a:endParaRPr lang="fr-FR" b="1" dirty="0"/>
          </a:p>
        </p:txBody>
      </p:sp>
      <p:pic>
        <p:nvPicPr>
          <p:cNvPr id="5" name="Picture 2" descr="caryotype-amnio"/>
          <p:cNvPicPr>
            <a:picLocks noChangeAspect="1" noChangeArrowheads="1"/>
          </p:cNvPicPr>
          <p:nvPr/>
        </p:nvPicPr>
        <p:blipFill>
          <a:blip r:embed="rId2"/>
          <a:srcRect t="8516"/>
          <a:stretch>
            <a:fillRect/>
          </a:stretch>
        </p:blipFill>
        <p:spPr bwMode="auto">
          <a:xfrm>
            <a:off x="4386546" y="2714620"/>
            <a:ext cx="4543172" cy="4000528"/>
          </a:xfrm>
          <a:prstGeom prst="rect">
            <a:avLst/>
          </a:prstGeom>
          <a:noFill/>
          <a:ln w="38100" cmpd="dbl">
            <a:solidFill>
              <a:srgbClr val="000000"/>
            </a:solidFill>
            <a:miter lim="800000"/>
            <a:headEnd/>
            <a:tailEnd/>
          </a:ln>
        </p:spPr>
      </p:pic>
      <p:sp>
        <p:nvSpPr>
          <p:cNvPr id="6" name="Rectangle 5"/>
          <p:cNvSpPr/>
          <p:nvPr/>
        </p:nvSpPr>
        <p:spPr>
          <a:xfrm>
            <a:off x="0" y="1571612"/>
            <a:ext cx="8929718" cy="4893647"/>
          </a:xfrm>
          <a:prstGeom prst="rect">
            <a:avLst/>
          </a:prstGeom>
        </p:spPr>
        <p:txBody>
          <a:bodyPr wrap="square">
            <a:spAutoFit/>
          </a:bodyPr>
          <a:lstStyle/>
          <a:p>
            <a:r>
              <a:rPr lang="fr-FR" sz="2400" b="1" dirty="0" smtClean="0">
                <a:solidFill>
                  <a:srgbClr val="002060"/>
                </a:solidFill>
              </a:rPr>
              <a:t>Le G-</a:t>
            </a:r>
            <a:r>
              <a:rPr lang="fr-FR" sz="2400" b="1" dirty="0" err="1" smtClean="0">
                <a:solidFill>
                  <a:srgbClr val="002060"/>
                </a:solidFill>
              </a:rPr>
              <a:t>Banding</a:t>
            </a:r>
            <a:r>
              <a:rPr lang="fr-FR" sz="2400" b="1" dirty="0" smtClean="0">
                <a:solidFill>
                  <a:srgbClr val="002060"/>
                </a:solidFill>
              </a:rPr>
              <a:t> </a:t>
            </a:r>
            <a:r>
              <a:rPr lang="fr-FR" sz="2400" dirty="0" smtClean="0"/>
              <a:t>ou technique de marquage des bandes G utilise un colorant chimique, </a:t>
            </a:r>
            <a:r>
              <a:rPr lang="fr-FR" sz="2400" b="1" dirty="0" smtClean="0">
                <a:solidFill>
                  <a:srgbClr val="FF0000"/>
                </a:solidFill>
              </a:rPr>
              <a:t>le </a:t>
            </a:r>
            <a:r>
              <a:rPr lang="fr-FR" sz="2400" b="1" dirty="0" err="1" smtClean="0">
                <a:solidFill>
                  <a:srgbClr val="FF0000"/>
                </a:solidFill>
              </a:rPr>
              <a:t>Giemsa</a:t>
            </a:r>
            <a:r>
              <a:rPr lang="fr-FR" sz="2400" b="1" dirty="0" smtClean="0">
                <a:solidFill>
                  <a:srgbClr val="FF0000"/>
                </a:solidFill>
              </a:rPr>
              <a:t> </a:t>
            </a:r>
            <a:r>
              <a:rPr lang="fr-FR" sz="2400" dirty="0" smtClean="0"/>
              <a:t>(après dénaturation à la trypsine) qui engendre des bandes sombres sur les chromosomes métaphasiques.</a:t>
            </a:r>
          </a:p>
          <a:p>
            <a:r>
              <a:rPr lang="fr-FR" sz="2400" dirty="0" smtClean="0"/>
              <a:t>Ce colorant à la particularité de se</a:t>
            </a:r>
          </a:p>
          <a:p>
            <a:r>
              <a:rPr lang="fr-FR" sz="2400" dirty="0" smtClean="0"/>
              <a:t> </a:t>
            </a:r>
            <a:r>
              <a:rPr lang="fr-FR" sz="2400" dirty="0" err="1" smtClean="0"/>
              <a:t>fixersur</a:t>
            </a:r>
            <a:r>
              <a:rPr lang="fr-FR" sz="2400" dirty="0" smtClean="0"/>
              <a:t> les thymines et les adénines,</a:t>
            </a:r>
          </a:p>
          <a:p>
            <a:r>
              <a:rPr lang="fr-FR" sz="2400" dirty="0" smtClean="0"/>
              <a:t> les bandes ainsi révélées indiquent</a:t>
            </a:r>
          </a:p>
          <a:p>
            <a:r>
              <a:rPr lang="fr-FR" sz="2400" dirty="0" smtClean="0"/>
              <a:t> les régions riches en AT</a:t>
            </a:r>
          </a:p>
          <a:p>
            <a:endParaRPr lang="fr-FR" sz="2400" dirty="0"/>
          </a:p>
          <a:p>
            <a:endParaRPr lang="fr-FR" sz="2400" dirty="0" smtClean="0"/>
          </a:p>
          <a:p>
            <a:endParaRPr lang="fr-FR" sz="2400" dirty="0"/>
          </a:p>
          <a:p>
            <a:endParaRPr lang="fr-FR" sz="2400" dirty="0" smtClean="0"/>
          </a:p>
          <a:p>
            <a:r>
              <a:rPr lang="fr-FR" sz="2400" b="1" dirty="0" smtClean="0">
                <a:solidFill>
                  <a:srgbClr val="FF0000"/>
                </a:solidFill>
              </a:rPr>
              <a:t>                                         Bandes G</a:t>
            </a:r>
          </a:p>
          <a:p>
            <a:endParaRPr lang="fr-FR" sz="2400" dirty="0"/>
          </a:p>
        </p:txBody>
      </p:sp>
      <p:pic>
        <p:nvPicPr>
          <p:cNvPr id="7" name="Picture 1028" descr="caryotype-amnio"/>
          <p:cNvPicPr>
            <a:picLocks noChangeAspect="1" noChangeArrowheads="1"/>
          </p:cNvPicPr>
          <p:nvPr/>
        </p:nvPicPr>
        <p:blipFill>
          <a:blip r:embed="rId2"/>
          <a:srcRect l="75471" t="9901" r="14056" b="69313"/>
          <a:stretch>
            <a:fillRect/>
          </a:stretch>
        </p:blipFill>
        <p:spPr bwMode="auto">
          <a:xfrm>
            <a:off x="1000100" y="4286256"/>
            <a:ext cx="1640085" cy="2405058"/>
          </a:xfrm>
          <a:prstGeom prst="rect">
            <a:avLst/>
          </a:prstGeom>
          <a:noFill/>
          <a:ln w="38100" cmpd="dbl">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1447800"/>
            <a:ext cx="9144000" cy="5124472"/>
          </a:xfrm>
        </p:spPr>
        <p:txBody>
          <a:bodyPr>
            <a:normAutofit/>
          </a:bodyPr>
          <a:lstStyle/>
          <a:p>
            <a:pPr>
              <a:buNone/>
            </a:pPr>
            <a:r>
              <a:rPr lang="fr-FR" b="1" dirty="0" smtClean="0">
                <a:solidFill>
                  <a:srgbClr val="002060"/>
                </a:solidFill>
              </a:rPr>
              <a:t>Les Bandes (RHG)</a:t>
            </a:r>
            <a:endParaRPr lang="fr-FR" dirty="0" smtClean="0">
              <a:solidFill>
                <a:srgbClr val="002060"/>
              </a:solidFill>
            </a:endParaRPr>
          </a:p>
          <a:p>
            <a:r>
              <a:rPr lang="fr-FR" dirty="0" smtClean="0"/>
              <a:t>Lorsque les chromosomes sont prétraités par la chaleur avant la coloration au </a:t>
            </a:r>
            <a:r>
              <a:rPr lang="fr-FR" b="1" dirty="0" err="1" smtClean="0">
                <a:solidFill>
                  <a:srgbClr val="FF0000"/>
                </a:solidFill>
              </a:rPr>
              <a:t>Giemsa</a:t>
            </a:r>
            <a:r>
              <a:rPr lang="fr-FR" dirty="0" smtClean="0"/>
              <a:t>, les bandes sombres et claires obtenues (bandes R) ont une distribution inverse de celle produite par les techniques de bandes G.</a:t>
            </a:r>
            <a:endParaRPr lang="fr-FR" dirty="0"/>
          </a:p>
        </p:txBody>
      </p:sp>
      <p:sp>
        <p:nvSpPr>
          <p:cNvPr id="4" name="Titre 1"/>
          <p:cNvSpPr>
            <a:spLocks noGrp="1"/>
          </p:cNvSpPr>
          <p:nvPr>
            <p:ph type="title"/>
          </p:nvPr>
        </p:nvSpPr>
        <p:spPr>
          <a:xfrm>
            <a:off x="0" y="274638"/>
            <a:ext cx="8686800" cy="1143000"/>
          </a:xfrm>
        </p:spPr>
        <p:txBody>
          <a:bodyPr>
            <a:normAutofit fontScale="90000"/>
          </a:bodyPr>
          <a:lstStyle/>
          <a:p>
            <a:pPr algn="ctr"/>
            <a:r>
              <a:rPr lang="fr-FR" b="1" dirty="0" smtClean="0"/>
              <a:t>Technique de marquage des chromosomes métaphasiques </a:t>
            </a:r>
            <a:endParaRPr lang="fr-FR" b="1" dirty="0"/>
          </a:p>
        </p:txBody>
      </p:sp>
      <p:pic>
        <p:nvPicPr>
          <p:cNvPr id="5" name="Picture 1026" descr="46,XX"/>
          <p:cNvPicPr>
            <a:picLocks noChangeAspect="1" noChangeArrowheads="1"/>
          </p:cNvPicPr>
          <p:nvPr/>
        </p:nvPicPr>
        <p:blipFill>
          <a:blip r:embed="rId2"/>
          <a:srcRect/>
          <a:stretch>
            <a:fillRect/>
          </a:stretch>
        </p:blipFill>
        <p:spPr bwMode="auto">
          <a:xfrm>
            <a:off x="4286248" y="3286123"/>
            <a:ext cx="4786346" cy="3357587"/>
          </a:xfrm>
          <a:prstGeom prst="rect">
            <a:avLst/>
          </a:prstGeom>
          <a:noFill/>
          <a:ln w="38100" cmpd="dbl">
            <a:solidFill>
              <a:srgbClr val="000000"/>
            </a:solidFill>
            <a:miter lim="800000"/>
            <a:headEnd/>
            <a:tailEnd/>
          </a:ln>
        </p:spPr>
      </p:pic>
      <p:sp>
        <p:nvSpPr>
          <p:cNvPr id="6" name="ZoneTexte 5"/>
          <p:cNvSpPr txBox="1"/>
          <p:nvPr/>
        </p:nvSpPr>
        <p:spPr>
          <a:xfrm>
            <a:off x="2928926" y="4572008"/>
            <a:ext cx="1500198" cy="461665"/>
          </a:xfrm>
          <a:prstGeom prst="rect">
            <a:avLst/>
          </a:prstGeom>
          <a:noFill/>
        </p:spPr>
        <p:txBody>
          <a:bodyPr wrap="square" rtlCol="0">
            <a:spAutoFit/>
          </a:bodyPr>
          <a:lstStyle/>
          <a:p>
            <a:r>
              <a:rPr lang="fr-FR" sz="2400" b="1" dirty="0" smtClean="0">
                <a:solidFill>
                  <a:srgbClr val="FF0000"/>
                </a:solidFill>
              </a:rPr>
              <a:t>Bandes R</a:t>
            </a:r>
            <a:endParaRPr lang="fr-FR" sz="2400" b="1" dirty="0">
              <a:solidFill>
                <a:srgbClr val="FF0000"/>
              </a:solidFill>
            </a:endParaRPr>
          </a:p>
        </p:txBody>
      </p:sp>
      <p:pic>
        <p:nvPicPr>
          <p:cNvPr id="7" name="Picture 1029" descr="46,XX"/>
          <p:cNvPicPr>
            <a:picLocks noChangeAspect="1" noChangeArrowheads="1"/>
          </p:cNvPicPr>
          <p:nvPr/>
        </p:nvPicPr>
        <p:blipFill>
          <a:blip r:embed="rId2"/>
          <a:srcRect l="63611" t="7959" r="26074" b="79076"/>
          <a:stretch>
            <a:fillRect/>
          </a:stretch>
        </p:blipFill>
        <p:spPr bwMode="auto">
          <a:xfrm>
            <a:off x="357158" y="3738586"/>
            <a:ext cx="2332066" cy="2619372"/>
          </a:xfrm>
          <a:prstGeom prst="rect">
            <a:avLst/>
          </a:prstGeom>
          <a:noFill/>
          <a:ln w="38100" cmpd="dbl">
            <a:solidFill>
              <a:srgbClr val="00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1285836"/>
            <a:ext cx="9144000" cy="5572164"/>
          </a:xfrm>
        </p:spPr>
        <p:txBody>
          <a:bodyPr>
            <a:normAutofit/>
          </a:bodyPr>
          <a:lstStyle/>
          <a:p>
            <a:r>
              <a:rPr lang="fr-FR" b="1" dirty="0" smtClean="0">
                <a:solidFill>
                  <a:srgbClr val="002060"/>
                </a:solidFill>
              </a:rPr>
              <a:t>Bandes C </a:t>
            </a:r>
            <a:r>
              <a:rPr lang="fr-FR" dirty="0" smtClean="0">
                <a:solidFill>
                  <a:srgbClr val="002060"/>
                </a:solidFill>
              </a:rPr>
              <a:t>: </a:t>
            </a:r>
            <a:r>
              <a:rPr lang="fr-FR" dirty="0" smtClean="0"/>
              <a:t>cette coloration par</a:t>
            </a:r>
            <a:r>
              <a:rPr lang="fr-FR" b="1" dirty="0" smtClean="0">
                <a:solidFill>
                  <a:srgbClr val="FF0000"/>
                </a:solidFill>
              </a:rPr>
              <a:t> le Sulfate de Baryum </a:t>
            </a:r>
            <a:r>
              <a:rPr lang="fr-FR" dirty="0" smtClean="0"/>
              <a:t>permet de mettre en évidence l' </a:t>
            </a:r>
            <a:r>
              <a:rPr lang="fr-FR" dirty="0" err="1" smtClean="0"/>
              <a:t>hétérochromatine</a:t>
            </a:r>
            <a:r>
              <a:rPr lang="fr-FR" dirty="0" smtClean="0"/>
              <a:t> constitutive, qui correspond à des régions non codantes du génome comme les régions </a:t>
            </a:r>
            <a:r>
              <a:rPr lang="fr-FR" dirty="0" err="1" smtClean="0"/>
              <a:t>centromériques</a:t>
            </a:r>
            <a:endParaRPr lang="fr-FR" dirty="0" smtClean="0"/>
          </a:p>
          <a:p>
            <a:pPr>
              <a:buNone/>
            </a:pPr>
            <a:r>
              <a:rPr lang="fr-FR" dirty="0" smtClean="0"/>
              <a:t> </a:t>
            </a:r>
          </a:p>
        </p:txBody>
      </p:sp>
      <p:sp>
        <p:nvSpPr>
          <p:cNvPr id="4" name="Titre 1"/>
          <p:cNvSpPr>
            <a:spLocks noGrp="1"/>
          </p:cNvSpPr>
          <p:nvPr>
            <p:ph type="title"/>
          </p:nvPr>
        </p:nvSpPr>
        <p:spPr>
          <a:xfrm>
            <a:off x="0" y="0"/>
            <a:ext cx="8686800" cy="1143000"/>
          </a:xfrm>
        </p:spPr>
        <p:txBody>
          <a:bodyPr>
            <a:normAutofit fontScale="90000"/>
          </a:bodyPr>
          <a:lstStyle/>
          <a:p>
            <a:pPr algn="ctr"/>
            <a:r>
              <a:rPr lang="fr-FR" b="1" dirty="0" smtClean="0"/>
              <a:t> </a:t>
            </a:r>
            <a:br>
              <a:rPr lang="fr-FR" b="1" dirty="0" smtClean="0"/>
            </a:br>
            <a:r>
              <a:rPr lang="fr-FR" b="1" dirty="0" smtClean="0"/>
              <a:t> Techniques de marquage complémentaires</a:t>
            </a:r>
            <a:endParaRPr lang="fr-FR" b="1" dirty="0"/>
          </a:p>
        </p:txBody>
      </p:sp>
      <p:pic>
        <p:nvPicPr>
          <p:cNvPr id="26627" name="Picture 3"/>
          <p:cNvPicPr>
            <a:picLocks noChangeAspect="1" noChangeArrowheads="1"/>
          </p:cNvPicPr>
          <p:nvPr/>
        </p:nvPicPr>
        <p:blipFill>
          <a:blip r:embed="rId2"/>
          <a:srcRect/>
          <a:stretch>
            <a:fillRect/>
          </a:stretch>
        </p:blipFill>
        <p:spPr bwMode="auto">
          <a:xfrm>
            <a:off x="785786" y="2500306"/>
            <a:ext cx="6715172" cy="4143404"/>
          </a:xfrm>
          <a:prstGeom prst="rect">
            <a:avLst/>
          </a:prstGeom>
          <a:noFill/>
          <a:ln w="9525">
            <a:noFill/>
            <a:miter lim="800000"/>
            <a:headEnd/>
            <a:tailEnd/>
          </a:ln>
          <a:effectLst/>
        </p:spPr>
      </p:pic>
      <p:sp>
        <p:nvSpPr>
          <p:cNvPr id="7" name="ZoneTexte 6"/>
          <p:cNvSpPr txBox="1"/>
          <p:nvPr/>
        </p:nvSpPr>
        <p:spPr>
          <a:xfrm>
            <a:off x="6858016" y="4000504"/>
            <a:ext cx="3071834" cy="461665"/>
          </a:xfrm>
          <a:prstGeom prst="rect">
            <a:avLst/>
          </a:prstGeom>
          <a:noFill/>
        </p:spPr>
        <p:txBody>
          <a:bodyPr wrap="square" rtlCol="0">
            <a:spAutoFit/>
          </a:bodyPr>
          <a:lstStyle/>
          <a:p>
            <a:pPr algn="ctr"/>
            <a:r>
              <a:rPr lang="fr-FR" sz="2400" b="1" dirty="0" smtClean="0">
                <a:solidFill>
                  <a:srgbClr val="FF0000"/>
                </a:solidFill>
              </a:rPr>
              <a:t>Bandes C</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1643050"/>
            <a:ext cx="9144000" cy="5572164"/>
          </a:xfrm>
        </p:spPr>
        <p:txBody>
          <a:bodyPr>
            <a:normAutofit/>
          </a:bodyPr>
          <a:lstStyle/>
          <a:p>
            <a:r>
              <a:rPr lang="fr-FR" b="1" dirty="0" smtClean="0">
                <a:solidFill>
                  <a:srgbClr val="002060"/>
                </a:solidFill>
              </a:rPr>
              <a:t> </a:t>
            </a:r>
            <a:endParaRPr lang="fr-FR" dirty="0" smtClean="0"/>
          </a:p>
        </p:txBody>
      </p:sp>
      <p:sp>
        <p:nvSpPr>
          <p:cNvPr id="7" name="ZoneTexte 6"/>
          <p:cNvSpPr txBox="1"/>
          <p:nvPr/>
        </p:nvSpPr>
        <p:spPr>
          <a:xfrm>
            <a:off x="6858016" y="4000504"/>
            <a:ext cx="3071834" cy="461665"/>
          </a:xfrm>
          <a:prstGeom prst="rect">
            <a:avLst/>
          </a:prstGeom>
          <a:noFill/>
        </p:spPr>
        <p:txBody>
          <a:bodyPr wrap="square" rtlCol="0">
            <a:spAutoFit/>
          </a:bodyPr>
          <a:lstStyle/>
          <a:p>
            <a:pPr algn="ctr"/>
            <a:r>
              <a:rPr lang="fr-FR" sz="2400" b="1" dirty="0" smtClean="0">
                <a:solidFill>
                  <a:srgbClr val="FF0000"/>
                </a:solidFill>
              </a:rPr>
              <a:t>Bandes Q</a:t>
            </a:r>
            <a:endParaRPr lang="fr-FR" sz="2400" b="1" dirty="0">
              <a:solidFill>
                <a:srgbClr val="FF0000"/>
              </a:solidFill>
            </a:endParaRPr>
          </a:p>
        </p:txBody>
      </p:sp>
      <p:sp>
        <p:nvSpPr>
          <p:cNvPr id="6" name="Rectangle 5"/>
          <p:cNvSpPr/>
          <p:nvPr/>
        </p:nvSpPr>
        <p:spPr>
          <a:xfrm>
            <a:off x="357158" y="1214422"/>
            <a:ext cx="8358246" cy="1200329"/>
          </a:xfrm>
          <a:prstGeom prst="rect">
            <a:avLst/>
          </a:prstGeom>
        </p:spPr>
        <p:txBody>
          <a:bodyPr wrap="square">
            <a:spAutoFit/>
          </a:bodyPr>
          <a:lstStyle/>
          <a:p>
            <a:r>
              <a:rPr lang="fr-FR" sz="2400" b="1" dirty="0" smtClean="0">
                <a:solidFill>
                  <a:srgbClr val="002060"/>
                </a:solidFill>
              </a:rPr>
              <a:t>Bandes Q : </a:t>
            </a:r>
            <a:r>
              <a:rPr lang="fr-FR" sz="2400" dirty="0" smtClean="0"/>
              <a:t>obtenues après coloration par </a:t>
            </a:r>
            <a:r>
              <a:rPr lang="fr-FR" sz="2400" b="1" dirty="0" smtClean="0">
                <a:solidFill>
                  <a:srgbClr val="FF0000"/>
                </a:solidFill>
              </a:rPr>
              <a:t>la moutarde de </a:t>
            </a:r>
            <a:r>
              <a:rPr lang="fr-FR" sz="2400" b="1" dirty="0" err="1" smtClean="0">
                <a:solidFill>
                  <a:srgbClr val="FF0000"/>
                </a:solidFill>
              </a:rPr>
              <a:t>Quinacrine</a:t>
            </a:r>
            <a:r>
              <a:rPr lang="fr-FR" sz="2400" dirty="0" smtClean="0"/>
              <a:t>. Sous UV les chromosomes présentent des bandes fluorescentes, de même que les bandes G. </a:t>
            </a:r>
          </a:p>
        </p:txBody>
      </p:sp>
      <p:pic>
        <p:nvPicPr>
          <p:cNvPr id="27651" name="Picture 3"/>
          <p:cNvPicPr>
            <a:picLocks noChangeAspect="1" noChangeArrowheads="1"/>
          </p:cNvPicPr>
          <p:nvPr/>
        </p:nvPicPr>
        <p:blipFill>
          <a:blip r:embed="rId2"/>
          <a:srcRect/>
          <a:stretch>
            <a:fillRect/>
          </a:stretch>
        </p:blipFill>
        <p:spPr bwMode="auto">
          <a:xfrm>
            <a:off x="4214810" y="2428869"/>
            <a:ext cx="3171825" cy="428628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a:srcRect/>
          <a:stretch>
            <a:fillRect/>
          </a:stretch>
        </p:blipFill>
        <p:spPr bwMode="auto">
          <a:xfrm>
            <a:off x="785786" y="2357430"/>
            <a:ext cx="3148019" cy="4357718"/>
          </a:xfrm>
          <a:prstGeom prst="rect">
            <a:avLst/>
          </a:prstGeom>
          <a:noFill/>
          <a:ln w="9525">
            <a:noFill/>
            <a:miter lim="800000"/>
            <a:headEnd/>
            <a:tailEnd/>
          </a:ln>
          <a:effectLst/>
        </p:spPr>
      </p:pic>
      <p:sp>
        <p:nvSpPr>
          <p:cNvPr id="10" name="Titre 1"/>
          <p:cNvSpPr txBox="1">
            <a:spLocks/>
          </p:cNvSpPr>
          <p:nvPr/>
        </p:nvSpPr>
        <p:spPr>
          <a:xfrm>
            <a:off x="214282" y="0"/>
            <a:ext cx="8686800" cy="1143000"/>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uLnTx/>
                <a:uFillTx/>
                <a:latin typeface="+mj-lt"/>
                <a:ea typeface="+mj-ea"/>
                <a:cs typeface="+mj-cs"/>
              </a:rPr>
              <a:t> </a:t>
            </a:r>
            <a:br>
              <a:rPr kumimoji="0" lang="fr-FR" sz="4000" b="1" i="0" u="none" strike="noStrike" kern="1200" cap="none" spc="0" normalizeH="0" baseline="0" noProof="0" dirty="0" smtClean="0">
                <a:ln>
                  <a:noFill/>
                </a:ln>
                <a:solidFill>
                  <a:schemeClr val="tx2"/>
                </a:solidFill>
                <a:effectLst/>
                <a:uLnTx/>
                <a:uFillTx/>
                <a:latin typeface="+mj-lt"/>
                <a:ea typeface="+mj-ea"/>
                <a:cs typeface="+mj-cs"/>
              </a:rPr>
            </a:br>
            <a:r>
              <a:rPr kumimoji="0" lang="fr-FR" sz="4000" b="1" i="0" u="none" strike="noStrike" kern="1200" cap="none" spc="0" normalizeH="0" baseline="0" noProof="0" dirty="0" smtClean="0">
                <a:ln>
                  <a:noFill/>
                </a:ln>
                <a:solidFill>
                  <a:schemeClr val="tx2"/>
                </a:solidFill>
                <a:effectLst/>
                <a:uLnTx/>
                <a:uFillTx/>
                <a:latin typeface="+mj-lt"/>
                <a:ea typeface="+mj-ea"/>
                <a:cs typeface="+mj-cs"/>
              </a:rPr>
              <a:t> Techniques de marquage complémentaires</a:t>
            </a:r>
            <a:endParaRPr kumimoji="0" lang="fr-FR"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INTRODUCTION</a:t>
            </a:r>
            <a:endParaRPr lang="fr-FR" b="1" dirty="0"/>
          </a:p>
        </p:txBody>
      </p:sp>
      <p:sp>
        <p:nvSpPr>
          <p:cNvPr id="3" name="Espace réservé du contenu 2"/>
          <p:cNvSpPr>
            <a:spLocks noGrp="1"/>
          </p:cNvSpPr>
          <p:nvPr>
            <p:ph sz="quarter" idx="1"/>
          </p:nvPr>
        </p:nvSpPr>
        <p:spPr>
          <a:xfrm>
            <a:off x="357158" y="1447800"/>
            <a:ext cx="8329642" cy="5053034"/>
          </a:xfrm>
        </p:spPr>
        <p:txBody>
          <a:bodyPr>
            <a:normAutofit/>
          </a:bodyPr>
          <a:lstStyle/>
          <a:p>
            <a:r>
              <a:rPr lang="fr-FR" dirty="0" smtClean="0"/>
              <a:t>Le matériel génétique de chaque individu est retrouvé dans le noyau des cellules. Associé à diverses protéines, l'ADN est replié et enroulé de façon très complexe; la double hélice qu'il forme constitue la structure du </a:t>
            </a:r>
            <a:r>
              <a:rPr lang="fr-FR" b="1" dirty="0" smtClean="0">
                <a:solidFill>
                  <a:srgbClr val="FF0000"/>
                </a:solidFill>
              </a:rPr>
              <a:t>chromosome</a:t>
            </a:r>
            <a:r>
              <a:rPr lang="fr-FR" b="1" dirty="0" smtClean="0"/>
              <a:t>.</a:t>
            </a:r>
          </a:p>
          <a:p>
            <a:endParaRPr lang="fr-FR" dirty="0" smtClean="0"/>
          </a:p>
          <a:p>
            <a:r>
              <a:rPr lang="fr-FR" dirty="0" smtClean="0"/>
              <a:t>Les chromosomes, qui apparaissent dans le noyau de la cellule au moment de la division (mitose ou méiose ), résultent de la condensation de </a:t>
            </a:r>
            <a:r>
              <a:rPr lang="fr-FR" b="1" dirty="0" smtClean="0">
                <a:solidFill>
                  <a:srgbClr val="FF0000"/>
                </a:solidFill>
              </a:rPr>
              <a:t>la chromatine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857232"/>
            <a:ext cx="8786874" cy="5786478"/>
          </a:xfrm>
        </p:spPr>
        <p:txBody>
          <a:bodyPr>
            <a:normAutofit fontScale="92500" lnSpcReduction="10000"/>
          </a:bodyPr>
          <a:lstStyle/>
          <a:p>
            <a:pPr>
              <a:buNone/>
            </a:pPr>
            <a:r>
              <a:rPr lang="fr-FR" b="1" dirty="0" smtClean="0">
                <a:solidFill>
                  <a:srgbClr val="002060"/>
                </a:solidFill>
              </a:rPr>
              <a:t>Coloration des régions organisatrices </a:t>
            </a:r>
            <a:r>
              <a:rPr lang="fr-FR" b="1" dirty="0" err="1" smtClean="0">
                <a:solidFill>
                  <a:srgbClr val="002060"/>
                </a:solidFill>
              </a:rPr>
              <a:t>nucléolaires</a:t>
            </a:r>
            <a:r>
              <a:rPr lang="fr-FR" b="1" dirty="0" smtClean="0">
                <a:solidFill>
                  <a:srgbClr val="002060"/>
                </a:solidFill>
              </a:rPr>
              <a:t> (NOR):</a:t>
            </a:r>
          </a:p>
          <a:p>
            <a:pPr>
              <a:buNone/>
            </a:pPr>
            <a:r>
              <a:rPr lang="fr-FR" b="1" dirty="0" smtClean="0">
                <a:solidFill>
                  <a:srgbClr val="002060"/>
                </a:solidFill>
              </a:rPr>
              <a:t> </a:t>
            </a:r>
            <a:r>
              <a:rPr lang="fr-FR" dirty="0" smtClean="0"/>
              <a:t>cette technique consiste en un dépôt </a:t>
            </a:r>
          </a:p>
          <a:p>
            <a:pPr>
              <a:buNone/>
            </a:pPr>
            <a:r>
              <a:rPr lang="fr-FR" dirty="0" smtClean="0"/>
              <a:t>de </a:t>
            </a:r>
            <a:r>
              <a:rPr lang="fr-FR" b="1" dirty="0" smtClean="0">
                <a:solidFill>
                  <a:srgbClr val="FF0000"/>
                </a:solidFill>
              </a:rPr>
              <a:t>nitrate d'argent </a:t>
            </a:r>
            <a:r>
              <a:rPr lang="fr-FR" dirty="0" smtClean="0"/>
              <a:t>qui met en évidence</a:t>
            </a:r>
          </a:p>
          <a:p>
            <a:pPr>
              <a:buNone/>
            </a:pPr>
            <a:r>
              <a:rPr lang="fr-FR" dirty="0" smtClean="0"/>
              <a:t> les organisateurs </a:t>
            </a:r>
            <a:r>
              <a:rPr lang="fr-FR" dirty="0" err="1" smtClean="0"/>
              <a:t>nucléolaires</a:t>
            </a:r>
            <a:r>
              <a:rPr lang="fr-FR" dirty="0" smtClean="0"/>
              <a:t>. </a:t>
            </a:r>
          </a:p>
          <a:p>
            <a:pPr>
              <a:buNone/>
            </a:pPr>
            <a:r>
              <a:rPr lang="fr-FR" dirty="0" smtClean="0"/>
              <a:t>Ces structures correspondent aux régions </a:t>
            </a:r>
          </a:p>
          <a:p>
            <a:pPr>
              <a:buNone/>
            </a:pPr>
            <a:r>
              <a:rPr lang="fr-FR" dirty="0" smtClean="0"/>
              <a:t>du génome contenant les gènes qui codent </a:t>
            </a:r>
          </a:p>
          <a:p>
            <a:pPr>
              <a:buNone/>
            </a:pPr>
            <a:r>
              <a:rPr lang="fr-FR" dirty="0" smtClean="0"/>
              <a:t>pour les ribosomes.</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r>
              <a:rPr lang="fr-FR" b="1" dirty="0" smtClean="0">
                <a:solidFill>
                  <a:srgbClr val="002060"/>
                </a:solidFill>
              </a:rPr>
              <a:t>Bandes T : </a:t>
            </a:r>
            <a:r>
              <a:rPr lang="fr-FR" dirty="0" smtClean="0"/>
              <a:t>une dénaturation thermique poussée ne laisse persister le marquage qu‘au niveau des </a:t>
            </a:r>
            <a:r>
              <a:rPr lang="fr-FR" b="1" dirty="0" smtClean="0">
                <a:solidFill>
                  <a:srgbClr val="FF0000"/>
                </a:solidFill>
              </a:rPr>
              <a:t>télomères</a:t>
            </a:r>
            <a:r>
              <a:rPr lang="fr-FR" dirty="0" smtClean="0"/>
              <a:t>. </a:t>
            </a:r>
          </a:p>
          <a:p>
            <a:endParaRPr lang="fr-FR" dirty="0"/>
          </a:p>
        </p:txBody>
      </p:sp>
      <p:pic>
        <p:nvPicPr>
          <p:cNvPr id="28675" name="Picture 3"/>
          <p:cNvPicPr>
            <a:picLocks noChangeAspect="1" noChangeArrowheads="1"/>
          </p:cNvPicPr>
          <p:nvPr/>
        </p:nvPicPr>
        <p:blipFill>
          <a:blip r:embed="rId2"/>
          <a:srcRect/>
          <a:stretch>
            <a:fillRect/>
          </a:stretch>
        </p:blipFill>
        <p:spPr bwMode="auto">
          <a:xfrm>
            <a:off x="5072066" y="1285860"/>
            <a:ext cx="3857620" cy="4357718"/>
          </a:xfrm>
          <a:prstGeom prst="rect">
            <a:avLst/>
          </a:prstGeom>
          <a:noFill/>
          <a:ln w="9525">
            <a:noFill/>
            <a:miter lim="800000"/>
            <a:headEnd/>
            <a:tailEnd/>
          </a:ln>
          <a:effectLst/>
        </p:spPr>
      </p:pic>
      <p:sp>
        <p:nvSpPr>
          <p:cNvPr id="7" name="Titre 1"/>
          <p:cNvSpPr txBox="1">
            <a:spLocks/>
          </p:cNvSpPr>
          <p:nvPr/>
        </p:nvSpPr>
        <p:spPr>
          <a:xfrm>
            <a:off x="214282" y="-214338"/>
            <a:ext cx="8686800" cy="1143000"/>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uLnTx/>
                <a:uFillTx/>
                <a:latin typeface="+mj-lt"/>
                <a:ea typeface="+mj-ea"/>
                <a:cs typeface="+mj-cs"/>
              </a:rPr>
              <a:t> </a:t>
            </a:r>
            <a:br>
              <a:rPr kumimoji="0" lang="fr-FR" sz="4000" b="1" i="0" u="none" strike="noStrike" kern="1200" cap="none" spc="0" normalizeH="0" baseline="0" noProof="0" dirty="0" smtClean="0">
                <a:ln>
                  <a:noFill/>
                </a:ln>
                <a:solidFill>
                  <a:schemeClr val="tx2"/>
                </a:solidFill>
                <a:effectLst/>
                <a:uLnTx/>
                <a:uFillTx/>
                <a:latin typeface="+mj-lt"/>
                <a:ea typeface="+mj-ea"/>
                <a:cs typeface="+mj-cs"/>
              </a:rPr>
            </a:br>
            <a:r>
              <a:rPr kumimoji="0" lang="fr-FR" sz="4000" b="1" i="0" u="none" strike="noStrike" kern="1200" cap="none" spc="0" normalizeH="0" baseline="0" noProof="0" dirty="0" smtClean="0">
                <a:ln>
                  <a:noFill/>
                </a:ln>
                <a:solidFill>
                  <a:schemeClr val="tx2"/>
                </a:solidFill>
                <a:effectLst/>
                <a:uLnTx/>
                <a:uFillTx/>
                <a:latin typeface="+mj-lt"/>
                <a:ea typeface="+mj-ea"/>
                <a:cs typeface="+mj-cs"/>
              </a:rPr>
              <a:t> Techniques de marquage complémentaires</a:t>
            </a:r>
            <a:endParaRPr kumimoji="0" lang="fr-FR"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85776"/>
            <a:ext cx="7772400" cy="1143000"/>
          </a:xfrm>
        </p:spPr>
        <p:txBody>
          <a:bodyPr/>
          <a:lstStyle/>
          <a:p>
            <a:r>
              <a:rPr lang="fr-FR" b="1" dirty="0" smtClean="0"/>
              <a:t>Classement des chromosomes</a:t>
            </a:r>
            <a:endParaRPr lang="fr-FR" b="1" dirty="0"/>
          </a:p>
        </p:txBody>
      </p:sp>
      <p:sp>
        <p:nvSpPr>
          <p:cNvPr id="3" name="Espace réservé du contenu 2"/>
          <p:cNvSpPr>
            <a:spLocks noGrp="1"/>
          </p:cNvSpPr>
          <p:nvPr>
            <p:ph sz="quarter" idx="1"/>
          </p:nvPr>
        </p:nvSpPr>
        <p:spPr>
          <a:xfrm>
            <a:off x="214282" y="928670"/>
            <a:ext cx="8929718" cy="5643602"/>
          </a:xfrm>
        </p:spPr>
        <p:txBody>
          <a:bodyPr>
            <a:normAutofit/>
          </a:bodyPr>
          <a:lstStyle/>
          <a:p>
            <a:pPr marL="514350" indent="-514350">
              <a:buAutoNum type="arabicParenR"/>
            </a:pPr>
            <a:r>
              <a:rPr lang="fr-FR" b="1" dirty="0" smtClean="0">
                <a:solidFill>
                  <a:srgbClr val="C00000"/>
                </a:solidFill>
              </a:rPr>
              <a:t>En Fonction de leur taille:</a:t>
            </a:r>
          </a:p>
          <a:p>
            <a:pPr marL="514350" indent="-514350">
              <a:buNone/>
            </a:pPr>
            <a:r>
              <a:rPr lang="fr-FR" dirty="0" smtClean="0"/>
              <a:t>En fonction de la taille et de la position du centromère, les chromosomes sont classés en 7 groupes :</a:t>
            </a:r>
          </a:p>
          <a:p>
            <a:pPr marL="514350" indent="-514350">
              <a:buNone/>
            </a:pPr>
            <a:r>
              <a:rPr lang="fr-FR" b="1" dirty="0" smtClean="0">
                <a:solidFill>
                  <a:srgbClr val="C00000"/>
                </a:solidFill>
              </a:rPr>
              <a:t> </a:t>
            </a:r>
            <a:r>
              <a:rPr lang="fr-FR" b="1" dirty="0" smtClean="0"/>
              <a:t>Le groupe A : </a:t>
            </a:r>
            <a:r>
              <a:rPr lang="fr-FR" dirty="0" smtClean="0"/>
              <a:t>Les grands médians et </a:t>
            </a:r>
            <a:r>
              <a:rPr lang="fr-FR" dirty="0" err="1" smtClean="0"/>
              <a:t>submédians</a:t>
            </a:r>
            <a:r>
              <a:rPr lang="fr-FR" dirty="0" smtClean="0"/>
              <a:t> 1, 2, 3.</a:t>
            </a:r>
          </a:p>
          <a:p>
            <a:pPr marL="514350" indent="-514350">
              <a:buNone/>
            </a:pPr>
            <a:r>
              <a:rPr lang="fr-FR" dirty="0" smtClean="0"/>
              <a:t> </a:t>
            </a:r>
            <a:r>
              <a:rPr lang="fr-FR" b="1" dirty="0" smtClean="0"/>
              <a:t>Le groupe B : </a:t>
            </a:r>
            <a:r>
              <a:rPr lang="fr-FR" dirty="0" smtClean="0"/>
              <a:t>Les grands distaux 4, 5.</a:t>
            </a:r>
          </a:p>
          <a:p>
            <a:pPr marL="514350" indent="-514350">
              <a:buNone/>
            </a:pPr>
            <a:r>
              <a:rPr lang="fr-FR" dirty="0" smtClean="0"/>
              <a:t> </a:t>
            </a:r>
            <a:r>
              <a:rPr lang="fr-FR" b="1" dirty="0" smtClean="0"/>
              <a:t>Le groupe C : </a:t>
            </a:r>
            <a:r>
              <a:rPr lang="fr-FR" dirty="0" smtClean="0"/>
              <a:t>Les médians et </a:t>
            </a:r>
            <a:r>
              <a:rPr lang="fr-FR" dirty="0" err="1" smtClean="0"/>
              <a:t>submédians</a:t>
            </a:r>
            <a:r>
              <a:rPr lang="fr-FR" dirty="0" smtClean="0"/>
              <a:t> moyens 6, 7, 8, 9, 10, 11,12 et X.</a:t>
            </a:r>
          </a:p>
          <a:p>
            <a:pPr marL="514350" indent="-514350">
              <a:buNone/>
            </a:pPr>
            <a:r>
              <a:rPr lang="fr-FR" dirty="0" smtClean="0"/>
              <a:t> </a:t>
            </a:r>
            <a:r>
              <a:rPr lang="fr-FR" b="1" dirty="0" smtClean="0"/>
              <a:t>Le groupe D : </a:t>
            </a:r>
            <a:r>
              <a:rPr lang="fr-FR" dirty="0" smtClean="0"/>
              <a:t>Les grands acrocentriques 13, 14 et 15.</a:t>
            </a:r>
          </a:p>
          <a:p>
            <a:pPr marL="514350" indent="-514350">
              <a:buNone/>
            </a:pPr>
            <a:r>
              <a:rPr lang="fr-FR" b="1" dirty="0" smtClean="0"/>
              <a:t> Le groupe E : </a:t>
            </a:r>
            <a:r>
              <a:rPr lang="fr-FR" dirty="0" smtClean="0"/>
              <a:t>Les petits </a:t>
            </a:r>
            <a:r>
              <a:rPr lang="fr-FR" dirty="0" err="1" smtClean="0"/>
              <a:t>submédians</a:t>
            </a:r>
            <a:r>
              <a:rPr lang="fr-FR" dirty="0" smtClean="0"/>
              <a:t> 16, 17 et 18.</a:t>
            </a:r>
          </a:p>
          <a:p>
            <a:pPr marL="514350" indent="-514350">
              <a:buNone/>
            </a:pPr>
            <a:r>
              <a:rPr lang="fr-FR" dirty="0" smtClean="0"/>
              <a:t> </a:t>
            </a:r>
            <a:r>
              <a:rPr lang="fr-FR" b="1" dirty="0" smtClean="0"/>
              <a:t>Le groupe F : </a:t>
            </a:r>
            <a:r>
              <a:rPr lang="fr-FR" dirty="0" smtClean="0"/>
              <a:t>Les petits médians 19, 20.</a:t>
            </a:r>
          </a:p>
          <a:p>
            <a:pPr marL="514350" indent="-514350">
              <a:buNone/>
            </a:pPr>
            <a:r>
              <a:rPr lang="fr-FR" b="1" dirty="0" smtClean="0"/>
              <a:t> Le groupe G : </a:t>
            </a:r>
            <a:r>
              <a:rPr lang="fr-FR" dirty="0" smtClean="0"/>
              <a:t>Les petits acrocentriques 21, 22 et Y</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pic>
        <p:nvPicPr>
          <p:cNvPr id="4" name="Picture 2" descr="C:\Documents and Settings\QUILICHINI Benoît\Bureau\SUPPORT  QCM PHOTOS JPEG  et POWER POINT\1 QCM N°1.jpg"/>
          <p:cNvPicPr>
            <a:picLocks noChangeAspect="1" noChangeArrowheads="1"/>
          </p:cNvPicPr>
          <p:nvPr/>
        </p:nvPicPr>
        <p:blipFill>
          <a:blip r:embed="rId2"/>
          <a:srcRect/>
          <a:stretch>
            <a:fillRect/>
          </a:stretch>
        </p:blipFill>
        <p:spPr bwMode="auto">
          <a:xfrm>
            <a:off x="1" y="166688"/>
            <a:ext cx="8643966"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sz="quarter" idx="1"/>
          </p:nvPr>
        </p:nvPicPr>
        <p:blipFill>
          <a:blip r:embed="rId2"/>
          <a:srcRect/>
          <a:stretch>
            <a:fillRect/>
          </a:stretch>
        </p:blipFill>
        <p:spPr bwMode="auto">
          <a:xfrm>
            <a:off x="357158" y="142876"/>
            <a:ext cx="7925927" cy="64293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000108"/>
            <a:ext cx="8786874" cy="3357586"/>
          </a:xfrm>
        </p:spPr>
        <p:txBody>
          <a:bodyPr/>
          <a:lstStyle/>
          <a:p>
            <a:pPr>
              <a:buNone/>
            </a:pPr>
            <a:r>
              <a:rPr lang="fr-FR" b="1" dirty="0" smtClean="0">
                <a:solidFill>
                  <a:srgbClr val="C00000"/>
                </a:solidFill>
              </a:rPr>
              <a:t>2) En fonction de leur index </a:t>
            </a:r>
            <a:r>
              <a:rPr lang="fr-FR" b="1" dirty="0" err="1" smtClean="0">
                <a:solidFill>
                  <a:srgbClr val="C00000"/>
                </a:solidFill>
              </a:rPr>
              <a:t>centromérique</a:t>
            </a:r>
            <a:r>
              <a:rPr lang="fr-FR" b="1" dirty="0" smtClean="0">
                <a:solidFill>
                  <a:srgbClr val="C00000"/>
                </a:solidFill>
              </a:rPr>
              <a:t> :</a:t>
            </a:r>
          </a:p>
          <a:p>
            <a:r>
              <a:rPr lang="fr-FR" dirty="0" smtClean="0"/>
              <a:t>Cet index permet de reconnaître trois familles de chromosomes :</a:t>
            </a:r>
          </a:p>
          <a:p>
            <a:pPr>
              <a:buNone/>
            </a:pPr>
            <a:r>
              <a:rPr lang="fr-FR" b="1" dirty="0" smtClean="0">
                <a:solidFill>
                  <a:srgbClr val="002060"/>
                </a:solidFill>
              </a:rPr>
              <a:t>1) Les chromosomes métacentriques</a:t>
            </a:r>
            <a:r>
              <a:rPr lang="fr-FR" dirty="0" smtClean="0"/>
              <a:t>: dont les bras courts et longs </a:t>
            </a:r>
          </a:p>
          <a:p>
            <a:pPr>
              <a:buNone/>
            </a:pPr>
            <a:r>
              <a:rPr lang="fr-FR" dirty="0" smtClean="0"/>
              <a:t>sont de taille semblable. L'index </a:t>
            </a:r>
            <a:r>
              <a:rPr lang="fr-FR" dirty="0" err="1" smtClean="0"/>
              <a:t>centromérique</a:t>
            </a:r>
            <a:r>
              <a:rPr lang="fr-FR" dirty="0" smtClean="0"/>
              <a:t> p/p+q est autour de </a:t>
            </a:r>
          </a:p>
          <a:p>
            <a:pPr>
              <a:buNone/>
            </a:pPr>
            <a:r>
              <a:rPr lang="fr-FR" dirty="0" smtClean="0"/>
              <a:t>0,5. Exemples : chromosomes 1, 2, 3, 16, 19, 20, X.</a:t>
            </a:r>
          </a:p>
          <a:p>
            <a:pPr>
              <a:buNone/>
            </a:pPr>
            <a:r>
              <a:rPr lang="fr-FR" dirty="0" smtClean="0"/>
              <a:t>                          (IC= 1/2) : centromère au milieu </a:t>
            </a:r>
          </a:p>
          <a:p>
            <a:endParaRPr lang="fr-FR" dirty="0" smtClean="0"/>
          </a:p>
        </p:txBody>
      </p:sp>
      <p:sp>
        <p:nvSpPr>
          <p:cNvPr id="4" name="Titre 1"/>
          <p:cNvSpPr>
            <a:spLocks noGrp="1"/>
          </p:cNvSpPr>
          <p:nvPr>
            <p:ph type="title"/>
          </p:nvPr>
        </p:nvSpPr>
        <p:spPr>
          <a:xfrm>
            <a:off x="914400" y="-214338"/>
            <a:ext cx="7772400" cy="1143000"/>
          </a:xfrm>
        </p:spPr>
        <p:txBody>
          <a:bodyPr/>
          <a:lstStyle/>
          <a:p>
            <a:r>
              <a:rPr lang="fr-FR" b="1" dirty="0" smtClean="0"/>
              <a:t>Classement des chromosomes</a:t>
            </a:r>
            <a:endParaRPr lang="fr-FR" b="1" dirty="0"/>
          </a:p>
        </p:txBody>
      </p:sp>
      <p:pic>
        <p:nvPicPr>
          <p:cNvPr id="1028" name="Picture 4"/>
          <p:cNvPicPr>
            <a:picLocks noChangeAspect="1" noChangeArrowheads="1"/>
          </p:cNvPicPr>
          <p:nvPr/>
        </p:nvPicPr>
        <p:blipFill>
          <a:blip r:embed="rId3"/>
          <a:srcRect/>
          <a:stretch>
            <a:fillRect/>
          </a:stretch>
        </p:blipFill>
        <p:spPr bwMode="auto">
          <a:xfrm>
            <a:off x="2285984" y="4000504"/>
            <a:ext cx="6357982" cy="25241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357158" y="3357562"/>
            <a:ext cx="1428750" cy="3324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642918"/>
            <a:ext cx="9001156" cy="3929090"/>
          </a:xfrm>
        </p:spPr>
        <p:txBody>
          <a:bodyPr>
            <a:normAutofit/>
          </a:bodyPr>
          <a:lstStyle/>
          <a:p>
            <a:pPr>
              <a:buNone/>
            </a:pPr>
            <a:r>
              <a:rPr lang="fr-FR" b="1" dirty="0" smtClean="0">
                <a:solidFill>
                  <a:srgbClr val="002060"/>
                </a:solidFill>
              </a:rPr>
              <a:t>2) Les chromosomes </a:t>
            </a:r>
            <a:r>
              <a:rPr lang="fr-FR" b="1" dirty="0" err="1" smtClean="0">
                <a:solidFill>
                  <a:srgbClr val="002060"/>
                </a:solidFill>
              </a:rPr>
              <a:t>submétacentriques</a:t>
            </a:r>
            <a:r>
              <a:rPr lang="fr-FR" dirty="0" smtClean="0"/>
              <a:t>: dont les bras courts sont</a:t>
            </a:r>
          </a:p>
          <a:p>
            <a:pPr>
              <a:buNone/>
            </a:pPr>
            <a:r>
              <a:rPr lang="fr-FR" dirty="0" smtClean="0"/>
              <a:t>franchement plus courts que les bras long. L'index </a:t>
            </a:r>
            <a:r>
              <a:rPr lang="fr-FR" dirty="0" err="1" smtClean="0"/>
              <a:t>centromérique</a:t>
            </a:r>
            <a:r>
              <a:rPr lang="fr-FR" dirty="0" smtClean="0"/>
              <a:t> est très</a:t>
            </a:r>
          </a:p>
          <a:p>
            <a:pPr>
              <a:buNone/>
            </a:pPr>
            <a:r>
              <a:rPr lang="fr-FR" dirty="0" smtClean="0"/>
              <a:t>inférieur à 0,5. Exemples : chromosomes 4, 5, 6 à 12, 17, 18, Y.</a:t>
            </a:r>
          </a:p>
          <a:p>
            <a:endParaRPr lang="fr-FR" dirty="0"/>
          </a:p>
        </p:txBody>
      </p:sp>
      <p:sp>
        <p:nvSpPr>
          <p:cNvPr id="4" name="Titre 1"/>
          <p:cNvSpPr>
            <a:spLocks noGrp="1"/>
          </p:cNvSpPr>
          <p:nvPr>
            <p:ph type="title"/>
          </p:nvPr>
        </p:nvSpPr>
        <p:spPr>
          <a:xfrm>
            <a:off x="857224" y="-428644"/>
            <a:ext cx="7772400" cy="1143000"/>
          </a:xfrm>
        </p:spPr>
        <p:txBody>
          <a:bodyPr/>
          <a:lstStyle/>
          <a:p>
            <a:r>
              <a:rPr lang="fr-FR" b="1" dirty="0" smtClean="0"/>
              <a:t>Classement des chromosomes</a:t>
            </a:r>
            <a:endParaRPr lang="fr-FR" b="1" dirty="0"/>
          </a:p>
        </p:txBody>
      </p:sp>
      <p:pic>
        <p:nvPicPr>
          <p:cNvPr id="2051" name="Picture 3"/>
          <p:cNvPicPr>
            <a:picLocks noChangeAspect="1" noChangeArrowheads="1"/>
          </p:cNvPicPr>
          <p:nvPr/>
        </p:nvPicPr>
        <p:blipFill>
          <a:blip r:embed="rId2"/>
          <a:srcRect/>
          <a:stretch>
            <a:fillRect/>
          </a:stretch>
        </p:blipFill>
        <p:spPr bwMode="auto">
          <a:xfrm>
            <a:off x="285720" y="2428868"/>
            <a:ext cx="4438650" cy="4071966"/>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572132" y="2428868"/>
            <a:ext cx="1971677"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000108"/>
            <a:ext cx="8786874" cy="5572164"/>
          </a:xfrm>
        </p:spPr>
        <p:txBody>
          <a:bodyPr/>
          <a:lstStyle/>
          <a:p>
            <a:r>
              <a:rPr lang="fr-FR" b="1" dirty="0" smtClean="0">
                <a:solidFill>
                  <a:srgbClr val="002060"/>
                </a:solidFill>
              </a:rPr>
              <a:t>3) Les chromosomes acrocentriques: </a:t>
            </a:r>
            <a:r>
              <a:rPr lang="fr-FR" dirty="0" smtClean="0"/>
              <a:t>dont le bras court est peu ou pas visible. L'index </a:t>
            </a:r>
            <a:r>
              <a:rPr lang="fr-FR" dirty="0" err="1" smtClean="0"/>
              <a:t>centromérique</a:t>
            </a:r>
            <a:r>
              <a:rPr lang="fr-FR" dirty="0" smtClean="0"/>
              <a:t> est proche de 0. La particularité essentielle de ce groupe de chromosomes est qu'ils hébergent les mêmes gènes sur leur bras courts, qui ont tous une structure identique. Exemple : chromosomes 13, 14, 15, 21, 22.</a:t>
            </a:r>
          </a:p>
          <a:p>
            <a:endParaRPr lang="fr-FR" dirty="0"/>
          </a:p>
        </p:txBody>
      </p:sp>
      <p:sp>
        <p:nvSpPr>
          <p:cNvPr id="4" name="Titre 1"/>
          <p:cNvSpPr>
            <a:spLocks noGrp="1"/>
          </p:cNvSpPr>
          <p:nvPr>
            <p:ph type="title"/>
          </p:nvPr>
        </p:nvSpPr>
        <p:spPr>
          <a:xfrm>
            <a:off x="914400" y="-214338"/>
            <a:ext cx="7772400" cy="1143000"/>
          </a:xfrm>
        </p:spPr>
        <p:txBody>
          <a:bodyPr/>
          <a:lstStyle/>
          <a:p>
            <a:r>
              <a:rPr lang="fr-FR" b="1" dirty="0" smtClean="0"/>
              <a:t>Classement des chromosomes</a:t>
            </a:r>
            <a:endParaRPr lang="fr-FR" b="1" dirty="0"/>
          </a:p>
        </p:txBody>
      </p:sp>
      <p:pic>
        <p:nvPicPr>
          <p:cNvPr id="3074" name="Picture 2"/>
          <p:cNvPicPr>
            <a:picLocks noChangeAspect="1" noChangeArrowheads="1"/>
          </p:cNvPicPr>
          <p:nvPr/>
        </p:nvPicPr>
        <p:blipFill>
          <a:blip r:embed="rId2"/>
          <a:srcRect/>
          <a:stretch>
            <a:fillRect/>
          </a:stretch>
        </p:blipFill>
        <p:spPr bwMode="auto">
          <a:xfrm>
            <a:off x="500034" y="3214686"/>
            <a:ext cx="4886325" cy="335758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000760" y="3214686"/>
            <a:ext cx="1628775" cy="307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sz="quarter" idx="1"/>
          </p:nvPr>
        </p:nvPicPr>
        <p:blipFill>
          <a:blip r:embed="rId2"/>
          <a:srcRect/>
          <a:stretch>
            <a:fillRect/>
          </a:stretch>
        </p:blipFill>
        <p:spPr bwMode="auto">
          <a:xfrm>
            <a:off x="285720" y="214290"/>
            <a:ext cx="8572560" cy="635798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26" y="1285836"/>
            <a:ext cx="8786874" cy="5572164"/>
          </a:xfrm>
        </p:spPr>
        <p:txBody>
          <a:bodyPr/>
          <a:lstStyle/>
          <a:p>
            <a:pPr>
              <a:buNone/>
            </a:pPr>
            <a:r>
              <a:rPr lang="fr-FR" b="1" dirty="0" smtClean="0">
                <a:solidFill>
                  <a:srgbClr val="C00000"/>
                </a:solidFill>
              </a:rPr>
              <a:t>3) de la reconnaissance après marquage de chaque chromosome : nombre et répartition des bandes spécifique à chaque paire chromosomique</a:t>
            </a:r>
          </a:p>
          <a:p>
            <a:r>
              <a:rPr lang="fr-FR" dirty="0" smtClean="0"/>
              <a:t>Le nombre de bandes visibles est variable d'une mitose à l'autre et dépend du niveau de condensation du chromosome. Plus les chromosomes sont condensés, moins on peut observer de bandes et moins l'analyse permet de dépister des anomalies de petite taille.</a:t>
            </a:r>
            <a:endParaRPr lang="fr-FR" dirty="0"/>
          </a:p>
        </p:txBody>
      </p:sp>
      <p:sp>
        <p:nvSpPr>
          <p:cNvPr id="4" name="Titre 1"/>
          <p:cNvSpPr>
            <a:spLocks noGrp="1"/>
          </p:cNvSpPr>
          <p:nvPr>
            <p:ph type="title"/>
          </p:nvPr>
        </p:nvSpPr>
        <p:spPr>
          <a:xfrm>
            <a:off x="914400" y="-214338"/>
            <a:ext cx="7772400" cy="1143000"/>
          </a:xfrm>
        </p:spPr>
        <p:txBody>
          <a:bodyPr/>
          <a:lstStyle/>
          <a:p>
            <a:r>
              <a:rPr lang="fr-FR" b="1" dirty="0" smtClean="0"/>
              <a:t>Classement des chromosomes</a:t>
            </a:r>
            <a:endParaRPr lang="fr-F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0"/>
            <a:ext cx="7772400" cy="1143000"/>
          </a:xfrm>
        </p:spPr>
        <p:txBody>
          <a:bodyPr/>
          <a:lstStyle/>
          <a:p>
            <a:pPr algn="ctr"/>
            <a:r>
              <a:rPr lang="fr-FR" b="1" dirty="0" smtClean="0"/>
              <a:t>Nomenclature</a:t>
            </a:r>
            <a:endParaRPr lang="fr-FR" b="1" dirty="0"/>
          </a:p>
        </p:txBody>
      </p:sp>
      <p:sp>
        <p:nvSpPr>
          <p:cNvPr id="3" name="Espace réservé du contenu 2"/>
          <p:cNvSpPr>
            <a:spLocks noGrp="1"/>
          </p:cNvSpPr>
          <p:nvPr>
            <p:ph sz="quarter" idx="1"/>
          </p:nvPr>
        </p:nvSpPr>
        <p:spPr>
          <a:xfrm>
            <a:off x="285720" y="1214422"/>
            <a:ext cx="8643998" cy="5429288"/>
          </a:xfrm>
        </p:spPr>
        <p:txBody>
          <a:bodyPr/>
          <a:lstStyle/>
          <a:p>
            <a:r>
              <a:rPr lang="fr-FR" dirty="0" smtClean="0"/>
              <a:t>Chaque bras chromosomique est divisé en régions numérotées de 1 à 3,chaque région est divisée en bandes numérotées, et certaines bandes en sous bandes.</a:t>
            </a:r>
          </a:p>
          <a:p>
            <a:r>
              <a:rPr lang="fr-FR" dirty="0" smtClean="0"/>
              <a:t>Donc pour la précision d‘une zone sur un chromosome, on utilise </a:t>
            </a:r>
          </a:p>
          <a:p>
            <a:pPr>
              <a:buNone/>
            </a:pPr>
            <a:r>
              <a:rPr lang="fr-FR" dirty="0" smtClean="0"/>
              <a:t>1) Le numéro du chromosome.</a:t>
            </a:r>
          </a:p>
          <a:p>
            <a:pPr>
              <a:buNone/>
            </a:pPr>
            <a:r>
              <a:rPr lang="fr-FR" dirty="0" smtClean="0"/>
              <a:t>2) Bras court ou bras long.</a:t>
            </a:r>
          </a:p>
          <a:p>
            <a:pPr>
              <a:buNone/>
            </a:pPr>
            <a:r>
              <a:rPr lang="fr-FR" dirty="0" smtClean="0"/>
              <a:t>3) Région.</a:t>
            </a:r>
          </a:p>
          <a:p>
            <a:pPr>
              <a:buNone/>
            </a:pPr>
            <a:r>
              <a:rPr lang="fr-FR" dirty="0" smtClean="0"/>
              <a:t>4) Bande.</a:t>
            </a:r>
          </a:p>
          <a:p>
            <a:pPr>
              <a:buNone/>
            </a:pPr>
            <a:r>
              <a:rPr lang="fr-FR" dirty="0" smtClean="0"/>
              <a:t>5) Sous bande.</a:t>
            </a:r>
          </a:p>
          <a:p>
            <a:endParaRPr lang="fr-FR" dirty="0"/>
          </a:p>
        </p:txBody>
      </p:sp>
      <p:pic>
        <p:nvPicPr>
          <p:cNvPr id="4098" name="Picture 2"/>
          <p:cNvPicPr>
            <a:picLocks noChangeAspect="1" noChangeArrowheads="1"/>
          </p:cNvPicPr>
          <p:nvPr/>
        </p:nvPicPr>
        <p:blipFill>
          <a:blip r:embed="rId2"/>
          <a:srcRect/>
          <a:stretch>
            <a:fillRect/>
          </a:stretch>
        </p:blipFill>
        <p:spPr bwMode="auto">
          <a:xfrm>
            <a:off x="2357422" y="4286256"/>
            <a:ext cx="5610225" cy="714375"/>
          </a:xfrm>
          <a:prstGeom prst="rect">
            <a:avLst/>
          </a:prstGeom>
          <a:noFill/>
          <a:ln w="9525">
            <a:noFill/>
            <a:miter lim="800000"/>
            <a:headEnd/>
            <a:tailEnd/>
          </a:ln>
          <a:effectLst/>
        </p:spPr>
      </p:pic>
      <p:sp>
        <p:nvSpPr>
          <p:cNvPr id="5" name="Rectangle 4"/>
          <p:cNvSpPr/>
          <p:nvPr/>
        </p:nvSpPr>
        <p:spPr>
          <a:xfrm>
            <a:off x="571472" y="5786454"/>
            <a:ext cx="8001056" cy="830997"/>
          </a:xfrm>
          <a:prstGeom prst="rect">
            <a:avLst/>
          </a:prstGeom>
        </p:spPr>
        <p:txBody>
          <a:bodyPr wrap="square">
            <a:spAutoFit/>
          </a:bodyPr>
          <a:lstStyle/>
          <a:p>
            <a:r>
              <a:rPr lang="fr-FR" sz="2400" b="1" dirty="0" smtClean="0">
                <a:solidFill>
                  <a:srgbClr val="C00000"/>
                </a:solidFill>
              </a:rPr>
              <a:t>La formule chromosomique normale de l‘homme : 46, XY.</a:t>
            </a:r>
          </a:p>
          <a:p>
            <a:r>
              <a:rPr lang="fr-FR" sz="2400" b="1" dirty="0" smtClean="0">
                <a:solidFill>
                  <a:srgbClr val="C00000"/>
                </a:solidFill>
              </a:rPr>
              <a:t>La formule chromosomique normale de la femme : 46, XX</a:t>
            </a:r>
            <a:r>
              <a:rPr lang="fr-FR" dirty="0" smtClean="0"/>
              <a:t>.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Définition d’un chromosome</a:t>
            </a:r>
            <a:endParaRPr lang="fr-FR" b="1" dirty="0"/>
          </a:p>
        </p:txBody>
      </p:sp>
      <p:sp>
        <p:nvSpPr>
          <p:cNvPr id="3" name="Espace réservé du contenu 2"/>
          <p:cNvSpPr>
            <a:spLocks noGrp="1"/>
          </p:cNvSpPr>
          <p:nvPr>
            <p:ph sz="quarter" idx="1"/>
          </p:nvPr>
        </p:nvSpPr>
        <p:spPr>
          <a:xfrm>
            <a:off x="285720" y="1447800"/>
            <a:ext cx="8643998" cy="5124472"/>
          </a:xfrm>
        </p:spPr>
        <p:txBody>
          <a:bodyPr/>
          <a:lstStyle/>
          <a:p>
            <a:endParaRPr lang="fr-FR" dirty="0" smtClean="0"/>
          </a:p>
          <a:p>
            <a:endParaRPr lang="fr-FR" dirty="0" smtClean="0"/>
          </a:p>
          <a:p>
            <a:endParaRPr lang="fr-FR" dirty="0" smtClean="0"/>
          </a:p>
          <a:p>
            <a:endParaRPr lang="fr-FR" dirty="0" smtClean="0"/>
          </a:p>
          <a:p>
            <a:endParaRPr lang="fr-FR" dirty="0" smtClean="0"/>
          </a:p>
          <a:p>
            <a:pPr>
              <a:buFont typeface="Arial" pitchFamily="34" charset="0"/>
              <a:buChar char="•"/>
            </a:pPr>
            <a:r>
              <a:rPr lang="fr-FR" dirty="0" smtClean="0"/>
              <a:t> </a:t>
            </a:r>
            <a:endParaRPr lang="fr-FR" dirty="0"/>
          </a:p>
        </p:txBody>
      </p:sp>
      <p:sp>
        <p:nvSpPr>
          <p:cNvPr id="4" name="Rectangle 3"/>
          <p:cNvSpPr/>
          <p:nvPr/>
        </p:nvSpPr>
        <p:spPr>
          <a:xfrm>
            <a:off x="357158" y="1500174"/>
            <a:ext cx="8786842" cy="2677656"/>
          </a:xfrm>
          <a:prstGeom prst="rect">
            <a:avLst/>
          </a:prstGeom>
        </p:spPr>
        <p:txBody>
          <a:bodyPr wrap="square">
            <a:spAutoFit/>
          </a:bodyPr>
          <a:lstStyle/>
          <a:p>
            <a:pPr>
              <a:buFont typeface="Courier New" pitchFamily="49" charset="0"/>
              <a:buChar char="o"/>
            </a:pPr>
            <a:r>
              <a:rPr lang="fr-FR" sz="2400" dirty="0"/>
              <a:t> </a:t>
            </a:r>
            <a:r>
              <a:rPr lang="fr-FR" sz="2400" dirty="0" smtClean="0"/>
              <a:t>Un chromosome (du grec ancien : </a:t>
            </a:r>
            <a:r>
              <a:rPr lang="fr-FR" sz="2400" dirty="0" err="1" smtClean="0"/>
              <a:t>kroma</a:t>
            </a:r>
            <a:r>
              <a:rPr lang="fr-FR" sz="2400" dirty="0" smtClean="0"/>
              <a:t>, </a:t>
            </a:r>
            <a:r>
              <a:rPr lang="fr-FR" sz="2400" dirty="0" smtClean="0">
                <a:solidFill>
                  <a:srgbClr val="FF0000"/>
                </a:solidFill>
              </a:rPr>
              <a:t>couleur</a:t>
            </a:r>
            <a:r>
              <a:rPr lang="fr-FR" sz="2400" dirty="0" smtClean="0"/>
              <a:t> et Soma, </a:t>
            </a:r>
            <a:r>
              <a:rPr lang="fr-FR" sz="2400" dirty="0" smtClean="0">
                <a:solidFill>
                  <a:srgbClr val="FF0000"/>
                </a:solidFill>
              </a:rPr>
              <a:t>corps</a:t>
            </a:r>
            <a:r>
              <a:rPr lang="fr-FR" sz="2400" dirty="0" smtClean="0"/>
              <a:t>, élément)  est un élément microscopique constitué </a:t>
            </a:r>
            <a:r>
              <a:rPr lang="fr-FR" sz="2400" dirty="0" smtClean="0">
                <a:solidFill>
                  <a:srgbClr val="FF0000"/>
                </a:solidFill>
              </a:rPr>
              <a:t>d'une molécule d'ADN </a:t>
            </a:r>
            <a:r>
              <a:rPr lang="fr-FR" sz="2400" dirty="0" smtClean="0"/>
              <a:t>et </a:t>
            </a:r>
          </a:p>
          <a:p>
            <a:r>
              <a:rPr lang="fr-FR" sz="2400" dirty="0" smtClean="0">
                <a:solidFill>
                  <a:srgbClr val="FF0000"/>
                </a:solidFill>
              </a:rPr>
              <a:t>de protéines, les histones et les protéines non histones</a:t>
            </a:r>
            <a:r>
              <a:rPr lang="fr-FR" sz="2400" dirty="0" smtClean="0"/>
              <a:t>. </a:t>
            </a:r>
          </a:p>
          <a:p>
            <a:endParaRPr lang="fr-FR" sz="2400" dirty="0"/>
          </a:p>
          <a:p>
            <a:pPr>
              <a:buFont typeface="Courier New" pitchFamily="49" charset="0"/>
              <a:buChar char="o"/>
            </a:pPr>
            <a:r>
              <a:rPr lang="fr-FR" sz="2400" dirty="0" smtClean="0"/>
              <a:t> Il porte les gènes, supports de l'information génétique, transmis des cellules mères aux cellules filles lors des divisions cellulaires. </a:t>
            </a:r>
          </a:p>
          <a:p>
            <a:endParaRPr lang="fr-FR" sz="2400" dirty="0"/>
          </a:p>
        </p:txBody>
      </p:sp>
      <p:sp>
        <p:nvSpPr>
          <p:cNvPr id="5" name="Rectangle 4"/>
          <p:cNvSpPr/>
          <p:nvPr/>
        </p:nvSpPr>
        <p:spPr>
          <a:xfrm>
            <a:off x="357158" y="4143380"/>
            <a:ext cx="8572560" cy="1938992"/>
          </a:xfrm>
          <a:prstGeom prst="rect">
            <a:avLst/>
          </a:prstGeom>
        </p:spPr>
        <p:txBody>
          <a:bodyPr wrap="square">
            <a:spAutoFit/>
          </a:bodyPr>
          <a:lstStyle/>
          <a:p>
            <a:pPr>
              <a:buFont typeface="Courier New" pitchFamily="49" charset="0"/>
              <a:buChar char="o"/>
            </a:pPr>
            <a:r>
              <a:rPr lang="fr-FR" sz="2400" dirty="0" smtClean="0"/>
              <a:t>   Dans les cellules eucaryotes, les chromosomes se trouvent dans </a:t>
            </a:r>
            <a:r>
              <a:rPr lang="fr-FR" sz="2400" dirty="0" smtClean="0">
                <a:solidFill>
                  <a:srgbClr val="FF0000"/>
                </a:solidFill>
              </a:rPr>
              <a:t>le noyau</a:t>
            </a:r>
            <a:r>
              <a:rPr lang="fr-FR" sz="2400" dirty="0" smtClean="0"/>
              <a:t>.   </a:t>
            </a:r>
          </a:p>
          <a:p>
            <a:endParaRPr lang="fr-FR" sz="2400" dirty="0"/>
          </a:p>
          <a:p>
            <a:pPr>
              <a:buFont typeface="Courier New" pitchFamily="49" charset="0"/>
              <a:buChar char="o"/>
            </a:pPr>
            <a:r>
              <a:rPr lang="fr-FR" sz="2400" dirty="0" smtClean="0"/>
              <a:t>   Dans les cellules procaryotes, qui ne contiennent qu'un seul chromosome circulaire, ce dernier se trouve dans une région du cytoplasme appelée </a:t>
            </a:r>
            <a:r>
              <a:rPr lang="fr-FR" sz="2400" dirty="0" err="1" smtClean="0">
                <a:solidFill>
                  <a:srgbClr val="FF0000"/>
                </a:solidFill>
              </a:rPr>
              <a:t>nucléoïde</a:t>
            </a:r>
            <a:r>
              <a:rPr lang="fr-FR" sz="2400" dirty="0" smtClean="0">
                <a:solidFill>
                  <a:srgbClr val="FF0000"/>
                </a:solidFill>
              </a:rPr>
              <a:t>. </a:t>
            </a:r>
            <a:endParaRPr lang="fr-FR" sz="24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7"/>
          <p:cNvGrpSpPr>
            <a:grpSpLocks/>
          </p:cNvGrpSpPr>
          <p:nvPr/>
        </p:nvGrpSpPr>
        <p:grpSpPr bwMode="auto">
          <a:xfrm flipH="1">
            <a:off x="3160713" y="5232400"/>
            <a:ext cx="327025" cy="273050"/>
            <a:chOff x="1338" y="3793"/>
            <a:chExt cx="181" cy="181"/>
          </a:xfrm>
        </p:grpSpPr>
        <p:sp>
          <p:nvSpPr>
            <p:cNvPr id="57367" name="Line 1028"/>
            <p:cNvSpPr>
              <a:spLocks noChangeShapeType="1"/>
            </p:cNvSpPr>
            <p:nvPr/>
          </p:nvSpPr>
          <p:spPr bwMode="auto">
            <a:xfrm>
              <a:off x="1338" y="3793"/>
              <a:ext cx="0" cy="181"/>
            </a:xfrm>
            <a:prstGeom prst="line">
              <a:avLst/>
            </a:prstGeom>
            <a:noFill/>
            <a:ln w="57150">
              <a:solidFill>
                <a:schemeClr val="tx1"/>
              </a:solidFill>
              <a:round/>
              <a:headEnd/>
              <a:tailEnd/>
            </a:ln>
          </p:spPr>
          <p:txBody>
            <a:bodyPr/>
            <a:lstStyle/>
            <a:p>
              <a:endParaRPr lang="fr-FR"/>
            </a:p>
          </p:txBody>
        </p:sp>
        <p:sp>
          <p:nvSpPr>
            <p:cNvPr id="57368" name="Line 1029"/>
            <p:cNvSpPr>
              <a:spLocks noChangeShapeType="1"/>
            </p:cNvSpPr>
            <p:nvPr/>
          </p:nvSpPr>
          <p:spPr bwMode="auto">
            <a:xfrm>
              <a:off x="1338" y="3974"/>
              <a:ext cx="181" cy="0"/>
            </a:xfrm>
            <a:prstGeom prst="line">
              <a:avLst/>
            </a:prstGeom>
            <a:noFill/>
            <a:ln w="57150">
              <a:solidFill>
                <a:schemeClr val="tx1"/>
              </a:solidFill>
              <a:round/>
              <a:headEnd/>
              <a:tailEnd type="stealth" w="med" len="med"/>
            </a:ln>
          </p:spPr>
          <p:txBody>
            <a:bodyPr/>
            <a:lstStyle/>
            <a:p>
              <a:endParaRPr lang="fr-FR"/>
            </a:p>
          </p:txBody>
        </p:sp>
      </p:grpSp>
      <p:grpSp>
        <p:nvGrpSpPr>
          <p:cNvPr id="3" name="Group 1030"/>
          <p:cNvGrpSpPr>
            <a:grpSpLocks/>
          </p:cNvGrpSpPr>
          <p:nvPr/>
        </p:nvGrpSpPr>
        <p:grpSpPr bwMode="auto">
          <a:xfrm>
            <a:off x="4427538" y="5257800"/>
            <a:ext cx="982662" cy="273050"/>
            <a:chOff x="1338" y="3793"/>
            <a:chExt cx="181" cy="181"/>
          </a:xfrm>
        </p:grpSpPr>
        <p:sp>
          <p:nvSpPr>
            <p:cNvPr id="57365" name="Line 1031"/>
            <p:cNvSpPr>
              <a:spLocks noChangeShapeType="1"/>
            </p:cNvSpPr>
            <p:nvPr/>
          </p:nvSpPr>
          <p:spPr bwMode="auto">
            <a:xfrm>
              <a:off x="1338" y="3793"/>
              <a:ext cx="0" cy="181"/>
            </a:xfrm>
            <a:prstGeom prst="line">
              <a:avLst/>
            </a:prstGeom>
            <a:noFill/>
            <a:ln w="57150">
              <a:solidFill>
                <a:schemeClr val="tx1"/>
              </a:solidFill>
              <a:round/>
              <a:headEnd/>
              <a:tailEnd/>
            </a:ln>
          </p:spPr>
          <p:txBody>
            <a:bodyPr/>
            <a:lstStyle/>
            <a:p>
              <a:endParaRPr lang="fr-FR"/>
            </a:p>
          </p:txBody>
        </p:sp>
        <p:sp>
          <p:nvSpPr>
            <p:cNvPr id="57366" name="Line 1032"/>
            <p:cNvSpPr>
              <a:spLocks noChangeShapeType="1"/>
            </p:cNvSpPr>
            <p:nvPr/>
          </p:nvSpPr>
          <p:spPr bwMode="auto">
            <a:xfrm>
              <a:off x="1338" y="3974"/>
              <a:ext cx="181" cy="0"/>
            </a:xfrm>
            <a:prstGeom prst="line">
              <a:avLst/>
            </a:prstGeom>
            <a:noFill/>
            <a:ln w="57150">
              <a:solidFill>
                <a:schemeClr val="tx1"/>
              </a:solidFill>
              <a:round/>
              <a:headEnd/>
              <a:tailEnd type="stealth" w="med" len="med"/>
            </a:ln>
          </p:spPr>
          <p:txBody>
            <a:bodyPr/>
            <a:lstStyle/>
            <a:p>
              <a:endParaRPr lang="fr-FR"/>
            </a:p>
          </p:txBody>
        </p:sp>
      </p:grpSp>
      <p:grpSp>
        <p:nvGrpSpPr>
          <p:cNvPr id="4" name="Group 1033"/>
          <p:cNvGrpSpPr>
            <a:grpSpLocks/>
          </p:cNvGrpSpPr>
          <p:nvPr/>
        </p:nvGrpSpPr>
        <p:grpSpPr bwMode="auto">
          <a:xfrm>
            <a:off x="4724400" y="5232400"/>
            <a:ext cx="736600" cy="614363"/>
            <a:chOff x="1338" y="3793"/>
            <a:chExt cx="181" cy="181"/>
          </a:xfrm>
        </p:grpSpPr>
        <p:sp>
          <p:nvSpPr>
            <p:cNvPr id="57363" name="Line 1034"/>
            <p:cNvSpPr>
              <a:spLocks noChangeShapeType="1"/>
            </p:cNvSpPr>
            <p:nvPr/>
          </p:nvSpPr>
          <p:spPr bwMode="auto">
            <a:xfrm>
              <a:off x="1338" y="3793"/>
              <a:ext cx="0" cy="181"/>
            </a:xfrm>
            <a:prstGeom prst="line">
              <a:avLst/>
            </a:prstGeom>
            <a:noFill/>
            <a:ln w="57150">
              <a:solidFill>
                <a:schemeClr val="tx1"/>
              </a:solidFill>
              <a:round/>
              <a:headEnd/>
              <a:tailEnd/>
            </a:ln>
          </p:spPr>
          <p:txBody>
            <a:bodyPr/>
            <a:lstStyle/>
            <a:p>
              <a:endParaRPr lang="fr-FR"/>
            </a:p>
          </p:txBody>
        </p:sp>
        <p:sp>
          <p:nvSpPr>
            <p:cNvPr id="57364" name="Line 1035"/>
            <p:cNvSpPr>
              <a:spLocks noChangeShapeType="1"/>
            </p:cNvSpPr>
            <p:nvPr/>
          </p:nvSpPr>
          <p:spPr bwMode="auto">
            <a:xfrm>
              <a:off x="1338" y="3974"/>
              <a:ext cx="181" cy="0"/>
            </a:xfrm>
            <a:prstGeom prst="line">
              <a:avLst/>
            </a:prstGeom>
            <a:noFill/>
            <a:ln w="57150">
              <a:solidFill>
                <a:schemeClr val="tx1"/>
              </a:solidFill>
              <a:round/>
              <a:headEnd/>
              <a:tailEnd type="stealth" w="med" len="med"/>
            </a:ln>
          </p:spPr>
          <p:txBody>
            <a:bodyPr/>
            <a:lstStyle/>
            <a:p>
              <a:endParaRPr lang="fr-FR"/>
            </a:p>
          </p:txBody>
        </p:sp>
      </p:grpSp>
      <p:grpSp>
        <p:nvGrpSpPr>
          <p:cNvPr id="5" name="Group 1036"/>
          <p:cNvGrpSpPr>
            <a:grpSpLocks/>
          </p:cNvGrpSpPr>
          <p:nvPr/>
        </p:nvGrpSpPr>
        <p:grpSpPr bwMode="auto">
          <a:xfrm>
            <a:off x="5105400" y="5291138"/>
            <a:ext cx="490538" cy="957262"/>
            <a:chOff x="1338" y="3793"/>
            <a:chExt cx="181" cy="181"/>
          </a:xfrm>
        </p:grpSpPr>
        <p:sp>
          <p:nvSpPr>
            <p:cNvPr id="57361" name="Line 1037"/>
            <p:cNvSpPr>
              <a:spLocks noChangeShapeType="1"/>
            </p:cNvSpPr>
            <p:nvPr/>
          </p:nvSpPr>
          <p:spPr bwMode="auto">
            <a:xfrm>
              <a:off x="1338" y="3793"/>
              <a:ext cx="0" cy="181"/>
            </a:xfrm>
            <a:prstGeom prst="line">
              <a:avLst/>
            </a:prstGeom>
            <a:noFill/>
            <a:ln w="57150">
              <a:solidFill>
                <a:schemeClr val="tx1"/>
              </a:solidFill>
              <a:round/>
              <a:headEnd/>
              <a:tailEnd/>
            </a:ln>
          </p:spPr>
          <p:txBody>
            <a:bodyPr/>
            <a:lstStyle/>
            <a:p>
              <a:endParaRPr lang="fr-FR"/>
            </a:p>
          </p:txBody>
        </p:sp>
        <p:sp>
          <p:nvSpPr>
            <p:cNvPr id="57362" name="Line 1038"/>
            <p:cNvSpPr>
              <a:spLocks noChangeShapeType="1"/>
            </p:cNvSpPr>
            <p:nvPr/>
          </p:nvSpPr>
          <p:spPr bwMode="auto">
            <a:xfrm>
              <a:off x="1338" y="3974"/>
              <a:ext cx="181" cy="0"/>
            </a:xfrm>
            <a:prstGeom prst="line">
              <a:avLst/>
            </a:prstGeom>
            <a:noFill/>
            <a:ln w="57150">
              <a:solidFill>
                <a:schemeClr val="tx1"/>
              </a:solidFill>
              <a:round/>
              <a:headEnd/>
              <a:tailEnd type="stealth" w="med" len="med"/>
            </a:ln>
          </p:spPr>
          <p:txBody>
            <a:bodyPr/>
            <a:lstStyle/>
            <a:p>
              <a:endParaRPr lang="fr-FR"/>
            </a:p>
          </p:txBody>
        </p:sp>
      </p:grpSp>
      <p:sp>
        <p:nvSpPr>
          <p:cNvPr id="57350" name="Text Box 1039"/>
          <p:cNvSpPr txBox="1">
            <a:spLocks noChangeArrowheads="1"/>
          </p:cNvSpPr>
          <p:nvPr/>
        </p:nvSpPr>
        <p:spPr bwMode="auto">
          <a:xfrm>
            <a:off x="0" y="5257800"/>
            <a:ext cx="3000375" cy="1311275"/>
          </a:xfrm>
          <a:prstGeom prst="rect">
            <a:avLst/>
          </a:prstGeom>
          <a:noFill/>
          <a:ln w="9525">
            <a:noFill/>
            <a:miter lim="800000"/>
            <a:headEnd/>
            <a:tailEnd/>
          </a:ln>
        </p:spPr>
        <p:txBody>
          <a:bodyPr>
            <a:spAutoFit/>
          </a:bodyPr>
          <a:lstStyle/>
          <a:p>
            <a:pPr>
              <a:spcBef>
                <a:spcPct val="50000"/>
              </a:spcBef>
            </a:pPr>
            <a:r>
              <a:rPr lang="fr-FR" sz="3200" b="1">
                <a:solidFill>
                  <a:srgbClr val="FF33CC"/>
                </a:solidFill>
              </a:rPr>
              <a:t>N°chromosome</a:t>
            </a:r>
            <a:endParaRPr lang="fr-FR">
              <a:solidFill>
                <a:srgbClr val="FF33CC"/>
              </a:solidFill>
            </a:endParaRPr>
          </a:p>
          <a:p>
            <a:pPr>
              <a:spcBef>
                <a:spcPct val="50000"/>
              </a:spcBef>
            </a:pPr>
            <a:endParaRPr lang="fr-FR" sz="3200" b="1"/>
          </a:p>
        </p:txBody>
      </p:sp>
      <p:grpSp>
        <p:nvGrpSpPr>
          <p:cNvPr id="6" name="Group 1040"/>
          <p:cNvGrpSpPr>
            <a:grpSpLocks/>
          </p:cNvGrpSpPr>
          <p:nvPr/>
        </p:nvGrpSpPr>
        <p:grpSpPr bwMode="auto">
          <a:xfrm flipH="1">
            <a:off x="3160713" y="5232400"/>
            <a:ext cx="738187" cy="752475"/>
            <a:chOff x="1338" y="3793"/>
            <a:chExt cx="181" cy="181"/>
          </a:xfrm>
        </p:grpSpPr>
        <p:sp>
          <p:nvSpPr>
            <p:cNvPr id="57359" name="Line 1041"/>
            <p:cNvSpPr>
              <a:spLocks noChangeShapeType="1"/>
            </p:cNvSpPr>
            <p:nvPr/>
          </p:nvSpPr>
          <p:spPr bwMode="auto">
            <a:xfrm>
              <a:off x="1338" y="3793"/>
              <a:ext cx="0" cy="181"/>
            </a:xfrm>
            <a:prstGeom prst="line">
              <a:avLst/>
            </a:prstGeom>
            <a:noFill/>
            <a:ln w="57150">
              <a:solidFill>
                <a:schemeClr val="tx1"/>
              </a:solidFill>
              <a:round/>
              <a:headEnd/>
              <a:tailEnd/>
            </a:ln>
          </p:spPr>
          <p:txBody>
            <a:bodyPr/>
            <a:lstStyle/>
            <a:p>
              <a:endParaRPr lang="fr-FR"/>
            </a:p>
          </p:txBody>
        </p:sp>
        <p:sp>
          <p:nvSpPr>
            <p:cNvPr id="57360" name="Line 1042"/>
            <p:cNvSpPr>
              <a:spLocks noChangeShapeType="1"/>
            </p:cNvSpPr>
            <p:nvPr/>
          </p:nvSpPr>
          <p:spPr bwMode="auto">
            <a:xfrm>
              <a:off x="1338" y="3974"/>
              <a:ext cx="181" cy="0"/>
            </a:xfrm>
            <a:prstGeom prst="line">
              <a:avLst/>
            </a:prstGeom>
            <a:noFill/>
            <a:ln w="57150">
              <a:solidFill>
                <a:schemeClr val="tx1"/>
              </a:solidFill>
              <a:round/>
              <a:headEnd/>
              <a:tailEnd type="stealth" w="med" len="med"/>
            </a:ln>
          </p:spPr>
          <p:txBody>
            <a:bodyPr/>
            <a:lstStyle/>
            <a:p>
              <a:endParaRPr lang="fr-FR"/>
            </a:p>
          </p:txBody>
        </p:sp>
      </p:grpSp>
      <p:sp>
        <p:nvSpPr>
          <p:cNvPr id="57352" name="Text Box 1043"/>
          <p:cNvSpPr txBox="1">
            <a:spLocks noChangeArrowheads="1"/>
          </p:cNvSpPr>
          <p:nvPr/>
        </p:nvSpPr>
        <p:spPr bwMode="auto">
          <a:xfrm>
            <a:off x="2152650" y="5638800"/>
            <a:ext cx="1352550" cy="579438"/>
          </a:xfrm>
          <a:prstGeom prst="rect">
            <a:avLst/>
          </a:prstGeom>
          <a:noFill/>
          <a:ln w="9525">
            <a:noFill/>
            <a:miter lim="800000"/>
            <a:headEnd/>
            <a:tailEnd/>
          </a:ln>
        </p:spPr>
        <p:txBody>
          <a:bodyPr>
            <a:spAutoFit/>
          </a:bodyPr>
          <a:lstStyle/>
          <a:p>
            <a:pPr>
              <a:spcBef>
                <a:spcPct val="50000"/>
              </a:spcBef>
            </a:pPr>
            <a:r>
              <a:rPr lang="fr-FR" sz="3200" b="1"/>
              <a:t>bras</a:t>
            </a:r>
            <a:endParaRPr lang="fr-FR" b="1"/>
          </a:p>
        </p:txBody>
      </p:sp>
      <p:sp>
        <p:nvSpPr>
          <p:cNvPr id="57353" name="Text Box 1044"/>
          <p:cNvSpPr txBox="1">
            <a:spLocks noChangeArrowheads="1"/>
          </p:cNvSpPr>
          <p:nvPr/>
        </p:nvSpPr>
        <p:spPr bwMode="auto">
          <a:xfrm>
            <a:off x="5487988" y="5181600"/>
            <a:ext cx="2817812" cy="579438"/>
          </a:xfrm>
          <a:prstGeom prst="rect">
            <a:avLst/>
          </a:prstGeom>
          <a:noFill/>
          <a:ln w="9525">
            <a:noFill/>
            <a:miter lim="800000"/>
            <a:headEnd/>
            <a:tailEnd/>
          </a:ln>
        </p:spPr>
        <p:txBody>
          <a:bodyPr>
            <a:spAutoFit/>
          </a:bodyPr>
          <a:lstStyle/>
          <a:p>
            <a:pPr>
              <a:spcBef>
                <a:spcPct val="50000"/>
              </a:spcBef>
            </a:pPr>
            <a:r>
              <a:rPr lang="fr-FR" sz="3200" b="1" dirty="0" smtClean="0">
                <a:solidFill>
                  <a:srgbClr val="00FFFF"/>
                </a:solidFill>
              </a:rPr>
              <a:t>région</a:t>
            </a:r>
            <a:endParaRPr lang="fr-FR" dirty="0"/>
          </a:p>
        </p:txBody>
      </p:sp>
      <p:sp>
        <p:nvSpPr>
          <p:cNvPr id="57354" name="Text Box 1045"/>
          <p:cNvSpPr txBox="1">
            <a:spLocks noChangeArrowheads="1"/>
          </p:cNvSpPr>
          <p:nvPr/>
        </p:nvSpPr>
        <p:spPr bwMode="auto">
          <a:xfrm>
            <a:off x="5486400" y="5562600"/>
            <a:ext cx="3849688" cy="579438"/>
          </a:xfrm>
          <a:prstGeom prst="rect">
            <a:avLst/>
          </a:prstGeom>
          <a:noFill/>
          <a:ln w="9525">
            <a:noFill/>
            <a:miter lim="800000"/>
            <a:headEnd/>
            <a:tailEnd/>
          </a:ln>
        </p:spPr>
        <p:txBody>
          <a:bodyPr>
            <a:spAutoFit/>
          </a:bodyPr>
          <a:lstStyle/>
          <a:p>
            <a:pPr>
              <a:spcBef>
                <a:spcPct val="50000"/>
              </a:spcBef>
            </a:pPr>
            <a:r>
              <a:rPr lang="fr-FR" sz="3200" b="1">
                <a:solidFill>
                  <a:schemeClr val="tx2"/>
                </a:solidFill>
              </a:rPr>
              <a:t>bande</a:t>
            </a:r>
            <a:endParaRPr lang="fr-FR">
              <a:solidFill>
                <a:schemeClr val="tx2"/>
              </a:solidFill>
            </a:endParaRPr>
          </a:p>
        </p:txBody>
      </p:sp>
      <p:sp>
        <p:nvSpPr>
          <p:cNvPr id="57355" name="Text Box 1046"/>
          <p:cNvSpPr txBox="1">
            <a:spLocks noChangeArrowheads="1"/>
          </p:cNvSpPr>
          <p:nvPr/>
        </p:nvSpPr>
        <p:spPr bwMode="auto">
          <a:xfrm>
            <a:off x="5791200" y="5973763"/>
            <a:ext cx="2514600" cy="579437"/>
          </a:xfrm>
          <a:prstGeom prst="rect">
            <a:avLst/>
          </a:prstGeom>
          <a:noFill/>
          <a:ln w="9525">
            <a:noFill/>
            <a:miter lim="800000"/>
            <a:headEnd/>
            <a:tailEnd/>
          </a:ln>
        </p:spPr>
        <p:txBody>
          <a:bodyPr>
            <a:spAutoFit/>
          </a:bodyPr>
          <a:lstStyle/>
          <a:p>
            <a:pPr>
              <a:spcBef>
                <a:spcPct val="50000"/>
              </a:spcBef>
            </a:pPr>
            <a:r>
              <a:rPr lang="fr-FR" sz="3200" b="1">
                <a:solidFill>
                  <a:srgbClr val="00FF00"/>
                </a:solidFill>
              </a:rPr>
              <a:t>sous-bande</a:t>
            </a:r>
            <a:endParaRPr lang="fr-FR">
              <a:solidFill>
                <a:srgbClr val="00FF00"/>
              </a:solidFill>
            </a:endParaRPr>
          </a:p>
        </p:txBody>
      </p:sp>
      <p:sp>
        <p:nvSpPr>
          <p:cNvPr id="57356" name="Text Box 1047"/>
          <p:cNvSpPr txBox="1">
            <a:spLocks noChangeArrowheads="1"/>
          </p:cNvSpPr>
          <p:nvPr/>
        </p:nvSpPr>
        <p:spPr bwMode="auto">
          <a:xfrm>
            <a:off x="3059113" y="4508500"/>
            <a:ext cx="2279650" cy="762000"/>
          </a:xfrm>
          <a:prstGeom prst="rect">
            <a:avLst/>
          </a:prstGeom>
          <a:noFill/>
          <a:ln w="9525">
            <a:noFill/>
            <a:miter lim="800000"/>
            <a:headEnd/>
            <a:tailEnd/>
          </a:ln>
        </p:spPr>
        <p:txBody>
          <a:bodyPr wrap="none">
            <a:spAutoFit/>
          </a:bodyPr>
          <a:lstStyle/>
          <a:p>
            <a:r>
              <a:rPr lang="fr-FR" sz="4400">
                <a:solidFill>
                  <a:srgbClr val="FF33CC"/>
                </a:solidFill>
              </a:rPr>
              <a:t>21</a:t>
            </a:r>
            <a:r>
              <a:rPr lang="fr-FR" sz="4400"/>
              <a:t> q </a:t>
            </a:r>
            <a:r>
              <a:rPr lang="fr-FR" sz="4400">
                <a:solidFill>
                  <a:srgbClr val="00FFFF"/>
                </a:solidFill>
              </a:rPr>
              <a:t>2</a:t>
            </a:r>
            <a:r>
              <a:rPr lang="fr-FR" sz="4400">
                <a:solidFill>
                  <a:schemeClr val="tx2"/>
                </a:solidFill>
              </a:rPr>
              <a:t>2</a:t>
            </a:r>
            <a:r>
              <a:rPr lang="fr-FR" sz="4400"/>
              <a:t>.</a:t>
            </a:r>
            <a:r>
              <a:rPr lang="fr-FR" sz="4400">
                <a:solidFill>
                  <a:srgbClr val="00FF00"/>
                </a:solidFill>
              </a:rPr>
              <a:t>3</a:t>
            </a:r>
            <a:endParaRPr lang="fr-FR">
              <a:solidFill>
                <a:srgbClr val="00FF00"/>
              </a:solidFill>
            </a:endParaRPr>
          </a:p>
        </p:txBody>
      </p:sp>
      <p:pic>
        <p:nvPicPr>
          <p:cNvPr id="57357" name="Picture 1048" descr="iscn2"/>
          <p:cNvPicPr>
            <a:picLocks noChangeAspect="1" noChangeArrowheads="1"/>
          </p:cNvPicPr>
          <p:nvPr/>
        </p:nvPicPr>
        <p:blipFill>
          <a:blip r:embed="rId2">
            <a:lum bright="-6000" contrast="12000"/>
          </a:blip>
          <a:srcRect l="13043" t="63863" r="79384" b="25854"/>
          <a:stretch>
            <a:fillRect/>
          </a:stretch>
        </p:blipFill>
        <p:spPr bwMode="auto">
          <a:xfrm>
            <a:off x="2268538" y="0"/>
            <a:ext cx="4535487" cy="4292600"/>
          </a:xfrm>
          <a:prstGeom prst="rect">
            <a:avLst/>
          </a:prstGeom>
          <a:noFill/>
          <a:ln w="38100" cmpd="dbl">
            <a:solidFill>
              <a:srgbClr val="000000"/>
            </a:solidFill>
            <a:miter lim="800000"/>
            <a:headEnd/>
            <a:tailEnd/>
          </a:ln>
        </p:spPr>
      </p:pic>
      <p:sp>
        <p:nvSpPr>
          <p:cNvPr id="57358" name="Line 1049"/>
          <p:cNvSpPr>
            <a:spLocks noChangeShapeType="1"/>
          </p:cNvSpPr>
          <p:nvPr/>
        </p:nvSpPr>
        <p:spPr bwMode="auto">
          <a:xfrm flipH="1" flipV="1">
            <a:off x="5508625" y="3500438"/>
            <a:ext cx="2303463" cy="73025"/>
          </a:xfrm>
          <a:prstGeom prst="line">
            <a:avLst/>
          </a:prstGeom>
          <a:noFill/>
          <a:ln w="57150">
            <a:solidFill>
              <a:srgbClr val="FF66CC"/>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0"/>
            <a:ext cx="7772400" cy="1143000"/>
          </a:xfrm>
        </p:spPr>
        <p:txBody>
          <a:bodyPr/>
          <a:lstStyle/>
          <a:p>
            <a:r>
              <a:rPr lang="fr-FR" b="1" dirty="0" smtClean="0"/>
              <a:t>Structure du chromosome</a:t>
            </a:r>
            <a:endParaRPr lang="fr-FR" b="1" dirty="0"/>
          </a:p>
        </p:txBody>
      </p:sp>
      <p:sp>
        <p:nvSpPr>
          <p:cNvPr id="3" name="Espace réservé du contenu 2"/>
          <p:cNvSpPr>
            <a:spLocks noGrp="1"/>
          </p:cNvSpPr>
          <p:nvPr>
            <p:ph sz="quarter" idx="1"/>
          </p:nvPr>
        </p:nvSpPr>
        <p:spPr>
          <a:xfrm>
            <a:off x="214282" y="1142984"/>
            <a:ext cx="8472518" cy="5500726"/>
          </a:xfrm>
        </p:spPr>
        <p:txBody>
          <a:bodyPr/>
          <a:lstStyle/>
          <a:p>
            <a:r>
              <a:rPr lang="fr-FR" dirty="0" smtClean="0"/>
              <a:t>Les chromosomes sont formés de chromatides accolées par une zone condensée appelée </a:t>
            </a:r>
            <a:r>
              <a:rPr lang="fr-FR" b="1" dirty="0" smtClean="0">
                <a:solidFill>
                  <a:srgbClr val="FF0000"/>
                </a:solidFill>
              </a:rPr>
              <a:t>le centromère</a:t>
            </a:r>
            <a:r>
              <a:rPr lang="fr-FR" dirty="0" smtClean="0"/>
              <a:t>.</a:t>
            </a:r>
          </a:p>
          <a:p>
            <a:r>
              <a:rPr lang="fr-FR" dirty="0" smtClean="0"/>
              <a:t> Les bras du chromosome s’étendent de part et d’autre du centromère. Par convention, le bras le plus court est appelé </a:t>
            </a:r>
            <a:r>
              <a:rPr lang="fr-FR" b="1" dirty="0" smtClean="0"/>
              <a:t>le bras p </a:t>
            </a:r>
            <a:r>
              <a:rPr lang="fr-FR" dirty="0" smtClean="0"/>
              <a:t>et le bras le plus long appelé </a:t>
            </a:r>
            <a:r>
              <a:rPr lang="fr-FR" b="1" dirty="0" smtClean="0"/>
              <a:t>le bras q</a:t>
            </a:r>
            <a:r>
              <a:rPr lang="fr-FR" dirty="0" smtClean="0"/>
              <a:t>. </a:t>
            </a:r>
          </a:p>
          <a:p>
            <a:r>
              <a:rPr lang="fr-FR" dirty="0" smtClean="0"/>
              <a:t>Les extrémités naturelles du chromosome sont appelées les </a:t>
            </a:r>
            <a:r>
              <a:rPr lang="fr-FR" b="1" dirty="0" smtClean="0">
                <a:solidFill>
                  <a:srgbClr val="FF0000"/>
                </a:solidFill>
              </a:rPr>
              <a:t>télomères</a:t>
            </a:r>
            <a:endParaRPr lang="fr-FR" b="1" dirty="0">
              <a:solidFill>
                <a:srgbClr val="FF0000"/>
              </a:solidFill>
            </a:endParaRPr>
          </a:p>
        </p:txBody>
      </p:sp>
      <p:pic>
        <p:nvPicPr>
          <p:cNvPr id="7170" name="Picture 2" descr="Chromosome structure. Diagram showing two chromosomes with centrosomes and telomeres. Genome study. Vector illustration for medical, science, andeducational use - 93568916"/>
          <p:cNvPicPr>
            <a:picLocks noChangeAspect="1" noChangeArrowheads="1"/>
          </p:cNvPicPr>
          <p:nvPr/>
        </p:nvPicPr>
        <p:blipFill>
          <a:blip r:embed="rId2" cstate="print"/>
          <a:srcRect/>
          <a:stretch>
            <a:fillRect/>
          </a:stretch>
        </p:blipFill>
        <p:spPr bwMode="auto">
          <a:xfrm>
            <a:off x="1857356" y="4286256"/>
            <a:ext cx="4929190" cy="22145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chromosomes métaphasiques</a:t>
            </a:r>
            <a:endParaRPr lang="fr-FR" b="1" dirty="0"/>
          </a:p>
        </p:txBody>
      </p:sp>
      <p:sp>
        <p:nvSpPr>
          <p:cNvPr id="3" name="Espace réservé du contenu 2"/>
          <p:cNvSpPr>
            <a:spLocks noGrp="1"/>
          </p:cNvSpPr>
          <p:nvPr>
            <p:ph sz="quarter" idx="1"/>
          </p:nvPr>
        </p:nvSpPr>
        <p:spPr>
          <a:xfrm>
            <a:off x="285720" y="1447800"/>
            <a:ext cx="8643998" cy="5267348"/>
          </a:xfrm>
        </p:spPr>
        <p:txBody>
          <a:bodyPr>
            <a:normAutofit/>
          </a:bodyPr>
          <a:lstStyle/>
          <a:p>
            <a:r>
              <a:rPr lang="fr-FR" dirty="0" smtClean="0"/>
              <a:t>Le chromosome métaphasique est visualisé lors de la métaphase de la mitose, meilleur moment d‘analyse des chromosomes où la condensation de la chromatine est maximale.</a:t>
            </a:r>
          </a:p>
          <a:p>
            <a:r>
              <a:rPr lang="fr-FR" dirty="0" smtClean="0"/>
              <a:t>Il  est constitué de deux chromatides, chaque chromatide représentant une des deux molécules d'ADN identiques issues de la réplication en phase S.</a:t>
            </a:r>
          </a:p>
          <a:p>
            <a:pPr>
              <a:buNone/>
            </a:pPr>
            <a:r>
              <a:rPr lang="fr-FR" dirty="0" smtClean="0"/>
              <a:t>   Ces deux chromatides sont étroitement associées au niveau du centromère, qui constitue la constriction primaire du chromosome et correspond à la zone de fixation sur les fibres du fuseau de division</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23"/>
          <p:cNvSpPr/>
          <p:nvPr/>
        </p:nvSpPr>
        <p:spPr>
          <a:xfrm>
            <a:off x="1943876" y="1996416"/>
            <a:ext cx="723920" cy="495500"/>
          </a:xfrm>
          <a:prstGeom prst="ellipse">
            <a:avLst/>
          </a:prstGeom>
          <a:solidFill>
            <a:srgbClr val="990000"/>
          </a:solidFill>
          <a:ln>
            <a:solidFill>
              <a:srgbClr val="990000"/>
            </a:solidFill>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Forme libre 16"/>
          <p:cNvSpPr/>
          <p:nvPr/>
        </p:nvSpPr>
        <p:spPr>
          <a:xfrm>
            <a:off x="984661" y="212240"/>
            <a:ext cx="2685999" cy="3793304"/>
          </a:xfrm>
          <a:custGeom>
            <a:avLst/>
            <a:gdLst>
              <a:gd name="connsiteX0" fmla="*/ 0 w 1635798"/>
              <a:gd name="connsiteY0" fmla="*/ 0 h 2756292"/>
              <a:gd name="connsiteX1" fmla="*/ 25758 w 1635798"/>
              <a:gd name="connsiteY1" fmla="*/ 64394 h 2756292"/>
              <a:gd name="connsiteX2" fmla="*/ 51515 w 1635798"/>
              <a:gd name="connsiteY2" fmla="*/ 103031 h 2756292"/>
              <a:gd name="connsiteX3" fmla="*/ 64394 w 1635798"/>
              <a:gd name="connsiteY3" fmla="*/ 141667 h 2756292"/>
              <a:gd name="connsiteX4" fmla="*/ 90152 w 1635798"/>
              <a:gd name="connsiteY4" fmla="*/ 180304 h 2756292"/>
              <a:gd name="connsiteX5" fmla="*/ 128789 w 1635798"/>
              <a:gd name="connsiteY5" fmla="*/ 257577 h 2756292"/>
              <a:gd name="connsiteX6" fmla="*/ 141668 w 1635798"/>
              <a:gd name="connsiteY6" fmla="*/ 296214 h 2756292"/>
              <a:gd name="connsiteX7" fmla="*/ 167425 w 1635798"/>
              <a:gd name="connsiteY7" fmla="*/ 334850 h 2756292"/>
              <a:gd name="connsiteX8" fmla="*/ 180304 w 1635798"/>
              <a:gd name="connsiteY8" fmla="*/ 412124 h 2756292"/>
              <a:gd name="connsiteX9" fmla="*/ 193183 w 1635798"/>
              <a:gd name="connsiteY9" fmla="*/ 605307 h 2756292"/>
              <a:gd name="connsiteX10" fmla="*/ 218941 w 1635798"/>
              <a:gd name="connsiteY10" fmla="*/ 695459 h 2756292"/>
              <a:gd name="connsiteX11" fmla="*/ 244699 w 1635798"/>
              <a:gd name="connsiteY11" fmla="*/ 734095 h 2756292"/>
              <a:gd name="connsiteX12" fmla="*/ 270456 w 1635798"/>
              <a:gd name="connsiteY12" fmla="*/ 785611 h 2756292"/>
              <a:gd name="connsiteX13" fmla="*/ 347730 w 1635798"/>
              <a:gd name="connsiteY13" fmla="*/ 785611 h 2756292"/>
              <a:gd name="connsiteX14" fmla="*/ 334851 w 1635798"/>
              <a:gd name="connsiteY14" fmla="*/ 862884 h 2756292"/>
              <a:gd name="connsiteX15" fmla="*/ 347730 w 1635798"/>
              <a:gd name="connsiteY15" fmla="*/ 914400 h 2756292"/>
              <a:gd name="connsiteX16" fmla="*/ 412124 w 1635798"/>
              <a:gd name="connsiteY16" fmla="*/ 953036 h 2756292"/>
              <a:gd name="connsiteX17" fmla="*/ 463639 w 1635798"/>
              <a:gd name="connsiteY17" fmla="*/ 978794 h 2756292"/>
              <a:gd name="connsiteX18" fmla="*/ 502276 w 1635798"/>
              <a:gd name="connsiteY18" fmla="*/ 991673 h 2756292"/>
              <a:gd name="connsiteX19" fmla="*/ 540913 w 1635798"/>
              <a:gd name="connsiteY19" fmla="*/ 1017431 h 2756292"/>
              <a:gd name="connsiteX20" fmla="*/ 618186 w 1635798"/>
              <a:gd name="connsiteY20" fmla="*/ 1043188 h 2756292"/>
              <a:gd name="connsiteX21" fmla="*/ 682580 w 1635798"/>
              <a:gd name="connsiteY21" fmla="*/ 1107583 h 2756292"/>
              <a:gd name="connsiteX22" fmla="*/ 734096 w 1635798"/>
              <a:gd name="connsiteY22" fmla="*/ 1339403 h 2756292"/>
              <a:gd name="connsiteX23" fmla="*/ 785611 w 1635798"/>
              <a:gd name="connsiteY23" fmla="*/ 1416676 h 2756292"/>
              <a:gd name="connsiteX24" fmla="*/ 811369 w 1635798"/>
              <a:gd name="connsiteY24" fmla="*/ 1493949 h 2756292"/>
              <a:gd name="connsiteX25" fmla="*/ 837127 w 1635798"/>
              <a:gd name="connsiteY25" fmla="*/ 1635617 h 2756292"/>
              <a:gd name="connsiteX26" fmla="*/ 888642 w 1635798"/>
              <a:gd name="connsiteY26" fmla="*/ 1712890 h 2756292"/>
              <a:gd name="connsiteX27" fmla="*/ 978794 w 1635798"/>
              <a:gd name="connsiteY27" fmla="*/ 1815921 h 2756292"/>
              <a:gd name="connsiteX28" fmla="*/ 1107583 w 1635798"/>
              <a:gd name="connsiteY28" fmla="*/ 1906073 h 2756292"/>
              <a:gd name="connsiteX29" fmla="*/ 1146220 w 1635798"/>
              <a:gd name="connsiteY29" fmla="*/ 1931831 h 2756292"/>
              <a:gd name="connsiteX30" fmla="*/ 1184856 w 1635798"/>
              <a:gd name="connsiteY30" fmla="*/ 2073498 h 2756292"/>
              <a:gd name="connsiteX31" fmla="*/ 1210614 w 1635798"/>
              <a:gd name="connsiteY31" fmla="*/ 2189408 h 2756292"/>
              <a:gd name="connsiteX32" fmla="*/ 1236372 w 1635798"/>
              <a:gd name="connsiteY32" fmla="*/ 2228045 h 2756292"/>
              <a:gd name="connsiteX33" fmla="*/ 1287887 w 1635798"/>
              <a:gd name="connsiteY33" fmla="*/ 2318197 h 2756292"/>
              <a:gd name="connsiteX34" fmla="*/ 1300766 w 1635798"/>
              <a:gd name="connsiteY34" fmla="*/ 2356834 h 2756292"/>
              <a:gd name="connsiteX35" fmla="*/ 1326524 w 1635798"/>
              <a:gd name="connsiteY35" fmla="*/ 2395470 h 2756292"/>
              <a:gd name="connsiteX36" fmla="*/ 1378039 w 1635798"/>
              <a:gd name="connsiteY36" fmla="*/ 2472743 h 2756292"/>
              <a:gd name="connsiteX37" fmla="*/ 1403797 w 1635798"/>
              <a:gd name="connsiteY37" fmla="*/ 2524259 h 2756292"/>
              <a:gd name="connsiteX38" fmla="*/ 1506828 w 1635798"/>
              <a:gd name="connsiteY38" fmla="*/ 2627290 h 2756292"/>
              <a:gd name="connsiteX39" fmla="*/ 1584101 w 1635798"/>
              <a:gd name="connsiteY39" fmla="*/ 2678805 h 2756292"/>
              <a:gd name="connsiteX40" fmla="*/ 1622738 w 1635798"/>
              <a:gd name="connsiteY40" fmla="*/ 2717442 h 2756292"/>
              <a:gd name="connsiteX41" fmla="*/ 1635617 w 1635798"/>
              <a:gd name="connsiteY41" fmla="*/ 2730321 h 27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35798" h="2756292">
                <a:moveTo>
                  <a:pt x="0" y="0"/>
                </a:moveTo>
                <a:cubicBezTo>
                  <a:pt x="8586" y="21465"/>
                  <a:pt x="15419" y="43716"/>
                  <a:pt x="25758" y="64394"/>
                </a:cubicBezTo>
                <a:cubicBezTo>
                  <a:pt x="32680" y="78238"/>
                  <a:pt x="44593" y="89187"/>
                  <a:pt x="51515" y="103031"/>
                </a:cubicBezTo>
                <a:cubicBezTo>
                  <a:pt x="57586" y="115173"/>
                  <a:pt x="58323" y="129525"/>
                  <a:pt x="64394" y="141667"/>
                </a:cubicBezTo>
                <a:cubicBezTo>
                  <a:pt x="71316" y="155511"/>
                  <a:pt x="83230" y="166459"/>
                  <a:pt x="90152" y="180304"/>
                </a:cubicBezTo>
                <a:cubicBezTo>
                  <a:pt x="143470" y="286941"/>
                  <a:pt x="54974" y="146857"/>
                  <a:pt x="128789" y="257577"/>
                </a:cubicBezTo>
                <a:cubicBezTo>
                  <a:pt x="133082" y="270456"/>
                  <a:pt x="135597" y="284072"/>
                  <a:pt x="141668" y="296214"/>
                </a:cubicBezTo>
                <a:cubicBezTo>
                  <a:pt x="148590" y="310058"/>
                  <a:pt x="162530" y="320166"/>
                  <a:pt x="167425" y="334850"/>
                </a:cubicBezTo>
                <a:cubicBezTo>
                  <a:pt x="175683" y="359623"/>
                  <a:pt x="176011" y="386366"/>
                  <a:pt x="180304" y="412124"/>
                </a:cubicBezTo>
                <a:cubicBezTo>
                  <a:pt x="184597" y="476518"/>
                  <a:pt x="186427" y="541124"/>
                  <a:pt x="193183" y="605307"/>
                </a:cubicBezTo>
                <a:cubicBezTo>
                  <a:pt x="194283" y="615760"/>
                  <a:pt x="212024" y="681625"/>
                  <a:pt x="218941" y="695459"/>
                </a:cubicBezTo>
                <a:cubicBezTo>
                  <a:pt x="225863" y="709303"/>
                  <a:pt x="237020" y="720656"/>
                  <a:pt x="244699" y="734095"/>
                </a:cubicBezTo>
                <a:cubicBezTo>
                  <a:pt x="254224" y="750764"/>
                  <a:pt x="261870" y="768439"/>
                  <a:pt x="270456" y="785611"/>
                </a:cubicBezTo>
                <a:cubicBezTo>
                  <a:pt x="279415" y="782625"/>
                  <a:pt x="338771" y="754253"/>
                  <a:pt x="347730" y="785611"/>
                </a:cubicBezTo>
                <a:cubicBezTo>
                  <a:pt x="354904" y="810719"/>
                  <a:pt x="339144" y="837126"/>
                  <a:pt x="334851" y="862884"/>
                </a:cubicBezTo>
                <a:cubicBezTo>
                  <a:pt x="339144" y="880056"/>
                  <a:pt x="336211" y="900961"/>
                  <a:pt x="347730" y="914400"/>
                </a:cubicBezTo>
                <a:cubicBezTo>
                  <a:pt x="364020" y="933406"/>
                  <a:pt x="390242" y="940879"/>
                  <a:pt x="412124" y="953036"/>
                </a:cubicBezTo>
                <a:cubicBezTo>
                  <a:pt x="428907" y="962360"/>
                  <a:pt x="445993" y="971231"/>
                  <a:pt x="463639" y="978794"/>
                </a:cubicBezTo>
                <a:cubicBezTo>
                  <a:pt x="476117" y="984142"/>
                  <a:pt x="490134" y="985602"/>
                  <a:pt x="502276" y="991673"/>
                </a:cubicBezTo>
                <a:cubicBezTo>
                  <a:pt x="516121" y="998595"/>
                  <a:pt x="526768" y="1011145"/>
                  <a:pt x="540913" y="1017431"/>
                </a:cubicBezTo>
                <a:cubicBezTo>
                  <a:pt x="565724" y="1028458"/>
                  <a:pt x="618186" y="1043188"/>
                  <a:pt x="618186" y="1043188"/>
                </a:cubicBezTo>
                <a:cubicBezTo>
                  <a:pt x="644641" y="1060825"/>
                  <a:pt x="673298" y="1072774"/>
                  <a:pt x="682580" y="1107583"/>
                </a:cubicBezTo>
                <a:cubicBezTo>
                  <a:pt x="688814" y="1130959"/>
                  <a:pt x="704294" y="1294699"/>
                  <a:pt x="734096" y="1339403"/>
                </a:cubicBezTo>
                <a:cubicBezTo>
                  <a:pt x="751268" y="1365161"/>
                  <a:pt x="775821" y="1387308"/>
                  <a:pt x="785611" y="1416676"/>
                </a:cubicBezTo>
                <a:lnTo>
                  <a:pt x="811369" y="1493949"/>
                </a:lnTo>
                <a:cubicBezTo>
                  <a:pt x="814176" y="1516404"/>
                  <a:pt x="817914" y="1601034"/>
                  <a:pt x="837127" y="1635617"/>
                </a:cubicBezTo>
                <a:cubicBezTo>
                  <a:pt x="852161" y="1662678"/>
                  <a:pt x="870068" y="1688125"/>
                  <a:pt x="888642" y="1712890"/>
                </a:cubicBezTo>
                <a:cubicBezTo>
                  <a:pt x="925770" y="1762393"/>
                  <a:pt x="930294" y="1773484"/>
                  <a:pt x="978794" y="1815921"/>
                </a:cubicBezTo>
                <a:cubicBezTo>
                  <a:pt x="1009298" y="1842612"/>
                  <a:pt x="1078473" y="1886666"/>
                  <a:pt x="1107583" y="1906073"/>
                </a:cubicBezTo>
                <a:lnTo>
                  <a:pt x="1146220" y="1931831"/>
                </a:lnTo>
                <a:cubicBezTo>
                  <a:pt x="1164725" y="1987344"/>
                  <a:pt x="1170329" y="2000863"/>
                  <a:pt x="1184856" y="2073498"/>
                </a:cubicBezTo>
                <a:cubicBezTo>
                  <a:pt x="1187148" y="2084960"/>
                  <a:pt x="1203793" y="2173492"/>
                  <a:pt x="1210614" y="2189408"/>
                </a:cubicBezTo>
                <a:cubicBezTo>
                  <a:pt x="1216711" y="2203635"/>
                  <a:pt x="1227786" y="2215166"/>
                  <a:pt x="1236372" y="2228045"/>
                </a:cubicBezTo>
                <a:cubicBezTo>
                  <a:pt x="1263611" y="2336999"/>
                  <a:pt x="1226504" y="2226121"/>
                  <a:pt x="1287887" y="2318197"/>
                </a:cubicBezTo>
                <a:cubicBezTo>
                  <a:pt x="1295417" y="2329493"/>
                  <a:pt x="1294695" y="2344692"/>
                  <a:pt x="1300766" y="2356834"/>
                </a:cubicBezTo>
                <a:cubicBezTo>
                  <a:pt x="1307688" y="2370678"/>
                  <a:pt x="1317938" y="2382591"/>
                  <a:pt x="1326524" y="2395470"/>
                </a:cubicBezTo>
                <a:cubicBezTo>
                  <a:pt x="1354151" y="2478351"/>
                  <a:pt x="1317744" y="2388330"/>
                  <a:pt x="1378039" y="2472743"/>
                </a:cubicBezTo>
                <a:cubicBezTo>
                  <a:pt x="1389198" y="2488366"/>
                  <a:pt x="1391506" y="2509510"/>
                  <a:pt x="1403797" y="2524259"/>
                </a:cubicBezTo>
                <a:cubicBezTo>
                  <a:pt x="1434890" y="2561571"/>
                  <a:pt x="1472484" y="2592946"/>
                  <a:pt x="1506828" y="2627290"/>
                </a:cubicBezTo>
                <a:cubicBezTo>
                  <a:pt x="1555063" y="2675525"/>
                  <a:pt x="1528187" y="2660167"/>
                  <a:pt x="1584101" y="2678805"/>
                </a:cubicBezTo>
                <a:cubicBezTo>
                  <a:pt x="1596980" y="2691684"/>
                  <a:pt x="1612635" y="2702287"/>
                  <a:pt x="1622738" y="2717442"/>
                </a:cubicBezTo>
                <a:cubicBezTo>
                  <a:pt x="1638332" y="2740833"/>
                  <a:pt x="1635617" y="2784449"/>
                  <a:pt x="1635617" y="2730321"/>
                </a:cubicBezTo>
              </a:path>
            </a:pathLst>
          </a:custGeom>
          <a:noFill/>
          <a:ln w="57150">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3">
                    <a:satMod val="175000"/>
                    <a:alpha val="40000"/>
                  </a:schemeClr>
                </a:glow>
              </a:effectLst>
            </a:endParaRPr>
          </a:p>
        </p:txBody>
      </p:sp>
      <p:sp>
        <p:nvSpPr>
          <p:cNvPr id="21" name="Forme libre 20"/>
          <p:cNvSpPr/>
          <p:nvPr/>
        </p:nvSpPr>
        <p:spPr>
          <a:xfrm>
            <a:off x="1043608" y="260648"/>
            <a:ext cx="2601113" cy="3757562"/>
          </a:xfrm>
          <a:custGeom>
            <a:avLst/>
            <a:gdLst>
              <a:gd name="connsiteX0" fmla="*/ 0 w 1584101"/>
              <a:gd name="connsiteY0" fmla="*/ 0 h 2730321"/>
              <a:gd name="connsiteX1" fmla="*/ 38636 w 1584101"/>
              <a:gd name="connsiteY1" fmla="*/ 154547 h 2730321"/>
              <a:gd name="connsiteX2" fmla="*/ 64394 w 1584101"/>
              <a:gd name="connsiteY2" fmla="*/ 193183 h 2730321"/>
              <a:gd name="connsiteX3" fmla="*/ 103031 w 1584101"/>
              <a:gd name="connsiteY3" fmla="*/ 218941 h 2730321"/>
              <a:gd name="connsiteX4" fmla="*/ 167425 w 1584101"/>
              <a:gd name="connsiteY4" fmla="*/ 334851 h 2730321"/>
              <a:gd name="connsiteX5" fmla="*/ 218941 w 1584101"/>
              <a:gd name="connsiteY5" fmla="*/ 412124 h 2730321"/>
              <a:gd name="connsiteX6" fmla="*/ 244698 w 1584101"/>
              <a:gd name="connsiteY6" fmla="*/ 450761 h 2730321"/>
              <a:gd name="connsiteX7" fmla="*/ 283335 w 1584101"/>
              <a:gd name="connsiteY7" fmla="*/ 476519 h 2730321"/>
              <a:gd name="connsiteX8" fmla="*/ 360608 w 1584101"/>
              <a:gd name="connsiteY8" fmla="*/ 540913 h 2730321"/>
              <a:gd name="connsiteX9" fmla="*/ 412124 w 1584101"/>
              <a:gd name="connsiteY9" fmla="*/ 618186 h 2730321"/>
              <a:gd name="connsiteX10" fmla="*/ 425003 w 1584101"/>
              <a:gd name="connsiteY10" fmla="*/ 656823 h 2730321"/>
              <a:gd name="connsiteX11" fmla="*/ 476518 w 1584101"/>
              <a:gd name="connsiteY11" fmla="*/ 734096 h 2730321"/>
              <a:gd name="connsiteX12" fmla="*/ 528034 w 1584101"/>
              <a:gd name="connsiteY12" fmla="*/ 850006 h 2730321"/>
              <a:gd name="connsiteX13" fmla="*/ 579549 w 1584101"/>
              <a:gd name="connsiteY13" fmla="*/ 927279 h 2730321"/>
              <a:gd name="connsiteX14" fmla="*/ 592428 w 1584101"/>
              <a:gd name="connsiteY14" fmla="*/ 965916 h 2730321"/>
              <a:gd name="connsiteX15" fmla="*/ 618186 w 1584101"/>
              <a:gd name="connsiteY15" fmla="*/ 1004552 h 2730321"/>
              <a:gd name="connsiteX16" fmla="*/ 631065 w 1584101"/>
              <a:gd name="connsiteY16" fmla="*/ 1043189 h 2730321"/>
              <a:gd name="connsiteX17" fmla="*/ 669701 w 1584101"/>
              <a:gd name="connsiteY17" fmla="*/ 1120462 h 2730321"/>
              <a:gd name="connsiteX18" fmla="*/ 669701 w 1584101"/>
              <a:gd name="connsiteY18" fmla="*/ 1390919 h 2730321"/>
              <a:gd name="connsiteX19" fmla="*/ 695459 w 1584101"/>
              <a:gd name="connsiteY19" fmla="*/ 1468192 h 2730321"/>
              <a:gd name="connsiteX20" fmla="*/ 746974 w 1584101"/>
              <a:gd name="connsiteY20" fmla="*/ 1519707 h 2730321"/>
              <a:gd name="connsiteX21" fmla="*/ 772732 w 1584101"/>
              <a:gd name="connsiteY21" fmla="*/ 1558344 h 2730321"/>
              <a:gd name="connsiteX22" fmla="*/ 811369 w 1584101"/>
              <a:gd name="connsiteY22" fmla="*/ 1596981 h 2730321"/>
              <a:gd name="connsiteX23" fmla="*/ 824248 w 1584101"/>
              <a:gd name="connsiteY23" fmla="*/ 1635617 h 2730321"/>
              <a:gd name="connsiteX24" fmla="*/ 901521 w 1584101"/>
              <a:gd name="connsiteY24" fmla="*/ 1674254 h 2730321"/>
              <a:gd name="connsiteX25" fmla="*/ 1017431 w 1584101"/>
              <a:gd name="connsiteY25" fmla="*/ 1687133 h 2730321"/>
              <a:gd name="connsiteX26" fmla="*/ 1094704 w 1584101"/>
              <a:gd name="connsiteY26" fmla="*/ 1725769 h 2730321"/>
              <a:gd name="connsiteX27" fmla="*/ 1133341 w 1584101"/>
              <a:gd name="connsiteY27" fmla="*/ 1738648 h 2730321"/>
              <a:gd name="connsiteX28" fmla="*/ 1210614 w 1584101"/>
              <a:gd name="connsiteY28" fmla="*/ 1790164 h 2730321"/>
              <a:gd name="connsiteX29" fmla="*/ 1275008 w 1584101"/>
              <a:gd name="connsiteY29" fmla="*/ 1906074 h 2730321"/>
              <a:gd name="connsiteX30" fmla="*/ 1287887 w 1584101"/>
              <a:gd name="connsiteY30" fmla="*/ 2137893 h 2730321"/>
              <a:gd name="connsiteX31" fmla="*/ 1300766 w 1584101"/>
              <a:gd name="connsiteY31" fmla="*/ 2176530 h 2730321"/>
              <a:gd name="connsiteX32" fmla="*/ 1313645 w 1584101"/>
              <a:gd name="connsiteY32" fmla="*/ 2228045 h 2730321"/>
              <a:gd name="connsiteX33" fmla="*/ 1326524 w 1584101"/>
              <a:gd name="connsiteY33" fmla="*/ 2266682 h 2730321"/>
              <a:gd name="connsiteX34" fmla="*/ 1378039 w 1584101"/>
              <a:gd name="connsiteY34" fmla="*/ 2343955 h 2730321"/>
              <a:gd name="connsiteX35" fmla="*/ 1390918 w 1584101"/>
              <a:gd name="connsiteY35" fmla="*/ 2408350 h 2730321"/>
              <a:gd name="connsiteX36" fmla="*/ 1403797 w 1584101"/>
              <a:gd name="connsiteY36" fmla="*/ 2485623 h 2730321"/>
              <a:gd name="connsiteX37" fmla="*/ 1416676 w 1584101"/>
              <a:gd name="connsiteY37" fmla="*/ 2524259 h 2730321"/>
              <a:gd name="connsiteX38" fmla="*/ 1455312 w 1584101"/>
              <a:gd name="connsiteY38" fmla="*/ 2537138 h 2730321"/>
              <a:gd name="connsiteX39" fmla="*/ 1468191 w 1584101"/>
              <a:gd name="connsiteY39" fmla="*/ 2575775 h 2730321"/>
              <a:gd name="connsiteX40" fmla="*/ 1532586 w 1584101"/>
              <a:gd name="connsiteY40" fmla="*/ 2704564 h 2730321"/>
              <a:gd name="connsiteX41" fmla="*/ 1584101 w 1584101"/>
              <a:gd name="connsiteY41" fmla="*/ 2730321 h 27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4101" h="2730321">
                <a:moveTo>
                  <a:pt x="0" y="0"/>
                </a:moveTo>
                <a:cubicBezTo>
                  <a:pt x="6437" y="38622"/>
                  <a:pt x="15960" y="120534"/>
                  <a:pt x="38636" y="154547"/>
                </a:cubicBezTo>
                <a:cubicBezTo>
                  <a:pt x="47222" y="167426"/>
                  <a:pt x="53449" y="182238"/>
                  <a:pt x="64394" y="193183"/>
                </a:cubicBezTo>
                <a:cubicBezTo>
                  <a:pt x="75339" y="204128"/>
                  <a:pt x="90152" y="210355"/>
                  <a:pt x="103031" y="218941"/>
                </a:cubicBezTo>
                <a:cubicBezTo>
                  <a:pt x="125699" y="286946"/>
                  <a:pt x="108380" y="246283"/>
                  <a:pt x="167425" y="334851"/>
                </a:cubicBezTo>
                <a:lnTo>
                  <a:pt x="218941" y="412124"/>
                </a:lnTo>
                <a:cubicBezTo>
                  <a:pt x="227527" y="425003"/>
                  <a:pt x="231819" y="442175"/>
                  <a:pt x="244698" y="450761"/>
                </a:cubicBezTo>
                <a:cubicBezTo>
                  <a:pt x="257577" y="459347"/>
                  <a:pt x="271444" y="466610"/>
                  <a:pt x="283335" y="476519"/>
                </a:cubicBezTo>
                <a:cubicBezTo>
                  <a:pt x="382504" y="559159"/>
                  <a:pt x="264677" y="476957"/>
                  <a:pt x="360608" y="540913"/>
                </a:cubicBezTo>
                <a:cubicBezTo>
                  <a:pt x="377780" y="566671"/>
                  <a:pt x="402335" y="588818"/>
                  <a:pt x="412124" y="618186"/>
                </a:cubicBezTo>
                <a:cubicBezTo>
                  <a:pt x="416417" y="631065"/>
                  <a:pt x="418410" y="644956"/>
                  <a:pt x="425003" y="656823"/>
                </a:cubicBezTo>
                <a:cubicBezTo>
                  <a:pt x="440037" y="683884"/>
                  <a:pt x="466728" y="704728"/>
                  <a:pt x="476518" y="734096"/>
                </a:cubicBezTo>
                <a:cubicBezTo>
                  <a:pt x="507171" y="826053"/>
                  <a:pt x="487215" y="788778"/>
                  <a:pt x="528034" y="850006"/>
                </a:cubicBezTo>
                <a:cubicBezTo>
                  <a:pt x="558654" y="941873"/>
                  <a:pt x="515236" y="830811"/>
                  <a:pt x="579549" y="927279"/>
                </a:cubicBezTo>
                <a:cubicBezTo>
                  <a:pt x="587079" y="938575"/>
                  <a:pt x="586357" y="953774"/>
                  <a:pt x="592428" y="965916"/>
                </a:cubicBezTo>
                <a:cubicBezTo>
                  <a:pt x="599350" y="979760"/>
                  <a:pt x="609600" y="991673"/>
                  <a:pt x="618186" y="1004552"/>
                </a:cubicBezTo>
                <a:cubicBezTo>
                  <a:pt x="622479" y="1017431"/>
                  <a:pt x="624994" y="1031046"/>
                  <a:pt x="631065" y="1043189"/>
                </a:cubicBezTo>
                <a:cubicBezTo>
                  <a:pt x="680998" y="1143057"/>
                  <a:pt x="637328" y="1023346"/>
                  <a:pt x="669701" y="1120462"/>
                </a:cubicBezTo>
                <a:cubicBezTo>
                  <a:pt x="654347" y="1243295"/>
                  <a:pt x="646943" y="1246783"/>
                  <a:pt x="669701" y="1390919"/>
                </a:cubicBezTo>
                <a:cubicBezTo>
                  <a:pt x="673936" y="1417738"/>
                  <a:pt x="686873" y="1442434"/>
                  <a:pt x="695459" y="1468192"/>
                </a:cubicBezTo>
                <a:cubicBezTo>
                  <a:pt x="712631" y="1519707"/>
                  <a:pt x="695460" y="1502535"/>
                  <a:pt x="746974" y="1519707"/>
                </a:cubicBezTo>
                <a:cubicBezTo>
                  <a:pt x="755560" y="1532586"/>
                  <a:pt x="762823" y="1546453"/>
                  <a:pt x="772732" y="1558344"/>
                </a:cubicBezTo>
                <a:cubicBezTo>
                  <a:pt x="784392" y="1572336"/>
                  <a:pt x="801266" y="1581826"/>
                  <a:pt x="811369" y="1596981"/>
                </a:cubicBezTo>
                <a:cubicBezTo>
                  <a:pt x="818899" y="1608276"/>
                  <a:pt x="815768" y="1625016"/>
                  <a:pt x="824248" y="1635617"/>
                </a:cubicBezTo>
                <a:cubicBezTo>
                  <a:pt x="837941" y="1652733"/>
                  <a:pt x="879984" y="1670664"/>
                  <a:pt x="901521" y="1674254"/>
                </a:cubicBezTo>
                <a:cubicBezTo>
                  <a:pt x="939867" y="1680645"/>
                  <a:pt x="978794" y="1682840"/>
                  <a:pt x="1017431" y="1687133"/>
                </a:cubicBezTo>
                <a:cubicBezTo>
                  <a:pt x="1114547" y="1719506"/>
                  <a:pt x="994836" y="1675836"/>
                  <a:pt x="1094704" y="1725769"/>
                </a:cubicBezTo>
                <a:cubicBezTo>
                  <a:pt x="1106847" y="1731840"/>
                  <a:pt x="1120462" y="1734355"/>
                  <a:pt x="1133341" y="1738648"/>
                </a:cubicBezTo>
                <a:cubicBezTo>
                  <a:pt x="1159099" y="1755820"/>
                  <a:pt x="1193442" y="1764406"/>
                  <a:pt x="1210614" y="1790164"/>
                </a:cubicBezTo>
                <a:cubicBezTo>
                  <a:pt x="1269659" y="1878733"/>
                  <a:pt x="1252340" y="1838069"/>
                  <a:pt x="1275008" y="1906074"/>
                </a:cubicBezTo>
                <a:cubicBezTo>
                  <a:pt x="1279301" y="1983347"/>
                  <a:pt x="1280549" y="2060849"/>
                  <a:pt x="1287887" y="2137893"/>
                </a:cubicBezTo>
                <a:cubicBezTo>
                  <a:pt x="1289174" y="2151408"/>
                  <a:pt x="1297036" y="2163477"/>
                  <a:pt x="1300766" y="2176530"/>
                </a:cubicBezTo>
                <a:cubicBezTo>
                  <a:pt x="1305629" y="2193549"/>
                  <a:pt x="1308782" y="2211026"/>
                  <a:pt x="1313645" y="2228045"/>
                </a:cubicBezTo>
                <a:cubicBezTo>
                  <a:pt x="1317375" y="2241098"/>
                  <a:pt x="1319931" y="2254815"/>
                  <a:pt x="1326524" y="2266682"/>
                </a:cubicBezTo>
                <a:cubicBezTo>
                  <a:pt x="1341558" y="2293743"/>
                  <a:pt x="1378039" y="2343955"/>
                  <a:pt x="1378039" y="2343955"/>
                </a:cubicBezTo>
                <a:cubicBezTo>
                  <a:pt x="1382332" y="2365420"/>
                  <a:pt x="1387002" y="2386813"/>
                  <a:pt x="1390918" y="2408350"/>
                </a:cubicBezTo>
                <a:cubicBezTo>
                  <a:pt x="1395589" y="2434042"/>
                  <a:pt x="1398132" y="2460132"/>
                  <a:pt x="1403797" y="2485623"/>
                </a:cubicBezTo>
                <a:cubicBezTo>
                  <a:pt x="1406742" y="2498875"/>
                  <a:pt x="1407077" y="2514660"/>
                  <a:pt x="1416676" y="2524259"/>
                </a:cubicBezTo>
                <a:cubicBezTo>
                  <a:pt x="1426275" y="2533858"/>
                  <a:pt x="1442433" y="2532845"/>
                  <a:pt x="1455312" y="2537138"/>
                </a:cubicBezTo>
                <a:cubicBezTo>
                  <a:pt x="1459605" y="2550017"/>
                  <a:pt x="1464461" y="2562722"/>
                  <a:pt x="1468191" y="2575775"/>
                </a:cubicBezTo>
                <a:cubicBezTo>
                  <a:pt x="1478877" y="2613176"/>
                  <a:pt x="1488219" y="2689775"/>
                  <a:pt x="1532586" y="2704564"/>
                </a:cubicBezTo>
                <a:cubicBezTo>
                  <a:pt x="1576981" y="2719363"/>
                  <a:pt x="1561622" y="2707844"/>
                  <a:pt x="1584101" y="2730321"/>
                </a:cubicBezTo>
              </a:path>
            </a:pathLst>
          </a:custGeom>
          <a:noFill/>
          <a:ln w="57150">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glow rad="228600">
                  <a:schemeClr val="accent3">
                    <a:satMod val="175000"/>
                    <a:alpha val="40000"/>
                  </a:schemeClr>
                </a:glow>
              </a:effectLst>
            </a:endParaRPr>
          </a:p>
        </p:txBody>
      </p:sp>
      <p:sp>
        <p:nvSpPr>
          <p:cNvPr id="22" name="Ellipse 21"/>
          <p:cNvSpPr/>
          <p:nvPr/>
        </p:nvSpPr>
        <p:spPr>
          <a:xfrm>
            <a:off x="1259632" y="996142"/>
            <a:ext cx="723920" cy="495500"/>
          </a:xfrm>
          <a:prstGeom prst="ellipse">
            <a:avLst/>
          </a:prstGeom>
          <a:solidFill>
            <a:srgbClr val="990000"/>
          </a:solidFill>
          <a:ln>
            <a:solidFill>
              <a:srgbClr val="990000"/>
            </a:solidFill>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5" name="Ellipse 24"/>
          <p:cNvSpPr/>
          <p:nvPr/>
        </p:nvSpPr>
        <p:spPr>
          <a:xfrm>
            <a:off x="2658138" y="2753812"/>
            <a:ext cx="723920" cy="495500"/>
          </a:xfrm>
          <a:prstGeom prst="ellipse">
            <a:avLst/>
          </a:prstGeom>
          <a:solidFill>
            <a:srgbClr val="990000"/>
          </a:solidFill>
          <a:ln>
            <a:solidFill>
              <a:srgbClr val="990000"/>
            </a:solidFill>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0" name="Ellipse 29"/>
          <p:cNvSpPr/>
          <p:nvPr/>
        </p:nvSpPr>
        <p:spPr>
          <a:xfrm rot="611008">
            <a:off x="6594302" y="4100461"/>
            <a:ext cx="432048" cy="1879465"/>
          </a:xfrm>
          <a:prstGeom prst="ellipse">
            <a:avLst/>
          </a:prstGeom>
          <a:noFill/>
          <a:ln>
            <a:solidFill>
              <a:schemeClr val="accent6">
                <a:lumMod val="75000"/>
              </a:schemeClr>
            </a:solid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7" name="Forme libre 26"/>
          <p:cNvSpPr/>
          <p:nvPr/>
        </p:nvSpPr>
        <p:spPr>
          <a:xfrm rot="435729">
            <a:off x="6789535" y="4288961"/>
            <a:ext cx="418775" cy="1488189"/>
          </a:xfrm>
          <a:custGeom>
            <a:avLst/>
            <a:gdLst>
              <a:gd name="connsiteX0" fmla="*/ 516835 w 629345"/>
              <a:gd name="connsiteY0" fmla="*/ 0 h 1908313"/>
              <a:gd name="connsiteX1" fmla="*/ 450574 w 629345"/>
              <a:gd name="connsiteY1" fmla="*/ 39756 h 1908313"/>
              <a:gd name="connsiteX2" fmla="*/ 410818 w 629345"/>
              <a:gd name="connsiteY2" fmla="*/ 66261 h 1908313"/>
              <a:gd name="connsiteX3" fmla="*/ 424070 w 629345"/>
              <a:gd name="connsiteY3" fmla="*/ 132522 h 1908313"/>
              <a:gd name="connsiteX4" fmla="*/ 437322 w 629345"/>
              <a:gd name="connsiteY4" fmla="*/ 172278 h 1908313"/>
              <a:gd name="connsiteX5" fmla="*/ 503583 w 629345"/>
              <a:gd name="connsiteY5" fmla="*/ 185530 h 1908313"/>
              <a:gd name="connsiteX6" fmla="*/ 556592 w 629345"/>
              <a:gd name="connsiteY6" fmla="*/ 172278 h 1908313"/>
              <a:gd name="connsiteX7" fmla="*/ 583096 w 629345"/>
              <a:gd name="connsiteY7" fmla="*/ 92765 h 1908313"/>
              <a:gd name="connsiteX8" fmla="*/ 569844 w 629345"/>
              <a:gd name="connsiteY8" fmla="*/ 39756 h 1908313"/>
              <a:gd name="connsiteX9" fmla="*/ 477078 w 629345"/>
              <a:gd name="connsiteY9" fmla="*/ 79513 h 1908313"/>
              <a:gd name="connsiteX10" fmla="*/ 437322 w 629345"/>
              <a:gd name="connsiteY10" fmla="*/ 145774 h 1908313"/>
              <a:gd name="connsiteX11" fmla="*/ 424070 w 629345"/>
              <a:gd name="connsiteY11" fmla="*/ 185530 h 1908313"/>
              <a:gd name="connsiteX12" fmla="*/ 397565 w 629345"/>
              <a:gd name="connsiteY12" fmla="*/ 278295 h 1908313"/>
              <a:gd name="connsiteX13" fmla="*/ 450574 w 629345"/>
              <a:gd name="connsiteY13" fmla="*/ 397565 h 1908313"/>
              <a:gd name="connsiteX14" fmla="*/ 490331 w 629345"/>
              <a:gd name="connsiteY14" fmla="*/ 384313 h 1908313"/>
              <a:gd name="connsiteX15" fmla="*/ 172278 w 629345"/>
              <a:gd name="connsiteY15" fmla="*/ 357809 h 1908313"/>
              <a:gd name="connsiteX16" fmla="*/ 185531 w 629345"/>
              <a:gd name="connsiteY16" fmla="*/ 318052 h 1908313"/>
              <a:gd name="connsiteX17" fmla="*/ 172278 w 629345"/>
              <a:gd name="connsiteY17" fmla="*/ 172278 h 1908313"/>
              <a:gd name="connsiteX18" fmla="*/ 132522 w 629345"/>
              <a:gd name="connsiteY18" fmla="*/ 185530 h 1908313"/>
              <a:gd name="connsiteX19" fmla="*/ 132522 w 629345"/>
              <a:gd name="connsiteY19" fmla="*/ 331304 h 1908313"/>
              <a:gd name="connsiteX20" fmla="*/ 145774 w 629345"/>
              <a:gd name="connsiteY20" fmla="*/ 384313 h 1908313"/>
              <a:gd name="connsiteX21" fmla="*/ 198783 w 629345"/>
              <a:gd name="connsiteY21" fmla="*/ 397565 h 1908313"/>
              <a:gd name="connsiteX22" fmla="*/ 291548 w 629345"/>
              <a:gd name="connsiteY22" fmla="*/ 371061 h 1908313"/>
              <a:gd name="connsiteX23" fmla="*/ 331305 w 629345"/>
              <a:gd name="connsiteY23" fmla="*/ 304800 h 1908313"/>
              <a:gd name="connsiteX24" fmla="*/ 371061 w 629345"/>
              <a:gd name="connsiteY24" fmla="*/ 225287 h 1908313"/>
              <a:gd name="connsiteX25" fmla="*/ 357809 w 629345"/>
              <a:gd name="connsiteY25" fmla="*/ 145774 h 1908313"/>
              <a:gd name="connsiteX26" fmla="*/ 331305 w 629345"/>
              <a:gd name="connsiteY26" fmla="*/ 185530 h 1908313"/>
              <a:gd name="connsiteX27" fmla="*/ 304800 w 629345"/>
              <a:gd name="connsiteY27" fmla="*/ 291548 h 1908313"/>
              <a:gd name="connsiteX28" fmla="*/ 331305 w 629345"/>
              <a:gd name="connsiteY28" fmla="*/ 477078 h 1908313"/>
              <a:gd name="connsiteX29" fmla="*/ 371061 w 629345"/>
              <a:gd name="connsiteY29" fmla="*/ 596348 h 1908313"/>
              <a:gd name="connsiteX30" fmla="*/ 397565 w 629345"/>
              <a:gd name="connsiteY30" fmla="*/ 636104 h 1908313"/>
              <a:gd name="connsiteX31" fmla="*/ 410818 w 629345"/>
              <a:gd name="connsiteY31" fmla="*/ 675861 h 1908313"/>
              <a:gd name="connsiteX32" fmla="*/ 516835 w 629345"/>
              <a:gd name="connsiteY32" fmla="*/ 755374 h 1908313"/>
              <a:gd name="connsiteX33" fmla="*/ 530087 w 629345"/>
              <a:gd name="connsiteY33" fmla="*/ 715617 h 1908313"/>
              <a:gd name="connsiteX34" fmla="*/ 543339 w 629345"/>
              <a:gd name="connsiteY34" fmla="*/ 662609 h 1908313"/>
              <a:gd name="connsiteX35" fmla="*/ 569844 w 629345"/>
              <a:gd name="connsiteY35" fmla="*/ 609600 h 1908313"/>
              <a:gd name="connsiteX36" fmla="*/ 569844 w 629345"/>
              <a:gd name="connsiteY36" fmla="*/ 463826 h 1908313"/>
              <a:gd name="connsiteX37" fmla="*/ 516835 w 629345"/>
              <a:gd name="connsiteY37" fmla="*/ 450574 h 1908313"/>
              <a:gd name="connsiteX38" fmla="*/ 463826 w 629345"/>
              <a:gd name="connsiteY38" fmla="*/ 397565 h 1908313"/>
              <a:gd name="connsiteX39" fmla="*/ 410818 w 629345"/>
              <a:gd name="connsiteY39" fmla="*/ 477078 h 1908313"/>
              <a:gd name="connsiteX40" fmla="*/ 424070 w 629345"/>
              <a:gd name="connsiteY40" fmla="*/ 675861 h 1908313"/>
              <a:gd name="connsiteX41" fmla="*/ 437322 w 629345"/>
              <a:gd name="connsiteY41" fmla="*/ 728869 h 1908313"/>
              <a:gd name="connsiteX42" fmla="*/ 490331 w 629345"/>
              <a:gd name="connsiteY42" fmla="*/ 781878 h 1908313"/>
              <a:gd name="connsiteX43" fmla="*/ 516835 w 629345"/>
              <a:gd name="connsiteY43" fmla="*/ 636104 h 1908313"/>
              <a:gd name="connsiteX44" fmla="*/ 503583 w 629345"/>
              <a:gd name="connsiteY44" fmla="*/ 569843 h 1908313"/>
              <a:gd name="connsiteX45" fmla="*/ 463826 w 629345"/>
              <a:gd name="connsiteY45" fmla="*/ 516835 h 1908313"/>
              <a:gd name="connsiteX46" fmla="*/ 384313 w 629345"/>
              <a:gd name="connsiteY46" fmla="*/ 450574 h 1908313"/>
              <a:gd name="connsiteX47" fmla="*/ 344557 w 629345"/>
              <a:gd name="connsiteY47" fmla="*/ 437322 h 1908313"/>
              <a:gd name="connsiteX48" fmla="*/ 291548 w 629345"/>
              <a:gd name="connsiteY48" fmla="*/ 450574 h 1908313"/>
              <a:gd name="connsiteX49" fmla="*/ 251792 w 629345"/>
              <a:gd name="connsiteY49" fmla="*/ 569843 h 1908313"/>
              <a:gd name="connsiteX50" fmla="*/ 265044 w 629345"/>
              <a:gd name="connsiteY50" fmla="*/ 742122 h 1908313"/>
              <a:gd name="connsiteX51" fmla="*/ 291548 w 629345"/>
              <a:gd name="connsiteY51" fmla="*/ 795130 h 1908313"/>
              <a:gd name="connsiteX52" fmla="*/ 410818 w 629345"/>
              <a:gd name="connsiteY52" fmla="*/ 901148 h 1908313"/>
              <a:gd name="connsiteX53" fmla="*/ 477078 w 629345"/>
              <a:gd name="connsiteY53" fmla="*/ 887895 h 1908313"/>
              <a:gd name="connsiteX54" fmla="*/ 516835 w 629345"/>
              <a:gd name="connsiteY54" fmla="*/ 821635 h 1908313"/>
              <a:gd name="connsiteX55" fmla="*/ 543339 w 629345"/>
              <a:gd name="connsiteY55" fmla="*/ 795130 h 1908313"/>
              <a:gd name="connsiteX56" fmla="*/ 516835 w 629345"/>
              <a:gd name="connsiteY56" fmla="*/ 662609 h 1908313"/>
              <a:gd name="connsiteX57" fmla="*/ 437322 w 629345"/>
              <a:gd name="connsiteY57" fmla="*/ 583095 h 1908313"/>
              <a:gd name="connsiteX58" fmla="*/ 397565 w 629345"/>
              <a:gd name="connsiteY58" fmla="*/ 556591 h 1908313"/>
              <a:gd name="connsiteX59" fmla="*/ 304800 w 629345"/>
              <a:gd name="connsiteY59" fmla="*/ 530087 h 1908313"/>
              <a:gd name="connsiteX60" fmla="*/ 265044 w 629345"/>
              <a:gd name="connsiteY60" fmla="*/ 516835 h 1908313"/>
              <a:gd name="connsiteX61" fmla="*/ 225287 w 629345"/>
              <a:gd name="connsiteY61" fmla="*/ 530087 h 1908313"/>
              <a:gd name="connsiteX62" fmla="*/ 172278 w 629345"/>
              <a:gd name="connsiteY62" fmla="*/ 636104 h 1908313"/>
              <a:gd name="connsiteX63" fmla="*/ 198783 w 629345"/>
              <a:gd name="connsiteY63" fmla="*/ 848139 h 1908313"/>
              <a:gd name="connsiteX64" fmla="*/ 225287 w 629345"/>
              <a:gd name="connsiteY64" fmla="*/ 901148 h 1908313"/>
              <a:gd name="connsiteX65" fmla="*/ 278296 w 629345"/>
              <a:gd name="connsiteY65" fmla="*/ 940904 h 1908313"/>
              <a:gd name="connsiteX66" fmla="*/ 371061 w 629345"/>
              <a:gd name="connsiteY66" fmla="*/ 993913 h 1908313"/>
              <a:gd name="connsiteX67" fmla="*/ 410818 w 629345"/>
              <a:gd name="connsiteY67" fmla="*/ 980661 h 1908313"/>
              <a:gd name="connsiteX68" fmla="*/ 424070 w 629345"/>
              <a:gd name="connsiteY68" fmla="*/ 728869 h 1908313"/>
              <a:gd name="connsiteX69" fmla="*/ 331305 w 629345"/>
              <a:gd name="connsiteY69" fmla="*/ 622852 h 1908313"/>
              <a:gd name="connsiteX70" fmla="*/ 238539 w 629345"/>
              <a:gd name="connsiteY70" fmla="*/ 543339 h 1908313"/>
              <a:gd name="connsiteX71" fmla="*/ 185531 w 629345"/>
              <a:gd name="connsiteY71" fmla="*/ 530087 h 1908313"/>
              <a:gd name="connsiteX72" fmla="*/ 132522 w 629345"/>
              <a:gd name="connsiteY72" fmla="*/ 543339 h 1908313"/>
              <a:gd name="connsiteX73" fmla="*/ 119270 w 629345"/>
              <a:gd name="connsiteY73" fmla="*/ 609600 h 1908313"/>
              <a:gd name="connsiteX74" fmla="*/ 145774 w 629345"/>
              <a:gd name="connsiteY74" fmla="*/ 821635 h 1908313"/>
              <a:gd name="connsiteX75" fmla="*/ 212035 w 629345"/>
              <a:gd name="connsiteY75" fmla="*/ 927652 h 1908313"/>
              <a:gd name="connsiteX76" fmla="*/ 238539 w 629345"/>
              <a:gd name="connsiteY76" fmla="*/ 980661 h 1908313"/>
              <a:gd name="connsiteX77" fmla="*/ 331305 w 629345"/>
              <a:gd name="connsiteY77" fmla="*/ 1073426 h 1908313"/>
              <a:gd name="connsiteX78" fmla="*/ 384313 w 629345"/>
              <a:gd name="connsiteY78" fmla="*/ 1126435 h 1908313"/>
              <a:gd name="connsiteX79" fmla="*/ 463826 w 629345"/>
              <a:gd name="connsiteY79" fmla="*/ 1179443 h 1908313"/>
              <a:gd name="connsiteX80" fmla="*/ 609600 w 629345"/>
              <a:gd name="connsiteY80" fmla="*/ 1245704 h 1908313"/>
              <a:gd name="connsiteX81" fmla="*/ 609600 w 629345"/>
              <a:gd name="connsiteY81" fmla="*/ 1060174 h 1908313"/>
              <a:gd name="connsiteX82" fmla="*/ 583096 w 629345"/>
              <a:gd name="connsiteY82" fmla="*/ 1033669 h 1908313"/>
              <a:gd name="connsiteX83" fmla="*/ 569844 w 629345"/>
              <a:gd name="connsiteY83" fmla="*/ 993913 h 1908313"/>
              <a:gd name="connsiteX84" fmla="*/ 490331 w 629345"/>
              <a:gd name="connsiteY84" fmla="*/ 927652 h 1908313"/>
              <a:gd name="connsiteX85" fmla="*/ 410818 w 629345"/>
              <a:gd name="connsiteY85" fmla="*/ 874643 h 1908313"/>
              <a:gd name="connsiteX86" fmla="*/ 331305 w 629345"/>
              <a:gd name="connsiteY86" fmla="*/ 887895 h 1908313"/>
              <a:gd name="connsiteX87" fmla="*/ 304800 w 629345"/>
              <a:gd name="connsiteY87" fmla="*/ 914400 h 1908313"/>
              <a:gd name="connsiteX88" fmla="*/ 278296 w 629345"/>
              <a:gd name="connsiteY88" fmla="*/ 1020417 h 1908313"/>
              <a:gd name="connsiteX89" fmla="*/ 291548 w 629345"/>
              <a:gd name="connsiteY89" fmla="*/ 1179443 h 1908313"/>
              <a:gd name="connsiteX90" fmla="*/ 318052 w 629345"/>
              <a:gd name="connsiteY90" fmla="*/ 1205948 h 1908313"/>
              <a:gd name="connsiteX91" fmla="*/ 331305 w 629345"/>
              <a:gd name="connsiteY91" fmla="*/ 1245704 h 1908313"/>
              <a:gd name="connsiteX92" fmla="*/ 397565 w 629345"/>
              <a:gd name="connsiteY92" fmla="*/ 1298713 h 1908313"/>
              <a:gd name="connsiteX93" fmla="*/ 410818 w 629345"/>
              <a:gd name="connsiteY93" fmla="*/ 1258956 h 1908313"/>
              <a:gd name="connsiteX94" fmla="*/ 437322 w 629345"/>
              <a:gd name="connsiteY94" fmla="*/ 1205948 h 1908313"/>
              <a:gd name="connsiteX95" fmla="*/ 397565 w 629345"/>
              <a:gd name="connsiteY95" fmla="*/ 980661 h 1908313"/>
              <a:gd name="connsiteX96" fmla="*/ 344557 w 629345"/>
              <a:gd name="connsiteY96" fmla="*/ 887895 h 1908313"/>
              <a:gd name="connsiteX97" fmla="*/ 304800 w 629345"/>
              <a:gd name="connsiteY97" fmla="*/ 834887 h 1908313"/>
              <a:gd name="connsiteX98" fmla="*/ 225287 w 629345"/>
              <a:gd name="connsiteY98" fmla="*/ 781878 h 1908313"/>
              <a:gd name="connsiteX99" fmla="*/ 132522 w 629345"/>
              <a:gd name="connsiteY99" fmla="*/ 715617 h 1908313"/>
              <a:gd name="connsiteX100" fmla="*/ 145774 w 629345"/>
              <a:gd name="connsiteY100" fmla="*/ 980661 h 1908313"/>
              <a:gd name="connsiteX101" fmla="*/ 238539 w 629345"/>
              <a:gd name="connsiteY101" fmla="*/ 1179443 h 1908313"/>
              <a:gd name="connsiteX102" fmla="*/ 304800 w 629345"/>
              <a:gd name="connsiteY102" fmla="*/ 1272209 h 1908313"/>
              <a:gd name="connsiteX103" fmla="*/ 344557 w 629345"/>
              <a:gd name="connsiteY103" fmla="*/ 1325217 h 1908313"/>
              <a:gd name="connsiteX104" fmla="*/ 410818 w 629345"/>
              <a:gd name="connsiteY104" fmla="*/ 1378226 h 1908313"/>
              <a:gd name="connsiteX105" fmla="*/ 437322 w 629345"/>
              <a:gd name="connsiteY105" fmla="*/ 1338469 h 1908313"/>
              <a:gd name="connsiteX106" fmla="*/ 357809 w 629345"/>
              <a:gd name="connsiteY106" fmla="*/ 1060174 h 1908313"/>
              <a:gd name="connsiteX107" fmla="*/ 318052 w 629345"/>
              <a:gd name="connsiteY107" fmla="*/ 1046922 h 1908313"/>
              <a:gd name="connsiteX108" fmla="*/ 291548 w 629345"/>
              <a:gd name="connsiteY108" fmla="*/ 1020417 h 1908313"/>
              <a:gd name="connsiteX109" fmla="*/ 212035 w 629345"/>
              <a:gd name="connsiteY109" fmla="*/ 1060174 h 1908313"/>
              <a:gd name="connsiteX110" fmla="*/ 185531 w 629345"/>
              <a:gd name="connsiteY110" fmla="*/ 1152939 h 1908313"/>
              <a:gd name="connsiteX111" fmla="*/ 172278 w 629345"/>
              <a:gd name="connsiteY111" fmla="*/ 1192695 h 1908313"/>
              <a:gd name="connsiteX112" fmla="*/ 185531 w 629345"/>
              <a:gd name="connsiteY112" fmla="*/ 1325217 h 1908313"/>
              <a:gd name="connsiteX113" fmla="*/ 225287 w 629345"/>
              <a:gd name="connsiteY113" fmla="*/ 1431235 h 1908313"/>
              <a:gd name="connsiteX114" fmla="*/ 251792 w 629345"/>
              <a:gd name="connsiteY114" fmla="*/ 1457739 h 1908313"/>
              <a:gd name="connsiteX115" fmla="*/ 291548 w 629345"/>
              <a:gd name="connsiteY115" fmla="*/ 1470991 h 1908313"/>
              <a:gd name="connsiteX116" fmla="*/ 331305 w 629345"/>
              <a:gd name="connsiteY116" fmla="*/ 1431235 h 1908313"/>
              <a:gd name="connsiteX117" fmla="*/ 357809 w 629345"/>
              <a:gd name="connsiteY117" fmla="*/ 1325217 h 1908313"/>
              <a:gd name="connsiteX118" fmla="*/ 344557 w 629345"/>
              <a:gd name="connsiteY118" fmla="*/ 1139687 h 1908313"/>
              <a:gd name="connsiteX119" fmla="*/ 331305 w 629345"/>
              <a:gd name="connsiteY119" fmla="*/ 1099930 h 1908313"/>
              <a:gd name="connsiteX120" fmla="*/ 278296 w 629345"/>
              <a:gd name="connsiteY120" fmla="*/ 1007165 h 1908313"/>
              <a:gd name="connsiteX121" fmla="*/ 225287 w 629345"/>
              <a:gd name="connsiteY121" fmla="*/ 940904 h 1908313"/>
              <a:gd name="connsiteX122" fmla="*/ 225287 w 629345"/>
              <a:gd name="connsiteY122" fmla="*/ 1272209 h 1908313"/>
              <a:gd name="connsiteX123" fmla="*/ 238539 w 629345"/>
              <a:gd name="connsiteY123" fmla="*/ 1311965 h 1908313"/>
              <a:gd name="connsiteX124" fmla="*/ 291548 w 629345"/>
              <a:gd name="connsiteY124" fmla="*/ 1391478 h 1908313"/>
              <a:gd name="connsiteX125" fmla="*/ 278296 w 629345"/>
              <a:gd name="connsiteY125" fmla="*/ 1179443 h 1908313"/>
              <a:gd name="connsiteX126" fmla="*/ 265044 w 629345"/>
              <a:gd name="connsiteY126" fmla="*/ 1139687 h 1908313"/>
              <a:gd name="connsiteX127" fmla="*/ 238539 w 629345"/>
              <a:gd name="connsiteY127" fmla="*/ 1113182 h 1908313"/>
              <a:gd name="connsiteX128" fmla="*/ 172278 w 629345"/>
              <a:gd name="connsiteY128" fmla="*/ 1126435 h 1908313"/>
              <a:gd name="connsiteX129" fmla="*/ 145774 w 629345"/>
              <a:gd name="connsiteY129" fmla="*/ 1205948 h 1908313"/>
              <a:gd name="connsiteX130" fmla="*/ 172278 w 629345"/>
              <a:gd name="connsiteY130" fmla="*/ 1391478 h 1908313"/>
              <a:gd name="connsiteX131" fmla="*/ 185531 w 629345"/>
              <a:gd name="connsiteY131" fmla="*/ 1431235 h 1908313"/>
              <a:gd name="connsiteX132" fmla="*/ 212035 w 629345"/>
              <a:gd name="connsiteY132" fmla="*/ 1470991 h 1908313"/>
              <a:gd name="connsiteX133" fmla="*/ 251792 w 629345"/>
              <a:gd name="connsiteY133" fmla="*/ 1484243 h 1908313"/>
              <a:gd name="connsiteX134" fmla="*/ 278296 w 629345"/>
              <a:gd name="connsiteY134" fmla="*/ 1444487 h 1908313"/>
              <a:gd name="connsiteX135" fmla="*/ 291548 w 629345"/>
              <a:gd name="connsiteY135" fmla="*/ 1391478 h 1908313"/>
              <a:gd name="connsiteX136" fmla="*/ 318052 w 629345"/>
              <a:gd name="connsiteY136" fmla="*/ 1338469 h 1908313"/>
              <a:gd name="connsiteX137" fmla="*/ 278296 w 629345"/>
              <a:gd name="connsiteY137" fmla="*/ 1166191 h 1908313"/>
              <a:gd name="connsiteX138" fmla="*/ 238539 w 629345"/>
              <a:gd name="connsiteY138" fmla="*/ 1152939 h 1908313"/>
              <a:gd name="connsiteX139" fmla="*/ 172278 w 629345"/>
              <a:gd name="connsiteY139" fmla="*/ 1205948 h 1908313"/>
              <a:gd name="connsiteX140" fmla="*/ 159026 w 629345"/>
              <a:gd name="connsiteY140" fmla="*/ 1272209 h 1908313"/>
              <a:gd name="connsiteX141" fmla="*/ 119270 w 629345"/>
              <a:gd name="connsiteY141" fmla="*/ 1391478 h 1908313"/>
              <a:gd name="connsiteX142" fmla="*/ 159026 w 629345"/>
              <a:gd name="connsiteY142" fmla="*/ 1590261 h 1908313"/>
              <a:gd name="connsiteX143" fmla="*/ 198783 w 629345"/>
              <a:gd name="connsiteY143" fmla="*/ 1616765 h 1908313"/>
              <a:gd name="connsiteX144" fmla="*/ 212035 w 629345"/>
              <a:gd name="connsiteY144" fmla="*/ 1577009 h 1908313"/>
              <a:gd name="connsiteX145" fmla="*/ 251792 w 629345"/>
              <a:gd name="connsiteY145" fmla="*/ 1470991 h 1908313"/>
              <a:gd name="connsiteX146" fmla="*/ 225287 w 629345"/>
              <a:gd name="connsiteY146" fmla="*/ 1272209 h 1908313"/>
              <a:gd name="connsiteX147" fmla="*/ 145774 w 629345"/>
              <a:gd name="connsiteY147" fmla="*/ 1285461 h 1908313"/>
              <a:gd name="connsiteX148" fmla="*/ 119270 w 629345"/>
              <a:gd name="connsiteY148" fmla="*/ 1338469 h 1908313"/>
              <a:gd name="connsiteX149" fmla="*/ 106018 w 629345"/>
              <a:gd name="connsiteY149" fmla="*/ 1391478 h 1908313"/>
              <a:gd name="connsiteX150" fmla="*/ 106018 w 629345"/>
              <a:gd name="connsiteY150" fmla="*/ 1908313 h 1908313"/>
              <a:gd name="connsiteX151" fmla="*/ 132522 w 629345"/>
              <a:gd name="connsiteY151" fmla="*/ 1815548 h 1908313"/>
              <a:gd name="connsiteX152" fmla="*/ 172278 w 629345"/>
              <a:gd name="connsiteY152" fmla="*/ 1696278 h 1908313"/>
              <a:gd name="connsiteX153" fmla="*/ 159026 w 629345"/>
              <a:gd name="connsiteY153" fmla="*/ 1524000 h 1908313"/>
              <a:gd name="connsiteX154" fmla="*/ 172278 w 629345"/>
              <a:gd name="connsiteY154" fmla="*/ 1563756 h 1908313"/>
              <a:gd name="connsiteX155" fmla="*/ 185531 w 629345"/>
              <a:gd name="connsiteY155" fmla="*/ 1630017 h 1908313"/>
              <a:gd name="connsiteX156" fmla="*/ 212035 w 629345"/>
              <a:gd name="connsiteY156" fmla="*/ 1669774 h 1908313"/>
              <a:gd name="connsiteX157" fmla="*/ 265044 w 629345"/>
              <a:gd name="connsiteY157" fmla="*/ 1643269 h 1908313"/>
              <a:gd name="connsiteX158" fmla="*/ 278296 w 629345"/>
              <a:gd name="connsiteY158" fmla="*/ 1603513 h 1908313"/>
              <a:gd name="connsiteX159" fmla="*/ 238539 w 629345"/>
              <a:gd name="connsiteY159" fmla="*/ 1378226 h 1908313"/>
              <a:gd name="connsiteX160" fmla="*/ 198783 w 629345"/>
              <a:gd name="connsiteY160" fmla="*/ 1351722 h 1908313"/>
              <a:gd name="connsiteX161" fmla="*/ 145774 w 629345"/>
              <a:gd name="connsiteY161" fmla="*/ 1364974 h 1908313"/>
              <a:gd name="connsiteX162" fmla="*/ 92765 w 629345"/>
              <a:gd name="connsiteY162" fmla="*/ 1444487 h 1908313"/>
              <a:gd name="connsiteX163" fmla="*/ 53009 w 629345"/>
              <a:gd name="connsiteY163" fmla="*/ 1497495 h 1908313"/>
              <a:gd name="connsiteX164" fmla="*/ 39757 w 629345"/>
              <a:gd name="connsiteY164" fmla="*/ 1563756 h 1908313"/>
              <a:gd name="connsiteX165" fmla="*/ 26505 w 629345"/>
              <a:gd name="connsiteY165" fmla="*/ 1603513 h 1908313"/>
              <a:gd name="connsiteX166" fmla="*/ 39757 w 629345"/>
              <a:gd name="connsiteY166" fmla="*/ 1656522 h 1908313"/>
              <a:gd name="connsiteX167" fmla="*/ 53009 w 629345"/>
              <a:gd name="connsiteY167" fmla="*/ 1722782 h 1908313"/>
              <a:gd name="connsiteX168" fmla="*/ 106018 w 629345"/>
              <a:gd name="connsiteY168" fmla="*/ 1656522 h 1908313"/>
              <a:gd name="connsiteX169" fmla="*/ 119270 w 629345"/>
              <a:gd name="connsiteY169" fmla="*/ 1616765 h 1908313"/>
              <a:gd name="connsiteX170" fmla="*/ 145774 w 629345"/>
              <a:gd name="connsiteY170" fmla="*/ 1563756 h 1908313"/>
              <a:gd name="connsiteX171" fmla="*/ 198783 w 629345"/>
              <a:gd name="connsiteY171" fmla="*/ 1417982 h 1908313"/>
              <a:gd name="connsiteX172" fmla="*/ 185531 w 629345"/>
              <a:gd name="connsiteY172" fmla="*/ 1113182 h 1908313"/>
              <a:gd name="connsiteX173" fmla="*/ 172278 w 629345"/>
              <a:gd name="connsiteY173" fmla="*/ 1007165 h 1908313"/>
              <a:gd name="connsiteX174" fmla="*/ 145774 w 629345"/>
              <a:gd name="connsiteY174" fmla="*/ 1060174 h 1908313"/>
              <a:gd name="connsiteX175" fmla="*/ 238539 w 629345"/>
              <a:gd name="connsiteY175" fmla="*/ 1325217 h 1908313"/>
              <a:gd name="connsiteX176" fmla="*/ 265044 w 629345"/>
              <a:gd name="connsiteY176" fmla="*/ 1258956 h 1908313"/>
              <a:gd name="connsiteX177" fmla="*/ 225287 w 629345"/>
              <a:gd name="connsiteY177" fmla="*/ 993913 h 1908313"/>
              <a:gd name="connsiteX178" fmla="*/ 185531 w 629345"/>
              <a:gd name="connsiteY178" fmla="*/ 980661 h 1908313"/>
              <a:gd name="connsiteX179" fmla="*/ 159026 w 629345"/>
              <a:gd name="connsiteY179" fmla="*/ 1007165 h 1908313"/>
              <a:gd name="connsiteX180" fmla="*/ 119270 w 629345"/>
              <a:gd name="connsiteY180" fmla="*/ 1113182 h 1908313"/>
              <a:gd name="connsiteX181" fmla="*/ 66261 w 629345"/>
              <a:gd name="connsiteY181" fmla="*/ 1285461 h 1908313"/>
              <a:gd name="connsiteX182" fmla="*/ 0 w 629345"/>
              <a:gd name="connsiteY182" fmla="*/ 1298713 h 1908313"/>
              <a:gd name="connsiteX183" fmla="*/ 53009 w 629345"/>
              <a:gd name="connsiteY183" fmla="*/ 1364974 h 1908313"/>
              <a:gd name="connsiteX184" fmla="*/ 106018 w 629345"/>
              <a:gd name="connsiteY184" fmla="*/ 1470991 h 1908313"/>
              <a:gd name="connsiteX185" fmla="*/ 145774 w 629345"/>
              <a:gd name="connsiteY185" fmla="*/ 1497495 h 1908313"/>
              <a:gd name="connsiteX186" fmla="*/ 198783 w 629345"/>
              <a:gd name="connsiteY186" fmla="*/ 1550504 h 1908313"/>
              <a:gd name="connsiteX187" fmla="*/ 278296 w 629345"/>
              <a:gd name="connsiteY187" fmla="*/ 1577009 h 1908313"/>
              <a:gd name="connsiteX188" fmla="*/ 344557 w 629345"/>
              <a:gd name="connsiteY188" fmla="*/ 1484243 h 1908313"/>
              <a:gd name="connsiteX189" fmla="*/ 357809 w 629345"/>
              <a:gd name="connsiteY189" fmla="*/ 1444487 h 1908313"/>
              <a:gd name="connsiteX190" fmla="*/ 331305 w 629345"/>
              <a:gd name="connsiteY190" fmla="*/ 1298713 h 1908313"/>
              <a:gd name="connsiteX191" fmla="*/ 304800 w 629345"/>
              <a:gd name="connsiteY191" fmla="*/ 1258956 h 1908313"/>
              <a:gd name="connsiteX192" fmla="*/ 291548 w 629345"/>
              <a:gd name="connsiteY192" fmla="*/ 1219200 h 1908313"/>
              <a:gd name="connsiteX193" fmla="*/ 225287 w 629345"/>
              <a:gd name="connsiteY193" fmla="*/ 1166191 h 1908313"/>
              <a:gd name="connsiteX194" fmla="*/ 212035 w 629345"/>
              <a:gd name="connsiteY194" fmla="*/ 1126435 h 1908313"/>
              <a:gd name="connsiteX195" fmla="*/ 132522 w 629345"/>
              <a:gd name="connsiteY195" fmla="*/ 1139687 h 1908313"/>
              <a:gd name="connsiteX196" fmla="*/ 119270 w 629345"/>
              <a:gd name="connsiteY196" fmla="*/ 1298713 h 1908313"/>
              <a:gd name="connsiteX197" fmla="*/ 172278 w 629345"/>
              <a:gd name="connsiteY197" fmla="*/ 1311965 h 1908313"/>
              <a:gd name="connsiteX198" fmla="*/ 251792 w 629345"/>
              <a:gd name="connsiteY198" fmla="*/ 1298713 h 1908313"/>
              <a:gd name="connsiteX199" fmla="*/ 304800 w 629345"/>
              <a:gd name="connsiteY199" fmla="*/ 1245704 h 1908313"/>
              <a:gd name="connsiteX200" fmla="*/ 357809 w 629345"/>
              <a:gd name="connsiteY200" fmla="*/ 1126435 h 1908313"/>
              <a:gd name="connsiteX201" fmla="*/ 384313 w 629345"/>
              <a:gd name="connsiteY201" fmla="*/ 940904 h 1908313"/>
              <a:gd name="connsiteX202" fmla="*/ 371061 w 629345"/>
              <a:gd name="connsiteY202" fmla="*/ 689113 h 1908313"/>
              <a:gd name="connsiteX203" fmla="*/ 291548 w 629345"/>
              <a:gd name="connsiteY203" fmla="*/ 728869 h 1908313"/>
              <a:gd name="connsiteX204" fmla="*/ 265044 w 629345"/>
              <a:gd name="connsiteY204" fmla="*/ 768626 h 1908313"/>
              <a:gd name="connsiteX205" fmla="*/ 225287 w 629345"/>
              <a:gd name="connsiteY205" fmla="*/ 808382 h 1908313"/>
              <a:gd name="connsiteX206" fmla="*/ 198783 w 629345"/>
              <a:gd name="connsiteY206" fmla="*/ 861391 h 1908313"/>
              <a:gd name="connsiteX207" fmla="*/ 212035 w 629345"/>
              <a:gd name="connsiteY207" fmla="*/ 954156 h 1908313"/>
              <a:gd name="connsiteX208" fmla="*/ 304800 w 629345"/>
              <a:gd name="connsiteY208" fmla="*/ 993913 h 1908313"/>
              <a:gd name="connsiteX209" fmla="*/ 410818 w 629345"/>
              <a:gd name="connsiteY209" fmla="*/ 954156 h 1908313"/>
              <a:gd name="connsiteX210" fmla="*/ 437322 w 629345"/>
              <a:gd name="connsiteY210" fmla="*/ 914400 h 1908313"/>
              <a:gd name="connsiteX211" fmla="*/ 490331 w 629345"/>
              <a:gd name="connsiteY211" fmla="*/ 768626 h 1908313"/>
              <a:gd name="connsiteX212" fmla="*/ 477078 w 629345"/>
              <a:gd name="connsiteY212" fmla="*/ 477078 h 1908313"/>
              <a:gd name="connsiteX213" fmla="*/ 437322 w 629345"/>
              <a:gd name="connsiteY213" fmla="*/ 463826 h 1908313"/>
              <a:gd name="connsiteX214" fmla="*/ 410818 w 629345"/>
              <a:gd name="connsiteY214" fmla="*/ 503582 h 1908313"/>
              <a:gd name="connsiteX215" fmla="*/ 397565 w 629345"/>
              <a:gd name="connsiteY215" fmla="*/ 556591 h 1908313"/>
              <a:gd name="connsiteX216" fmla="*/ 424070 w 629345"/>
              <a:gd name="connsiteY216" fmla="*/ 583095 h 1908313"/>
              <a:gd name="connsiteX217" fmla="*/ 490331 w 629345"/>
              <a:gd name="connsiteY217" fmla="*/ 530087 h 1908313"/>
              <a:gd name="connsiteX218" fmla="*/ 503583 w 629345"/>
              <a:gd name="connsiteY218" fmla="*/ 490330 h 1908313"/>
              <a:gd name="connsiteX219" fmla="*/ 543339 w 629345"/>
              <a:gd name="connsiteY219" fmla="*/ 437322 h 1908313"/>
              <a:gd name="connsiteX220" fmla="*/ 530087 w 629345"/>
              <a:gd name="connsiteY220" fmla="*/ 106017 h 1908313"/>
              <a:gd name="connsiteX221" fmla="*/ 516835 w 629345"/>
              <a:gd name="connsiteY221" fmla="*/ 66261 h 1908313"/>
              <a:gd name="connsiteX222" fmla="*/ 477078 w 629345"/>
              <a:gd name="connsiteY222" fmla="*/ 53009 h 1908313"/>
              <a:gd name="connsiteX223" fmla="*/ 344557 w 629345"/>
              <a:gd name="connsiteY223" fmla="*/ 119269 h 1908313"/>
              <a:gd name="connsiteX224" fmla="*/ 357809 w 629345"/>
              <a:gd name="connsiteY224" fmla="*/ 212035 h 1908313"/>
              <a:gd name="connsiteX225" fmla="*/ 437322 w 629345"/>
              <a:gd name="connsiteY225" fmla="*/ 198782 h 1908313"/>
              <a:gd name="connsiteX226" fmla="*/ 477078 w 629345"/>
              <a:gd name="connsiteY226" fmla="*/ 119269 h 1908313"/>
              <a:gd name="connsiteX227" fmla="*/ 424070 w 629345"/>
              <a:gd name="connsiteY227" fmla="*/ 0 h 1908313"/>
              <a:gd name="connsiteX228" fmla="*/ 410818 w 629345"/>
              <a:gd name="connsiteY228" fmla="*/ 26504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629345" h="1908313">
                <a:moveTo>
                  <a:pt x="516835" y="0"/>
                </a:moveTo>
                <a:cubicBezTo>
                  <a:pt x="494748" y="13252"/>
                  <a:pt x="472416" y="26104"/>
                  <a:pt x="450574" y="39756"/>
                </a:cubicBezTo>
                <a:cubicBezTo>
                  <a:pt x="437068" y="48197"/>
                  <a:pt x="415193" y="50947"/>
                  <a:pt x="410818" y="66261"/>
                </a:cubicBezTo>
                <a:cubicBezTo>
                  <a:pt x="404630" y="87919"/>
                  <a:pt x="418607" y="110670"/>
                  <a:pt x="424070" y="132522"/>
                </a:cubicBezTo>
                <a:cubicBezTo>
                  <a:pt x="427458" y="146074"/>
                  <a:pt x="425699" y="164530"/>
                  <a:pt x="437322" y="172278"/>
                </a:cubicBezTo>
                <a:cubicBezTo>
                  <a:pt x="456064" y="184772"/>
                  <a:pt x="481496" y="181113"/>
                  <a:pt x="503583" y="185530"/>
                </a:cubicBezTo>
                <a:cubicBezTo>
                  <a:pt x="521253" y="181113"/>
                  <a:pt x="544739" y="186107"/>
                  <a:pt x="556592" y="172278"/>
                </a:cubicBezTo>
                <a:cubicBezTo>
                  <a:pt x="574774" y="151066"/>
                  <a:pt x="583096" y="92765"/>
                  <a:pt x="583096" y="92765"/>
                </a:cubicBezTo>
                <a:cubicBezTo>
                  <a:pt x="578679" y="75095"/>
                  <a:pt x="586135" y="47901"/>
                  <a:pt x="569844" y="39756"/>
                </a:cubicBezTo>
                <a:cubicBezTo>
                  <a:pt x="527972" y="18820"/>
                  <a:pt x="499186" y="57406"/>
                  <a:pt x="477078" y="79513"/>
                </a:cubicBezTo>
                <a:cubicBezTo>
                  <a:pt x="439538" y="192134"/>
                  <a:pt x="491894" y="54819"/>
                  <a:pt x="437322" y="145774"/>
                </a:cubicBezTo>
                <a:cubicBezTo>
                  <a:pt x="430135" y="157752"/>
                  <a:pt x="427907" y="172099"/>
                  <a:pt x="424070" y="185530"/>
                </a:cubicBezTo>
                <a:cubicBezTo>
                  <a:pt x="390798" y="301984"/>
                  <a:pt x="429334" y="182994"/>
                  <a:pt x="397565" y="278295"/>
                </a:cubicBezTo>
                <a:cubicBezTo>
                  <a:pt x="403635" y="320784"/>
                  <a:pt x="389639" y="387409"/>
                  <a:pt x="450574" y="397565"/>
                </a:cubicBezTo>
                <a:cubicBezTo>
                  <a:pt x="464353" y="399861"/>
                  <a:pt x="477079" y="388730"/>
                  <a:pt x="490331" y="384313"/>
                </a:cubicBezTo>
                <a:cubicBezTo>
                  <a:pt x="384313" y="375478"/>
                  <a:pt x="276235" y="380408"/>
                  <a:pt x="172278" y="357809"/>
                </a:cubicBezTo>
                <a:cubicBezTo>
                  <a:pt x="158628" y="354842"/>
                  <a:pt x="185531" y="332021"/>
                  <a:pt x="185531" y="318052"/>
                </a:cubicBezTo>
                <a:cubicBezTo>
                  <a:pt x="185531" y="269260"/>
                  <a:pt x="176696" y="220869"/>
                  <a:pt x="172278" y="172278"/>
                </a:cubicBezTo>
                <a:cubicBezTo>
                  <a:pt x="159026" y="176695"/>
                  <a:pt x="142399" y="175652"/>
                  <a:pt x="132522" y="185530"/>
                </a:cubicBezTo>
                <a:cubicBezTo>
                  <a:pt x="102683" y="215369"/>
                  <a:pt x="131113" y="322849"/>
                  <a:pt x="132522" y="331304"/>
                </a:cubicBezTo>
                <a:cubicBezTo>
                  <a:pt x="135516" y="349270"/>
                  <a:pt x="132895" y="371434"/>
                  <a:pt x="145774" y="384313"/>
                </a:cubicBezTo>
                <a:cubicBezTo>
                  <a:pt x="158653" y="397192"/>
                  <a:pt x="181113" y="393148"/>
                  <a:pt x="198783" y="397565"/>
                </a:cubicBezTo>
                <a:cubicBezTo>
                  <a:pt x="229705" y="388730"/>
                  <a:pt x="262161" y="384122"/>
                  <a:pt x="291548" y="371061"/>
                </a:cubicBezTo>
                <a:cubicBezTo>
                  <a:pt x="324826" y="356271"/>
                  <a:pt x="317571" y="332268"/>
                  <a:pt x="331305" y="304800"/>
                </a:cubicBezTo>
                <a:cubicBezTo>
                  <a:pt x="382681" y="202049"/>
                  <a:pt x="337754" y="325207"/>
                  <a:pt x="371061" y="225287"/>
                </a:cubicBezTo>
                <a:cubicBezTo>
                  <a:pt x="366644" y="198783"/>
                  <a:pt x="376809" y="164774"/>
                  <a:pt x="357809" y="145774"/>
                </a:cubicBezTo>
                <a:cubicBezTo>
                  <a:pt x="346547" y="134512"/>
                  <a:pt x="336748" y="170562"/>
                  <a:pt x="331305" y="185530"/>
                </a:cubicBezTo>
                <a:cubicBezTo>
                  <a:pt x="318856" y="219764"/>
                  <a:pt x="304800" y="291548"/>
                  <a:pt x="304800" y="291548"/>
                </a:cubicBezTo>
                <a:cubicBezTo>
                  <a:pt x="310323" y="341255"/>
                  <a:pt x="315960" y="423369"/>
                  <a:pt x="331305" y="477078"/>
                </a:cubicBezTo>
                <a:cubicBezTo>
                  <a:pt x="342818" y="517373"/>
                  <a:pt x="347815" y="561479"/>
                  <a:pt x="371061" y="596348"/>
                </a:cubicBezTo>
                <a:cubicBezTo>
                  <a:pt x="379896" y="609600"/>
                  <a:pt x="390442" y="621859"/>
                  <a:pt x="397565" y="636104"/>
                </a:cubicBezTo>
                <a:cubicBezTo>
                  <a:pt x="403812" y="648598"/>
                  <a:pt x="402436" y="664686"/>
                  <a:pt x="410818" y="675861"/>
                </a:cubicBezTo>
                <a:cubicBezTo>
                  <a:pt x="461577" y="743541"/>
                  <a:pt x="458795" y="736028"/>
                  <a:pt x="516835" y="755374"/>
                </a:cubicBezTo>
                <a:cubicBezTo>
                  <a:pt x="521252" y="742122"/>
                  <a:pt x="526249" y="729049"/>
                  <a:pt x="530087" y="715617"/>
                </a:cubicBezTo>
                <a:cubicBezTo>
                  <a:pt x="535090" y="698105"/>
                  <a:pt x="536944" y="679662"/>
                  <a:pt x="543339" y="662609"/>
                </a:cubicBezTo>
                <a:cubicBezTo>
                  <a:pt x="550276" y="644112"/>
                  <a:pt x="561009" y="627270"/>
                  <a:pt x="569844" y="609600"/>
                </a:cubicBezTo>
                <a:cubicBezTo>
                  <a:pt x="581772" y="561887"/>
                  <a:pt x="600934" y="513570"/>
                  <a:pt x="569844" y="463826"/>
                </a:cubicBezTo>
                <a:cubicBezTo>
                  <a:pt x="560191" y="448381"/>
                  <a:pt x="534505" y="454991"/>
                  <a:pt x="516835" y="450574"/>
                </a:cubicBezTo>
                <a:cubicBezTo>
                  <a:pt x="514117" y="442419"/>
                  <a:pt x="501884" y="370380"/>
                  <a:pt x="463826" y="397565"/>
                </a:cubicBezTo>
                <a:cubicBezTo>
                  <a:pt x="437905" y="416080"/>
                  <a:pt x="410818" y="477078"/>
                  <a:pt x="410818" y="477078"/>
                </a:cubicBezTo>
                <a:cubicBezTo>
                  <a:pt x="415235" y="543339"/>
                  <a:pt x="417118" y="609818"/>
                  <a:pt x="424070" y="675861"/>
                </a:cubicBezTo>
                <a:cubicBezTo>
                  <a:pt x="425977" y="693974"/>
                  <a:pt x="427669" y="713424"/>
                  <a:pt x="437322" y="728869"/>
                </a:cubicBezTo>
                <a:cubicBezTo>
                  <a:pt x="450566" y="750059"/>
                  <a:pt x="490331" y="781878"/>
                  <a:pt x="490331" y="781878"/>
                </a:cubicBezTo>
                <a:cubicBezTo>
                  <a:pt x="553631" y="718578"/>
                  <a:pt x="535527" y="757603"/>
                  <a:pt x="516835" y="636104"/>
                </a:cubicBezTo>
                <a:cubicBezTo>
                  <a:pt x="513410" y="613842"/>
                  <a:pt x="512731" y="590426"/>
                  <a:pt x="503583" y="569843"/>
                </a:cubicBezTo>
                <a:cubicBezTo>
                  <a:pt x="494613" y="549660"/>
                  <a:pt x="477966" y="533803"/>
                  <a:pt x="463826" y="516835"/>
                </a:cubicBezTo>
                <a:cubicBezTo>
                  <a:pt x="445229" y="494518"/>
                  <a:pt x="405732" y="462814"/>
                  <a:pt x="384313" y="450574"/>
                </a:cubicBezTo>
                <a:cubicBezTo>
                  <a:pt x="372185" y="443644"/>
                  <a:pt x="357809" y="441739"/>
                  <a:pt x="344557" y="437322"/>
                </a:cubicBezTo>
                <a:cubicBezTo>
                  <a:pt x="326887" y="441739"/>
                  <a:pt x="306703" y="440471"/>
                  <a:pt x="291548" y="450574"/>
                </a:cubicBezTo>
                <a:cubicBezTo>
                  <a:pt x="256609" y="473866"/>
                  <a:pt x="256747" y="540114"/>
                  <a:pt x="251792" y="569843"/>
                </a:cubicBezTo>
                <a:cubicBezTo>
                  <a:pt x="256209" y="627269"/>
                  <a:pt x="255035" y="685402"/>
                  <a:pt x="265044" y="742122"/>
                </a:cubicBezTo>
                <a:cubicBezTo>
                  <a:pt x="268477" y="761576"/>
                  <a:pt x="279207" y="779704"/>
                  <a:pt x="291548" y="795130"/>
                </a:cubicBezTo>
                <a:cubicBezTo>
                  <a:pt x="343419" y="859969"/>
                  <a:pt x="356405" y="864872"/>
                  <a:pt x="410818" y="901148"/>
                </a:cubicBezTo>
                <a:cubicBezTo>
                  <a:pt x="432905" y="896730"/>
                  <a:pt x="456375" y="896768"/>
                  <a:pt x="477078" y="887895"/>
                </a:cubicBezTo>
                <a:cubicBezTo>
                  <a:pt x="513240" y="872397"/>
                  <a:pt x="499878" y="849897"/>
                  <a:pt x="516835" y="821635"/>
                </a:cubicBezTo>
                <a:cubicBezTo>
                  <a:pt x="523263" y="810921"/>
                  <a:pt x="534504" y="803965"/>
                  <a:pt x="543339" y="795130"/>
                </a:cubicBezTo>
                <a:cubicBezTo>
                  <a:pt x="538455" y="760943"/>
                  <a:pt x="535339" y="699617"/>
                  <a:pt x="516835" y="662609"/>
                </a:cubicBezTo>
                <a:cubicBezTo>
                  <a:pt x="494468" y="617874"/>
                  <a:pt x="480346" y="613826"/>
                  <a:pt x="437322" y="583095"/>
                </a:cubicBezTo>
                <a:cubicBezTo>
                  <a:pt x="424361" y="573838"/>
                  <a:pt x="411811" y="563714"/>
                  <a:pt x="397565" y="556591"/>
                </a:cubicBezTo>
                <a:cubicBezTo>
                  <a:pt x="376381" y="545999"/>
                  <a:pt x="324616" y="535749"/>
                  <a:pt x="304800" y="530087"/>
                </a:cubicBezTo>
                <a:cubicBezTo>
                  <a:pt x="291369" y="526250"/>
                  <a:pt x="278296" y="521252"/>
                  <a:pt x="265044" y="516835"/>
                </a:cubicBezTo>
                <a:cubicBezTo>
                  <a:pt x="251792" y="521252"/>
                  <a:pt x="236195" y="521361"/>
                  <a:pt x="225287" y="530087"/>
                </a:cubicBezTo>
                <a:cubicBezTo>
                  <a:pt x="201935" y="548768"/>
                  <a:pt x="180281" y="616096"/>
                  <a:pt x="172278" y="636104"/>
                </a:cubicBezTo>
                <a:cubicBezTo>
                  <a:pt x="176131" y="682339"/>
                  <a:pt x="176367" y="788361"/>
                  <a:pt x="198783" y="848139"/>
                </a:cubicBezTo>
                <a:cubicBezTo>
                  <a:pt x="205719" y="866636"/>
                  <a:pt x="212430" y="886149"/>
                  <a:pt x="225287" y="901148"/>
                </a:cubicBezTo>
                <a:cubicBezTo>
                  <a:pt x="239661" y="917918"/>
                  <a:pt x="260323" y="928066"/>
                  <a:pt x="278296" y="940904"/>
                </a:cubicBezTo>
                <a:cubicBezTo>
                  <a:pt x="322008" y="972127"/>
                  <a:pt x="319287" y="968026"/>
                  <a:pt x="371061" y="993913"/>
                </a:cubicBezTo>
                <a:cubicBezTo>
                  <a:pt x="384313" y="989496"/>
                  <a:pt x="399910" y="989387"/>
                  <a:pt x="410818" y="980661"/>
                </a:cubicBezTo>
                <a:cubicBezTo>
                  <a:pt x="478522" y="926498"/>
                  <a:pt x="429784" y="758868"/>
                  <a:pt x="424070" y="728869"/>
                </a:cubicBezTo>
                <a:cubicBezTo>
                  <a:pt x="412367" y="667431"/>
                  <a:pt x="371118" y="657689"/>
                  <a:pt x="331305" y="622852"/>
                </a:cubicBezTo>
                <a:cubicBezTo>
                  <a:pt x="299701" y="595198"/>
                  <a:pt x="278267" y="560365"/>
                  <a:pt x="238539" y="543339"/>
                </a:cubicBezTo>
                <a:cubicBezTo>
                  <a:pt x="221798" y="536165"/>
                  <a:pt x="203200" y="534504"/>
                  <a:pt x="185531" y="530087"/>
                </a:cubicBezTo>
                <a:cubicBezTo>
                  <a:pt x="167861" y="534504"/>
                  <a:pt x="144182" y="529347"/>
                  <a:pt x="132522" y="543339"/>
                </a:cubicBezTo>
                <a:cubicBezTo>
                  <a:pt x="118102" y="560643"/>
                  <a:pt x="119270" y="587076"/>
                  <a:pt x="119270" y="609600"/>
                </a:cubicBezTo>
                <a:cubicBezTo>
                  <a:pt x="119270" y="645561"/>
                  <a:pt x="124677" y="765375"/>
                  <a:pt x="145774" y="821635"/>
                </a:cubicBezTo>
                <a:cubicBezTo>
                  <a:pt x="170957" y="888791"/>
                  <a:pt x="172946" y="865109"/>
                  <a:pt x="212035" y="927652"/>
                </a:cubicBezTo>
                <a:cubicBezTo>
                  <a:pt x="222505" y="944404"/>
                  <a:pt x="226029" y="965371"/>
                  <a:pt x="238539" y="980661"/>
                </a:cubicBezTo>
                <a:cubicBezTo>
                  <a:pt x="266231" y="1014506"/>
                  <a:pt x="300383" y="1042504"/>
                  <a:pt x="331305" y="1073426"/>
                </a:cubicBezTo>
                <a:cubicBezTo>
                  <a:pt x="348975" y="1091096"/>
                  <a:pt x="363521" y="1112574"/>
                  <a:pt x="384313" y="1126435"/>
                </a:cubicBezTo>
                <a:cubicBezTo>
                  <a:pt x="410817" y="1144104"/>
                  <a:pt x="435335" y="1165197"/>
                  <a:pt x="463826" y="1179443"/>
                </a:cubicBezTo>
                <a:cubicBezTo>
                  <a:pt x="582338" y="1238699"/>
                  <a:pt x="532361" y="1219958"/>
                  <a:pt x="609600" y="1245704"/>
                </a:cubicBezTo>
                <a:cubicBezTo>
                  <a:pt x="634503" y="1170995"/>
                  <a:pt x="637314" y="1180269"/>
                  <a:pt x="609600" y="1060174"/>
                </a:cubicBezTo>
                <a:cubicBezTo>
                  <a:pt x="606791" y="1048000"/>
                  <a:pt x="591931" y="1042504"/>
                  <a:pt x="583096" y="1033669"/>
                </a:cubicBezTo>
                <a:cubicBezTo>
                  <a:pt x="578679" y="1020417"/>
                  <a:pt x="577031" y="1005891"/>
                  <a:pt x="569844" y="993913"/>
                </a:cubicBezTo>
                <a:cubicBezTo>
                  <a:pt x="558617" y="975201"/>
                  <a:pt x="498719" y="933523"/>
                  <a:pt x="490331" y="927652"/>
                </a:cubicBezTo>
                <a:cubicBezTo>
                  <a:pt x="464235" y="909385"/>
                  <a:pt x="410818" y="874643"/>
                  <a:pt x="410818" y="874643"/>
                </a:cubicBezTo>
                <a:cubicBezTo>
                  <a:pt x="384314" y="879060"/>
                  <a:pt x="356464" y="878460"/>
                  <a:pt x="331305" y="887895"/>
                </a:cubicBezTo>
                <a:cubicBezTo>
                  <a:pt x="319606" y="892282"/>
                  <a:pt x="311228" y="903686"/>
                  <a:pt x="304800" y="914400"/>
                </a:cubicBezTo>
                <a:cubicBezTo>
                  <a:pt x="292575" y="934775"/>
                  <a:pt x="281146" y="1006166"/>
                  <a:pt x="278296" y="1020417"/>
                </a:cubicBezTo>
                <a:cubicBezTo>
                  <a:pt x="282713" y="1073426"/>
                  <a:pt x="280403" y="1127431"/>
                  <a:pt x="291548" y="1179443"/>
                </a:cubicBezTo>
                <a:cubicBezTo>
                  <a:pt x="294166" y="1191660"/>
                  <a:pt x="311624" y="1195234"/>
                  <a:pt x="318052" y="1205948"/>
                </a:cubicBezTo>
                <a:cubicBezTo>
                  <a:pt x="325239" y="1217926"/>
                  <a:pt x="324118" y="1233726"/>
                  <a:pt x="331305" y="1245704"/>
                </a:cubicBezTo>
                <a:cubicBezTo>
                  <a:pt x="343895" y="1266688"/>
                  <a:pt x="379505" y="1286673"/>
                  <a:pt x="397565" y="1298713"/>
                </a:cubicBezTo>
                <a:cubicBezTo>
                  <a:pt x="401983" y="1285461"/>
                  <a:pt x="405315" y="1271796"/>
                  <a:pt x="410818" y="1258956"/>
                </a:cubicBezTo>
                <a:cubicBezTo>
                  <a:pt x="418600" y="1240798"/>
                  <a:pt x="436284" y="1225676"/>
                  <a:pt x="437322" y="1205948"/>
                </a:cubicBezTo>
                <a:cubicBezTo>
                  <a:pt x="447180" y="1018639"/>
                  <a:pt x="466524" y="1049617"/>
                  <a:pt x="397565" y="980661"/>
                </a:cubicBezTo>
                <a:cubicBezTo>
                  <a:pt x="376759" y="897436"/>
                  <a:pt x="400287" y="952914"/>
                  <a:pt x="344557" y="887895"/>
                </a:cubicBezTo>
                <a:cubicBezTo>
                  <a:pt x="330183" y="871125"/>
                  <a:pt x="321308" y="849561"/>
                  <a:pt x="304800" y="834887"/>
                </a:cubicBezTo>
                <a:cubicBezTo>
                  <a:pt x="280992" y="813724"/>
                  <a:pt x="247811" y="804402"/>
                  <a:pt x="225287" y="781878"/>
                </a:cubicBezTo>
                <a:cubicBezTo>
                  <a:pt x="162401" y="718992"/>
                  <a:pt x="195984" y="736771"/>
                  <a:pt x="132522" y="715617"/>
                </a:cubicBezTo>
                <a:cubicBezTo>
                  <a:pt x="50639" y="797503"/>
                  <a:pt x="93512" y="740250"/>
                  <a:pt x="145774" y="980661"/>
                </a:cubicBezTo>
                <a:cubicBezTo>
                  <a:pt x="154399" y="1020336"/>
                  <a:pt x="236839" y="1176043"/>
                  <a:pt x="238539" y="1179443"/>
                </a:cubicBezTo>
                <a:cubicBezTo>
                  <a:pt x="284750" y="1271863"/>
                  <a:pt x="240332" y="1196997"/>
                  <a:pt x="304800" y="1272209"/>
                </a:cubicBezTo>
                <a:cubicBezTo>
                  <a:pt x="319174" y="1288979"/>
                  <a:pt x="330417" y="1308249"/>
                  <a:pt x="344557" y="1325217"/>
                </a:cubicBezTo>
                <a:cubicBezTo>
                  <a:pt x="368164" y="1353545"/>
                  <a:pt x="378714" y="1356824"/>
                  <a:pt x="410818" y="1378226"/>
                </a:cubicBezTo>
                <a:cubicBezTo>
                  <a:pt x="419653" y="1364974"/>
                  <a:pt x="437322" y="1354396"/>
                  <a:pt x="437322" y="1338469"/>
                </a:cubicBezTo>
                <a:cubicBezTo>
                  <a:pt x="437322" y="1331580"/>
                  <a:pt x="414693" y="1079135"/>
                  <a:pt x="357809" y="1060174"/>
                </a:cubicBezTo>
                <a:lnTo>
                  <a:pt x="318052" y="1046922"/>
                </a:lnTo>
                <a:cubicBezTo>
                  <a:pt x="309217" y="1038087"/>
                  <a:pt x="303872" y="1022471"/>
                  <a:pt x="291548" y="1020417"/>
                </a:cubicBezTo>
                <a:cubicBezTo>
                  <a:pt x="249678" y="1013438"/>
                  <a:pt x="235461" y="1036747"/>
                  <a:pt x="212035" y="1060174"/>
                </a:cubicBezTo>
                <a:cubicBezTo>
                  <a:pt x="180255" y="1155515"/>
                  <a:pt x="218820" y="1036432"/>
                  <a:pt x="185531" y="1152939"/>
                </a:cubicBezTo>
                <a:cubicBezTo>
                  <a:pt x="181693" y="1166370"/>
                  <a:pt x="176696" y="1179443"/>
                  <a:pt x="172278" y="1192695"/>
                </a:cubicBezTo>
                <a:cubicBezTo>
                  <a:pt x="176696" y="1236869"/>
                  <a:pt x="179664" y="1281212"/>
                  <a:pt x="185531" y="1325217"/>
                </a:cubicBezTo>
                <a:cubicBezTo>
                  <a:pt x="193150" y="1382360"/>
                  <a:pt x="192481" y="1390227"/>
                  <a:pt x="225287" y="1431235"/>
                </a:cubicBezTo>
                <a:cubicBezTo>
                  <a:pt x="233092" y="1440991"/>
                  <a:pt x="241078" y="1451311"/>
                  <a:pt x="251792" y="1457739"/>
                </a:cubicBezTo>
                <a:cubicBezTo>
                  <a:pt x="263770" y="1464926"/>
                  <a:pt x="278296" y="1466574"/>
                  <a:pt x="291548" y="1470991"/>
                </a:cubicBezTo>
                <a:cubicBezTo>
                  <a:pt x="304800" y="1457739"/>
                  <a:pt x="323550" y="1448297"/>
                  <a:pt x="331305" y="1431235"/>
                </a:cubicBezTo>
                <a:cubicBezTo>
                  <a:pt x="346379" y="1398073"/>
                  <a:pt x="357809" y="1325217"/>
                  <a:pt x="357809" y="1325217"/>
                </a:cubicBezTo>
                <a:cubicBezTo>
                  <a:pt x="353392" y="1263374"/>
                  <a:pt x="351801" y="1201263"/>
                  <a:pt x="344557" y="1139687"/>
                </a:cubicBezTo>
                <a:cubicBezTo>
                  <a:pt x="342925" y="1125814"/>
                  <a:pt x="336808" y="1112770"/>
                  <a:pt x="331305" y="1099930"/>
                </a:cubicBezTo>
                <a:cubicBezTo>
                  <a:pt x="316634" y="1065698"/>
                  <a:pt x="300474" y="1036736"/>
                  <a:pt x="278296" y="1007165"/>
                </a:cubicBezTo>
                <a:cubicBezTo>
                  <a:pt x="261325" y="984537"/>
                  <a:pt x="242957" y="962991"/>
                  <a:pt x="225287" y="940904"/>
                </a:cubicBezTo>
                <a:cubicBezTo>
                  <a:pt x="196573" y="1084476"/>
                  <a:pt x="203504" y="1021701"/>
                  <a:pt x="225287" y="1272209"/>
                </a:cubicBezTo>
                <a:cubicBezTo>
                  <a:pt x="226497" y="1286125"/>
                  <a:pt x="235151" y="1298413"/>
                  <a:pt x="238539" y="1311965"/>
                </a:cubicBezTo>
                <a:cubicBezTo>
                  <a:pt x="258893" y="1393377"/>
                  <a:pt x="227719" y="1370202"/>
                  <a:pt x="291548" y="1391478"/>
                </a:cubicBezTo>
                <a:cubicBezTo>
                  <a:pt x="287131" y="1320800"/>
                  <a:pt x="285709" y="1249870"/>
                  <a:pt x="278296" y="1179443"/>
                </a:cubicBezTo>
                <a:cubicBezTo>
                  <a:pt x="276834" y="1165551"/>
                  <a:pt x="272231" y="1151665"/>
                  <a:pt x="265044" y="1139687"/>
                </a:cubicBezTo>
                <a:cubicBezTo>
                  <a:pt x="258616" y="1128973"/>
                  <a:pt x="247374" y="1122017"/>
                  <a:pt x="238539" y="1113182"/>
                </a:cubicBezTo>
                <a:cubicBezTo>
                  <a:pt x="216452" y="1117600"/>
                  <a:pt x="188205" y="1110508"/>
                  <a:pt x="172278" y="1126435"/>
                </a:cubicBezTo>
                <a:cubicBezTo>
                  <a:pt x="152523" y="1146190"/>
                  <a:pt x="145774" y="1205948"/>
                  <a:pt x="145774" y="1205948"/>
                </a:cubicBezTo>
                <a:cubicBezTo>
                  <a:pt x="154609" y="1267791"/>
                  <a:pt x="161421" y="1329957"/>
                  <a:pt x="172278" y="1391478"/>
                </a:cubicBezTo>
                <a:cubicBezTo>
                  <a:pt x="174706" y="1405235"/>
                  <a:pt x="179284" y="1418741"/>
                  <a:pt x="185531" y="1431235"/>
                </a:cubicBezTo>
                <a:cubicBezTo>
                  <a:pt x="192654" y="1445480"/>
                  <a:pt x="199598" y="1461042"/>
                  <a:pt x="212035" y="1470991"/>
                </a:cubicBezTo>
                <a:cubicBezTo>
                  <a:pt x="222943" y="1479717"/>
                  <a:pt x="238540" y="1479826"/>
                  <a:pt x="251792" y="1484243"/>
                </a:cubicBezTo>
                <a:cubicBezTo>
                  <a:pt x="260627" y="1470991"/>
                  <a:pt x="272022" y="1459126"/>
                  <a:pt x="278296" y="1444487"/>
                </a:cubicBezTo>
                <a:cubicBezTo>
                  <a:pt x="285471" y="1427746"/>
                  <a:pt x="285153" y="1408532"/>
                  <a:pt x="291548" y="1391478"/>
                </a:cubicBezTo>
                <a:cubicBezTo>
                  <a:pt x="298484" y="1372981"/>
                  <a:pt x="309217" y="1356139"/>
                  <a:pt x="318052" y="1338469"/>
                </a:cubicBezTo>
                <a:cubicBezTo>
                  <a:pt x="314059" y="1298538"/>
                  <a:pt x="325535" y="1203982"/>
                  <a:pt x="278296" y="1166191"/>
                </a:cubicBezTo>
                <a:cubicBezTo>
                  <a:pt x="267388" y="1157465"/>
                  <a:pt x="251791" y="1157356"/>
                  <a:pt x="238539" y="1152939"/>
                </a:cubicBezTo>
                <a:cubicBezTo>
                  <a:pt x="226900" y="1160698"/>
                  <a:pt x="179831" y="1188323"/>
                  <a:pt x="172278" y="1205948"/>
                </a:cubicBezTo>
                <a:cubicBezTo>
                  <a:pt x="163405" y="1226651"/>
                  <a:pt x="163912" y="1250221"/>
                  <a:pt x="159026" y="1272209"/>
                </a:cubicBezTo>
                <a:cubicBezTo>
                  <a:pt x="144760" y="1336406"/>
                  <a:pt x="146327" y="1323836"/>
                  <a:pt x="119270" y="1391478"/>
                </a:cubicBezTo>
                <a:cubicBezTo>
                  <a:pt x="128399" y="1510156"/>
                  <a:pt x="92899" y="1537359"/>
                  <a:pt x="159026" y="1590261"/>
                </a:cubicBezTo>
                <a:cubicBezTo>
                  <a:pt x="171463" y="1600211"/>
                  <a:pt x="185531" y="1607930"/>
                  <a:pt x="198783" y="1616765"/>
                </a:cubicBezTo>
                <a:cubicBezTo>
                  <a:pt x="203200" y="1603513"/>
                  <a:pt x="207130" y="1590088"/>
                  <a:pt x="212035" y="1577009"/>
                </a:cubicBezTo>
                <a:cubicBezTo>
                  <a:pt x="259580" y="1450221"/>
                  <a:pt x="221707" y="1561243"/>
                  <a:pt x="251792" y="1470991"/>
                </a:cubicBezTo>
                <a:cubicBezTo>
                  <a:pt x="242957" y="1404730"/>
                  <a:pt x="244149" y="1336340"/>
                  <a:pt x="225287" y="1272209"/>
                </a:cubicBezTo>
                <a:cubicBezTo>
                  <a:pt x="205069" y="1203467"/>
                  <a:pt x="155454" y="1271910"/>
                  <a:pt x="145774" y="1285461"/>
                </a:cubicBezTo>
                <a:cubicBezTo>
                  <a:pt x="134292" y="1301536"/>
                  <a:pt x="128105" y="1320800"/>
                  <a:pt x="119270" y="1338469"/>
                </a:cubicBezTo>
                <a:cubicBezTo>
                  <a:pt x="114853" y="1356139"/>
                  <a:pt x="109276" y="1373558"/>
                  <a:pt x="106018" y="1391478"/>
                </a:cubicBezTo>
                <a:cubicBezTo>
                  <a:pt x="71433" y="1581690"/>
                  <a:pt x="97811" y="1645708"/>
                  <a:pt x="106018" y="1908313"/>
                </a:cubicBezTo>
                <a:cubicBezTo>
                  <a:pt x="116461" y="1866538"/>
                  <a:pt x="118263" y="1853573"/>
                  <a:pt x="132522" y="1815548"/>
                </a:cubicBezTo>
                <a:cubicBezTo>
                  <a:pt x="169948" y="1715744"/>
                  <a:pt x="150073" y="1785100"/>
                  <a:pt x="172278" y="1696278"/>
                </a:cubicBezTo>
                <a:cubicBezTo>
                  <a:pt x="167861" y="1638852"/>
                  <a:pt x="159026" y="1581596"/>
                  <a:pt x="159026" y="1524000"/>
                </a:cubicBezTo>
                <a:cubicBezTo>
                  <a:pt x="159026" y="1510031"/>
                  <a:pt x="168890" y="1550204"/>
                  <a:pt x="172278" y="1563756"/>
                </a:cubicBezTo>
                <a:cubicBezTo>
                  <a:pt x="177741" y="1585608"/>
                  <a:pt x="177622" y="1608927"/>
                  <a:pt x="185531" y="1630017"/>
                </a:cubicBezTo>
                <a:cubicBezTo>
                  <a:pt x="191123" y="1644930"/>
                  <a:pt x="203200" y="1656522"/>
                  <a:pt x="212035" y="1669774"/>
                </a:cubicBezTo>
                <a:cubicBezTo>
                  <a:pt x="229705" y="1660939"/>
                  <a:pt x="251075" y="1657238"/>
                  <a:pt x="265044" y="1643269"/>
                </a:cubicBezTo>
                <a:cubicBezTo>
                  <a:pt x="274921" y="1633392"/>
                  <a:pt x="278296" y="1617482"/>
                  <a:pt x="278296" y="1603513"/>
                </a:cubicBezTo>
                <a:cubicBezTo>
                  <a:pt x="278296" y="1481612"/>
                  <a:pt x="309353" y="1434876"/>
                  <a:pt x="238539" y="1378226"/>
                </a:cubicBezTo>
                <a:cubicBezTo>
                  <a:pt x="226102" y="1368277"/>
                  <a:pt x="212035" y="1360557"/>
                  <a:pt x="198783" y="1351722"/>
                </a:cubicBezTo>
                <a:cubicBezTo>
                  <a:pt x="181113" y="1356139"/>
                  <a:pt x="159481" y="1352980"/>
                  <a:pt x="145774" y="1364974"/>
                </a:cubicBezTo>
                <a:cubicBezTo>
                  <a:pt x="121801" y="1385950"/>
                  <a:pt x="111878" y="1419004"/>
                  <a:pt x="92765" y="1444487"/>
                </a:cubicBezTo>
                <a:lnTo>
                  <a:pt x="53009" y="1497495"/>
                </a:lnTo>
                <a:cubicBezTo>
                  <a:pt x="48592" y="1519582"/>
                  <a:pt x="45220" y="1541904"/>
                  <a:pt x="39757" y="1563756"/>
                </a:cubicBezTo>
                <a:cubicBezTo>
                  <a:pt x="36369" y="1577308"/>
                  <a:pt x="26505" y="1589544"/>
                  <a:pt x="26505" y="1603513"/>
                </a:cubicBezTo>
                <a:cubicBezTo>
                  <a:pt x="26505" y="1621726"/>
                  <a:pt x="35806" y="1638742"/>
                  <a:pt x="39757" y="1656522"/>
                </a:cubicBezTo>
                <a:cubicBezTo>
                  <a:pt x="44643" y="1678510"/>
                  <a:pt x="48592" y="1700695"/>
                  <a:pt x="53009" y="1722782"/>
                </a:cubicBezTo>
                <a:cubicBezTo>
                  <a:pt x="70679" y="1700695"/>
                  <a:pt x="91027" y="1680508"/>
                  <a:pt x="106018" y="1656522"/>
                </a:cubicBezTo>
                <a:cubicBezTo>
                  <a:pt x="113422" y="1644676"/>
                  <a:pt x="113767" y="1629605"/>
                  <a:pt x="119270" y="1616765"/>
                </a:cubicBezTo>
                <a:cubicBezTo>
                  <a:pt x="127052" y="1598607"/>
                  <a:pt x="138176" y="1581992"/>
                  <a:pt x="145774" y="1563756"/>
                </a:cubicBezTo>
                <a:cubicBezTo>
                  <a:pt x="170592" y="1504194"/>
                  <a:pt x="180941" y="1471509"/>
                  <a:pt x="198783" y="1417982"/>
                </a:cubicBezTo>
                <a:cubicBezTo>
                  <a:pt x="194366" y="1316382"/>
                  <a:pt x="192079" y="1214667"/>
                  <a:pt x="185531" y="1113182"/>
                </a:cubicBezTo>
                <a:cubicBezTo>
                  <a:pt x="183238" y="1077642"/>
                  <a:pt x="193647" y="1035656"/>
                  <a:pt x="172278" y="1007165"/>
                </a:cubicBezTo>
                <a:cubicBezTo>
                  <a:pt x="160425" y="991361"/>
                  <a:pt x="154609" y="1042504"/>
                  <a:pt x="145774" y="1060174"/>
                </a:cubicBezTo>
                <a:cubicBezTo>
                  <a:pt x="176696" y="1148522"/>
                  <a:pt x="190381" y="1244954"/>
                  <a:pt x="238539" y="1325217"/>
                </a:cubicBezTo>
                <a:cubicBezTo>
                  <a:pt x="250778" y="1345615"/>
                  <a:pt x="264011" y="1282722"/>
                  <a:pt x="265044" y="1258956"/>
                </a:cubicBezTo>
                <a:cubicBezTo>
                  <a:pt x="266380" y="1228236"/>
                  <a:pt x="305706" y="1042164"/>
                  <a:pt x="225287" y="993913"/>
                </a:cubicBezTo>
                <a:cubicBezTo>
                  <a:pt x="213309" y="986726"/>
                  <a:pt x="198783" y="985078"/>
                  <a:pt x="185531" y="980661"/>
                </a:cubicBezTo>
                <a:cubicBezTo>
                  <a:pt x="176696" y="989496"/>
                  <a:pt x="165957" y="996769"/>
                  <a:pt x="159026" y="1007165"/>
                </a:cubicBezTo>
                <a:cubicBezTo>
                  <a:pt x="134919" y="1043325"/>
                  <a:pt x="127594" y="1071561"/>
                  <a:pt x="119270" y="1113182"/>
                </a:cubicBezTo>
                <a:cubicBezTo>
                  <a:pt x="109194" y="1163563"/>
                  <a:pt x="105702" y="1246020"/>
                  <a:pt x="66261" y="1285461"/>
                </a:cubicBezTo>
                <a:cubicBezTo>
                  <a:pt x="50334" y="1301388"/>
                  <a:pt x="22087" y="1294296"/>
                  <a:pt x="0" y="1298713"/>
                </a:cubicBezTo>
                <a:cubicBezTo>
                  <a:pt x="19408" y="1318121"/>
                  <a:pt x="42978" y="1338223"/>
                  <a:pt x="53009" y="1364974"/>
                </a:cubicBezTo>
                <a:cubicBezTo>
                  <a:pt x="85397" y="1451343"/>
                  <a:pt x="37470" y="1413868"/>
                  <a:pt x="106018" y="1470991"/>
                </a:cubicBezTo>
                <a:cubicBezTo>
                  <a:pt x="118253" y="1481187"/>
                  <a:pt x="133681" y="1487130"/>
                  <a:pt x="145774" y="1497495"/>
                </a:cubicBezTo>
                <a:cubicBezTo>
                  <a:pt x="164747" y="1513757"/>
                  <a:pt x="175077" y="1542602"/>
                  <a:pt x="198783" y="1550504"/>
                </a:cubicBezTo>
                <a:lnTo>
                  <a:pt x="278296" y="1577009"/>
                </a:lnTo>
                <a:cubicBezTo>
                  <a:pt x="344556" y="1554921"/>
                  <a:pt x="313635" y="1577008"/>
                  <a:pt x="344557" y="1484243"/>
                </a:cubicBezTo>
                <a:lnTo>
                  <a:pt x="357809" y="1444487"/>
                </a:lnTo>
                <a:cubicBezTo>
                  <a:pt x="353241" y="1407943"/>
                  <a:pt x="351734" y="1339570"/>
                  <a:pt x="331305" y="1298713"/>
                </a:cubicBezTo>
                <a:cubicBezTo>
                  <a:pt x="324182" y="1284467"/>
                  <a:pt x="313635" y="1272208"/>
                  <a:pt x="304800" y="1258956"/>
                </a:cubicBezTo>
                <a:cubicBezTo>
                  <a:pt x="300383" y="1245704"/>
                  <a:pt x="298735" y="1231178"/>
                  <a:pt x="291548" y="1219200"/>
                </a:cubicBezTo>
                <a:cubicBezTo>
                  <a:pt x="278958" y="1198216"/>
                  <a:pt x="243347" y="1178231"/>
                  <a:pt x="225287" y="1166191"/>
                </a:cubicBezTo>
                <a:cubicBezTo>
                  <a:pt x="220870" y="1152939"/>
                  <a:pt x="221912" y="1136312"/>
                  <a:pt x="212035" y="1126435"/>
                </a:cubicBezTo>
                <a:cubicBezTo>
                  <a:pt x="179114" y="1093514"/>
                  <a:pt x="158879" y="1122115"/>
                  <a:pt x="132522" y="1139687"/>
                </a:cubicBezTo>
                <a:cubicBezTo>
                  <a:pt x="95783" y="1194796"/>
                  <a:pt x="74237" y="1208646"/>
                  <a:pt x="119270" y="1298713"/>
                </a:cubicBezTo>
                <a:cubicBezTo>
                  <a:pt x="127415" y="1315003"/>
                  <a:pt x="154609" y="1307548"/>
                  <a:pt x="172278" y="1311965"/>
                </a:cubicBezTo>
                <a:cubicBezTo>
                  <a:pt x="198783" y="1307548"/>
                  <a:pt x="227759" y="1310730"/>
                  <a:pt x="251792" y="1298713"/>
                </a:cubicBezTo>
                <a:cubicBezTo>
                  <a:pt x="274142" y="1287538"/>
                  <a:pt x="289807" y="1265695"/>
                  <a:pt x="304800" y="1245704"/>
                </a:cubicBezTo>
                <a:cubicBezTo>
                  <a:pt x="320720" y="1224477"/>
                  <a:pt x="349524" y="1147148"/>
                  <a:pt x="357809" y="1126435"/>
                </a:cubicBezTo>
                <a:cubicBezTo>
                  <a:pt x="364403" y="1086869"/>
                  <a:pt x="384313" y="974075"/>
                  <a:pt x="384313" y="940904"/>
                </a:cubicBezTo>
                <a:cubicBezTo>
                  <a:pt x="384313" y="856858"/>
                  <a:pt x="375478" y="773043"/>
                  <a:pt x="371061" y="689113"/>
                </a:cubicBezTo>
                <a:cubicBezTo>
                  <a:pt x="338727" y="699891"/>
                  <a:pt x="317237" y="703180"/>
                  <a:pt x="291548" y="728869"/>
                </a:cubicBezTo>
                <a:cubicBezTo>
                  <a:pt x="280286" y="740131"/>
                  <a:pt x="275240" y="756390"/>
                  <a:pt x="265044" y="768626"/>
                </a:cubicBezTo>
                <a:cubicBezTo>
                  <a:pt x="253046" y="783024"/>
                  <a:pt x="238539" y="795130"/>
                  <a:pt x="225287" y="808382"/>
                </a:cubicBezTo>
                <a:cubicBezTo>
                  <a:pt x="216452" y="826052"/>
                  <a:pt x="206565" y="843233"/>
                  <a:pt x="198783" y="861391"/>
                </a:cubicBezTo>
                <a:cubicBezTo>
                  <a:pt x="184204" y="895410"/>
                  <a:pt x="172327" y="923272"/>
                  <a:pt x="212035" y="954156"/>
                </a:cubicBezTo>
                <a:cubicBezTo>
                  <a:pt x="238590" y="974810"/>
                  <a:pt x="273878" y="980661"/>
                  <a:pt x="304800" y="993913"/>
                </a:cubicBezTo>
                <a:cubicBezTo>
                  <a:pt x="340139" y="980661"/>
                  <a:pt x="378454" y="973574"/>
                  <a:pt x="410818" y="954156"/>
                </a:cubicBezTo>
                <a:cubicBezTo>
                  <a:pt x="424475" y="945962"/>
                  <a:pt x="429420" y="928228"/>
                  <a:pt x="437322" y="914400"/>
                </a:cubicBezTo>
                <a:cubicBezTo>
                  <a:pt x="472366" y="853072"/>
                  <a:pt x="467908" y="847104"/>
                  <a:pt x="490331" y="768626"/>
                </a:cubicBezTo>
                <a:cubicBezTo>
                  <a:pt x="485913" y="671443"/>
                  <a:pt x="493747" y="572922"/>
                  <a:pt x="477078" y="477078"/>
                </a:cubicBezTo>
                <a:cubicBezTo>
                  <a:pt x="474685" y="463316"/>
                  <a:pt x="450292" y="458638"/>
                  <a:pt x="437322" y="463826"/>
                </a:cubicBezTo>
                <a:cubicBezTo>
                  <a:pt x="422534" y="469741"/>
                  <a:pt x="419653" y="490330"/>
                  <a:pt x="410818" y="503582"/>
                </a:cubicBezTo>
                <a:cubicBezTo>
                  <a:pt x="406400" y="521252"/>
                  <a:pt x="394571" y="538625"/>
                  <a:pt x="397565" y="556591"/>
                </a:cubicBezTo>
                <a:cubicBezTo>
                  <a:pt x="399619" y="568915"/>
                  <a:pt x="411576" y="583095"/>
                  <a:pt x="424070" y="583095"/>
                </a:cubicBezTo>
                <a:cubicBezTo>
                  <a:pt x="440786" y="583095"/>
                  <a:pt x="478794" y="541624"/>
                  <a:pt x="490331" y="530087"/>
                </a:cubicBezTo>
                <a:cubicBezTo>
                  <a:pt x="494748" y="516835"/>
                  <a:pt x="496652" y="502459"/>
                  <a:pt x="503583" y="490330"/>
                </a:cubicBezTo>
                <a:cubicBezTo>
                  <a:pt x="514541" y="471153"/>
                  <a:pt x="541819" y="459356"/>
                  <a:pt x="543339" y="437322"/>
                </a:cubicBezTo>
                <a:cubicBezTo>
                  <a:pt x="550943" y="327061"/>
                  <a:pt x="537961" y="216259"/>
                  <a:pt x="530087" y="106017"/>
                </a:cubicBezTo>
                <a:cubicBezTo>
                  <a:pt x="529092" y="92084"/>
                  <a:pt x="526713" y="76138"/>
                  <a:pt x="516835" y="66261"/>
                </a:cubicBezTo>
                <a:cubicBezTo>
                  <a:pt x="506957" y="56383"/>
                  <a:pt x="490330" y="57426"/>
                  <a:pt x="477078" y="53009"/>
                </a:cubicBezTo>
                <a:cubicBezTo>
                  <a:pt x="448744" y="60092"/>
                  <a:pt x="350545" y="59385"/>
                  <a:pt x="344557" y="119269"/>
                </a:cubicBezTo>
                <a:cubicBezTo>
                  <a:pt x="341449" y="150350"/>
                  <a:pt x="353392" y="181113"/>
                  <a:pt x="357809" y="212035"/>
                </a:cubicBezTo>
                <a:cubicBezTo>
                  <a:pt x="384313" y="207617"/>
                  <a:pt x="413289" y="210799"/>
                  <a:pt x="437322" y="198782"/>
                </a:cubicBezTo>
                <a:cubicBezTo>
                  <a:pt x="457874" y="188506"/>
                  <a:pt x="470806" y="138085"/>
                  <a:pt x="477078" y="119269"/>
                </a:cubicBezTo>
                <a:cubicBezTo>
                  <a:pt x="473853" y="96697"/>
                  <a:pt x="483554" y="0"/>
                  <a:pt x="424070" y="0"/>
                </a:cubicBezTo>
                <a:cubicBezTo>
                  <a:pt x="414193" y="0"/>
                  <a:pt x="415235" y="17669"/>
                  <a:pt x="410818" y="26504"/>
                </a:cubicBezTo>
              </a:path>
            </a:pathLst>
          </a:custGeom>
          <a:noFill/>
          <a:ln w="19050">
            <a:solidFill>
              <a:schemeClr val="accent3">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6" name="ZoneTexte 4095"/>
          <p:cNvSpPr txBox="1"/>
          <p:nvPr/>
        </p:nvSpPr>
        <p:spPr>
          <a:xfrm>
            <a:off x="3507694" y="1043444"/>
            <a:ext cx="700833" cy="369332"/>
          </a:xfrm>
          <a:prstGeom prst="rect">
            <a:avLst/>
          </a:prstGeom>
          <a:noFill/>
        </p:spPr>
        <p:txBody>
          <a:bodyPr wrap="none" rtlCol="0">
            <a:spAutoFit/>
          </a:bodyPr>
          <a:lstStyle/>
          <a:p>
            <a:r>
              <a:rPr lang="fr-FR" dirty="0" smtClean="0">
                <a:latin typeface="Andalus" pitchFamily="18" charset="-78"/>
                <a:cs typeface="Andalus" pitchFamily="18" charset="-78"/>
              </a:rPr>
              <a:t>ADN </a:t>
            </a:r>
            <a:endParaRPr lang="fr-FR" dirty="0">
              <a:latin typeface="Andalus" pitchFamily="18" charset="-78"/>
              <a:cs typeface="Andalus" pitchFamily="18" charset="-78"/>
            </a:endParaRPr>
          </a:p>
        </p:txBody>
      </p:sp>
      <p:sp>
        <p:nvSpPr>
          <p:cNvPr id="34" name="ZoneTexte 33"/>
          <p:cNvSpPr txBox="1"/>
          <p:nvPr/>
        </p:nvSpPr>
        <p:spPr>
          <a:xfrm>
            <a:off x="3236634" y="1449650"/>
            <a:ext cx="1228413" cy="646331"/>
          </a:xfrm>
          <a:prstGeom prst="rect">
            <a:avLst/>
          </a:prstGeom>
          <a:noFill/>
        </p:spPr>
        <p:txBody>
          <a:bodyPr wrap="none" rtlCol="0">
            <a:spAutoFit/>
          </a:bodyPr>
          <a:lstStyle/>
          <a:p>
            <a:pPr algn="ctr"/>
            <a:r>
              <a:rPr lang="fr-FR" dirty="0" smtClean="0">
                <a:latin typeface="Andalus" pitchFamily="18" charset="-78"/>
                <a:cs typeface="Andalus" pitchFamily="18" charset="-78"/>
              </a:rPr>
              <a:t>Histone  </a:t>
            </a:r>
          </a:p>
          <a:p>
            <a:pPr algn="ctr"/>
            <a:r>
              <a:rPr lang="fr-FR" dirty="0" smtClean="0">
                <a:latin typeface="Andalus" pitchFamily="18" charset="-78"/>
                <a:cs typeface="Andalus" pitchFamily="18" charset="-78"/>
              </a:rPr>
              <a:t>(Protéine)  </a:t>
            </a:r>
            <a:endParaRPr lang="fr-FR" dirty="0">
              <a:latin typeface="Andalus" pitchFamily="18" charset="-78"/>
              <a:cs typeface="Andalus" pitchFamily="18" charset="-78"/>
            </a:endParaRPr>
          </a:p>
        </p:txBody>
      </p:sp>
      <p:sp>
        <p:nvSpPr>
          <p:cNvPr id="28" name="Ellipse 27"/>
          <p:cNvSpPr/>
          <p:nvPr/>
        </p:nvSpPr>
        <p:spPr>
          <a:xfrm rot="21147291">
            <a:off x="7028804" y="4115495"/>
            <a:ext cx="432048" cy="1888735"/>
          </a:xfrm>
          <a:prstGeom prst="ellipse">
            <a:avLst/>
          </a:prstGeom>
          <a:solidFill>
            <a:schemeClr val="accent3">
              <a:lumMod val="75000"/>
            </a:schemeClr>
          </a:solidFill>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097" name="Accolade fermante 4096"/>
          <p:cNvSpPr/>
          <p:nvPr/>
        </p:nvSpPr>
        <p:spPr>
          <a:xfrm>
            <a:off x="4215052" y="548680"/>
            <a:ext cx="567239" cy="1695486"/>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26" name="Ellipse 25"/>
          <p:cNvSpPr/>
          <p:nvPr/>
        </p:nvSpPr>
        <p:spPr>
          <a:xfrm rot="840870">
            <a:off x="7071515" y="2772030"/>
            <a:ext cx="432048" cy="1417845"/>
          </a:xfrm>
          <a:prstGeom prst="ellips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099" name="ZoneTexte 4098"/>
          <p:cNvSpPr txBox="1"/>
          <p:nvPr/>
        </p:nvSpPr>
        <p:spPr>
          <a:xfrm>
            <a:off x="5037584" y="968422"/>
            <a:ext cx="2026517" cy="523220"/>
          </a:xfrm>
          <a:prstGeom prst="rect">
            <a:avLst/>
          </a:prstGeom>
          <a:noFill/>
        </p:spPr>
        <p:txBody>
          <a:bodyPr wrap="none" rtlCol="0">
            <a:spAutoFit/>
          </a:bodyPr>
          <a:lstStyle/>
          <a:p>
            <a:r>
              <a:rPr lang="fr-FR" sz="2800" dirty="0" smtClean="0">
                <a:effectLst>
                  <a:reflection blurRad="6350" stA="55000" endA="300" endPos="45500" dir="5400000" sy="-100000" algn="bl" rotWithShape="0"/>
                </a:effectLst>
                <a:latin typeface="Andalus" pitchFamily="18" charset="-78"/>
                <a:cs typeface="Andalus" pitchFamily="18" charset="-78"/>
              </a:rPr>
              <a:t>Chromatine </a:t>
            </a:r>
            <a:endParaRPr lang="fr-FR" sz="2800" dirty="0">
              <a:effectLst>
                <a:reflection blurRad="6350" stA="55000" endA="300" endPos="45500" dir="5400000" sy="-100000" algn="bl" rotWithShape="0"/>
              </a:effectLst>
              <a:latin typeface="Andalus" pitchFamily="18" charset="-78"/>
              <a:cs typeface="Andalus" pitchFamily="18" charset="-78"/>
            </a:endParaRPr>
          </a:p>
        </p:txBody>
      </p:sp>
      <p:cxnSp>
        <p:nvCxnSpPr>
          <p:cNvPr id="4101" name="Connecteur droit avec flèche 4100"/>
          <p:cNvCxnSpPr/>
          <p:nvPr/>
        </p:nvCxnSpPr>
        <p:spPr>
          <a:xfrm flipH="1">
            <a:off x="2020035" y="1228110"/>
            <a:ext cx="820071" cy="0"/>
          </a:xfrm>
          <a:prstGeom prst="straightConnector1">
            <a:avLst/>
          </a:prstGeom>
          <a:ln>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2122604" y="1772816"/>
            <a:ext cx="717502" cy="0"/>
          </a:xfrm>
          <a:prstGeom prst="straightConnector1">
            <a:avLst/>
          </a:prstGeom>
          <a:ln>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9" name="Ellipse 28"/>
          <p:cNvSpPr/>
          <p:nvPr/>
        </p:nvSpPr>
        <p:spPr>
          <a:xfrm rot="20534480">
            <a:off x="6570285" y="2739833"/>
            <a:ext cx="432048" cy="1468054"/>
          </a:xfrm>
          <a:prstGeom prst="ellips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104" name="Flèche courbée vers la droite 4103"/>
          <p:cNvSpPr/>
          <p:nvPr/>
        </p:nvSpPr>
        <p:spPr>
          <a:xfrm rot="18339860">
            <a:off x="4166266" y="3613266"/>
            <a:ext cx="908516" cy="3367238"/>
          </a:xfrm>
          <a:prstGeom prst="curvedRightArrow">
            <a:avLst>
              <a:gd name="adj1" fmla="val 25000"/>
              <a:gd name="adj2" fmla="val 60267"/>
              <a:gd name="adj3" fmla="val 25000"/>
            </a:avLst>
          </a:prstGeom>
          <a:solidFill>
            <a:schemeClr val="tx1">
              <a:lumMod val="50000"/>
              <a:lumOff val="50000"/>
            </a:schemeClr>
          </a:solidFill>
          <a:ln>
            <a:solidFill>
              <a:schemeClr val="bg1">
                <a:lumMod val="65000"/>
              </a:schemeClr>
            </a:solidFill>
          </a:ln>
          <a:effectLst>
            <a:outerShdw blurRad="76200" dir="18900000" sy="23000" kx="-12000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43" name="ZoneTexte 42"/>
          <p:cNvSpPr txBox="1"/>
          <p:nvPr/>
        </p:nvSpPr>
        <p:spPr>
          <a:xfrm>
            <a:off x="6086318" y="6218148"/>
            <a:ext cx="2230098" cy="523220"/>
          </a:xfrm>
          <a:prstGeom prst="rect">
            <a:avLst/>
          </a:prstGeom>
          <a:noFill/>
        </p:spPr>
        <p:txBody>
          <a:bodyPr wrap="none" rtlCol="0">
            <a:spAutoFit/>
          </a:bodyPr>
          <a:lstStyle/>
          <a:p>
            <a:r>
              <a:rPr lang="fr-FR" sz="2800" dirty="0" smtClean="0">
                <a:effectLst>
                  <a:reflection blurRad="6350" stA="55000" endA="300" endPos="45500" dir="5400000" sy="-100000" algn="bl" rotWithShape="0"/>
                </a:effectLst>
                <a:latin typeface="Andalus" pitchFamily="18" charset="-78"/>
                <a:cs typeface="Andalus" pitchFamily="18" charset="-78"/>
              </a:rPr>
              <a:t>Chromosome </a:t>
            </a:r>
            <a:endParaRPr lang="fr-FR" sz="2800" dirty="0">
              <a:effectLst>
                <a:reflection blurRad="6350" stA="55000" endA="300" endPos="45500" dir="5400000" sy="-100000" algn="bl" rotWithShape="0"/>
              </a:effectLst>
              <a:latin typeface="Andalus" pitchFamily="18" charset="-78"/>
              <a:cs typeface="Andalus" pitchFamily="18" charset="-78"/>
            </a:endParaRPr>
          </a:p>
        </p:txBody>
      </p:sp>
      <p:sp>
        <p:nvSpPr>
          <p:cNvPr id="31" name="Forme libre 30"/>
          <p:cNvSpPr/>
          <p:nvPr/>
        </p:nvSpPr>
        <p:spPr>
          <a:xfrm rot="21249720">
            <a:off x="6472395" y="4351657"/>
            <a:ext cx="675861" cy="1472040"/>
          </a:xfrm>
          <a:custGeom>
            <a:avLst/>
            <a:gdLst>
              <a:gd name="connsiteX0" fmla="*/ 503583 w 675861"/>
              <a:gd name="connsiteY0" fmla="*/ 0 h 1908313"/>
              <a:gd name="connsiteX1" fmla="*/ 384313 w 675861"/>
              <a:gd name="connsiteY1" fmla="*/ 26504 h 1908313"/>
              <a:gd name="connsiteX2" fmla="*/ 357809 w 675861"/>
              <a:gd name="connsiteY2" fmla="*/ 53009 h 1908313"/>
              <a:gd name="connsiteX3" fmla="*/ 371061 w 675861"/>
              <a:gd name="connsiteY3" fmla="*/ 159026 h 1908313"/>
              <a:gd name="connsiteX4" fmla="*/ 384313 w 675861"/>
              <a:gd name="connsiteY4" fmla="*/ 198783 h 1908313"/>
              <a:gd name="connsiteX5" fmla="*/ 424070 w 675861"/>
              <a:gd name="connsiteY5" fmla="*/ 185530 h 1908313"/>
              <a:gd name="connsiteX6" fmla="*/ 397565 w 675861"/>
              <a:gd name="connsiteY6" fmla="*/ 119270 h 1908313"/>
              <a:gd name="connsiteX7" fmla="*/ 331304 w 675861"/>
              <a:gd name="connsiteY7" fmla="*/ 172278 h 1908313"/>
              <a:gd name="connsiteX8" fmla="*/ 318052 w 675861"/>
              <a:gd name="connsiteY8" fmla="*/ 212035 h 1908313"/>
              <a:gd name="connsiteX9" fmla="*/ 331304 w 675861"/>
              <a:gd name="connsiteY9" fmla="*/ 357809 h 1908313"/>
              <a:gd name="connsiteX10" fmla="*/ 384313 w 675861"/>
              <a:gd name="connsiteY10" fmla="*/ 450574 h 1908313"/>
              <a:gd name="connsiteX11" fmla="*/ 450574 w 675861"/>
              <a:gd name="connsiteY11" fmla="*/ 437322 h 1908313"/>
              <a:gd name="connsiteX12" fmla="*/ 463826 w 675861"/>
              <a:gd name="connsiteY12" fmla="*/ 318052 h 1908313"/>
              <a:gd name="connsiteX13" fmla="*/ 424070 w 675861"/>
              <a:gd name="connsiteY13" fmla="*/ 304800 h 1908313"/>
              <a:gd name="connsiteX14" fmla="*/ 318052 w 675861"/>
              <a:gd name="connsiteY14" fmla="*/ 318052 h 1908313"/>
              <a:gd name="connsiteX15" fmla="*/ 238539 w 675861"/>
              <a:gd name="connsiteY15" fmla="*/ 344557 h 1908313"/>
              <a:gd name="connsiteX16" fmla="*/ 212035 w 675861"/>
              <a:gd name="connsiteY16" fmla="*/ 384313 h 1908313"/>
              <a:gd name="connsiteX17" fmla="*/ 238539 w 675861"/>
              <a:gd name="connsiteY17" fmla="*/ 543339 h 1908313"/>
              <a:gd name="connsiteX18" fmla="*/ 265044 w 675861"/>
              <a:gd name="connsiteY18" fmla="*/ 569843 h 1908313"/>
              <a:gd name="connsiteX19" fmla="*/ 304800 w 675861"/>
              <a:gd name="connsiteY19" fmla="*/ 662609 h 1908313"/>
              <a:gd name="connsiteX20" fmla="*/ 344557 w 675861"/>
              <a:gd name="connsiteY20" fmla="*/ 675861 h 1908313"/>
              <a:gd name="connsiteX21" fmla="*/ 397565 w 675861"/>
              <a:gd name="connsiteY21" fmla="*/ 662609 h 1908313"/>
              <a:gd name="connsiteX22" fmla="*/ 344557 w 675861"/>
              <a:gd name="connsiteY22" fmla="*/ 503583 h 1908313"/>
              <a:gd name="connsiteX23" fmla="*/ 225287 w 675861"/>
              <a:gd name="connsiteY23" fmla="*/ 530087 h 1908313"/>
              <a:gd name="connsiteX24" fmla="*/ 185530 w 675861"/>
              <a:gd name="connsiteY24" fmla="*/ 569843 h 1908313"/>
              <a:gd name="connsiteX25" fmla="*/ 238539 w 675861"/>
              <a:gd name="connsiteY25" fmla="*/ 596348 h 1908313"/>
              <a:gd name="connsiteX26" fmla="*/ 265044 w 675861"/>
              <a:gd name="connsiteY26" fmla="*/ 675861 h 1908313"/>
              <a:gd name="connsiteX27" fmla="*/ 344557 w 675861"/>
              <a:gd name="connsiteY27" fmla="*/ 768626 h 1908313"/>
              <a:gd name="connsiteX28" fmla="*/ 384313 w 675861"/>
              <a:gd name="connsiteY28" fmla="*/ 781878 h 1908313"/>
              <a:gd name="connsiteX29" fmla="*/ 437322 w 675861"/>
              <a:gd name="connsiteY29" fmla="*/ 768626 h 1908313"/>
              <a:gd name="connsiteX30" fmla="*/ 463826 w 675861"/>
              <a:gd name="connsiteY30" fmla="*/ 689113 h 1908313"/>
              <a:gd name="connsiteX31" fmla="*/ 450574 w 675861"/>
              <a:gd name="connsiteY31" fmla="*/ 636104 h 1908313"/>
              <a:gd name="connsiteX32" fmla="*/ 265044 w 675861"/>
              <a:gd name="connsiteY32" fmla="*/ 622852 h 1908313"/>
              <a:gd name="connsiteX33" fmla="*/ 185530 w 675861"/>
              <a:gd name="connsiteY33" fmla="*/ 689113 h 1908313"/>
              <a:gd name="connsiteX34" fmla="*/ 159026 w 675861"/>
              <a:gd name="connsiteY34" fmla="*/ 768626 h 1908313"/>
              <a:gd name="connsiteX35" fmla="*/ 172278 w 675861"/>
              <a:gd name="connsiteY35" fmla="*/ 848139 h 1908313"/>
              <a:gd name="connsiteX36" fmla="*/ 185530 w 675861"/>
              <a:gd name="connsiteY36" fmla="*/ 887896 h 1908313"/>
              <a:gd name="connsiteX37" fmla="*/ 238539 w 675861"/>
              <a:gd name="connsiteY37" fmla="*/ 954157 h 1908313"/>
              <a:gd name="connsiteX38" fmla="*/ 278296 w 675861"/>
              <a:gd name="connsiteY38" fmla="*/ 980661 h 1908313"/>
              <a:gd name="connsiteX39" fmla="*/ 397565 w 675861"/>
              <a:gd name="connsiteY39" fmla="*/ 967409 h 1908313"/>
              <a:gd name="connsiteX40" fmla="*/ 410817 w 675861"/>
              <a:gd name="connsiteY40" fmla="*/ 927652 h 1908313"/>
              <a:gd name="connsiteX41" fmla="*/ 371061 w 675861"/>
              <a:gd name="connsiteY41" fmla="*/ 795130 h 1908313"/>
              <a:gd name="connsiteX42" fmla="*/ 357809 w 675861"/>
              <a:gd name="connsiteY42" fmla="*/ 755374 h 1908313"/>
              <a:gd name="connsiteX43" fmla="*/ 318052 w 675861"/>
              <a:gd name="connsiteY43" fmla="*/ 742122 h 1908313"/>
              <a:gd name="connsiteX44" fmla="*/ 159026 w 675861"/>
              <a:gd name="connsiteY44" fmla="*/ 768626 h 1908313"/>
              <a:gd name="connsiteX45" fmla="*/ 159026 w 675861"/>
              <a:gd name="connsiteY45" fmla="*/ 848139 h 1908313"/>
              <a:gd name="connsiteX46" fmla="*/ 185530 w 675861"/>
              <a:gd name="connsiteY46" fmla="*/ 927652 h 1908313"/>
              <a:gd name="connsiteX47" fmla="*/ 198783 w 675861"/>
              <a:gd name="connsiteY47" fmla="*/ 967409 h 1908313"/>
              <a:gd name="connsiteX48" fmla="*/ 238539 w 675861"/>
              <a:gd name="connsiteY48" fmla="*/ 1033670 h 1908313"/>
              <a:gd name="connsiteX49" fmla="*/ 291548 w 675861"/>
              <a:gd name="connsiteY49" fmla="*/ 1046922 h 1908313"/>
              <a:gd name="connsiteX50" fmla="*/ 344557 w 675861"/>
              <a:gd name="connsiteY50" fmla="*/ 1073426 h 1908313"/>
              <a:gd name="connsiteX51" fmla="*/ 410817 w 675861"/>
              <a:gd name="connsiteY51" fmla="*/ 1099930 h 1908313"/>
              <a:gd name="connsiteX52" fmla="*/ 437322 w 675861"/>
              <a:gd name="connsiteY52" fmla="*/ 1020417 h 1908313"/>
              <a:gd name="connsiteX53" fmla="*/ 424070 w 675861"/>
              <a:gd name="connsiteY53" fmla="*/ 940904 h 1908313"/>
              <a:gd name="connsiteX54" fmla="*/ 397565 w 675861"/>
              <a:gd name="connsiteY54" fmla="*/ 901148 h 1908313"/>
              <a:gd name="connsiteX55" fmla="*/ 278296 w 675861"/>
              <a:gd name="connsiteY55" fmla="*/ 821635 h 1908313"/>
              <a:gd name="connsiteX56" fmla="*/ 238539 w 675861"/>
              <a:gd name="connsiteY56" fmla="*/ 808383 h 1908313"/>
              <a:gd name="connsiteX57" fmla="*/ 106017 w 675861"/>
              <a:gd name="connsiteY57" fmla="*/ 848139 h 1908313"/>
              <a:gd name="connsiteX58" fmla="*/ 79513 w 675861"/>
              <a:gd name="connsiteY58" fmla="*/ 887896 h 1908313"/>
              <a:gd name="connsiteX59" fmla="*/ 145774 w 675861"/>
              <a:gd name="connsiteY59" fmla="*/ 901148 h 1908313"/>
              <a:gd name="connsiteX60" fmla="*/ 132522 w 675861"/>
              <a:gd name="connsiteY60" fmla="*/ 967409 h 1908313"/>
              <a:gd name="connsiteX61" fmla="*/ 198783 w 675861"/>
              <a:gd name="connsiteY61" fmla="*/ 1351722 h 1908313"/>
              <a:gd name="connsiteX62" fmla="*/ 238539 w 675861"/>
              <a:gd name="connsiteY62" fmla="*/ 1378226 h 1908313"/>
              <a:gd name="connsiteX63" fmla="*/ 278296 w 675861"/>
              <a:gd name="connsiteY63" fmla="*/ 1364974 h 1908313"/>
              <a:gd name="connsiteX64" fmla="*/ 344557 w 675861"/>
              <a:gd name="connsiteY64" fmla="*/ 1311965 h 1908313"/>
              <a:gd name="connsiteX65" fmla="*/ 371061 w 675861"/>
              <a:gd name="connsiteY65" fmla="*/ 1272209 h 1908313"/>
              <a:gd name="connsiteX66" fmla="*/ 344557 w 675861"/>
              <a:gd name="connsiteY66" fmla="*/ 1060174 h 1908313"/>
              <a:gd name="connsiteX67" fmla="*/ 291548 w 675861"/>
              <a:gd name="connsiteY67" fmla="*/ 980661 h 1908313"/>
              <a:gd name="connsiteX68" fmla="*/ 251791 w 675861"/>
              <a:gd name="connsiteY68" fmla="*/ 967409 h 1908313"/>
              <a:gd name="connsiteX69" fmla="*/ 145774 w 675861"/>
              <a:gd name="connsiteY69" fmla="*/ 980661 h 1908313"/>
              <a:gd name="connsiteX70" fmla="*/ 92765 w 675861"/>
              <a:gd name="connsiteY70" fmla="*/ 1060174 h 1908313"/>
              <a:gd name="connsiteX71" fmla="*/ 79513 w 675861"/>
              <a:gd name="connsiteY71" fmla="*/ 1113183 h 1908313"/>
              <a:gd name="connsiteX72" fmla="*/ 66261 w 675861"/>
              <a:gd name="connsiteY72" fmla="*/ 1179443 h 1908313"/>
              <a:gd name="connsiteX73" fmla="*/ 53009 w 675861"/>
              <a:gd name="connsiteY73" fmla="*/ 1219200 h 1908313"/>
              <a:gd name="connsiteX74" fmla="*/ 39757 w 675861"/>
              <a:gd name="connsiteY74" fmla="*/ 1285461 h 1908313"/>
              <a:gd name="connsiteX75" fmla="*/ 92765 w 675861"/>
              <a:gd name="connsiteY75" fmla="*/ 1404730 h 1908313"/>
              <a:gd name="connsiteX76" fmla="*/ 106017 w 675861"/>
              <a:gd name="connsiteY76" fmla="*/ 1457739 h 1908313"/>
              <a:gd name="connsiteX77" fmla="*/ 159026 w 675861"/>
              <a:gd name="connsiteY77" fmla="*/ 1577009 h 1908313"/>
              <a:gd name="connsiteX78" fmla="*/ 251791 w 675861"/>
              <a:gd name="connsiteY78" fmla="*/ 1643270 h 1908313"/>
              <a:gd name="connsiteX79" fmla="*/ 318052 w 675861"/>
              <a:gd name="connsiteY79" fmla="*/ 1616765 h 1908313"/>
              <a:gd name="connsiteX80" fmla="*/ 278296 w 675861"/>
              <a:gd name="connsiteY80" fmla="*/ 1431235 h 1908313"/>
              <a:gd name="connsiteX81" fmla="*/ 251791 w 675861"/>
              <a:gd name="connsiteY81" fmla="*/ 1404730 h 1908313"/>
              <a:gd name="connsiteX82" fmla="*/ 145774 w 675861"/>
              <a:gd name="connsiteY82" fmla="*/ 1285461 h 1908313"/>
              <a:gd name="connsiteX83" fmla="*/ 106017 w 675861"/>
              <a:gd name="connsiteY83" fmla="*/ 1272209 h 1908313"/>
              <a:gd name="connsiteX84" fmla="*/ 13252 w 675861"/>
              <a:gd name="connsiteY84" fmla="*/ 1311965 h 1908313"/>
              <a:gd name="connsiteX85" fmla="*/ 0 w 675861"/>
              <a:gd name="connsiteY85" fmla="*/ 1351722 h 1908313"/>
              <a:gd name="connsiteX86" fmla="*/ 13252 w 675861"/>
              <a:gd name="connsiteY86" fmla="*/ 1417983 h 1908313"/>
              <a:gd name="connsiteX87" fmla="*/ 26504 w 675861"/>
              <a:gd name="connsiteY87" fmla="*/ 1510748 h 1908313"/>
              <a:gd name="connsiteX88" fmla="*/ 53009 w 675861"/>
              <a:gd name="connsiteY88" fmla="*/ 1550504 h 1908313"/>
              <a:gd name="connsiteX89" fmla="*/ 106017 w 675861"/>
              <a:gd name="connsiteY89" fmla="*/ 1630017 h 1908313"/>
              <a:gd name="connsiteX90" fmla="*/ 159026 w 675861"/>
              <a:gd name="connsiteY90" fmla="*/ 1709530 h 1908313"/>
              <a:gd name="connsiteX91" fmla="*/ 238539 w 675861"/>
              <a:gd name="connsiteY91" fmla="*/ 1775791 h 1908313"/>
              <a:gd name="connsiteX92" fmla="*/ 278296 w 675861"/>
              <a:gd name="connsiteY92" fmla="*/ 1762539 h 1908313"/>
              <a:gd name="connsiteX93" fmla="*/ 265044 w 675861"/>
              <a:gd name="connsiteY93" fmla="*/ 1669774 h 1908313"/>
              <a:gd name="connsiteX94" fmla="*/ 251791 w 675861"/>
              <a:gd name="connsiteY94" fmla="*/ 1616765 h 1908313"/>
              <a:gd name="connsiteX95" fmla="*/ 212035 w 675861"/>
              <a:gd name="connsiteY95" fmla="*/ 1590261 h 1908313"/>
              <a:gd name="connsiteX96" fmla="*/ 185530 w 675861"/>
              <a:gd name="connsiteY96" fmla="*/ 1616765 h 1908313"/>
              <a:gd name="connsiteX97" fmla="*/ 106017 w 675861"/>
              <a:gd name="connsiteY97" fmla="*/ 1669774 h 1908313"/>
              <a:gd name="connsiteX98" fmla="*/ 92765 w 675861"/>
              <a:gd name="connsiteY98" fmla="*/ 1709530 h 1908313"/>
              <a:gd name="connsiteX99" fmla="*/ 66261 w 675861"/>
              <a:gd name="connsiteY99" fmla="*/ 1736035 h 1908313"/>
              <a:gd name="connsiteX100" fmla="*/ 79513 w 675861"/>
              <a:gd name="connsiteY100" fmla="*/ 1789043 h 1908313"/>
              <a:gd name="connsiteX101" fmla="*/ 92765 w 675861"/>
              <a:gd name="connsiteY101" fmla="*/ 1828800 h 1908313"/>
              <a:gd name="connsiteX102" fmla="*/ 185530 w 675861"/>
              <a:gd name="connsiteY102" fmla="*/ 1908313 h 1908313"/>
              <a:gd name="connsiteX103" fmla="*/ 225287 w 675861"/>
              <a:gd name="connsiteY103" fmla="*/ 1895061 h 1908313"/>
              <a:gd name="connsiteX104" fmla="*/ 291548 w 675861"/>
              <a:gd name="connsiteY104" fmla="*/ 1815548 h 1908313"/>
              <a:gd name="connsiteX105" fmla="*/ 251791 w 675861"/>
              <a:gd name="connsiteY105" fmla="*/ 1696278 h 1908313"/>
              <a:gd name="connsiteX106" fmla="*/ 238539 w 675861"/>
              <a:gd name="connsiteY106" fmla="*/ 1603513 h 1908313"/>
              <a:gd name="connsiteX107" fmla="*/ 251791 w 675861"/>
              <a:gd name="connsiteY107" fmla="*/ 1404730 h 1908313"/>
              <a:gd name="connsiteX108" fmla="*/ 265044 w 675861"/>
              <a:gd name="connsiteY108" fmla="*/ 1444487 h 1908313"/>
              <a:gd name="connsiteX109" fmla="*/ 304800 w 675861"/>
              <a:gd name="connsiteY109" fmla="*/ 1417983 h 1908313"/>
              <a:gd name="connsiteX110" fmla="*/ 344557 w 675861"/>
              <a:gd name="connsiteY110" fmla="*/ 1285461 h 1908313"/>
              <a:gd name="connsiteX111" fmla="*/ 357809 w 675861"/>
              <a:gd name="connsiteY111" fmla="*/ 1245704 h 1908313"/>
              <a:gd name="connsiteX112" fmla="*/ 371061 w 675861"/>
              <a:gd name="connsiteY112" fmla="*/ 1311965 h 1908313"/>
              <a:gd name="connsiteX113" fmla="*/ 397565 w 675861"/>
              <a:gd name="connsiteY113" fmla="*/ 1391478 h 1908313"/>
              <a:gd name="connsiteX114" fmla="*/ 424070 w 675861"/>
              <a:gd name="connsiteY114" fmla="*/ 1364974 h 1908313"/>
              <a:gd name="connsiteX115" fmla="*/ 437322 w 675861"/>
              <a:gd name="connsiteY115" fmla="*/ 1311965 h 1908313"/>
              <a:gd name="connsiteX116" fmla="*/ 424070 w 675861"/>
              <a:gd name="connsiteY116" fmla="*/ 1060174 h 1908313"/>
              <a:gd name="connsiteX117" fmla="*/ 437322 w 675861"/>
              <a:gd name="connsiteY117" fmla="*/ 1020417 h 1908313"/>
              <a:gd name="connsiteX118" fmla="*/ 477078 w 675861"/>
              <a:gd name="connsiteY118" fmla="*/ 914400 h 1908313"/>
              <a:gd name="connsiteX119" fmla="*/ 503583 w 675861"/>
              <a:gd name="connsiteY119" fmla="*/ 675861 h 1908313"/>
              <a:gd name="connsiteX120" fmla="*/ 596348 w 675861"/>
              <a:gd name="connsiteY120" fmla="*/ 384313 h 1908313"/>
              <a:gd name="connsiteX121" fmla="*/ 609600 w 675861"/>
              <a:gd name="connsiteY121" fmla="*/ 331304 h 1908313"/>
              <a:gd name="connsiteX122" fmla="*/ 622852 w 675861"/>
              <a:gd name="connsiteY122" fmla="*/ 145774 h 1908313"/>
              <a:gd name="connsiteX123" fmla="*/ 675861 w 675861"/>
              <a:gd name="connsiteY123" fmla="*/ 79513 h 1908313"/>
              <a:gd name="connsiteX124" fmla="*/ 622852 w 675861"/>
              <a:gd name="connsiteY124" fmla="*/ 92765 h 1908313"/>
              <a:gd name="connsiteX125" fmla="*/ 596348 w 675861"/>
              <a:gd name="connsiteY125" fmla="*/ 132522 h 1908313"/>
              <a:gd name="connsiteX126" fmla="*/ 530087 w 675861"/>
              <a:gd name="connsiteY126" fmla="*/ 198783 h 1908313"/>
              <a:gd name="connsiteX127" fmla="*/ 490330 w 675861"/>
              <a:gd name="connsiteY127" fmla="*/ 185530 h 1908313"/>
              <a:gd name="connsiteX128" fmla="*/ 477078 w 675861"/>
              <a:gd name="connsiteY128" fmla="*/ 106017 h 1908313"/>
              <a:gd name="connsiteX129" fmla="*/ 463826 w 675861"/>
              <a:gd name="connsiteY129" fmla="*/ 39757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75861" h="1908313">
                <a:moveTo>
                  <a:pt x="503583" y="0"/>
                </a:moveTo>
                <a:cubicBezTo>
                  <a:pt x="496613" y="1394"/>
                  <a:pt x="396789" y="20266"/>
                  <a:pt x="384313" y="26504"/>
                </a:cubicBezTo>
                <a:cubicBezTo>
                  <a:pt x="373138" y="32092"/>
                  <a:pt x="366644" y="44174"/>
                  <a:pt x="357809" y="53009"/>
                </a:cubicBezTo>
                <a:cubicBezTo>
                  <a:pt x="362226" y="88348"/>
                  <a:pt x="364690" y="123986"/>
                  <a:pt x="371061" y="159026"/>
                </a:cubicBezTo>
                <a:cubicBezTo>
                  <a:pt x="373560" y="172770"/>
                  <a:pt x="371819" y="192536"/>
                  <a:pt x="384313" y="198783"/>
                </a:cubicBezTo>
                <a:cubicBezTo>
                  <a:pt x="396808" y="205030"/>
                  <a:pt x="410818" y="189948"/>
                  <a:pt x="424070" y="185530"/>
                </a:cubicBezTo>
                <a:cubicBezTo>
                  <a:pt x="456334" y="88738"/>
                  <a:pt x="477678" y="99241"/>
                  <a:pt x="397565" y="119270"/>
                </a:cubicBezTo>
                <a:cubicBezTo>
                  <a:pt x="379510" y="131307"/>
                  <a:pt x="343892" y="151298"/>
                  <a:pt x="331304" y="172278"/>
                </a:cubicBezTo>
                <a:cubicBezTo>
                  <a:pt x="324117" y="184256"/>
                  <a:pt x="322469" y="198783"/>
                  <a:pt x="318052" y="212035"/>
                </a:cubicBezTo>
                <a:cubicBezTo>
                  <a:pt x="322469" y="260626"/>
                  <a:pt x="321735" y="309965"/>
                  <a:pt x="331304" y="357809"/>
                </a:cubicBezTo>
                <a:cubicBezTo>
                  <a:pt x="336107" y="381824"/>
                  <a:pt x="370091" y="429240"/>
                  <a:pt x="384313" y="450574"/>
                </a:cubicBezTo>
                <a:cubicBezTo>
                  <a:pt x="406400" y="446157"/>
                  <a:pt x="429871" y="446195"/>
                  <a:pt x="450574" y="437322"/>
                </a:cubicBezTo>
                <a:cubicBezTo>
                  <a:pt x="498229" y="416898"/>
                  <a:pt x="481183" y="352766"/>
                  <a:pt x="463826" y="318052"/>
                </a:cubicBezTo>
                <a:cubicBezTo>
                  <a:pt x="457579" y="305558"/>
                  <a:pt x="437322" y="309217"/>
                  <a:pt x="424070" y="304800"/>
                </a:cubicBezTo>
                <a:cubicBezTo>
                  <a:pt x="388731" y="309217"/>
                  <a:pt x="352876" y="310590"/>
                  <a:pt x="318052" y="318052"/>
                </a:cubicBezTo>
                <a:cubicBezTo>
                  <a:pt x="290734" y="323906"/>
                  <a:pt x="238539" y="344557"/>
                  <a:pt x="238539" y="344557"/>
                </a:cubicBezTo>
                <a:cubicBezTo>
                  <a:pt x="229704" y="357809"/>
                  <a:pt x="213477" y="368451"/>
                  <a:pt x="212035" y="384313"/>
                </a:cubicBezTo>
                <a:cubicBezTo>
                  <a:pt x="211461" y="390625"/>
                  <a:pt x="224876" y="516012"/>
                  <a:pt x="238539" y="543339"/>
                </a:cubicBezTo>
                <a:cubicBezTo>
                  <a:pt x="244127" y="554514"/>
                  <a:pt x="256209" y="561008"/>
                  <a:pt x="265044" y="569843"/>
                </a:cubicBezTo>
                <a:cubicBezTo>
                  <a:pt x="273001" y="601673"/>
                  <a:pt x="276201" y="639730"/>
                  <a:pt x="304800" y="662609"/>
                </a:cubicBezTo>
                <a:cubicBezTo>
                  <a:pt x="315708" y="671335"/>
                  <a:pt x="331305" y="671444"/>
                  <a:pt x="344557" y="675861"/>
                </a:cubicBezTo>
                <a:cubicBezTo>
                  <a:pt x="362226" y="671444"/>
                  <a:pt x="392773" y="680180"/>
                  <a:pt x="397565" y="662609"/>
                </a:cubicBezTo>
                <a:cubicBezTo>
                  <a:pt x="429521" y="545434"/>
                  <a:pt x="404464" y="543521"/>
                  <a:pt x="344557" y="503583"/>
                </a:cubicBezTo>
                <a:cubicBezTo>
                  <a:pt x="334936" y="505186"/>
                  <a:pt x="247036" y="515588"/>
                  <a:pt x="225287" y="530087"/>
                </a:cubicBezTo>
                <a:cubicBezTo>
                  <a:pt x="209693" y="540483"/>
                  <a:pt x="198782" y="556591"/>
                  <a:pt x="185530" y="569843"/>
                </a:cubicBezTo>
                <a:cubicBezTo>
                  <a:pt x="203200" y="578678"/>
                  <a:pt x="226686" y="580544"/>
                  <a:pt x="238539" y="596348"/>
                </a:cubicBezTo>
                <a:cubicBezTo>
                  <a:pt x="255302" y="618698"/>
                  <a:pt x="249547" y="652615"/>
                  <a:pt x="265044" y="675861"/>
                </a:cubicBezTo>
                <a:cubicBezTo>
                  <a:pt x="282001" y="701297"/>
                  <a:pt x="317012" y="759444"/>
                  <a:pt x="344557" y="768626"/>
                </a:cubicBezTo>
                <a:lnTo>
                  <a:pt x="384313" y="781878"/>
                </a:lnTo>
                <a:cubicBezTo>
                  <a:pt x="401983" y="777461"/>
                  <a:pt x="425469" y="782455"/>
                  <a:pt x="437322" y="768626"/>
                </a:cubicBezTo>
                <a:cubicBezTo>
                  <a:pt x="455504" y="747414"/>
                  <a:pt x="463826" y="689113"/>
                  <a:pt x="463826" y="689113"/>
                </a:cubicBezTo>
                <a:cubicBezTo>
                  <a:pt x="459409" y="671443"/>
                  <a:pt x="460677" y="651258"/>
                  <a:pt x="450574" y="636104"/>
                </a:cubicBezTo>
                <a:cubicBezTo>
                  <a:pt x="412311" y="578709"/>
                  <a:pt x="297737" y="619880"/>
                  <a:pt x="265044" y="622852"/>
                </a:cubicBezTo>
                <a:cubicBezTo>
                  <a:pt x="240301" y="639348"/>
                  <a:pt x="200534" y="662105"/>
                  <a:pt x="185530" y="689113"/>
                </a:cubicBezTo>
                <a:cubicBezTo>
                  <a:pt x="171962" y="713535"/>
                  <a:pt x="159026" y="768626"/>
                  <a:pt x="159026" y="768626"/>
                </a:cubicBezTo>
                <a:cubicBezTo>
                  <a:pt x="163443" y="795130"/>
                  <a:pt x="166449" y="821909"/>
                  <a:pt x="172278" y="848139"/>
                </a:cubicBezTo>
                <a:cubicBezTo>
                  <a:pt x="175308" y="861776"/>
                  <a:pt x="179283" y="875402"/>
                  <a:pt x="185530" y="887896"/>
                </a:cubicBezTo>
                <a:cubicBezTo>
                  <a:pt x="197008" y="910851"/>
                  <a:pt x="217998" y="937725"/>
                  <a:pt x="238539" y="954157"/>
                </a:cubicBezTo>
                <a:cubicBezTo>
                  <a:pt x="250976" y="964107"/>
                  <a:pt x="265044" y="971826"/>
                  <a:pt x="278296" y="980661"/>
                </a:cubicBezTo>
                <a:cubicBezTo>
                  <a:pt x="318052" y="976244"/>
                  <a:pt x="360425" y="982265"/>
                  <a:pt x="397565" y="967409"/>
                </a:cubicBezTo>
                <a:cubicBezTo>
                  <a:pt x="410535" y="962221"/>
                  <a:pt x="410817" y="941621"/>
                  <a:pt x="410817" y="927652"/>
                </a:cubicBezTo>
                <a:cubicBezTo>
                  <a:pt x="410817" y="824039"/>
                  <a:pt x="417555" y="841625"/>
                  <a:pt x="371061" y="795130"/>
                </a:cubicBezTo>
                <a:cubicBezTo>
                  <a:pt x="366644" y="781878"/>
                  <a:pt x="367687" y="765251"/>
                  <a:pt x="357809" y="755374"/>
                </a:cubicBezTo>
                <a:cubicBezTo>
                  <a:pt x="347931" y="745496"/>
                  <a:pt x="332021" y="742122"/>
                  <a:pt x="318052" y="742122"/>
                </a:cubicBezTo>
                <a:cubicBezTo>
                  <a:pt x="256008" y="742122"/>
                  <a:pt x="214855" y="754669"/>
                  <a:pt x="159026" y="768626"/>
                </a:cubicBezTo>
                <a:cubicBezTo>
                  <a:pt x="92003" y="813308"/>
                  <a:pt x="122042" y="774170"/>
                  <a:pt x="159026" y="848139"/>
                </a:cubicBezTo>
                <a:cubicBezTo>
                  <a:pt x="171520" y="873128"/>
                  <a:pt x="176695" y="901148"/>
                  <a:pt x="185530" y="927652"/>
                </a:cubicBezTo>
                <a:lnTo>
                  <a:pt x="198783" y="967409"/>
                </a:lnTo>
                <a:cubicBezTo>
                  <a:pt x="207851" y="994612"/>
                  <a:pt x="209434" y="1019117"/>
                  <a:pt x="238539" y="1033670"/>
                </a:cubicBezTo>
                <a:cubicBezTo>
                  <a:pt x="254830" y="1041815"/>
                  <a:pt x="274494" y="1040527"/>
                  <a:pt x="291548" y="1046922"/>
                </a:cubicBezTo>
                <a:cubicBezTo>
                  <a:pt x="310045" y="1053858"/>
                  <a:pt x="326887" y="1064591"/>
                  <a:pt x="344557" y="1073426"/>
                </a:cubicBezTo>
                <a:cubicBezTo>
                  <a:pt x="355801" y="1090292"/>
                  <a:pt x="376131" y="1148491"/>
                  <a:pt x="410817" y="1099930"/>
                </a:cubicBezTo>
                <a:cubicBezTo>
                  <a:pt x="427056" y="1077196"/>
                  <a:pt x="437322" y="1020417"/>
                  <a:pt x="437322" y="1020417"/>
                </a:cubicBezTo>
                <a:cubicBezTo>
                  <a:pt x="432905" y="993913"/>
                  <a:pt x="432567" y="966395"/>
                  <a:pt x="424070" y="940904"/>
                </a:cubicBezTo>
                <a:cubicBezTo>
                  <a:pt x="419033" y="925794"/>
                  <a:pt x="408053" y="913134"/>
                  <a:pt x="397565" y="901148"/>
                </a:cubicBezTo>
                <a:cubicBezTo>
                  <a:pt x="325661" y="818973"/>
                  <a:pt x="357388" y="844232"/>
                  <a:pt x="278296" y="821635"/>
                </a:cubicBezTo>
                <a:cubicBezTo>
                  <a:pt x="264864" y="817797"/>
                  <a:pt x="251791" y="812800"/>
                  <a:pt x="238539" y="808383"/>
                </a:cubicBezTo>
                <a:cubicBezTo>
                  <a:pt x="180152" y="816724"/>
                  <a:pt x="146194" y="807962"/>
                  <a:pt x="106017" y="848139"/>
                </a:cubicBezTo>
                <a:cubicBezTo>
                  <a:pt x="94755" y="859401"/>
                  <a:pt x="88348" y="874644"/>
                  <a:pt x="79513" y="887896"/>
                </a:cubicBezTo>
                <a:cubicBezTo>
                  <a:pt x="101600" y="892313"/>
                  <a:pt x="133280" y="882407"/>
                  <a:pt x="145774" y="901148"/>
                </a:cubicBezTo>
                <a:cubicBezTo>
                  <a:pt x="158268" y="919889"/>
                  <a:pt x="132522" y="944885"/>
                  <a:pt x="132522" y="967409"/>
                </a:cubicBezTo>
                <a:cubicBezTo>
                  <a:pt x="132522" y="1003173"/>
                  <a:pt x="93947" y="1281832"/>
                  <a:pt x="198783" y="1351722"/>
                </a:cubicBezTo>
                <a:lnTo>
                  <a:pt x="238539" y="1378226"/>
                </a:lnTo>
                <a:cubicBezTo>
                  <a:pt x="251791" y="1373809"/>
                  <a:pt x="265802" y="1371221"/>
                  <a:pt x="278296" y="1364974"/>
                </a:cubicBezTo>
                <a:cubicBezTo>
                  <a:pt x="301256" y="1353494"/>
                  <a:pt x="328122" y="1332508"/>
                  <a:pt x="344557" y="1311965"/>
                </a:cubicBezTo>
                <a:cubicBezTo>
                  <a:pt x="354506" y="1299528"/>
                  <a:pt x="362226" y="1285461"/>
                  <a:pt x="371061" y="1272209"/>
                </a:cubicBezTo>
                <a:cubicBezTo>
                  <a:pt x="370638" y="1266709"/>
                  <a:pt x="372651" y="1110743"/>
                  <a:pt x="344557" y="1060174"/>
                </a:cubicBezTo>
                <a:cubicBezTo>
                  <a:pt x="329087" y="1032328"/>
                  <a:pt x="321768" y="990734"/>
                  <a:pt x="291548" y="980661"/>
                </a:cubicBezTo>
                <a:lnTo>
                  <a:pt x="251791" y="967409"/>
                </a:lnTo>
                <a:cubicBezTo>
                  <a:pt x="216452" y="971826"/>
                  <a:pt x="176537" y="962716"/>
                  <a:pt x="145774" y="980661"/>
                </a:cubicBezTo>
                <a:cubicBezTo>
                  <a:pt x="118259" y="996711"/>
                  <a:pt x="92765" y="1060174"/>
                  <a:pt x="92765" y="1060174"/>
                </a:cubicBezTo>
                <a:cubicBezTo>
                  <a:pt x="88348" y="1077844"/>
                  <a:pt x="83464" y="1095403"/>
                  <a:pt x="79513" y="1113183"/>
                </a:cubicBezTo>
                <a:cubicBezTo>
                  <a:pt x="74627" y="1135171"/>
                  <a:pt x="71724" y="1157591"/>
                  <a:pt x="66261" y="1179443"/>
                </a:cubicBezTo>
                <a:cubicBezTo>
                  <a:pt x="62873" y="1192995"/>
                  <a:pt x="56397" y="1205648"/>
                  <a:pt x="53009" y="1219200"/>
                </a:cubicBezTo>
                <a:cubicBezTo>
                  <a:pt x="47546" y="1241052"/>
                  <a:pt x="44174" y="1263374"/>
                  <a:pt x="39757" y="1285461"/>
                </a:cubicBezTo>
                <a:cubicBezTo>
                  <a:pt x="57426" y="1325217"/>
                  <a:pt x="77147" y="1364124"/>
                  <a:pt x="92765" y="1404730"/>
                </a:cubicBezTo>
                <a:cubicBezTo>
                  <a:pt x="99303" y="1421729"/>
                  <a:pt x="100783" y="1440294"/>
                  <a:pt x="106017" y="1457739"/>
                </a:cubicBezTo>
                <a:cubicBezTo>
                  <a:pt x="117263" y="1495226"/>
                  <a:pt x="128595" y="1546578"/>
                  <a:pt x="159026" y="1577009"/>
                </a:cubicBezTo>
                <a:cubicBezTo>
                  <a:pt x="175457" y="1593440"/>
                  <a:pt x="229223" y="1628224"/>
                  <a:pt x="251791" y="1643270"/>
                </a:cubicBezTo>
                <a:cubicBezTo>
                  <a:pt x="273878" y="1634435"/>
                  <a:pt x="311056" y="1639502"/>
                  <a:pt x="318052" y="1616765"/>
                </a:cubicBezTo>
                <a:cubicBezTo>
                  <a:pt x="340772" y="1542924"/>
                  <a:pt x="319652" y="1482930"/>
                  <a:pt x="278296" y="1431235"/>
                </a:cubicBezTo>
                <a:cubicBezTo>
                  <a:pt x="270491" y="1421478"/>
                  <a:pt x="259596" y="1414487"/>
                  <a:pt x="251791" y="1404730"/>
                </a:cubicBezTo>
                <a:cubicBezTo>
                  <a:pt x="219649" y="1364552"/>
                  <a:pt x="200887" y="1303832"/>
                  <a:pt x="145774" y="1285461"/>
                </a:cubicBezTo>
                <a:lnTo>
                  <a:pt x="106017" y="1272209"/>
                </a:lnTo>
                <a:cubicBezTo>
                  <a:pt x="62277" y="1280957"/>
                  <a:pt x="36396" y="1273392"/>
                  <a:pt x="13252" y="1311965"/>
                </a:cubicBezTo>
                <a:cubicBezTo>
                  <a:pt x="6065" y="1323943"/>
                  <a:pt x="4417" y="1338470"/>
                  <a:pt x="0" y="1351722"/>
                </a:cubicBezTo>
                <a:cubicBezTo>
                  <a:pt x="4417" y="1373809"/>
                  <a:pt x="9549" y="1395765"/>
                  <a:pt x="13252" y="1417983"/>
                </a:cubicBezTo>
                <a:cubicBezTo>
                  <a:pt x="18387" y="1448794"/>
                  <a:pt x="17528" y="1480830"/>
                  <a:pt x="26504" y="1510748"/>
                </a:cubicBezTo>
                <a:cubicBezTo>
                  <a:pt x="31081" y="1526003"/>
                  <a:pt x="44174" y="1537252"/>
                  <a:pt x="53009" y="1550504"/>
                </a:cubicBezTo>
                <a:cubicBezTo>
                  <a:pt x="80589" y="1660826"/>
                  <a:pt x="41955" y="1556803"/>
                  <a:pt x="106017" y="1630017"/>
                </a:cubicBezTo>
                <a:cubicBezTo>
                  <a:pt x="126993" y="1653990"/>
                  <a:pt x="132522" y="1691860"/>
                  <a:pt x="159026" y="1709530"/>
                </a:cubicBezTo>
                <a:cubicBezTo>
                  <a:pt x="214377" y="1746431"/>
                  <a:pt x="187521" y="1724773"/>
                  <a:pt x="238539" y="1775791"/>
                </a:cubicBezTo>
                <a:cubicBezTo>
                  <a:pt x="251791" y="1771374"/>
                  <a:pt x="274908" y="1776091"/>
                  <a:pt x="278296" y="1762539"/>
                </a:cubicBezTo>
                <a:cubicBezTo>
                  <a:pt x="285872" y="1732236"/>
                  <a:pt x="270632" y="1700506"/>
                  <a:pt x="265044" y="1669774"/>
                </a:cubicBezTo>
                <a:cubicBezTo>
                  <a:pt x="261786" y="1651854"/>
                  <a:pt x="261894" y="1631920"/>
                  <a:pt x="251791" y="1616765"/>
                </a:cubicBezTo>
                <a:cubicBezTo>
                  <a:pt x="242956" y="1603513"/>
                  <a:pt x="225287" y="1599096"/>
                  <a:pt x="212035" y="1590261"/>
                </a:cubicBezTo>
                <a:cubicBezTo>
                  <a:pt x="203200" y="1599096"/>
                  <a:pt x="195525" y="1609268"/>
                  <a:pt x="185530" y="1616765"/>
                </a:cubicBezTo>
                <a:cubicBezTo>
                  <a:pt x="160046" y="1635878"/>
                  <a:pt x="106017" y="1669774"/>
                  <a:pt x="106017" y="1669774"/>
                </a:cubicBezTo>
                <a:cubicBezTo>
                  <a:pt x="101600" y="1683026"/>
                  <a:pt x="99952" y="1697552"/>
                  <a:pt x="92765" y="1709530"/>
                </a:cubicBezTo>
                <a:cubicBezTo>
                  <a:pt x="86337" y="1720244"/>
                  <a:pt x="68315" y="1723711"/>
                  <a:pt x="66261" y="1736035"/>
                </a:cubicBezTo>
                <a:cubicBezTo>
                  <a:pt x="63267" y="1754000"/>
                  <a:pt x="74510" y="1771531"/>
                  <a:pt x="79513" y="1789043"/>
                </a:cubicBezTo>
                <a:cubicBezTo>
                  <a:pt x="83351" y="1802475"/>
                  <a:pt x="84646" y="1817433"/>
                  <a:pt x="92765" y="1828800"/>
                </a:cubicBezTo>
                <a:cubicBezTo>
                  <a:pt x="121979" y="1869700"/>
                  <a:pt x="147326" y="1882844"/>
                  <a:pt x="185530" y="1908313"/>
                </a:cubicBezTo>
                <a:cubicBezTo>
                  <a:pt x="198782" y="1903896"/>
                  <a:pt x="213664" y="1902810"/>
                  <a:pt x="225287" y="1895061"/>
                </a:cubicBezTo>
                <a:cubicBezTo>
                  <a:pt x="255898" y="1874654"/>
                  <a:pt x="271991" y="1844884"/>
                  <a:pt x="291548" y="1815548"/>
                </a:cubicBezTo>
                <a:cubicBezTo>
                  <a:pt x="320057" y="1673002"/>
                  <a:pt x="309238" y="1822661"/>
                  <a:pt x="251791" y="1696278"/>
                </a:cubicBezTo>
                <a:cubicBezTo>
                  <a:pt x="238866" y="1667842"/>
                  <a:pt x="242956" y="1634435"/>
                  <a:pt x="238539" y="1603513"/>
                </a:cubicBezTo>
                <a:cubicBezTo>
                  <a:pt x="242956" y="1537252"/>
                  <a:pt x="240873" y="1470234"/>
                  <a:pt x="251791" y="1404730"/>
                </a:cubicBezTo>
                <a:cubicBezTo>
                  <a:pt x="254088" y="1390951"/>
                  <a:pt x="251492" y="1441099"/>
                  <a:pt x="265044" y="1444487"/>
                </a:cubicBezTo>
                <a:cubicBezTo>
                  <a:pt x="280495" y="1448350"/>
                  <a:pt x="291548" y="1426818"/>
                  <a:pt x="304800" y="1417983"/>
                </a:cubicBezTo>
                <a:cubicBezTo>
                  <a:pt x="324829" y="1337866"/>
                  <a:pt x="312291" y="1382259"/>
                  <a:pt x="344557" y="1285461"/>
                </a:cubicBezTo>
                <a:lnTo>
                  <a:pt x="357809" y="1245704"/>
                </a:lnTo>
                <a:cubicBezTo>
                  <a:pt x="362226" y="1267791"/>
                  <a:pt x="365135" y="1290234"/>
                  <a:pt x="371061" y="1311965"/>
                </a:cubicBezTo>
                <a:cubicBezTo>
                  <a:pt x="378412" y="1338919"/>
                  <a:pt x="397565" y="1391478"/>
                  <a:pt x="397565" y="1391478"/>
                </a:cubicBezTo>
                <a:cubicBezTo>
                  <a:pt x="406400" y="1382643"/>
                  <a:pt x="418482" y="1376149"/>
                  <a:pt x="424070" y="1364974"/>
                </a:cubicBezTo>
                <a:cubicBezTo>
                  <a:pt x="432215" y="1348683"/>
                  <a:pt x="437322" y="1330178"/>
                  <a:pt x="437322" y="1311965"/>
                </a:cubicBezTo>
                <a:cubicBezTo>
                  <a:pt x="437322" y="1227919"/>
                  <a:pt x="428487" y="1144104"/>
                  <a:pt x="424070" y="1060174"/>
                </a:cubicBezTo>
                <a:lnTo>
                  <a:pt x="437322" y="1020417"/>
                </a:lnTo>
                <a:cubicBezTo>
                  <a:pt x="458095" y="958097"/>
                  <a:pt x="445389" y="993624"/>
                  <a:pt x="477078" y="914400"/>
                </a:cubicBezTo>
                <a:cubicBezTo>
                  <a:pt x="485913" y="834887"/>
                  <a:pt x="486021" y="753912"/>
                  <a:pt x="503583" y="675861"/>
                </a:cubicBezTo>
                <a:cubicBezTo>
                  <a:pt x="525970" y="576365"/>
                  <a:pt x="571614" y="483252"/>
                  <a:pt x="596348" y="384313"/>
                </a:cubicBezTo>
                <a:lnTo>
                  <a:pt x="609600" y="331304"/>
                </a:lnTo>
                <a:cubicBezTo>
                  <a:pt x="614017" y="269461"/>
                  <a:pt x="607073" y="205733"/>
                  <a:pt x="622852" y="145774"/>
                </a:cubicBezTo>
                <a:cubicBezTo>
                  <a:pt x="630050" y="118420"/>
                  <a:pt x="675861" y="107798"/>
                  <a:pt x="675861" y="79513"/>
                </a:cubicBezTo>
                <a:cubicBezTo>
                  <a:pt x="675861" y="61300"/>
                  <a:pt x="640522" y="88348"/>
                  <a:pt x="622852" y="92765"/>
                </a:cubicBezTo>
                <a:cubicBezTo>
                  <a:pt x="614017" y="106017"/>
                  <a:pt x="606836" y="120536"/>
                  <a:pt x="596348" y="132522"/>
                </a:cubicBezTo>
                <a:cubicBezTo>
                  <a:pt x="575779" y="156029"/>
                  <a:pt x="530087" y="198783"/>
                  <a:pt x="530087" y="198783"/>
                </a:cubicBezTo>
                <a:cubicBezTo>
                  <a:pt x="516835" y="194365"/>
                  <a:pt x="497261" y="197659"/>
                  <a:pt x="490330" y="185530"/>
                </a:cubicBezTo>
                <a:cubicBezTo>
                  <a:pt x="476999" y="162200"/>
                  <a:pt x="482907" y="132247"/>
                  <a:pt x="477078" y="106017"/>
                </a:cubicBezTo>
                <a:cubicBezTo>
                  <a:pt x="461032" y="33810"/>
                  <a:pt x="463826" y="95453"/>
                  <a:pt x="463826" y="39757"/>
                </a:cubicBezTo>
              </a:path>
            </a:pathLst>
          </a:custGeom>
          <a:noFill/>
          <a:ln>
            <a:solidFill>
              <a:schemeClr val="accent3">
                <a:lumMod val="7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780771" y="4018210"/>
            <a:ext cx="1364476" cy="369332"/>
          </a:xfrm>
          <a:prstGeom prst="rect">
            <a:avLst/>
          </a:prstGeom>
          <a:noFill/>
        </p:spPr>
        <p:txBody>
          <a:bodyPr wrap="none" rtlCol="0">
            <a:spAutoFit/>
          </a:bodyPr>
          <a:lstStyle/>
          <a:p>
            <a:r>
              <a:rPr lang="fr-FR" dirty="0" smtClean="0">
                <a:latin typeface="Andalus" pitchFamily="18" charset="-78"/>
                <a:cs typeface="Andalus" pitchFamily="18" charset="-78"/>
              </a:rPr>
              <a:t>Centromère </a:t>
            </a:r>
            <a:endParaRPr lang="fr-FR" dirty="0">
              <a:latin typeface="Andalus" pitchFamily="18" charset="-78"/>
              <a:cs typeface="Andalus" pitchFamily="18" charset="-78"/>
            </a:endParaRPr>
          </a:p>
        </p:txBody>
      </p:sp>
      <p:sp>
        <p:nvSpPr>
          <p:cNvPr id="33" name="ZoneTexte 32"/>
          <p:cNvSpPr txBox="1"/>
          <p:nvPr/>
        </p:nvSpPr>
        <p:spPr>
          <a:xfrm>
            <a:off x="7807330" y="4718345"/>
            <a:ext cx="1362874" cy="369332"/>
          </a:xfrm>
          <a:prstGeom prst="rect">
            <a:avLst/>
          </a:prstGeom>
          <a:noFill/>
        </p:spPr>
        <p:txBody>
          <a:bodyPr wrap="none" rtlCol="0">
            <a:spAutoFit/>
          </a:bodyPr>
          <a:lstStyle/>
          <a:p>
            <a:r>
              <a:rPr lang="fr-FR" dirty="0" smtClean="0">
                <a:latin typeface="Andalus" pitchFamily="18" charset="-78"/>
                <a:cs typeface="Andalus" pitchFamily="18" charset="-78"/>
              </a:rPr>
              <a:t>Chromatide </a:t>
            </a:r>
            <a:endParaRPr lang="fr-FR" dirty="0">
              <a:latin typeface="Andalus" pitchFamily="18" charset="-78"/>
              <a:cs typeface="Andalus" pitchFamily="18" charset="-78"/>
            </a:endParaRPr>
          </a:p>
        </p:txBody>
      </p:sp>
      <p:cxnSp>
        <p:nvCxnSpPr>
          <p:cNvPr id="35" name="Connecteur droit avec flèche 34"/>
          <p:cNvCxnSpPr>
            <a:stCxn id="32" idx="1"/>
          </p:cNvCxnSpPr>
          <p:nvPr/>
        </p:nvCxnSpPr>
        <p:spPr>
          <a:xfrm flipH="1">
            <a:off x="7433316" y="4202876"/>
            <a:ext cx="347455" cy="0"/>
          </a:xfrm>
          <a:prstGeom prst="straightConnector1">
            <a:avLst/>
          </a:prstGeom>
          <a:ln>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7524328" y="4869160"/>
            <a:ext cx="282687" cy="0"/>
          </a:xfrm>
          <a:prstGeom prst="straightConnector1">
            <a:avLst/>
          </a:prstGeom>
          <a:ln>
            <a:tailEnd type="arrow"/>
          </a:ln>
          <a:effectLst>
            <a:glow rad="101600">
              <a:schemeClr val="accent3">
                <a:satMod val="175000"/>
                <a:alpha val="40000"/>
              </a:schemeClr>
            </a:glow>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7064101" y="5296885"/>
            <a:ext cx="434784" cy="14833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7" name="ZoneTexte 36"/>
          <p:cNvSpPr txBox="1"/>
          <p:nvPr/>
        </p:nvSpPr>
        <p:spPr>
          <a:xfrm>
            <a:off x="7831607" y="5229200"/>
            <a:ext cx="724878" cy="369332"/>
          </a:xfrm>
          <a:prstGeom prst="rect">
            <a:avLst/>
          </a:prstGeom>
          <a:noFill/>
        </p:spPr>
        <p:txBody>
          <a:bodyPr wrap="none" rtlCol="0">
            <a:spAutoFit/>
          </a:bodyPr>
          <a:lstStyle/>
          <a:p>
            <a:r>
              <a:rPr lang="fr-FR" dirty="0" smtClean="0">
                <a:latin typeface="Andalus" pitchFamily="18" charset="-78"/>
                <a:cs typeface="Andalus" pitchFamily="18" charset="-78"/>
              </a:rPr>
              <a:t>Gène </a:t>
            </a:r>
            <a:endParaRPr lang="fr-FR" dirty="0">
              <a:latin typeface="Andalus" pitchFamily="18" charset="-78"/>
              <a:cs typeface="Andalus" pitchFamily="18" charset="-78"/>
            </a:endParaRPr>
          </a:p>
        </p:txBody>
      </p:sp>
      <p:cxnSp>
        <p:nvCxnSpPr>
          <p:cNvPr id="38" name="Connecteur droit avec flèche 37"/>
          <p:cNvCxnSpPr/>
          <p:nvPr/>
        </p:nvCxnSpPr>
        <p:spPr>
          <a:xfrm flipH="1">
            <a:off x="7601681" y="5373216"/>
            <a:ext cx="282687" cy="0"/>
          </a:xfrm>
          <a:prstGeom prst="straightConnector1">
            <a:avLst/>
          </a:prstGeom>
          <a:ln>
            <a:tailEnd type="arrow"/>
          </a:ln>
          <a:effectLst>
            <a:glow rad="101600">
              <a:schemeClr val="accent3">
                <a:satMod val="175000"/>
                <a:alpha val="40000"/>
              </a:schemeClr>
            </a:glow>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7831607" y="2632230"/>
            <a:ext cx="1117614" cy="369332"/>
          </a:xfrm>
          <a:prstGeom prst="rect">
            <a:avLst/>
          </a:prstGeom>
          <a:noFill/>
        </p:spPr>
        <p:txBody>
          <a:bodyPr wrap="none" rtlCol="0">
            <a:spAutoFit/>
          </a:bodyPr>
          <a:lstStyle/>
          <a:p>
            <a:r>
              <a:rPr lang="fr-FR" dirty="0" smtClean="0">
                <a:latin typeface="Andalus" pitchFamily="18" charset="-78"/>
                <a:cs typeface="Andalus" pitchFamily="18" charset="-78"/>
              </a:rPr>
              <a:t>Télomère </a:t>
            </a:r>
            <a:endParaRPr lang="fr-FR" dirty="0">
              <a:latin typeface="Andalus" pitchFamily="18" charset="-78"/>
              <a:cs typeface="Andalus" pitchFamily="18" charset="-78"/>
            </a:endParaRPr>
          </a:p>
        </p:txBody>
      </p:sp>
      <p:cxnSp>
        <p:nvCxnSpPr>
          <p:cNvPr id="41" name="Connecteur droit avec flèche 40"/>
          <p:cNvCxnSpPr/>
          <p:nvPr/>
        </p:nvCxnSpPr>
        <p:spPr>
          <a:xfrm flipH="1">
            <a:off x="7524328" y="2780928"/>
            <a:ext cx="347455" cy="0"/>
          </a:xfrm>
          <a:prstGeom prst="straightConnector1">
            <a:avLst/>
          </a:prstGeom>
          <a:ln>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0975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4067175" y="188913"/>
            <a:ext cx="5076825" cy="5121275"/>
          </a:xfrm>
          <a:prstGeom prst="rect">
            <a:avLst/>
          </a:prstGeom>
          <a:noFill/>
          <a:ln w="9525">
            <a:noFill/>
            <a:miter lim="800000"/>
            <a:headEnd/>
            <a:tailEnd/>
          </a:ln>
          <a:effectLst/>
        </p:spPr>
        <p:txBody>
          <a:bodyPr>
            <a:spAutoFit/>
          </a:bodyPr>
          <a:lstStyle/>
          <a:p>
            <a:pPr algn="ctr">
              <a:spcBef>
                <a:spcPct val="50000"/>
              </a:spcBef>
            </a:pPr>
            <a:r>
              <a:rPr lang="fr-CA" sz="3000" dirty="0">
                <a:latin typeface="Comic Sans MS" pitchFamily="66" charset="0"/>
              </a:rPr>
              <a:t>Au moment de la division cellulaire, la chromatine s’enroule, se condense, en bâtonnets. </a:t>
            </a:r>
          </a:p>
          <a:p>
            <a:pPr algn="ctr">
              <a:spcBef>
                <a:spcPct val="50000"/>
              </a:spcBef>
            </a:pPr>
            <a:endParaRPr lang="fr-CA" sz="3000" dirty="0">
              <a:latin typeface="Comic Sans MS" pitchFamily="66" charset="0"/>
            </a:endParaRPr>
          </a:p>
          <a:p>
            <a:pPr algn="ctr">
              <a:spcBef>
                <a:spcPct val="50000"/>
              </a:spcBef>
            </a:pPr>
            <a:r>
              <a:rPr lang="fr-CA" sz="3000" dirty="0">
                <a:latin typeface="Comic Sans MS" pitchFamily="66" charset="0"/>
              </a:rPr>
              <a:t>Chaque bâtonnet part à la recherche de l’autre bâtonnet qui lui ressemble le plus et forme un </a:t>
            </a:r>
            <a:r>
              <a:rPr lang="fr-CA" sz="3000" u="sng" dirty="0">
                <a:solidFill>
                  <a:srgbClr val="0099FF"/>
                </a:solidFill>
                <a:effectLst>
                  <a:outerShdw blurRad="38100" dist="38100" dir="2700000" algn="tl">
                    <a:srgbClr val="C0C0C0"/>
                  </a:outerShdw>
                </a:effectLst>
                <a:latin typeface="Comic Sans MS" pitchFamily="66" charset="0"/>
              </a:rPr>
              <a:t>chromosome</a:t>
            </a:r>
            <a:r>
              <a:rPr lang="fr-CA" sz="3000" dirty="0">
                <a:latin typeface="Comic Sans MS" pitchFamily="66" charset="0"/>
              </a:rPr>
              <a:t>! </a:t>
            </a:r>
          </a:p>
        </p:txBody>
      </p:sp>
      <p:sp>
        <p:nvSpPr>
          <p:cNvPr id="20487" name="AutoShape 7"/>
          <p:cNvSpPr>
            <a:spLocks noChangeArrowheads="1"/>
          </p:cNvSpPr>
          <p:nvPr/>
        </p:nvSpPr>
        <p:spPr bwMode="auto">
          <a:xfrm>
            <a:off x="6156325" y="2060575"/>
            <a:ext cx="574675" cy="1009650"/>
          </a:xfrm>
          <a:prstGeom prst="downArrow">
            <a:avLst>
              <a:gd name="adj1" fmla="val 50000"/>
              <a:gd name="adj2" fmla="val 43923"/>
            </a:avLst>
          </a:prstGeom>
          <a:solidFill>
            <a:srgbClr val="0099FF"/>
          </a:solidFill>
          <a:ln w="38100">
            <a:solidFill>
              <a:srgbClr val="00CC00"/>
            </a:solidFill>
            <a:miter lim="800000"/>
            <a:headEnd/>
            <a:tailEnd/>
          </a:ln>
          <a:effectLst/>
        </p:spPr>
        <p:txBody>
          <a:bodyPr wrap="none" anchor="ctr"/>
          <a:lstStyle/>
          <a:p>
            <a:endParaRPr lang="fr-FR"/>
          </a:p>
        </p:txBody>
      </p:sp>
      <p:pic>
        <p:nvPicPr>
          <p:cNvPr id="20489" name="Picture 9" descr="ANd9GcTYzERluXbK2i48KXDpNvLj6YnSAQUou_61mSniVRKqnN-RClUSfQ&amp;t=1"/>
          <p:cNvPicPr>
            <a:picLocks noChangeAspect="1" noChangeArrowheads="1"/>
          </p:cNvPicPr>
          <p:nvPr/>
        </p:nvPicPr>
        <p:blipFill>
          <a:blip r:embed="rId2"/>
          <a:srcRect/>
          <a:stretch>
            <a:fillRect/>
          </a:stretch>
        </p:blipFill>
        <p:spPr bwMode="auto">
          <a:xfrm>
            <a:off x="250825" y="260350"/>
            <a:ext cx="3816350" cy="2808288"/>
          </a:xfrm>
          <a:prstGeom prst="rect">
            <a:avLst/>
          </a:prstGeom>
          <a:noFill/>
          <a:ln w="76200">
            <a:solidFill>
              <a:srgbClr val="FFFF00"/>
            </a:solidFill>
            <a:miter lim="800000"/>
            <a:headEnd/>
            <a:tailEnd/>
          </a:ln>
        </p:spPr>
      </p:pic>
      <p:pic>
        <p:nvPicPr>
          <p:cNvPr id="20491" name="Picture 11" descr="97-3001"/>
          <p:cNvPicPr>
            <a:picLocks noChangeAspect="1" noChangeArrowheads="1"/>
          </p:cNvPicPr>
          <p:nvPr/>
        </p:nvPicPr>
        <p:blipFill>
          <a:blip r:embed="rId3" cstate="print"/>
          <a:srcRect/>
          <a:stretch>
            <a:fillRect/>
          </a:stretch>
        </p:blipFill>
        <p:spPr bwMode="auto">
          <a:xfrm>
            <a:off x="250825" y="3716338"/>
            <a:ext cx="3816350" cy="2952750"/>
          </a:xfrm>
          <a:prstGeom prst="rect">
            <a:avLst/>
          </a:prstGeom>
          <a:noFill/>
          <a:ln w="57150">
            <a:solidFill>
              <a:srgbClr val="FFFF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0"/>
            <a:ext cx="7772400" cy="654032"/>
          </a:xfrm>
        </p:spPr>
        <p:txBody>
          <a:bodyPr>
            <a:normAutofit fontScale="90000"/>
          </a:bodyPr>
          <a:lstStyle/>
          <a:p>
            <a:pPr algn="ctr"/>
            <a:r>
              <a:rPr lang="fr-FR" b="1" dirty="0" smtClean="0">
                <a:solidFill>
                  <a:srgbClr val="002060"/>
                </a:solidFill>
              </a:rPr>
              <a:t/>
            </a:r>
            <a:br>
              <a:rPr lang="fr-FR" b="1" dirty="0" smtClean="0">
                <a:solidFill>
                  <a:srgbClr val="002060"/>
                </a:solidFill>
              </a:rPr>
            </a:br>
            <a:r>
              <a:rPr lang="fr-FR" b="1" dirty="0" smtClean="0">
                <a:solidFill>
                  <a:srgbClr val="002060"/>
                </a:solidFill>
              </a:rPr>
              <a:t/>
            </a:r>
            <a:br>
              <a:rPr lang="fr-FR" b="1" dirty="0" smtClean="0">
                <a:solidFill>
                  <a:srgbClr val="002060"/>
                </a:solidFill>
              </a:rPr>
            </a:br>
            <a:r>
              <a:rPr lang="fr-FR" b="1" dirty="0" smtClean="0">
                <a:solidFill>
                  <a:srgbClr val="002060"/>
                </a:solidFill>
              </a:rPr>
              <a:t/>
            </a:r>
            <a:br>
              <a:rPr lang="fr-FR" b="1" dirty="0" smtClean="0">
                <a:solidFill>
                  <a:srgbClr val="002060"/>
                </a:solidFill>
              </a:rPr>
            </a:br>
            <a:r>
              <a:rPr lang="fr-FR" dirty="0" smtClean="0"/>
              <a:t/>
            </a:r>
            <a:br>
              <a:rPr lang="fr-FR" dirty="0" smtClean="0"/>
            </a:br>
            <a:r>
              <a:rPr lang="fr-FR" b="1" dirty="0" smtClean="0">
                <a:solidFill>
                  <a:srgbClr val="002060"/>
                </a:solidFill>
              </a:rPr>
              <a:t>1. Centromère</a:t>
            </a:r>
            <a:endParaRPr lang="fr-FR" b="1" dirty="0">
              <a:solidFill>
                <a:srgbClr val="002060"/>
              </a:solidFill>
            </a:endParaRPr>
          </a:p>
        </p:txBody>
      </p:sp>
      <p:sp>
        <p:nvSpPr>
          <p:cNvPr id="3" name="Espace réservé du contenu 2"/>
          <p:cNvSpPr>
            <a:spLocks noGrp="1"/>
          </p:cNvSpPr>
          <p:nvPr>
            <p:ph sz="quarter" idx="1"/>
          </p:nvPr>
        </p:nvSpPr>
        <p:spPr>
          <a:xfrm>
            <a:off x="0" y="571480"/>
            <a:ext cx="9144000" cy="6286520"/>
          </a:xfrm>
        </p:spPr>
        <p:txBody>
          <a:bodyPr/>
          <a:lstStyle/>
          <a:p>
            <a:r>
              <a:rPr lang="fr-FR" dirty="0" smtClean="0"/>
              <a:t>C‘est le site de fixation des microtubules de tubulines formés au cours de la division cellulaire. Cela aboutit à l‘alignement correct des chromosomes en métaphase et leur ségrégation correcte au cours de l‘anaphase.</a:t>
            </a:r>
          </a:p>
          <a:p>
            <a:r>
              <a:rPr lang="fr-FR" dirty="0" smtClean="0"/>
              <a:t>Le domaine </a:t>
            </a:r>
            <a:r>
              <a:rPr lang="fr-FR" dirty="0" err="1" smtClean="0"/>
              <a:t>centromérique</a:t>
            </a:r>
            <a:r>
              <a:rPr lang="fr-FR" dirty="0" smtClean="0"/>
              <a:t> englobe </a:t>
            </a:r>
            <a:r>
              <a:rPr lang="fr-FR" b="1" dirty="0" smtClean="0"/>
              <a:t>le centromère </a:t>
            </a:r>
            <a:r>
              <a:rPr lang="fr-FR" dirty="0" smtClean="0"/>
              <a:t>proprement dit et </a:t>
            </a:r>
            <a:r>
              <a:rPr lang="fr-FR" b="1" dirty="0" smtClean="0"/>
              <a:t>la région adjacente</a:t>
            </a:r>
            <a:r>
              <a:rPr lang="fr-FR" dirty="0" smtClean="0"/>
              <a:t>. Ce domaine est constitué </a:t>
            </a:r>
            <a:r>
              <a:rPr lang="fr-FR" b="1" dirty="0" smtClean="0"/>
              <a:t>d‘ADN satellites</a:t>
            </a:r>
            <a:r>
              <a:rPr lang="fr-FR" dirty="0" smtClean="0"/>
              <a:t>;</a:t>
            </a:r>
          </a:p>
          <a:p>
            <a:r>
              <a:rPr lang="fr-FR" dirty="0" smtClean="0"/>
              <a:t>Le centromère sépare en 2 le chromosome :</a:t>
            </a:r>
            <a:r>
              <a:rPr lang="fr-FR" sz="2400" b="1" dirty="0" smtClean="0"/>
              <a:t>bras court p, bras long q.</a:t>
            </a:r>
          </a:p>
          <a:p>
            <a:r>
              <a:rPr lang="fr-FR" b="1" dirty="0" smtClean="0"/>
              <a:t>Index </a:t>
            </a:r>
            <a:r>
              <a:rPr lang="fr-FR" b="1" dirty="0" err="1" smtClean="0"/>
              <a:t>centromérique</a:t>
            </a:r>
            <a:r>
              <a:rPr lang="fr-FR" b="1" dirty="0" smtClean="0"/>
              <a:t> </a:t>
            </a:r>
            <a:r>
              <a:rPr lang="fr-FR" dirty="0" smtClean="0"/>
              <a:t>(rapport de la taille du bras court sur la taille du bras court + la taille du bras long) p/p+q</a:t>
            </a:r>
            <a:endParaRPr lang="fr-FR" dirty="0"/>
          </a:p>
        </p:txBody>
      </p:sp>
      <p:pic>
        <p:nvPicPr>
          <p:cNvPr id="24578" name="Picture 2"/>
          <p:cNvPicPr>
            <a:picLocks noChangeAspect="1" noChangeArrowheads="1"/>
          </p:cNvPicPr>
          <p:nvPr/>
        </p:nvPicPr>
        <p:blipFill>
          <a:blip r:embed="rId2"/>
          <a:srcRect/>
          <a:stretch>
            <a:fillRect/>
          </a:stretch>
        </p:blipFill>
        <p:spPr bwMode="auto">
          <a:xfrm>
            <a:off x="1857356" y="4572008"/>
            <a:ext cx="5214974"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002060"/>
                </a:solidFill>
              </a:rPr>
              <a:t>2. Télomère</a:t>
            </a:r>
            <a:endParaRPr lang="fr-FR" b="1" dirty="0">
              <a:solidFill>
                <a:srgbClr val="002060"/>
              </a:solidFill>
            </a:endParaRPr>
          </a:p>
        </p:txBody>
      </p:sp>
      <p:sp>
        <p:nvSpPr>
          <p:cNvPr id="3" name="Espace réservé du contenu 2"/>
          <p:cNvSpPr>
            <a:spLocks noGrp="1"/>
          </p:cNvSpPr>
          <p:nvPr>
            <p:ph sz="quarter" idx="1"/>
          </p:nvPr>
        </p:nvSpPr>
        <p:spPr>
          <a:xfrm>
            <a:off x="214282" y="1447800"/>
            <a:ext cx="8643998" cy="4572000"/>
          </a:xfrm>
        </p:spPr>
        <p:txBody>
          <a:bodyPr>
            <a:normAutofit/>
          </a:bodyPr>
          <a:lstStyle/>
          <a:p>
            <a:r>
              <a:rPr lang="fr-FR" dirty="0" smtClean="0"/>
              <a:t>Localisé à chacune des extrémités de chaque chromatides, il permet </a:t>
            </a:r>
            <a:r>
              <a:rPr lang="fr-FR" dirty="0" err="1" smtClean="0"/>
              <a:t>lemaintien</a:t>
            </a:r>
            <a:r>
              <a:rPr lang="fr-FR" dirty="0" smtClean="0"/>
              <a:t> de l‘intégrité du chromosome lors des divisions cellulaires.</a:t>
            </a:r>
          </a:p>
          <a:p>
            <a:endParaRPr lang="fr-FR" dirty="0" smtClean="0"/>
          </a:p>
          <a:p>
            <a:r>
              <a:rPr lang="fr-FR" dirty="0" smtClean="0"/>
              <a:t>  Après 40 à 60 cycles de réplication, la cellule meurt suite au raccourcissement des télomères vue la perte de l‘activité </a:t>
            </a:r>
            <a:r>
              <a:rPr lang="fr-FR" dirty="0" err="1" smtClean="0"/>
              <a:t>télomérase</a:t>
            </a:r>
            <a:r>
              <a:rPr lang="fr-FR" dirty="0" smtClean="0"/>
              <a:t> à la naissance (sauf au niveau des leucocytes et la moelle osseuse permettant leur régénération continue)</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8518</TotalTime>
  <Words>1617</Words>
  <Application>Microsoft Office PowerPoint</Application>
  <PresentationFormat>On-screen Show (4:3)</PresentationFormat>
  <Paragraphs>161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Capitaux</vt:lpstr>
      <vt:lpstr>PowerPoint Presentation</vt:lpstr>
      <vt:lpstr>INTRODUCTION</vt:lpstr>
      <vt:lpstr>Définition d’un chromosome</vt:lpstr>
      <vt:lpstr>Structure du chromosome</vt:lpstr>
      <vt:lpstr>Les chromosomes métaphasiques</vt:lpstr>
      <vt:lpstr>PowerPoint Presentation</vt:lpstr>
      <vt:lpstr>PowerPoint Presentation</vt:lpstr>
      <vt:lpstr>    1. Centromère</vt:lpstr>
      <vt:lpstr>2. Télomère</vt:lpstr>
      <vt:lpstr>Techniques d ’obtention des  préparations  métaphasiques</vt:lpstr>
      <vt:lpstr>Techniques d ’obtention des  préparations  métaphasiques</vt:lpstr>
      <vt:lpstr>Techniques d ’obtention des  préparations  métaphasiques</vt:lpstr>
      <vt:lpstr>DENATURATION DES PREPARATIONS CHROMOSOMIQUES</vt:lpstr>
      <vt:lpstr>PowerPoint Presentation</vt:lpstr>
      <vt:lpstr>Technique de marquage des chromosomes métaphasiques </vt:lpstr>
      <vt:lpstr>Technique de marquage des chromosomes métaphasiques </vt:lpstr>
      <vt:lpstr>Technique de marquage des chromosomes métaphasiques </vt:lpstr>
      <vt:lpstr>   Techniques de marquage complémentaires</vt:lpstr>
      <vt:lpstr>PowerPoint Presentation</vt:lpstr>
      <vt:lpstr>PowerPoint Presentation</vt:lpstr>
      <vt:lpstr>Classement des chromosomes</vt:lpstr>
      <vt:lpstr>PowerPoint Presentation</vt:lpstr>
      <vt:lpstr>PowerPoint Presentation</vt:lpstr>
      <vt:lpstr>Classement des chromosomes</vt:lpstr>
      <vt:lpstr>Classement des chromosomes</vt:lpstr>
      <vt:lpstr>Classement des chromosomes</vt:lpstr>
      <vt:lpstr>PowerPoint Presentation</vt:lpstr>
      <vt:lpstr>Classement des chromosomes</vt:lpstr>
      <vt:lpstr>Nomenclature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acer</cp:lastModifiedBy>
  <cp:revision>114</cp:revision>
  <dcterms:created xsi:type="dcterms:W3CDTF">2021-11-15T02:43:02Z</dcterms:created>
  <dcterms:modified xsi:type="dcterms:W3CDTF">2025-03-18T16:13:36Z</dcterms:modified>
</cp:coreProperties>
</file>