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9" r:id="rId3"/>
    <p:sldId id="280" r:id="rId4"/>
    <p:sldId id="287" r:id="rId5"/>
    <p:sldId id="288" r:id="rId6"/>
    <p:sldId id="289" r:id="rId7"/>
    <p:sldId id="290" r:id="rId8"/>
    <p:sldId id="291" r:id="rId9"/>
    <p:sldId id="292" r:id="rId10"/>
    <p:sldId id="293" r:id="rId11"/>
    <p:sldId id="294" r:id="rId12"/>
    <p:sldId id="295" r:id="rId13"/>
    <p:sldId id="368" r:id="rId14"/>
    <p:sldId id="375" r:id="rId15"/>
    <p:sldId id="369" r:id="rId16"/>
    <p:sldId id="370" r:id="rId17"/>
    <p:sldId id="371" r:id="rId18"/>
    <p:sldId id="372" r:id="rId19"/>
    <p:sldId id="373" r:id="rId20"/>
    <p:sldId id="374" r:id="rId21"/>
    <p:sldId id="376"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2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94660"/>
  </p:normalViewPr>
  <p:slideViewPr>
    <p:cSldViewPr>
      <p:cViewPr varScale="1">
        <p:scale>
          <a:sx n="62" d="100"/>
          <a:sy n="62" d="100"/>
        </p:scale>
        <p:origin x="1204"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199208" y="1752600"/>
            <a:ext cx="5143502" cy="1828800"/>
          </a:xfrm>
        </p:spPr>
        <p:txBody>
          <a:bodyPr rtlCol="0" anchor="b">
            <a:normAutofit/>
          </a:bodyPr>
          <a:lstStyle>
            <a:lvl1pPr algn="l" rtl="0">
              <a:defRPr sz="5400"/>
            </a:lvl1pPr>
          </a:lstStyle>
          <a:p>
            <a:pPr rtl="0"/>
            <a:r>
              <a:rPr lang="fr-FR"/>
              <a:t>Cliquez pour modifier le style du titre</a:t>
            </a:r>
            <a:endParaRPr lang="fr-FR" dirty="0"/>
          </a:p>
        </p:txBody>
      </p:sp>
      <p:sp>
        <p:nvSpPr>
          <p:cNvPr id="3" name="Sous-titre 2"/>
          <p:cNvSpPr>
            <a:spLocks noGrp="1"/>
          </p:cNvSpPr>
          <p:nvPr>
            <p:ph type="subTitle" idx="1"/>
          </p:nvPr>
        </p:nvSpPr>
        <p:spPr>
          <a:xfrm>
            <a:off x="3199207" y="3733800"/>
            <a:ext cx="51435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a:t>Cliquez pour modifier le style des sous-titres du masque</a:t>
            </a:r>
            <a:endParaRPr lang="fr-FR"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rois images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799661" y="421594"/>
            <a:ext cx="1714500" cy="1885508"/>
          </a:xfrm>
        </p:spPr>
        <p:txBody>
          <a:bodyPr rtlCol="0">
            <a:normAutofit/>
          </a:bodyPr>
          <a:lstStyle>
            <a:lvl1pPr algn="l" rtl="0">
              <a:defRPr sz="2400"/>
            </a:lvl1pPr>
          </a:lstStyle>
          <a:p>
            <a:pPr rtl="0"/>
            <a:r>
              <a:rPr lang="fr-FR"/>
              <a:t>Cliquez pour modifier le style du titre</a:t>
            </a:r>
            <a:endParaRPr lang="fr-FR" dirty="0"/>
          </a:p>
        </p:txBody>
      </p:sp>
      <p:grpSp>
        <p:nvGrpSpPr>
          <p:cNvPr id="3" name="Groupe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97" name="Espace réservé d’image 33" descr="Espace réservé vide pour ajouter une image. Cliquez sur l’espace réservé et sélectionnez l’image à ajouter."/>
          <p:cNvSpPr>
            <a:spLocks noGrp="1"/>
          </p:cNvSpPr>
          <p:nvPr>
            <p:ph type="pic" sz="quarter" idx="17"/>
          </p:nvPr>
        </p:nvSpPr>
        <p:spPr>
          <a:xfrm>
            <a:off x="630596" y="1020193"/>
            <a:ext cx="2914650" cy="4572000"/>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grpSp>
        <p:nvGrpSpPr>
          <p:cNvPr id="4" name="Groupe 97"/>
          <p:cNvGrpSpPr/>
          <p:nvPr/>
        </p:nvGrpSpPr>
        <p:grpSpPr>
          <a:xfrm>
            <a:off x="3991867" y="319177"/>
            <a:ext cx="2542205" cy="2710838"/>
            <a:chOff x="895350" y="3313113"/>
            <a:chExt cx="3613151" cy="2790825"/>
          </a:xfrm>
          <a:solidFill>
            <a:schemeClr val="tx1">
              <a:lumMod val="50000"/>
            </a:schemeClr>
          </a:solidFill>
        </p:grpSpPr>
        <p:sp>
          <p:nvSpPr>
            <p:cNvPr id="99"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0"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11" name="Espace réservé d’image 33" descr="Espace réservé vide pour ajouter une image. Cliquez sur l’espace réservé et sélectionnez l’image à ajouter."/>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grpSp>
        <p:nvGrpSpPr>
          <p:cNvPr id="5" name="Groupe 111"/>
          <p:cNvGrpSpPr/>
          <p:nvPr/>
        </p:nvGrpSpPr>
        <p:grpSpPr>
          <a:xfrm>
            <a:off x="3991867" y="3245640"/>
            <a:ext cx="2542205" cy="2710838"/>
            <a:chOff x="895350" y="3313113"/>
            <a:chExt cx="3613151" cy="2790825"/>
          </a:xfrm>
          <a:solidFill>
            <a:schemeClr val="tx1">
              <a:lumMod val="50000"/>
            </a:schemeClr>
          </a:solidFill>
        </p:grpSpPr>
        <p:sp>
          <p:nvSpPr>
            <p:cNvPr id="11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25" name="Espace réservé d’image 33" descr="Espace réservé vide pour ajouter une image. Cliquez sur l’espace réservé et sélectionnez l’image à ajouter."/>
          <p:cNvSpPr>
            <a:spLocks noGrp="1" noChangeAspect="1"/>
          </p:cNvSpPr>
          <p:nvPr>
            <p:ph type="pic" sz="quarter" idx="19"/>
          </p:nvPr>
        </p:nvSpPr>
        <p:spPr>
          <a:xfrm>
            <a:off x="4160085" y="3456066"/>
            <a:ext cx="2245025" cy="230533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126" name="Espace réservé du texte 3"/>
          <p:cNvSpPr>
            <a:spLocks noGrp="1"/>
          </p:cNvSpPr>
          <p:nvPr>
            <p:ph type="body" sz="half" idx="21"/>
          </p:nvPr>
        </p:nvSpPr>
        <p:spPr>
          <a:xfrm>
            <a:off x="6799661" y="2484993"/>
            <a:ext cx="17145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8" name="Espace réservé du numéro de diapositive 7"/>
          <p:cNvSpPr>
            <a:spLocks noGrp="1"/>
          </p:cNvSpPr>
          <p:nvPr>
            <p:ph type="sldNum" sz="quarter" idx="12"/>
          </p:nvPr>
        </p:nvSpPr>
        <p:spPr/>
        <p:txBody>
          <a:bodyPr rtlCol="0"/>
          <a:lstStyle/>
          <a:p>
            <a:fld id="{23E3FB52-F3CD-40D8-9D14-F03C6951B4DA}" type="slidenum">
              <a:rPr lang="fr-FR" smtClean="0"/>
              <a:pPr/>
              <a:t>‹N°›</a:t>
            </a:fld>
            <a:endParaRPr lang="fr-FR"/>
          </a:p>
        </p:txBody>
      </p:sp>
      <p:sp>
        <p:nvSpPr>
          <p:cNvPr id="7" name="Espace réservé du pied de page 6"/>
          <p:cNvSpPr>
            <a:spLocks noGrp="1"/>
          </p:cNvSpPr>
          <p:nvPr>
            <p:ph type="ftr" sz="quarter" idx="11"/>
          </p:nvPr>
        </p:nvSpPr>
        <p:spPr/>
        <p:txBody>
          <a:bodyPr rtlCol="0"/>
          <a:lstStyle/>
          <a:p>
            <a:endParaRPr lang="fr-FR"/>
          </a:p>
        </p:txBody>
      </p:sp>
      <p:sp>
        <p:nvSpPr>
          <p:cNvPr id="6" name="Espace réservé de la date 5"/>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33799" y="1330347"/>
            <a:ext cx="2880360" cy="2103120"/>
          </a:xfrm>
        </p:spPr>
        <p:txBody>
          <a:bodyPr rtlCol="0" anchor="b">
            <a:normAutofit/>
          </a:bodyPr>
          <a:lstStyle>
            <a:lvl1pPr algn="l" rtl="0">
              <a:defRPr sz="3600"/>
            </a:lvl1pPr>
          </a:lstStyle>
          <a:p>
            <a:pPr rtl="0"/>
            <a:r>
              <a:rPr lang="fr-FR"/>
              <a:t>Cliquez pour modifier le style du titre</a:t>
            </a:r>
            <a:endParaRPr lang="fr-FR" dirty="0"/>
          </a:p>
        </p:txBody>
      </p:sp>
      <p:sp>
        <p:nvSpPr>
          <p:cNvPr id="3" name="Espace réservé du contenu 2"/>
          <p:cNvSpPr>
            <a:spLocks noGrp="1"/>
          </p:cNvSpPr>
          <p:nvPr>
            <p:ph idx="1"/>
          </p:nvPr>
        </p:nvSpPr>
        <p:spPr>
          <a:xfrm>
            <a:off x="627460" y="914400"/>
            <a:ext cx="462915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5633799" y="3555524"/>
            <a:ext cx="288036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7" name="Espace réservé du numéro de diapositive 6"/>
          <p:cNvSpPr>
            <a:spLocks noGrp="1"/>
          </p:cNvSpPr>
          <p:nvPr>
            <p:ph type="sldNum" sz="quarter" idx="12"/>
          </p:nvPr>
        </p:nvSpPr>
        <p:spPr>
          <a:xfrm>
            <a:off x="798910" y="6019801"/>
            <a:ext cx="571500" cy="228600"/>
          </a:xfrm>
        </p:spPr>
        <p:txBody>
          <a:bodyPr rtlCol="0"/>
          <a:lstStyle>
            <a:lvl1pPr algn="l" rtl="0">
              <a:defRPr/>
            </a:lvl1pPr>
          </a:lstStyle>
          <a:p>
            <a:fld id="{23E3FB52-F3CD-40D8-9D14-F03C6951B4DA}" type="slidenum">
              <a:rPr lang="fr-FR" smtClean="0"/>
              <a:pPr/>
              <a:t>‹N°›</a:t>
            </a:fld>
            <a:endParaRPr lang="fr-FR"/>
          </a:p>
        </p:txBody>
      </p:sp>
      <p:sp>
        <p:nvSpPr>
          <p:cNvPr id="6" name="Espace réservé du pied de page 5"/>
          <p:cNvSpPr>
            <a:spLocks noGrp="1"/>
          </p:cNvSpPr>
          <p:nvPr>
            <p:ph type="ftr" sz="quarter" idx="11"/>
          </p:nvPr>
        </p:nvSpPr>
        <p:spPr/>
        <p:txBody>
          <a:bodyPr rtlCol="0"/>
          <a:lstStyle/>
          <a:p>
            <a:endParaRPr lang="fr-FR"/>
          </a:p>
        </p:txBody>
      </p:sp>
      <p:sp>
        <p:nvSpPr>
          <p:cNvPr id="5" name="Espace réservé de la date 4"/>
          <p:cNvSpPr>
            <a:spLocks noGrp="1"/>
          </p:cNvSpPr>
          <p:nvPr>
            <p:ph type="dt" sz="half" idx="10"/>
          </p:nvPr>
        </p:nvSpPr>
        <p:spPr>
          <a:xfrm>
            <a:off x="6056708" y="6019801"/>
            <a:ext cx="1047195" cy="228600"/>
          </a:xfrm>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19668" y="1330347"/>
            <a:ext cx="2880360" cy="2103120"/>
          </a:xfrm>
        </p:spPr>
        <p:txBody>
          <a:bodyPr rtlCol="0" anchor="b">
            <a:normAutofit/>
          </a:bodyPr>
          <a:lstStyle>
            <a:lvl1pPr algn="l" rtl="0">
              <a:defRPr sz="3600"/>
            </a:lvl1pPr>
          </a:lstStyle>
          <a:p>
            <a:pPr rtl="0"/>
            <a:r>
              <a:rPr lang="fr-FR"/>
              <a:t>Cliquez pour modifier le style du titre</a:t>
            </a:r>
            <a:endParaRPr lang="fr-FR" dirty="0"/>
          </a:p>
        </p:txBody>
      </p:sp>
      <p:grpSp>
        <p:nvGrpSpPr>
          <p:cNvPr id="8" name="Groupe 7"/>
          <p:cNvGrpSpPr/>
          <p:nvPr/>
        </p:nvGrpSpPr>
        <p:grpSpPr>
          <a:xfrm>
            <a:off x="446659" y="781399"/>
            <a:ext cx="4825049" cy="5053665"/>
            <a:chOff x="5162444" y="781398"/>
            <a:chExt cx="6433398" cy="5053665"/>
          </a:xfrm>
        </p:grpSpPr>
        <p:sp>
          <p:nvSpPr>
            <p:cNvPr id="9" name="Forme lib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 name="Forme lib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nvGrpSpPr>
            <p:cNvPr id="11" name="Groupe 10"/>
            <p:cNvGrpSpPr/>
            <p:nvPr/>
          </p:nvGrpSpPr>
          <p:grpSpPr>
            <a:xfrm>
              <a:off x="5814205" y="859113"/>
              <a:ext cx="5129146" cy="4880471"/>
              <a:chOff x="7856559" y="859113"/>
              <a:chExt cx="3086791" cy="4880471"/>
            </a:xfrm>
          </p:grpSpPr>
          <p:sp>
            <p:nvSpPr>
              <p:cNvPr id="20" name="Forme lib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Forme lib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2" name="Forme lib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Forme lib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Forme lib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Forme lib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 name="Forme lib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Forme lib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 name="Forme lib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Forme lib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 name="Espace réservé d’image 2" descr="Espace réservé vide pour ajouter une image. Cliquez sur l’espace réservé et sélectionnez l’image à ajouter."/>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a:t>Cliquez sur l'icône pour ajouter une image</a:t>
            </a:r>
            <a:endParaRPr lang="fr-FR" dirty="0"/>
          </a:p>
        </p:txBody>
      </p:sp>
      <p:sp>
        <p:nvSpPr>
          <p:cNvPr id="4" name="Espace réservé du texte 3"/>
          <p:cNvSpPr>
            <a:spLocks noGrp="1"/>
          </p:cNvSpPr>
          <p:nvPr>
            <p:ph type="body" sz="half" idx="2"/>
          </p:nvPr>
        </p:nvSpPr>
        <p:spPr>
          <a:xfrm>
            <a:off x="5619668" y="3555522"/>
            <a:ext cx="288036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7" name="Espace réservé du numéro de diapositive 6"/>
          <p:cNvSpPr>
            <a:spLocks noGrp="1"/>
          </p:cNvSpPr>
          <p:nvPr>
            <p:ph type="sldNum" sz="quarter" idx="12"/>
          </p:nvPr>
        </p:nvSpPr>
        <p:spPr/>
        <p:txBody>
          <a:bodyPr rtlCol="0"/>
          <a:lstStyle/>
          <a:p>
            <a:fld id="{23E3FB52-F3CD-40D8-9D14-F03C6951B4DA}" type="slidenum">
              <a:rPr lang="fr-FR" smtClean="0"/>
              <a:pPr/>
              <a:t>‹N°›</a:t>
            </a:fld>
            <a:endParaRPr lang="fr-FR"/>
          </a:p>
        </p:txBody>
      </p:sp>
      <p:sp>
        <p:nvSpPr>
          <p:cNvPr id="6" name="Espace réservé du pied de page 5"/>
          <p:cNvSpPr>
            <a:spLocks noGrp="1"/>
          </p:cNvSpPr>
          <p:nvPr>
            <p:ph type="ftr" sz="quarter" idx="11"/>
          </p:nvPr>
        </p:nvSpPr>
        <p:spPr/>
        <p:txBody>
          <a:bodyPr rtlCol="0"/>
          <a:lstStyle/>
          <a:p>
            <a:endParaRPr lang="fr-FR"/>
          </a:p>
        </p:txBody>
      </p:sp>
      <p:sp>
        <p:nvSpPr>
          <p:cNvPr id="5" name="Espace réservé de la date 4"/>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Cliquez pour modifier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numéro de diapositive 5"/>
          <p:cNvSpPr>
            <a:spLocks noGrp="1"/>
          </p:cNvSpPr>
          <p:nvPr>
            <p:ph type="sldNum" sz="quarter" idx="12"/>
          </p:nvPr>
        </p:nvSpPr>
        <p:spPr/>
        <p:txBody>
          <a:bodyPr rtlCol="0"/>
          <a:lstStyle/>
          <a:p>
            <a:fld id="{23E3FB52-F3CD-40D8-9D14-F03C6951B4DA}" type="slidenum">
              <a:rPr lang="fr-FR" smtClean="0"/>
              <a:pPr/>
              <a:t>‹N°›</a:t>
            </a:fld>
            <a:endParaRPr lang="fr-FR"/>
          </a:p>
        </p:txBody>
      </p:sp>
      <p:sp>
        <p:nvSpPr>
          <p:cNvPr id="5" name="Espace réservé du pied de page 4"/>
          <p:cNvSpPr>
            <a:spLocks noGrp="1"/>
          </p:cNvSpPr>
          <p:nvPr>
            <p:ph type="ftr" sz="quarter" idx="11"/>
          </p:nvPr>
        </p:nvSpPr>
        <p:spPr/>
        <p:txBody>
          <a:bodyPr rtlCol="0"/>
          <a:lstStyle/>
          <a:p>
            <a:endParaRPr lang="fr-FR"/>
          </a:p>
        </p:txBody>
      </p:sp>
      <p:sp>
        <p:nvSpPr>
          <p:cNvPr id="4" name="Espace réservé de la date 3"/>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18202" y="304800"/>
            <a:ext cx="1297148" cy="5676900"/>
          </a:xfrm>
        </p:spPr>
        <p:txBody>
          <a:bodyPr vert="eaVert" rtlCol="0"/>
          <a:lstStyle/>
          <a:p>
            <a:pPr rtl="0"/>
            <a:r>
              <a:rPr lang="fr-FR"/>
              <a:t>Cliquez pour modifier le style du titre</a:t>
            </a:r>
            <a:endParaRPr lang="fr-FR" dirty="0"/>
          </a:p>
        </p:txBody>
      </p:sp>
      <p:sp>
        <p:nvSpPr>
          <p:cNvPr id="3" name="Espace réservé du texte vertical 2"/>
          <p:cNvSpPr>
            <a:spLocks noGrp="1"/>
          </p:cNvSpPr>
          <p:nvPr>
            <p:ph type="body" orient="vert" idx="1"/>
          </p:nvPr>
        </p:nvSpPr>
        <p:spPr>
          <a:xfrm>
            <a:off x="628650" y="304800"/>
            <a:ext cx="6475253" cy="5676900"/>
          </a:xfrm>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numéro de diapositive 5"/>
          <p:cNvSpPr>
            <a:spLocks noGrp="1"/>
          </p:cNvSpPr>
          <p:nvPr>
            <p:ph type="sldNum" sz="quarter" idx="12"/>
          </p:nvPr>
        </p:nvSpPr>
        <p:spPr/>
        <p:txBody>
          <a:bodyPr rtlCol="0"/>
          <a:lstStyle/>
          <a:p>
            <a:fld id="{23E3FB52-F3CD-40D8-9D14-F03C6951B4DA}" type="slidenum">
              <a:rPr lang="fr-FR" smtClean="0"/>
              <a:pPr/>
              <a:t>‹N°›</a:t>
            </a:fld>
            <a:endParaRPr lang="fr-FR"/>
          </a:p>
        </p:txBody>
      </p:sp>
      <p:sp>
        <p:nvSpPr>
          <p:cNvPr id="5" name="Espace réservé du pied de page 4"/>
          <p:cNvSpPr>
            <a:spLocks noGrp="1"/>
          </p:cNvSpPr>
          <p:nvPr>
            <p:ph type="ftr" sz="quarter" idx="11"/>
          </p:nvPr>
        </p:nvSpPr>
        <p:spPr/>
        <p:txBody>
          <a:bodyPr rtlCol="0"/>
          <a:lstStyle/>
          <a:p>
            <a:endParaRPr lang="fr-FR"/>
          </a:p>
        </p:txBody>
      </p:sp>
      <p:sp>
        <p:nvSpPr>
          <p:cNvPr id="4" name="Espace réservé de la date 3"/>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Cliquez pour modifier le style du titre</a:t>
            </a:r>
            <a:endParaRPr lang="fr-FR"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numéro de diapositive 5"/>
          <p:cNvSpPr>
            <a:spLocks noGrp="1"/>
          </p:cNvSpPr>
          <p:nvPr>
            <p:ph type="sldNum" sz="quarter" idx="12"/>
          </p:nvPr>
        </p:nvSpPr>
        <p:spPr/>
        <p:txBody>
          <a:bodyPr rtlCol="0"/>
          <a:lstStyle/>
          <a:p>
            <a:fld id="{23E3FB52-F3CD-40D8-9D14-F03C6951B4DA}" type="slidenum">
              <a:rPr lang="fr-FR" smtClean="0"/>
              <a:pPr/>
              <a:t>‹N°›</a:t>
            </a:fld>
            <a:endParaRPr lang="fr-FR"/>
          </a:p>
        </p:txBody>
      </p:sp>
      <p:sp>
        <p:nvSpPr>
          <p:cNvPr id="5" name="Espace réservé du pied de page 4"/>
          <p:cNvSpPr>
            <a:spLocks noGrp="1"/>
          </p:cNvSpPr>
          <p:nvPr>
            <p:ph type="ftr" sz="quarter" idx="11"/>
          </p:nvPr>
        </p:nvSpPr>
        <p:spPr/>
        <p:txBody>
          <a:bodyPr rtlCol="0"/>
          <a:lstStyle/>
          <a:p>
            <a:endParaRPr lang="fr-FR"/>
          </a:p>
        </p:txBody>
      </p:sp>
      <p:sp>
        <p:nvSpPr>
          <p:cNvPr id="4" name="Espace réservé de la date 3"/>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99210" y="1828800"/>
            <a:ext cx="5143502" cy="1828800"/>
          </a:xfrm>
        </p:spPr>
        <p:txBody>
          <a:bodyPr rtlCol="0" anchor="b">
            <a:normAutofit/>
          </a:bodyPr>
          <a:lstStyle>
            <a:lvl1pPr algn="l" rtl="0">
              <a:defRPr sz="4400"/>
            </a:lvl1pPr>
          </a:lstStyle>
          <a:p>
            <a:pPr rtl="0"/>
            <a:r>
              <a:rPr lang="fr-FR"/>
              <a:t>Cliquez pour modifier le style du titre</a:t>
            </a:r>
            <a:endParaRPr lang="fr-FR" dirty="0"/>
          </a:p>
        </p:txBody>
      </p:sp>
      <p:sp>
        <p:nvSpPr>
          <p:cNvPr id="3" name="Espace réservé du texte 2"/>
          <p:cNvSpPr>
            <a:spLocks noGrp="1"/>
          </p:cNvSpPr>
          <p:nvPr>
            <p:ph type="body" idx="1"/>
          </p:nvPr>
        </p:nvSpPr>
        <p:spPr>
          <a:xfrm>
            <a:off x="3199207" y="3733800"/>
            <a:ext cx="51435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r-FR"/>
              <a:t>Cliquez pour modifier les styles du texte du masque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Cliquez pour modifier le style du titre</a:t>
            </a:r>
            <a:endParaRPr lang="fr-FR" dirty="0"/>
          </a:p>
        </p:txBody>
      </p:sp>
      <p:sp>
        <p:nvSpPr>
          <p:cNvPr id="3" name="Espace réservé du contenu 2"/>
          <p:cNvSpPr>
            <a:spLocks noGrp="1"/>
          </p:cNvSpPr>
          <p:nvPr>
            <p:ph sz="half" idx="1"/>
          </p:nvPr>
        </p:nvSpPr>
        <p:spPr>
          <a:xfrm>
            <a:off x="798909" y="1825625"/>
            <a:ext cx="3715941" cy="4187952"/>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4629150" y="1825625"/>
            <a:ext cx="3713561" cy="4187952"/>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7" name="Espace réservé du numéro de diapositive 6"/>
          <p:cNvSpPr>
            <a:spLocks noGrp="1"/>
          </p:cNvSpPr>
          <p:nvPr>
            <p:ph type="sldNum" sz="quarter" idx="12"/>
          </p:nvPr>
        </p:nvSpPr>
        <p:spPr/>
        <p:txBody>
          <a:bodyPr rtlCol="0"/>
          <a:lstStyle/>
          <a:p>
            <a:fld id="{23E3FB52-F3CD-40D8-9D14-F03C6951B4DA}" type="slidenum">
              <a:rPr lang="fr-FR" smtClean="0"/>
              <a:pPr/>
              <a:t>‹N°›</a:t>
            </a:fld>
            <a:endParaRPr lang="fr-FR"/>
          </a:p>
        </p:txBody>
      </p:sp>
      <p:sp>
        <p:nvSpPr>
          <p:cNvPr id="6" name="Espace réservé du pied de page 5"/>
          <p:cNvSpPr>
            <a:spLocks noGrp="1"/>
          </p:cNvSpPr>
          <p:nvPr>
            <p:ph type="ftr" sz="quarter" idx="11"/>
          </p:nvPr>
        </p:nvSpPr>
        <p:spPr/>
        <p:txBody>
          <a:bodyPr rtlCol="0"/>
          <a:lstStyle/>
          <a:p>
            <a:endParaRPr lang="fr-FR"/>
          </a:p>
        </p:txBody>
      </p:sp>
      <p:sp>
        <p:nvSpPr>
          <p:cNvPr id="5" name="Espace réservé de la date 4"/>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Cliquez pour modifier le style du titre</a:t>
            </a:r>
            <a:endParaRPr lang="fr-FR" dirty="0"/>
          </a:p>
        </p:txBody>
      </p:sp>
      <p:sp>
        <p:nvSpPr>
          <p:cNvPr id="3" name="Espace réservé du texte 2"/>
          <p:cNvSpPr>
            <a:spLocks noGrp="1"/>
          </p:cNvSpPr>
          <p:nvPr>
            <p:ph type="body" idx="1"/>
          </p:nvPr>
        </p:nvSpPr>
        <p:spPr>
          <a:xfrm>
            <a:off x="802386" y="1681163"/>
            <a:ext cx="3717036"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802386" y="2505076"/>
            <a:ext cx="3717036" cy="3476625"/>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4629150" y="1681163"/>
            <a:ext cx="3717036"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4629150" y="2505076"/>
            <a:ext cx="3717036" cy="3476625"/>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9" name="Espace réservé du numéro de diapositive 8"/>
          <p:cNvSpPr>
            <a:spLocks noGrp="1"/>
          </p:cNvSpPr>
          <p:nvPr>
            <p:ph type="sldNum" sz="quarter" idx="12"/>
          </p:nvPr>
        </p:nvSpPr>
        <p:spPr/>
        <p:txBody>
          <a:bodyPr rtlCol="0"/>
          <a:lstStyle/>
          <a:p>
            <a:fld id="{23E3FB52-F3CD-40D8-9D14-F03C6951B4DA}" type="slidenum">
              <a:rPr lang="fr-FR" smtClean="0"/>
              <a:pPr/>
              <a:t>‹N°›</a:t>
            </a:fld>
            <a:endParaRPr lang="fr-FR"/>
          </a:p>
        </p:txBody>
      </p:sp>
      <p:sp>
        <p:nvSpPr>
          <p:cNvPr id="8" name="Espace réservé du pied de page 7"/>
          <p:cNvSpPr>
            <a:spLocks noGrp="1"/>
          </p:cNvSpPr>
          <p:nvPr>
            <p:ph type="ftr" sz="quarter" idx="11"/>
          </p:nvPr>
        </p:nvSpPr>
        <p:spPr/>
        <p:txBody>
          <a:bodyPr rtlCol="0"/>
          <a:lstStyle/>
          <a:p>
            <a:endParaRPr lang="fr-FR"/>
          </a:p>
        </p:txBody>
      </p:sp>
      <p:sp>
        <p:nvSpPr>
          <p:cNvPr id="7" name="Espace réservé de la date 6"/>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Cliquez pour modifier le style du titre</a:t>
            </a:r>
            <a:endParaRPr lang="fr-FR" dirty="0"/>
          </a:p>
        </p:txBody>
      </p:sp>
      <p:sp>
        <p:nvSpPr>
          <p:cNvPr id="5" name="Espace réservé du numéro de diapositive 4"/>
          <p:cNvSpPr>
            <a:spLocks noGrp="1"/>
          </p:cNvSpPr>
          <p:nvPr>
            <p:ph type="sldNum" sz="quarter" idx="12"/>
          </p:nvPr>
        </p:nvSpPr>
        <p:spPr/>
        <p:txBody>
          <a:bodyPr rtlCol="0"/>
          <a:lstStyle/>
          <a:p>
            <a:fld id="{23E3FB52-F3CD-40D8-9D14-F03C6951B4DA}" type="slidenum">
              <a:rPr lang="fr-FR" smtClean="0"/>
              <a:pPr/>
              <a:t>‹N°›</a:t>
            </a:fld>
            <a:endParaRPr lang="fr-FR"/>
          </a:p>
        </p:txBody>
      </p:sp>
      <p:sp>
        <p:nvSpPr>
          <p:cNvPr id="4" name="Espace réservé du pied de page 3"/>
          <p:cNvSpPr>
            <a:spLocks noGrp="1"/>
          </p:cNvSpPr>
          <p:nvPr>
            <p:ph type="ftr" sz="quarter" idx="11"/>
          </p:nvPr>
        </p:nvSpPr>
        <p:spPr/>
        <p:txBody>
          <a:bodyPr rtlCol="0"/>
          <a:lstStyle/>
          <a:p>
            <a:endParaRPr lang="fr-FR"/>
          </a:p>
        </p:txBody>
      </p:sp>
      <p:sp>
        <p:nvSpPr>
          <p:cNvPr id="3" name="Espace réservé de la date 2"/>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fld id="{23E3FB52-F3CD-40D8-9D14-F03C6951B4DA}" type="slidenum">
              <a:rPr lang="fr-FR" smtClean="0"/>
              <a:pPr/>
              <a:t>‹N°›</a:t>
            </a:fld>
            <a:endParaRPr lang="fr-FR"/>
          </a:p>
        </p:txBody>
      </p:sp>
      <p:sp>
        <p:nvSpPr>
          <p:cNvPr id="3" name="Espace réservé du pied de page 2"/>
          <p:cNvSpPr>
            <a:spLocks noGrp="1"/>
          </p:cNvSpPr>
          <p:nvPr>
            <p:ph type="ftr" sz="quarter" idx="11"/>
          </p:nvPr>
        </p:nvSpPr>
        <p:spPr/>
        <p:txBody>
          <a:bodyPr rtlCol="0"/>
          <a:lstStyle/>
          <a:p>
            <a:endParaRPr lang="fr-FR"/>
          </a:p>
        </p:txBody>
      </p:sp>
      <p:sp>
        <p:nvSpPr>
          <p:cNvPr id="2" name="Espace réservé de la date 1"/>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ux images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98909" y="304799"/>
            <a:ext cx="7543802" cy="1216152"/>
          </a:xfrm>
        </p:spPr>
        <p:txBody>
          <a:bodyPr rtlCol="0"/>
          <a:lstStyle>
            <a:lvl1pPr algn="l" rtl="0">
              <a:defRPr/>
            </a:lvl1pPr>
          </a:lstStyle>
          <a:p>
            <a:pPr rtl="0"/>
            <a:r>
              <a:rPr lang="fr-FR"/>
              <a:t>Cliquez pour modifier le style du titre</a:t>
            </a:r>
            <a:endParaRPr lang="fr-FR" dirty="0"/>
          </a:p>
        </p:txBody>
      </p:sp>
      <p:grpSp>
        <p:nvGrpSpPr>
          <p:cNvPr id="3" name="Groupe 8"/>
          <p:cNvGrpSpPr/>
          <p:nvPr/>
        </p:nvGrpSpPr>
        <p:grpSpPr>
          <a:xfrm>
            <a:off x="789317" y="1733550"/>
            <a:ext cx="3270377" cy="3050038"/>
            <a:chOff x="895350" y="3313113"/>
            <a:chExt cx="3613151" cy="2790825"/>
          </a:xfrm>
          <a:solidFill>
            <a:schemeClr val="tx1">
              <a:lumMod val="50000"/>
            </a:schemeClr>
          </a:solidFill>
        </p:grpSpPr>
        <p:sp>
          <p:nvSpPr>
            <p:cNvPr id="10"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6" name="Espace réservé d’image 33" descr="Espace réservé vide pour ajouter une image. Cliquez sur l’espace réservé et sélectionnez l’image à ajouter."/>
          <p:cNvSpPr>
            <a:spLocks noGrp="1" noChangeAspect="1"/>
          </p:cNvSpPr>
          <p:nvPr>
            <p:ph type="pic" sz="quarter" idx="17"/>
          </p:nvPr>
        </p:nvSpPr>
        <p:spPr>
          <a:xfrm>
            <a:off x="948771" y="1900210"/>
            <a:ext cx="2951652" cy="2571736"/>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39" name="Espace réservé du texte 3"/>
          <p:cNvSpPr>
            <a:spLocks noGrp="1"/>
          </p:cNvSpPr>
          <p:nvPr>
            <p:ph type="body" sz="half" idx="2"/>
          </p:nvPr>
        </p:nvSpPr>
        <p:spPr>
          <a:xfrm>
            <a:off x="789317" y="4935990"/>
            <a:ext cx="3276735"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grpSp>
        <p:nvGrpSpPr>
          <p:cNvPr id="4" name="Groupe 21"/>
          <p:cNvGrpSpPr/>
          <p:nvPr/>
        </p:nvGrpSpPr>
        <p:grpSpPr>
          <a:xfrm>
            <a:off x="5072334" y="1733550"/>
            <a:ext cx="3270377" cy="3050038"/>
            <a:chOff x="895350" y="3313113"/>
            <a:chExt cx="3613151" cy="2790825"/>
          </a:xfrm>
          <a:solidFill>
            <a:schemeClr val="tx1">
              <a:lumMod val="50000"/>
            </a:schemeClr>
          </a:solidFill>
        </p:grpSpPr>
        <p:sp>
          <p:nvSpPr>
            <p:cNvPr id="2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7" name="Espace réservé d’image 33" descr="Espace réservé vide pour ajouter une image. Cliquez sur l’espace réservé et sélectionnez l’image à ajouter."/>
          <p:cNvSpPr>
            <a:spLocks noGrp="1" noChangeAspect="1"/>
          </p:cNvSpPr>
          <p:nvPr>
            <p:ph type="pic" sz="quarter" idx="18"/>
          </p:nvPr>
        </p:nvSpPr>
        <p:spPr>
          <a:xfrm>
            <a:off x="5231788" y="1900210"/>
            <a:ext cx="2951652" cy="2571736"/>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40" name="Espace réservé du texte 3"/>
          <p:cNvSpPr>
            <a:spLocks noGrp="1"/>
          </p:cNvSpPr>
          <p:nvPr>
            <p:ph type="body" sz="half" idx="19"/>
          </p:nvPr>
        </p:nvSpPr>
        <p:spPr>
          <a:xfrm>
            <a:off x="5057181" y="4935990"/>
            <a:ext cx="3276735"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8" name="Espace réservé du numéro de diapositive 7"/>
          <p:cNvSpPr>
            <a:spLocks noGrp="1"/>
          </p:cNvSpPr>
          <p:nvPr>
            <p:ph type="sldNum" sz="quarter" idx="12"/>
          </p:nvPr>
        </p:nvSpPr>
        <p:spPr/>
        <p:txBody>
          <a:bodyPr rtlCol="0"/>
          <a:lstStyle/>
          <a:p>
            <a:fld id="{23E3FB52-F3CD-40D8-9D14-F03C6951B4DA}" type="slidenum">
              <a:rPr lang="fr-FR" smtClean="0"/>
              <a:pPr/>
              <a:t>‹N°›</a:t>
            </a:fld>
            <a:endParaRPr lang="fr-FR"/>
          </a:p>
        </p:txBody>
      </p:sp>
      <p:sp>
        <p:nvSpPr>
          <p:cNvPr id="7" name="Espace réservé du pied de page 6"/>
          <p:cNvSpPr>
            <a:spLocks noGrp="1"/>
          </p:cNvSpPr>
          <p:nvPr>
            <p:ph type="ftr" sz="quarter" idx="11"/>
          </p:nvPr>
        </p:nvSpPr>
        <p:spPr/>
        <p:txBody>
          <a:bodyPr rtlCol="0"/>
          <a:lstStyle/>
          <a:p>
            <a:endParaRPr lang="fr-FR"/>
          </a:p>
        </p:txBody>
      </p:sp>
      <p:sp>
        <p:nvSpPr>
          <p:cNvPr id="6" name="Espace réservé de la date 5"/>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ois images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Cliquez pour modifier le style du titre</a:t>
            </a:r>
            <a:endParaRPr lang="fr-FR" dirty="0"/>
          </a:p>
        </p:txBody>
      </p:sp>
      <p:grpSp>
        <p:nvGrpSpPr>
          <p:cNvPr id="3" name="Groupe 51"/>
          <p:cNvGrpSpPr>
            <a:grpSpLocks noChangeAspect="1"/>
          </p:cNvGrpSpPr>
          <p:nvPr/>
        </p:nvGrpSpPr>
        <p:grpSpPr>
          <a:xfrm rot="5400000">
            <a:off x="393436" y="2064321"/>
            <a:ext cx="3123347" cy="2317298"/>
            <a:chOff x="895350" y="3313113"/>
            <a:chExt cx="3613151" cy="2790825"/>
          </a:xfrm>
          <a:solidFill>
            <a:schemeClr val="tx1">
              <a:lumMod val="50000"/>
            </a:schemeClr>
          </a:solidFill>
        </p:grpSpPr>
        <p:sp>
          <p:nvSpPr>
            <p:cNvPr id="5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79" name="Espace réservé d’image 33" descr="Espace réservé vide pour ajouter une image. Cliquez sur l’espace réservé et sélectionnez l’image à ajouter."/>
          <p:cNvSpPr>
            <a:spLocks noGrp="1"/>
          </p:cNvSpPr>
          <p:nvPr>
            <p:ph type="pic" sz="quarter" idx="19"/>
          </p:nvPr>
        </p:nvSpPr>
        <p:spPr>
          <a:xfrm>
            <a:off x="936876" y="1824285"/>
            <a:ext cx="2036467" cy="277630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81" name="Espace réservé du texte 3"/>
          <p:cNvSpPr>
            <a:spLocks noGrp="1"/>
          </p:cNvSpPr>
          <p:nvPr>
            <p:ph type="body" sz="half" idx="2"/>
          </p:nvPr>
        </p:nvSpPr>
        <p:spPr>
          <a:xfrm>
            <a:off x="926409" y="4947405"/>
            <a:ext cx="20574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grpSp>
        <p:nvGrpSpPr>
          <p:cNvPr id="4" name="Groupe 83"/>
          <p:cNvGrpSpPr>
            <a:grpSpLocks noChangeAspect="1"/>
          </p:cNvGrpSpPr>
          <p:nvPr/>
        </p:nvGrpSpPr>
        <p:grpSpPr>
          <a:xfrm rot="5400000">
            <a:off x="2997433" y="2064321"/>
            <a:ext cx="3123347" cy="2317298"/>
            <a:chOff x="895350" y="3313113"/>
            <a:chExt cx="3613151" cy="2790825"/>
          </a:xfrm>
          <a:solidFill>
            <a:schemeClr val="tx1">
              <a:lumMod val="50000"/>
            </a:schemeClr>
          </a:solidFill>
        </p:grpSpPr>
        <p:sp>
          <p:nvSpPr>
            <p:cNvPr id="85"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78" name="Espace réservé d’image 33" descr="Espace réservé vide pour ajouter une image. Cliquez sur l’espace réservé et sélectionnez l’image à ajouter."/>
          <p:cNvSpPr>
            <a:spLocks noGrp="1"/>
          </p:cNvSpPr>
          <p:nvPr>
            <p:ph type="pic" sz="quarter" idx="18"/>
          </p:nvPr>
        </p:nvSpPr>
        <p:spPr>
          <a:xfrm>
            <a:off x="3540693" y="1824285"/>
            <a:ext cx="2036826" cy="277630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82" name="Espace réservé du texte 3"/>
          <p:cNvSpPr>
            <a:spLocks noGrp="1"/>
          </p:cNvSpPr>
          <p:nvPr>
            <p:ph type="body" sz="half" idx="21"/>
          </p:nvPr>
        </p:nvSpPr>
        <p:spPr>
          <a:xfrm>
            <a:off x="3530406" y="4947405"/>
            <a:ext cx="20574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grpSp>
        <p:nvGrpSpPr>
          <p:cNvPr id="5" name="Groupe 96"/>
          <p:cNvGrpSpPr>
            <a:grpSpLocks noChangeAspect="1"/>
          </p:cNvGrpSpPr>
          <p:nvPr/>
        </p:nvGrpSpPr>
        <p:grpSpPr>
          <a:xfrm rot="5400000">
            <a:off x="5623839" y="2064321"/>
            <a:ext cx="3123347" cy="2317298"/>
            <a:chOff x="895350" y="3313113"/>
            <a:chExt cx="3613151" cy="2790825"/>
          </a:xfrm>
          <a:solidFill>
            <a:schemeClr val="tx1">
              <a:lumMod val="50000"/>
            </a:schemeClr>
          </a:solidFill>
        </p:grpSpPr>
        <p:sp>
          <p:nvSpPr>
            <p:cNvPr id="98"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9"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80" name="Espace réservé d’image 33" descr="Espace réservé vide pour ajouter une image. Cliquez sur l’espace réservé et sélectionnez l’image à ajouter."/>
          <p:cNvSpPr>
            <a:spLocks noGrp="1"/>
          </p:cNvSpPr>
          <p:nvPr>
            <p:ph type="pic" sz="quarter" idx="20"/>
          </p:nvPr>
        </p:nvSpPr>
        <p:spPr>
          <a:xfrm>
            <a:off x="6167099" y="1824285"/>
            <a:ext cx="2036826" cy="277630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83" name="Espace réservé du texte 3"/>
          <p:cNvSpPr>
            <a:spLocks noGrp="1"/>
          </p:cNvSpPr>
          <p:nvPr>
            <p:ph type="body" sz="half" idx="22"/>
          </p:nvPr>
        </p:nvSpPr>
        <p:spPr>
          <a:xfrm>
            <a:off x="6156812" y="4947405"/>
            <a:ext cx="20574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8" name="Espace réservé du numéro de diapositive 7"/>
          <p:cNvSpPr>
            <a:spLocks noGrp="1"/>
          </p:cNvSpPr>
          <p:nvPr>
            <p:ph type="sldNum" sz="quarter" idx="12"/>
          </p:nvPr>
        </p:nvSpPr>
        <p:spPr/>
        <p:txBody>
          <a:bodyPr rtlCol="0"/>
          <a:lstStyle/>
          <a:p>
            <a:fld id="{23E3FB52-F3CD-40D8-9D14-F03C6951B4DA}" type="slidenum">
              <a:rPr lang="fr-FR" smtClean="0"/>
              <a:pPr/>
              <a:t>‹N°›</a:t>
            </a:fld>
            <a:endParaRPr lang="fr-FR"/>
          </a:p>
        </p:txBody>
      </p:sp>
      <p:sp>
        <p:nvSpPr>
          <p:cNvPr id="7" name="Espace réservé du pied de page 6"/>
          <p:cNvSpPr>
            <a:spLocks noGrp="1"/>
          </p:cNvSpPr>
          <p:nvPr>
            <p:ph type="ftr" sz="quarter" idx="11"/>
          </p:nvPr>
        </p:nvSpPr>
        <p:spPr/>
        <p:txBody>
          <a:bodyPr rtlCol="0"/>
          <a:lstStyle/>
          <a:p>
            <a:endParaRPr lang="fr-FR"/>
          </a:p>
        </p:txBody>
      </p:sp>
      <p:sp>
        <p:nvSpPr>
          <p:cNvPr id="6" name="Espace réservé de la date 5"/>
          <p:cNvSpPr>
            <a:spLocks noGrp="1"/>
          </p:cNvSpPr>
          <p:nvPr>
            <p:ph type="dt" sz="half" idx="10"/>
          </p:nvPr>
        </p:nvSpPr>
        <p:spPr/>
        <p:txBody>
          <a:bodyPr rtlCol="0"/>
          <a:lstStyle>
            <a:lvl1pPr>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pPr rtl="0"/>
            <a:r>
              <a:rPr lang="fr-FR" dirty="0"/>
              <a:t>Modifiez le style du titre</a:t>
            </a:r>
          </a:p>
        </p:txBody>
      </p:sp>
      <p:sp>
        <p:nvSpPr>
          <p:cNvPr id="3" name="Espace réservé du texte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numéro de diapositive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rtl="0">
              <a:defRPr sz="1100">
                <a:solidFill>
                  <a:schemeClr val="tx1"/>
                </a:solidFill>
              </a:defRPr>
            </a:lvl1pPr>
          </a:lstStyle>
          <a:p>
            <a:fld id="{23E3FB52-F3CD-40D8-9D14-F03C6951B4DA}" type="slidenum">
              <a:rPr lang="fr-FR" smtClean="0"/>
              <a:pPr/>
              <a:t>‹N°›</a:t>
            </a:fld>
            <a:endParaRPr lang="fr-FR"/>
          </a:p>
        </p:txBody>
      </p:sp>
      <p:sp>
        <p:nvSpPr>
          <p:cNvPr id="5" name="Espace réservé du pied de page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rtl="0">
              <a:defRPr sz="1100">
                <a:solidFill>
                  <a:schemeClr val="tx1"/>
                </a:solidFill>
              </a:defRPr>
            </a:lvl1pPr>
          </a:lstStyle>
          <a:p>
            <a:endParaRPr lang="fr-FR"/>
          </a:p>
        </p:txBody>
      </p:sp>
      <p:sp>
        <p:nvSpPr>
          <p:cNvPr id="4" name="Espace réservé de la date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rtl="0">
              <a:defRPr sz="1100">
                <a:solidFill>
                  <a:schemeClr val="tx1"/>
                </a:solidFill>
              </a:defRPr>
            </a:lvl1pPr>
          </a:lstStyle>
          <a:p>
            <a:fld id="{A2CF242E-3D6B-4D84-8763-26166E718E53}" type="datetimeFigureOut">
              <a:rPr lang="fr-FR" smtClean="0"/>
              <a:pPr/>
              <a:t>17/11/2022</a:t>
            </a:fld>
            <a:endParaRPr lang="fr-F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2416421"/>
            <a:ext cx="3851920" cy="1228603"/>
          </a:xfrm>
        </p:spPr>
        <p:txBody>
          <a:bodyPr>
            <a:noAutofit/>
          </a:bodyPr>
          <a:lstStyle/>
          <a:p>
            <a:pPr algn="ctr">
              <a:lnSpc>
                <a:spcPct val="100000"/>
              </a:lnSpc>
            </a:pPr>
            <a:r>
              <a:rPr lang="fr-FR" sz="4000" b="1" dirty="0">
                <a:solidFill>
                  <a:srgbClr val="FF0000"/>
                </a:solidFill>
                <a:latin typeface="Arial" pitchFamily="34" charset="0"/>
                <a:cs typeface="Arial" pitchFamily="34" charset="0"/>
              </a:rPr>
              <a:t>     I</a:t>
            </a:r>
            <a:r>
              <a:rPr lang="fr-FR" sz="4000" b="1" dirty="0">
                <a:latin typeface="Arial" pitchFamily="34" charset="0"/>
                <a:cs typeface="Arial" pitchFamily="34" charset="0"/>
              </a:rPr>
              <a:t>nteraction</a:t>
            </a:r>
            <a:br>
              <a:rPr lang="fr-FR" sz="4000" b="1" dirty="0">
                <a:latin typeface="Arial" pitchFamily="34" charset="0"/>
                <a:cs typeface="Arial" pitchFamily="34" charset="0"/>
              </a:rPr>
            </a:br>
            <a:r>
              <a:rPr lang="fr-FR" sz="4000" b="1" dirty="0">
                <a:latin typeface="Arial" pitchFamily="34" charset="0"/>
                <a:cs typeface="Arial" pitchFamily="34" charset="0"/>
              </a:rPr>
              <a:t> </a:t>
            </a:r>
            <a:r>
              <a:rPr lang="fr-FR" sz="4000" b="1" dirty="0">
                <a:solidFill>
                  <a:srgbClr val="FF0000"/>
                </a:solidFill>
                <a:latin typeface="Arial" pitchFamily="34" charset="0"/>
                <a:cs typeface="Arial" pitchFamily="34" charset="0"/>
              </a:rPr>
              <a:t>H</a:t>
            </a:r>
            <a:r>
              <a:rPr lang="fr-FR" sz="4000" b="1" dirty="0">
                <a:latin typeface="Arial" pitchFamily="34" charset="0"/>
                <a:cs typeface="Arial" pitchFamily="34" charset="0"/>
              </a:rPr>
              <a:t>omme - </a:t>
            </a:r>
            <a:r>
              <a:rPr lang="fr-FR" sz="4000" b="1" dirty="0">
                <a:solidFill>
                  <a:srgbClr val="FF0000"/>
                </a:solidFill>
                <a:latin typeface="Arial" pitchFamily="34" charset="0"/>
                <a:cs typeface="Arial" pitchFamily="34" charset="0"/>
              </a:rPr>
              <a:t>M</a:t>
            </a:r>
            <a:r>
              <a:rPr lang="fr-FR" sz="4000" b="1" dirty="0">
                <a:latin typeface="Arial" pitchFamily="34" charset="0"/>
                <a:cs typeface="Arial" pitchFamily="34" charset="0"/>
              </a:rPr>
              <a:t>achine</a:t>
            </a:r>
          </a:p>
        </p:txBody>
      </p:sp>
      <p:sp>
        <p:nvSpPr>
          <p:cNvPr id="4" name="Espace réservé du texte 3"/>
          <p:cNvSpPr>
            <a:spLocks noGrp="1"/>
          </p:cNvSpPr>
          <p:nvPr>
            <p:ph type="body" sz="half" idx="2"/>
          </p:nvPr>
        </p:nvSpPr>
        <p:spPr>
          <a:xfrm>
            <a:off x="5724128" y="4212811"/>
            <a:ext cx="3168352" cy="2168517"/>
          </a:xfrm>
        </p:spPr>
        <p:txBody>
          <a:bodyPr>
            <a:normAutofit/>
          </a:bodyPr>
          <a:lstStyle/>
          <a:p>
            <a:r>
              <a:rPr lang="fr-FR" sz="2400" b="1" dirty="0">
                <a:latin typeface="Arial" pitchFamily="34" charset="0"/>
                <a:cs typeface="Arial" pitchFamily="34" charset="0"/>
              </a:rPr>
              <a:t>Chapitre 4  </a:t>
            </a:r>
          </a:p>
          <a:p>
            <a:r>
              <a:rPr lang="fr-FR" sz="2400" b="1" dirty="0">
                <a:latin typeface="Arial" pitchFamily="34" charset="0"/>
                <a:cs typeface="Arial" pitchFamily="34" charset="0"/>
              </a:rPr>
              <a:t>Règles ergonomiques dans les </a:t>
            </a:r>
            <a:r>
              <a:rPr lang="fr-FR" sz="2400" b="1" dirty="0" err="1">
                <a:latin typeface="Arial" pitchFamily="34" charset="0"/>
                <a:cs typeface="Arial" pitchFamily="34" charset="0"/>
              </a:rPr>
              <a:t>IHMs</a:t>
            </a:r>
            <a:r>
              <a:rPr lang="fr-FR" sz="2400" b="1">
                <a:latin typeface="Arial" pitchFamily="34" charset="0"/>
                <a:cs typeface="Arial" pitchFamily="34" charset="0"/>
              </a:rPr>
              <a:t>  (suite)</a:t>
            </a:r>
            <a:endParaRPr lang="fr-FR" sz="2400" dirty="0">
              <a:latin typeface="Arial" pitchFamily="34" charset="0"/>
              <a:cs typeface="Arial" pitchFamily="34" charset="0"/>
            </a:endParaRPr>
          </a:p>
        </p:txBody>
      </p:sp>
      <p:sp>
        <p:nvSpPr>
          <p:cNvPr id="6" name="ZoneTexte 5"/>
          <p:cNvSpPr txBox="1"/>
          <p:nvPr/>
        </p:nvSpPr>
        <p:spPr>
          <a:xfrm>
            <a:off x="1475656" y="332656"/>
            <a:ext cx="7056784" cy="461665"/>
          </a:xfrm>
          <a:prstGeom prst="rect">
            <a:avLst/>
          </a:prstGeom>
          <a:noFill/>
        </p:spPr>
        <p:txBody>
          <a:bodyPr wrap="square" rtlCol="0">
            <a:spAutoFit/>
          </a:bodyPr>
          <a:lstStyle/>
          <a:p>
            <a:r>
              <a:rPr lang="fr-FR" sz="2400" b="1" dirty="0"/>
              <a:t>Centre Universitaire </a:t>
            </a:r>
            <a:r>
              <a:rPr lang="fr-FR" sz="2400" b="1" dirty="0" err="1"/>
              <a:t>Abdelhafid</a:t>
            </a:r>
            <a:r>
              <a:rPr lang="fr-FR" sz="2400" b="1" dirty="0"/>
              <a:t> </a:t>
            </a:r>
            <a:r>
              <a:rPr lang="fr-FR" sz="2400" b="1" dirty="0" err="1"/>
              <a:t>Boussouf</a:t>
            </a:r>
            <a:r>
              <a:rPr lang="fr-FR" sz="2400" b="1" dirty="0"/>
              <a:t> - Mila</a:t>
            </a:r>
          </a:p>
        </p:txBody>
      </p:sp>
      <p:sp>
        <p:nvSpPr>
          <p:cNvPr id="7" name="Rectangle 6"/>
          <p:cNvSpPr/>
          <p:nvPr/>
        </p:nvSpPr>
        <p:spPr>
          <a:xfrm>
            <a:off x="6372200" y="836712"/>
            <a:ext cx="1526380" cy="523220"/>
          </a:xfrm>
          <a:prstGeom prst="rect">
            <a:avLst/>
          </a:prstGeom>
        </p:spPr>
        <p:txBody>
          <a:bodyPr wrap="none">
            <a:spAutoFit/>
          </a:bodyPr>
          <a:lstStyle/>
          <a:p>
            <a:r>
              <a:rPr lang="fr-FR" sz="2800" dirty="0"/>
              <a:t>3</a:t>
            </a:r>
            <a:r>
              <a:rPr lang="fr-FR" sz="2800" baseline="30000" dirty="0"/>
              <a:t>éme</a:t>
            </a:r>
            <a:r>
              <a:rPr lang="fr-FR" sz="2800" dirty="0"/>
              <a:t> INF </a:t>
            </a:r>
          </a:p>
        </p:txBody>
      </p:sp>
      <p:sp>
        <p:nvSpPr>
          <p:cNvPr id="8" name="ZoneTexte 7"/>
          <p:cNvSpPr txBox="1"/>
          <p:nvPr/>
        </p:nvSpPr>
        <p:spPr>
          <a:xfrm>
            <a:off x="3059832" y="6125234"/>
            <a:ext cx="2592288" cy="400110"/>
          </a:xfrm>
          <a:prstGeom prst="rect">
            <a:avLst/>
          </a:prstGeom>
          <a:noFill/>
        </p:spPr>
        <p:txBody>
          <a:bodyPr wrap="square" rtlCol="0">
            <a:spAutoFit/>
          </a:bodyPr>
          <a:lstStyle/>
          <a:p>
            <a:r>
              <a:rPr lang="fr-FR" sz="2000" b="1" dirty="0"/>
              <a:t>2020 - 2021</a:t>
            </a:r>
          </a:p>
        </p:txBody>
      </p:sp>
      <p:pic>
        <p:nvPicPr>
          <p:cNvPr id="46083" name="Picture 3"/>
          <p:cNvPicPr>
            <a:picLocks noChangeAspect="1" noChangeArrowheads="1"/>
          </p:cNvPicPr>
          <p:nvPr/>
        </p:nvPicPr>
        <p:blipFill>
          <a:blip r:embed="rId2" cstate="print"/>
          <a:srcRect/>
          <a:stretch>
            <a:fillRect/>
          </a:stretch>
        </p:blipFill>
        <p:spPr bwMode="auto">
          <a:xfrm rot="5400000">
            <a:off x="617590" y="1982810"/>
            <a:ext cx="4596452" cy="27363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8. Esthétique et design minimaliste </a:t>
            </a:r>
          </a:p>
        </p:txBody>
      </p:sp>
      <p:sp>
        <p:nvSpPr>
          <p:cNvPr id="3" name="Espace réservé du contenu 2"/>
          <p:cNvSpPr>
            <a:spLocks noGrp="1"/>
          </p:cNvSpPr>
          <p:nvPr>
            <p:ph idx="1"/>
          </p:nvPr>
        </p:nvSpPr>
        <p:spPr/>
        <p:txBody>
          <a:bodyPr/>
          <a:lstStyle/>
          <a:p>
            <a:r>
              <a:rPr lang="fr-FR" dirty="0">
                <a:solidFill>
                  <a:schemeClr val="tx2"/>
                </a:solidFill>
              </a:rPr>
              <a:t>Les dialogues ne devraient pas proposer d’informations qui ne sont pas pertinentes ou qui ne sont que rarement nécessaires. Chaque information dans un dialogue entre en concurrence avec les autres informations – et en particulier celles qui sont pertinentes – et diminue leur visibilité relative.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9. Faciliter l’identification, le diagnostic et la « récupération » des erreurs par l’utilisateur</a:t>
            </a:r>
          </a:p>
        </p:txBody>
      </p:sp>
      <p:sp>
        <p:nvSpPr>
          <p:cNvPr id="3" name="Espace réservé du contenu 2"/>
          <p:cNvSpPr>
            <a:spLocks noGrp="1"/>
          </p:cNvSpPr>
          <p:nvPr>
            <p:ph idx="1"/>
          </p:nvPr>
        </p:nvSpPr>
        <p:spPr/>
        <p:txBody>
          <a:bodyPr/>
          <a:lstStyle/>
          <a:p>
            <a:r>
              <a:rPr lang="fr-FR" dirty="0">
                <a:solidFill>
                  <a:schemeClr val="tx2"/>
                </a:solidFill>
              </a:rPr>
              <a:t>Les messages d’erreur devraient être formulés en langage clair (pas de codes), indiquer précisément le problème et suggérer une solution pour le résoudre.</a:t>
            </a:r>
          </a:p>
        </p:txBody>
      </p:sp>
      <p:pic>
        <p:nvPicPr>
          <p:cNvPr id="6146" name="Picture 2"/>
          <p:cNvPicPr>
            <a:picLocks noChangeAspect="1" noChangeArrowheads="1"/>
          </p:cNvPicPr>
          <p:nvPr/>
        </p:nvPicPr>
        <p:blipFill>
          <a:blip r:embed="rId2" cstate="print"/>
          <a:srcRect/>
          <a:stretch>
            <a:fillRect/>
          </a:stretch>
        </p:blipFill>
        <p:spPr bwMode="auto">
          <a:xfrm>
            <a:off x="2771800" y="3645024"/>
            <a:ext cx="3429000" cy="18002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10. Aide et documentation </a:t>
            </a:r>
          </a:p>
        </p:txBody>
      </p:sp>
      <p:sp>
        <p:nvSpPr>
          <p:cNvPr id="3" name="Espace réservé du contenu 2"/>
          <p:cNvSpPr>
            <a:spLocks noGrp="1"/>
          </p:cNvSpPr>
          <p:nvPr>
            <p:ph idx="1"/>
          </p:nvPr>
        </p:nvSpPr>
        <p:spPr/>
        <p:txBody>
          <a:bodyPr/>
          <a:lstStyle/>
          <a:p>
            <a:r>
              <a:rPr lang="fr-FR" dirty="0">
                <a:solidFill>
                  <a:schemeClr val="tx2"/>
                </a:solidFill>
              </a:rPr>
              <a:t>Bien qu’il soit préférable que le système puisse être utilisé sans le recours à une documentation, il peut cependant être nécessaire de fournir de l’aide et de la documentation. Les informations de ce type devraient être faciles à trouver, centrées sur la tâche de l’utilisateur, indiquer concrètement les étapes à suivre et ne pas être trop longues.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3848" y="3356992"/>
            <a:ext cx="5573291" cy="1219200"/>
          </a:xfrm>
        </p:spPr>
        <p:txBody>
          <a:bodyPr>
            <a:normAutofit/>
          </a:bodyPr>
          <a:lstStyle/>
          <a:p>
            <a:r>
              <a:rPr lang="fr-FR" sz="4400" b="1" i="1" dirty="0">
                <a:solidFill>
                  <a:schemeClr val="tx2"/>
                </a:solidFill>
              </a:rPr>
              <a:t>Règles d’or de </a:t>
            </a:r>
            <a:r>
              <a:rPr lang="fr-FR" sz="4400" b="1" i="1" dirty="0" err="1">
                <a:solidFill>
                  <a:schemeClr val="tx2"/>
                </a:solidFill>
              </a:rPr>
              <a:t>Coutaz</a:t>
            </a:r>
            <a:endParaRPr lang="fr-FR" sz="4400" b="1"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476672"/>
            <a:ext cx="7543802" cy="759296"/>
          </a:xfrm>
        </p:spPr>
        <p:txBody>
          <a:bodyPr/>
          <a:lstStyle/>
          <a:p>
            <a:r>
              <a:rPr lang="fr-FR" b="1" i="1" dirty="0">
                <a:solidFill>
                  <a:schemeClr val="tx2"/>
                </a:solidFill>
              </a:rPr>
              <a:t>Règles d’or de </a:t>
            </a:r>
            <a:r>
              <a:rPr lang="fr-FR" b="1" i="1" dirty="0" err="1">
                <a:solidFill>
                  <a:schemeClr val="tx2"/>
                </a:solidFill>
              </a:rPr>
              <a:t>Coutaz</a:t>
            </a:r>
            <a:endParaRPr lang="fr-FR" dirty="0"/>
          </a:p>
        </p:txBody>
      </p:sp>
      <p:pic>
        <p:nvPicPr>
          <p:cNvPr id="63490" name="Picture 2"/>
          <p:cNvPicPr>
            <a:picLocks noChangeAspect="1" noChangeArrowheads="1"/>
          </p:cNvPicPr>
          <p:nvPr/>
        </p:nvPicPr>
        <p:blipFill>
          <a:blip r:embed="rId2" cstate="print"/>
          <a:srcRect/>
          <a:stretch>
            <a:fillRect/>
          </a:stretch>
        </p:blipFill>
        <p:spPr bwMode="auto">
          <a:xfrm>
            <a:off x="1691681" y="1268760"/>
            <a:ext cx="5194494" cy="55892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1840" y="3284984"/>
            <a:ext cx="5501283" cy="1219200"/>
          </a:xfrm>
        </p:spPr>
        <p:txBody>
          <a:bodyPr>
            <a:normAutofit/>
          </a:bodyPr>
          <a:lstStyle/>
          <a:p>
            <a:r>
              <a:rPr lang="fr-FR" sz="4800" b="1" i="1" dirty="0"/>
              <a:t>Autres heuristiques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t>Autres heuristiques</a:t>
            </a:r>
            <a:endParaRPr lang="fr-FR" dirty="0"/>
          </a:p>
        </p:txBody>
      </p:sp>
      <p:sp>
        <p:nvSpPr>
          <p:cNvPr id="3" name="Espace réservé du contenu 2"/>
          <p:cNvSpPr>
            <a:spLocks noGrp="1"/>
          </p:cNvSpPr>
          <p:nvPr>
            <p:ph idx="1"/>
          </p:nvPr>
        </p:nvSpPr>
        <p:spPr/>
        <p:txBody>
          <a:bodyPr>
            <a:normAutofit/>
          </a:bodyPr>
          <a:lstStyle/>
          <a:p>
            <a:pPr>
              <a:spcBef>
                <a:spcPts val="0"/>
              </a:spcBef>
              <a:buNone/>
            </a:pPr>
            <a:r>
              <a:rPr lang="fr-FR" sz="2000" dirty="0">
                <a:solidFill>
                  <a:schemeClr val="tx2"/>
                </a:solidFill>
              </a:rPr>
              <a:t>Il existes d'autres heuristiques avec un fort recouvrement et qui définissent des règles de base, que l'on peut rattacher aux principes suivants : </a:t>
            </a:r>
          </a:p>
          <a:p>
            <a:pPr>
              <a:spcBef>
                <a:spcPts val="0"/>
              </a:spcBef>
              <a:buNone/>
            </a:pPr>
            <a:endParaRPr lang="fr-FR" sz="2000" dirty="0">
              <a:solidFill>
                <a:schemeClr val="tx2"/>
              </a:solidFill>
            </a:endParaRPr>
          </a:p>
          <a:p>
            <a:pPr>
              <a:spcBef>
                <a:spcPts val="0"/>
              </a:spcBef>
            </a:pPr>
            <a:r>
              <a:rPr lang="fr-FR" sz="2000" dirty="0">
                <a:solidFill>
                  <a:schemeClr val="tx2"/>
                </a:solidFill>
              </a:rPr>
              <a:t>Facilité d’apprentissage </a:t>
            </a:r>
          </a:p>
          <a:p>
            <a:pPr>
              <a:spcBef>
                <a:spcPts val="0"/>
              </a:spcBef>
            </a:pPr>
            <a:r>
              <a:rPr lang="fr-FR" sz="2000" dirty="0">
                <a:solidFill>
                  <a:schemeClr val="tx2"/>
                </a:solidFill>
              </a:rPr>
              <a:t>Simplicité </a:t>
            </a:r>
          </a:p>
          <a:p>
            <a:pPr>
              <a:spcBef>
                <a:spcPts val="0"/>
              </a:spcBef>
            </a:pPr>
            <a:r>
              <a:rPr lang="fr-FR" sz="2000" dirty="0">
                <a:solidFill>
                  <a:schemeClr val="tx2"/>
                </a:solidFill>
              </a:rPr>
              <a:t>Visibilité </a:t>
            </a:r>
          </a:p>
          <a:p>
            <a:pPr>
              <a:spcBef>
                <a:spcPts val="0"/>
              </a:spcBef>
            </a:pPr>
            <a:r>
              <a:rPr lang="fr-FR" sz="2000" dirty="0">
                <a:solidFill>
                  <a:schemeClr val="tx2"/>
                </a:solidFill>
              </a:rPr>
              <a:t>Contrôle Utilisateur et Liberté </a:t>
            </a:r>
          </a:p>
          <a:p>
            <a:pPr>
              <a:spcBef>
                <a:spcPts val="0"/>
              </a:spcBef>
            </a:pPr>
            <a:r>
              <a:rPr lang="fr-FR" sz="2000" dirty="0">
                <a:solidFill>
                  <a:schemeClr val="tx2"/>
                </a:solidFill>
              </a:rPr>
              <a:t>Erreur </a:t>
            </a:r>
          </a:p>
          <a:p>
            <a:pPr>
              <a:spcBef>
                <a:spcPts val="0"/>
              </a:spcBef>
            </a:pPr>
            <a:r>
              <a:rPr lang="fr-FR" sz="2000" dirty="0">
                <a:solidFill>
                  <a:schemeClr val="tx2"/>
                </a:solidFill>
              </a:rPr>
              <a:t>Efficience </a:t>
            </a:r>
          </a:p>
          <a:p>
            <a:pPr>
              <a:spcBef>
                <a:spcPts val="0"/>
              </a:spcBef>
            </a:pPr>
            <a:r>
              <a:rPr lang="fr-FR" sz="2000" dirty="0">
                <a:solidFill>
                  <a:schemeClr val="tx2"/>
                </a:solidFill>
              </a:rPr>
              <a:t>Design graphique </a:t>
            </a:r>
          </a:p>
          <a:p>
            <a:pPr>
              <a:spcBef>
                <a:spcPts val="0"/>
              </a:spcBef>
            </a:pPr>
            <a:endParaRPr lang="fr-FR" sz="2000" dirty="0">
              <a:solidFill>
                <a:schemeClr val="tx2"/>
              </a:solidFill>
            </a:endParaRPr>
          </a:p>
          <a:p>
            <a:pPr>
              <a:spcBef>
                <a:spcPts val="0"/>
              </a:spcBef>
              <a:buNone/>
            </a:pPr>
            <a:r>
              <a:rPr lang="fr-FR" sz="2000" dirty="0">
                <a:solidFill>
                  <a:schemeClr val="tx2"/>
                </a:solidFill>
              </a:rPr>
              <a:t> Parmi les heuristiques les plus courantes, on peut citer : </a:t>
            </a:r>
          </a:p>
        </p:txBody>
      </p:sp>
      <p:pic>
        <p:nvPicPr>
          <p:cNvPr id="1026" name="Picture 2"/>
          <p:cNvPicPr>
            <a:picLocks noChangeAspect="1" noChangeArrowheads="1"/>
          </p:cNvPicPr>
          <p:nvPr/>
        </p:nvPicPr>
        <p:blipFill>
          <a:blip r:embed="rId2" cstate="print"/>
          <a:srcRect/>
          <a:stretch>
            <a:fillRect/>
          </a:stretch>
        </p:blipFill>
        <p:spPr bwMode="auto">
          <a:xfrm>
            <a:off x="5364088" y="3140968"/>
            <a:ext cx="2369046" cy="164933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4 règles de Norman</a:t>
            </a:r>
          </a:p>
        </p:txBody>
      </p:sp>
      <p:sp>
        <p:nvSpPr>
          <p:cNvPr id="3" name="Espace réservé du contenu 2"/>
          <p:cNvSpPr>
            <a:spLocks noGrp="1"/>
          </p:cNvSpPr>
          <p:nvPr>
            <p:ph idx="1"/>
          </p:nvPr>
        </p:nvSpPr>
        <p:spPr/>
        <p:txBody>
          <a:bodyPr/>
          <a:lstStyle/>
          <a:p>
            <a:pPr>
              <a:buNone/>
            </a:pPr>
            <a:r>
              <a:rPr lang="fr-FR" dirty="0">
                <a:solidFill>
                  <a:schemeClr val="tx2"/>
                </a:solidFill>
              </a:rPr>
              <a:t>• Affordance </a:t>
            </a:r>
          </a:p>
          <a:p>
            <a:pPr>
              <a:buNone/>
            </a:pPr>
            <a:r>
              <a:rPr lang="fr-FR" dirty="0">
                <a:solidFill>
                  <a:schemeClr val="tx2"/>
                </a:solidFill>
              </a:rPr>
              <a:t>• Mappage Naturel </a:t>
            </a:r>
          </a:p>
          <a:p>
            <a:pPr>
              <a:buNone/>
            </a:pPr>
            <a:r>
              <a:rPr lang="fr-FR" dirty="0">
                <a:solidFill>
                  <a:schemeClr val="tx2"/>
                </a:solidFill>
              </a:rPr>
              <a:t>• Visibilité </a:t>
            </a:r>
          </a:p>
          <a:p>
            <a:pPr>
              <a:buNone/>
            </a:pPr>
            <a:r>
              <a:rPr lang="fr-FR" dirty="0">
                <a:solidFill>
                  <a:schemeClr val="tx2"/>
                </a:solidFill>
              </a:rPr>
              <a:t>• Feedback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8 règles de </a:t>
            </a:r>
            <a:r>
              <a:rPr lang="fr-FR" dirty="0" err="1"/>
              <a:t>Shneiderman</a:t>
            </a:r>
            <a:endParaRPr lang="fr-FR" dirty="0"/>
          </a:p>
        </p:txBody>
      </p:sp>
      <p:sp>
        <p:nvSpPr>
          <p:cNvPr id="3" name="Espace réservé du contenu 2"/>
          <p:cNvSpPr>
            <a:spLocks noGrp="1"/>
          </p:cNvSpPr>
          <p:nvPr>
            <p:ph idx="1"/>
          </p:nvPr>
        </p:nvSpPr>
        <p:spPr>
          <a:xfrm>
            <a:off x="798911" y="1752600"/>
            <a:ext cx="7543800" cy="4844752"/>
          </a:xfrm>
        </p:spPr>
        <p:txBody>
          <a:bodyPr>
            <a:normAutofit fontScale="85000" lnSpcReduction="20000"/>
          </a:bodyPr>
          <a:lstStyle/>
          <a:p>
            <a:pPr>
              <a:buNone/>
            </a:pPr>
            <a:r>
              <a:rPr lang="fr-FR" dirty="0">
                <a:solidFill>
                  <a:schemeClr val="tx2"/>
                </a:solidFill>
              </a:rPr>
              <a:t>• Faire un effort de cohérence interne (consistance) </a:t>
            </a:r>
          </a:p>
          <a:p>
            <a:pPr>
              <a:buNone/>
            </a:pPr>
            <a:r>
              <a:rPr lang="fr-FR" dirty="0">
                <a:solidFill>
                  <a:schemeClr val="tx2"/>
                </a:solidFill>
              </a:rPr>
              <a:t>• Rendre possibles les raccourcis pour les usagers réguliers </a:t>
            </a:r>
          </a:p>
          <a:p>
            <a:pPr>
              <a:buNone/>
            </a:pPr>
            <a:r>
              <a:rPr lang="fr-FR" dirty="0">
                <a:solidFill>
                  <a:schemeClr val="tx2"/>
                </a:solidFill>
              </a:rPr>
              <a:t>• Fournir des informations sur ce que fait le système (feedback) </a:t>
            </a:r>
          </a:p>
          <a:p>
            <a:pPr>
              <a:buNone/>
            </a:pPr>
            <a:r>
              <a:rPr lang="fr-FR" dirty="0">
                <a:solidFill>
                  <a:schemeClr val="tx2"/>
                </a:solidFill>
              </a:rPr>
              <a:t>• Organiser le contenu et construire des dialogues avec une fin explicite (pour chaque étape) </a:t>
            </a:r>
          </a:p>
          <a:p>
            <a:pPr>
              <a:buNone/>
            </a:pPr>
            <a:r>
              <a:rPr lang="fr-FR" dirty="0">
                <a:solidFill>
                  <a:schemeClr val="tx2"/>
                </a:solidFill>
              </a:rPr>
              <a:t>• Fournir un guidage et une rétroaction permettant d'éviter les erreurs </a:t>
            </a:r>
          </a:p>
          <a:p>
            <a:pPr>
              <a:buNone/>
            </a:pPr>
            <a:r>
              <a:rPr lang="fr-FR" dirty="0">
                <a:solidFill>
                  <a:schemeClr val="tx2"/>
                </a:solidFill>
              </a:rPr>
              <a:t>• Rendre les actions réversibles (retours en arrière / undo) </a:t>
            </a:r>
          </a:p>
          <a:p>
            <a:pPr>
              <a:buNone/>
            </a:pPr>
            <a:r>
              <a:rPr lang="fr-FR" dirty="0">
                <a:solidFill>
                  <a:schemeClr val="tx2"/>
                </a:solidFill>
              </a:rPr>
              <a:t>• Donner un sentiment de contrôle aux utilisateurs du système (c'est l'utilisateur qui est le maître) </a:t>
            </a:r>
          </a:p>
          <a:p>
            <a:pPr>
              <a:buNone/>
            </a:pPr>
            <a:r>
              <a:rPr lang="fr-FR" dirty="0">
                <a:solidFill>
                  <a:schemeClr val="tx2"/>
                </a:solidFill>
              </a:rPr>
              <a:t>• Réduire la charge cognitive de la mémoire à court-terme (ne pas trop la solliciter)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16 règles de </a:t>
            </a:r>
            <a:r>
              <a:rPr lang="fr-FR" dirty="0" err="1"/>
              <a:t>Tognazzini</a:t>
            </a:r>
            <a:endParaRPr lang="fr-FR" dirty="0"/>
          </a:p>
        </p:txBody>
      </p:sp>
      <p:sp>
        <p:nvSpPr>
          <p:cNvPr id="3" name="Espace réservé du contenu 2"/>
          <p:cNvSpPr>
            <a:spLocks noGrp="1"/>
          </p:cNvSpPr>
          <p:nvPr>
            <p:ph sz="half" idx="1"/>
          </p:nvPr>
        </p:nvSpPr>
        <p:spPr/>
        <p:txBody>
          <a:bodyPr>
            <a:normAutofit fontScale="92500" lnSpcReduction="10000"/>
          </a:bodyPr>
          <a:lstStyle/>
          <a:p>
            <a:pPr>
              <a:buNone/>
            </a:pPr>
            <a:r>
              <a:rPr lang="fr-FR" dirty="0">
                <a:solidFill>
                  <a:schemeClr val="tx2"/>
                </a:solidFill>
              </a:rPr>
              <a:t>• Anticipation </a:t>
            </a:r>
          </a:p>
          <a:p>
            <a:pPr>
              <a:buNone/>
            </a:pPr>
            <a:r>
              <a:rPr lang="fr-FR" dirty="0">
                <a:solidFill>
                  <a:schemeClr val="tx2"/>
                </a:solidFill>
              </a:rPr>
              <a:t>• Autonomie </a:t>
            </a:r>
          </a:p>
          <a:p>
            <a:pPr>
              <a:buNone/>
            </a:pPr>
            <a:r>
              <a:rPr lang="fr-FR" dirty="0">
                <a:solidFill>
                  <a:schemeClr val="tx2"/>
                </a:solidFill>
              </a:rPr>
              <a:t>• Daltonisme </a:t>
            </a:r>
          </a:p>
          <a:p>
            <a:pPr>
              <a:buNone/>
            </a:pPr>
            <a:r>
              <a:rPr lang="fr-FR" dirty="0">
                <a:solidFill>
                  <a:schemeClr val="tx2"/>
                </a:solidFill>
              </a:rPr>
              <a:t>• Consistance </a:t>
            </a:r>
          </a:p>
          <a:p>
            <a:pPr>
              <a:buNone/>
            </a:pPr>
            <a:r>
              <a:rPr lang="fr-FR" dirty="0">
                <a:solidFill>
                  <a:schemeClr val="tx2"/>
                </a:solidFill>
              </a:rPr>
              <a:t>• Défauts </a:t>
            </a:r>
          </a:p>
          <a:p>
            <a:pPr>
              <a:buNone/>
            </a:pPr>
            <a:r>
              <a:rPr lang="fr-FR" dirty="0">
                <a:solidFill>
                  <a:schemeClr val="tx2"/>
                </a:solidFill>
              </a:rPr>
              <a:t>• Efficience </a:t>
            </a:r>
          </a:p>
          <a:p>
            <a:pPr>
              <a:buNone/>
            </a:pPr>
            <a:r>
              <a:rPr lang="fr-FR" dirty="0">
                <a:solidFill>
                  <a:schemeClr val="tx2"/>
                </a:solidFill>
              </a:rPr>
              <a:t>• </a:t>
            </a:r>
            <a:r>
              <a:rPr lang="fr-FR" dirty="0" err="1">
                <a:solidFill>
                  <a:schemeClr val="tx2"/>
                </a:solidFill>
              </a:rPr>
              <a:t>Explorabilité</a:t>
            </a:r>
            <a:r>
              <a:rPr lang="fr-FR" dirty="0">
                <a:solidFill>
                  <a:schemeClr val="tx2"/>
                </a:solidFill>
              </a:rPr>
              <a:t> </a:t>
            </a:r>
          </a:p>
          <a:p>
            <a:pPr>
              <a:buNone/>
            </a:pPr>
            <a:r>
              <a:rPr lang="fr-FR" dirty="0">
                <a:solidFill>
                  <a:schemeClr val="tx2"/>
                </a:solidFill>
              </a:rPr>
              <a:t>• La loi de </a:t>
            </a:r>
            <a:r>
              <a:rPr lang="fr-FR" dirty="0" err="1">
                <a:solidFill>
                  <a:schemeClr val="tx2"/>
                </a:solidFill>
              </a:rPr>
              <a:t>Fitts</a:t>
            </a:r>
            <a:endParaRPr lang="fr-FR" dirty="0">
              <a:solidFill>
                <a:schemeClr val="tx2"/>
              </a:solidFill>
            </a:endParaRPr>
          </a:p>
          <a:p>
            <a:endParaRPr lang="fr-FR" dirty="0">
              <a:solidFill>
                <a:schemeClr val="tx2"/>
              </a:solidFill>
            </a:endParaRPr>
          </a:p>
        </p:txBody>
      </p:sp>
      <p:sp>
        <p:nvSpPr>
          <p:cNvPr id="4" name="Espace réservé du contenu 3"/>
          <p:cNvSpPr>
            <a:spLocks noGrp="1"/>
          </p:cNvSpPr>
          <p:nvPr>
            <p:ph sz="half" idx="2"/>
          </p:nvPr>
        </p:nvSpPr>
        <p:spPr/>
        <p:txBody>
          <a:bodyPr>
            <a:normAutofit fontScale="92500" lnSpcReduction="10000"/>
          </a:bodyPr>
          <a:lstStyle/>
          <a:p>
            <a:pPr>
              <a:buNone/>
            </a:pPr>
            <a:r>
              <a:rPr lang="fr-FR" dirty="0">
                <a:solidFill>
                  <a:schemeClr val="tx2"/>
                </a:solidFill>
              </a:rPr>
              <a:t>• Objets d’interface humain </a:t>
            </a:r>
          </a:p>
          <a:p>
            <a:pPr>
              <a:buNone/>
            </a:pPr>
            <a:r>
              <a:rPr lang="fr-FR" dirty="0">
                <a:solidFill>
                  <a:schemeClr val="tx2"/>
                </a:solidFill>
              </a:rPr>
              <a:t>• Réduction de latence .</a:t>
            </a:r>
          </a:p>
          <a:p>
            <a:pPr>
              <a:buNone/>
            </a:pPr>
            <a:r>
              <a:rPr lang="fr-FR" dirty="0">
                <a:solidFill>
                  <a:schemeClr val="tx2"/>
                </a:solidFill>
              </a:rPr>
              <a:t>• Apprentissage </a:t>
            </a:r>
          </a:p>
          <a:p>
            <a:pPr>
              <a:buNone/>
            </a:pPr>
            <a:r>
              <a:rPr lang="fr-FR" dirty="0">
                <a:solidFill>
                  <a:schemeClr val="tx2"/>
                </a:solidFill>
              </a:rPr>
              <a:t>• Métaphores </a:t>
            </a:r>
          </a:p>
          <a:p>
            <a:pPr>
              <a:buNone/>
            </a:pPr>
            <a:r>
              <a:rPr lang="fr-FR" dirty="0">
                <a:solidFill>
                  <a:schemeClr val="tx2"/>
                </a:solidFill>
              </a:rPr>
              <a:t>• Protection du travail </a:t>
            </a:r>
          </a:p>
          <a:p>
            <a:pPr>
              <a:buNone/>
            </a:pPr>
            <a:r>
              <a:rPr lang="fr-FR" dirty="0">
                <a:solidFill>
                  <a:schemeClr val="tx2"/>
                </a:solidFill>
              </a:rPr>
              <a:t>• Lisibilité </a:t>
            </a:r>
          </a:p>
          <a:p>
            <a:pPr>
              <a:buNone/>
            </a:pPr>
            <a:r>
              <a:rPr lang="fr-FR" dirty="0">
                <a:solidFill>
                  <a:schemeClr val="tx2"/>
                </a:solidFill>
              </a:rPr>
              <a:t>• Retracer les états </a:t>
            </a:r>
          </a:p>
          <a:p>
            <a:pPr>
              <a:buNone/>
            </a:pPr>
            <a:r>
              <a:rPr lang="fr-FR" dirty="0">
                <a:solidFill>
                  <a:schemeClr val="tx2"/>
                </a:solidFill>
              </a:rPr>
              <a:t>•Visibilité de la navigation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2774" y="3001888"/>
            <a:ext cx="5887618" cy="1219200"/>
          </a:xfrm>
        </p:spPr>
        <p:txBody>
          <a:bodyPr>
            <a:normAutofit fontScale="90000"/>
          </a:bodyPr>
          <a:lstStyle/>
          <a:p>
            <a:pPr algn="ctr"/>
            <a:r>
              <a:rPr lang="fr-FR" sz="4800" b="1" i="1" dirty="0"/>
              <a:t>Les 10 </a:t>
            </a:r>
            <a:r>
              <a:rPr lang="fr-FR" sz="4800" b="1" i="1" dirty="0">
                <a:solidFill>
                  <a:schemeClr val="tx2"/>
                </a:solidFill>
              </a:rPr>
              <a:t>Heuristiques de Nielsen.</a:t>
            </a:r>
            <a:endParaRPr lang="fr-FR" sz="4800" b="1"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Rédaction d’une évaluation ergonomique</a:t>
            </a:r>
          </a:p>
        </p:txBody>
      </p:sp>
      <p:sp>
        <p:nvSpPr>
          <p:cNvPr id="3" name="Espace réservé du contenu 2"/>
          <p:cNvSpPr>
            <a:spLocks noGrp="1"/>
          </p:cNvSpPr>
          <p:nvPr>
            <p:ph idx="1"/>
          </p:nvPr>
        </p:nvSpPr>
        <p:spPr/>
        <p:txBody>
          <a:bodyPr>
            <a:normAutofit lnSpcReduction="10000"/>
          </a:bodyPr>
          <a:lstStyle/>
          <a:p>
            <a:pPr>
              <a:buNone/>
            </a:pPr>
            <a:r>
              <a:rPr lang="fr-FR" dirty="0">
                <a:solidFill>
                  <a:schemeClr val="tx2"/>
                </a:solidFill>
              </a:rPr>
              <a:t>1. Tester (on ne juge pas ce qu’on n’a pas essayé) </a:t>
            </a:r>
          </a:p>
          <a:p>
            <a:pPr>
              <a:buNone/>
            </a:pPr>
            <a:r>
              <a:rPr lang="fr-FR" dirty="0">
                <a:solidFill>
                  <a:schemeClr val="tx2"/>
                </a:solidFill>
              </a:rPr>
              <a:t>2. Observer les utilisateurs (leurs caractéristiques) </a:t>
            </a:r>
          </a:p>
          <a:p>
            <a:pPr>
              <a:buNone/>
            </a:pPr>
            <a:r>
              <a:rPr lang="fr-FR" dirty="0">
                <a:solidFill>
                  <a:schemeClr val="tx2"/>
                </a:solidFill>
              </a:rPr>
              <a:t>3. Croiser les sources (guides de style, critères ergonomiques…) </a:t>
            </a:r>
          </a:p>
          <a:p>
            <a:pPr>
              <a:buNone/>
            </a:pPr>
            <a:r>
              <a:rPr lang="fr-FR" dirty="0">
                <a:solidFill>
                  <a:schemeClr val="tx2"/>
                </a:solidFill>
              </a:rPr>
              <a:t>4. Faire des arbitrages, trouver un équilibre </a:t>
            </a:r>
          </a:p>
          <a:p>
            <a:pPr>
              <a:buNone/>
            </a:pPr>
            <a:r>
              <a:rPr lang="fr-FR" dirty="0">
                <a:solidFill>
                  <a:schemeClr val="tx2"/>
                </a:solidFill>
              </a:rPr>
              <a:t>5. Être diplomate (attention aux formulations) </a:t>
            </a:r>
          </a:p>
          <a:p>
            <a:pPr>
              <a:buNone/>
            </a:pPr>
            <a:r>
              <a:rPr lang="fr-FR" dirty="0">
                <a:solidFill>
                  <a:schemeClr val="tx2"/>
                </a:solidFill>
              </a:rPr>
              <a:t>6. Être constructif (proposer des solutions) </a:t>
            </a:r>
          </a:p>
          <a:p>
            <a:pPr>
              <a:buNone/>
            </a:pPr>
            <a:r>
              <a:rPr lang="fr-FR" dirty="0">
                <a:solidFill>
                  <a:schemeClr val="tx2"/>
                </a:solidFill>
              </a:rPr>
              <a:t>7. Être pédagogue (justifier les remarques et solutions)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198" y="2780928"/>
            <a:ext cx="7543802" cy="1219200"/>
          </a:xfrm>
        </p:spPr>
        <p:txBody>
          <a:bodyPr/>
          <a:lstStyle/>
          <a:p>
            <a:r>
              <a:rPr lang="fr-FR" dirty="0"/>
              <a:t>Merci pour votre attention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Visibilité de l’état du système</a:t>
            </a:r>
          </a:p>
        </p:txBody>
      </p:sp>
      <p:sp>
        <p:nvSpPr>
          <p:cNvPr id="3" name="Espace réservé du contenu 2"/>
          <p:cNvSpPr>
            <a:spLocks noGrp="1"/>
          </p:cNvSpPr>
          <p:nvPr>
            <p:ph idx="1"/>
          </p:nvPr>
        </p:nvSpPr>
        <p:spPr/>
        <p:txBody>
          <a:bodyPr/>
          <a:lstStyle/>
          <a:p>
            <a:r>
              <a:rPr lang="fr-FR" dirty="0">
                <a:solidFill>
                  <a:schemeClr val="tx2"/>
                </a:solidFill>
              </a:rPr>
              <a:t>Le système devrait toujours tenir informé l’utilisateur de ce qui se passe, en fournissant un « retour » (feedback) approprié, dans un temps raisonnable. </a:t>
            </a:r>
          </a:p>
        </p:txBody>
      </p:sp>
      <p:pic>
        <p:nvPicPr>
          <p:cNvPr id="2050" name="Picture 2"/>
          <p:cNvPicPr>
            <a:picLocks noChangeAspect="1" noChangeArrowheads="1"/>
          </p:cNvPicPr>
          <p:nvPr/>
        </p:nvPicPr>
        <p:blipFill>
          <a:blip r:embed="rId2" cstate="print"/>
          <a:srcRect/>
          <a:stretch>
            <a:fillRect/>
          </a:stretch>
        </p:blipFill>
        <p:spPr bwMode="auto">
          <a:xfrm>
            <a:off x="2121595" y="3212976"/>
            <a:ext cx="4466629" cy="30839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Correspondance du système avec le monde réel </a:t>
            </a:r>
          </a:p>
        </p:txBody>
      </p:sp>
      <p:sp>
        <p:nvSpPr>
          <p:cNvPr id="3" name="Espace réservé du contenu 2"/>
          <p:cNvSpPr>
            <a:spLocks noGrp="1"/>
          </p:cNvSpPr>
          <p:nvPr>
            <p:ph idx="1"/>
          </p:nvPr>
        </p:nvSpPr>
        <p:spPr/>
        <p:txBody>
          <a:bodyPr/>
          <a:lstStyle/>
          <a:p>
            <a:r>
              <a:rPr lang="fr-FR" dirty="0">
                <a:solidFill>
                  <a:schemeClr val="tx2"/>
                </a:solidFill>
              </a:rPr>
              <a:t>Le système devrait « parler » le langage de l’utilisateur, avec des mots, des phrases et des concepts qui lui sont familiers, plutôt que d’utiliser un langage propre au système. Suivre les conventions du monde réel, en faisant apparaître les informations dans une séquence naturelle et logique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Liberté, contrôle de l’utilisateur</a:t>
            </a:r>
          </a:p>
        </p:txBody>
      </p:sp>
      <p:sp>
        <p:nvSpPr>
          <p:cNvPr id="3" name="Espace réservé du contenu 2"/>
          <p:cNvSpPr>
            <a:spLocks noGrp="1"/>
          </p:cNvSpPr>
          <p:nvPr>
            <p:ph idx="1"/>
          </p:nvPr>
        </p:nvSpPr>
        <p:spPr/>
        <p:txBody>
          <a:bodyPr/>
          <a:lstStyle/>
          <a:p>
            <a:r>
              <a:rPr lang="fr-FR" dirty="0">
                <a:solidFill>
                  <a:schemeClr val="tx2"/>
                </a:solidFill>
              </a:rPr>
              <a:t>Les utilisateurs choisissent souvent par erreur des fonctions du système et ils ont besoin d’une « sortie de secours », clairement libellée pour quitter la fonction non désirée, sans qu’il y ait besoin de passer par de multiples dialogues pour le faire. Le système doit permettre d’annuler/refaire (undo/</a:t>
            </a:r>
            <a:r>
              <a:rPr lang="fr-FR" dirty="0" err="1">
                <a:solidFill>
                  <a:schemeClr val="tx2"/>
                </a:solidFill>
              </a:rPr>
              <a:t>redo</a:t>
            </a:r>
            <a:r>
              <a:rPr lang="fr-FR" dirty="0">
                <a:solidFill>
                  <a:schemeClr val="tx2"/>
                </a:solidFill>
              </a:rPr>
              <a:t>) une action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Cohérence et standards</a:t>
            </a:r>
          </a:p>
        </p:txBody>
      </p:sp>
      <p:sp>
        <p:nvSpPr>
          <p:cNvPr id="3" name="Espace réservé du contenu 2"/>
          <p:cNvSpPr>
            <a:spLocks noGrp="1"/>
          </p:cNvSpPr>
          <p:nvPr>
            <p:ph idx="1"/>
          </p:nvPr>
        </p:nvSpPr>
        <p:spPr/>
        <p:txBody>
          <a:bodyPr/>
          <a:lstStyle/>
          <a:p>
            <a:r>
              <a:rPr lang="fr-FR" dirty="0">
                <a:solidFill>
                  <a:schemeClr val="tx2"/>
                </a:solidFill>
              </a:rPr>
              <a:t>L’utilisateur ne doit pas avoir à se poser des questions pour savoir si différents mots situations ou actions signifient la même chose. Suivre les conventions liées à la plateforme</a:t>
            </a:r>
          </a:p>
        </p:txBody>
      </p:sp>
      <p:pic>
        <p:nvPicPr>
          <p:cNvPr id="3074" name="Picture 2"/>
          <p:cNvPicPr>
            <a:picLocks noChangeAspect="1" noChangeArrowheads="1"/>
          </p:cNvPicPr>
          <p:nvPr/>
        </p:nvPicPr>
        <p:blipFill>
          <a:blip r:embed="rId2" cstate="print"/>
          <a:srcRect/>
          <a:stretch>
            <a:fillRect/>
          </a:stretch>
        </p:blipFill>
        <p:spPr bwMode="auto">
          <a:xfrm>
            <a:off x="3923928" y="3068960"/>
            <a:ext cx="2752725" cy="34385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Prévention des erreurs</a:t>
            </a:r>
          </a:p>
        </p:txBody>
      </p:sp>
      <p:sp>
        <p:nvSpPr>
          <p:cNvPr id="3" name="Espace réservé du contenu 2"/>
          <p:cNvSpPr>
            <a:spLocks noGrp="1"/>
          </p:cNvSpPr>
          <p:nvPr>
            <p:ph idx="1"/>
          </p:nvPr>
        </p:nvSpPr>
        <p:spPr/>
        <p:txBody>
          <a:bodyPr/>
          <a:lstStyle/>
          <a:p>
            <a:r>
              <a:rPr lang="fr-FR" dirty="0">
                <a:solidFill>
                  <a:schemeClr val="tx2"/>
                </a:solidFill>
              </a:rPr>
              <a:t>Au-delà de la conception de messages d’erreur clairs, il faudra en premier lieu être attentif à ce que le design permette de prévenir les problèmes qui pourrait rencontrer l’utilisateur.</a:t>
            </a:r>
          </a:p>
        </p:txBody>
      </p:sp>
      <p:pic>
        <p:nvPicPr>
          <p:cNvPr id="4098" name="Picture 2"/>
          <p:cNvPicPr>
            <a:picLocks noChangeAspect="1" noChangeArrowheads="1"/>
          </p:cNvPicPr>
          <p:nvPr/>
        </p:nvPicPr>
        <p:blipFill>
          <a:blip r:embed="rId2" cstate="print"/>
          <a:srcRect/>
          <a:stretch>
            <a:fillRect/>
          </a:stretch>
        </p:blipFill>
        <p:spPr bwMode="auto">
          <a:xfrm>
            <a:off x="1547664" y="3645024"/>
            <a:ext cx="6086475" cy="18383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909" y="304800"/>
            <a:ext cx="7543802" cy="603920"/>
          </a:xfrm>
        </p:spPr>
        <p:txBody>
          <a:bodyPr/>
          <a:lstStyle/>
          <a:p>
            <a:r>
              <a:rPr lang="fr-FR" dirty="0"/>
              <a:t>6. Reconnaître plutôt que se souvenir</a:t>
            </a:r>
          </a:p>
        </p:txBody>
      </p:sp>
      <p:sp>
        <p:nvSpPr>
          <p:cNvPr id="3" name="Espace réservé du contenu 2"/>
          <p:cNvSpPr>
            <a:spLocks noGrp="1"/>
          </p:cNvSpPr>
          <p:nvPr>
            <p:ph idx="1"/>
          </p:nvPr>
        </p:nvSpPr>
        <p:spPr>
          <a:xfrm>
            <a:off x="798911" y="980728"/>
            <a:ext cx="7543800" cy="5000972"/>
          </a:xfrm>
        </p:spPr>
        <p:txBody>
          <a:bodyPr>
            <a:normAutofit/>
          </a:bodyPr>
          <a:lstStyle/>
          <a:p>
            <a:r>
              <a:rPr lang="fr-FR" dirty="0">
                <a:solidFill>
                  <a:schemeClr val="tx2"/>
                </a:solidFill>
              </a:rPr>
              <a:t>Rendre visible les objets, les actions et les options. L’utilisateur ne devrait pas avoir à se souvenir d’une information, d’une séquence de dialogue à l’autre. Les instructions pour utiliser le système devraient être immédiatement visibles ou facilement accessibles, à chaque fois que l’utilisateur en a besoin.</a:t>
            </a:r>
          </a:p>
        </p:txBody>
      </p:sp>
      <p:pic>
        <p:nvPicPr>
          <p:cNvPr id="5122" name="Picture 2"/>
          <p:cNvPicPr>
            <a:picLocks noChangeAspect="1" noChangeArrowheads="1"/>
          </p:cNvPicPr>
          <p:nvPr/>
        </p:nvPicPr>
        <p:blipFill>
          <a:blip r:embed="rId2" cstate="print"/>
          <a:srcRect/>
          <a:stretch>
            <a:fillRect/>
          </a:stretch>
        </p:blipFill>
        <p:spPr bwMode="auto">
          <a:xfrm>
            <a:off x="35496" y="3402650"/>
            <a:ext cx="9145016" cy="326671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7. Flexibilité dans l’utilisation </a:t>
            </a:r>
          </a:p>
        </p:txBody>
      </p:sp>
      <p:sp>
        <p:nvSpPr>
          <p:cNvPr id="3" name="Espace réservé du contenu 2"/>
          <p:cNvSpPr>
            <a:spLocks noGrp="1"/>
          </p:cNvSpPr>
          <p:nvPr>
            <p:ph idx="1"/>
          </p:nvPr>
        </p:nvSpPr>
        <p:spPr/>
        <p:txBody>
          <a:bodyPr/>
          <a:lstStyle/>
          <a:p>
            <a:r>
              <a:rPr lang="fr-FR" dirty="0">
                <a:solidFill>
                  <a:schemeClr val="tx2"/>
                </a:solidFill>
              </a:rPr>
              <a:t>Les raccourcis - ignorés par des utilisateurs novices – permettent souvent d’accélérer les interactions pour les utilisateurs expérimentés. Ainsi le système peut convenir à la fois aux utilisateurs inexpérimentés et expérimentés. Autoriser les utilisateurs à personnaliser les action récurrentes.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Thème2">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0_TF03431377_TF03431377.potx" id="{F05F1E57-AC66-42B0-9DE6-2615D392D1F4}" vid="{13E0EB68-91B4-47CB-AAA7-D055D1B77095}"/>
    </a:ext>
  </a:extLst>
</a:theme>
</file>

<file path=docProps/app.xml><?xml version="1.0" encoding="utf-8"?>
<Properties xmlns="http://schemas.openxmlformats.org/officeDocument/2006/extended-properties" xmlns:vt="http://schemas.openxmlformats.org/officeDocument/2006/docPropsVTypes">
  <Template/>
  <TotalTime>2193</TotalTime>
  <Words>855</Words>
  <Application>Microsoft Office PowerPoint</Application>
  <PresentationFormat>Affichage à l'écran (4:3)</PresentationFormat>
  <Paragraphs>82</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Cambria</vt:lpstr>
      <vt:lpstr>Thème2</vt:lpstr>
      <vt:lpstr>     Interaction  Homme - Machine</vt:lpstr>
      <vt:lpstr>Les 10 Heuristiques de Nielsen.</vt:lpstr>
      <vt:lpstr>1. Visibilité de l’état du système</vt:lpstr>
      <vt:lpstr>2. Correspondance du système avec le monde réel </vt:lpstr>
      <vt:lpstr>3. Liberté, contrôle de l’utilisateur</vt:lpstr>
      <vt:lpstr>4. Cohérence et standards</vt:lpstr>
      <vt:lpstr>5. Prévention des erreurs</vt:lpstr>
      <vt:lpstr>6. Reconnaître plutôt que se souvenir</vt:lpstr>
      <vt:lpstr>7. Flexibilité dans l’utilisation </vt:lpstr>
      <vt:lpstr>8. Esthétique et design minimaliste </vt:lpstr>
      <vt:lpstr>9. Faciliter l’identification, le diagnostic et la « récupération » des erreurs par l’utilisateur</vt:lpstr>
      <vt:lpstr>10. Aide et documentation </vt:lpstr>
      <vt:lpstr>Règles d’or de Coutaz</vt:lpstr>
      <vt:lpstr>Règles d’or de Coutaz</vt:lpstr>
      <vt:lpstr>Autres heuristiques</vt:lpstr>
      <vt:lpstr>Autres heuristiques</vt:lpstr>
      <vt:lpstr>Les 4 règles de Norman</vt:lpstr>
      <vt:lpstr>Les 8 règles de Shneiderman</vt:lpstr>
      <vt:lpstr>Les 16 règles de Tognazzini</vt:lpstr>
      <vt:lpstr>Rédaction d’une évaluation ergonomique</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  Homme - Machine</dc:title>
  <dc:creator>Lenovo1</dc:creator>
  <cp:lastModifiedBy>faiza</cp:lastModifiedBy>
  <cp:revision>119</cp:revision>
  <dcterms:created xsi:type="dcterms:W3CDTF">2020-12-22T08:15:48Z</dcterms:created>
  <dcterms:modified xsi:type="dcterms:W3CDTF">2022-11-17T09:18:41Z</dcterms:modified>
</cp:coreProperties>
</file>