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16/11/2022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16/11/2022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16/11/2022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16/11/2022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16/11/2022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856984" cy="6624736"/>
          </a:xfrm>
        </p:spPr>
        <p:txBody>
          <a:bodyPr>
            <a:normAutofit/>
          </a:bodyPr>
          <a:lstStyle/>
          <a:p>
            <a:pPr algn="r" rtl="1">
              <a:lnSpc>
                <a:spcPct val="115000"/>
              </a:lnSpc>
              <a:spcAft>
                <a:spcPts val="0"/>
              </a:spcAft>
            </a:pPr>
            <a:r>
              <a:rPr lang="ar-DZ" sz="2800" b="1" u="sng" dirty="0" smtClean="0">
                <a:latin typeface="Sakkal Majalla" pitchFamily="2" charset="-78"/>
                <a:ea typeface="Calibri"/>
                <a:cs typeface="Sakkal Majalla" pitchFamily="2" charset="-78"/>
              </a:rPr>
              <a:t>المحاضرة </a:t>
            </a:r>
            <a:r>
              <a:rPr lang="ar-DZ" sz="2800" b="1" u="sng" dirty="0" smtClean="0">
                <a:latin typeface="Sakkal Majalla" pitchFamily="2" charset="-78"/>
                <a:ea typeface="Calibri"/>
                <a:cs typeface="Sakkal Majalla" pitchFamily="2" charset="-78"/>
              </a:rPr>
              <a:t>العاشرة</a:t>
            </a:r>
            <a:endParaRPr lang="fr-FR" sz="2000" dirty="0">
              <a:latin typeface="Sakkal Majalla" pitchFamily="2" charset="-78"/>
              <a:ea typeface="Calibri"/>
              <a:cs typeface="Sakkal Majalla" pitchFamily="2" charset="-78"/>
            </a:endParaRPr>
          </a:p>
          <a:p>
            <a:pPr marL="457200" lvl="1" indent="0" algn="r" rtl="1">
              <a:lnSpc>
                <a:spcPct val="115000"/>
              </a:lnSpc>
              <a:spcBef>
                <a:spcPts val="1200"/>
              </a:spcBef>
              <a:buNone/>
            </a:pPr>
            <a:r>
              <a:rPr lang="ar-DZ"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2. 1. مفهوم </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الإدارة المدمجة:</a:t>
            </a:r>
            <a:endParaRPr lang="fr-FR"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000" dirty="0">
                <a:latin typeface="Sakkal Majalla" pitchFamily="2" charset="-78"/>
                <a:ea typeface="Calibri"/>
                <a:cs typeface="Sakkal Majalla" pitchFamily="2" charset="-78"/>
              </a:rPr>
              <a:t>إن نظـام الإدارة المدمجـة هـو ذلـك النظـام الشـامل الـذي </a:t>
            </a:r>
            <a:r>
              <a:rPr lang="ar-SA" sz="2000" dirty="0" err="1">
                <a:latin typeface="Sakkal Majalla" pitchFamily="2" charset="-78"/>
                <a:ea typeface="Calibri"/>
                <a:cs typeface="Sakkal Majalla" pitchFamily="2" charset="-78"/>
              </a:rPr>
              <a:t>یجمـع</a:t>
            </a:r>
            <a:r>
              <a:rPr lang="ar-SA" sz="2000" dirty="0">
                <a:latin typeface="Sakkal Majalla" pitchFamily="2" charset="-78"/>
                <a:ea typeface="Calibri"/>
                <a:cs typeface="Sakkal Majalla" pitchFamily="2" charset="-78"/>
              </a:rPr>
              <a:t> مختلــف أو </a:t>
            </a:r>
            <a:r>
              <a:rPr lang="ar-SA" sz="2000" dirty="0" err="1">
                <a:latin typeface="Sakkal Majalla" pitchFamily="2" charset="-78"/>
                <a:ea typeface="Calibri"/>
                <a:cs typeface="Sakkal Majalla" pitchFamily="2" charset="-78"/>
              </a:rPr>
              <a:t>جمیــع</a:t>
            </a:r>
            <a:r>
              <a:rPr lang="ar-SA" sz="2000" dirty="0">
                <a:latin typeface="Sakkal Majalla" pitchFamily="2" charset="-78"/>
                <a:ea typeface="Calibri"/>
                <a:cs typeface="Sakkal Majalla" pitchFamily="2" charset="-78"/>
              </a:rPr>
              <a:t> الأنظمــة الموجــودة فــي المؤسســة ســواء كانــت خاصــة بــالجودة أو </a:t>
            </a:r>
            <a:r>
              <a:rPr lang="ar-SA" sz="2000" dirty="0" err="1">
                <a:latin typeface="Sakkal Majalla" pitchFamily="2" charset="-78"/>
                <a:ea typeface="Calibri"/>
                <a:cs typeface="Sakkal Majalla" pitchFamily="2" charset="-78"/>
              </a:rPr>
              <a:t>البیئــة</a:t>
            </a:r>
            <a:r>
              <a:rPr lang="ar-SA" sz="2000" dirty="0">
                <a:latin typeface="Sakkal Majalla" pitchFamily="2" charset="-78"/>
                <a:ea typeface="Calibri"/>
                <a:cs typeface="Sakkal Majalla" pitchFamily="2" charset="-78"/>
              </a:rPr>
              <a:t> أو بالصــحة والســلامة </a:t>
            </a:r>
            <a:r>
              <a:rPr lang="ar-SA" sz="2000" dirty="0" err="1">
                <a:latin typeface="Sakkal Majalla" pitchFamily="2" charset="-78"/>
                <a:ea typeface="Calibri"/>
                <a:cs typeface="Sakkal Majalla" pitchFamily="2" charset="-78"/>
              </a:rPr>
              <a:t>المهنیـة</a:t>
            </a:r>
            <a:r>
              <a:rPr lang="ar-SA" sz="2000" dirty="0">
                <a:latin typeface="Sakkal Majalla" pitchFamily="2" charset="-78"/>
                <a:ea typeface="Calibri"/>
                <a:cs typeface="Sakkal Majalla" pitchFamily="2" charset="-78"/>
              </a:rPr>
              <a:t> أو </a:t>
            </a:r>
            <a:r>
              <a:rPr lang="ar-SA" sz="2000" dirty="0" err="1">
                <a:latin typeface="Sakkal Majalla" pitchFamily="2" charset="-78"/>
                <a:ea typeface="Calibri"/>
                <a:cs typeface="Sakkal Majalla" pitchFamily="2" charset="-78"/>
              </a:rPr>
              <a:t>بغیرهـا</a:t>
            </a:r>
            <a:r>
              <a:rPr lang="ar-SA" sz="2000" dirty="0">
                <a:latin typeface="Sakkal Majalla" pitchFamily="2" charset="-78"/>
                <a:ea typeface="Calibri"/>
                <a:cs typeface="Sakkal Majalla" pitchFamily="2" charset="-78"/>
              </a:rPr>
              <a:t> مـن الأنظمـة الأخـرى فـي نظـام واحـد </a:t>
            </a:r>
            <a:r>
              <a:rPr lang="ar-SA" sz="2000" dirty="0" err="1">
                <a:latin typeface="Sakkal Majalla" pitchFamily="2" charset="-78"/>
                <a:ea typeface="Calibri"/>
                <a:cs typeface="Sakkal Majalla" pitchFamily="2" charset="-78"/>
              </a:rPr>
              <a:t>یلبـي</a:t>
            </a:r>
            <a:r>
              <a:rPr lang="ar-SA" sz="2000" dirty="0">
                <a:latin typeface="Sakkal Majalla" pitchFamily="2" charset="-78"/>
                <a:ea typeface="Calibri"/>
                <a:cs typeface="Sakkal Majalla" pitchFamily="2" charset="-78"/>
              </a:rPr>
              <a:t> مختلـف أهـداف هـذه الأنظمـة </a:t>
            </a:r>
            <a:r>
              <a:rPr lang="ar-SA" sz="2000" dirty="0" err="1">
                <a:latin typeface="Sakkal Majalla" pitchFamily="2" charset="-78"/>
                <a:ea typeface="Calibri"/>
                <a:cs typeface="Sakkal Majalla" pitchFamily="2" charset="-78"/>
              </a:rPr>
              <a:t>ویلغـي</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التعقیـدات</a:t>
            </a:r>
            <a:r>
              <a:rPr lang="ar-SA" sz="2000" dirty="0">
                <a:latin typeface="Sakkal Majalla" pitchFamily="2" charset="-78"/>
                <a:ea typeface="Calibri"/>
                <a:cs typeface="Sakkal Majalla" pitchFamily="2" charset="-78"/>
              </a:rPr>
              <a:t> التـي </a:t>
            </a:r>
            <a:r>
              <a:rPr lang="ar-SA" sz="2000" dirty="0" err="1">
                <a:latin typeface="Sakkal Majalla" pitchFamily="2" charset="-78"/>
                <a:ea typeface="Calibri"/>
                <a:cs typeface="Sakkal Majalla" pitchFamily="2" charset="-78"/>
              </a:rPr>
              <a:t>یمكن</a:t>
            </a:r>
            <a:r>
              <a:rPr lang="ar-SA" sz="2000" dirty="0">
                <a:latin typeface="Sakkal Majalla" pitchFamily="2" charset="-78"/>
                <a:ea typeface="Calibri"/>
                <a:cs typeface="Sakkal Majalla" pitchFamily="2" charset="-78"/>
              </a:rPr>
              <a:t> أن تنشأ </a:t>
            </a:r>
            <a:r>
              <a:rPr lang="ar-SA" sz="2000" dirty="0" err="1">
                <a:latin typeface="Sakkal Majalla" pitchFamily="2" charset="-78"/>
                <a:ea typeface="Calibri"/>
                <a:cs typeface="Sakkal Majalla" pitchFamily="2" charset="-78"/>
              </a:rPr>
              <a:t>بینها</a:t>
            </a:r>
            <a:r>
              <a:rPr lang="ar-SA" sz="2000" dirty="0" smtClean="0">
                <a:latin typeface="Sakkal Majalla" pitchFamily="2" charset="-78"/>
                <a:ea typeface="Calibri"/>
                <a:cs typeface="Sakkal Majalla" pitchFamily="2" charset="-78"/>
              </a:rPr>
              <a:t>.</a:t>
            </a:r>
            <a:endParaRPr lang="ar-DZ" sz="2000" dirty="0" smtClean="0">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000" dirty="0">
                <a:latin typeface="Sakkal Majalla" pitchFamily="2" charset="-78"/>
                <a:ea typeface="Calibri"/>
                <a:cs typeface="Sakkal Majalla" pitchFamily="2" charset="-78"/>
              </a:rPr>
              <a:t>إن الإدارة المدمجـة هـي ذلـك المفهــوم </a:t>
            </a:r>
            <a:r>
              <a:rPr lang="ar-SA" sz="2000" dirty="0" err="1">
                <a:latin typeface="Sakkal Majalla" pitchFamily="2" charset="-78"/>
                <a:ea typeface="Calibri"/>
                <a:cs typeface="Sakkal Majalla" pitchFamily="2" charset="-78"/>
              </a:rPr>
              <a:t>أیــن</a:t>
            </a:r>
            <a:r>
              <a:rPr lang="ar-SA" sz="2000" dirty="0">
                <a:latin typeface="Sakkal Majalla" pitchFamily="2" charset="-78"/>
                <a:ea typeface="Calibri"/>
                <a:cs typeface="Sakkal Majalla" pitchFamily="2" charset="-78"/>
              </a:rPr>
              <a:t> تكــون الإدارة </a:t>
            </a:r>
            <a:r>
              <a:rPr lang="ar-SA" sz="2000" dirty="0" err="1">
                <a:latin typeface="Sakkal Majalla" pitchFamily="2" charset="-78"/>
                <a:ea typeface="Calibri"/>
                <a:cs typeface="Sakkal Majalla" pitchFamily="2" charset="-78"/>
              </a:rPr>
              <a:t>الوظیفیــة</a:t>
            </a:r>
            <a:r>
              <a:rPr lang="ar-SA" sz="2000" dirty="0">
                <a:latin typeface="Sakkal Majalla" pitchFamily="2" charset="-78"/>
                <a:ea typeface="Calibri"/>
                <a:cs typeface="Sakkal Majalla" pitchFamily="2" charset="-78"/>
              </a:rPr>
              <a:t> موزعــة علــى </a:t>
            </a:r>
            <a:r>
              <a:rPr lang="ar-SA" sz="2000" dirty="0" err="1">
                <a:latin typeface="Sakkal Majalla" pitchFamily="2" charset="-78"/>
                <a:ea typeface="Calibri"/>
                <a:cs typeface="Sakkal Majalla" pitchFamily="2" charset="-78"/>
              </a:rPr>
              <a:t>جمیــع</a:t>
            </a:r>
            <a:r>
              <a:rPr lang="ar-SA" sz="2000" dirty="0">
                <a:latin typeface="Sakkal Majalla" pitchFamily="2" charset="-78"/>
                <a:ea typeface="Calibri"/>
                <a:cs typeface="Sakkal Majalla" pitchFamily="2" charset="-78"/>
              </a:rPr>
              <a:t> المؤسســة </a:t>
            </a:r>
            <a:r>
              <a:rPr lang="ar-SA" sz="2000" dirty="0" err="1">
                <a:latin typeface="Sakkal Majalla" pitchFamily="2" charset="-78"/>
                <a:ea typeface="Calibri"/>
                <a:cs typeface="Sakkal Majalla" pitchFamily="2" charset="-78"/>
              </a:rPr>
              <a:t>بحیــث</a:t>
            </a:r>
            <a:r>
              <a:rPr lang="ar-SA" sz="2000" dirty="0">
                <a:latin typeface="Sakkal Majalla" pitchFamily="2" charset="-78"/>
                <a:ea typeface="Calibri"/>
                <a:cs typeface="Sakkal Majalla" pitchFamily="2" charset="-78"/>
              </a:rPr>
              <a:t> تســمح </a:t>
            </a:r>
            <a:r>
              <a:rPr lang="ar-SA" sz="2000" dirty="0" err="1">
                <a:latin typeface="Sakkal Majalla" pitchFamily="2" charset="-78"/>
                <a:ea typeface="Calibri"/>
                <a:cs typeface="Sakkal Majalla" pitchFamily="2" charset="-78"/>
              </a:rPr>
              <a:t>للمســؤولین</a:t>
            </a:r>
            <a:r>
              <a:rPr lang="ar-SA" sz="2000" dirty="0">
                <a:latin typeface="Sakkal Majalla" pitchFamily="2" charset="-78"/>
                <a:ea typeface="Calibri"/>
                <a:cs typeface="Sakkal Majalla" pitchFamily="2" charset="-78"/>
              </a:rPr>
              <a:t> بــإدارة مجموعــة مــن الوظــائف فــي آن واحــد. فعلــى </a:t>
            </a:r>
            <a:r>
              <a:rPr lang="ar-SA" sz="2000" dirty="0" err="1">
                <a:latin typeface="Sakkal Majalla" pitchFamily="2" charset="-78"/>
                <a:ea typeface="Calibri"/>
                <a:cs typeface="Sakkal Majalla" pitchFamily="2" charset="-78"/>
              </a:rPr>
              <a:t>ســبیل</a:t>
            </a:r>
            <a:r>
              <a:rPr lang="ar-SA" sz="2000" dirty="0">
                <a:latin typeface="Sakkal Majalla" pitchFamily="2" charset="-78"/>
                <a:ea typeface="Calibri"/>
                <a:cs typeface="Sakkal Majalla" pitchFamily="2" charset="-78"/>
              </a:rPr>
              <a:t> المثــال </a:t>
            </a:r>
            <a:r>
              <a:rPr lang="ar-SA" sz="2000" dirty="0" err="1">
                <a:latin typeface="Sakkal Majalla" pitchFamily="2" charset="-78"/>
                <a:ea typeface="Calibri"/>
                <a:cs typeface="Sakkal Majalla" pitchFamily="2" charset="-78"/>
              </a:rPr>
              <a:t>یمكــن</a:t>
            </a:r>
            <a:r>
              <a:rPr lang="ar-SA" sz="2000" dirty="0">
                <a:latin typeface="Sakkal Majalla" pitchFamily="2" charset="-78"/>
                <a:ea typeface="Calibri"/>
                <a:cs typeface="Sakkal Majalla" pitchFamily="2" charset="-78"/>
              </a:rPr>
              <a:t> لمســؤول الإنتــاج أن </a:t>
            </a:r>
            <a:r>
              <a:rPr lang="ar-SA" sz="2000" dirty="0" err="1">
                <a:latin typeface="Sakkal Majalla" pitchFamily="2" charset="-78"/>
                <a:ea typeface="Calibri"/>
                <a:cs typeface="Sakkal Majalla" pitchFamily="2" charset="-78"/>
              </a:rPr>
              <a:t>یــدیر</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التصــنیع</a:t>
            </a:r>
            <a:r>
              <a:rPr lang="ar-SA" sz="2000" dirty="0">
                <a:latin typeface="Sakkal Majalla" pitchFamily="2" charset="-78"/>
                <a:ea typeface="Calibri"/>
                <a:cs typeface="Sakkal Majalla" pitchFamily="2" charset="-78"/>
              </a:rPr>
              <a:t>، الجــودة، </a:t>
            </a:r>
            <a:r>
              <a:rPr lang="ar-SA" sz="2000" dirty="0" err="1">
                <a:latin typeface="Sakkal Majalla" pitchFamily="2" charset="-78"/>
                <a:ea typeface="Calibri"/>
                <a:cs typeface="Sakkal Majalla" pitchFamily="2" charset="-78"/>
              </a:rPr>
              <a:t>البیئــة</a:t>
            </a:r>
            <a:r>
              <a:rPr lang="ar-SA" sz="2000" dirty="0">
                <a:latin typeface="Sakkal Majalla" pitchFamily="2" charset="-78"/>
                <a:ea typeface="Calibri"/>
                <a:cs typeface="Sakkal Majalla" pitchFamily="2" charset="-78"/>
              </a:rPr>
              <a:t>، الصــحة والسـلامة </a:t>
            </a:r>
            <a:r>
              <a:rPr lang="ar-SA" sz="2000" dirty="0" err="1">
                <a:latin typeface="Sakkal Majalla" pitchFamily="2" charset="-78"/>
                <a:ea typeface="Calibri"/>
                <a:cs typeface="Sakkal Majalla" pitchFamily="2" charset="-78"/>
              </a:rPr>
              <a:t>المهنیـة</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المالیـة</a:t>
            </a:r>
            <a:r>
              <a:rPr lang="ar-SA" sz="2000" dirty="0">
                <a:latin typeface="Sakkal Majalla" pitchFamily="2" charset="-78"/>
                <a:ea typeface="Calibri"/>
                <a:cs typeface="Sakkal Majalla" pitchFamily="2" charset="-78"/>
              </a:rPr>
              <a:t>...الـخ فـي نفـس الوقـت فـي مجـال الإنتـاج (</a:t>
            </a:r>
            <a:r>
              <a:rPr lang="ar-SA" sz="2000" dirty="0" err="1">
                <a:latin typeface="Sakkal Majalla" pitchFamily="2" charset="-78"/>
                <a:ea typeface="Calibri"/>
                <a:cs typeface="Sakkal Majalla" pitchFamily="2" charset="-78"/>
              </a:rPr>
              <a:t>عملیـة</a:t>
            </a:r>
            <a:r>
              <a:rPr lang="ar-SA" sz="2000" dirty="0">
                <a:latin typeface="Sakkal Majalla" pitchFamily="2" charset="-78"/>
                <a:ea typeface="Calibri"/>
                <a:cs typeface="Sakkal Majalla" pitchFamily="2" charset="-78"/>
              </a:rPr>
              <a:t> الإنتـاج) المخـول </a:t>
            </a:r>
            <a:r>
              <a:rPr lang="ar-SA" sz="2000" dirty="0" err="1">
                <a:latin typeface="Sakkal Majalla" pitchFamily="2" charset="-78"/>
                <a:ea typeface="Calibri"/>
                <a:cs typeface="Sakkal Majalla" pitchFamily="2" charset="-78"/>
              </a:rPr>
              <a:t>إلیـه</a:t>
            </a:r>
            <a:r>
              <a:rPr lang="ar-SA" sz="2000" dirty="0">
                <a:latin typeface="Sakkal Majalla" pitchFamily="2" charset="-78"/>
                <a:ea typeface="Calibri"/>
                <a:cs typeface="Sakkal Majalla" pitchFamily="2" charset="-78"/>
              </a:rPr>
              <a:t>. </a:t>
            </a:r>
            <a:endParaRPr lang="ar-DZ" sz="2000" dirty="0" smtClean="0">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000" dirty="0">
                <a:latin typeface="Sakkal Majalla" pitchFamily="2" charset="-78"/>
                <a:ea typeface="Calibri"/>
                <a:cs typeface="Sakkal Majalla" pitchFamily="2" charset="-78"/>
              </a:rPr>
              <a:t>إن اختلاف وتنوع متطلبـات الأطـراف ذات المصـلحة ومحاولـة المؤسسـة </a:t>
            </a:r>
            <a:r>
              <a:rPr lang="ar-SA" sz="2000" dirty="0" err="1">
                <a:latin typeface="Sakkal Majalla" pitchFamily="2" charset="-78"/>
                <a:ea typeface="Calibri"/>
                <a:cs typeface="Sakkal Majalla" pitchFamily="2" charset="-78"/>
              </a:rPr>
              <a:t>تلبیتهـا</a:t>
            </a:r>
            <a:r>
              <a:rPr lang="ar-SA" sz="2000" dirty="0">
                <a:latin typeface="Sakkal Majalla" pitchFamily="2" charset="-78"/>
                <a:ea typeface="Calibri"/>
                <a:cs typeface="Sakkal Majalla" pitchFamily="2" charset="-78"/>
              </a:rPr>
              <a:t>، فـرض علـى هـذه </a:t>
            </a:r>
            <a:r>
              <a:rPr lang="ar-SA" sz="2000" dirty="0" err="1">
                <a:latin typeface="Sakkal Majalla" pitchFamily="2" charset="-78"/>
                <a:ea typeface="Calibri"/>
                <a:cs typeface="Sakkal Majalla" pitchFamily="2" charset="-78"/>
              </a:rPr>
              <a:t>الأخیـرة</a:t>
            </a:r>
            <a:r>
              <a:rPr lang="ar-SA" sz="2000" dirty="0">
                <a:latin typeface="Sakkal Majalla" pitchFamily="2" charset="-78"/>
                <a:ea typeface="Calibri"/>
                <a:cs typeface="Sakkal Majalla" pitchFamily="2" charset="-78"/>
              </a:rPr>
              <a:t> وضـع مجموعـة مـن الأنظمـة </a:t>
            </a:r>
            <a:r>
              <a:rPr lang="ar-SA" sz="2000" dirty="0" err="1">
                <a:latin typeface="Sakkal Majalla" pitchFamily="2" charset="-78"/>
                <a:ea typeface="Calibri"/>
                <a:cs typeface="Sakkal Majalla" pitchFamily="2" charset="-78"/>
              </a:rPr>
              <a:t>الإداریـة</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لاسـتوفاء</a:t>
            </a:r>
            <a:r>
              <a:rPr lang="ar-SA" sz="2000" dirty="0">
                <a:latin typeface="Sakkal Majalla" pitchFamily="2" charset="-78"/>
                <a:ea typeface="Calibri"/>
                <a:cs typeface="Sakkal Majalla" pitchFamily="2" charset="-78"/>
              </a:rPr>
              <a:t> هـذه المتطلبـات، فكانـت هنـاك أنظمـة لإدارة الجـودة لمحاولـة </a:t>
            </a:r>
            <a:r>
              <a:rPr lang="ar-SA" sz="2000" dirty="0" err="1">
                <a:latin typeface="Sakkal Majalla" pitchFamily="2" charset="-78"/>
                <a:ea typeface="Calibri"/>
                <a:cs typeface="Sakkal Majalla" pitchFamily="2" charset="-78"/>
              </a:rPr>
              <a:t>تلبیـة</a:t>
            </a:r>
            <a:r>
              <a:rPr lang="ar-SA" sz="2000" dirty="0">
                <a:latin typeface="Sakkal Majalla" pitchFamily="2" charset="-78"/>
                <a:ea typeface="Calibri"/>
                <a:cs typeface="Sakkal Majalla" pitchFamily="2" charset="-78"/>
              </a:rPr>
              <a:t> حاجــات العمــلاء وكــذلك </a:t>
            </a:r>
            <a:r>
              <a:rPr lang="ar-SA" sz="2000" dirty="0" err="1">
                <a:latin typeface="Sakkal Majalla" pitchFamily="2" charset="-78"/>
                <a:ea typeface="Calibri"/>
                <a:cs typeface="Sakkal Majalla" pitchFamily="2" charset="-78"/>
              </a:rPr>
              <a:t>المســاهمین</a:t>
            </a:r>
            <a:r>
              <a:rPr lang="ar-SA" sz="2000" dirty="0">
                <a:latin typeface="Sakkal Majalla" pitchFamily="2" charset="-78"/>
                <a:ea typeface="Calibri"/>
                <a:cs typeface="Sakkal Majalla" pitchFamily="2" charset="-78"/>
              </a:rPr>
              <a:t>، وأنظمــة لــلإدارة </a:t>
            </a:r>
            <a:r>
              <a:rPr lang="ar-SA" sz="2000" dirty="0" err="1">
                <a:latin typeface="Sakkal Majalla" pitchFamily="2" charset="-78"/>
                <a:ea typeface="Calibri"/>
                <a:cs typeface="Sakkal Majalla" pitchFamily="2" charset="-78"/>
              </a:rPr>
              <a:t>البیئیــة</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لتلبیــة</a:t>
            </a:r>
            <a:r>
              <a:rPr lang="ar-SA" sz="2000" dirty="0">
                <a:latin typeface="Sakkal Majalla" pitchFamily="2" charset="-78"/>
                <a:ea typeface="Calibri"/>
                <a:cs typeface="Sakkal Majalla" pitchFamily="2" charset="-78"/>
              </a:rPr>
              <a:t> الحاجــات </a:t>
            </a:r>
            <a:r>
              <a:rPr lang="ar-SA" sz="2000" dirty="0" err="1">
                <a:latin typeface="Sakkal Majalla" pitchFamily="2" charset="-78"/>
                <a:ea typeface="Calibri"/>
                <a:cs typeface="Sakkal Majalla" pitchFamily="2" charset="-78"/>
              </a:rPr>
              <a:t>البیئیــة</a:t>
            </a:r>
            <a:r>
              <a:rPr lang="ar-SA" sz="2000" dirty="0">
                <a:latin typeface="Sakkal Majalla" pitchFamily="2" charset="-78"/>
                <a:ea typeface="Calibri"/>
                <a:cs typeface="Sakkal Majalla" pitchFamily="2" charset="-78"/>
              </a:rPr>
              <a:t> والمجتمــع المــدني، وأنظمــة للأمـن والسـلامة للحفـاظ علـى سـلامة العمـال </a:t>
            </a:r>
            <a:r>
              <a:rPr lang="ar-SA" sz="2000" dirty="0" err="1">
                <a:latin typeface="Sakkal Majalla" pitchFamily="2" charset="-78"/>
                <a:ea typeface="Calibri"/>
                <a:cs typeface="Sakkal Majalla" pitchFamily="2" charset="-78"/>
              </a:rPr>
              <a:t>والوقایـة</a:t>
            </a:r>
            <a:r>
              <a:rPr lang="ar-SA" sz="2000" dirty="0">
                <a:latin typeface="Sakkal Majalla" pitchFamily="2" charset="-78"/>
                <a:ea typeface="Calibri"/>
                <a:cs typeface="Sakkal Majalla" pitchFamily="2" charset="-78"/>
              </a:rPr>
              <a:t> مـن الحـوادث، و أنظمـة لإدارة الطاقـة بهـدف </a:t>
            </a:r>
            <a:r>
              <a:rPr lang="ar-SA" sz="2000" dirty="0" err="1">
                <a:latin typeface="Sakkal Majalla" pitchFamily="2" charset="-78"/>
                <a:ea typeface="Calibri"/>
                <a:cs typeface="Sakkal Majalla" pitchFamily="2" charset="-78"/>
              </a:rPr>
              <a:t>التخفـیض</a:t>
            </a:r>
            <a:r>
              <a:rPr lang="ar-SA" sz="2000" dirty="0">
                <a:latin typeface="Sakkal Majalla" pitchFamily="2" charset="-78"/>
                <a:ea typeface="Calibri"/>
                <a:cs typeface="Sakkal Majalla" pitchFamily="2" charset="-78"/>
              </a:rPr>
              <a:t> مـن الاسـتهلاك للطاقــة واسـتعمال للمــوارد المتجــددة، وأنظمـة لإدارة المخــاطر التـي </a:t>
            </a:r>
            <a:r>
              <a:rPr lang="ar-SA" sz="2000" dirty="0" err="1">
                <a:latin typeface="Sakkal Majalla" pitchFamily="2" charset="-78"/>
                <a:ea typeface="Calibri"/>
                <a:cs typeface="Sakkal Majalla" pitchFamily="2" charset="-78"/>
              </a:rPr>
              <a:t>یمكــن</a:t>
            </a:r>
            <a:r>
              <a:rPr lang="ar-SA" sz="2000" dirty="0">
                <a:latin typeface="Sakkal Majalla" pitchFamily="2" charset="-78"/>
                <a:ea typeface="Calibri"/>
                <a:cs typeface="Sakkal Majalla" pitchFamily="2" charset="-78"/>
              </a:rPr>
              <a:t> أن تقــع للمؤسسـة فــي شــتى المجـالات. </a:t>
            </a:r>
            <a:endParaRPr lang="ar-DZ" sz="2000" dirty="0" smtClean="0">
              <a:latin typeface="Sakkal Majalla" pitchFamily="2" charset="-78"/>
              <a:ea typeface="Calibri"/>
              <a:cs typeface="Sakkal Majalla" pitchFamily="2" charset="-78"/>
            </a:endParaRPr>
          </a:p>
          <a:p>
            <a:pPr algn="r" rtl="1">
              <a:lnSpc>
                <a:spcPct val="115000"/>
              </a:lnSpc>
              <a:spcAft>
                <a:spcPts val="0"/>
              </a:spcAft>
              <a:buFont typeface="Wingdings" pitchFamily="2" charset="2"/>
              <a:buChar char="ü"/>
            </a:pPr>
            <a:r>
              <a:rPr lang="ar-SA" sz="2000" dirty="0">
                <a:latin typeface="Sakkal Majalla" pitchFamily="2" charset="-78"/>
                <a:ea typeface="Calibri"/>
                <a:cs typeface="Sakkal Majalla" pitchFamily="2" charset="-78"/>
              </a:rPr>
              <a:t>بعـد وضـع </a:t>
            </a:r>
            <a:r>
              <a:rPr lang="ar-SA" sz="2000" dirty="0" err="1">
                <a:latin typeface="Sakkal Majalla" pitchFamily="2" charset="-78"/>
                <a:ea typeface="Calibri"/>
                <a:cs typeface="Sakkal Majalla" pitchFamily="2" charset="-78"/>
              </a:rPr>
              <a:t>وتنفیـذ</a:t>
            </a:r>
            <a:r>
              <a:rPr lang="ar-SA" sz="2000" dirty="0">
                <a:latin typeface="Sakkal Majalla" pitchFamily="2" charset="-78"/>
                <a:ea typeface="Calibri"/>
                <a:cs typeface="Sakkal Majalla" pitchFamily="2" charset="-78"/>
              </a:rPr>
              <a:t> نظـام الإدارة المدمجـة، </a:t>
            </a:r>
            <a:r>
              <a:rPr lang="ar-SA" sz="2000" dirty="0" err="1">
                <a:latin typeface="Sakkal Majalla" pitchFamily="2" charset="-78"/>
                <a:ea typeface="Calibri"/>
                <a:cs typeface="Sakkal Majalla" pitchFamily="2" charset="-78"/>
              </a:rPr>
              <a:t>یجـب</a:t>
            </a:r>
            <a:r>
              <a:rPr lang="ar-SA" sz="2000" dirty="0">
                <a:latin typeface="Sakkal Majalla" pitchFamily="2" charset="-78"/>
                <a:ea typeface="Calibri"/>
                <a:cs typeface="Sakkal Majalla" pitchFamily="2" charset="-78"/>
              </a:rPr>
              <a:t> جعـل النظـام قـابلا لإدخـال عناصـر </a:t>
            </a:r>
            <a:r>
              <a:rPr lang="ar-SA" sz="2000" dirty="0" err="1">
                <a:latin typeface="Sakkal Majalla" pitchFamily="2" charset="-78"/>
                <a:ea typeface="Calibri"/>
                <a:cs typeface="Sakkal Majalla" pitchFamily="2" charset="-78"/>
              </a:rPr>
              <a:t>جدیـدة</a:t>
            </a:r>
            <a:r>
              <a:rPr lang="ar-SA" sz="2000" dirty="0">
                <a:latin typeface="Sakkal Majalla" pitchFamily="2" charset="-78"/>
                <a:ea typeface="Calibri"/>
                <a:cs typeface="Sakkal Majalla" pitchFamily="2" charset="-78"/>
              </a:rPr>
              <a:t> أو أنظمـة أخـرى إذا مـا دعـت الحاجـة إلـى ذلـك، ولا </a:t>
            </a:r>
            <a:r>
              <a:rPr lang="ar-SA" sz="2000" dirty="0" err="1">
                <a:latin typeface="Sakkal Majalla" pitchFamily="2" charset="-78"/>
                <a:ea typeface="Calibri"/>
                <a:cs typeface="Sakkal Majalla" pitchFamily="2" charset="-78"/>
              </a:rPr>
              <a:t>یمكـن</a:t>
            </a:r>
            <a:r>
              <a:rPr lang="ar-SA" sz="2000" dirty="0">
                <a:latin typeface="Sakkal Majalla" pitchFamily="2" charset="-78"/>
                <a:ea typeface="Calibri"/>
                <a:cs typeface="Sakkal Majalla" pitchFamily="2" charset="-78"/>
              </a:rPr>
              <a:t> جعلـه مغلقـا </a:t>
            </a:r>
            <a:r>
              <a:rPr lang="ar-SA" sz="2000" dirty="0" err="1">
                <a:latin typeface="Sakkal Majalla" pitchFamily="2" charset="-78"/>
                <a:ea typeface="Calibri"/>
                <a:cs typeface="Sakkal Majalla" pitchFamily="2" charset="-78"/>
              </a:rPr>
              <a:t>غیـر</a:t>
            </a:r>
            <a:r>
              <a:rPr lang="ar-SA" sz="2000" dirty="0">
                <a:latin typeface="Sakkal Majalla" pitchFamily="2" charset="-78"/>
                <a:ea typeface="Calibri"/>
                <a:cs typeface="Sakkal Majalla" pitchFamily="2" charset="-78"/>
              </a:rPr>
              <a:t> قابـل </a:t>
            </a:r>
            <a:r>
              <a:rPr lang="ar-SA" sz="2000" dirty="0" err="1">
                <a:latin typeface="Sakkal Majalla" pitchFamily="2" charset="-78"/>
                <a:ea typeface="Calibri"/>
                <a:cs typeface="Sakkal Majalla" pitchFamily="2" charset="-78"/>
              </a:rPr>
              <a:t>للتغییـر</a:t>
            </a:r>
            <a:r>
              <a:rPr lang="ar-SA" sz="2000" dirty="0">
                <a:latin typeface="Sakkal Majalla" pitchFamily="2" charset="-78"/>
                <a:ea typeface="Calibri"/>
                <a:cs typeface="Sakkal Majalla" pitchFamily="2" charset="-78"/>
              </a:rPr>
              <a:t> وهـذا </a:t>
            </a:r>
            <a:r>
              <a:rPr lang="ar-SA" sz="2000" dirty="0" err="1">
                <a:latin typeface="Sakkal Majalla" pitchFamily="2" charset="-78"/>
                <a:ea typeface="Calibri"/>
                <a:cs typeface="Sakkal Majalla" pitchFamily="2" charset="-78"/>
              </a:rPr>
              <a:t>یعتبـر</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مبـدءاً</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أساسـیا</a:t>
            </a:r>
            <a:r>
              <a:rPr lang="ar-SA" sz="2000" dirty="0">
                <a:latin typeface="Sakkal Majalla" pitchFamily="2" charset="-78"/>
                <a:ea typeface="Calibri"/>
                <a:cs typeface="Sakkal Majalla" pitchFamily="2" charset="-78"/>
              </a:rPr>
              <a:t> فـي هـذا النظـام وهـو كونــه قـابلا </a:t>
            </a:r>
            <a:r>
              <a:rPr lang="ar-SA" sz="2000" dirty="0" err="1">
                <a:latin typeface="Sakkal Majalla" pitchFamily="2" charset="-78"/>
                <a:ea typeface="Calibri"/>
                <a:cs typeface="Sakkal Majalla" pitchFamily="2" charset="-78"/>
              </a:rPr>
              <a:t>للتغییـر</a:t>
            </a:r>
            <a:r>
              <a:rPr lang="ar-SA" sz="2000" dirty="0">
                <a:latin typeface="Sakkal Majalla" pitchFamily="2" charset="-78"/>
                <a:ea typeface="Calibri"/>
                <a:cs typeface="Sakkal Majalla" pitchFamily="2" charset="-78"/>
              </a:rPr>
              <a:t> </a:t>
            </a:r>
            <a:r>
              <a:rPr lang="ar-SA" sz="2000" dirty="0" err="1">
                <a:latin typeface="Sakkal Majalla" pitchFamily="2" charset="-78"/>
                <a:ea typeface="Calibri"/>
                <a:cs typeface="Sakkal Majalla" pitchFamily="2" charset="-78"/>
              </a:rPr>
              <a:t>بإظافـة</a:t>
            </a:r>
            <a:r>
              <a:rPr lang="ar-SA" sz="2000" dirty="0">
                <a:latin typeface="Sakkal Majalla" pitchFamily="2" charset="-78"/>
                <a:ea typeface="Calibri"/>
                <a:cs typeface="Sakkal Majalla" pitchFamily="2" charset="-78"/>
              </a:rPr>
              <a:t> وحـذف عناصـر وأنظمـة </a:t>
            </a:r>
            <a:r>
              <a:rPr lang="ar-SA" sz="2000" dirty="0" err="1">
                <a:latin typeface="Sakkal Majalla" pitchFamily="2" charset="-78"/>
                <a:ea typeface="Calibri"/>
                <a:cs typeface="Sakkal Majalla" pitchFamily="2" charset="-78"/>
              </a:rPr>
              <a:t>جدیـدة</a:t>
            </a:r>
            <a:r>
              <a:rPr lang="ar-SA" sz="2000" dirty="0">
                <a:latin typeface="Sakkal Majalla" pitchFamily="2" charset="-78"/>
                <a:ea typeface="Calibri"/>
                <a:cs typeface="Sakkal Majalla" pitchFamily="2" charset="-78"/>
              </a:rPr>
              <a:t> بكــل سهولة</a:t>
            </a:r>
            <a:r>
              <a:rPr lang="fr-FR" sz="2000" dirty="0">
                <a:latin typeface="Sakkal Majalla" pitchFamily="2" charset="-78"/>
                <a:ea typeface="Calibri"/>
                <a:cs typeface="Sakkal Majalla" pitchFamily="2" charset="-78"/>
              </a:rPr>
              <a:t>.</a:t>
            </a:r>
          </a:p>
          <a:p>
            <a:pPr marL="0" lvl="0" indent="0" algn="just" rtl="1">
              <a:lnSpc>
                <a:spcPct val="115000"/>
              </a:lnSpc>
              <a:buNone/>
            </a:pPr>
            <a:endParaRPr lang="ar-DZ" sz="2400" b="1" dirty="0">
              <a:solidFill>
                <a:srgbClr val="4BACC6"/>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marL="0" indent="0" algn="r" rtl="1">
              <a:spcBef>
                <a:spcPts val="0"/>
              </a:spcBef>
              <a:buNone/>
            </a:pPr>
            <a:endParaRPr lang="ar-DZ" sz="2400" dirty="0">
              <a:solidFill>
                <a:prstClr val="black"/>
              </a:solidFill>
              <a:latin typeface="Sakkal Majalla" pitchFamily="2" charset="-78"/>
              <a:cs typeface="Sakkal Majalla" pitchFamily="2" charset="-78"/>
            </a:endParaRPr>
          </a:p>
          <a:p>
            <a:pPr algn="r" rtl="1">
              <a:buFont typeface="Wingdings" pitchFamily="2" charset="2"/>
              <a:buChar char="ü"/>
            </a:pPr>
            <a:endParaRPr lang="ar-DZ" sz="2400" dirty="0" smtClean="0">
              <a:latin typeface="Sakkal Majalla" pitchFamily="2" charset="-78"/>
              <a:cs typeface="Sakkal Majalla" pitchFamily="2" charset="-78"/>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597352"/>
          </a:xfrm>
        </p:spPr>
        <p:txBody>
          <a:bodyPr>
            <a:normAutofit/>
          </a:bodyPr>
          <a:lstStyle/>
          <a:p>
            <a:pPr marL="0" indent="0" algn="just" rtl="1">
              <a:spcBef>
                <a:spcPts val="1200"/>
              </a:spcBef>
              <a:spcAft>
                <a:spcPts val="0"/>
              </a:spcAft>
              <a:buNone/>
            </a:pPr>
            <a:r>
              <a:rPr lang="ar-DZ" sz="2400" b="1" dirty="0" smtClean="0">
                <a:latin typeface="Times New Roman"/>
                <a:ea typeface="Times New Roman"/>
                <a:cs typeface="Simplified Arabic"/>
              </a:rPr>
              <a:t>2.2. </a:t>
            </a:r>
            <a:r>
              <a:rPr lang="ar-SA" sz="2400" b="1" dirty="0">
                <a:solidFill>
                  <a:srgbClr val="FF0000"/>
                </a:solidFill>
                <a:effectLst>
                  <a:outerShdw blurRad="38100" dist="38100" dir="2700000" algn="tl">
                    <a:srgbClr val="000000">
                      <a:alpha val="43137"/>
                    </a:srgbClr>
                  </a:outerShdw>
                </a:effectLst>
                <a:latin typeface="Sakkal Majalla" pitchFamily="2" charset="-78"/>
                <a:ea typeface="Times New Roman"/>
                <a:cs typeface="Sakkal Majalla" pitchFamily="2" charset="-78"/>
              </a:rPr>
              <a:t>أهـم مكونـات الإدارة </a:t>
            </a:r>
            <a:r>
              <a:rPr lang="ar-SA" sz="2400" b="1" dirty="0" smtClean="0">
                <a:solidFill>
                  <a:srgbClr val="FF0000"/>
                </a:solidFill>
                <a:effectLst>
                  <a:outerShdw blurRad="38100" dist="38100" dir="2700000" algn="tl">
                    <a:srgbClr val="000000">
                      <a:alpha val="43137"/>
                    </a:srgbClr>
                  </a:outerShdw>
                </a:effectLst>
                <a:latin typeface="Sakkal Majalla" pitchFamily="2" charset="-78"/>
                <a:ea typeface="Times New Roman"/>
                <a:cs typeface="Sakkal Majalla" pitchFamily="2" charset="-78"/>
              </a:rPr>
              <a:t>المدمجـة</a:t>
            </a:r>
            <a:endParaRPr lang="ar-DZ" sz="2400" b="1" dirty="0" smtClean="0">
              <a:solidFill>
                <a:srgbClr val="FF0000"/>
              </a:solidFill>
              <a:effectLst>
                <a:outerShdw blurRad="38100" dist="38100" dir="2700000" algn="tl">
                  <a:srgbClr val="000000">
                    <a:alpha val="43137"/>
                  </a:srgbClr>
                </a:outerShdw>
              </a:effectLst>
              <a:latin typeface="Sakkal Majalla" pitchFamily="2" charset="-78"/>
              <a:ea typeface="Times New Roman"/>
              <a:cs typeface="Sakkal Majalla" pitchFamily="2" charset="-78"/>
            </a:endParaRPr>
          </a:p>
          <a:p>
            <a:pPr lvl="0" algn="just" rtl="1">
              <a:spcBef>
                <a:spcPts val="1200"/>
              </a:spcBef>
              <a:buFont typeface="Wingdings" pitchFamily="2" charset="2"/>
              <a:buChar char="q"/>
            </a:pPr>
            <a:r>
              <a:rPr lang="fr-FR"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 </a:t>
            </a:r>
            <a:r>
              <a:rPr lang="ar-DZ"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نظام إدارة الجودة  </a:t>
            </a:r>
            <a:r>
              <a:rPr lang="fr-FR"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ISO 9001 : 2015</a:t>
            </a:r>
          </a:p>
          <a:p>
            <a:pPr lvl="0" algn="just" rtl="1">
              <a:buFont typeface="Wingdings"/>
              <a:buChar char=""/>
              <a:tabLst>
                <a:tab pos="457200" algn="l"/>
              </a:tabLst>
            </a:pPr>
            <a:r>
              <a:rPr lang="ar-SA" sz="2000" dirty="0">
                <a:latin typeface="Sakkal Majalla" pitchFamily="2" charset="-78"/>
                <a:ea typeface="Times New Roman"/>
                <a:cs typeface="Sakkal Majalla" pitchFamily="2" charset="-78"/>
              </a:rPr>
              <a:t>نظام إدارة الجودة في المؤسسة هو نظام للإدارة يسمح </a:t>
            </a:r>
            <a:r>
              <a:rPr lang="ar-SA" sz="2000" dirty="0" err="1">
                <a:latin typeface="Sakkal Majalla" pitchFamily="2" charset="-78"/>
                <a:ea typeface="Times New Roman"/>
                <a:cs typeface="Sakkal Majalla" pitchFamily="2" charset="-78"/>
              </a:rPr>
              <a:t>يتوجيه</a:t>
            </a:r>
            <a:r>
              <a:rPr lang="ar-SA" sz="2000" dirty="0">
                <a:latin typeface="Sakkal Majalla" pitchFamily="2" charset="-78"/>
                <a:ea typeface="Times New Roman"/>
                <a:cs typeface="Sakkal Majalla" pitchFamily="2" charset="-78"/>
              </a:rPr>
              <a:t> ومراقبة مؤسسة ما بدلالة الجودة؛</a:t>
            </a:r>
            <a:endParaRPr lang="fr-FR" sz="2000" dirty="0">
              <a:latin typeface="Sakkal Majalla" pitchFamily="2" charset="-78"/>
              <a:ea typeface="Times New Roman"/>
              <a:cs typeface="Sakkal Majalla" pitchFamily="2" charset="-78"/>
            </a:endParaRPr>
          </a:p>
          <a:p>
            <a:pPr lvl="0" algn="just" rtl="1">
              <a:buFont typeface="Wingdings"/>
              <a:buChar char=""/>
              <a:tabLst>
                <a:tab pos="457200" algn="l"/>
              </a:tabLst>
            </a:pPr>
            <a:r>
              <a:rPr lang="ar-SA" sz="2000" dirty="0">
                <a:latin typeface="Sakkal Majalla" pitchFamily="2" charset="-78"/>
                <a:ea typeface="Times New Roman"/>
                <a:cs typeface="Sakkal Majalla" pitchFamily="2" charset="-78"/>
              </a:rPr>
              <a:t> ينطبق </a:t>
            </a:r>
            <a:r>
              <a:rPr lang="fr-FR" sz="2000" dirty="0">
                <a:latin typeface="Sakkal Majalla" pitchFamily="2" charset="-78"/>
                <a:ea typeface="Times New Roman"/>
                <a:cs typeface="Sakkal Majalla" pitchFamily="2" charset="-78"/>
              </a:rPr>
              <a:t>ISO 9001 : 2015  </a:t>
            </a:r>
            <a:r>
              <a:rPr lang="ar-SA" sz="2000" dirty="0">
                <a:latin typeface="Sakkal Majalla" pitchFamily="2" charset="-78"/>
                <a:ea typeface="Times New Roman"/>
                <a:cs typeface="Sakkal Majalla" pitchFamily="2" charset="-78"/>
              </a:rPr>
              <a:t>على جميع أنواع المؤسسات، بصرف النظر عن حجم المؤسسة أو عملها، ويمكن أن يساعد أي مؤسسة لتحقيق معايير الجودة المعترف بها واحترامها في جميع أنحاء العالم؛</a:t>
            </a:r>
            <a:endParaRPr lang="fr-FR" sz="2000" dirty="0">
              <a:latin typeface="Sakkal Majalla" pitchFamily="2" charset="-78"/>
              <a:ea typeface="Times New Roman"/>
              <a:cs typeface="Sakkal Majalla" pitchFamily="2" charset="-78"/>
            </a:endParaRPr>
          </a:p>
          <a:p>
            <a:pPr lvl="0" algn="just" rtl="1">
              <a:buFont typeface="Wingdings"/>
              <a:buChar char=""/>
              <a:tabLst>
                <a:tab pos="457200" algn="l"/>
              </a:tabLst>
            </a:pPr>
            <a:r>
              <a:rPr lang="fr-FR" sz="2000" dirty="0">
                <a:latin typeface="Sakkal Majalla" pitchFamily="2" charset="-78"/>
                <a:ea typeface="Times New Roman"/>
                <a:cs typeface="Sakkal Majalla" pitchFamily="2" charset="-78"/>
              </a:rPr>
              <a:t>ISO 9001 : 2015</a:t>
            </a:r>
            <a:r>
              <a:rPr lang="ar-SA" sz="2000" dirty="0">
                <a:latin typeface="Sakkal Majalla" pitchFamily="2" charset="-78"/>
                <a:ea typeface="Times New Roman"/>
                <a:cs typeface="Sakkal Majalla" pitchFamily="2" charset="-78"/>
              </a:rPr>
              <a:t> هو أحدث إصدار يحدد متطلبات نظام ادارة الجودة، والتي يمكن استخدامها في المؤسسة لتلبي متطلبات العملاء؛ </a:t>
            </a:r>
            <a:endParaRPr lang="fr-FR" sz="2000" dirty="0">
              <a:latin typeface="Sakkal Majalla" pitchFamily="2" charset="-78"/>
              <a:ea typeface="Times New Roman"/>
              <a:cs typeface="Sakkal Majalla" pitchFamily="2" charset="-78"/>
            </a:endParaRPr>
          </a:p>
          <a:p>
            <a:pPr lvl="0" algn="just" rtl="1">
              <a:buFont typeface="Wingdings"/>
              <a:buChar char=""/>
              <a:tabLst>
                <a:tab pos="457200" algn="l"/>
              </a:tabLst>
            </a:pPr>
            <a:r>
              <a:rPr lang="ar-SA" sz="2000" dirty="0">
                <a:latin typeface="Sakkal Majalla" pitchFamily="2" charset="-78"/>
                <a:ea typeface="Times New Roman"/>
                <a:cs typeface="Sakkal Majalla" pitchFamily="2" charset="-78"/>
              </a:rPr>
              <a:t>ويوفر نظام معالجة للتوثيق ومراجعة الهيكل التنظيمي، والمسؤوليات والاجراءات المطلوبة لتحقيق نظام إدارة الجودة بشكل فعال</a:t>
            </a:r>
            <a:r>
              <a:rPr lang="ar-SA" sz="2000" dirty="0" smtClean="0">
                <a:latin typeface="Sakkal Majalla" pitchFamily="2" charset="-78"/>
                <a:ea typeface="Times New Roman"/>
                <a:cs typeface="Sakkal Majalla" pitchFamily="2" charset="-78"/>
              </a:rPr>
              <a:t>.</a:t>
            </a:r>
            <a:endParaRPr lang="ar-DZ" sz="2000" dirty="0" smtClean="0">
              <a:latin typeface="Sakkal Majalla" pitchFamily="2" charset="-78"/>
              <a:ea typeface="Times New Roman"/>
              <a:cs typeface="Sakkal Majalla" pitchFamily="2" charset="-78"/>
            </a:endParaRPr>
          </a:p>
          <a:p>
            <a:pPr algn="just" rtl="1">
              <a:lnSpc>
                <a:spcPct val="115000"/>
              </a:lnSpc>
              <a:spcBef>
                <a:spcPts val="1200"/>
              </a:spcBef>
              <a:buFont typeface="Wingdings" pitchFamily="2" charset="2"/>
              <a:buChar char="q"/>
            </a:pPr>
            <a:r>
              <a:rPr lang="ar-SA"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نظام الإدارة البيئية </a:t>
            </a:r>
            <a:r>
              <a:rPr lang="fr-FR"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ISO14001</a:t>
            </a:r>
          </a:p>
          <a:p>
            <a:pPr algn="just" rtl="1" fontAlgn="base">
              <a:buFont typeface="Wingdings"/>
              <a:buChar char=""/>
              <a:tabLst>
                <a:tab pos="457200" algn="l"/>
              </a:tabLst>
            </a:pPr>
            <a:r>
              <a:rPr lang="ar-SA" sz="2000" dirty="0">
                <a:latin typeface="Sakkal Majalla" pitchFamily="2" charset="-78"/>
                <a:ea typeface="Times New Roman"/>
                <a:cs typeface="Sakkal Majalla" pitchFamily="2" charset="-78"/>
              </a:rPr>
              <a:t>هي إدارة الموارد الطبيعية والبشرية من أجل تحقيق التنمية المستدامة المستمرة للإنسان ومجتمعه في أي مكان، مما يضمن جودة حياته وحياة الأجيال المستقبلية في مجتمعه. </a:t>
            </a:r>
            <a:endParaRPr lang="fr-FR" sz="2000" dirty="0">
              <a:latin typeface="Sakkal Majalla" pitchFamily="2" charset="-78"/>
              <a:ea typeface="Times New Roman"/>
              <a:cs typeface="Sakkal Majalla" pitchFamily="2" charset="-78"/>
            </a:endParaRPr>
          </a:p>
          <a:p>
            <a:pPr algn="just" rtl="1" fontAlgn="base">
              <a:buFont typeface="Wingdings"/>
              <a:buChar char=""/>
              <a:tabLst>
                <a:tab pos="457200" algn="l"/>
              </a:tabLst>
            </a:pPr>
            <a:r>
              <a:rPr lang="ar-SA" sz="2000" dirty="0">
                <a:latin typeface="Sakkal Majalla" pitchFamily="2" charset="-78"/>
                <a:ea typeface="Times New Roman"/>
                <a:cs typeface="Sakkal Majalla" pitchFamily="2" charset="-78"/>
              </a:rPr>
              <a:t>ترتبط بإدارة المؤسسة لتبقى واعية لتفاعلات منتجاتها وأنشطتها مع البيئة، وذلك بغرض التحسين المستمر لمستوى الأداء المطلوب. </a:t>
            </a:r>
            <a:endParaRPr lang="fr-FR" sz="2000" dirty="0">
              <a:latin typeface="Sakkal Majalla" pitchFamily="2" charset="-78"/>
              <a:ea typeface="Times New Roman"/>
              <a:cs typeface="Sakkal Majalla" pitchFamily="2" charset="-78"/>
            </a:endParaRPr>
          </a:p>
          <a:p>
            <a:pPr algn="just" rtl="1" fontAlgn="base">
              <a:buFont typeface="Wingdings"/>
              <a:buChar char=""/>
              <a:tabLst>
                <a:tab pos="457200" algn="l"/>
              </a:tabLst>
            </a:pPr>
            <a:r>
              <a:rPr lang="ar-SA" sz="2000" dirty="0">
                <a:latin typeface="Sakkal Majalla" pitchFamily="2" charset="-78"/>
                <a:ea typeface="Times New Roman"/>
                <a:cs typeface="Sakkal Majalla" pitchFamily="2" charset="-78"/>
              </a:rPr>
              <a:t>هي معالجة منهجية لرعاية البيئة في كل جوانب النشاط الاقتصادي للمجتمع، </a:t>
            </a:r>
            <a:endParaRPr lang="fr-FR" sz="2000" dirty="0">
              <a:latin typeface="Sakkal Majalla" pitchFamily="2" charset="-78"/>
              <a:ea typeface="Times New Roman"/>
              <a:cs typeface="Sakkal Majalla" pitchFamily="2" charset="-78"/>
            </a:endParaRPr>
          </a:p>
          <a:p>
            <a:pPr algn="just" rtl="1" fontAlgn="base">
              <a:buFont typeface="Wingdings"/>
              <a:buChar char=""/>
              <a:tabLst>
                <a:tab pos="457200" algn="l"/>
              </a:tabLst>
            </a:pPr>
            <a:r>
              <a:rPr lang="ar-SA" sz="2000" dirty="0">
                <a:latin typeface="Sakkal Majalla" pitchFamily="2" charset="-78"/>
                <a:ea typeface="Times New Roman"/>
                <a:cs typeface="Sakkal Majalla" pitchFamily="2" charset="-78"/>
              </a:rPr>
              <a:t>على المؤسسة الراغبة في الاستمرار أن تدرج بشكل تدريجي ومتواصل الاعتبارات البيئية في استراتيجياتها ومخططاتها بعيدة المدى.</a:t>
            </a:r>
            <a:endParaRPr lang="fr-FR" sz="2000" dirty="0">
              <a:latin typeface="Sakkal Majalla" pitchFamily="2" charset="-78"/>
              <a:ea typeface="Times New Roman"/>
              <a:cs typeface="Sakkal Majalla" pitchFamily="2" charset="-78"/>
            </a:endParaRPr>
          </a:p>
          <a:p>
            <a:pPr lvl="0" algn="just" rtl="1">
              <a:buFont typeface="Wingdings"/>
              <a:buChar char=""/>
              <a:tabLst>
                <a:tab pos="457200" algn="l"/>
              </a:tabLst>
            </a:pPr>
            <a:endParaRPr lang="fr-FR" sz="1800" dirty="0">
              <a:latin typeface="Times New Roman"/>
              <a:ea typeface="Times New Roman"/>
            </a:endParaRPr>
          </a:p>
          <a:p>
            <a:pPr marL="0" indent="0" algn="just" rtl="1">
              <a:spcBef>
                <a:spcPts val="1200"/>
              </a:spcBef>
              <a:spcAft>
                <a:spcPts val="0"/>
              </a:spcAft>
              <a:buNone/>
            </a:pPr>
            <a:endParaRPr lang="fr-FR" sz="2000" dirty="0">
              <a:latin typeface="Times New Roman"/>
              <a:ea typeface="Times New Roman"/>
            </a:endParaRPr>
          </a:p>
          <a:p>
            <a:pPr marL="0" indent="0" algn="r" rtl="1">
              <a:buNone/>
            </a:pP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656876"/>
          </a:xfrm>
        </p:spPr>
        <p:txBody>
          <a:bodyPr>
            <a:normAutofit/>
          </a:bodyPr>
          <a:lstStyle/>
          <a:p>
            <a:pPr algn="r" rtl="1">
              <a:lnSpc>
                <a:spcPct val="115000"/>
              </a:lnSpc>
              <a:spcAft>
                <a:spcPts val="0"/>
              </a:spcAft>
            </a:pPr>
            <a:r>
              <a:rPr lang="ar-SA" sz="2400" dirty="0">
                <a:latin typeface="Sakkal Majalla" pitchFamily="2" charset="-78"/>
                <a:ea typeface="Calibri"/>
                <a:cs typeface="Sakkal Majalla" pitchFamily="2" charset="-78"/>
              </a:rPr>
              <a:t>وتتمثل أهمية الإدارة البيئية في:</a:t>
            </a:r>
            <a:endParaRPr lang="fr-FR" sz="1800" dirty="0">
              <a:latin typeface="Sakkal Majalla" pitchFamily="2" charset="-78"/>
              <a:ea typeface="Calibri"/>
              <a:cs typeface="Sakkal Majalla" pitchFamily="2" charset="-78"/>
            </a:endParaRPr>
          </a:p>
          <a:p>
            <a:pPr lvl="0" algn="just" rtl="1">
              <a:buFont typeface="Wingdings"/>
              <a:buChar char=""/>
              <a:tabLst>
                <a:tab pos="457200" algn="l"/>
              </a:tabLst>
            </a:pPr>
            <a:r>
              <a:rPr lang="ar-SA" sz="2400" dirty="0">
                <a:latin typeface="Sakkal Majalla" pitchFamily="2" charset="-78"/>
                <a:cs typeface="Sakkal Majalla" pitchFamily="2" charset="-78"/>
              </a:rPr>
              <a:t>تحسن الأداء البيئي للمؤسسة؛</a:t>
            </a:r>
            <a:endParaRPr lang="fr-FR" sz="2400" dirty="0">
              <a:latin typeface="Sakkal Majalla" pitchFamily="2" charset="-78"/>
              <a:cs typeface="Sakkal Majalla" pitchFamily="2" charset="-78"/>
            </a:endParaRPr>
          </a:p>
          <a:p>
            <a:pPr lvl="0" algn="just" rtl="1">
              <a:buFont typeface="Wingdings"/>
              <a:buChar char=""/>
              <a:tabLst>
                <a:tab pos="457200" algn="l"/>
              </a:tabLst>
            </a:pPr>
            <a:r>
              <a:rPr lang="ar-SA" sz="2400" dirty="0">
                <a:latin typeface="Sakkal Majalla" pitchFamily="2" charset="-78"/>
                <a:cs typeface="Sakkal Majalla" pitchFamily="2" charset="-78"/>
              </a:rPr>
              <a:t>تدعم وترفع تنافسية المؤسسات؛</a:t>
            </a:r>
            <a:endParaRPr lang="fr-FR" sz="2400" dirty="0">
              <a:latin typeface="Sakkal Majalla" pitchFamily="2" charset="-78"/>
              <a:cs typeface="Sakkal Majalla" pitchFamily="2" charset="-78"/>
            </a:endParaRPr>
          </a:p>
          <a:p>
            <a:pPr lvl="0" algn="just" rtl="1">
              <a:buFont typeface="Wingdings"/>
              <a:buChar char=""/>
              <a:tabLst>
                <a:tab pos="457200" algn="l"/>
              </a:tabLst>
            </a:pPr>
            <a:r>
              <a:rPr lang="ar-SA" sz="2400" dirty="0">
                <a:latin typeface="Sakkal Majalla" pitchFamily="2" charset="-78"/>
                <a:cs typeface="Sakkal Majalla" pitchFamily="2" charset="-78"/>
              </a:rPr>
              <a:t>واستعمال تكنولوجيا نظيفة يؤدي إلى توفير الأموال عن طريق ترشيد استهلاك الطاقة والحفاظ عليها؛</a:t>
            </a:r>
            <a:endParaRPr lang="fr-FR" sz="2400" dirty="0">
              <a:latin typeface="Sakkal Majalla" pitchFamily="2" charset="-78"/>
              <a:cs typeface="Sakkal Majalla" pitchFamily="2" charset="-78"/>
            </a:endParaRPr>
          </a:p>
          <a:p>
            <a:pPr lvl="0" algn="just" rtl="1">
              <a:buFont typeface="Wingdings"/>
              <a:buChar char=""/>
              <a:tabLst>
                <a:tab pos="457200" algn="l"/>
              </a:tabLst>
            </a:pPr>
            <a:r>
              <a:rPr lang="ar-SA" sz="2400" dirty="0">
                <a:latin typeface="Sakkal Majalla" pitchFamily="2" charset="-78"/>
                <a:cs typeface="Sakkal Majalla" pitchFamily="2" charset="-78"/>
              </a:rPr>
              <a:t> تحسن صورة المؤسسة؛</a:t>
            </a:r>
            <a:endParaRPr lang="fr-FR" sz="2400" dirty="0">
              <a:latin typeface="Sakkal Majalla" pitchFamily="2" charset="-78"/>
              <a:cs typeface="Sakkal Majalla" pitchFamily="2" charset="-78"/>
            </a:endParaRPr>
          </a:p>
          <a:p>
            <a:pPr lvl="0" algn="just" rtl="1">
              <a:buFont typeface="Wingdings"/>
              <a:buChar char=""/>
              <a:tabLst>
                <a:tab pos="457200" algn="l"/>
              </a:tabLst>
            </a:pPr>
            <a:r>
              <a:rPr lang="ar-SA" sz="2400" dirty="0">
                <a:latin typeface="Sakkal Majalla" pitchFamily="2" charset="-78"/>
                <a:cs typeface="Sakkal Majalla" pitchFamily="2" charset="-78"/>
              </a:rPr>
              <a:t>تضمن التسيير الأفضل للالتزامات القانونية البيئية.</a:t>
            </a:r>
            <a:endParaRPr lang="fr-FR" sz="2400" dirty="0">
              <a:latin typeface="Sakkal Majalla" pitchFamily="2" charset="-78"/>
              <a:cs typeface="Sakkal Majalla" pitchFamily="2" charset="-78"/>
            </a:endParaRPr>
          </a:p>
          <a:p>
            <a:pPr algn="just" rtl="1">
              <a:lnSpc>
                <a:spcPct val="115000"/>
              </a:lnSpc>
              <a:spcAft>
                <a:spcPts val="0"/>
              </a:spcAft>
            </a:pPr>
            <a:r>
              <a:rPr lang="ar-SA" sz="2400" dirty="0">
                <a:latin typeface="Sakkal Majalla" pitchFamily="2" charset="-78"/>
                <a:ea typeface="Calibri"/>
                <a:cs typeface="Sakkal Majalla" pitchFamily="2" charset="-78"/>
              </a:rPr>
              <a:t>المواصفة</a:t>
            </a:r>
            <a:r>
              <a:rPr lang="fr-FR" sz="2400" dirty="0">
                <a:latin typeface="Sakkal Majalla" pitchFamily="2" charset="-78"/>
                <a:ea typeface="Calibri"/>
                <a:cs typeface="Sakkal Majalla" pitchFamily="2" charset="-78"/>
              </a:rPr>
              <a:t> ISO14001 </a:t>
            </a:r>
            <a:r>
              <a:rPr lang="ar-SA" sz="2400" dirty="0">
                <a:latin typeface="Sakkal Majalla" pitchFamily="2" charset="-78"/>
                <a:ea typeface="Calibri"/>
                <a:cs typeface="Sakkal Majalla" pitchFamily="2" charset="-78"/>
              </a:rPr>
              <a:t>التي تعتبر مواصفة إلزامية تقدم المتطلبات الخاصة بنظام الإدارة البيئية. ومنذ صدورها أجريت عليها عدة تعديلات، خاصة سنة 2004، ليتوافق مع متطلبات نظام</a:t>
            </a:r>
            <a:r>
              <a:rPr lang="fr-FR" sz="2400" dirty="0">
                <a:latin typeface="Sakkal Majalla" pitchFamily="2" charset="-78"/>
                <a:ea typeface="Calibri"/>
                <a:cs typeface="Sakkal Majalla" pitchFamily="2" charset="-78"/>
              </a:rPr>
              <a:t> ISO9001 :2000</a:t>
            </a:r>
            <a:r>
              <a:rPr lang="ar-SA" sz="2400" dirty="0">
                <a:latin typeface="Sakkal Majalla" pitchFamily="2" charset="-78"/>
                <a:ea typeface="Calibri"/>
                <a:cs typeface="Sakkal Majalla" pitchFamily="2" charset="-78"/>
              </a:rPr>
              <a:t> ، وبعدها الإصدار الأخير 2015</a:t>
            </a:r>
            <a:r>
              <a:rPr lang="fr-FR" sz="2400" dirty="0">
                <a:latin typeface="Sakkal Majalla" pitchFamily="2" charset="-78"/>
                <a:ea typeface="Calibri"/>
                <a:cs typeface="Sakkal Majalla" pitchFamily="2" charset="-78"/>
              </a:rPr>
              <a:t>. </a:t>
            </a:r>
            <a:endParaRPr lang="fr-FR" sz="1800" dirty="0">
              <a:latin typeface="Sakkal Majalla" pitchFamily="2" charset="-78"/>
              <a:ea typeface="Calibri"/>
              <a:cs typeface="Sakkal Majalla" pitchFamily="2" charset="-78"/>
            </a:endParaRPr>
          </a:p>
          <a:p>
            <a:pPr algn="just" rtl="1">
              <a:lnSpc>
                <a:spcPct val="115000"/>
              </a:lnSpc>
              <a:spcAft>
                <a:spcPts val="0"/>
              </a:spcAft>
            </a:pPr>
            <a:r>
              <a:rPr lang="ar-SA" sz="2400" dirty="0">
                <a:latin typeface="Sakkal Majalla" pitchFamily="2" charset="-78"/>
                <a:ea typeface="Calibri"/>
                <a:cs typeface="Sakkal Majalla" pitchFamily="2" charset="-78"/>
              </a:rPr>
              <a:t>الإصدار الجديد 14001:2015</a:t>
            </a:r>
            <a:r>
              <a:rPr lang="fr-FR" sz="2400" dirty="0">
                <a:latin typeface="Sakkal Majalla" pitchFamily="2" charset="-78"/>
                <a:ea typeface="Calibri"/>
                <a:cs typeface="Sakkal Majalla" pitchFamily="2" charset="-78"/>
              </a:rPr>
              <a:t>ISO</a:t>
            </a:r>
            <a:r>
              <a:rPr lang="ar-SA" sz="2400" dirty="0">
                <a:latin typeface="Sakkal Majalla" pitchFamily="2" charset="-78"/>
                <a:ea typeface="Calibri"/>
                <a:cs typeface="Sakkal Majalla" pitchFamily="2" charset="-78"/>
              </a:rPr>
              <a:t> يعد إنجازا مهما يعزز مكانة الإدارة البيئية في المؤسسات ومن أهم  التغييرات التي تطرق لها الإصدار الجديد هي التأكيد على أن استدامة الأعمال واستمرارية التطور أصبحتا جوهر عمل المؤسسة، الأمر الذي سيقارب من توجهات المنظمات الاستراتيجية مع أنظمة الإدارة البيئية، بالإضافة لذلك فإنه يزيد من التركيز على أداء الأعمال بشكل صديق للبيئة.</a:t>
            </a:r>
            <a:endParaRPr lang="fr-FR" sz="1800" dirty="0">
              <a:latin typeface="Sakkal Majalla" pitchFamily="2" charset="-78"/>
              <a:ea typeface="Calibri"/>
              <a:cs typeface="Sakkal Majalla" pitchFamily="2" charset="-78"/>
            </a:endParaRPr>
          </a:p>
          <a:p>
            <a:pPr marL="0" indent="0" algn="r" rtl="1">
              <a:buNone/>
            </a:pPr>
            <a:endParaRPr lang="ar-DZ" sz="2400" b="1" dirty="0">
              <a:solidFill>
                <a:srgbClr val="4BACC6"/>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408712"/>
          </a:xfrm>
        </p:spPr>
        <p:txBody>
          <a:bodyPr>
            <a:normAutofit/>
          </a:bodyPr>
          <a:lstStyle/>
          <a:p>
            <a:pPr algn="just" rtl="1">
              <a:spcBef>
                <a:spcPts val="1200"/>
              </a:spcBef>
              <a:buFont typeface="Wingdings" pitchFamily="2" charset="2"/>
              <a:buChar char="q"/>
            </a:pPr>
            <a:r>
              <a:rPr lang="ar-DZ"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    </a:t>
            </a:r>
            <a:r>
              <a:rPr lang="ar-SA"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نظام الصحة والسلامة المهنية </a:t>
            </a:r>
            <a:r>
              <a:rPr lang="fr-FR" sz="2400" b="1" dirty="0">
                <a:solidFill>
                  <a:schemeClr val="accent5"/>
                </a:solidFill>
                <a:effectLst>
                  <a:outerShdw blurRad="38100" dist="38100" dir="2700000" algn="tl">
                    <a:srgbClr val="000000">
                      <a:alpha val="43137"/>
                    </a:srgbClr>
                  </a:outerShdw>
                </a:effectLst>
                <a:latin typeface="Sakkal Majalla" pitchFamily="2" charset="-78"/>
                <a:ea typeface="Times New Roman"/>
                <a:cs typeface="Sakkal Majalla" pitchFamily="2" charset="-78"/>
              </a:rPr>
              <a:t>OHSAS18001</a:t>
            </a:r>
          </a:p>
          <a:p>
            <a:pPr lvl="0" algn="just" rtl="1">
              <a:buFont typeface="Wingdings"/>
              <a:buChar char=""/>
              <a:tabLst>
                <a:tab pos="457200" algn="l"/>
              </a:tabLst>
            </a:pPr>
            <a:r>
              <a:rPr lang="ar-SA" sz="2400" dirty="0">
                <a:latin typeface="Sakkal Majalla" pitchFamily="2" charset="-78"/>
                <a:ea typeface="Times New Roman"/>
                <a:cs typeface="Sakkal Majalla" pitchFamily="2" charset="-78"/>
              </a:rPr>
              <a:t>يقوم مفهوم السلامة والصحة المهنية على أنه حماية الإنسان من كل المخاطر </a:t>
            </a:r>
            <a:r>
              <a:rPr lang="ar-SA" sz="2400" dirty="0" err="1">
                <a:latin typeface="Sakkal Majalla" pitchFamily="2" charset="-78"/>
                <a:ea typeface="Times New Roman"/>
                <a:cs typeface="Sakkal Majalla" pitchFamily="2" charset="-78"/>
              </a:rPr>
              <a:t>التى</a:t>
            </a:r>
            <a:r>
              <a:rPr lang="ar-SA" sz="2400" dirty="0">
                <a:latin typeface="Sakkal Majalla" pitchFamily="2" charset="-78"/>
                <a:ea typeface="Times New Roman"/>
                <a:cs typeface="Sakkal Majalla" pitchFamily="2" charset="-78"/>
              </a:rPr>
              <a:t> قد تتسبب </a:t>
            </a:r>
            <a:r>
              <a:rPr lang="ar-SA" sz="2400" dirty="0" err="1">
                <a:latin typeface="Sakkal Majalla" pitchFamily="2" charset="-78"/>
                <a:ea typeface="Times New Roman"/>
                <a:cs typeface="Sakkal Majalla" pitchFamily="2" charset="-78"/>
              </a:rPr>
              <a:t>فى</a:t>
            </a:r>
            <a:r>
              <a:rPr lang="ar-SA" sz="2400" dirty="0">
                <a:latin typeface="Sakkal Majalla" pitchFamily="2" charset="-78"/>
                <a:ea typeface="Times New Roman"/>
                <a:cs typeface="Sakkal Majalla" pitchFamily="2" charset="-78"/>
              </a:rPr>
              <a:t> إصابته بأذى أو مرضه أو وفاته؛</a:t>
            </a:r>
            <a:endParaRPr lang="fr-FR" sz="2400" dirty="0">
              <a:latin typeface="Sakkal Majalla" pitchFamily="2" charset="-78"/>
              <a:ea typeface="Times New Roman"/>
              <a:cs typeface="Sakkal Majalla" pitchFamily="2" charset="-78"/>
            </a:endParaRPr>
          </a:p>
          <a:p>
            <a:pPr lvl="0" algn="just" rtl="1">
              <a:buFont typeface="Wingdings"/>
              <a:buChar char=""/>
              <a:tabLst>
                <a:tab pos="457200" algn="l"/>
              </a:tabLst>
            </a:pPr>
            <a:r>
              <a:rPr lang="ar-SA" sz="2400" dirty="0">
                <a:latin typeface="Sakkal Majalla" pitchFamily="2" charset="-78"/>
                <a:ea typeface="Times New Roman"/>
                <a:cs typeface="Sakkal Majalla" pitchFamily="2" charset="-78"/>
              </a:rPr>
              <a:t>السلامة المهنية هي: حماية جميع عناصر الإنتاج من الضرر الذي تسببه لهم حوادث العمل وفي مقدمة هذه العناصر العنصر البشري؛</a:t>
            </a:r>
            <a:endParaRPr lang="fr-FR" sz="2400" dirty="0">
              <a:latin typeface="Sakkal Majalla" pitchFamily="2" charset="-78"/>
              <a:ea typeface="Times New Roman"/>
              <a:cs typeface="Sakkal Majalla" pitchFamily="2" charset="-78"/>
            </a:endParaRPr>
          </a:p>
          <a:p>
            <a:pPr lvl="0" algn="just" rtl="1">
              <a:buFont typeface="Wingdings"/>
              <a:buChar char=""/>
              <a:tabLst>
                <a:tab pos="457200" algn="l"/>
              </a:tabLst>
            </a:pPr>
            <a:r>
              <a:rPr lang="ar-SA" sz="2400" dirty="0">
                <a:latin typeface="Sakkal Majalla" pitchFamily="2" charset="-78"/>
                <a:ea typeface="Times New Roman"/>
                <a:cs typeface="Sakkal Majalla" pitchFamily="2" charset="-78"/>
              </a:rPr>
              <a:t>الصحة المهنية فهي: حماية الموارد البشرية من الأمراض الجسدية والنفسية المحتمل الإصابة بها في مكان العمل.</a:t>
            </a:r>
            <a:endParaRPr lang="fr-FR" sz="2400" dirty="0">
              <a:latin typeface="Sakkal Majalla" pitchFamily="2" charset="-78"/>
              <a:ea typeface="Times New Roman"/>
              <a:cs typeface="Sakkal Majalla" pitchFamily="2" charset="-78"/>
            </a:endParaRPr>
          </a:p>
          <a:p>
            <a:pPr algn="just" rtl="1">
              <a:lnSpc>
                <a:spcPct val="115000"/>
              </a:lnSpc>
              <a:spcAft>
                <a:spcPts val="0"/>
              </a:spcAft>
            </a:pPr>
            <a:r>
              <a:rPr lang="ar-SA" sz="2400" dirty="0">
                <a:latin typeface="Sakkal Majalla" pitchFamily="2" charset="-78"/>
                <a:ea typeface="Calibri"/>
                <a:cs typeface="Sakkal Majalla" pitchFamily="2" charset="-78"/>
              </a:rPr>
              <a:t>وبالتالي فالصحة والسلامة المهنية هي توفير ما يلزم من الشروط والمواصفات الفنية والإجراءات التنظيمية في بيئة العمل لجعلها أمنة وصحية.</a:t>
            </a:r>
            <a:endParaRPr lang="fr-FR" sz="2400" dirty="0">
              <a:latin typeface="Sakkal Majalla" pitchFamily="2" charset="-78"/>
              <a:ea typeface="Calibri"/>
              <a:cs typeface="Sakkal Majalla" pitchFamily="2" charset="-78"/>
            </a:endParaRPr>
          </a:p>
          <a:p>
            <a:pPr algn="r" rtl="1">
              <a:lnSpc>
                <a:spcPct val="115000"/>
              </a:lnSpc>
              <a:spcAft>
                <a:spcPts val="1000"/>
              </a:spcAft>
            </a:pPr>
            <a:r>
              <a:rPr lang="ar-SA" sz="2800" dirty="0">
                <a:ea typeface="Calibri"/>
                <a:cs typeface="Simplified Arabic"/>
              </a:rPr>
              <a:t> </a:t>
            </a:r>
            <a:endParaRPr lang="fr-FR" sz="2000" dirty="0">
              <a:ea typeface="Calibri"/>
              <a:cs typeface="Arial"/>
            </a:endParaRPr>
          </a:p>
          <a:p>
            <a:pPr marL="0" indent="0" algn="r" rtl="1">
              <a:lnSpc>
                <a:spcPct val="115000"/>
              </a:lnSpc>
              <a:spcAft>
                <a:spcPts val="0"/>
              </a:spcAft>
              <a:buNone/>
            </a:pPr>
            <a:endParaRPr lang="fr-FR" sz="28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1749</TotalTime>
  <Words>595</Words>
  <Application>Microsoft Office PowerPoint</Application>
  <PresentationFormat>Affichage à l'écran (4:3)</PresentationFormat>
  <Paragraphs>33</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42</cp:revision>
  <dcterms:created xsi:type="dcterms:W3CDTF">2022-11-11T16:07:32Z</dcterms:created>
  <dcterms:modified xsi:type="dcterms:W3CDTF">2022-11-16T20:16:56Z</dcterms:modified>
</cp:coreProperties>
</file>