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59" r:id="rId4"/>
    <p:sldId id="260" r:id="rId5"/>
    <p:sldId id="265" r:id="rId6"/>
    <p:sldId id="261" r:id="rId7"/>
    <p:sldId id="262" r:id="rId8"/>
    <p:sldId id="266" r:id="rId9"/>
    <p:sldId id="267"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12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BE"/>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BE"/>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BE"/>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t>21/05/2023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t>21/05/2023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t>21/05/2023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t>21/05/2023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BE"/>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21/05/2023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BE"/>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t>21/05/2023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t>‹N°›</a:t>
            </a:fld>
            <a:endParaRPr lang="fr-B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BE"/>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BE"/>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t>21/05/2023</a:t>
            </a:fld>
            <a:endParaRPr lang="fr-BE"/>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t>‹N°›</a:t>
            </a:fld>
            <a:endParaRPr lang="fr-B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5800" y="1772816"/>
            <a:ext cx="7772400" cy="3168352"/>
          </a:xfrm>
        </p:spPr>
        <p:style>
          <a:lnRef idx="0">
            <a:scrgbClr r="0" g="0" b="0"/>
          </a:lnRef>
          <a:fillRef idx="1002">
            <a:schemeClr val="lt1"/>
          </a:fillRef>
          <a:effectRef idx="0">
            <a:scrgbClr r="0" g="0" b="0"/>
          </a:effectRef>
          <a:fontRef idx="major"/>
        </p:style>
        <p:txBody>
          <a:bodyPr>
            <a:normAutofit fontScale="90000"/>
          </a:bodyPr>
          <a:lstStyle/>
          <a:p>
            <a:pPr rtl="1">
              <a:lnSpc>
                <a:spcPct val="107000"/>
              </a:lnSpc>
              <a:spcAft>
                <a:spcPts val="1200"/>
              </a:spcAft>
            </a:pP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المحور </a:t>
            </a:r>
            <a:r>
              <a:rPr lang="ar-KW" sz="3600" dirty="0">
                <a:solidFill>
                  <a:srgbClr val="000000"/>
                </a:solidFill>
                <a:latin typeface="Calibri" panose="020F0502020204030204" pitchFamily="34" charset="0"/>
                <a:ea typeface="Calibri" panose="020F0502020204030204" pitchFamily="34" charset="0"/>
                <a:cs typeface="Andalus" panose="02020603050405020304" pitchFamily="18" charset="-78"/>
              </a:rPr>
              <a:t>الثاني</a:t>
            </a:r>
            <a:r>
              <a:rPr lang="ar-KW"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a:t>
            </a:r>
            <a: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36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ar-DZ" sz="2400" dirty="0">
                <a:solidFill>
                  <a:srgbClr val="000000"/>
                </a:solidFill>
                <a:latin typeface="Calibri" panose="020F0502020204030204" pitchFamily="34" charset="0"/>
                <a:ea typeface="Calibri" panose="020F0502020204030204" pitchFamily="34" charset="0"/>
                <a:cs typeface="Andalus" panose="02020603050405020304" pitchFamily="18" charset="-78"/>
              </a:rPr>
            </a:br>
            <a:r>
              <a:rPr lang="fr-FR" sz="1050" dirty="0">
                <a:latin typeface="Calibri" panose="020F0502020204030204" pitchFamily="34" charset="0"/>
                <a:ea typeface="Calibri" panose="020F0502020204030204" pitchFamily="34" charset="0"/>
                <a:cs typeface="Arial" panose="020B0604020202020204" pitchFamily="34" charset="0"/>
              </a:rPr>
              <a:t/>
            </a:r>
            <a:br>
              <a:rPr lang="fr-FR" sz="1050" dirty="0">
                <a:latin typeface="Calibri" panose="020F0502020204030204" pitchFamily="34" charset="0"/>
                <a:ea typeface="Calibri" panose="020F0502020204030204" pitchFamily="34" charset="0"/>
                <a:cs typeface="Arial" panose="020B0604020202020204" pitchFamily="34" charset="0"/>
              </a:rPr>
            </a:br>
            <a:r>
              <a:rPr lang="ar-KW" sz="4800" dirty="0">
                <a:solidFill>
                  <a:srgbClr val="000000"/>
                </a:solidFill>
                <a:latin typeface="Calibri" panose="020F0502020204030204" pitchFamily="34" charset="0"/>
                <a:ea typeface="Calibri" panose="020F0502020204030204" pitchFamily="34" charset="0"/>
                <a:cs typeface="Andalus" panose="02020603050405020304" pitchFamily="18" charset="-78"/>
              </a:rPr>
              <a:t>استراتيجية إدارة الموارد </a:t>
            </a:r>
            <a:r>
              <a:rPr lang="ar-KW"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البشرية</a:t>
            </a:r>
            <a:r>
              <a:rPr lang="fr-FR"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
            </a:r>
            <a:br>
              <a:rPr lang="fr-FR"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br>
            <a:r>
              <a:rPr lang="ar-DZ" sz="4800" dirty="0" smtClean="0">
                <a:solidFill>
                  <a:srgbClr val="000000"/>
                </a:solidFill>
                <a:latin typeface="Calibri" panose="020F0502020204030204" pitchFamily="34" charset="0"/>
                <a:ea typeface="Calibri" panose="020F0502020204030204" pitchFamily="34" charset="0"/>
                <a:cs typeface="Andalus" panose="02020603050405020304" pitchFamily="18" charset="-78"/>
              </a:rPr>
              <a:t>(تابع)</a:t>
            </a:r>
            <a:r>
              <a:rPr lang="fr-FR" sz="4800" dirty="0">
                <a:latin typeface="Calibri" panose="020F0502020204030204" pitchFamily="34" charset="0"/>
                <a:ea typeface="Calibri" panose="020F0502020204030204" pitchFamily="34" charset="0"/>
                <a:cs typeface="Arial" panose="020B0604020202020204" pitchFamily="34" charset="0"/>
              </a:rPr>
              <a:t/>
            </a:r>
            <a:br>
              <a:rPr lang="fr-FR" sz="4800" dirty="0">
                <a:latin typeface="Calibri" panose="020F0502020204030204" pitchFamily="34" charset="0"/>
                <a:ea typeface="Calibri" panose="020F0502020204030204" pitchFamily="34" charset="0"/>
                <a:cs typeface="Arial" panose="020B0604020202020204" pitchFamily="34" charset="0"/>
              </a:rPr>
            </a:br>
            <a:endParaRPr lang="fr-FR" sz="4800" dirty="0"/>
          </a:p>
        </p:txBody>
      </p:sp>
    </p:spTree>
    <p:extLst>
      <p:ext uri="{BB962C8B-B14F-4D97-AF65-F5344CB8AC3E}">
        <p14:creationId xmlns:p14="http://schemas.microsoft.com/office/powerpoint/2010/main" val="2557111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80452" y="332656"/>
            <a:ext cx="8229600" cy="1143000"/>
          </a:xfrm>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SA" sz="3600" b="1" dirty="0"/>
              <a:t>أهداف المحاضرة </a:t>
            </a:r>
            <a:r>
              <a:rPr lang="ar-DZ" sz="3600" b="1" dirty="0" smtClean="0"/>
              <a:t>الرابعة</a:t>
            </a:r>
            <a:endParaRPr lang="fr-FR" sz="3600" dirty="0"/>
          </a:p>
        </p:txBody>
      </p:sp>
      <p:sp>
        <p:nvSpPr>
          <p:cNvPr id="3" name="Espace réservé du contenu 2"/>
          <p:cNvSpPr>
            <a:spLocks noGrp="1"/>
          </p:cNvSpPr>
          <p:nvPr>
            <p:ph idx="1"/>
          </p:nvPr>
        </p:nvSpPr>
        <p:spPr>
          <a:xfrm>
            <a:off x="457200" y="1965824"/>
            <a:ext cx="8229600" cy="455064"/>
          </a:xfrm>
          <a:solidFill>
            <a:schemeClr val="bg1">
              <a:lumMod val="95000"/>
            </a:schemeClr>
          </a:solidFill>
          <a:ln>
            <a:solidFill>
              <a:schemeClr val="bg1">
                <a:lumMod val="50000"/>
              </a:schemeClr>
            </a:solidFill>
          </a:ln>
        </p:spPr>
        <p:txBody>
          <a:bodyPr>
            <a:normAutofit/>
          </a:body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التعرف </a:t>
            </a:r>
            <a:r>
              <a:rPr lang="ar-DZ" sz="2000" dirty="0">
                <a:latin typeface="Simplified Arabic" panose="02020603050405020304" pitchFamily="18" charset="-78"/>
                <a:cs typeface="Simplified Arabic" panose="02020603050405020304" pitchFamily="18" charset="-78"/>
              </a:rPr>
              <a:t>على </a:t>
            </a:r>
            <a:r>
              <a:rPr lang="ar-SA" sz="2000" dirty="0">
                <a:latin typeface="Simplified Arabic" panose="02020603050405020304" pitchFamily="18" charset="-78"/>
                <a:cs typeface="Simplified Arabic" panose="02020603050405020304" pitchFamily="18" charset="-78"/>
              </a:rPr>
              <a:t>متطلبات تطبيق استراتيجية الموارد البشرية.</a:t>
            </a:r>
            <a:endParaRPr lang="fr-FR" sz="2000" dirty="0">
              <a:latin typeface="Simplified Arabic" panose="02020603050405020304" pitchFamily="18" charset="-78"/>
              <a:cs typeface="Simplified Arabic" panose="02020603050405020304" pitchFamily="18" charset="-78"/>
            </a:endParaRPr>
          </a:p>
          <a:p>
            <a:pPr marL="0" indent="0">
              <a:buNone/>
            </a:pPr>
            <a:endParaRPr lang="fr-FR" dirty="0"/>
          </a:p>
        </p:txBody>
      </p:sp>
      <p:sp>
        <p:nvSpPr>
          <p:cNvPr id="4" name="Espace réservé du contenu 2"/>
          <p:cNvSpPr txBox="1">
            <a:spLocks/>
          </p:cNvSpPr>
          <p:nvPr/>
        </p:nvSpPr>
        <p:spPr>
          <a:xfrm>
            <a:off x="480452" y="2911056"/>
            <a:ext cx="8229600" cy="51936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توضيح المتغيرات البيئية المؤثرة في استراتيجية الموارد البشرية.</a:t>
            </a:r>
            <a:endParaRPr lang="fr-FR" sz="2000" dirty="0">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526956" y="3920593"/>
            <a:ext cx="8206348" cy="46171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2000" dirty="0">
                <a:latin typeface="Simplified Arabic" panose="02020603050405020304" pitchFamily="18" charset="-78"/>
                <a:cs typeface="Simplified Arabic" panose="02020603050405020304" pitchFamily="18" charset="-78"/>
              </a:rPr>
              <a:t>تبيان مستويات وأشكال الارتباط بين استراتيجية الموارد البشرية والاستراتيجية العامة.</a:t>
            </a:r>
            <a:endParaRPr lang="fr-FR" sz="2000" dirty="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a:p>
        </p:txBody>
      </p:sp>
      <p:sp>
        <p:nvSpPr>
          <p:cNvPr id="6" name="Espace réservé du contenu 2"/>
          <p:cNvSpPr txBox="1">
            <a:spLocks/>
          </p:cNvSpPr>
          <p:nvPr/>
        </p:nvSpPr>
        <p:spPr>
          <a:xfrm>
            <a:off x="526956" y="4872474"/>
            <a:ext cx="8206348" cy="510263"/>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توضيح كيفية تطور استراتيجية </a:t>
            </a:r>
            <a:r>
              <a:rPr lang="ar-SA" sz="2000" dirty="0" smtClean="0">
                <a:latin typeface="Simplified Arabic" panose="02020603050405020304" pitchFamily="18" charset="-78"/>
                <a:cs typeface="Simplified Arabic" panose="02020603050405020304" pitchFamily="18" charset="-78"/>
              </a:rPr>
              <a:t>الموارد </a:t>
            </a:r>
            <a:r>
              <a:rPr lang="ar-SA" sz="2000" dirty="0">
                <a:latin typeface="Simplified Arabic" panose="02020603050405020304" pitchFamily="18" charset="-78"/>
                <a:cs typeface="Simplified Arabic" panose="02020603050405020304" pitchFamily="18" charset="-78"/>
              </a:rPr>
              <a:t>البشرية.</a:t>
            </a:r>
            <a:endParaRPr lang="fr-FR" sz="2000" dirty="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a:p>
        </p:txBody>
      </p:sp>
    </p:spTree>
    <p:extLst>
      <p:ext uri="{BB962C8B-B14F-4D97-AF65-F5344CB8AC3E}">
        <p14:creationId xmlns:p14="http://schemas.microsoft.com/office/powerpoint/2010/main" val="3154636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r>
              <a:rPr lang="ar-DZ" sz="3600" b="1" dirty="0" smtClean="0"/>
              <a:t>متطلبات تطبيق استراتيجية إدارة الموارد البشرية </a:t>
            </a:r>
            <a:endParaRPr lang="fr-FR" sz="3600" b="1" dirty="0"/>
          </a:p>
        </p:txBody>
      </p:sp>
      <p:sp>
        <p:nvSpPr>
          <p:cNvPr id="3" name="Espace réservé du contenu 2"/>
          <p:cNvSpPr>
            <a:spLocks noGrp="1"/>
          </p:cNvSpPr>
          <p:nvPr>
            <p:ph idx="1"/>
          </p:nvPr>
        </p:nvSpPr>
        <p:spPr>
          <a:xfrm>
            <a:off x="457200" y="2867984"/>
            <a:ext cx="8229600" cy="820688"/>
          </a:xfrm>
          <a:solidFill>
            <a:schemeClr val="bg1">
              <a:lumMod val="95000"/>
            </a:schemeClr>
          </a:solidFill>
          <a:ln>
            <a:solidFill>
              <a:schemeClr val="bg1">
                <a:lumMod val="50000"/>
              </a:schemeClr>
            </a:solidFill>
          </a:ln>
        </p:spPr>
        <p:txBody>
          <a:bodyPr>
            <a:normAutofit fontScale="92500" lnSpcReduction="10000"/>
          </a:bodyPr>
          <a:lstStyle/>
          <a:p>
            <a:pPr marL="0" lvl="0" indent="0" algn="just" rtl="1">
              <a:lnSpc>
                <a:spcPct val="120000"/>
              </a:lnSpc>
              <a:spcBef>
                <a:spcPts val="0"/>
              </a:spcBef>
              <a:buNone/>
            </a:pPr>
            <a:r>
              <a:rPr lang="ar-SA" sz="2200" dirty="0">
                <a:latin typeface="Simplified Arabic" panose="02020603050405020304" pitchFamily="18" charset="-78"/>
                <a:cs typeface="Simplified Arabic" panose="02020603050405020304" pitchFamily="18" charset="-78"/>
              </a:rPr>
              <a:t>تغيير دور وهيكل إدارة الموارد البشرية، ويتم ذلك من خلال التغيير في تصميم الوظائف، التطور التنظيمي ودافعية العاملين.</a:t>
            </a:r>
            <a:endParaRPr lang="fr-FR" sz="2200" dirty="0">
              <a:latin typeface="Simplified Arabic" panose="02020603050405020304" pitchFamily="18" charset="-78"/>
              <a:cs typeface="Simplified Arabic" panose="02020603050405020304" pitchFamily="18" charset="-78"/>
            </a:endParaRPr>
          </a:p>
          <a:p>
            <a:pPr marL="0" indent="0">
              <a:buNone/>
            </a:pPr>
            <a:endParaRPr lang="fr-FR" dirty="0"/>
          </a:p>
        </p:txBody>
      </p:sp>
      <p:sp>
        <p:nvSpPr>
          <p:cNvPr id="4" name="Espace réservé du contenu 2"/>
          <p:cNvSpPr txBox="1">
            <a:spLocks/>
          </p:cNvSpPr>
          <p:nvPr/>
        </p:nvSpPr>
        <p:spPr>
          <a:xfrm>
            <a:off x="457200" y="1742628"/>
            <a:ext cx="8229600" cy="82068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lnSpc>
                <a:spcPct val="120000"/>
              </a:lnSpc>
              <a:spcBef>
                <a:spcPts val="0"/>
              </a:spcBef>
              <a:buFont typeface="Arial" pitchFamily="34" charset="0"/>
              <a:buNone/>
            </a:pPr>
            <a:r>
              <a:rPr lang="ar-SA" sz="2200" dirty="0" smtClean="0">
                <a:latin typeface="Simplified Arabic" panose="02020603050405020304" pitchFamily="18" charset="-78"/>
                <a:cs typeface="Simplified Arabic" panose="02020603050405020304" pitchFamily="18" charset="-78"/>
              </a:rPr>
              <a:t>القيام بعملية </a:t>
            </a:r>
            <a:r>
              <a:rPr lang="ar-DZ" sz="2200" dirty="0" smtClean="0">
                <a:latin typeface="Simplified Arabic" panose="02020603050405020304" pitchFamily="18" charset="-78"/>
                <a:cs typeface="Simplified Arabic" panose="02020603050405020304" pitchFamily="18" charset="-78"/>
              </a:rPr>
              <a:t>ال</a:t>
            </a:r>
            <a:r>
              <a:rPr lang="ar-SA" sz="2200" dirty="0" smtClean="0">
                <a:latin typeface="Simplified Arabic" panose="02020603050405020304" pitchFamily="18" charset="-78"/>
                <a:cs typeface="Simplified Arabic" panose="02020603050405020304" pitchFamily="18" charset="-78"/>
              </a:rPr>
              <a:t>تخطيط </a:t>
            </a:r>
            <a:r>
              <a:rPr lang="ar-DZ" sz="2200" dirty="0" smtClean="0">
                <a:latin typeface="Simplified Arabic" panose="02020603050405020304" pitchFamily="18" charset="-78"/>
                <a:cs typeface="Simplified Arabic" panose="02020603050405020304" pitchFamily="18" charset="-78"/>
              </a:rPr>
              <a:t>ال</a:t>
            </a:r>
            <a:r>
              <a:rPr lang="ar-SA" sz="2200" dirty="0" smtClean="0">
                <a:latin typeface="Simplified Arabic" panose="02020603050405020304" pitchFamily="18" charset="-78"/>
                <a:cs typeface="Simplified Arabic" panose="02020603050405020304" pitchFamily="18" charset="-78"/>
              </a:rPr>
              <a:t>استراتيجي لتحديد الأهداف والغايات طويلة المدى للمنظمة، ومن ثم تحديد أفضل الطرق لتحقيقها.</a:t>
            </a:r>
            <a:endParaRPr lang="fr-FR" sz="2200" dirty="0" smtClean="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a:p>
        </p:txBody>
      </p:sp>
      <p:sp>
        <p:nvSpPr>
          <p:cNvPr id="5" name="Espace réservé du contenu 2"/>
          <p:cNvSpPr txBox="1">
            <a:spLocks/>
          </p:cNvSpPr>
          <p:nvPr/>
        </p:nvSpPr>
        <p:spPr>
          <a:xfrm>
            <a:off x="457200" y="3993340"/>
            <a:ext cx="8229600" cy="47926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تحديد الأهداف الاستراتيجية للتمكن من متابعة وتقييم أداء الموارد البشرية</a:t>
            </a:r>
            <a:r>
              <a:rPr lang="fr-FR" sz="2000" dirty="0">
                <a:latin typeface="Simplified Arabic" panose="02020603050405020304" pitchFamily="18" charset="-78"/>
                <a:cs typeface="Simplified Arabic" panose="02020603050405020304" pitchFamily="18" charset="-78"/>
              </a:rPr>
              <a:t>.</a:t>
            </a:r>
          </a:p>
          <a:p>
            <a:pPr marL="0" indent="0">
              <a:buFont typeface="Arial" pitchFamily="34" charset="0"/>
              <a:buNone/>
            </a:pPr>
            <a:endParaRPr lang="fr-FR" dirty="0"/>
          </a:p>
        </p:txBody>
      </p:sp>
      <p:sp>
        <p:nvSpPr>
          <p:cNvPr id="7" name="Espace réservé du contenu 2"/>
          <p:cNvSpPr txBox="1">
            <a:spLocks/>
          </p:cNvSpPr>
          <p:nvPr/>
        </p:nvSpPr>
        <p:spPr>
          <a:xfrm>
            <a:off x="457200" y="4777276"/>
            <a:ext cx="8229600" cy="51568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ارتباط ممارسات الموارد البشرية بالأهداف الاستراتيجية للمنظمة.</a:t>
            </a:r>
            <a:endParaRPr lang="fr-FR" sz="2000" dirty="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smtClean="0"/>
          </a:p>
          <a:p>
            <a:pPr marL="0" indent="0" algn="just" rtl="1">
              <a:buFont typeface="Arial" pitchFamily="34" charset="0"/>
              <a:buNone/>
            </a:pPr>
            <a:endParaRPr lang="fr-FR" dirty="0"/>
          </a:p>
        </p:txBody>
      </p:sp>
      <p:sp>
        <p:nvSpPr>
          <p:cNvPr id="8" name="Espace réservé du contenu 2"/>
          <p:cNvSpPr txBox="1">
            <a:spLocks/>
          </p:cNvSpPr>
          <p:nvPr/>
        </p:nvSpPr>
        <p:spPr>
          <a:xfrm>
            <a:off x="457200" y="5597632"/>
            <a:ext cx="8229600" cy="5676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SA" sz="2000" dirty="0">
                <a:latin typeface="Simplified Arabic" panose="02020603050405020304" pitchFamily="18" charset="-78"/>
                <a:cs typeface="Simplified Arabic" panose="02020603050405020304" pitchFamily="18" charset="-78"/>
              </a:rPr>
              <a:t>مشاركة أصحاب المصلحة في تحديد القيم والافتراضات الأساسية المتعلقة بالمنظمة</a:t>
            </a:r>
            <a:r>
              <a:rPr lang="ar-SA" sz="2000" dirty="0"/>
              <a:t>.</a:t>
            </a:r>
            <a:endParaRPr lang="fr-FR" sz="2000" dirty="0"/>
          </a:p>
          <a:p>
            <a:pPr marL="0" indent="0">
              <a:buFont typeface="Arial" pitchFamily="34" charset="0"/>
              <a:buNone/>
            </a:pPr>
            <a:endParaRPr lang="fr-FR" sz="2000" dirty="0"/>
          </a:p>
        </p:txBody>
      </p:sp>
    </p:spTree>
    <p:extLst>
      <p:ext uri="{BB962C8B-B14F-4D97-AF65-F5344CB8AC3E}">
        <p14:creationId xmlns:p14="http://schemas.microsoft.com/office/powerpoint/2010/main" val="10177287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Autofit/>
          </a:bodyPr>
          <a:lstStyle/>
          <a:p>
            <a:pPr rtl="1"/>
            <a:r>
              <a:rPr lang="ar-DZ" sz="3400" b="1" dirty="0" smtClean="0"/>
              <a:t>المتغيرات البيئية المؤثرة في استراتيجية </a:t>
            </a:r>
            <a:br>
              <a:rPr lang="ar-DZ" sz="3400" b="1" dirty="0" smtClean="0"/>
            </a:br>
            <a:r>
              <a:rPr lang="ar-DZ" sz="3400" b="1" dirty="0" smtClean="0"/>
              <a:t>الموارد البشرية</a:t>
            </a:r>
            <a:endParaRPr lang="fr-FR" sz="3400" b="1" dirty="0"/>
          </a:p>
        </p:txBody>
      </p:sp>
      <p:sp>
        <p:nvSpPr>
          <p:cNvPr id="3" name="Espace réservé du contenu 2"/>
          <p:cNvSpPr>
            <a:spLocks noGrp="1"/>
          </p:cNvSpPr>
          <p:nvPr>
            <p:ph idx="1"/>
          </p:nvPr>
        </p:nvSpPr>
        <p:spPr>
          <a:xfrm>
            <a:off x="457200" y="1600201"/>
            <a:ext cx="8229600" cy="604663"/>
          </a:xfrm>
          <a:solidFill>
            <a:schemeClr val="bg1">
              <a:lumMod val="95000"/>
            </a:schemeClr>
          </a:solidFill>
          <a:ln>
            <a:solidFill>
              <a:schemeClr val="bg1">
                <a:lumMod val="50000"/>
              </a:schemeClr>
            </a:solidFill>
          </a:ln>
        </p:spPr>
        <p:txBody>
          <a:bodyPr>
            <a:noAutofit/>
          </a:bodyPr>
          <a:lstStyle/>
          <a:p>
            <a:pPr marL="0" lvl="0" indent="0" algn="just" rtl="1">
              <a:spcBef>
                <a:spcPts val="0"/>
              </a:spcBef>
              <a:buNone/>
            </a:pPr>
            <a:r>
              <a:rPr lang="ar-DZ" sz="1800" b="1" dirty="0">
                <a:latin typeface="Simplified Arabic" panose="02020603050405020304" pitchFamily="18" charset="-78"/>
                <a:cs typeface="Simplified Arabic" panose="02020603050405020304" pitchFamily="18" charset="-78"/>
              </a:rPr>
              <a:t>رسالة المنظمة:</a:t>
            </a:r>
            <a:r>
              <a:rPr lang="ar-DZ" sz="1800" dirty="0">
                <a:latin typeface="Simplified Arabic" panose="02020603050405020304" pitchFamily="18" charset="-78"/>
                <a:cs typeface="Simplified Arabic" panose="02020603050405020304" pitchFamily="18" charset="-78"/>
              </a:rPr>
              <a:t> تعد رسالة المنظمة من العوامل المؤثرة في صياغة استراتيجية المنظمة كونها تشكل نقطة البدء في </a:t>
            </a:r>
            <a:r>
              <a:rPr lang="ar-DZ" sz="1800" dirty="0" smtClean="0">
                <a:latin typeface="Simplified Arabic" panose="02020603050405020304" pitchFamily="18" charset="-78"/>
                <a:cs typeface="Simplified Arabic" panose="02020603050405020304" pitchFamily="18" charset="-78"/>
              </a:rPr>
              <a:t>إعدادها</a:t>
            </a:r>
            <a:r>
              <a:rPr lang="ar-DZ" sz="1800" dirty="0">
                <a:latin typeface="Simplified Arabic" panose="02020603050405020304" pitchFamily="18" charset="-78"/>
                <a:cs typeface="Simplified Arabic" panose="02020603050405020304" pitchFamily="18" charset="-78"/>
              </a:rPr>
              <a:t>.</a:t>
            </a:r>
            <a:endParaRPr lang="fr-FR" sz="1800" dirty="0">
              <a:latin typeface="Simplified Arabic" panose="02020603050405020304" pitchFamily="18" charset="-78"/>
              <a:cs typeface="Simplified Arabic" panose="02020603050405020304" pitchFamily="18" charset="-78"/>
            </a:endParaRPr>
          </a:p>
          <a:p>
            <a:pPr marL="0" indent="0" algn="just" rtl="1">
              <a:spcBef>
                <a:spcPts val="0"/>
              </a:spcBef>
              <a:buNone/>
            </a:pPr>
            <a:endParaRPr lang="fr-FR" sz="1800" dirty="0">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79502" y="2353124"/>
            <a:ext cx="8229600" cy="1009085"/>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DZ" sz="1800" b="1" dirty="0">
                <a:latin typeface="Simplified Arabic" panose="02020603050405020304" pitchFamily="18" charset="-78"/>
                <a:cs typeface="Simplified Arabic" panose="02020603050405020304" pitchFamily="18" charset="-78"/>
              </a:rPr>
              <a:t>تخطيط وتصميم عمل المنظمة:</a:t>
            </a:r>
            <a:r>
              <a:rPr lang="ar-DZ" sz="1800" dirty="0">
                <a:latin typeface="Simplified Arabic" panose="02020603050405020304" pitchFamily="18" charset="-78"/>
                <a:cs typeface="Simplified Arabic" panose="02020603050405020304" pitchFamily="18" charset="-78"/>
              </a:rPr>
              <a:t> إن اتجاه تخطيط وتصميم عمل المنظمة نحو العمل الجماعي يؤثر على </a:t>
            </a:r>
            <a:r>
              <a:rPr lang="ar-DZ" sz="1800" dirty="0" smtClean="0">
                <a:latin typeface="Simplified Arabic" panose="02020603050405020304" pitchFamily="18" charset="-78"/>
                <a:cs typeface="Simplified Arabic" panose="02020603050405020304" pitchFamily="18" charset="-78"/>
              </a:rPr>
              <a:t>الاستراتيجيات الفرعية للموارد البشرية </a:t>
            </a:r>
            <a:r>
              <a:rPr lang="ar-DZ" sz="1800" dirty="0">
                <a:latin typeface="Simplified Arabic" panose="02020603050405020304" pitchFamily="18" charset="-78"/>
                <a:cs typeface="Simplified Arabic" panose="02020603050405020304" pitchFamily="18" charset="-78"/>
              </a:rPr>
              <a:t>التي تتجه إلى تكوين موارد بشرية قادرة على ممارسة عدة أعمال أو مهام وظيفية ضمن فريق العمل </a:t>
            </a:r>
            <a:r>
              <a:rPr lang="ar-DZ" sz="1800" dirty="0" smtClean="0">
                <a:latin typeface="Simplified Arabic" panose="02020603050405020304" pitchFamily="18" charset="-78"/>
                <a:cs typeface="Simplified Arabic" panose="02020603050405020304" pitchFamily="18" charset="-78"/>
              </a:rPr>
              <a:t>الواحد.</a:t>
            </a:r>
            <a:endParaRPr lang="fr-FR" sz="1800" dirty="0">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479502" y="3510469"/>
            <a:ext cx="8229600" cy="926643"/>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DZ" sz="1800" b="1" dirty="0">
                <a:latin typeface="Simplified Arabic" panose="02020603050405020304" pitchFamily="18" charset="-78"/>
                <a:cs typeface="Simplified Arabic" panose="02020603050405020304" pitchFamily="18" charset="-78"/>
              </a:rPr>
              <a:t>الثقافة التنظيمية للمنظمة:</a:t>
            </a:r>
            <a:r>
              <a:rPr lang="ar-DZ" sz="1800" dirty="0">
                <a:latin typeface="Simplified Arabic" panose="02020603050405020304" pitchFamily="18" charset="-78"/>
                <a:cs typeface="Simplified Arabic" panose="02020603050405020304" pitchFamily="18" charset="-78"/>
              </a:rPr>
              <a:t> يجب على إدارة الموارد البشرية مراعاة أهداف هذه الثقافة عند </a:t>
            </a:r>
            <a:r>
              <a:rPr lang="ar-DZ" sz="1800" dirty="0" smtClean="0">
                <a:latin typeface="Simplified Arabic" panose="02020603050405020304" pitchFamily="18" charset="-78"/>
                <a:cs typeface="Simplified Arabic" panose="02020603050405020304" pitchFamily="18" charset="-78"/>
              </a:rPr>
              <a:t>إعداد استراتيجياتها </a:t>
            </a:r>
            <a:r>
              <a:rPr lang="ar-DZ" sz="1800" dirty="0">
                <a:latin typeface="Simplified Arabic" panose="02020603050405020304" pitchFamily="18" charset="-78"/>
                <a:cs typeface="Simplified Arabic" panose="02020603050405020304" pitchFamily="18" charset="-78"/>
              </a:rPr>
              <a:t>الفرعية المتعلقة بالاستقطاب </a:t>
            </a:r>
            <a:r>
              <a:rPr lang="ar-DZ" sz="1800" dirty="0" smtClean="0">
                <a:latin typeface="Simplified Arabic" panose="02020603050405020304" pitchFamily="18" charset="-78"/>
                <a:cs typeface="Simplified Arabic" panose="02020603050405020304" pitchFamily="18" charset="-78"/>
              </a:rPr>
              <a:t>والاختيار، عن طريق تحديد </a:t>
            </a:r>
            <a:r>
              <a:rPr lang="ar-DZ" sz="1800" dirty="0">
                <a:latin typeface="Simplified Arabic" panose="02020603050405020304" pitchFamily="18" charset="-78"/>
                <a:cs typeface="Simplified Arabic" panose="02020603050405020304" pitchFamily="18" charset="-78"/>
              </a:rPr>
              <a:t>المعايير التي تتوافق وتنسجم مع ثقافتها كإدارة عند انتقاء الموارد </a:t>
            </a:r>
            <a:r>
              <a:rPr lang="ar-DZ" sz="1800" dirty="0" smtClean="0">
                <a:latin typeface="Simplified Arabic" panose="02020603050405020304" pitchFamily="18" charset="-78"/>
                <a:cs typeface="Simplified Arabic" panose="02020603050405020304" pitchFamily="18" charset="-78"/>
              </a:rPr>
              <a:t>البشرية.</a:t>
            </a:r>
            <a:endParaRPr lang="fr-FR" sz="1800" dirty="0">
              <a:latin typeface="Simplified Arabic" panose="02020603050405020304" pitchFamily="18" charset="-78"/>
              <a:cs typeface="Simplified Arabic" panose="02020603050405020304" pitchFamily="18" charset="-78"/>
            </a:endParaRPr>
          </a:p>
        </p:txBody>
      </p:sp>
      <p:sp>
        <p:nvSpPr>
          <p:cNvPr id="6" name="Espace réservé du contenu 2"/>
          <p:cNvSpPr txBox="1">
            <a:spLocks/>
          </p:cNvSpPr>
          <p:nvPr/>
        </p:nvSpPr>
        <p:spPr>
          <a:xfrm>
            <a:off x="479502" y="4585372"/>
            <a:ext cx="8229600" cy="748679"/>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DZ" sz="1800" b="1" dirty="0" smtClean="0">
                <a:latin typeface="Simplified Arabic" panose="02020603050405020304" pitchFamily="18" charset="-78"/>
                <a:cs typeface="Simplified Arabic" panose="02020603050405020304" pitchFamily="18" charset="-78"/>
              </a:rPr>
              <a:t>المهارات </a:t>
            </a:r>
            <a:r>
              <a:rPr lang="ar-DZ" sz="1800" b="1" dirty="0">
                <a:latin typeface="Simplified Arabic" panose="02020603050405020304" pitchFamily="18" charset="-78"/>
                <a:cs typeface="Simplified Arabic" panose="02020603050405020304" pitchFamily="18" charset="-78"/>
              </a:rPr>
              <a:t>المتوفرة لدى العاملين بإدارة الموارد البشرية</a:t>
            </a:r>
            <a:r>
              <a:rPr lang="ar-DZ" sz="1800" dirty="0">
                <a:latin typeface="Simplified Arabic" panose="02020603050405020304" pitchFamily="18" charset="-78"/>
                <a:cs typeface="Simplified Arabic" panose="02020603050405020304" pitchFamily="18" charset="-78"/>
              </a:rPr>
              <a:t>: تتأثر استراتيجية الموارد البشرية بقوة وتأثير قسم الموارد البشرية، حيث يؤثر توافر المهارات والكفاءات في اتخاذ القرارات الخاصة بالموارد البشرية.</a:t>
            </a:r>
            <a:endParaRPr lang="fr-FR" sz="1800" dirty="0">
              <a:latin typeface="Simplified Arabic" panose="02020603050405020304" pitchFamily="18" charset="-78"/>
              <a:cs typeface="Simplified Arabic" panose="02020603050405020304" pitchFamily="18" charset="-78"/>
            </a:endParaRPr>
          </a:p>
        </p:txBody>
      </p:sp>
      <p:sp>
        <p:nvSpPr>
          <p:cNvPr id="8" name="Espace réservé du contenu 2"/>
          <p:cNvSpPr txBox="1">
            <a:spLocks/>
          </p:cNvSpPr>
          <p:nvPr/>
        </p:nvSpPr>
        <p:spPr>
          <a:xfrm>
            <a:off x="501805" y="5482311"/>
            <a:ext cx="8229600" cy="4429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DZ" sz="1800" b="1" dirty="0" smtClean="0">
                <a:latin typeface="Simplified Arabic" panose="02020603050405020304" pitchFamily="18" charset="-78"/>
                <a:cs typeface="Simplified Arabic" panose="02020603050405020304" pitchFamily="18" charset="-78"/>
              </a:rPr>
              <a:t>ثقافة الإدارة العليا:</a:t>
            </a:r>
            <a:r>
              <a:rPr lang="ar-DZ" sz="1800" dirty="0" smtClean="0">
                <a:latin typeface="Simplified Arabic" panose="02020603050405020304" pitchFamily="18" charset="-78"/>
                <a:cs typeface="Simplified Arabic" panose="02020603050405020304" pitchFamily="18" charset="-78"/>
              </a:rPr>
              <a:t> تؤثر قيم الإدارة العليا وثقافاتها في دعم الإدارة وتطبيقات إدارة الموارد البشرية.</a:t>
            </a:r>
            <a:endParaRPr lang="fr-FR" sz="1800" dirty="0">
              <a:latin typeface="Simplified Arabic" panose="02020603050405020304" pitchFamily="18" charset="-78"/>
              <a:cs typeface="Simplified Arabic" panose="02020603050405020304" pitchFamily="18" charset="-78"/>
            </a:endParaRPr>
          </a:p>
        </p:txBody>
      </p:sp>
      <p:sp>
        <p:nvSpPr>
          <p:cNvPr id="9" name="Espace réservé du contenu 2"/>
          <p:cNvSpPr txBox="1">
            <a:spLocks/>
          </p:cNvSpPr>
          <p:nvPr/>
        </p:nvSpPr>
        <p:spPr>
          <a:xfrm>
            <a:off x="484603" y="6073480"/>
            <a:ext cx="8229600" cy="442909"/>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spcBef>
                <a:spcPts val="0"/>
              </a:spcBef>
              <a:buNone/>
            </a:pPr>
            <a:r>
              <a:rPr lang="ar-DZ" sz="1800" dirty="0">
                <a:latin typeface="Simplified Arabic" panose="02020603050405020304" pitchFamily="18" charset="-78"/>
                <a:cs typeface="Simplified Arabic" panose="02020603050405020304" pitchFamily="18" charset="-78"/>
              </a:rPr>
              <a:t>استراتيجيات المنظمة العامة واتجاهاتها وتطبيقاتها في المنظمة ككل.</a:t>
            </a:r>
            <a:endParaRPr lang="fr-FR" sz="1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2589907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90"/>
            <a:ext cx="8229600" cy="706306"/>
          </a:xfrm>
          <a:solidFill>
            <a:schemeClr val="bg1">
              <a:lumMod val="95000"/>
            </a:schemeClr>
          </a:solidFill>
          <a:ln>
            <a:solidFill>
              <a:schemeClr val="bg1">
                <a:lumMod val="50000"/>
              </a:schemeClr>
            </a:solidFill>
          </a:ln>
        </p:spPr>
        <p:txBody>
          <a:bodyPr>
            <a:normAutofit/>
          </a:bodyPr>
          <a:lstStyle/>
          <a:p>
            <a:pPr marL="0" lvl="0" indent="0" algn="just" rtl="1">
              <a:lnSpc>
                <a:spcPct val="110000"/>
              </a:lnSpc>
              <a:spcBef>
                <a:spcPts val="0"/>
              </a:spcBef>
              <a:buNone/>
            </a:pPr>
            <a:r>
              <a:rPr lang="ar-SA" sz="1800" b="1" dirty="0">
                <a:latin typeface="Simplified Arabic" panose="02020603050405020304" pitchFamily="18" charset="-78"/>
                <a:cs typeface="Simplified Arabic" panose="02020603050405020304" pitchFamily="18" charset="-78"/>
              </a:rPr>
              <a:t>العوامل المتعلقة ببيئة الصناعة الخاصة بالمنظمة: </a:t>
            </a:r>
            <a:r>
              <a:rPr lang="ar-SA" sz="1800" dirty="0">
                <a:latin typeface="Simplified Arabic" panose="02020603050405020304" pitchFamily="18" charset="-78"/>
                <a:cs typeface="Simplified Arabic" panose="02020603050405020304" pitchFamily="18" charset="-78"/>
              </a:rPr>
              <a:t>تختلف سياسات إدارة الموارد البشرية حسب طبيعة نشاط المنظمة، وكذا طبيعة النشاط النقابي في الصناعة التي تنتمي إليها.</a:t>
            </a:r>
            <a:endParaRPr lang="fr-FR" sz="1800" dirty="0">
              <a:latin typeface="Simplified Arabic" panose="02020603050405020304" pitchFamily="18" charset="-78"/>
              <a:cs typeface="Simplified Arabic" panose="02020603050405020304" pitchFamily="18" charset="-78"/>
            </a:endParaRPr>
          </a:p>
          <a:p>
            <a:pPr marL="0" indent="0">
              <a:buNone/>
            </a:pPr>
            <a:endParaRPr lang="fr-FR" dirty="0"/>
          </a:p>
        </p:txBody>
      </p:sp>
      <p:sp>
        <p:nvSpPr>
          <p:cNvPr id="4" name="Espace réservé du contenu 2"/>
          <p:cNvSpPr txBox="1">
            <a:spLocks/>
          </p:cNvSpPr>
          <p:nvPr/>
        </p:nvSpPr>
        <p:spPr>
          <a:xfrm>
            <a:off x="457200" y="1556792"/>
            <a:ext cx="8229600" cy="64807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70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2600" b="1" dirty="0">
                <a:latin typeface="Simplified Arabic" panose="02020603050405020304" pitchFamily="18" charset="-78"/>
                <a:cs typeface="Simplified Arabic" panose="02020603050405020304" pitchFamily="18" charset="-78"/>
              </a:rPr>
              <a:t>المتغيرات الاقتصادية: </a:t>
            </a:r>
            <a:r>
              <a:rPr lang="ar-SA" sz="2600" dirty="0">
                <a:latin typeface="Simplified Arabic" panose="02020603050405020304" pitchFamily="18" charset="-78"/>
                <a:cs typeface="Simplified Arabic" panose="02020603050405020304" pitchFamily="18" charset="-78"/>
              </a:rPr>
              <a:t>وتشمل المتغيرات الاقتصادية المحلية والدولية التي تؤثر على نظم الموارد البشرية </a:t>
            </a:r>
            <a:r>
              <a:rPr lang="ar-SA" sz="2600" dirty="0" smtClean="0">
                <a:latin typeface="Simplified Arabic" panose="02020603050405020304" pitchFamily="18" charset="-78"/>
                <a:cs typeface="Simplified Arabic" panose="02020603050405020304" pitchFamily="18" charset="-78"/>
              </a:rPr>
              <a:t>وسياساتها.</a:t>
            </a:r>
            <a:endParaRPr lang="fr-FR" sz="2600" dirty="0" smtClean="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a:p>
        </p:txBody>
      </p:sp>
      <p:sp>
        <p:nvSpPr>
          <p:cNvPr id="5" name="Espace réservé du contenu 2"/>
          <p:cNvSpPr txBox="1">
            <a:spLocks/>
          </p:cNvSpPr>
          <p:nvPr/>
        </p:nvSpPr>
        <p:spPr>
          <a:xfrm>
            <a:off x="457200" y="3456544"/>
            <a:ext cx="8229600" cy="1484624"/>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92500"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10000"/>
              </a:lnSpc>
              <a:spcBef>
                <a:spcPts val="0"/>
              </a:spcBef>
              <a:buNone/>
            </a:pPr>
            <a:r>
              <a:rPr lang="ar-SA" sz="1900" b="1" dirty="0">
                <a:latin typeface="Simplified Arabic" panose="02020603050405020304" pitchFamily="18" charset="-78"/>
                <a:cs typeface="Simplified Arabic" panose="02020603050405020304" pitchFamily="18" charset="-78"/>
              </a:rPr>
              <a:t>المتغيرات التكنولوجية: </a:t>
            </a:r>
            <a:r>
              <a:rPr lang="ar-DZ" sz="1900" dirty="0">
                <a:latin typeface="Simplified Arabic" panose="02020603050405020304" pitchFamily="18" charset="-78"/>
                <a:cs typeface="Simplified Arabic" panose="02020603050405020304" pitchFamily="18" charset="-78"/>
              </a:rPr>
              <a:t>يؤثر المستوى التكنولوجي المراد تطبيقه واستخدامه في أعمال ونشاطات المنظمة </a:t>
            </a:r>
            <a:r>
              <a:rPr lang="ar-DZ" sz="1900" dirty="0" smtClean="0">
                <a:latin typeface="Simplified Arabic" panose="02020603050405020304" pitchFamily="18" charset="-78"/>
                <a:cs typeface="Simplified Arabic" panose="02020603050405020304" pitchFamily="18" charset="-78"/>
              </a:rPr>
              <a:t>        في </a:t>
            </a:r>
            <a:r>
              <a:rPr lang="ar-DZ" sz="1900" dirty="0">
                <a:latin typeface="Simplified Arabic" panose="02020603050405020304" pitchFamily="18" charset="-78"/>
                <a:cs typeface="Simplified Arabic" panose="02020603050405020304" pitchFamily="18" charset="-78"/>
              </a:rPr>
              <a:t>استراتيجية إدارة الموارد البشرية، مما يوجب على إدارة الموارد البشرية وضع برامج استقطابية خاصة لاستقطاب الموارد البشرية القادرة على التعامل مع التقنيات الحديثة، فضلا عن قيامها بتصميم برامج تعلم وتدريب وتنمية مستدامة لهذه الموارد، بهدف إكسابها المزيد من المهارات التي تمكنها من استيعاب التكنولوجيا الحديثة التي تخطط المنظمة إلى استخدامها مستقبلا.</a:t>
            </a:r>
            <a:endParaRPr lang="fr-FR" sz="1900" dirty="0">
              <a:latin typeface="Simplified Arabic" panose="02020603050405020304" pitchFamily="18" charset="-78"/>
              <a:cs typeface="Simplified Arabic" panose="02020603050405020304" pitchFamily="18" charset="-78"/>
            </a:endParaRPr>
          </a:p>
          <a:p>
            <a:pPr marL="0" indent="0">
              <a:lnSpc>
                <a:spcPct val="110000"/>
              </a:lnSpc>
              <a:spcBef>
                <a:spcPts val="0"/>
              </a:spcBef>
              <a:buFont typeface="Arial" pitchFamily="34" charset="0"/>
              <a:buNone/>
            </a:pPr>
            <a:endParaRPr lang="fr-FR" dirty="0"/>
          </a:p>
        </p:txBody>
      </p:sp>
      <p:sp>
        <p:nvSpPr>
          <p:cNvPr id="6" name="Espace réservé du contenu 2"/>
          <p:cNvSpPr txBox="1">
            <a:spLocks/>
          </p:cNvSpPr>
          <p:nvPr/>
        </p:nvSpPr>
        <p:spPr>
          <a:xfrm>
            <a:off x="457200" y="2434660"/>
            <a:ext cx="8229600" cy="792088"/>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Clr>
                <a:srgbClr val="000000"/>
              </a:buClr>
              <a:buNone/>
              <a:tabLst>
                <a:tab pos="88265" algn="r"/>
              </a:tabLst>
            </a:pPr>
            <a:r>
              <a:rPr lang="ar-SA" sz="3300" b="1"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التشريعات الحكومية: </a:t>
            </a:r>
            <a:r>
              <a:rPr lang="ar-SA" sz="3300" dirty="0">
                <a:solidFill>
                  <a:srgbClr val="000000"/>
                </a:solidFill>
                <a:latin typeface="Simplified Arabic" panose="02020603050405020304" pitchFamily="18" charset="-78"/>
                <a:ea typeface="Calibri" panose="020F0502020204030204" pitchFamily="34" charset="0"/>
                <a:cs typeface="Simplified Arabic" panose="02020603050405020304" pitchFamily="18" charset="-78"/>
              </a:rPr>
              <a:t>تؤثر القوانين والتشريعات واللوائح على سياسات الموارد البشرية واستراتيجياتها لتأثيرها على الأجور، ساعات العمل، نظم التأمين، نظم إدارة السلامة والصحة المهنية وغيرها.</a:t>
            </a:r>
            <a:endParaRPr lang="fr-FR" sz="3300" dirty="0">
              <a:latin typeface="Simplified Arabic" panose="02020603050405020304" pitchFamily="18" charset="-78"/>
              <a:ea typeface="Calibri" panose="020F0502020204030204" pitchFamily="34" charset="0"/>
              <a:cs typeface="Simplified Arabic" panose="02020603050405020304" pitchFamily="18" charset="-78"/>
            </a:endParaRPr>
          </a:p>
          <a:p>
            <a:pPr marL="0" indent="0">
              <a:buFont typeface="Arial" pitchFamily="34" charset="0"/>
              <a:buNone/>
            </a:pPr>
            <a:endParaRPr lang="fr-FR" dirty="0"/>
          </a:p>
        </p:txBody>
      </p:sp>
    </p:spTree>
    <p:extLst>
      <p:ext uri="{BB962C8B-B14F-4D97-AF65-F5344CB8AC3E}">
        <p14:creationId xmlns:p14="http://schemas.microsoft.com/office/powerpoint/2010/main" val="4287448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rmAutofit/>
          </a:bodyPr>
          <a:lstStyle/>
          <a:p>
            <a:pPr rtl="1"/>
            <a:r>
              <a:rPr lang="ar-DZ" sz="3400" b="1" dirty="0" smtClean="0">
                <a:latin typeface="Simplified Arabic" panose="02020603050405020304" pitchFamily="18" charset="-78"/>
                <a:cs typeface="Simplified Arabic" panose="02020603050405020304" pitchFamily="18" charset="-78"/>
              </a:rPr>
              <a:t>مستويات الارتباط بين استراتيجية الموارد البشرية والاستراتيجية العامة للمنظمة</a:t>
            </a:r>
            <a:endParaRPr lang="fr-FR" sz="3400" b="1" dirty="0">
              <a:latin typeface="Simplified Arabic" panose="02020603050405020304" pitchFamily="18" charset="-78"/>
              <a:cs typeface="Simplified Arabic" panose="02020603050405020304" pitchFamily="18" charset="-78"/>
            </a:endParaRPr>
          </a:p>
        </p:txBody>
      </p:sp>
      <p:sp>
        <p:nvSpPr>
          <p:cNvPr id="3" name="Espace réservé du contenu 2"/>
          <p:cNvSpPr>
            <a:spLocks noGrp="1"/>
          </p:cNvSpPr>
          <p:nvPr>
            <p:ph idx="1"/>
          </p:nvPr>
        </p:nvSpPr>
        <p:spPr>
          <a:xfrm>
            <a:off x="463251" y="1988840"/>
            <a:ext cx="8229600" cy="1180728"/>
          </a:xfrm>
          <a:solidFill>
            <a:schemeClr val="bg1">
              <a:lumMod val="95000"/>
            </a:schemeClr>
          </a:solidFill>
          <a:ln>
            <a:solidFill>
              <a:schemeClr val="bg1">
                <a:lumMod val="50000"/>
              </a:schemeClr>
            </a:solidFill>
          </a:ln>
        </p:spPr>
        <p:txBody>
          <a:bodyPr>
            <a:normAutofit fontScale="70000" lnSpcReduction="20000"/>
          </a:bodyPr>
          <a:lstStyle/>
          <a:p>
            <a:pPr marL="0" lvl="0" indent="0" algn="just" rtl="1">
              <a:lnSpc>
                <a:spcPct val="120000"/>
              </a:lnSpc>
              <a:spcBef>
                <a:spcPts val="0"/>
              </a:spcBef>
              <a:buNone/>
            </a:pPr>
            <a:r>
              <a:rPr lang="ar-SA" b="1" dirty="0" smtClean="0">
                <a:latin typeface="Simplified Arabic" panose="02020603050405020304" pitchFamily="18" charset="-78"/>
                <a:cs typeface="Simplified Arabic" panose="02020603050405020304" pitchFamily="18" charset="-78"/>
              </a:rPr>
              <a:t>التكامل الاستراتيجي الخارجي:</a:t>
            </a:r>
            <a:r>
              <a:rPr lang="ar-SA" dirty="0" smtClean="0">
                <a:latin typeface="Simplified Arabic" panose="02020603050405020304" pitchFamily="18" charset="-78"/>
                <a:cs typeface="Simplified Arabic" panose="02020603050405020304" pitchFamily="18" charset="-78"/>
              </a:rPr>
              <a:t> هو التكامل الذي يجب أن يحصل بين استراتيجية إدارة الموارد البشرية والاستراتيجية العامة للمنظمة ومتغيرات البيئة الخارجية، ويتطلب هذا الت</a:t>
            </a:r>
            <a:r>
              <a:rPr lang="ar-DZ" dirty="0" smtClean="0">
                <a:latin typeface="Simplified Arabic" panose="02020603050405020304" pitchFamily="18" charset="-78"/>
                <a:cs typeface="Simplified Arabic" panose="02020603050405020304" pitchFamily="18" charset="-78"/>
              </a:rPr>
              <a:t>كامل</a:t>
            </a:r>
            <a:r>
              <a:rPr lang="ar-SA" dirty="0" smtClean="0">
                <a:latin typeface="Simplified Arabic" panose="02020603050405020304" pitchFamily="18" charset="-78"/>
                <a:cs typeface="Simplified Arabic" panose="02020603050405020304" pitchFamily="18" charset="-78"/>
              </a:rPr>
              <a:t> القدرة على التكيف والمرونة العالية في ممارسات إدارة الموارد البشرية.</a:t>
            </a:r>
            <a:endParaRPr lang="fr-FR" dirty="0" smtClean="0">
              <a:latin typeface="Simplified Arabic" panose="02020603050405020304" pitchFamily="18" charset="-78"/>
              <a:cs typeface="Simplified Arabic" panose="02020603050405020304" pitchFamily="18" charset="-78"/>
            </a:endParaRPr>
          </a:p>
          <a:p>
            <a:pPr marL="0" indent="0">
              <a:buNone/>
            </a:pPr>
            <a:endParaRPr lang="fr-FR" dirty="0"/>
          </a:p>
        </p:txBody>
      </p:sp>
      <p:sp>
        <p:nvSpPr>
          <p:cNvPr id="4" name="Espace réservé du contenu 2"/>
          <p:cNvSpPr txBox="1">
            <a:spLocks/>
          </p:cNvSpPr>
          <p:nvPr/>
        </p:nvSpPr>
        <p:spPr>
          <a:xfrm>
            <a:off x="457200" y="3740770"/>
            <a:ext cx="8229600" cy="1466850"/>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475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4600" b="1" dirty="0">
                <a:latin typeface="Simplified Arabic" panose="02020603050405020304" pitchFamily="18" charset="-78"/>
                <a:cs typeface="Simplified Arabic" panose="02020603050405020304" pitchFamily="18" charset="-78"/>
              </a:rPr>
              <a:t>التكامل </a:t>
            </a:r>
            <a:r>
              <a:rPr lang="ar-SA" sz="4600" b="1" dirty="0" smtClean="0">
                <a:latin typeface="Simplified Arabic" panose="02020603050405020304" pitchFamily="18" charset="-78"/>
                <a:cs typeface="Simplified Arabic" panose="02020603050405020304" pitchFamily="18" charset="-78"/>
              </a:rPr>
              <a:t>الاستراتيجي </a:t>
            </a:r>
            <a:r>
              <a:rPr lang="ar-SA" sz="4600" b="1" dirty="0">
                <a:latin typeface="Simplified Arabic" panose="02020603050405020304" pitchFamily="18" charset="-78"/>
                <a:cs typeface="Simplified Arabic" panose="02020603050405020304" pitchFamily="18" charset="-78"/>
              </a:rPr>
              <a:t>الداخلي: </a:t>
            </a:r>
            <a:r>
              <a:rPr lang="ar-SA" sz="4600" dirty="0">
                <a:latin typeface="Simplified Arabic" panose="02020603050405020304" pitchFamily="18" charset="-78"/>
                <a:cs typeface="Simplified Arabic" panose="02020603050405020304" pitchFamily="18" charset="-78"/>
              </a:rPr>
              <a:t>يدعى أيضا بالتكامل الأفقي فيما بين استراتيجيات الموارد البشرية ذاتها كاستراتيجية الاستقطاب والاختيار واستراتيجية التدريب وتنمية مهارات العاملين؛ أي عدم التعامل مع أنشطة الموارد البشرية بشكل مجتزئ أو منعزل لأنها بحكم طبيعتها أنشطة مجتمعة ومتماسكة </a:t>
            </a:r>
            <a:r>
              <a:rPr lang="ar-SA" sz="4600" dirty="0" smtClean="0">
                <a:latin typeface="Simplified Arabic" panose="02020603050405020304" pitchFamily="18" charset="-78"/>
                <a:cs typeface="Simplified Arabic" panose="02020603050405020304" pitchFamily="18" charset="-78"/>
              </a:rPr>
              <a:t>في مجموعات متكاملة.</a:t>
            </a:r>
            <a:endParaRPr lang="fr-FR" sz="4600" dirty="0">
              <a:latin typeface="Simplified Arabic" panose="02020603050405020304" pitchFamily="18" charset="-78"/>
              <a:cs typeface="Simplified Arabic" panose="02020603050405020304" pitchFamily="18" charset="-78"/>
            </a:endParaRPr>
          </a:p>
          <a:p>
            <a:pPr marL="0" indent="0">
              <a:buFont typeface="Arial" pitchFamily="34" charset="0"/>
              <a:buNone/>
            </a:pPr>
            <a:endParaRPr lang="fr-FR" dirty="0"/>
          </a:p>
        </p:txBody>
      </p:sp>
    </p:spTree>
    <p:extLst>
      <p:ext uri="{BB962C8B-B14F-4D97-AF65-F5344CB8AC3E}">
        <p14:creationId xmlns:p14="http://schemas.microsoft.com/office/powerpoint/2010/main" val="32316545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1700808"/>
            <a:ext cx="8229600" cy="792088"/>
          </a:xfrm>
          <a:solidFill>
            <a:schemeClr val="bg1">
              <a:lumMod val="95000"/>
            </a:schemeClr>
          </a:solidFill>
          <a:ln>
            <a:solidFill>
              <a:schemeClr val="bg1">
                <a:lumMod val="50000"/>
              </a:schemeClr>
            </a:solidFill>
          </a:ln>
        </p:spPr>
        <p:txBody>
          <a:bodyPr>
            <a:normAutofit/>
          </a:bodyPr>
          <a:lstStyle/>
          <a:p>
            <a:pPr lvl="0" algn="just" rtl="1"/>
            <a:r>
              <a:rPr lang="ar-SA" sz="1800" b="1" dirty="0">
                <a:latin typeface="Simplified Arabic" panose="02020603050405020304" pitchFamily="18" charset="-78"/>
                <a:cs typeface="Simplified Arabic" panose="02020603050405020304" pitchFamily="18" charset="-78"/>
              </a:rPr>
              <a:t>الارتباط </a:t>
            </a:r>
            <a:r>
              <a:rPr lang="ar-SA" sz="1800" b="1" dirty="0" smtClean="0">
                <a:latin typeface="Simplified Arabic" panose="02020603050405020304" pitchFamily="18" charset="-78"/>
                <a:cs typeface="Simplified Arabic" panose="02020603050405020304" pitchFamily="18" charset="-78"/>
              </a:rPr>
              <a:t>الإداري</a:t>
            </a:r>
            <a:r>
              <a:rPr lang="ar-DZ" sz="1800" b="1" dirty="0" smtClean="0">
                <a:latin typeface="Simplified Arabic" panose="02020603050405020304" pitchFamily="18" charset="-78"/>
                <a:cs typeface="Simplified Arabic" panose="02020603050405020304" pitchFamily="18" charset="-78"/>
              </a:rPr>
              <a:t>: </a:t>
            </a:r>
            <a:r>
              <a:rPr lang="ar-SA" sz="1800" dirty="0" smtClean="0">
                <a:latin typeface="Simplified Arabic" panose="02020603050405020304" pitchFamily="18" charset="-78"/>
                <a:cs typeface="Simplified Arabic" panose="02020603050405020304" pitchFamily="18" charset="-78"/>
              </a:rPr>
              <a:t>في </a:t>
            </a:r>
            <a:r>
              <a:rPr lang="ar-SA" sz="1800" dirty="0">
                <a:latin typeface="Simplified Arabic" panose="02020603050405020304" pitchFamily="18" charset="-78"/>
                <a:cs typeface="Simplified Arabic" panose="02020603050405020304" pitchFamily="18" charset="-78"/>
              </a:rPr>
              <a:t>هذا المستوى من الارتباط يقتصر دور وظيفة الموارد البشرية على تنفيذ العمليات التشغيلية الخاصة بالموارد البشرية دون المساهمة في </a:t>
            </a:r>
            <a:r>
              <a:rPr lang="ar-DZ" sz="1800" dirty="0" smtClean="0">
                <a:latin typeface="Simplified Arabic" panose="02020603050405020304" pitchFamily="18" charset="-78"/>
                <a:cs typeface="Simplified Arabic" panose="02020603050405020304" pitchFamily="18" charset="-78"/>
              </a:rPr>
              <a:t>إ</a:t>
            </a:r>
            <a:r>
              <a:rPr lang="ar-SA" sz="1800" dirty="0" smtClean="0">
                <a:latin typeface="Simplified Arabic" panose="02020603050405020304" pitchFamily="18" charset="-78"/>
                <a:cs typeface="Simplified Arabic" panose="02020603050405020304" pitchFamily="18" charset="-78"/>
              </a:rPr>
              <a:t>عداد </a:t>
            </a:r>
            <a:r>
              <a:rPr lang="ar-SA" sz="1800" dirty="0">
                <a:latin typeface="Simplified Arabic" panose="02020603050405020304" pitchFamily="18" charset="-78"/>
                <a:cs typeface="Simplified Arabic" panose="02020603050405020304" pitchFamily="18" charset="-78"/>
              </a:rPr>
              <a:t>الخطط الاستراتيجية الخاصة بالمنظمة</a:t>
            </a:r>
            <a:r>
              <a:rPr lang="ar-SA" sz="1800" dirty="0" smtClean="0">
                <a:latin typeface="Simplified Arabic" panose="02020603050405020304" pitchFamily="18" charset="-78"/>
                <a:cs typeface="Simplified Arabic" panose="02020603050405020304" pitchFamily="18" charset="-78"/>
              </a:rPr>
              <a:t>.</a:t>
            </a:r>
            <a:endParaRPr lang="fr-FR" sz="1800" dirty="0">
              <a:latin typeface="Simplified Arabic" panose="02020603050405020304" pitchFamily="18" charset="-78"/>
              <a:cs typeface="Simplified Arabic" panose="02020603050405020304" pitchFamily="18" charset="-78"/>
            </a:endParaRPr>
          </a:p>
        </p:txBody>
      </p:sp>
      <p:sp>
        <p:nvSpPr>
          <p:cNvPr id="4" name="Titre 1"/>
          <p:cNvSpPr txBox="1">
            <a:spLocks/>
          </p:cNvSpPr>
          <p:nvPr/>
        </p:nvSpPr>
        <p:spPr>
          <a:xfrm>
            <a:off x="457200" y="274638"/>
            <a:ext cx="8229600" cy="1143000"/>
          </a:xfrm>
          <a:prstGeom prst="rect">
            <a:avLst/>
          </a:prstGeom>
          <a:ln>
            <a:solidFill>
              <a:schemeClr val="bg1">
                <a:lumMod val="50000"/>
              </a:schemeClr>
            </a:solidFill>
          </a:ln>
        </p:spPr>
        <p:style>
          <a:lnRef idx="0">
            <a:scrgbClr r="0" g="0" b="0"/>
          </a:lnRef>
          <a:fillRef idx="1002">
            <a:schemeClr val="lt1"/>
          </a:fillRef>
          <a:effectRef idx="0">
            <a:scrgbClr r="0" g="0" b="0"/>
          </a:effectRef>
          <a:fontRef idx="major"/>
        </p:style>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vl2pPr>
              <a:defRPr>
                <a:latin typeface="+mj-lt"/>
                <a:ea typeface="+mj-ea"/>
                <a:cs typeface="+mj-cs"/>
              </a:defRPr>
            </a:lvl2pPr>
            <a:lvl3pPr>
              <a:defRPr>
                <a:latin typeface="+mj-lt"/>
                <a:ea typeface="+mj-ea"/>
                <a:cs typeface="+mj-cs"/>
              </a:defRPr>
            </a:lvl3pPr>
            <a:lvl4pPr>
              <a:defRPr>
                <a:latin typeface="+mj-lt"/>
                <a:ea typeface="+mj-ea"/>
                <a:cs typeface="+mj-cs"/>
              </a:defRPr>
            </a:lvl4pPr>
            <a:lvl5pPr>
              <a:defRPr>
                <a:latin typeface="+mj-lt"/>
                <a:ea typeface="+mj-ea"/>
                <a:cs typeface="+mj-cs"/>
              </a:defRPr>
            </a:lvl5pPr>
            <a:lvl6pPr>
              <a:defRPr>
                <a:latin typeface="+mj-lt"/>
                <a:ea typeface="+mj-ea"/>
                <a:cs typeface="+mj-cs"/>
              </a:defRPr>
            </a:lvl6pPr>
            <a:lvl7pPr>
              <a:defRPr>
                <a:latin typeface="+mj-lt"/>
                <a:ea typeface="+mj-ea"/>
                <a:cs typeface="+mj-cs"/>
              </a:defRPr>
            </a:lvl7pPr>
            <a:lvl8pPr>
              <a:defRPr>
                <a:latin typeface="+mj-lt"/>
                <a:ea typeface="+mj-ea"/>
                <a:cs typeface="+mj-cs"/>
              </a:defRPr>
            </a:lvl8pPr>
            <a:lvl9pPr>
              <a:defRPr>
                <a:latin typeface="+mj-lt"/>
                <a:ea typeface="+mj-ea"/>
                <a:cs typeface="+mj-cs"/>
              </a:defRPr>
            </a:lvl9pPr>
          </a:lstStyle>
          <a:p>
            <a:pPr rtl="1"/>
            <a:r>
              <a:rPr lang="ar-DZ" sz="3400" b="1" dirty="0" smtClean="0">
                <a:latin typeface="Simplified Arabic" panose="02020603050405020304" pitchFamily="18" charset="-78"/>
                <a:cs typeface="Simplified Arabic" panose="02020603050405020304" pitchFamily="18" charset="-78"/>
              </a:rPr>
              <a:t>أشكال الارتباط بين استراتيجية الموارد البشرية والاستراتيجية العامة للمنظمة</a:t>
            </a:r>
            <a:endParaRPr lang="fr-FR" sz="3400" b="1" dirty="0">
              <a:latin typeface="Simplified Arabic" panose="02020603050405020304" pitchFamily="18" charset="-78"/>
              <a:cs typeface="Simplified Arabic" panose="02020603050405020304" pitchFamily="18" charset="-78"/>
            </a:endParaRPr>
          </a:p>
        </p:txBody>
      </p:sp>
      <p:sp>
        <p:nvSpPr>
          <p:cNvPr id="7" name="Titre 1"/>
          <p:cNvSpPr txBox="1">
            <a:spLocks/>
          </p:cNvSpPr>
          <p:nvPr/>
        </p:nvSpPr>
        <p:spPr>
          <a:xfrm>
            <a:off x="457200" y="2776066"/>
            <a:ext cx="8229600" cy="1012974"/>
          </a:xfrm>
          <a:prstGeom prst="rect">
            <a:avLst/>
          </a:prstGeom>
          <a:solidFill>
            <a:schemeClr val="bg1">
              <a:lumMod val="95000"/>
            </a:schemeClr>
          </a:solidFill>
          <a:ln>
            <a:solidFill>
              <a:schemeClr val="bg1">
                <a:lumMod val="50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rtl="1"/>
            <a:r>
              <a:rPr lang="ar-SA" sz="1800" b="1" dirty="0">
                <a:latin typeface="Simplified Arabic" panose="02020603050405020304" pitchFamily="18" charset="-78"/>
                <a:cs typeface="Simplified Arabic" panose="02020603050405020304" pitchFamily="18" charset="-78"/>
              </a:rPr>
              <a:t>الارتباط ذو الاتجاه الواحد: </a:t>
            </a:r>
            <a:r>
              <a:rPr lang="ar-SA" sz="1800" dirty="0">
                <a:latin typeface="Simplified Arabic" panose="02020603050405020304" pitchFamily="18" charset="-78"/>
                <a:cs typeface="Simplified Arabic" panose="02020603050405020304" pitchFamily="18" charset="-78"/>
              </a:rPr>
              <a:t>ضمن هذا المستوى يتم إعداد الخطط الاستراتيجية على مستوى المنظمة من قبل الإدارة العليا التي تقوم بإبلاغ إدارة الموارد البشرية بتلك الخطط من أجل الشروع في تنفيذها؛ أي أن إدارة الموارد البشرية تتدخل في التنفيذ ولا تتدخل في </a:t>
            </a:r>
            <a:r>
              <a:rPr lang="ar-SA" sz="1800" dirty="0" smtClean="0">
                <a:latin typeface="Simplified Arabic" panose="02020603050405020304" pitchFamily="18" charset="-78"/>
                <a:cs typeface="Simplified Arabic" panose="02020603050405020304" pitchFamily="18" charset="-78"/>
              </a:rPr>
              <a:t>ال</a:t>
            </a:r>
            <a:r>
              <a:rPr lang="ar-DZ" sz="1800" dirty="0" smtClean="0">
                <a:latin typeface="Simplified Arabic" panose="02020603050405020304" pitchFamily="18" charset="-78"/>
                <a:cs typeface="Simplified Arabic" panose="02020603050405020304" pitchFamily="18" charset="-78"/>
              </a:rPr>
              <a:t>إ</a:t>
            </a:r>
            <a:r>
              <a:rPr lang="ar-SA" sz="1800" dirty="0" smtClean="0">
                <a:latin typeface="Simplified Arabic" panose="02020603050405020304" pitchFamily="18" charset="-78"/>
                <a:cs typeface="Simplified Arabic" panose="02020603050405020304" pitchFamily="18" charset="-78"/>
              </a:rPr>
              <a:t>عداد</a:t>
            </a:r>
            <a:r>
              <a:rPr lang="ar-SA" sz="1800" dirty="0">
                <a:latin typeface="Simplified Arabic" panose="02020603050405020304" pitchFamily="18" charset="-78"/>
                <a:cs typeface="Simplified Arabic" panose="02020603050405020304" pitchFamily="18" charset="-78"/>
              </a:rPr>
              <a:t>، وهذا ما قد يؤثر سلبا على عملية التنفيذ.</a:t>
            </a:r>
            <a:endParaRPr lang="fr-FR" sz="1800" dirty="0">
              <a:latin typeface="Simplified Arabic" panose="02020603050405020304" pitchFamily="18" charset="-78"/>
              <a:cs typeface="Simplified Arabic" panose="02020603050405020304" pitchFamily="18" charset="-78"/>
            </a:endParaRPr>
          </a:p>
        </p:txBody>
      </p:sp>
      <p:sp>
        <p:nvSpPr>
          <p:cNvPr id="8" name="Titre 1"/>
          <p:cNvSpPr txBox="1">
            <a:spLocks/>
          </p:cNvSpPr>
          <p:nvPr/>
        </p:nvSpPr>
        <p:spPr>
          <a:xfrm>
            <a:off x="457200" y="4072210"/>
            <a:ext cx="8229600" cy="1012974"/>
          </a:xfrm>
          <a:prstGeom prst="rect">
            <a:avLst/>
          </a:prstGeom>
          <a:solidFill>
            <a:schemeClr val="bg1">
              <a:lumMod val="95000"/>
            </a:schemeClr>
          </a:solidFill>
          <a:ln>
            <a:solidFill>
              <a:schemeClr val="bg1">
                <a:lumMod val="50000"/>
              </a:schemeClr>
            </a:solidFill>
          </a:ln>
        </p:spPr>
        <p:txBody>
          <a:bodyPr vert="horz" lIns="91440" tIns="45720" rIns="91440" bIns="45720" rtlCol="0" anchor="ctr">
            <a:normAutofit fontScale="40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just" rtl="1">
              <a:lnSpc>
                <a:spcPct val="120000"/>
              </a:lnSpc>
            </a:pPr>
            <a:r>
              <a:rPr lang="ar-SA" b="1" dirty="0">
                <a:latin typeface="Simplified Arabic" panose="02020603050405020304" pitchFamily="18" charset="-78"/>
                <a:cs typeface="Simplified Arabic" panose="02020603050405020304" pitchFamily="18" charset="-78"/>
              </a:rPr>
              <a:t>الارتباط ذو الاتجاهين</a:t>
            </a:r>
            <a:r>
              <a:rPr lang="fr-FR" dirty="0">
                <a:latin typeface="Simplified Arabic" panose="02020603050405020304" pitchFamily="18" charset="-78"/>
                <a:cs typeface="Simplified Arabic" panose="02020603050405020304" pitchFamily="18" charset="-78"/>
              </a:rPr>
              <a:t>: </a:t>
            </a:r>
            <a:r>
              <a:rPr lang="ar-SA" dirty="0">
                <a:latin typeface="Simplified Arabic" panose="02020603050405020304" pitchFamily="18" charset="-78"/>
                <a:cs typeface="Simplified Arabic" panose="02020603050405020304" pitchFamily="18" charset="-78"/>
              </a:rPr>
              <a:t>في هذا المستوى من الارتباط تقوم الإدارة العليا بإعداد الخطط الاستراتيجية الخاصة بالمنظمة وبالموازاة مع ذلك تقوم إدارة الموارد البشرية بتقدير احتياجات الموارد البشرية اللازمة لتنفيذ تلك الخطط </a:t>
            </a:r>
            <a:r>
              <a:rPr lang="ar-SA" dirty="0" smtClean="0">
                <a:latin typeface="Simplified Arabic" panose="02020603050405020304" pitchFamily="18" charset="-78"/>
                <a:cs typeface="Simplified Arabic" panose="02020603050405020304" pitchFamily="18" charset="-78"/>
              </a:rPr>
              <a:t>الاستراتيجية</a:t>
            </a:r>
            <a:r>
              <a:rPr lang="ar-DZ" dirty="0" smtClean="0">
                <a:latin typeface="Simplified Arabic" panose="02020603050405020304" pitchFamily="18" charset="-78"/>
                <a:cs typeface="Simplified Arabic" panose="02020603050405020304" pitchFamily="18" charset="-78"/>
              </a:rPr>
              <a:t>، و</a:t>
            </a:r>
            <a:r>
              <a:rPr lang="ar-SA" dirty="0" smtClean="0">
                <a:latin typeface="Simplified Arabic" panose="02020603050405020304" pitchFamily="18" charset="-78"/>
                <a:cs typeface="Simplified Arabic" panose="02020603050405020304" pitchFamily="18" charset="-78"/>
              </a:rPr>
              <a:t>وضع </a:t>
            </a:r>
            <a:r>
              <a:rPr lang="ar-SA" dirty="0">
                <a:latin typeface="Simplified Arabic" panose="02020603050405020304" pitchFamily="18" charset="-78"/>
                <a:cs typeface="Simplified Arabic" panose="02020603050405020304" pitchFamily="18" charset="-78"/>
              </a:rPr>
              <a:t>السياسات والبرامج العملية التي تحقق </a:t>
            </a:r>
            <a:r>
              <a:rPr lang="ar-SA" dirty="0" smtClean="0">
                <a:latin typeface="Simplified Arabic" panose="02020603050405020304" pitchFamily="18" charset="-78"/>
                <a:cs typeface="Simplified Arabic" panose="02020603050405020304" pitchFamily="18" charset="-78"/>
              </a:rPr>
              <a:t>أهداف</a:t>
            </a:r>
            <a:r>
              <a:rPr lang="ar-DZ" dirty="0" smtClean="0">
                <a:latin typeface="Simplified Arabic" panose="02020603050405020304" pitchFamily="18" charset="-78"/>
                <a:cs typeface="Simplified Arabic" panose="02020603050405020304" pitchFamily="18" charset="-78"/>
              </a:rPr>
              <a:t>ها</a:t>
            </a:r>
            <a:r>
              <a:rPr lang="ar-SA" dirty="0" smtClean="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p:txBody>
      </p:sp>
      <p:sp>
        <p:nvSpPr>
          <p:cNvPr id="9" name="Titre 1"/>
          <p:cNvSpPr txBox="1">
            <a:spLocks/>
          </p:cNvSpPr>
          <p:nvPr/>
        </p:nvSpPr>
        <p:spPr>
          <a:xfrm>
            <a:off x="434898" y="5368354"/>
            <a:ext cx="8229600" cy="1012974"/>
          </a:xfrm>
          <a:prstGeom prst="rect">
            <a:avLst/>
          </a:prstGeom>
          <a:solidFill>
            <a:schemeClr val="bg1">
              <a:lumMod val="95000"/>
            </a:schemeClr>
          </a:solidFill>
          <a:ln>
            <a:solidFill>
              <a:schemeClr val="bg1">
                <a:lumMod val="50000"/>
              </a:schemeClr>
            </a:solidFill>
          </a:ln>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lvl="0" algn="just" rtl="1"/>
            <a:r>
              <a:rPr lang="ar-SA" sz="1800" b="1" dirty="0">
                <a:latin typeface="Simplified Arabic" panose="02020603050405020304" pitchFamily="18" charset="-78"/>
                <a:cs typeface="Simplified Arabic" panose="02020603050405020304" pitchFamily="18" charset="-78"/>
              </a:rPr>
              <a:t>الارتباط </a:t>
            </a:r>
            <a:r>
              <a:rPr lang="ar-SA" sz="1800" b="1" dirty="0" smtClean="0">
                <a:latin typeface="Simplified Arabic" panose="02020603050405020304" pitchFamily="18" charset="-78"/>
                <a:cs typeface="Simplified Arabic" panose="02020603050405020304" pitchFamily="18" charset="-78"/>
              </a:rPr>
              <a:t>المتكامل</a:t>
            </a:r>
            <a:r>
              <a:rPr lang="ar-DZ" sz="1800" b="1" dirty="0" smtClean="0">
                <a:latin typeface="Simplified Arabic" panose="02020603050405020304" pitchFamily="18" charset="-78"/>
                <a:cs typeface="Simplified Arabic" panose="02020603050405020304" pitchFamily="18" charset="-78"/>
              </a:rPr>
              <a:t>:</a:t>
            </a:r>
            <a:r>
              <a:rPr lang="ar-DZ" sz="1800" dirty="0" smtClean="0">
                <a:latin typeface="Simplified Arabic" panose="02020603050405020304" pitchFamily="18" charset="-78"/>
                <a:cs typeface="Simplified Arabic" panose="02020603050405020304" pitchFamily="18" charset="-78"/>
              </a:rPr>
              <a:t> </a:t>
            </a:r>
            <a:r>
              <a:rPr lang="ar-SA" sz="1800" dirty="0" smtClean="0">
                <a:latin typeface="Simplified Arabic" panose="02020603050405020304" pitchFamily="18" charset="-78"/>
                <a:cs typeface="Simplified Arabic" panose="02020603050405020304" pitchFamily="18" charset="-78"/>
              </a:rPr>
              <a:t>وهي </a:t>
            </a:r>
            <a:r>
              <a:rPr lang="ar-SA" sz="1800" dirty="0">
                <a:latin typeface="Simplified Arabic" panose="02020603050405020304" pitchFamily="18" charset="-78"/>
                <a:cs typeface="Simplified Arabic" panose="02020603050405020304" pitchFamily="18" charset="-78"/>
              </a:rPr>
              <a:t>الحالة المثلى والمرجوة من ممارسات الإدارة الاستراتيجية للموارد </a:t>
            </a:r>
            <a:r>
              <a:rPr lang="ar-SA" sz="1800" dirty="0" smtClean="0">
                <a:latin typeface="Simplified Arabic" panose="02020603050405020304" pitchFamily="18" charset="-78"/>
                <a:cs typeface="Simplified Arabic" panose="02020603050405020304" pitchFamily="18" charset="-78"/>
              </a:rPr>
              <a:t>البشرية</a:t>
            </a:r>
            <a:r>
              <a:rPr lang="ar-DZ" sz="1800" dirty="0" smtClean="0">
                <a:latin typeface="Simplified Arabic" panose="02020603050405020304" pitchFamily="18" charset="-78"/>
                <a:cs typeface="Simplified Arabic" panose="02020603050405020304" pitchFamily="18" charset="-78"/>
              </a:rPr>
              <a:t>،</a:t>
            </a:r>
            <a:r>
              <a:rPr lang="ar-SA" sz="1800" dirty="0" smtClean="0">
                <a:latin typeface="Simplified Arabic" panose="02020603050405020304" pitchFamily="18" charset="-78"/>
                <a:cs typeface="Simplified Arabic" panose="02020603050405020304" pitchFamily="18" charset="-78"/>
              </a:rPr>
              <a:t> </a:t>
            </a:r>
            <a:r>
              <a:rPr lang="ar-SA" sz="1800" dirty="0">
                <a:latin typeface="Simplified Arabic" panose="02020603050405020304" pitchFamily="18" charset="-78"/>
                <a:cs typeface="Simplified Arabic" panose="02020603050405020304" pitchFamily="18" charset="-78"/>
              </a:rPr>
              <a:t>باعتبارها تشير </a:t>
            </a:r>
            <a:r>
              <a:rPr lang="ar-DZ" sz="1800" dirty="0" smtClean="0">
                <a:latin typeface="Simplified Arabic" panose="02020603050405020304" pitchFamily="18" charset="-78"/>
                <a:cs typeface="Simplified Arabic" panose="02020603050405020304" pitchFamily="18" charset="-78"/>
              </a:rPr>
              <a:t>إ</a:t>
            </a:r>
            <a:r>
              <a:rPr lang="ar-SA" sz="1800" dirty="0" err="1" smtClean="0">
                <a:latin typeface="Simplified Arabic" panose="02020603050405020304" pitchFamily="18" charset="-78"/>
                <a:cs typeface="Simplified Arabic" panose="02020603050405020304" pitchFamily="18" charset="-78"/>
              </a:rPr>
              <a:t>لى</a:t>
            </a:r>
            <a:r>
              <a:rPr lang="ar-SA" sz="1800" dirty="0" smtClean="0">
                <a:latin typeface="Simplified Arabic" panose="02020603050405020304" pitchFamily="18" charset="-78"/>
                <a:cs typeface="Simplified Arabic" panose="02020603050405020304" pitchFamily="18" charset="-78"/>
              </a:rPr>
              <a:t> </a:t>
            </a:r>
            <a:r>
              <a:rPr lang="ar-SA" sz="1800" dirty="0">
                <a:latin typeface="Simplified Arabic" panose="02020603050405020304" pitchFamily="18" charset="-78"/>
                <a:cs typeface="Simplified Arabic" panose="02020603050405020304" pitchFamily="18" charset="-78"/>
              </a:rPr>
              <a:t>حالة التكامل والتناسق التام </a:t>
            </a:r>
            <a:r>
              <a:rPr lang="ar-DZ" sz="1800" dirty="0" smtClean="0">
                <a:latin typeface="Simplified Arabic" panose="02020603050405020304" pitchFamily="18" charset="-78"/>
                <a:cs typeface="Simplified Arabic" panose="02020603050405020304" pitchFamily="18" charset="-78"/>
              </a:rPr>
              <a:t>والمستمر </a:t>
            </a:r>
            <a:r>
              <a:rPr lang="ar-SA" sz="1800" dirty="0" smtClean="0">
                <a:latin typeface="Simplified Arabic" panose="02020603050405020304" pitchFamily="18" charset="-78"/>
                <a:cs typeface="Simplified Arabic" panose="02020603050405020304" pitchFamily="18" charset="-78"/>
              </a:rPr>
              <a:t>بين </a:t>
            </a:r>
            <a:r>
              <a:rPr lang="ar-SA" sz="1800" dirty="0">
                <a:latin typeface="Simplified Arabic" panose="02020603050405020304" pitchFamily="18" charset="-78"/>
                <a:cs typeface="Simplified Arabic" panose="02020603050405020304" pitchFamily="18" charset="-78"/>
              </a:rPr>
              <a:t>ممارسات إدارة الموارد البشرية والتخطيط </a:t>
            </a:r>
            <a:r>
              <a:rPr lang="ar-SA" sz="1800" dirty="0" smtClean="0">
                <a:latin typeface="Simplified Arabic" panose="02020603050405020304" pitchFamily="18" charset="-78"/>
                <a:cs typeface="Simplified Arabic" panose="02020603050405020304" pitchFamily="18" charset="-78"/>
              </a:rPr>
              <a:t>الاستراتيجي.</a:t>
            </a:r>
            <a:endParaRPr lang="fr-FR" sz="1800"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956084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noAutofit/>
          </a:bodyPr>
          <a:lstStyle/>
          <a:p>
            <a:r>
              <a:rPr lang="ar-SA" sz="3400" b="1" dirty="0"/>
              <a:t>تطور استراتيجية إدارة الموارد البشرية كجزء </a:t>
            </a:r>
            <a:r>
              <a:rPr lang="ar-DZ" sz="3400" b="1" dirty="0" smtClean="0"/>
              <a:t>            </a:t>
            </a:r>
            <a:r>
              <a:rPr lang="ar-SA" sz="3400" b="1" dirty="0" smtClean="0"/>
              <a:t>من </a:t>
            </a:r>
            <a:r>
              <a:rPr lang="ar-SA" sz="3400" b="1" dirty="0"/>
              <a:t>استراتيجية </a:t>
            </a:r>
            <a:r>
              <a:rPr lang="ar-SA" sz="3400" b="1" dirty="0" smtClean="0"/>
              <a:t>المنظمة</a:t>
            </a:r>
            <a:endParaRPr lang="fr-FR" sz="3400" dirty="0"/>
          </a:p>
        </p:txBody>
      </p:sp>
      <p:sp>
        <p:nvSpPr>
          <p:cNvPr id="3" name="Espace réservé du contenu 2"/>
          <p:cNvSpPr>
            <a:spLocks noGrp="1"/>
          </p:cNvSpPr>
          <p:nvPr>
            <p:ph idx="1"/>
          </p:nvPr>
        </p:nvSpPr>
        <p:spPr>
          <a:xfrm>
            <a:off x="457200" y="1600202"/>
            <a:ext cx="8229600" cy="640178"/>
          </a:xfrm>
          <a:solidFill>
            <a:schemeClr val="bg1">
              <a:lumMod val="95000"/>
            </a:schemeClr>
          </a:solidFill>
          <a:ln>
            <a:solidFill>
              <a:schemeClr val="bg1">
                <a:lumMod val="50000"/>
              </a:schemeClr>
            </a:solidFill>
          </a:ln>
        </p:spPr>
        <p:txBody>
          <a:bodyPr>
            <a:normAutofit/>
          </a:bodyPr>
          <a:lstStyle/>
          <a:p>
            <a:pPr marL="0" indent="0" algn="just" rtl="1">
              <a:spcBef>
                <a:spcPts val="0"/>
              </a:spcBef>
              <a:buNone/>
            </a:pPr>
            <a:r>
              <a:rPr lang="ar-SA" sz="1800" dirty="0">
                <a:latin typeface="Simplified Arabic" panose="02020603050405020304" pitchFamily="18" charset="-78"/>
                <a:cs typeface="Simplified Arabic" panose="02020603050405020304" pitchFamily="18" charset="-78"/>
              </a:rPr>
              <a:t>إذا كانت استراتيجية المنظمة استراتيجية توسع تقوم استراتيجية إدارة الموارد البشرية على أساس استقطاب أعداد كبيرة من الموارد البشرية لمواجهة أعباء ومتطلبات الحجم الكبير للعمل في المستقبل.</a:t>
            </a:r>
            <a:endParaRPr lang="fr-FR" sz="1800" dirty="0">
              <a:latin typeface="Simplified Arabic" panose="02020603050405020304" pitchFamily="18" charset="-78"/>
              <a:cs typeface="Simplified Arabic" panose="02020603050405020304" pitchFamily="18" charset="-78"/>
            </a:endParaRPr>
          </a:p>
        </p:txBody>
      </p:sp>
      <p:sp>
        <p:nvSpPr>
          <p:cNvPr id="4" name="Espace réservé du contenu 2"/>
          <p:cNvSpPr txBox="1">
            <a:spLocks/>
          </p:cNvSpPr>
          <p:nvPr/>
        </p:nvSpPr>
        <p:spPr>
          <a:xfrm>
            <a:off x="491604" y="2361336"/>
            <a:ext cx="8229600" cy="681532"/>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lnSpc>
                <a:spcPct val="110000"/>
              </a:lnSpc>
              <a:spcBef>
                <a:spcPts val="0"/>
              </a:spcBef>
              <a:buNone/>
            </a:pPr>
            <a:r>
              <a:rPr lang="ar-SA" sz="1800" dirty="0" smtClean="0">
                <a:latin typeface="Simplified Arabic" panose="02020603050405020304" pitchFamily="18" charset="-78"/>
                <a:cs typeface="Simplified Arabic" panose="02020603050405020304" pitchFamily="18" charset="-78"/>
              </a:rPr>
              <a:t>إذا كانت استراتيجية المنظمة استراتيجية اندماج مع منظمة أخرى تقوم استراتيجية إدارة الموارد البشرية على أساس الاستغناء عن جزء من مواردها البشرية الحالية</a:t>
            </a:r>
            <a:r>
              <a:rPr lang="ar-SA" sz="1800" dirty="0">
                <a:latin typeface="Simplified Arabic" panose="02020603050405020304" pitchFamily="18" charset="-78"/>
                <a:cs typeface="Simplified Arabic" panose="02020603050405020304" pitchFamily="18" charset="-78"/>
              </a:rPr>
              <a:t> .</a:t>
            </a:r>
            <a:endParaRPr lang="fr-FR" sz="1800" dirty="0">
              <a:latin typeface="Simplified Arabic" panose="02020603050405020304" pitchFamily="18" charset="-78"/>
              <a:cs typeface="Simplified Arabic" panose="02020603050405020304" pitchFamily="18" charset="-78"/>
            </a:endParaRPr>
          </a:p>
        </p:txBody>
      </p:sp>
      <p:sp>
        <p:nvSpPr>
          <p:cNvPr id="5" name="Espace réservé du contenu 2"/>
          <p:cNvSpPr txBox="1">
            <a:spLocks/>
          </p:cNvSpPr>
          <p:nvPr/>
        </p:nvSpPr>
        <p:spPr>
          <a:xfrm>
            <a:off x="491604" y="3143990"/>
            <a:ext cx="8229600" cy="77099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1800" dirty="0">
                <a:latin typeface="Simplified Arabic" panose="02020603050405020304" pitchFamily="18" charset="-78"/>
                <a:cs typeface="Simplified Arabic" panose="02020603050405020304" pitchFamily="18" charset="-78"/>
              </a:rPr>
              <a:t>إذا كانت استراتيجية المنظمة استراتيجية تنوع المنتجات تبني إدارة الموارد البشرية استراتيجيتها على أساس تخطيط حاجة المنظمة لموارد بشرية متنوعة.</a:t>
            </a:r>
            <a:endParaRPr lang="fr-FR" sz="1800" dirty="0">
              <a:latin typeface="Simplified Arabic" panose="02020603050405020304" pitchFamily="18" charset="-78"/>
              <a:cs typeface="Simplified Arabic" panose="02020603050405020304" pitchFamily="18" charset="-78"/>
            </a:endParaRPr>
          </a:p>
        </p:txBody>
      </p:sp>
      <p:sp>
        <p:nvSpPr>
          <p:cNvPr id="6" name="Espace réservé du contenu 2"/>
          <p:cNvSpPr txBox="1">
            <a:spLocks/>
          </p:cNvSpPr>
          <p:nvPr/>
        </p:nvSpPr>
        <p:spPr>
          <a:xfrm>
            <a:off x="491604" y="4008345"/>
            <a:ext cx="8229600" cy="68153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just" rtl="1">
              <a:spcBef>
                <a:spcPts val="0"/>
              </a:spcBef>
              <a:buNone/>
            </a:pPr>
            <a:r>
              <a:rPr lang="ar-SA" sz="1800" dirty="0">
                <a:latin typeface="Simplified Arabic" panose="02020603050405020304" pitchFamily="18" charset="-78"/>
                <a:cs typeface="Simplified Arabic" panose="02020603050405020304" pitchFamily="18" charset="-78"/>
              </a:rPr>
              <a:t>إذا كانت استراتيجية المنظمة استراتيجية اندماج مع منظمة أخرى تقوم استراتيجية إدارة الموارد البشرية على أساس الاستغناء عن جزء من مواردها البشرية الحالية</a:t>
            </a:r>
            <a:endParaRPr lang="fr-FR" sz="1800" dirty="0">
              <a:latin typeface="Simplified Arabic" panose="02020603050405020304" pitchFamily="18" charset="-78"/>
              <a:cs typeface="Simplified Arabic" panose="02020603050405020304" pitchFamily="18" charset="-78"/>
            </a:endParaRPr>
          </a:p>
        </p:txBody>
      </p:sp>
      <p:sp>
        <p:nvSpPr>
          <p:cNvPr id="7" name="Espace réservé du contenu 2"/>
          <p:cNvSpPr txBox="1">
            <a:spLocks/>
          </p:cNvSpPr>
          <p:nvPr/>
        </p:nvSpPr>
        <p:spPr>
          <a:xfrm>
            <a:off x="491604" y="4783236"/>
            <a:ext cx="8229600" cy="1094036"/>
          </a:xfrm>
          <a:prstGeom prst="rect">
            <a:avLst/>
          </a:prstGeom>
          <a:solidFill>
            <a:schemeClr val="bg1">
              <a:lumMod val="95000"/>
            </a:schemeClr>
          </a:solidFill>
          <a:ln>
            <a:solidFill>
              <a:schemeClr val="bg1">
                <a:lumMod val="50000"/>
              </a:schemeClr>
            </a:solidFill>
          </a:ln>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sz="1800" dirty="0">
                <a:latin typeface="Simplified Arabic" panose="02020603050405020304" pitchFamily="18" charset="-78"/>
                <a:cs typeface="Simplified Arabic" panose="02020603050405020304" pitchFamily="18" charset="-78"/>
              </a:rPr>
              <a:t>إذا كانت استراتيجية المنظمة استراتيجية استقرار تقوم إدارة الموارد البشرية بوضع استراتيجيتها على أساس استقطاب أعداد قليلة من الموارد البشرية الجديدة، والإبقاء على برامج التعلم والتدريب والتنمية على حالها </a:t>
            </a:r>
            <a:r>
              <a:rPr lang="ar-SA" sz="1800" dirty="0" smtClean="0">
                <a:latin typeface="Simplified Arabic" panose="02020603050405020304" pitchFamily="18" charset="-78"/>
                <a:cs typeface="Simplified Arabic" panose="02020603050405020304" pitchFamily="18" charset="-78"/>
              </a:rPr>
              <a:t>أو </a:t>
            </a:r>
            <a:r>
              <a:rPr lang="ar-SA" sz="1800" dirty="0">
                <a:latin typeface="Simplified Arabic" panose="02020603050405020304" pitchFamily="18" charset="-78"/>
                <a:cs typeface="Simplified Arabic" panose="02020603050405020304" pitchFamily="18" charset="-78"/>
              </a:rPr>
              <a:t>تحديثها قليلا، وعدم التجديد في برامج حماية وسلامة العاملين.</a:t>
            </a:r>
            <a:endParaRPr lang="fr-FR" sz="1800" dirty="0">
              <a:latin typeface="Simplified Arabic" panose="02020603050405020304" pitchFamily="18" charset="-78"/>
              <a:cs typeface="Simplified Arabic" panose="02020603050405020304" pitchFamily="18" charset="-78"/>
            </a:endParaRPr>
          </a:p>
        </p:txBody>
      </p:sp>
      <p:sp>
        <p:nvSpPr>
          <p:cNvPr id="8" name="Espace réservé du contenu 2"/>
          <p:cNvSpPr txBox="1">
            <a:spLocks/>
          </p:cNvSpPr>
          <p:nvPr/>
        </p:nvSpPr>
        <p:spPr>
          <a:xfrm>
            <a:off x="457200" y="6042716"/>
            <a:ext cx="8229600" cy="698652"/>
          </a:xfrm>
          <a:prstGeom prst="rect">
            <a:avLst/>
          </a:prstGeom>
          <a:solidFill>
            <a:schemeClr val="bg1">
              <a:lumMod val="95000"/>
            </a:schemeClr>
          </a:solidFill>
          <a:ln>
            <a:solidFill>
              <a:schemeClr val="bg1">
                <a:lumMod val="50000"/>
              </a:schemeClr>
            </a:solidFill>
          </a:ln>
        </p:spPr>
        <p:txBody>
          <a:bodyPr vert="horz" lIns="91440" tIns="45720" rIns="91440" bIns="45720" rtlCol="0">
            <a:normAutofit fontScale="55000" lnSpcReduction="2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rtl="1">
              <a:lnSpc>
                <a:spcPct val="120000"/>
              </a:lnSpc>
              <a:spcBef>
                <a:spcPts val="0"/>
              </a:spcBef>
              <a:buNone/>
            </a:pPr>
            <a:r>
              <a:rPr lang="ar-SA" dirty="0">
                <a:latin typeface="Simplified Arabic" panose="02020603050405020304" pitchFamily="18" charset="-78"/>
                <a:cs typeface="Simplified Arabic" panose="02020603050405020304" pitchFamily="18" charset="-78"/>
              </a:rPr>
              <a:t>إذا كانت استراتيجية المنظمة تحقيق التميز في الجودة تسعى إدارة الموارد البشرية عند بناء استراتيجيتها الاستقطابية إلى استقطاب العمالة الماهرة والمميزة، وفي المقابل الاستغناء عن العمالة نصف </a:t>
            </a:r>
            <a:r>
              <a:rPr lang="ar-SA" dirty="0" smtClean="0">
                <a:latin typeface="Simplified Arabic" panose="02020603050405020304" pitchFamily="18" charset="-78"/>
                <a:cs typeface="Simplified Arabic" panose="02020603050405020304" pitchFamily="18" charset="-78"/>
              </a:rPr>
              <a:t>الماهرة</a:t>
            </a:r>
            <a:r>
              <a:rPr lang="ar-SA" dirty="0">
                <a:latin typeface="Simplified Arabic" panose="02020603050405020304" pitchFamily="18" charset="-78"/>
                <a:cs typeface="Simplified Arabic" panose="02020603050405020304" pitchFamily="18" charset="-78"/>
              </a:rPr>
              <a:t>.</a:t>
            </a:r>
            <a:endParaRPr lang="fr-FR" dirty="0">
              <a:latin typeface="Simplified Arabic" panose="02020603050405020304" pitchFamily="18" charset="-78"/>
              <a:cs typeface="Simplified Arabic" panose="02020603050405020304" pitchFamily="18" charset="-78"/>
            </a:endParaRPr>
          </a:p>
          <a:p>
            <a:pPr marL="0" indent="0" algn="just" rtl="1">
              <a:lnSpc>
                <a:spcPct val="120000"/>
              </a:lnSpc>
              <a:spcBef>
                <a:spcPts val="0"/>
              </a:spcBef>
              <a:buNone/>
            </a:pPr>
            <a:endParaRPr lang="fr-FR" dirty="0">
              <a:latin typeface="Simplified Arabic" panose="02020603050405020304" pitchFamily="18" charset="-78"/>
              <a:cs typeface="Simplified Arabic" panose="02020603050405020304" pitchFamily="18" charset="-78"/>
            </a:endParaRPr>
          </a:p>
        </p:txBody>
      </p:sp>
    </p:spTree>
    <p:extLst>
      <p:ext uri="{BB962C8B-B14F-4D97-AF65-F5344CB8AC3E}">
        <p14:creationId xmlns:p14="http://schemas.microsoft.com/office/powerpoint/2010/main" val="38498269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ln>
            <a:solidFill>
              <a:schemeClr val="bg1">
                <a:lumMod val="50000"/>
              </a:schemeClr>
            </a:solidFill>
          </a:ln>
        </p:spPr>
        <p:style>
          <a:lnRef idx="0">
            <a:scrgbClr r="0" g="0" b="0"/>
          </a:lnRef>
          <a:fillRef idx="1002">
            <a:schemeClr val="lt1"/>
          </a:fillRef>
          <a:effectRef idx="0">
            <a:scrgbClr r="0" g="0" b="0"/>
          </a:effectRef>
          <a:fontRef idx="major"/>
        </p:style>
        <p:txBody>
          <a:bodyPr/>
          <a:lstStyle/>
          <a:p>
            <a:r>
              <a:rPr lang="ar-DZ" dirty="0" smtClean="0"/>
              <a:t>خلاصة</a:t>
            </a:r>
            <a:endParaRPr lang="fr-FR" dirty="0"/>
          </a:p>
        </p:txBody>
      </p:sp>
      <p:sp>
        <p:nvSpPr>
          <p:cNvPr id="3" name="Espace réservé du contenu 2"/>
          <p:cNvSpPr>
            <a:spLocks noGrp="1"/>
          </p:cNvSpPr>
          <p:nvPr>
            <p:ph idx="1"/>
          </p:nvPr>
        </p:nvSpPr>
        <p:spPr>
          <a:xfrm>
            <a:off x="457200" y="2132856"/>
            <a:ext cx="8229600" cy="2376264"/>
          </a:xfrm>
          <a:solidFill>
            <a:schemeClr val="bg1">
              <a:lumMod val="95000"/>
            </a:schemeClr>
          </a:solidFill>
          <a:ln>
            <a:solidFill>
              <a:schemeClr val="bg1">
                <a:lumMod val="50000"/>
              </a:schemeClr>
            </a:solidFill>
          </a:ln>
        </p:spPr>
        <p:txBody>
          <a:bodyPr/>
          <a:lstStyle/>
          <a:p>
            <a:pPr marL="0" indent="360000" algn="just" rtl="1">
              <a:spcBef>
                <a:spcPts val="0"/>
              </a:spcBef>
              <a:buNone/>
            </a:pPr>
            <a:r>
              <a:rPr lang="ar-SA" sz="2800" dirty="0">
                <a:latin typeface="Simplified Arabic" panose="02020603050405020304" pitchFamily="18" charset="-78"/>
                <a:cs typeface="Simplified Arabic" panose="02020603050405020304" pitchFamily="18" charset="-78"/>
              </a:rPr>
              <a:t>تبني إدارة الموارد البشرية استراتيجيتها في ظل الاستراتيجية العامة للمنظمة على أساس استقطاب الأفضل والأنسب من الموارد البشرية، التي توليها العناية الفائقة من حيث التدريب والحوافز المالية والحماية الصحية، باعتبارها نوعية مميزة من العناصر البشرية مطلوب منهم تحقيق أعلى المعدلات الإنتاجية من حيث الكم والكيف.</a:t>
            </a:r>
            <a:endParaRPr lang="fr-FR" sz="2800" dirty="0">
              <a:latin typeface="Simplified Arabic" panose="02020603050405020304" pitchFamily="18" charset="-78"/>
              <a:cs typeface="Simplified Arabic" panose="02020603050405020304" pitchFamily="18" charset="-78"/>
            </a:endParaRPr>
          </a:p>
          <a:p>
            <a:pPr marL="0" indent="0">
              <a:buNone/>
            </a:pPr>
            <a:endParaRPr lang="fr-FR" dirty="0"/>
          </a:p>
        </p:txBody>
      </p:sp>
    </p:spTree>
    <p:extLst>
      <p:ext uri="{BB962C8B-B14F-4D97-AF65-F5344CB8AC3E}">
        <p14:creationId xmlns:p14="http://schemas.microsoft.com/office/powerpoint/2010/main" val="340828795"/>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177</TotalTime>
  <Words>755</Words>
  <Application>Microsoft Office PowerPoint</Application>
  <PresentationFormat>Affichage à l'écran (4:3)</PresentationFormat>
  <Paragraphs>40</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Andalus</vt:lpstr>
      <vt:lpstr>Arial</vt:lpstr>
      <vt:lpstr>Calibri</vt:lpstr>
      <vt:lpstr>Simplified Arabic</vt:lpstr>
      <vt:lpstr>Times New Roman</vt:lpstr>
      <vt:lpstr>Thème Office</vt:lpstr>
      <vt:lpstr> المحور الثاني:   استراتيجية إدارة الموارد البشرية (تابع) </vt:lpstr>
      <vt:lpstr>أهداف المحاضرة الرابعة</vt:lpstr>
      <vt:lpstr>متطلبات تطبيق استراتيجية إدارة الموارد البشرية </vt:lpstr>
      <vt:lpstr>المتغيرات البيئية المؤثرة في استراتيجية  الموارد البشرية</vt:lpstr>
      <vt:lpstr>Présentation PowerPoint</vt:lpstr>
      <vt:lpstr>مستويات الارتباط بين استراتيجية الموارد البشرية والاستراتيجية العامة للمنظمة</vt:lpstr>
      <vt:lpstr>الارتباط الإداري: في هذا المستوى من الارتباط يقتصر دور وظيفة الموارد البشرية على تنفيذ العمليات التشغيلية الخاصة بالموارد البشرية دون المساهمة في إعداد الخطط الاستراتيجية الخاصة بالمنظمة.</vt:lpstr>
      <vt:lpstr>تطور استراتيجية إدارة الموارد البشرية كجزء             من استراتيجية المنظمة</vt:lpstr>
      <vt:lpstr>خلاصة</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المحور الثاني:   استراتيجية إدارة الموارد البشرية (تابع) </dc:title>
  <dc:creator>PC</dc:creator>
  <cp:lastModifiedBy>PC</cp:lastModifiedBy>
  <cp:revision>25</cp:revision>
  <dcterms:created xsi:type="dcterms:W3CDTF">2023-05-20T23:42:55Z</dcterms:created>
  <dcterms:modified xsi:type="dcterms:W3CDTF">2023-05-21T02:48:07Z</dcterms:modified>
</cp:coreProperties>
</file>