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12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26/05/2023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26/05/2023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26/05/2023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26/05/2023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26/05/2023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26/05/2023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26/05/2023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26/05/2023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26/05/2023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26/05/2023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26/05/2023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26/05/2023</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772816"/>
            <a:ext cx="7772400" cy="2664296"/>
          </a:xfrm>
        </p:spPr>
        <p:style>
          <a:lnRef idx="0">
            <a:scrgbClr r="0" g="0" b="0"/>
          </a:lnRef>
          <a:fillRef idx="1002">
            <a:schemeClr val="lt1"/>
          </a:fillRef>
          <a:effectRef idx="0">
            <a:scrgbClr r="0" g="0" b="0"/>
          </a:effectRef>
          <a:fontRef idx="major"/>
        </p:style>
        <p:txBody>
          <a:bodyPr>
            <a:normAutofit fontScale="90000"/>
          </a:bodyPr>
          <a:lstStyle/>
          <a:p>
            <a:pPr rtl="1">
              <a:lnSpc>
                <a:spcPct val="107000"/>
              </a:lnSpc>
              <a:spcAft>
                <a:spcPts val="1200"/>
              </a:spcAft>
            </a:pPr>
            <a: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br>
            <a:r>
              <a:rPr lang="ar-KW"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المحور </a:t>
            </a:r>
            <a: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الرابع</a:t>
            </a:r>
            <a:r>
              <a:rPr lang="ar-KW"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a:t>
            </a:r>
            <a: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br>
            <a:r>
              <a:rPr lang="ar-DZ" sz="2400" dirty="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2400" dirty="0">
                <a:solidFill>
                  <a:srgbClr val="000000"/>
                </a:solidFill>
                <a:latin typeface="Calibri" panose="020F0502020204030204" pitchFamily="34" charset="0"/>
                <a:ea typeface="Calibri" panose="020F0502020204030204" pitchFamily="34" charset="0"/>
                <a:cs typeface="Andalus" panose="02020603050405020304" pitchFamily="18" charset="-78"/>
              </a:rPr>
            </a:br>
            <a:r>
              <a:rPr lang="fr-FR" sz="1050" dirty="0">
                <a:latin typeface="Calibri" panose="020F0502020204030204" pitchFamily="34" charset="0"/>
                <a:ea typeface="Calibri" panose="020F0502020204030204" pitchFamily="34" charset="0"/>
                <a:cs typeface="Arial" panose="020B0604020202020204" pitchFamily="34" charset="0"/>
              </a:rPr>
              <a:t/>
            </a:r>
            <a:br>
              <a:rPr lang="fr-FR" sz="1050" dirty="0">
                <a:latin typeface="Calibri" panose="020F0502020204030204" pitchFamily="34" charset="0"/>
                <a:ea typeface="Calibri" panose="020F0502020204030204" pitchFamily="34" charset="0"/>
                <a:cs typeface="Arial" panose="020B0604020202020204" pitchFamily="34" charset="0"/>
              </a:rPr>
            </a:br>
            <a:r>
              <a:rPr lang="ar-DZ"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نماذج</a:t>
            </a:r>
            <a:r>
              <a:rPr lang="ar-KW"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 </a:t>
            </a:r>
            <a:r>
              <a:rPr lang="ar-DZ"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a:t>
            </a:r>
            <a:r>
              <a:rPr lang="ar-KW"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إدارة </a:t>
            </a:r>
            <a:r>
              <a:rPr lang="ar-DZ"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الاستراتيجية </a:t>
            </a:r>
            <a:r>
              <a:rPr lang="ar-KW"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الموارد </a:t>
            </a:r>
            <a:r>
              <a:rPr lang="ar-KW" sz="4800" dirty="0">
                <a:solidFill>
                  <a:srgbClr val="000000"/>
                </a:solidFill>
                <a:latin typeface="Calibri" panose="020F0502020204030204" pitchFamily="34" charset="0"/>
                <a:ea typeface="Calibri" panose="020F0502020204030204" pitchFamily="34" charset="0"/>
                <a:cs typeface="Andalus" panose="02020603050405020304" pitchFamily="18" charset="-78"/>
              </a:rPr>
              <a:t>البشرية</a:t>
            </a:r>
            <a:r>
              <a:rPr lang="fr-FR" sz="4800" dirty="0">
                <a:latin typeface="Calibri" panose="020F0502020204030204" pitchFamily="34" charset="0"/>
                <a:ea typeface="Calibri" panose="020F0502020204030204" pitchFamily="34" charset="0"/>
                <a:cs typeface="Arial" panose="020B0604020202020204" pitchFamily="34" charset="0"/>
              </a:rPr>
              <a:t/>
            </a:r>
            <a:br>
              <a:rPr lang="fr-FR" sz="4800" dirty="0">
                <a:latin typeface="Calibri" panose="020F0502020204030204" pitchFamily="34" charset="0"/>
                <a:ea typeface="Calibri" panose="020F0502020204030204" pitchFamily="34" charset="0"/>
                <a:cs typeface="Arial" panose="020B0604020202020204" pitchFamily="34" charset="0"/>
              </a:rPr>
            </a:br>
            <a:endParaRPr lang="fr-FR" sz="4800" dirty="0"/>
          </a:p>
        </p:txBody>
      </p:sp>
    </p:spTree>
    <p:extLst>
      <p:ext uri="{BB962C8B-B14F-4D97-AF65-F5344CB8AC3E}">
        <p14:creationId xmlns:p14="http://schemas.microsoft.com/office/powerpoint/2010/main" val="1913822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210146"/>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t>نموذج </a:t>
            </a:r>
            <a:r>
              <a:rPr lang="ar-DZ" sz="3600" b="1" dirty="0" smtClean="0"/>
              <a:t>جامعة </a:t>
            </a:r>
            <a:r>
              <a:rPr lang="ar-DZ" sz="3600" b="1" dirty="0" err="1">
                <a:latin typeface="Calibri" panose="020F0502020204030204" pitchFamily="34" charset="0"/>
                <a:ea typeface="Times New Roman" panose="02020603050405020304" pitchFamily="18" charset="0"/>
                <a:cs typeface="Simplified Arabic" panose="02020603050405020304" pitchFamily="18" charset="-78"/>
              </a:rPr>
              <a:t>وورويتش</a:t>
            </a:r>
            <a:endParaRPr lang="fr-FR" sz="3600" dirty="0"/>
          </a:p>
        </p:txBody>
      </p:sp>
      <p:sp>
        <p:nvSpPr>
          <p:cNvPr id="3" name="Espace réservé du contenu 2"/>
          <p:cNvSpPr>
            <a:spLocks noGrp="1"/>
          </p:cNvSpPr>
          <p:nvPr>
            <p:ph idx="1"/>
          </p:nvPr>
        </p:nvSpPr>
        <p:spPr>
          <a:xfrm>
            <a:off x="457200" y="1899085"/>
            <a:ext cx="8229600" cy="2033971"/>
          </a:xfrm>
          <a:solidFill>
            <a:schemeClr val="bg1">
              <a:lumMod val="95000"/>
            </a:schemeClr>
          </a:solidFill>
          <a:ln>
            <a:solidFill>
              <a:schemeClr val="bg1">
                <a:lumMod val="50000"/>
              </a:schemeClr>
            </a:solidFill>
          </a:ln>
        </p:spPr>
        <p:txBody>
          <a:bodyPr>
            <a:normAutofit/>
          </a:bodyPr>
          <a:lstStyle/>
          <a:p>
            <a:pPr marL="0" indent="360000" algn="just" rtl="1">
              <a:spcBef>
                <a:spcPts val="0"/>
              </a:spcBef>
              <a:spcAft>
                <a:spcPts val="0"/>
              </a:spcAft>
              <a:buNone/>
            </a:pPr>
            <a:r>
              <a:rPr lang="ar-SA" sz="2400" dirty="0">
                <a:ea typeface="Calibri" panose="020F0502020204030204" pitchFamily="34" charset="0"/>
                <a:cs typeface="Simplified Arabic" panose="02020603050405020304" pitchFamily="18" charset="-78"/>
              </a:rPr>
              <a:t>طور </a:t>
            </a:r>
            <a:r>
              <a:rPr lang="ar-DZ" sz="2400" dirty="0">
                <a:ea typeface="Calibri" panose="020F0502020204030204" pitchFamily="34" charset="0"/>
                <a:cs typeface="Simplified Arabic" panose="02020603050405020304" pitchFamily="18" charset="-78"/>
              </a:rPr>
              <a:t>هذا ال</a:t>
            </a:r>
            <a:r>
              <a:rPr lang="ar-SA" sz="2400" dirty="0">
                <a:ea typeface="Calibri" panose="020F0502020204030204" pitchFamily="34" charset="0"/>
                <a:cs typeface="Simplified Arabic" panose="02020603050405020304" pitchFamily="18" charset="-78"/>
              </a:rPr>
              <a:t>نموذج من قبل الباحثين </a:t>
            </a:r>
            <a:r>
              <a:rPr lang="ar-DZ" sz="2400" dirty="0" err="1">
                <a:latin typeface="Calibri" panose="020F0502020204030204" pitchFamily="34" charset="0"/>
                <a:ea typeface="Times New Roman" panose="02020603050405020304" pitchFamily="18" charset="0"/>
                <a:cs typeface="Simplified Arabic" panose="02020603050405020304" pitchFamily="18" charset="-78"/>
              </a:rPr>
              <a:t>بيثرقرين</a:t>
            </a:r>
            <a:r>
              <a:rPr lang="ar-DZ" sz="2400" dirty="0">
                <a:ea typeface="Calibri" panose="020F0502020204030204" pitchFamily="34" charset="0"/>
                <a:cs typeface="Simplified Arabic" panose="02020603050405020304" pitchFamily="18" charset="-78"/>
              </a:rPr>
              <a:t> </a:t>
            </a:r>
            <a:r>
              <a:rPr lang="ar-SA" sz="2400" dirty="0" err="1">
                <a:ea typeface="Calibri" panose="020F0502020204030204" pitchFamily="34" charset="0"/>
                <a:cs typeface="Simplified Arabic" panose="02020603050405020304" pitchFamily="18" charset="-78"/>
              </a:rPr>
              <a:t>وهاندري</a:t>
            </a:r>
            <a:r>
              <a:rPr lang="ar-SA" sz="2400" dirty="0">
                <a:ea typeface="Calibri" panose="020F0502020204030204" pitchFamily="34" charset="0"/>
                <a:cs typeface="Simplified Arabic" panose="02020603050405020304" pitchFamily="18" charset="-78"/>
              </a:rPr>
              <a:t> من جامعة </a:t>
            </a:r>
            <a:r>
              <a:rPr lang="ar-SA" sz="2400" dirty="0" err="1">
                <a:ea typeface="Calibri" panose="020F0502020204030204" pitchFamily="34" charset="0"/>
                <a:cs typeface="Simplified Arabic" panose="02020603050405020304" pitchFamily="18" charset="-78"/>
              </a:rPr>
              <a:t>ووريتش</a:t>
            </a:r>
            <a:r>
              <a:rPr lang="ar-SA" sz="2400" dirty="0">
                <a:ea typeface="Calibri" panose="020F0502020204030204" pitchFamily="34" charset="0"/>
                <a:cs typeface="Simplified Arabic" panose="02020603050405020304" pitchFamily="18" charset="-78"/>
              </a:rPr>
              <a:t>، الذين بينا من خلاله العلاقة المتبادلة بين استراتيجية المنظمة واستراتيجية إدارة الموارد البشرية، والتأثير البيئي في تكوين كل منهما، حيث يرتكز هذا النموذج على خمسة عناصر مرتبطة قائمة على أساس كيفية تأثير العوامل الخارجية على العوامل الداخلية للمنظمة التي تعكس نظرية النظام المفتوح في التفكير </a:t>
            </a:r>
            <a:r>
              <a:rPr lang="ar-SA" sz="2400" dirty="0" smtClean="0">
                <a:ea typeface="Calibri" panose="020F0502020204030204" pitchFamily="34" charset="0"/>
                <a:cs typeface="Simplified Arabic" panose="02020603050405020304" pitchFamily="18" charset="-78"/>
              </a:rPr>
              <a:t>التنظيمي</a:t>
            </a:r>
            <a:r>
              <a:rPr lang="ar-SA" sz="2400" dirty="0">
                <a:ea typeface="Times New Roman" panose="02020603050405020304" pitchFamily="18" charset="0"/>
                <a:cs typeface="Simplified Arabic" panose="02020603050405020304" pitchFamily="18" charset="-78"/>
              </a:rPr>
              <a:t>.</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None/>
            </a:pPr>
            <a:endParaRPr lang="fr-FR" dirty="0"/>
          </a:p>
        </p:txBody>
      </p:sp>
    </p:spTree>
    <p:extLst>
      <p:ext uri="{BB962C8B-B14F-4D97-AF65-F5344CB8AC3E}">
        <p14:creationId xmlns:p14="http://schemas.microsoft.com/office/powerpoint/2010/main" val="1511427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ea typeface="Calibri" panose="020F0502020204030204" pitchFamily="34" charset="0"/>
                <a:cs typeface="Simplified Arabic" panose="02020603050405020304" pitchFamily="18" charset="-78"/>
              </a:rPr>
              <a:t>مكونات </a:t>
            </a:r>
            <a:r>
              <a:rPr lang="ar-DZ" sz="3600" b="1" dirty="0" smtClean="0">
                <a:ea typeface="Calibri" panose="020F0502020204030204" pitchFamily="34" charset="0"/>
                <a:cs typeface="Simplified Arabic" panose="02020603050405020304" pitchFamily="18" charset="-78"/>
              </a:rPr>
              <a:t>نموذج </a:t>
            </a:r>
            <a:r>
              <a:rPr lang="ar-DZ" sz="3600" b="1" dirty="0">
                <a:solidFill>
                  <a:prstClr val="black"/>
                </a:solidFill>
              </a:rPr>
              <a:t>جامعة </a:t>
            </a:r>
            <a:r>
              <a:rPr lang="ar-DZ" sz="3600" b="1" dirty="0" err="1">
                <a:solidFill>
                  <a:prstClr val="black"/>
                </a:solidFill>
                <a:latin typeface="Calibri" panose="020F0502020204030204" pitchFamily="34" charset="0"/>
                <a:ea typeface="Times New Roman" panose="02020603050405020304" pitchFamily="18" charset="0"/>
                <a:cs typeface="Simplified Arabic" panose="02020603050405020304" pitchFamily="18" charset="-78"/>
              </a:rPr>
              <a:t>وورويتش</a:t>
            </a:r>
            <a:endParaRPr lang="fr-FR" sz="3600" dirty="0"/>
          </a:p>
        </p:txBody>
      </p:sp>
      <p:sp>
        <p:nvSpPr>
          <p:cNvPr id="3" name="Espace réservé du contenu 2"/>
          <p:cNvSpPr>
            <a:spLocks noGrp="1"/>
          </p:cNvSpPr>
          <p:nvPr>
            <p:ph idx="1"/>
          </p:nvPr>
        </p:nvSpPr>
        <p:spPr>
          <a:xfrm>
            <a:off x="457200" y="1302446"/>
            <a:ext cx="8229600" cy="758404"/>
          </a:xfrm>
          <a:solidFill>
            <a:schemeClr val="bg1">
              <a:lumMod val="95000"/>
            </a:schemeClr>
          </a:solidFill>
          <a:ln>
            <a:solidFill>
              <a:schemeClr val="bg1">
                <a:lumMod val="50000"/>
              </a:schemeClr>
            </a:solidFill>
          </a:ln>
        </p:spPr>
        <p:txBody>
          <a:bodyPr>
            <a:noAutofit/>
          </a:bodyPr>
          <a:lstStyle/>
          <a:p>
            <a:pPr marL="0" lvl="0" indent="0" algn="justLow" rtl="1">
              <a:lnSpc>
                <a:spcPct val="120000"/>
              </a:lnSpc>
              <a:spcBef>
                <a:spcPts val="0"/>
              </a:spcBef>
              <a:buClr>
                <a:srgbClr val="000000"/>
              </a:buClr>
              <a:buNone/>
              <a:tabLst>
                <a:tab pos="89535" algn="r"/>
              </a:tabLst>
            </a:pPr>
            <a:r>
              <a:rPr lang="ar-SA" sz="1800" b="1" dirty="0">
                <a:latin typeface="Calibri" panose="020F0502020204030204" pitchFamily="34" charset="0"/>
                <a:ea typeface="Times New Roman" panose="02020603050405020304" pitchFamily="18" charset="0"/>
                <a:cs typeface="Simplified Arabic" panose="02020603050405020304" pitchFamily="18" charset="-78"/>
              </a:rPr>
              <a:t>دراسة وتحليل البيئة الخارجية</a:t>
            </a:r>
            <a:r>
              <a:rPr lang="ar-SA" sz="1800" dirty="0" smtClean="0">
                <a:latin typeface="Calibri" panose="020F0502020204030204" pitchFamily="34" charset="0"/>
                <a:ea typeface="Times New Roman" panose="02020603050405020304" pitchFamily="18" charset="0"/>
                <a:cs typeface="Simplified Arabic" panose="02020603050405020304" pitchFamily="18" charset="-78"/>
              </a:rPr>
              <a:t>: </a:t>
            </a:r>
            <a:r>
              <a:rPr lang="ar-SA" sz="1800" dirty="0">
                <a:latin typeface="Calibri" panose="020F0502020204030204" pitchFamily="34" charset="0"/>
                <a:ea typeface="Times New Roman" panose="02020603050405020304" pitchFamily="18" charset="0"/>
                <a:cs typeface="Simplified Arabic" panose="02020603050405020304" pitchFamily="18" charset="-78"/>
              </a:rPr>
              <a:t>حيث يتم في هذه المرحلة تحديد متغيرات البيئة الخارجية واتجاهاتها وتأثيرها على نشاط المنظمة وبيئتها </a:t>
            </a:r>
            <a:r>
              <a:rPr lang="ar-SA" sz="1800" dirty="0" smtClean="0">
                <a:latin typeface="Calibri" panose="020F0502020204030204" pitchFamily="34" charset="0"/>
                <a:ea typeface="Times New Roman" panose="02020603050405020304" pitchFamily="18" charset="0"/>
                <a:cs typeface="Simplified Arabic" panose="02020603050405020304" pitchFamily="18" charset="-78"/>
              </a:rPr>
              <a:t>الداخلية.</a:t>
            </a:r>
          </a:p>
        </p:txBody>
      </p:sp>
      <p:sp>
        <p:nvSpPr>
          <p:cNvPr id="4" name="Espace réservé du contenu 2"/>
          <p:cNvSpPr txBox="1">
            <a:spLocks/>
          </p:cNvSpPr>
          <p:nvPr/>
        </p:nvSpPr>
        <p:spPr>
          <a:xfrm>
            <a:off x="452099" y="2238549"/>
            <a:ext cx="8229600" cy="686395"/>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Low" rtl="1">
              <a:spcBef>
                <a:spcPts val="0"/>
              </a:spcBef>
              <a:buClr>
                <a:srgbClr val="000000"/>
              </a:buClr>
              <a:buNone/>
              <a:tabLst>
                <a:tab pos="89535" algn="r"/>
              </a:tabLst>
            </a:pPr>
            <a:r>
              <a:rPr lang="ar-SA" sz="1800" b="1" dirty="0">
                <a:latin typeface="Simplified Arabic" panose="02020603050405020304" pitchFamily="18" charset="-78"/>
                <a:ea typeface="Times New Roman" panose="02020603050405020304" pitchFamily="18" charset="0"/>
                <a:cs typeface="Simplified Arabic" panose="02020603050405020304" pitchFamily="18" charset="-78"/>
              </a:rPr>
              <a:t>دراسة وتحليل البيئة الداخلية</a:t>
            </a:r>
            <a:r>
              <a:rPr lang="ar-SA" sz="1800" dirty="0">
                <a:latin typeface="Simplified Arabic" panose="02020603050405020304" pitchFamily="18" charset="-78"/>
                <a:ea typeface="Times New Roman" panose="02020603050405020304" pitchFamily="18" charset="0"/>
                <a:cs typeface="Simplified Arabic" panose="02020603050405020304" pitchFamily="18" charset="-78"/>
              </a:rPr>
              <a:t>: وذلك لمعرفة الأثر الذي أحدثته متغيرات البيئة الخارجية في البيئة الداخلية، ومن ثم العمل للتكيف معه ومواجهته.</a:t>
            </a:r>
            <a:endParaRPr lang="fr-FR" sz="1400" spc="0" dirty="0">
              <a:effectLst/>
              <a:latin typeface="Simplified Arabic" panose="02020603050405020304" pitchFamily="18" charset="-78"/>
              <a:ea typeface="Calibri" panose="020F0502020204030204" pitchFamily="34" charset="0"/>
              <a:cs typeface="Simplified Arabic" panose="02020603050405020304" pitchFamily="18" charset="-78"/>
            </a:endParaRPr>
          </a:p>
        </p:txBody>
      </p:sp>
      <p:sp>
        <p:nvSpPr>
          <p:cNvPr id="5" name="Espace réservé du contenu 2"/>
          <p:cNvSpPr txBox="1">
            <a:spLocks/>
          </p:cNvSpPr>
          <p:nvPr/>
        </p:nvSpPr>
        <p:spPr>
          <a:xfrm>
            <a:off x="452099" y="3102645"/>
            <a:ext cx="8229600" cy="470371"/>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Low" rtl="1">
              <a:spcBef>
                <a:spcPts val="0"/>
              </a:spcBef>
              <a:buClr>
                <a:srgbClr val="000000"/>
              </a:buClr>
              <a:buNone/>
              <a:tabLst>
                <a:tab pos="89535" algn="r"/>
              </a:tabLst>
            </a:pPr>
            <a:r>
              <a:rPr lang="ar-SA" sz="1800" dirty="0">
                <a:latin typeface="Calibri" panose="020F0502020204030204" pitchFamily="34" charset="0"/>
                <a:ea typeface="Times New Roman" panose="02020603050405020304" pitchFamily="18" charset="0"/>
                <a:cs typeface="Simplified Arabic" panose="02020603050405020304" pitchFamily="18" charset="-78"/>
              </a:rPr>
              <a:t>وضع الاستراتيجية العامة للمنظمة بناء على نتائج التحليل البيئي وإمكانيات المنظمة.</a:t>
            </a:r>
            <a:endParaRPr lang="fr-FR" sz="1400" spc="0" dirty="0">
              <a:effectLst/>
              <a:latin typeface="Calibri" panose="020F0502020204030204" pitchFamily="34" charset="0"/>
              <a:ea typeface="Calibri" panose="020F0502020204030204" pitchFamily="34" charset="0"/>
              <a:cs typeface="Felix Titling" panose="04060505060202020A04" pitchFamily="82" charset="0"/>
            </a:endParaRPr>
          </a:p>
        </p:txBody>
      </p:sp>
      <p:sp>
        <p:nvSpPr>
          <p:cNvPr id="6" name="Espace réservé du contenu 2"/>
          <p:cNvSpPr txBox="1">
            <a:spLocks/>
          </p:cNvSpPr>
          <p:nvPr/>
        </p:nvSpPr>
        <p:spPr>
          <a:xfrm>
            <a:off x="452099" y="4614815"/>
            <a:ext cx="8229600" cy="686393"/>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Low" rtl="1">
              <a:lnSpc>
                <a:spcPct val="107000"/>
              </a:lnSpc>
              <a:buClr>
                <a:srgbClr val="000000"/>
              </a:buClr>
              <a:buNone/>
              <a:tabLst>
                <a:tab pos="89535" algn="r"/>
              </a:tabLst>
            </a:pPr>
            <a:r>
              <a:rPr lang="ar-SA" sz="1800" dirty="0">
                <a:latin typeface="Calibri" panose="020F0502020204030204" pitchFamily="34" charset="0"/>
                <a:ea typeface="Times New Roman" panose="02020603050405020304" pitchFamily="18" charset="0"/>
                <a:cs typeface="Simplified Arabic" panose="02020603050405020304" pitchFamily="18" charset="-78"/>
              </a:rPr>
              <a:t>وضع استراتيجيات وظائف إدارة الموارد البشرية وممارساتها التي تتكامل هي الأخرى مع متطلبات استراتيجية المنظمة ووحدات الأعمال فيها.</a:t>
            </a:r>
            <a:endParaRPr lang="fr-FR" sz="1400" spc="0" dirty="0">
              <a:effectLst/>
              <a:latin typeface="Calibri" panose="020F0502020204030204" pitchFamily="34" charset="0"/>
              <a:ea typeface="Calibri" panose="020F0502020204030204" pitchFamily="34" charset="0"/>
              <a:cs typeface="Felix Titling" panose="04060505060202020A04" pitchFamily="82" charset="0"/>
            </a:endParaRPr>
          </a:p>
        </p:txBody>
      </p:sp>
      <p:sp>
        <p:nvSpPr>
          <p:cNvPr id="7" name="Espace réservé du contenu 2"/>
          <p:cNvSpPr txBox="1">
            <a:spLocks/>
          </p:cNvSpPr>
          <p:nvPr/>
        </p:nvSpPr>
        <p:spPr>
          <a:xfrm>
            <a:off x="452099" y="3750718"/>
            <a:ext cx="8229600" cy="686394"/>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Low" rtl="1">
              <a:spcBef>
                <a:spcPts val="0"/>
              </a:spcBef>
              <a:buClr>
                <a:srgbClr val="000000"/>
              </a:buClr>
              <a:buNone/>
              <a:tabLst>
                <a:tab pos="89535" algn="r"/>
              </a:tabLst>
            </a:pPr>
            <a:r>
              <a:rPr lang="ar-SA" sz="1800" dirty="0">
                <a:latin typeface="Calibri" panose="020F0502020204030204" pitchFamily="34" charset="0"/>
                <a:ea typeface="Times New Roman" panose="02020603050405020304" pitchFamily="18" charset="0"/>
                <a:cs typeface="Simplified Arabic" panose="02020603050405020304" pitchFamily="18" charset="-78"/>
              </a:rPr>
              <a:t>وضع استراتيجية إدارة الموارد البشرية بما ينسجم مع متطلبات استراتيجية المنظمة ووحدات الأعمال فيها ويحقق أهدافها.</a:t>
            </a:r>
            <a:endParaRPr lang="fr-FR" sz="1400" spc="0" dirty="0">
              <a:effectLst/>
              <a:latin typeface="Calibri" panose="020F0502020204030204" pitchFamily="34" charset="0"/>
              <a:ea typeface="Calibri" panose="020F0502020204030204" pitchFamily="34" charset="0"/>
              <a:cs typeface="Felix Titling" panose="04060505060202020A04" pitchFamily="82" charset="0"/>
            </a:endParaRPr>
          </a:p>
        </p:txBody>
      </p:sp>
    </p:spTree>
    <p:extLst>
      <p:ext uri="{BB962C8B-B14F-4D97-AF65-F5344CB8AC3E}">
        <p14:creationId xmlns:p14="http://schemas.microsoft.com/office/powerpoint/2010/main" val="2557599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ce réservé du contenu 4"/>
          <p:cNvPicPr>
            <a:picLocks noGrp="1" noChangeAspect="1"/>
          </p:cNvPicPr>
          <p:nvPr>
            <p:ph idx="1"/>
          </p:nvPr>
        </p:nvPicPr>
        <p:blipFill>
          <a:blip r:embed="rId2"/>
          <a:stretch>
            <a:fillRect/>
          </a:stretch>
        </p:blipFill>
        <p:spPr>
          <a:xfrm>
            <a:off x="683568" y="1484784"/>
            <a:ext cx="7776864" cy="4248472"/>
          </a:xfrm>
          <a:prstGeom prst="rect">
            <a:avLst/>
          </a:prstGeom>
          <a:ln>
            <a:solidFill>
              <a:schemeClr val="bg1">
                <a:lumMod val="65000"/>
              </a:schemeClr>
            </a:solidFill>
          </a:ln>
        </p:spPr>
      </p:pic>
      <p:sp>
        <p:nvSpPr>
          <p:cNvPr id="6" name="ZoneTexte 5"/>
          <p:cNvSpPr txBox="1"/>
          <p:nvPr/>
        </p:nvSpPr>
        <p:spPr>
          <a:xfrm>
            <a:off x="2699792" y="692696"/>
            <a:ext cx="3168352" cy="369332"/>
          </a:xfrm>
          <a:prstGeom prst="rect">
            <a:avLst/>
          </a:prstGeom>
          <a:solidFill>
            <a:schemeClr val="bg1">
              <a:lumMod val="95000"/>
            </a:schemeClr>
          </a:solidFill>
          <a:ln>
            <a:solidFill>
              <a:schemeClr val="bg1">
                <a:lumMod val="65000"/>
              </a:schemeClr>
            </a:solidFill>
          </a:ln>
        </p:spPr>
        <p:txBody>
          <a:bodyPr wrap="square" rtlCol="0">
            <a:spAutoFit/>
          </a:bodyPr>
          <a:lstStyle/>
          <a:p>
            <a:pPr algn="ctr"/>
            <a:r>
              <a:rPr lang="ar-DZ" dirty="0" smtClean="0"/>
              <a:t>نموذج جامعة </a:t>
            </a:r>
            <a:r>
              <a:rPr lang="ar-DZ" dirty="0" err="1" smtClean="0"/>
              <a:t>وورويتش</a:t>
            </a:r>
            <a:endParaRPr lang="fr-FR" dirty="0"/>
          </a:p>
        </p:txBody>
      </p:sp>
    </p:spTree>
    <p:extLst>
      <p:ext uri="{BB962C8B-B14F-4D97-AF65-F5344CB8AC3E}">
        <p14:creationId xmlns:p14="http://schemas.microsoft.com/office/powerpoint/2010/main" val="1219453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t>أهداف المحاضرة </a:t>
            </a:r>
            <a:r>
              <a:rPr lang="ar-DZ" sz="3600" b="1" dirty="0" smtClean="0"/>
              <a:t>السابعة</a:t>
            </a:r>
            <a:endParaRPr lang="fr-FR" sz="3600" dirty="0"/>
          </a:p>
        </p:txBody>
      </p:sp>
      <p:sp>
        <p:nvSpPr>
          <p:cNvPr id="3" name="Espace réservé du contenu 2"/>
          <p:cNvSpPr>
            <a:spLocks noGrp="1"/>
          </p:cNvSpPr>
          <p:nvPr>
            <p:ph idx="1"/>
          </p:nvPr>
        </p:nvSpPr>
        <p:spPr>
          <a:xfrm>
            <a:off x="457200" y="1965824"/>
            <a:ext cx="8229600" cy="455064"/>
          </a:xfrm>
          <a:solidFill>
            <a:schemeClr val="bg1">
              <a:lumMod val="95000"/>
            </a:schemeClr>
          </a:solidFill>
          <a:ln>
            <a:solidFill>
              <a:schemeClr val="bg1">
                <a:lumMod val="50000"/>
              </a:schemeClr>
            </a:solidFill>
          </a:ln>
        </p:spPr>
        <p:txBody>
          <a:bodyPr>
            <a:normAutofit/>
          </a:bodyPr>
          <a:lstStyle/>
          <a:p>
            <a:pPr marL="0" indent="0" algn="just" rtl="1">
              <a:spcBef>
                <a:spcPts val="0"/>
              </a:spcBef>
              <a:buNone/>
            </a:pPr>
            <a:r>
              <a:rPr lang="ar-SA" sz="2000" dirty="0">
                <a:latin typeface="Simplified Arabic" panose="02020603050405020304" pitchFamily="18" charset="-78"/>
                <a:cs typeface="Simplified Arabic" panose="02020603050405020304" pitchFamily="18" charset="-78"/>
              </a:rPr>
              <a:t>التعرف على ماهية </a:t>
            </a:r>
            <a:r>
              <a:rPr lang="ar-DZ" sz="2000" dirty="0" smtClean="0">
                <a:latin typeface="Simplified Arabic" panose="02020603050405020304" pitchFamily="18" charset="-78"/>
                <a:cs typeface="Simplified Arabic" panose="02020603050405020304" pitchFamily="18" charset="-78"/>
              </a:rPr>
              <a:t>نماذج الإدارة الاستراتيجية للموارد البشرية</a:t>
            </a:r>
            <a:r>
              <a:rPr lang="ar-SA" sz="2000" dirty="0" smtClean="0">
                <a:latin typeface="Simplified Arabic" panose="02020603050405020304" pitchFamily="18" charset="-78"/>
                <a:cs typeface="Simplified Arabic" panose="02020603050405020304" pitchFamily="18" charset="-78"/>
              </a:rPr>
              <a:t>.</a:t>
            </a:r>
            <a:endParaRPr lang="fr-FR" sz="2000" dirty="0">
              <a:latin typeface="Simplified Arabic" panose="02020603050405020304" pitchFamily="18" charset="-78"/>
              <a:cs typeface="Simplified Arabic" panose="02020603050405020304" pitchFamily="18" charset="-78"/>
            </a:endParaRPr>
          </a:p>
          <a:p>
            <a:pPr marL="0" lvl="0" indent="0" algn="just" rtl="1">
              <a:spcBef>
                <a:spcPts val="0"/>
              </a:spcBef>
              <a:buNone/>
            </a:pPr>
            <a:endParaRPr lang="fr-FR" dirty="0"/>
          </a:p>
          <a:p>
            <a:pPr marL="0" indent="0">
              <a:buNone/>
            </a:pPr>
            <a:endParaRPr lang="fr-FR" dirty="0"/>
          </a:p>
        </p:txBody>
      </p:sp>
      <p:sp>
        <p:nvSpPr>
          <p:cNvPr id="4" name="Espace réservé du contenu 2"/>
          <p:cNvSpPr txBox="1">
            <a:spLocks/>
          </p:cNvSpPr>
          <p:nvPr/>
        </p:nvSpPr>
        <p:spPr>
          <a:xfrm>
            <a:off x="457200" y="2708920"/>
            <a:ext cx="8229600" cy="792088"/>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Clr>
                <a:srgbClr val="000000"/>
              </a:buClr>
              <a:buNone/>
              <a:tabLst>
                <a:tab pos="89535" algn="r"/>
              </a:tabLst>
            </a:pPr>
            <a:r>
              <a:rPr lang="ar-SA" sz="2200" dirty="0">
                <a:cs typeface="Simplified Arabic" panose="02020603050405020304" pitchFamily="18" charset="-78"/>
              </a:rPr>
              <a:t>التعرف على مضامين كل من نموذج التفاعل البيئي القائم على أساس موارد المنظمة، نموذج ديفيد جست ونموذج </a:t>
            </a:r>
            <a:r>
              <a:rPr lang="ar-DZ" sz="2200" dirty="0">
                <a:latin typeface="Calibri" panose="020F0502020204030204" pitchFamily="34" charset="0"/>
                <a:ea typeface="Times New Roman" panose="02020603050405020304" pitchFamily="18" charset="0"/>
                <a:cs typeface="Simplified Arabic" panose="02020603050405020304" pitchFamily="18" charset="-78"/>
              </a:rPr>
              <a:t>جامعة </a:t>
            </a:r>
            <a:r>
              <a:rPr lang="ar-DZ" sz="2200" dirty="0" err="1">
                <a:latin typeface="Calibri" panose="020F0502020204030204" pitchFamily="34" charset="0"/>
                <a:ea typeface="Times New Roman" panose="02020603050405020304" pitchFamily="18" charset="0"/>
                <a:cs typeface="Simplified Arabic" panose="02020603050405020304" pitchFamily="18" charset="-78"/>
              </a:rPr>
              <a:t>وورويتش</a:t>
            </a:r>
            <a:r>
              <a:rPr lang="ar-DZ" sz="2200" dirty="0">
                <a:latin typeface="Calibri" panose="020F0502020204030204" pitchFamily="34" charset="0"/>
                <a:ea typeface="Times New Roman" panose="02020603050405020304" pitchFamily="18" charset="0"/>
                <a:cs typeface="Simplified Arabic" panose="02020603050405020304" pitchFamily="18" charset="-78"/>
              </a:rPr>
              <a:t>.</a:t>
            </a:r>
            <a:endParaRPr lang="fr-FR" sz="2200" dirty="0">
              <a:cs typeface="Felix Titling" panose="04060505060202020A04" pitchFamily="82" charset="0"/>
            </a:endParaRPr>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8216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t>تمهيد</a:t>
            </a:r>
            <a:endParaRPr lang="fr-FR" sz="3600" dirty="0"/>
          </a:p>
        </p:txBody>
      </p:sp>
      <p:sp>
        <p:nvSpPr>
          <p:cNvPr id="3" name="Espace réservé du contenu 2"/>
          <p:cNvSpPr>
            <a:spLocks noGrp="1"/>
          </p:cNvSpPr>
          <p:nvPr>
            <p:ph idx="1"/>
          </p:nvPr>
        </p:nvSpPr>
        <p:spPr>
          <a:xfrm>
            <a:off x="457200" y="2132855"/>
            <a:ext cx="8229600" cy="2952329"/>
          </a:xfrm>
          <a:solidFill>
            <a:schemeClr val="bg1">
              <a:lumMod val="95000"/>
            </a:schemeClr>
          </a:solidFill>
          <a:ln>
            <a:solidFill>
              <a:schemeClr val="bg1">
                <a:lumMod val="50000"/>
              </a:schemeClr>
            </a:solidFill>
          </a:ln>
        </p:spPr>
        <p:txBody>
          <a:bodyPr>
            <a:normAutofit fontScale="92500"/>
          </a:bodyPr>
          <a:lstStyle/>
          <a:p>
            <a:pPr marL="0" indent="360000" algn="just" rtl="1">
              <a:spcBef>
                <a:spcPts val="0"/>
              </a:spcBef>
              <a:spcAft>
                <a:spcPts val="0"/>
              </a:spcAft>
              <a:buNone/>
            </a:pPr>
            <a:r>
              <a:rPr lang="ar-SA" sz="2800" dirty="0">
                <a:latin typeface="Calibri" panose="020F0502020204030204" pitchFamily="34" charset="0"/>
                <a:ea typeface="Calibri" panose="020F0502020204030204" pitchFamily="34" charset="0"/>
                <a:cs typeface="Simplified Arabic" panose="02020603050405020304" pitchFamily="18" charset="-78"/>
              </a:rPr>
              <a:t>بعد توجه المنظمات إلى إدارة مواردها البشرية وفق منظور استراتيجي ظهرت العديد من النماذج المعتمدة  في ذلك، والتي تضمنت كيفية إدارة الأنشطة التخصصية لإدارة الموارد البشرية من أجل تحقيق الميزة التنافسية المستدامة للمنظمة، ويقصد بنماذج الإدارة الاستراتيجية للموارد البشرية الأسلوب الذي تدار به الموارد البشرية </a:t>
            </a:r>
            <a:r>
              <a:rPr lang="ar-SA" sz="2800" dirty="0" smtClean="0">
                <a:latin typeface="Calibri" panose="020F0502020204030204" pitchFamily="34" charset="0"/>
                <a:ea typeface="Calibri" panose="020F0502020204030204" pitchFamily="34" charset="0"/>
                <a:cs typeface="Simplified Arabic" panose="02020603050405020304" pitchFamily="18" charset="-78"/>
              </a:rPr>
              <a:t>في </a:t>
            </a:r>
            <a:r>
              <a:rPr lang="ar-SA" sz="2800" dirty="0">
                <a:latin typeface="Calibri" panose="020F0502020204030204" pitchFamily="34" charset="0"/>
                <a:ea typeface="Calibri" panose="020F0502020204030204" pitchFamily="34" charset="0"/>
                <a:cs typeface="Simplified Arabic" panose="02020603050405020304" pitchFamily="18" charset="-78"/>
              </a:rPr>
              <a:t>إطار الإدارة الاستراتيجية، ويتضمن هذا الأسلوب ضرورة معرفة طبيعة الموارد البشرية وخصائصها ومؤهلاتها ليتم التعامل معها وفق احتياجات المنظمة والاستراتيجيات المتبناة.</a:t>
            </a:r>
            <a:endParaRPr lang="fr-FR" sz="2000"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FR" sz="2800" dirty="0"/>
          </a:p>
        </p:txBody>
      </p:sp>
    </p:spTree>
    <p:extLst>
      <p:ext uri="{BB962C8B-B14F-4D97-AF65-F5344CB8AC3E}">
        <p14:creationId xmlns:p14="http://schemas.microsoft.com/office/powerpoint/2010/main" val="1739794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210146"/>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t>نموذج التفاعل البيئي القائم على أساس موارد المنظمة</a:t>
            </a:r>
            <a:endParaRPr lang="fr-FR" sz="3600" dirty="0"/>
          </a:p>
        </p:txBody>
      </p:sp>
      <p:sp>
        <p:nvSpPr>
          <p:cNvPr id="3" name="Espace réservé du contenu 2"/>
          <p:cNvSpPr>
            <a:spLocks noGrp="1"/>
          </p:cNvSpPr>
          <p:nvPr>
            <p:ph idx="1"/>
          </p:nvPr>
        </p:nvSpPr>
        <p:spPr>
          <a:xfrm>
            <a:off x="457200" y="1899085"/>
            <a:ext cx="8229600" cy="3330115"/>
          </a:xfrm>
          <a:solidFill>
            <a:schemeClr val="bg1">
              <a:lumMod val="95000"/>
            </a:schemeClr>
          </a:solidFill>
          <a:ln>
            <a:solidFill>
              <a:schemeClr val="bg1">
                <a:lumMod val="50000"/>
              </a:schemeClr>
            </a:solidFill>
          </a:ln>
        </p:spPr>
        <p:txBody>
          <a:bodyPr>
            <a:normAutofit/>
          </a:bodyPr>
          <a:lstStyle/>
          <a:p>
            <a:pPr marL="0" indent="360000" algn="just" rtl="1">
              <a:spcBef>
                <a:spcPts val="0"/>
              </a:spcBef>
              <a:spcAft>
                <a:spcPts val="0"/>
              </a:spcAft>
              <a:buNone/>
            </a:pPr>
            <a:r>
              <a:rPr lang="ar-SA" sz="2000" spc="25" dirty="0">
                <a:latin typeface="Simplified Arabic" panose="02020603050405020304" pitchFamily="18" charset="-78"/>
                <a:ea typeface="Calibri" panose="020F0502020204030204" pitchFamily="34" charset="0"/>
                <a:cs typeface="Simplified Arabic" panose="02020603050405020304" pitchFamily="18" charset="-78"/>
              </a:rPr>
              <a:t>ظهر هذا النموذج نتيجة للإسهامات الكثيرة لمجموعة من الباحثين والمفكرين خلال فترة زمنية تقدر بخمسين عام تقريبا على غرار المفكر </a:t>
            </a:r>
            <a:r>
              <a:rPr lang="ar-SA" sz="2000" spc="25" dirty="0" err="1">
                <a:latin typeface="Simplified Arabic" panose="02020603050405020304" pitchFamily="18" charset="-78"/>
                <a:ea typeface="Calibri" panose="020F0502020204030204" pitchFamily="34" charset="0"/>
                <a:cs typeface="Simplified Arabic" panose="02020603050405020304" pitchFamily="18" charset="-78"/>
              </a:rPr>
              <a:t>سلزنيك</a:t>
            </a:r>
            <a:r>
              <a:rPr lang="ar-SA" sz="2000" spc="25" dirty="0">
                <a:latin typeface="Simplified Arabic" panose="02020603050405020304" pitchFamily="18" charset="-78"/>
                <a:ea typeface="Calibri" panose="020F0502020204030204" pitchFamily="34" charset="0"/>
                <a:cs typeface="Simplified Arabic" panose="02020603050405020304" pitchFamily="18" charset="-78"/>
              </a:rPr>
              <a:t> وبعده المفكرين </a:t>
            </a:r>
            <a:r>
              <a:rPr lang="ar-SA" sz="2000" spc="25" dirty="0" err="1">
                <a:latin typeface="Simplified Arabic" panose="02020603050405020304" pitchFamily="18" charset="-78"/>
                <a:ea typeface="Calibri" panose="020F0502020204030204" pitchFamily="34" charset="0"/>
                <a:cs typeface="Simplified Arabic" panose="02020603050405020304" pitchFamily="18" charset="-78"/>
              </a:rPr>
              <a:t>آميت</a:t>
            </a:r>
            <a:r>
              <a:rPr lang="ar-SA" sz="2000" spc="25" dirty="0">
                <a:latin typeface="Simplified Arabic" panose="02020603050405020304" pitchFamily="18" charset="-78"/>
                <a:ea typeface="Calibri" panose="020F0502020204030204" pitchFamily="34" charset="0"/>
                <a:cs typeface="Simplified Arabic" panose="02020603050405020304" pitchFamily="18" charset="-78"/>
              </a:rPr>
              <a:t>، </a:t>
            </a:r>
            <a:r>
              <a:rPr lang="ar-SA" sz="2000" spc="25" dirty="0" err="1">
                <a:latin typeface="Simplified Arabic" panose="02020603050405020304" pitchFamily="18" charset="-78"/>
                <a:ea typeface="Calibri" panose="020F0502020204030204" pitchFamily="34" charset="0"/>
                <a:cs typeface="Simplified Arabic" panose="02020603050405020304" pitchFamily="18" charset="-78"/>
              </a:rPr>
              <a:t>كابيللي</a:t>
            </a:r>
            <a:r>
              <a:rPr lang="ar-SA" sz="2000" spc="25" dirty="0">
                <a:latin typeface="Simplified Arabic" panose="02020603050405020304" pitchFamily="18" charset="-78"/>
                <a:ea typeface="Calibri" panose="020F0502020204030204" pitchFamily="34" charset="0"/>
                <a:cs typeface="Simplified Arabic" panose="02020603050405020304" pitchFamily="18" charset="-78"/>
              </a:rPr>
              <a:t> ، </a:t>
            </a:r>
            <a:r>
              <a:rPr lang="ar-SA" sz="2000" spc="25" dirty="0" err="1">
                <a:latin typeface="Simplified Arabic" panose="02020603050405020304" pitchFamily="18" charset="-78"/>
                <a:ea typeface="Calibri" panose="020F0502020204030204" pitchFamily="34" charset="0"/>
                <a:cs typeface="Simplified Arabic" panose="02020603050405020304" pitchFamily="18" charset="-78"/>
              </a:rPr>
              <a:t>بينروز</a:t>
            </a:r>
            <a:r>
              <a:rPr lang="ar-SA" sz="2000" spc="25" dirty="0">
                <a:latin typeface="Simplified Arabic" panose="02020603050405020304" pitchFamily="18" charset="-78"/>
                <a:ea typeface="Calibri" panose="020F0502020204030204" pitchFamily="34" charset="0"/>
                <a:cs typeface="Simplified Arabic" panose="02020603050405020304" pitchFamily="18" charset="-78"/>
              </a:rPr>
              <a:t>، </a:t>
            </a:r>
            <a:r>
              <a:rPr lang="ar-SA" sz="2000" spc="25" dirty="0" err="1" smtClean="0">
                <a:latin typeface="Simplified Arabic" panose="02020603050405020304" pitchFamily="18" charset="-78"/>
                <a:ea typeface="Calibri" panose="020F0502020204030204" pitchFamily="34" charset="0"/>
                <a:cs typeface="Simplified Arabic" panose="02020603050405020304" pitchFamily="18" charset="-78"/>
              </a:rPr>
              <a:t>بيورسل</a:t>
            </a:r>
            <a:r>
              <a:rPr lang="ar-SA" sz="2000" spc="25"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2000" dirty="0" smtClean="0">
                <a:solidFill>
                  <a:srgbClr val="1D2129"/>
                </a:solidFill>
                <a:latin typeface="Simplified Arabic" panose="02020603050405020304" pitchFamily="18" charset="-78"/>
                <a:ea typeface="Calibri" panose="020F0502020204030204" pitchFamily="34" charset="0"/>
                <a:cs typeface="Simplified Arabic" panose="02020603050405020304" pitchFamily="18" charset="-78"/>
              </a:rPr>
              <a:t>وبارني</a:t>
            </a:r>
            <a:r>
              <a:rPr lang="ar-DZ" sz="2000" dirty="0" smtClean="0">
                <a:solidFill>
                  <a:srgbClr val="1D2129"/>
                </a:solidFill>
                <a:latin typeface="Simplified Arabic" panose="02020603050405020304" pitchFamily="18" charset="-78"/>
                <a:ea typeface="Calibri" panose="020F0502020204030204" pitchFamily="34" charset="0"/>
                <a:cs typeface="Simplified Arabic" panose="02020603050405020304" pitchFamily="18" charset="-78"/>
              </a:rPr>
              <a:t>، </a:t>
            </a:r>
            <a:r>
              <a:rPr lang="ar-SA" sz="2000" spc="25" dirty="0" smtClean="0">
                <a:latin typeface="Simplified Arabic" panose="02020603050405020304" pitchFamily="18" charset="-78"/>
                <a:ea typeface="Calibri" panose="020F0502020204030204" pitchFamily="34" charset="0"/>
                <a:cs typeface="Simplified Arabic" panose="02020603050405020304" pitchFamily="18" charset="-78"/>
              </a:rPr>
              <a:t>ويعد </a:t>
            </a:r>
            <a:r>
              <a:rPr lang="ar-SA" sz="2000" spc="25" dirty="0">
                <a:latin typeface="Simplified Arabic" panose="02020603050405020304" pitchFamily="18" charset="-78"/>
                <a:ea typeface="Calibri" panose="020F0502020204030204" pitchFamily="34" charset="0"/>
                <a:cs typeface="Simplified Arabic" panose="02020603050405020304" pitchFamily="18" charset="-78"/>
              </a:rPr>
              <a:t>هذا النموذج من أكثر نماذج صياغة استراتيجية إدارة الموارد البشرية انتشارا في التطبيق لا</a:t>
            </a:r>
            <a:r>
              <a:rPr lang="ar-SA" sz="2000" dirty="0">
                <a:solidFill>
                  <a:srgbClr val="1D2129"/>
                </a:solidFill>
                <a:latin typeface="Simplified Arabic" panose="02020603050405020304" pitchFamily="18" charset="-78"/>
                <a:ea typeface="Calibri" panose="020F0502020204030204" pitchFamily="34" charset="0"/>
                <a:cs typeface="Simplified Arabic" panose="02020603050405020304" pitchFamily="18" charset="-78"/>
              </a:rPr>
              <a:t>قترابه من الواقع الفعلي لحركية تفاعل المنظمات والبيئة، </a:t>
            </a:r>
            <a:r>
              <a:rPr lang="ar-DZ" sz="2000" dirty="0" smtClean="0">
                <a:solidFill>
                  <a:srgbClr val="1D2129"/>
                </a:solidFill>
                <a:latin typeface="Simplified Arabic" panose="02020603050405020304" pitchFamily="18" charset="-78"/>
                <a:ea typeface="Calibri" panose="020F0502020204030204" pitchFamily="34" charset="0"/>
                <a:cs typeface="Simplified Arabic" panose="02020603050405020304" pitchFamily="18" charset="-78"/>
              </a:rPr>
              <a:t>  </a:t>
            </a:r>
            <a:r>
              <a:rPr lang="ar-SA" sz="2000" spc="25" dirty="0" smtClean="0">
                <a:latin typeface="Simplified Arabic" panose="02020603050405020304" pitchFamily="18" charset="-78"/>
                <a:ea typeface="Calibri" panose="020F0502020204030204" pitchFamily="34" charset="0"/>
                <a:cs typeface="Simplified Arabic" panose="02020603050405020304" pitchFamily="18" charset="-78"/>
              </a:rPr>
              <a:t>ومن </a:t>
            </a:r>
            <a:r>
              <a:rPr lang="ar-SA" sz="2000" spc="25" dirty="0">
                <a:latin typeface="Simplified Arabic" panose="02020603050405020304" pitchFamily="18" charset="-78"/>
                <a:ea typeface="Calibri" panose="020F0502020204030204" pitchFamily="34" charset="0"/>
                <a:cs typeface="Simplified Arabic" panose="02020603050405020304" pitchFamily="18" charset="-78"/>
              </a:rPr>
              <a:t>أبرز سماته البعد </a:t>
            </a:r>
            <a:r>
              <a:rPr lang="ar-SA" sz="2000" spc="25" dirty="0" smtClean="0">
                <a:latin typeface="Simplified Arabic" panose="02020603050405020304" pitchFamily="18" charset="-78"/>
                <a:ea typeface="Calibri" panose="020F0502020204030204" pitchFamily="34" charset="0"/>
                <a:cs typeface="Simplified Arabic" panose="02020603050405020304" pitchFamily="18" charset="-78"/>
              </a:rPr>
              <a:t>والشمول.</a:t>
            </a:r>
            <a:endParaRPr lang="ar-DZ" sz="2000" spc="25" dirty="0">
              <a:latin typeface="Simplified Arabic" panose="02020603050405020304" pitchFamily="18" charset="-78"/>
              <a:ea typeface="Calibri" panose="020F0502020204030204" pitchFamily="34" charset="0"/>
              <a:cs typeface="Simplified Arabic" panose="02020603050405020304" pitchFamily="18" charset="-78"/>
            </a:endParaRPr>
          </a:p>
          <a:p>
            <a:pPr marL="0" indent="360000" algn="just" rtl="1">
              <a:spcBef>
                <a:spcPts val="0"/>
              </a:spcBef>
              <a:spcAft>
                <a:spcPts val="0"/>
              </a:spcAft>
              <a:buNone/>
            </a:pP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وقد </a:t>
            </a:r>
            <a:r>
              <a:rPr lang="ar-SA" sz="2000" dirty="0">
                <a:latin typeface="Simplified Arabic" panose="02020603050405020304" pitchFamily="18" charset="-78"/>
                <a:ea typeface="Times New Roman" panose="02020603050405020304" pitchFamily="18" charset="0"/>
                <a:cs typeface="Simplified Arabic" panose="02020603050405020304" pitchFamily="18" charset="-78"/>
              </a:rPr>
              <a:t>قامت فكرة هذا النموذج على أساس التكامل والتفاعل والتداخل ما بين بيئة المنظمة الداخلية وبيئتها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الخارجية، </a:t>
            </a:r>
            <a:r>
              <a:rPr lang="ar-SA" sz="2000" dirty="0">
                <a:solidFill>
                  <a:srgbClr val="1D2129"/>
                </a:solidFill>
                <a:latin typeface="Simplified Arabic" panose="02020603050405020304" pitchFamily="18" charset="-78"/>
                <a:ea typeface="Calibri" panose="020F0502020204030204" pitchFamily="34" charset="0"/>
                <a:cs typeface="Simplified Arabic" panose="02020603050405020304" pitchFamily="18" charset="-78"/>
              </a:rPr>
              <a:t>وبالتالي فإن تكوين أي استراتيجية يتحدد </a:t>
            </a:r>
            <a:r>
              <a:rPr lang="ar-SA" sz="2000" dirty="0" smtClean="0">
                <a:solidFill>
                  <a:srgbClr val="1D2129"/>
                </a:solidFill>
                <a:latin typeface="Simplified Arabic" panose="02020603050405020304" pitchFamily="18" charset="-78"/>
                <a:ea typeface="Calibri" panose="020F0502020204030204" pitchFamily="34" charset="0"/>
                <a:cs typeface="Simplified Arabic" panose="02020603050405020304" pitchFamily="18" charset="-78"/>
              </a:rPr>
              <a:t>من </a:t>
            </a:r>
            <a:r>
              <a:rPr lang="ar-SA" sz="2000" dirty="0">
                <a:solidFill>
                  <a:srgbClr val="1D2129"/>
                </a:solidFill>
                <a:latin typeface="Simplified Arabic" panose="02020603050405020304" pitchFamily="18" charset="-78"/>
                <a:ea typeface="Calibri" panose="020F0502020204030204" pitchFamily="34" charset="0"/>
                <a:cs typeface="Simplified Arabic" panose="02020603050405020304" pitchFamily="18" charset="-78"/>
              </a:rPr>
              <a:t>خلال ما تملكه المنظمة من موارد، </a:t>
            </a:r>
            <a:r>
              <a:rPr lang="ar-SA" sz="2000" dirty="0">
                <a:latin typeface="Simplified Arabic" panose="02020603050405020304" pitchFamily="18" charset="-78"/>
                <a:ea typeface="Calibri" panose="020F0502020204030204" pitchFamily="34" charset="0"/>
                <a:cs typeface="Simplified Arabic" panose="02020603050405020304" pitchFamily="18" charset="-78"/>
              </a:rPr>
              <a:t>وخاصة الموارد البشرية باعتبارها </a:t>
            </a:r>
            <a:r>
              <a:rPr lang="ar-SA" sz="2000" dirty="0" smtClean="0">
                <a:solidFill>
                  <a:srgbClr val="1D2129"/>
                </a:solidFill>
                <a:latin typeface="Simplified Arabic" panose="02020603050405020304" pitchFamily="18" charset="-78"/>
                <a:ea typeface="Calibri" panose="020F0502020204030204" pitchFamily="34" charset="0"/>
                <a:cs typeface="Simplified Arabic" panose="02020603050405020304" pitchFamily="18" charset="-78"/>
              </a:rPr>
              <a:t>أصلا </a:t>
            </a:r>
            <a:r>
              <a:rPr lang="ar-SA" sz="2000" dirty="0">
                <a:solidFill>
                  <a:srgbClr val="1D2129"/>
                </a:solidFill>
                <a:latin typeface="Simplified Arabic" panose="02020603050405020304" pitchFamily="18" charset="-78"/>
                <a:ea typeface="Calibri" panose="020F0502020204030204" pitchFamily="34" charset="0"/>
                <a:cs typeface="Simplified Arabic" panose="02020603050405020304" pitchFamily="18" charset="-78"/>
              </a:rPr>
              <a:t>استراتيجيا يصعب تقليده من قبل المنافسين</a:t>
            </a:r>
            <a:r>
              <a:rPr lang="ar-SA" sz="2000" dirty="0">
                <a:latin typeface="Simplified Arabic" panose="02020603050405020304" pitchFamily="18" charset="-78"/>
                <a:ea typeface="Calibri" panose="020F0502020204030204" pitchFamily="34" charset="0"/>
                <a:cs typeface="Simplified Arabic" panose="02020603050405020304" pitchFamily="18" charset="-78"/>
              </a:rPr>
              <a:t>، لذلك يتوجب على منظمات الأعمال العمل على تدريبهم وتنميتهم بشكل مستمر، من أجل اكسابهم المعارف والمهارات اللازمة لإدارة الموارد المادية </a:t>
            </a:r>
            <a:r>
              <a:rPr lang="ar-SA" sz="2000" dirty="0">
                <a:solidFill>
                  <a:srgbClr val="1D2129"/>
                </a:solidFill>
                <a:latin typeface="Simplified Arabic" panose="02020603050405020304" pitchFamily="18" charset="-78"/>
                <a:ea typeface="Calibri" panose="020F0502020204030204" pitchFamily="34" charset="0"/>
                <a:cs typeface="Simplified Arabic" panose="02020603050405020304" pitchFamily="18" charset="-78"/>
              </a:rPr>
              <a:t>واستغلال الفرص ومواجهة التهديدات البيئية.</a:t>
            </a:r>
            <a:endParaRPr lang="fr-FR" sz="20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360000" algn="just" rtl="1">
              <a:lnSpc>
                <a:spcPct val="110000"/>
              </a:lnSpc>
              <a:spcBef>
                <a:spcPts val="0"/>
              </a:spcBef>
              <a:spcAft>
                <a:spcPts val="0"/>
              </a:spcAft>
              <a:buNone/>
            </a:pPr>
            <a:endParaRPr lang="fr-FR" sz="22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None/>
            </a:pPr>
            <a:endParaRPr lang="fr-FR" dirty="0"/>
          </a:p>
        </p:txBody>
      </p:sp>
    </p:spTree>
    <p:extLst>
      <p:ext uri="{BB962C8B-B14F-4D97-AF65-F5344CB8AC3E}">
        <p14:creationId xmlns:p14="http://schemas.microsoft.com/office/powerpoint/2010/main" val="4042689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fontScale="90000"/>
          </a:bodyPr>
          <a:lstStyle/>
          <a:p>
            <a:r>
              <a:rPr lang="ar-SA" sz="3600" b="1" dirty="0">
                <a:ea typeface="Calibri" panose="020F0502020204030204" pitchFamily="34" charset="0"/>
                <a:cs typeface="Simplified Arabic" panose="02020603050405020304" pitchFamily="18" charset="-78"/>
              </a:rPr>
              <a:t>مكونات </a:t>
            </a:r>
            <a:r>
              <a:rPr lang="ar-DZ" sz="3600" b="1" dirty="0" smtClean="0">
                <a:ea typeface="Calibri" panose="020F0502020204030204" pitchFamily="34" charset="0"/>
                <a:cs typeface="Simplified Arabic" panose="02020603050405020304" pitchFamily="18" charset="-78"/>
              </a:rPr>
              <a:t>نموذج التفاعل البيئي القائم على أساس موارد المنظمة</a:t>
            </a:r>
            <a:endParaRPr lang="fr-FR" sz="3600" dirty="0"/>
          </a:p>
        </p:txBody>
      </p:sp>
      <p:sp>
        <p:nvSpPr>
          <p:cNvPr id="3" name="Espace réservé du contenu 2"/>
          <p:cNvSpPr>
            <a:spLocks noGrp="1"/>
          </p:cNvSpPr>
          <p:nvPr>
            <p:ph idx="1"/>
          </p:nvPr>
        </p:nvSpPr>
        <p:spPr>
          <a:xfrm>
            <a:off x="457200" y="1600201"/>
            <a:ext cx="8229600" cy="460647"/>
          </a:xfrm>
          <a:solidFill>
            <a:schemeClr val="bg1">
              <a:lumMod val="95000"/>
            </a:schemeClr>
          </a:solidFill>
          <a:ln>
            <a:solidFill>
              <a:schemeClr val="bg1">
                <a:lumMod val="50000"/>
              </a:schemeClr>
            </a:solidFill>
          </a:ln>
        </p:spPr>
        <p:txBody>
          <a:bodyPr>
            <a:normAutofit/>
          </a:bodyPr>
          <a:lstStyle/>
          <a:p>
            <a:pPr marL="0" lvl="0" indent="0" algn="just" rtl="1">
              <a:spcBef>
                <a:spcPts val="0"/>
              </a:spcBef>
              <a:buClr>
                <a:srgbClr val="000000"/>
              </a:buClr>
              <a:buNone/>
              <a:tabLst>
                <a:tab pos="89535" algn="r"/>
              </a:tabLst>
            </a:pPr>
            <a:r>
              <a:rPr lang="ar-SA" sz="1800" dirty="0">
                <a:solidFill>
                  <a:prstClr val="black"/>
                </a:solidFill>
                <a:latin typeface="Simplified Arabic" panose="02020603050405020304" pitchFamily="18" charset="-78"/>
                <a:ea typeface="Times New Roman" panose="02020603050405020304" pitchFamily="18" charset="0"/>
                <a:cs typeface="Simplified Arabic" panose="02020603050405020304" pitchFamily="18" charset="-78"/>
              </a:rPr>
              <a:t>المسح والتحليل البيئي الداخلي والخارجي للمنظمة</a:t>
            </a:r>
            <a:r>
              <a:rPr lang="ar-DZ" sz="1800" dirty="0">
                <a:solidFill>
                  <a:prstClr val="black"/>
                </a:solidFill>
                <a:latin typeface="Simplified Arabic" panose="02020603050405020304" pitchFamily="18" charset="-78"/>
                <a:ea typeface="Times New Roman" panose="02020603050405020304" pitchFamily="18" charset="0"/>
                <a:cs typeface="Simplified Arabic" panose="02020603050405020304" pitchFamily="18" charset="-78"/>
              </a:rPr>
              <a:t> </a:t>
            </a:r>
            <a:r>
              <a:rPr lang="ar-SA" sz="1800" dirty="0">
                <a:solidFill>
                  <a:srgbClr val="000000"/>
                </a:solidFill>
                <a:latin typeface="Simplified Arabic" panose="02020603050405020304" pitchFamily="18" charset="-78"/>
                <a:ea typeface="Times New Roman" panose="02020603050405020304" pitchFamily="18" charset="0"/>
                <a:cs typeface="Simplified Arabic" panose="02020603050405020304" pitchFamily="18" charset="-78"/>
              </a:rPr>
              <a:t>عن طريق جمع البيانات الإحصائية</a:t>
            </a:r>
            <a:r>
              <a:rPr lang="ar-SA" sz="1900" dirty="0">
                <a:solidFill>
                  <a:srgbClr val="000000"/>
                </a:solidFill>
                <a:latin typeface="Simplified Arabic" panose="02020603050405020304" pitchFamily="18" charset="-78"/>
                <a:ea typeface="Times New Roman" panose="02020603050405020304" pitchFamily="18" charset="0"/>
                <a:cs typeface="Simplified Arabic" panose="02020603050405020304" pitchFamily="18" charset="-78"/>
              </a:rPr>
              <a:t>.</a:t>
            </a:r>
            <a:endParaRPr lang="fr-FR" sz="1900" dirty="0">
              <a:solidFill>
                <a:prstClr val="black"/>
              </a:solidFill>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buNone/>
            </a:pPr>
            <a:endParaRPr lang="fr-FR" dirty="0"/>
          </a:p>
        </p:txBody>
      </p:sp>
      <p:sp>
        <p:nvSpPr>
          <p:cNvPr id="4" name="Espace réservé du contenu 2"/>
          <p:cNvSpPr txBox="1">
            <a:spLocks/>
          </p:cNvSpPr>
          <p:nvPr/>
        </p:nvSpPr>
        <p:spPr>
          <a:xfrm>
            <a:off x="452099" y="2238549"/>
            <a:ext cx="8229600" cy="686395"/>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9535" algn="r"/>
              </a:tabLst>
            </a:pPr>
            <a:r>
              <a:rPr lang="ar-SA" sz="1800" dirty="0">
                <a:solidFill>
                  <a:prstClr val="black"/>
                </a:solidFill>
                <a:latin typeface="Calibri" panose="020F0502020204030204" pitchFamily="34" charset="0"/>
                <a:ea typeface="Times New Roman" panose="02020603050405020304" pitchFamily="18" charset="0"/>
                <a:cs typeface="Simplified Arabic" panose="02020603050405020304" pitchFamily="18" charset="-78"/>
              </a:rPr>
              <a:t>الموارد </a:t>
            </a:r>
            <a:r>
              <a:rPr lang="ar-DZ" sz="1800" dirty="0">
                <a:solidFill>
                  <a:prstClr val="black"/>
                </a:solidFill>
                <a:latin typeface="Calibri" panose="020F0502020204030204" pitchFamily="34" charset="0"/>
                <a:ea typeface="Times New Roman" panose="02020603050405020304" pitchFamily="18" charset="0"/>
                <a:cs typeface="Simplified Arabic" panose="02020603050405020304" pitchFamily="18" charset="-78"/>
              </a:rPr>
              <a:t>المادية والبشرية </a:t>
            </a:r>
            <a:r>
              <a:rPr lang="ar-SA" sz="1800" dirty="0">
                <a:solidFill>
                  <a:prstClr val="black"/>
                </a:solidFill>
                <a:latin typeface="Calibri" panose="020F0502020204030204" pitchFamily="34" charset="0"/>
                <a:ea typeface="Times New Roman" panose="02020603050405020304" pitchFamily="18" charset="0"/>
                <a:cs typeface="Simplified Arabic" panose="02020603050405020304" pitchFamily="18" charset="-78"/>
              </a:rPr>
              <a:t>المتنوعة التي تمتلكها المنظمة</a:t>
            </a:r>
            <a:r>
              <a:rPr lang="ar-DZ" sz="1800" dirty="0">
                <a:solidFill>
                  <a:prstClr val="black"/>
                </a:solidFill>
                <a:latin typeface="Calibri" panose="020F0502020204030204" pitchFamily="34" charset="0"/>
                <a:ea typeface="Times New Roman" panose="02020603050405020304" pitchFamily="18" charset="0"/>
                <a:cs typeface="Simplified Arabic" panose="02020603050405020304" pitchFamily="18" charset="-78"/>
              </a:rPr>
              <a:t>، والتي تعتمد عليها في تنفيذ استراتيجيتها</a:t>
            </a:r>
            <a:r>
              <a:rPr lang="ar-SA" sz="1800" dirty="0">
                <a:solidFill>
                  <a:srgbClr val="000000"/>
                </a:solidFill>
                <a:latin typeface="Calibri" panose="020F0502020204030204" pitchFamily="34" charset="0"/>
                <a:ea typeface="Times New Roman" panose="02020603050405020304" pitchFamily="18" charset="0"/>
                <a:cs typeface="Simplified Arabic" panose="02020603050405020304" pitchFamily="18" charset="-78"/>
              </a:rPr>
              <a:t> المتضمنة لرسالتها، وغاياتها وأهدافها.</a:t>
            </a:r>
            <a:endParaRPr lang="fr-FR" sz="1800" dirty="0">
              <a:solidFill>
                <a:prstClr val="black"/>
              </a:solidFill>
              <a:latin typeface="Calibri" panose="020F0502020204030204" pitchFamily="34" charset="0"/>
              <a:ea typeface="Calibri" panose="020F0502020204030204" pitchFamily="34" charset="0"/>
              <a:cs typeface="Felix Titling" panose="04060505060202020A04" pitchFamily="82" charset="0"/>
            </a:endParaRPr>
          </a:p>
        </p:txBody>
      </p:sp>
      <p:sp>
        <p:nvSpPr>
          <p:cNvPr id="5" name="Espace réservé du contenu 2"/>
          <p:cNvSpPr txBox="1">
            <a:spLocks/>
          </p:cNvSpPr>
          <p:nvPr/>
        </p:nvSpPr>
        <p:spPr>
          <a:xfrm>
            <a:off x="452099" y="3102645"/>
            <a:ext cx="8229600" cy="758403"/>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9535" algn="r"/>
              </a:tabLst>
            </a:pPr>
            <a:r>
              <a:rPr lang="ar-SA" sz="1800" dirty="0">
                <a:solidFill>
                  <a:prstClr val="black"/>
                </a:solidFill>
                <a:latin typeface="Calibri" panose="020F0502020204030204" pitchFamily="34" charset="0"/>
                <a:ea typeface="Times New Roman" panose="02020603050405020304" pitchFamily="18" charset="0"/>
                <a:cs typeface="Simplified Arabic" panose="02020603050405020304" pitchFamily="18" charset="-78"/>
              </a:rPr>
              <a:t>تعليم وتدريب الموارد البشرية، بهدف إكسابها المهارات والخبرات اللازمة للتعامل مع خصائص موارد المنظمة المادية المتغيرة.</a:t>
            </a:r>
            <a:endParaRPr lang="fr-FR" sz="1800" dirty="0">
              <a:solidFill>
                <a:prstClr val="black"/>
              </a:solidFill>
              <a:latin typeface="Calibri" panose="020F0502020204030204" pitchFamily="34" charset="0"/>
              <a:ea typeface="Calibri" panose="020F0502020204030204" pitchFamily="34" charset="0"/>
              <a:cs typeface="Felix Titling" panose="04060505060202020A04" pitchFamily="82" charset="0"/>
            </a:endParaRPr>
          </a:p>
        </p:txBody>
      </p:sp>
      <p:sp>
        <p:nvSpPr>
          <p:cNvPr id="6" name="Espace réservé du contenu 2"/>
          <p:cNvSpPr txBox="1">
            <a:spLocks/>
          </p:cNvSpPr>
          <p:nvPr/>
        </p:nvSpPr>
        <p:spPr>
          <a:xfrm>
            <a:off x="452099" y="5190877"/>
            <a:ext cx="8229600" cy="470371"/>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9535" algn="r"/>
              </a:tabLst>
            </a:pPr>
            <a:r>
              <a:rPr lang="ar-SA" sz="1800" dirty="0">
                <a:solidFill>
                  <a:prstClr val="black"/>
                </a:solidFill>
                <a:latin typeface="Calibri" panose="020F0502020204030204" pitchFamily="34" charset="0"/>
                <a:ea typeface="Times New Roman" panose="02020603050405020304" pitchFamily="18" charset="0"/>
                <a:cs typeface="Simplified Arabic" panose="02020603050405020304" pitchFamily="18" charset="-78"/>
              </a:rPr>
              <a:t>تحفيز الموارد البشرية</a:t>
            </a:r>
            <a:r>
              <a:rPr lang="ar-DZ" sz="1800" dirty="0">
                <a:solidFill>
                  <a:prstClr val="black"/>
                </a:solidFill>
                <a:latin typeface="Calibri" panose="020F0502020204030204" pitchFamily="34" charset="0"/>
                <a:ea typeface="Times New Roman" panose="02020603050405020304" pitchFamily="18" charset="0"/>
                <a:cs typeface="Simplified Arabic" panose="02020603050405020304" pitchFamily="18" charset="-78"/>
              </a:rPr>
              <a:t> </a:t>
            </a:r>
            <a:r>
              <a:rPr lang="ar-SA" sz="1800" dirty="0">
                <a:solidFill>
                  <a:srgbClr val="000000"/>
                </a:solidFill>
                <a:latin typeface="Calibri" panose="020F0502020204030204" pitchFamily="34" charset="0"/>
                <a:ea typeface="Times New Roman" panose="02020603050405020304" pitchFamily="18" charset="0"/>
                <a:cs typeface="Simplified Arabic" panose="02020603050405020304" pitchFamily="18" charset="-78"/>
              </a:rPr>
              <a:t>لضمان الاستخدام الأمثل لها وتشجيعها على الابداع والابتكار.</a:t>
            </a:r>
            <a:endParaRPr lang="fr-FR" sz="1800" dirty="0">
              <a:solidFill>
                <a:prstClr val="black"/>
              </a:solidFill>
              <a:latin typeface="Calibri" panose="020F0502020204030204" pitchFamily="34" charset="0"/>
              <a:ea typeface="Calibri" panose="020F0502020204030204" pitchFamily="34" charset="0"/>
              <a:cs typeface="Felix Titling" panose="04060505060202020A04" pitchFamily="82" charset="0"/>
            </a:endParaRPr>
          </a:p>
        </p:txBody>
      </p:sp>
      <p:sp>
        <p:nvSpPr>
          <p:cNvPr id="7" name="Espace réservé du contenu 2"/>
          <p:cNvSpPr txBox="1">
            <a:spLocks/>
          </p:cNvSpPr>
          <p:nvPr/>
        </p:nvSpPr>
        <p:spPr>
          <a:xfrm>
            <a:off x="452099" y="4038749"/>
            <a:ext cx="8229600" cy="974427"/>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9535" algn="r"/>
              </a:tabLst>
            </a:pPr>
            <a:r>
              <a:rPr lang="ar-SA" sz="1800" dirty="0">
                <a:solidFill>
                  <a:prstClr val="black"/>
                </a:solidFill>
                <a:latin typeface="Calibri" panose="020F0502020204030204" pitchFamily="34" charset="0"/>
                <a:ea typeface="Times New Roman" panose="02020603050405020304" pitchFamily="18" charset="0"/>
                <a:cs typeface="Simplified Arabic" panose="02020603050405020304" pitchFamily="18" charset="-78"/>
              </a:rPr>
              <a:t>التقنية: </a:t>
            </a:r>
            <a:r>
              <a:rPr lang="ar-SA" sz="1800" dirty="0">
                <a:solidFill>
                  <a:srgbClr val="000000"/>
                </a:solidFill>
                <a:latin typeface="Calibri" panose="020F0502020204030204" pitchFamily="34" charset="0"/>
                <a:ea typeface="Times New Roman" panose="02020603050405020304" pitchFamily="18" charset="0"/>
                <a:cs typeface="Simplified Arabic" panose="02020603050405020304" pitchFamily="18" charset="-78"/>
              </a:rPr>
              <a:t>يركز </a:t>
            </a:r>
            <a:r>
              <a:rPr lang="ar-DZ" sz="1800" dirty="0">
                <a:solidFill>
                  <a:srgbClr val="000000"/>
                </a:solidFill>
                <a:latin typeface="Calibri" panose="020F0502020204030204" pitchFamily="34" charset="0"/>
                <a:ea typeface="Times New Roman" panose="02020603050405020304" pitchFamily="18" charset="0"/>
                <a:cs typeface="Simplified Arabic" panose="02020603050405020304" pitchFamily="18" charset="-78"/>
              </a:rPr>
              <a:t>هذا ال</a:t>
            </a:r>
            <a:r>
              <a:rPr lang="ar-SA" sz="1800" dirty="0">
                <a:solidFill>
                  <a:srgbClr val="000000"/>
                </a:solidFill>
                <a:latin typeface="Calibri" panose="020F0502020204030204" pitchFamily="34" charset="0"/>
                <a:ea typeface="Times New Roman" panose="02020603050405020304" pitchFamily="18" charset="0"/>
                <a:cs typeface="Simplified Arabic" panose="02020603050405020304" pitchFamily="18" charset="-78"/>
              </a:rPr>
              <a:t>نموذج على أهمية تدريب الموارد البشرية</a:t>
            </a:r>
            <a:r>
              <a:rPr lang="ar-DZ" sz="1800" dirty="0">
                <a:solidFill>
                  <a:srgbClr val="000000"/>
                </a:solidFill>
                <a:latin typeface="Calibri" panose="020F0502020204030204" pitchFamily="34" charset="0"/>
                <a:ea typeface="Times New Roman" panose="02020603050405020304" pitchFamily="18" charset="0"/>
                <a:cs typeface="Simplified Arabic" panose="02020603050405020304" pitchFamily="18" charset="-78"/>
              </a:rPr>
              <a:t> </a:t>
            </a:r>
            <a:r>
              <a:rPr lang="ar-SA" sz="1800" dirty="0">
                <a:solidFill>
                  <a:srgbClr val="000000"/>
                </a:solidFill>
                <a:latin typeface="Calibri" panose="020F0502020204030204" pitchFamily="34" charset="0"/>
                <a:ea typeface="Times New Roman" panose="02020603050405020304" pitchFamily="18" charset="0"/>
                <a:cs typeface="Simplified Arabic" panose="02020603050405020304" pitchFamily="18" charset="-78"/>
              </a:rPr>
              <a:t>على التكنولوجيا الحديثة والمتقدمة لإكساب هذه الموارد المهارات، والخبرات، والمعرفة اللازمة للتعامل مع هذه التكنولوجيا كل في موقعه</a:t>
            </a:r>
            <a:r>
              <a:rPr lang="ar-DZ" sz="1800" dirty="0">
                <a:solidFill>
                  <a:srgbClr val="000000"/>
                </a:solidFill>
                <a:latin typeface="Calibri" panose="020F0502020204030204" pitchFamily="34" charset="0"/>
                <a:ea typeface="Times New Roman" panose="02020603050405020304" pitchFamily="18" charset="0"/>
                <a:cs typeface="Simplified Arabic" panose="02020603050405020304" pitchFamily="18" charset="-78"/>
              </a:rPr>
              <a:t>، </a:t>
            </a:r>
            <a:r>
              <a:rPr lang="ar-SA" sz="1800" dirty="0">
                <a:solidFill>
                  <a:srgbClr val="000000"/>
                </a:solidFill>
                <a:latin typeface="Calibri" panose="020F0502020204030204" pitchFamily="34" charset="0"/>
                <a:ea typeface="Times New Roman" panose="02020603050405020304" pitchFamily="18" charset="0"/>
                <a:cs typeface="Simplified Arabic" panose="02020603050405020304" pitchFamily="18" charset="-78"/>
              </a:rPr>
              <a:t>حتى يتسنى</a:t>
            </a:r>
            <a:r>
              <a:rPr lang="ar-DZ" sz="1800" dirty="0">
                <a:solidFill>
                  <a:srgbClr val="000000"/>
                </a:solidFill>
                <a:latin typeface="Calibri" panose="020F0502020204030204" pitchFamily="34" charset="0"/>
                <a:ea typeface="Times New Roman" panose="02020603050405020304" pitchFamily="18" charset="0"/>
                <a:cs typeface="Simplified Arabic" panose="02020603050405020304" pitchFamily="18" charset="-78"/>
              </a:rPr>
              <a:t> للمنظمة </a:t>
            </a:r>
            <a:r>
              <a:rPr lang="ar-SA" sz="1800" dirty="0">
                <a:solidFill>
                  <a:srgbClr val="000000"/>
                </a:solidFill>
                <a:latin typeface="Calibri" panose="020F0502020204030204" pitchFamily="34" charset="0"/>
                <a:ea typeface="Times New Roman" panose="02020603050405020304" pitchFamily="18" charset="0"/>
                <a:cs typeface="Simplified Arabic" panose="02020603050405020304" pitchFamily="18" charset="-78"/>
              </a:rPr>
              <a:t>الحفاظ على موقعها التنافسي وحصتها السوقية.</a:t>
            </a:r>
            <a:endParaRPr lang="fr-FR" sz="1800" dirty="0">
              <a:solidFill>
                <a:prstClr val="black"/>
              </a:solidFill>
              <a:latin typeface="Calibri" panose="020F0502020204030204" pitchFamily="34" charset="0"/>
              <a:ea typeface="Calibri" panose="020F0502020204030204" pitchFamily="34" charset="0"/>
              <a:cs typeface="Felix Titling" panose="04060505060202020A04" pitchFamily="82" charset="0"/>
            </a:endParaRPr>
          </a:p>
        </p:txBody>
      </p:sp>
    </p:spTree>
    <p:extLst>
      <p:ext uri="{BB962C8B-B14F-4D97-AF65-F5344CB8AC3E}">
        <p14:creationId xmlns:p14="http://schemas.microsoft.com/office/powerpoint/2010/main" val="321801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 name="Espace réservé du contenu 58"/>
          <p:cNvPicPr>
            <a:picLocks noGrp="1" noChangeAspect="1"/>
          </p:cNvPicPr>
          <p:nvPr>
            <p:ph idx="1"/>
          </p:nvPr>
        </p:nvPicPr>
        <p:blipFill>
          <a:blip r:embed="rId2"/>
          <a:stretch>
            <a:fillRect/>
          </a:stretch>
        </p:blipFill>
        <p:spPr>
          <a:xfrm>
            <a:off x="827584" y="980728"/>
            <a:ext cx="7416824" cy="5145435"/>
          </a:xfrm>
          <a:prstGeom prst="rect">
            <a:avLst/>
          </a:prstGeom>
        </p:spPr>
      </p:pic>
      <p:sp>
        <p:nvSpPr>
          <p:cNvPr id="60" name="ZoneTexte 59"/>
          <p:cNvSpPr txBox="1"/>
          <p:nvPr/>
        </p:nvSpPr>
        <p:spPr>
          <a:xfrm>
            <a:off x="1835696" y="836712"/>
            <a:ext cx="4896544" cy="369332"/>
          </a:xfrm>
          <a:prstGeom prst="rect">
            <a:avLst/>
          </a:prstGeom>
          <a:solidFill>
            <a:schemeClr val="bg1">
              <a:lumMod val="95000"/>
            </a:schemeClr>
          </a:solidFill>
          <a:ln>
            <a:solidFill>
              <a:schemeClr val="bg1">
                <a:lumMod val="65000"/>
              </a:schemeClr>
            </a:solidFill>
          </a:ln>
        </p:spPr>
        <p:txBody>
          <a:bodyPr wrap="square" rtlCol="0">
            <a:spAutoFit/>
          </a:bodyPr>
          <a:lstStyle/>
          <a:p>
            <a:pPr algn="ctr"/>
            <a:r>
              <a:rPr lang="ar-DZ" dirty="0" smtClean="0"/>
              <a:t>نموذج التفاعل البيئي القائم على أساس موارد المنظمة</a:t>
            </a:r>
            <a:endParaRPr lang="fr-FR" dirty="0"/>
          </a:p>
        </p:txBody>
      </p:sp>
    </p:spTree>
    <p:extLst>
      <p:ext uri="{BB962C8B-B14F-4D97-AF65-F5344CB8AC3E}">
        <p14:creationId xmlns:p14="http://schemas.microsoft.com/office/powerpoint/2010/main" val="1304489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210146"/>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t>نموذج </a:t>
            </a:r>
            <a:r>
              <a:rPr lang="ar-DZ" sz="3600" b="1" dirty="0" smtClean="0"/>
              <a:t>ديفيد جست</a:t>
            </a:r>
            <a:endParaRPr lang="fr-FR" sz="3600" dirty="0"/>
          </a:p>
        </p:txBody>
      </p:sp>
      <p:sp>
        <p:nvSpPr>
          <p:cNvPr id="3" name="Espace réservé du contenu 2"/>
          <p:cNvSpPr>
            <a:spLocks noGrp="1"/>
          </p:cNvSpPr>
          <p:nvPr>
            <p:ph idx="1"/>
          </p:nvPr>
        </p:nvSpPr>
        <p:spPr>
          <a:xfrm>
            <a:off x="457200" y="1723041"/>
            <a:ext cx="8229600" cy="1129896"/>
          </a:xfrm>
          <a:solidFill>
            <a:schemeClr val="bg1">
              <a:lumMod val="95000"/>
            </a:schemeClr>
          </a:solidFill>
          <a:ln>
            <a:solidFill>
              <a:schemeClr val="bg1">
                <a:lumMod val="50000"/>
              </a:schemeClr>
            </a:solidFill>
          </a:ln>
        </p:spPr>
        <p:txBody>
          <a:bodyPr>
            <a:normAutofit fontScale="92500" lnSpcReduction="20000"/>
          </a:bodyPr>
          <a:lstStyle/>
          <a:p>
            <a:pPr marL="0" indent="360000" algn="just" rtl="1">
              <a:spcBef>
                <a:spcPts val="0"/>
              </a:spcBef>
              <a:spcAft>
                <a:spcPts val="0"/>
              </a:spcAft>
              <a:buNone/>
            </a:pPr>
            <a:r>
              <a:rPr lang="ar-SA" sz="2000" spc="25" dirty="0">
                <a:latin typeface="Simplified Arabic" panose="02020603050405020304" pitchFamily="18" charset="-78"/>
                <a:ea typeface="Calibri" panose="020F0502020204030204" pitchFamily="34" charset="0"/>
                <a:cs typeface="Simplified Arabic" panose="02020603050405020304" pitchFamily="18" charset="-78"/>
              </a:rPr>
              <a:t>نموذج ديفيد جست هو أحد نماذج تصميم </a:t>
            </a:r>
            <a:r>
              <a:rPr lang="ar-SA" sz="2000" spc="25" dirty="0" smtClean="0">
                <a:latin typeface="Simplified Arabic" panose="02020603050405020304" pitchFamily="18" charset="-78"/>
                <a:ea typeface="Calibri" panose="020F0502020204030204" pitchFamily="34" charset="0"/>
                <a:cs typeface="Simplified Arabic" panose="02020603050405020304" pitchFamily="18" charset="-78"/>
              </a:rPr>
              <a:t>استراتيجية</a:t>
            </a:r>
            <a:r>
              <a:rPr lang="ar-DZ" sz="2000" spc="25" dirty="0" smtClean="0">
                <a:latin typeface="Simplified Arabic" panose="02020603050405020304" pitchFamily="18" charset="-78"/>
                <a:ea typeface="Calibri" panose="020F0502020204030204" pitchFamily="34" charset="0"/>
                <a:cs typeface="Simplified Arabic" panose="02020603050405020304" pitchFamily="18" charset="-78"/>
              </a:rPr>
              <a:t> إدارة الموارد البشرية</a:t>
            </a:r>
            <a:r>
              <a:rPr lang="fr-FR" sz="2000" spc="25" dirty="0">
                <a:latin typeface="Simplified Arabic" panose="02020603050405020304" pitchFamily="18" charset="-78"/>
                <a:ea typeface="Calibri" panose="020F0502020204030204" pitchFamily="34" charset="0"/>
                <a:cs typeface="Simplified Arabic" panose="02020603050405020304" pitchFamily="18" charset="-78"/>
              </a:rPr>
              <a:t> </a:t>
            </a:r>
            <a:r>
              <a:rPr lang="ar-SA" sz="2000" spc="25" dirty="0">
                <a:latin typeface="Simplified Arabic" panose="02020603050405020304" pitchFamily="18" charset="-78"/>
                <a:ea typeface="Calibri" panose="020F0502020204030204" pitchFamily="34" charset="0"/>
                <a:cs typeface="Simplified Arabic" panose="02020603050405020304" pitchFamily="18" charset="-78"/>
              </a:rPr>
              <a:t>في منظمات الأعمال قام بوضعه </a:t>
            </a:r>
            <a:r>
              <a:rPr lang="ar-SA" sz="2000" spc="25" dirty="0" smtClean="0">
                <a:latin typeface="Simplified Arabic" panose="02020603050405020304" pitchFamily="18" charset="-78"/>
                <a:ea typeface="Calibri" panose="020F0502020204030204" pitchFamily="34" charset="0"/>
                <a:cs typeface="Simplified Arabic" panose="02020603050405020304" pitchFamily="18" charset="-78"/>
              </a:rPr>
              <a:t>د</a:t>
            </a:r>
            <a:r>
              <a:rPr lang="ar-DZ" sz="2000" spc="25" dirty="0" smtClean="0">
                <a:latin typeface="Simplified Arabic" panose="02020603050405020304" pitchFamily="18" charset="-78"/>
                <a:ea typeface="Calibri" panose="020F0502020204030204" pitchFamily="34" charset="0"/>
                <a:cs typeface="Simplified Arabic" panose="02020603050405020304" pitchFamily="18" charset="-78"/>
              </a:rPr>
              <a:t>ي</a:t>
            </a:r>
            <a:r>
              <a:rPr lang="ar-SA" sz="2000" spc="25" dirty="0" smtClean="0">
                <a:latin typeface="Simplified Arabic" panose="02020603050405020304" pitchFamily="18" charset="-78"/>
                <a:ea typeface="Calibri" panose="020F0502020204030204" pitchFamily="34" charset="0"/>
                <a:cs typeface="Simplified Arabic" panose="02020603050405020304" pitchFamily="18" charset="-78"/>
              </a:rPr>
              <a:t>فيد</a:t>
            </a:r>
            <a:r>
              <a:rPr lang="ar-DZ" sz="2000" spc="25"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2000" spc="25" dirty="0" smtClean="0">
                <a:latin typeface="Simplified Arabic" panose="02020603050405020304" pitchFamily="18" charset="-78"/>
                <a:ea typeface="Calibri" panose="020F0502020204030204" pitchFamily="34" charset="0"/>
                <a:cs typeface="Simplified Arabic" panose="02020603050405020304" pitchFamily="18" charset="-78"/>
              </a:rPr>
              <a:t>جست </a:t>
            </a:r>
            <a:r>
              <a:rPr lang="ar-SA" sz="2000" spc="25" dirty="0">
                <a:latin typeface="Simplified Arabic" panose="02020603050405020304" pitchFamily="18" charset="-78"/>
                <a:ea typeface="Calibri" panose="020F0502020204030204" pitchFamily="34" charset="0"/>
                <a:cs typeface="Simplified Arabic" panose="02020603050405020304" pitchFamily="18" charset="-78"/>
              </a:rPr>
              <a:t>سنة 1997 بعد </a:t>
            </a:r>
            <a:r>
              <a:rPr lang="ar-SA" sz="2000" spc="25" dirty="0" smtClean="0">
                <a:latin typeface="Simplified Arabic" panose="02020603050405020304" pitchFamily="18" charset="-78"/>
                <a:ea typeface="Calibri" panose="020F0502020204030204" pitchFamily="34" charset="0"/>
                <a:cs typeface="Simplified Arabic" panose="02020603050405020304" pitchFamily="18" charset="-78"/>
              </a:rPr>
              <a:t>قيامه </a:t>
            </a:r>
            <a:r>
              <a:rPr lang="ar-SA" sz="2000" spc="25" dirty="0">
                <a:latin typeface="Simplified Arabic" panose="02020603050405020304" pitchFamily="18" charset="-78"/>
                <a:ea typeface="Calibri" panose="020F0502020204030204" pitchFamily="34" charset="0"/>
                <a:cs typeface="Simplified Arabic" panose="02020603050405020304" pitchFamily="18" charset="-78"/>
              </a:rPr>
              <a:t>بعدد من التجارب والأبحاث، وقد تضمن مجموعة من المكونات التي تعتبر سبب نجاح استراتيجية إدارة الموارد البشرية، حيث يتمثل أول مكون في تحديد أهداف استراتيجية إدارة الموارد البشرية وصولا إلى نتائج الأداء الكلي، وهي كما يأتي بالتفصيل</a:t>
            </a:r>
            <a:r>
              <a:rPr lang="fr-FR" sz="2000" spc="25" dirty="0">
                <a:latin typeface="Simplified Arabic" panose="02020603050405020304" pitchFamily="18" charset="-78"/>
                <a:ea typeface="Calibri" panose="020F0502020204030204" pitchFamily="34" charset="0"/>
                <a:cs typeface="Simplified Arabic" panose="02020603050405020304" pitchFamily="18" charset="-78"/>
              </a:rPr>
              <a:t>:</a:t>
            </a:r>
            <a:endParaRPr lang="fr-FR" sz="20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360000" algn="just" rtl="1">
              <a:lnSpc>
                <a:spcPct val="110000"/>
              </a:lnSpc>
              <a:spcBef>
                <a:spcPts val="0"/>
              </a:spcBef>
              <a:spcAft>
                <a:spcPts val="0"/>
              </a:spcAft>
              <a:buNone/>
            </a:pPr>
            <a:endParaRPr lang="fr-FR" sz="22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None/>
            </a:pPr>
            <a:endParaRPr lang="fr-FR" dirty="0"/>
          </a:p>
        </p:txBody>
      </p:sp>
      <p:sp>
        <p:nvSpPr>
          <p:cNvPr id="4" name="Espace réservé du contenu 2"/>
          <p:cNvSpPr txBox="1">
            <a:spLocks/>
          </p:cNvSpPr>
          <p:nvPr/>
        </p:nvSpPr>
        <p:spPr>
          <a:xfrm>
            <a:off x="457200" y="3068960"/>
            <a:ext cx="8229600" cy="1224136"/>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r" rtl="1">
              <a:lnSpc>
                <a:spcPct val="110000"/>
              </a:lnSpc>
              <a:spcBef>
                <a:spcPts val="0"/>
              </a:spcBef>
              <a:buClr>
                <a:srgbClr val="000000"/>
              </a:buClr>
              <a:buFont typeface="Felix Titling" panose="04060505060202020A04" pitchFamily="82" charset="0"/>
              <a:buChar char="-"/>
              <a:tabLst>
                <a:tab pos="89535" algn="r"/>
              </a:tabLst>
            </a:pPr>
            <a:r>
              <a:rPr lang="ar-DZ" sz="20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تحديد </a:t>
            </a:r>
            <a:r>
              <a:rPr lang="ar-SA" sz="2000" dirty="0">
                <a:latin typeface="Simplified Arabic" panose="02020603050405020304" pitchFamily="18" charset="-78"/>
                <a:ea typeface="Times New Roman" panose="02020603050405020304" pitchFamily="18" charset="0"/>
                <a:cs typeface="Simplified Arabic" panose="02020603050405020304" pitchFamily="18" charset="-78"/>
              </a:rPr>
              <a:t>أهداف استراتيجية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إدارة</a:t>
            </a:r>
            <a:r>
              <a:rPr lang="ar-DZ" sz="2000" dirty="0" smtClean="0">
                <a:latin typeface="Simplified Arabic" panose="02020603050405020304" pitchFamily="18" charset="-78"/>
                <a:ea typeface="Times New Roman" panose="02020603050405020304" pitchFamily="18" charset="0"/>
                <a:cs typeface="Simplified Arabic" panose="02020603050405020304" pitchFamily="18" charset="-78"/>
              </a:rPr>
              <a:t> الموارد البشرية</a:t>
            </a:r>
            <a:r>
              <a:rPr lang="ar-SA" sz="2000" dirty="0">
                <a:latin typeface="Simplified Arabic" panose="02020603050405020304" pitchFamily="18" charset="-78"/>
                <a:ea typeface="Times New Roman" panose="02020603050405020304" pitchFamily="18" charset="0"/>
                <a:cs typeface="Simplified Arabic" panose="02020603050405020304" pitchFamily="18" charset="-78"/>
              </a:rPr>
              <a:t> المتمثلة في: </a:t>
            </a:r>
            <a:endParaRPr lang="fr-FR" sz="20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lnSpc>
                <a:spcPct val="110000"/>
              </a:lnSpc>
              <a:spcBef>
                <a:spcPts val="0"/>
              </a:spcBef>
              <a:buFont typeface="Symbol" panose="05050102010706020507" pitchFamily="18" charset="2"/>
              <a:buChar char=""/>
              <a:tabLst>
                <a:tab pos="179705" algn="r"/>
              </a:tabLst>
            </a:pPr>
            <a:r>
              <a:rPr lang="ar-DZ" sz="20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تحقيق </a:t>
            </a:r>
            <a:r>
              <a:rPr lang="ar-SA" sz="2000" dirty="0">
                <a:latin typeface="Simplified Arabic" panose="02020603050405020304" pitchFamily="18" charset="-78"/>
                <a:ea typeface="Times New Roman" panose="02020603050405020304" pitchFamily="18" charset="0"/>
                <a:cs typeface="Simplified Arabic" panose="02020603050405020304" pitchFamily="18" charset="-78"/>
              </a:rPr>
              <a:t>الإبداع والابتكار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وتأصيله.</a:t>
            </a:r>
            <a:endParaRPr lang="fr-FR" sz="20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lnSpc>
                <a:spcPct val="110000"/>
              </a:lnSpc>
              <a:spcBef>
                <a:spcPts val="0"/>
              </a:spcBef>
              <a:buFont typeface="Symbol" panose="05050102010706020507" pitchFamily="18" charset="2"/>
              <a:buChar char=""/>
              <a:tabLst>
                <a:tab pos="179705" algn="r"/>
              </a:tabLst>
            </a:pPr>
            <a:r>
              <a:rPr lang="ar-DZ" sz="20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تحقيق </a:t>
            </a:r>
            <a:r>
              <a:rPr lang="ar-SA" sz="2000" dirty="0">
                <a:latin typeface="Simplified Arabic" panose="02020603050405020304" pitchFamily="18" charset="-78"/>
                <a:ea typeface="Times New Roman" panose="02020603050405020304" pitchFamily="18" charset="0"/>
                <a:cs typeface="Simplified Arabic" panose="02020603050405020304" pitchFamily="18" charset="-78"/>
              </a:rPr>
              <a:t>الجودة في المنتجات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والسلع.</a:t>
            </a:r>
            <a:endParaRPr lang="fr-FR" sz="20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lnSpc>
                <a:spcPct val="110000"/>
              </a:lnSpc>
              <a:spcBef>
                <a:spcPts val="0"/>
              </a:spcBef>
              <a:buFont typeface="Symbol" panose="05050102010706020507" pitchFamily="18" charset="2"/>
              <a:buChar char=""/>
              <a:tabLst>
                <a:tab pos="179705" algn="r"/>
              </a:tabLst>
            </a:pPr>
            <a:r>
              <a:rPr lang="ar-DZ" sz="20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تخفيض </a:t>
            </a:r>
            <a:r>
              <a:rPr lang="ar-SA" sz="2000" dirty="0">
                <a:latin typeface="Simplified Arabic" panose="02020603050405020304" pitchFamily="18" charset="-78"/>
                <a:ea typeface="Times New Roman" panose="02020603050405020304" pitchFamily="18" charset="0"/>
                <a:cs typeface="Simplified Arabic" panose="02020603050405020304" pitchFamily="18" charset="-78"/>
              </a:rPr>
              <a:t>تكلفة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الإنتاج.</a:t>
            </a:r>
            <a:endParaRPr lang="fr-FR" sz="20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spcBef>
                <a:spcPts val="0"/>
              </a:spcBef>
              <a:buFont typeface="Arial" pitchFamily="34" charset="0"/>
              <a:buNone/>
            </a:pPr>
            <a:endParaRPr lang="fr-FR" sz="2200" dirty="0" smtClean="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Font typeface="Arial" pitchFamily="34" charset="0"/>
              <a:buNone/>
            </a:pPr>
            <a:endParaRPr lang="fr-FR" dirty="0"/>
          </a:p>
        </p:txBody>
      </p:sp>
      <p:sp>
        <p:nvSpPr>
          <p:cNvPr id="5" name="Espace réservé du contenu 2"/>
          <p:cNvSpPr txBox="1">
            <a:spLocks/>
          </p:cNvSpPr>
          <p:nvPr/>
        </p:nvSpPr>
        <p:spPr>
          <a:xfrm>
            <a:off x="457200" y="4531352"/>
            <a:ext cx="8229600" cy="2138008"/>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Clr>
                <a:srgbClr val="000000"/>
              </a:buClr>
              <a:buFont typeface="Felix Titling" panose="04060505060202020A04" pitchFamily="82" charset="0"/>
              <a:buChar char="-"/>
              <a:tabLst>
                <a:tab pos="88900" algn="r"/>
              </a:tabLst>
            </a:pPr>
            <a:r>
              <a:rPr lang="ar-DZ" sz="20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2000" dirty="0">
                <a:latin typeface="Simplified Arabic" panose="02020603050405020304" pitchFamily="18" charset="-78"/>
                <a:ea typeface="Times New Roman" panose="02020603050405020304" pitchFamily="18" charset="0"/>
                <a:cs typeface="Simplified Arabic" panose="02020603050405020304" pitchFamily="18" charset="-78"/>
              </a:rPr>
              <a:t>ممارسات إدارة الموارد البشرية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المتعلقة </a:t>
            </a:r>
            <a:r>
              <a:rPr lang="ar-SA" sz="2000" dirty="0">
                <a:latin typeface="Simplified Arabic" panose="02020603050405020304" pitchFamily="18" charset="-78"/>
                <a:ea typeface="Times New Roman" panose="02020603050405020304" pitchFamily="18" charset="0"/>
                <a:cs typeface="Simplified Arabic" panose="02020603050405020304" pitchFamily="18" charset="-78"/>
              </a:rPr>
              <a:t>بالجوانب الآتية:</a:t>
            </a:r>
            <a:endParaRPr lang="fr-FR" sz="20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lnSpc>
                <a:spcPct val="120000"/>
              </a:lnSpc>
              <a:spcBef>
                <a:spcPts val="0"/>
              </a:spcBef>
              <a:buFont typeface="Symbol" panose="05050102010706020507" pitchFamily="18" charset="2"/>
              <a:buChar char=""/>
              <a:tabLst>
                <a:tab pos="179705" algn="r"/>
              </a:tabLst>
            </a:pPr>
            <a:r>
              <a:rPr lang="ar-DZ" sz="20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استقطاب </a:t>
            </a:r>
            <a:r>
              <a:rPr lang="ar-SA" sz="2000" dirty="0">
                <a:latin typeface="Simplified Arabic" panose="02020603050405020304" pitchFamily="18" charset="-78"/>
                <a:ea typeface="Times New Roman" panose="02020603050405020304" pitchFamily="18" charset="0"/>
                <a:cs typeface="Simplified Arabic" panose="02020603050405020304" pitchFamily="18" charset="-78"/>
              </a:rPr>
              <a:t>أفضل وأنسب الموارد البشرية المتوافرة والمتاحة في سوق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العمل.</a:t>
            </a:r>
            <a:endParaRPr lang="fr-FR" sz="20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lnSpc>
                <a:spcPct val="120000"/>
              </a:lnSpc>
              <a:spcBef>
                <a:spcPts val="0"/>
              </a:spcBef>
              <a:buFont typeface="Symbol" panose="05050102010706020507" pitchFamily="18" charset="2"/>
              <a:buChar char=""/>
              <a:tabLst>
                <a:tab pos="179705" algn="r"/>
              </a:tabLst>
            </a:pPr>
            <a:r>
              <a:rPr lang="ar-DZ" sz="20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تعليم </a:t>
            </a:r>
            <a:r>
              <a:rPr lang="ar-SA" sz="2000" dirty="0">
                <a:latin typeface="Simplified Arabic" panose="02020603050405020304" pitchFamily="18" charset="-78"/>
                <a:ea typeface="Times New Roman" panose="02020603050405020304" pitchFamily="18" charset="0"/>
                <a:cs typeface="Simplified Arabic" panose="02020603050405020304" pitchFamily="18" charset="-78"/>
              </a:rPr>
              <a:t>وتدريب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وتنمية</a:t>
            </a:r>
            <a:r>
              <a:rPr lang="ar-DZ" sz="2000" dirty="0" smtClean="0">
                <a:latin typeface="Simplified Arabic" panose="02020603050405020304" pitchFamily="18" charset="-78"/>
                <a:ea typeface="Times New Roman" panose="02020603050405020304" pitchFamily="18" charset="0"/>
                <a:cs typeface="Simplified Arabic" panose="02020603050405020304" pitchFamily="18" charset="-78"/>
              </a:rPr>
              <a:t> الموارد البشرية</a:t>
            </a:r>
            <a:r>
              <a:rPr lang="ar-SA" sz="2000" dirty="0">
                <a:latin typeface="Simplified Arabic" panose="02020603050405020304" pitchFamily="18" charset="-78"/>
                <a:ea typeface="Times New Roman" panose="02020603050405020304" pitchFamily="18" charset="0"/>
                <a:cs typeface="Simplified Arabic" panose="02020603050405020304" pitchFamily="18" charset="-78"/>
              </a:rPr>
              <a:t> بصفة مستديمة.</a:t>
            </a:r>
            <a:endParaRPr lang="fr-FR" sz="20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lnSpc>
                <a:spcPct val="120000"/>
              </a:lnSpc>
              <a:spcBef>
                <a:spcPts val="0"/>
              </a:spcBef>
              <a:buFont typeface="Symbol" panose="05050102010706020507" pitchFamily="18" charset="2"/>
              <a:buChar char=""/>
              <a:tabLst>
                <a:tab pos="179705" algn="r"/>
              </a:tabLst>
            </a:pPr>
            <a:r>
              <a:rPr lang="ar-DZ" sz="20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وضع </a:t>
            </a:r>
            <a:r>
              <a:rPr lang="ar-SA" sz="2000" dirty="0">
                <a:latin typeface="Simplified Arabic" panose="02020603050405020304" pitchFamily="18" charset="-78"/>
                <a:ea typeface="Times New Roman" panose="02020603050405020304" pitchFamily="18" charset="0"/>
                <a:cs typeface="Simplified Arabic" panose="02020603050405020304" pitchFamily="18" charset="-78"/>
              </a:rPr>
              <a:t>نظام شامل وموضوعي لتقييم أداء الموارد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البشرية</a:t>
            </a:r>
            <a:r>
              <a:rPr lang="ar-DZ" sz="2000" dirty="0" smtClean="0">
                <a:latin typeface="Simplified Arabic" panose="02020603050405020304" pitchFamily="18" charset="-78"/>
                <a:ea typeface="Times New Roman" panose="02020603050405020304" pitchFamily="18" charset="0"/>
                <a:cs typeface="Simplified Arabic" panose="02020603050405020304" pitchFamily="18" charset="-78"/>
              </a:rPr>
              <a:t>، و</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وضـع </a:t>
            </a:r>
            <a:r>
              <a:rPr lang="ar-SA" sz="2000" dirty="0">
                <a:latin typeface="Simplified Arabic" panose="02020603050405020304" pitchFamily="18" charset="-78"/>
                <a:ea typeface="Times New Roman" panose="02020603050405020304" pitchFamily="18" charset="0"/>
                <a:cs typeface="Simplified Arabic" panose="02020603050405020304" pitchFamily="18" charset="-78"/>
              </a:rPr>
              <a:t>نظام موضوعي للتعويضات.</a:t>
            </a:r>
            <a:endParaRPr lang="fr-FR" sz="20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lnSpc>
                <a:spcPct val="120000"/>
              </a:lnSpc>
              <a:spcBef>
                <a:spcPts val="0"/>
              </a:spcBef>
              <a:buFont typeface="Symbol" panose="05050102010706020507" pitchFamily="18" charset="2"/>
              <a:buChar char=""/>
              <a:tabLst>
                <a:tab pos="179705" algn="r"/>
              </a:tabLst>
            </a:pPr>
            <a:r>
              <a:rPr lang="ar-DZ" sz="20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تهيئة </a:t>
            </a:r>
            <a:r>
              <a:rPr lang="ar-SA" sz="2000" dirty="0">
                <a:latin typeface="Simplified Arabic" panose="02020603050405020304" pitchFamily="18" charset="-78"/>
                <a:ea typeface="Times New Roman" panose="02020603050405020304" pitchFamily="18" charset="0"/>
                <a:cs typeface="Simplified Arabic" panose="02020603050405020304" pitchFamily="18" charset="-78"/>
              </a:rPr>
              <a:t>وتوفير ظروف عمل مناسبة وملائمة وصحية.</a:t>
            </a:r>
            <a:endParaRPr lang="fr-FR" sz="20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lnSpc>
                <a:spcPct val="120000"/>
              </a:lnSpc>
              <a:spcBef>
                <a:spcPts val="0"/>
              </a:spcBef>
              <a:buFont typeface="Symbol" panose="05050102010706020507" pitchFamily="18" charset="2"/>
              <a:buChar char=""/>
              <a:tabLst>
                <a:tab pos="179705" algn="r"/>
              </a:tabLst>
            </a:pPr>
            <a:r>
              <a:rPr lang="ar-DZ" sz="20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تهيئة </a:t>
            </a:r>
            <a:r>
              <a:rPr lang="ar-SA" sz="2000" dirty="0">
                <a:latin typeface="Simplified Arabic" panose="02020603050405020304" pitchFamily="18" charset="-78"/>
                <a:ea typeface="Times New Roman" panose="02020603050405020304" pitchFamily="18" charset="0"/>
                <a:cs typeface="Simplified Arabic" panose="02020603050405020304" pitchFamily="18" charset="-78"/>
              </a:rPr>
              <a:t>وتوفير الظروف البيئية التي تعمل على تنمية الولاء والانتماء لدى الموارد البشرية اتجاه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المنظمة.</a:t>
            </a:r>
            <a:endParaRPr lang="fr-FR" sz="20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spcBef>
                <a:spcPts val="0"/>
              </a:spcBef>
              <a:buFont typeface="Arial" pitchFamily="34" charset="0"/>
              <a:buNone/>
            </a:pPr>
            <a:endParaRPr lang="fr-FR" sz="2200" dirty="0" smtClean="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Font typeface="Arial" pitchFamily="34" charset="0"/>
              <a:buNone/>
            </a:pPr>
            <a:endParaRPr lang="fr-FR" dirty="0"/>
          </a:p>
        </p:txBody>
      </p:sp>
    </p:spTree>
    <p:extLst>
      <p:ext uri="{BB962C8B-B14F-4D97-AF65-F5344CB8AC3E}">
        <p14:creationId xmlns:p14="http://schemas.microsoft.com/office/powerpoint/2010/main" val="4100827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9"/>
            <a:ext cx="8229600" cy="1656184"/>
          </a:xfrm>
          <a:solidFill>
            <a:schemeClr val="bg1">
              <a:lumMod val="95000"/>
            </a:schemeClr>
          </a:solidFill>
          <a:ln>
            <a:solidFill>
              <a:schemeClr val="bg1">
                <a:lumMod val="50000"/>
              </a:schemeClr>
            </a:solidFill>
          </a:ln>
        </p:spPr>
        <p:txBody>
          <a:bodyPr>
            <a:normAutofit/>
          </a:bodyPr>
          <a:lstStyle/>
          <a:p>
            <a:pPr marL="0" lvl="0" indent="0" algn="just" rtl="1">
              <a:spcBef>
                <a:spcPts val="0"/>
              </a:spcBef>
              <a:buClr>
                <a:srgbClr val="000000"/>
              </a:buClr>
              <a:buFont typeface="Felix Titling" panose="04060505060202020A04" pitchFamily="82" charset="0"/>
              <a:buChar char="-"/>
              <a:tabLst>
                <a:tab pos="89535" algn="r"/>
              </a:tabLst>
            </a:pPr>
            <a:r>
              <a:rPr lang="ar-DZ" sz="18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1800" dirty="0" smtClean="0">
                <a:latin typeface="Simplified Arabic" panose="02020603050405020304" pitchFamily="18" charset="-78"/>
                <a:ea typeface="Times New Roman" panose="02020603050405020304" pitchFamily="18" charset="0"/>
                <a:cs typeface="Simplified Arabic" panose="02020603050405020304" pitchFamily="18" charset="-78"/>
              </a:rPr>
              <a:t>نتائج </a:t>
            </a:r>
            <a:r>
              <a:rPr lang="ar-SA" sz="1800" dirty="0">
                <a:latin typeface="Simplified Arabic" panose="02020603050405020304" pitchFamily="18" charset="-78"/>
                <a:ea typeface="Times New Roman" panose="02020603050405020304" pitchFamily="18" charset="0"/>
                <a:cs typeface="Simplified Arabic" panose="02020603050405020304" pitchFamily="18" charset="-78"/>
              </a:rPr>
              <a:t>ممارسات إدارة الموارد البشرية: </a:t>
            </a:r>
            <a:r>
              <a:rPr lang="ar-SA" sz="1800" spc="25" dirty="0">
                <a:latin typeface="Simplified Arabic" panose="02020603050405020304" pitchFamily="18" charset="-78"/>
                <a:ea typeface="Calibri" panose="020F0502020204030204" pitchFamily="34" charset="0"/>
                <a:cs typeface="Simplified Arabic" panose="02020603050405020304" pitchFamily="18" charset="-78"/>
              </a:rPr>
              <a:t>إذا تم تطبيق الممارسات بطريقة سليمة بناء على الخطة المحددة سوف تحقق المنظمة مجموعة من النتائج منها:</a:t>
            </a:r>
            <a:endParaRPr lang="fr-FR" sz="18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spcBef>
                <a:spcPts val="0"/>
              </a:spcBef>
              <a:buFont typeface="Symbol" panose="05050102010706020507" pitchFamily="18" charset="2"/>
              <a:buChar char=""/>
              <a:tabLst>
                <a:tab pos="179705" algn="r"/>
              </a:tabLst>
            </a:pPr>
            <a:r>
              <a:rPr lang="ar-DZ" sz="18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1800" dirty="0" smtClean="0">
                <a:latin typeface="Simplified Arabic" panose="02020603050405020304" pitchFamily="18" charset="-78"/>
                <a:ea typeface="Times New Roman" panose="02020603050405020304" pitchFamily="18" charset="0"/>
                <a:cs typeface="Simplified Arabic" panose="02020603050405020304" pitchFamily="18" charset="-78"/>
              </a:rPr>
              <a:t>زيادة </a:t>
            </a:r>
            <a:r>
              <a:rPr lang="ar-SA" sz="1800" dirty="0">
                <a:latin typeface="Simplified Arabic" panose="02020603050405020304" pitchFamily="18" charset="-78"/>
                <a:ea typeface="Times New Roman" panose="02020603050405020304" pitchFamily="18" charset="0"/>
                <a:cs typeface="Simplified Arabic" panose="02020603050405020304" pitchFamily="18" charset="-78"/>
              </a:rPr>
              <a:t>درجات الانتماء والولاء </a:t>
            </a:r>
            <a:r>
              <a:rPr lang="ar-SA" sz="1800" dirty="0" smtClean="0">
                <a:latin typeface="Simplified Arabic" panose="02020603050405020304" pitchFamily="18" charset="-78"/>
                <a:ea typeface="Times New Roman" panose="02020603050405020304" pitchFamily="18" charset="0"/>
                <a:cs typeface="Simplified Arabic" panose="02020603050405020304" pitchFamily="18" charset="-78"/>
              </a:rPr>
              <a:t>لدى</a:t>
            </a:r>
            <a:r>
              <a:rPr lang="ar-DZ" sz="1800" dirty="0" smtClean="0">
                <a:latin typeface="Simplified Arabic" panose="02020603050405020304" pitchFamily="18" charset="-78"/>
                <a:ea typeface="Times New Roman" panose="02020603050405020304" pitchFamily="18" charset="0"/>
                <a:cs typeface="Simplified Arabic" panose="02020603050405020304" pitchFamily="18" charset="-78"/>
              </a:rPr>
              <a:t> الموارد البشرية </a:t>
            </a:r>
            <a:r>
              <a:rPr lang="ar-SA" sz="1800" dirty="0" smtClean="0">
                <a:latin typeface="Simplified Arabic" panose="02020603050405020304" pitchFamily="18" charset="-78"/>
                <a:ea typeface="Times New Roman" panose="02020603050405020304" pitchFamily="18" charset="0"/>
                <a:cs typeface="Simplified Arabic" panose="02020603050405020304" pitchFamily="18" charset="-78"/>
              </a:rPr>
              <a:t>للمنظمة</a:t>
            </a:r>
            <a:r>
              <a:rPr lang="ar-SA" sz="1800" dirty="0">
                <a:latin typeface="Simplified Arabic" panose="02020603050405020304" pitchFamily="18" charset="-78"/>
                <a:ea typeface="Times New Roman" panose="02020603050405020304" pitchFamily="18" charset="0"/>
                <a:cs typeface="Simplified Arabic" panose="02020603050405020304" pitchFamily="18" charset="-78"/>
              </a:rPr>
              <a:t>.</a:t>
            </a:r>
            <a:endParaRPr lang="fr-FR" sz="18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spcBef>
                <a:spcPts val="0"/>
              </a:spcBef>
              <a:buFont typeface="Symbol" panose="05050102010706020507" pitchFamily="18" charset="2"/>
              <a:buChar char=""/>
              <a:tabLst>
                <a:tab pos="179705" algn="r"/>
              </a:tabLst>
            </a:pPr>
            <a:r>
              <a:rPr lang="ar-DZ" sz="18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1800" dirty="0" smtClean="0">
                <a:latin typeface="Simplified Arabic" panose="02020603050405020304" pitchFamily="18" charset="-78"/>
                <a:ea typeface="Times New Roman" panose="02020603050405020304" pitchFamily="18" charset="0"/>
                <a:cs typeface="Simplified Arabic" panose="02020603050405020304" pitchFamily="18" charset="-78"/>
              </a:rPr>
              <a:t>تحقيق </a:t>
            </a:r>
            <a:r>
              <a:rPr lang="ar-SA" sz="1800" dirty="0">
                <a:latin typeface="Simplified Arabic" panose="02020603050405020304" pitchFamily="18" charset="-78"/>
                <a:ea typeface="Times New Roman" panose="02020603050405020304" pitchFamily="18" charset="0"/>
                <a:cs typeface="Simplified Arabic" panose="02020603050405020304" pitchFamily="18" charset="-78"/>
              </a:rPr>
              <a:t>المرونة والانسيابية في أداء الوظائف والأعمال والمهام والأنشطة.</a:t>
            </a:r>
            <a:endParaRPr lang="fr-FR" sz="18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spcBef>
                <a:spcPts val="0"/>
              </a:spcBef>
              <a:buFont typeface="Symbol" panose="05050102010706020507" pitchFamily="18" charset="2"/>
              <a:buChar char=""/>
              <a:tabLst>
                <a:tab pos="179705" algn="r"/>
              </a:tabLst>
            </a:pPr>
            <a:r>
              <a:rPr lang="ar-DZ" sz="18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1800" dirty="0" smtClean="0">
                <a:latin typeface="Simplified Arabic" panose="02020603050405020304" pitchFamily="18" charset="-78"/>
                <a:ea typeface="Times New Roman" panose="02020603050405020304" pitchFamily="18" charset="0"/>
                <a:cs typeface="Simplified Arabic" panose="02020603050405020304" pitchFamily="18" charset="-78"/>
              </a:rPr>
              <a:t>الشعور </a:t>
            </a:r>
            <a:r>
              <a:rPr lang="ar-SA" sz="1800" dirty="0">
                <a:latin typeface="Simplified Arabic" panose="02020603050405020304" pitchFamily="18" charset="-78"/>
                <a:ea typeface="Times New Roman" panose="02020603050405020304" pitchFamily="18" charset="0"/>
                <a:cs typeface="Simplified Arabic" panose="02020603050405020304" pitchFamily="18" charset="-78"/>
              </a:rPr>
              <a:t>بالرضا اتجاه العمل في المنظمة.</a:t>
            </a:r>
            <a:endParaRPr lang="fr-FR" sz="18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buNone/>
            </a:pPr>
            <a:endParaRPr lang="fr-FR" dirty="0"/>
          </a:p>
        </p:txBody>
      </p:sp>
      <p:sp>
        <p:nvSpPr>
          <p:cNvPr id="4" name="Espace réservé du contenu 2"/>
          <p:cNvSpPr txBox="1">
            <a:spLocks/>
          </p:cNvSpPr>
          <p:nvPr/>
        </p:nvSpPr>
        <p:spPr>
          <a:xfrm>
            <a:off x="452099" y="2564904"/>
            <a:ext cx="8229600" cy="792088"/>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9535" algn="r"/>
              </a:tabLst>
            </a:pPr>
            <a:r>
              <a:rPr lang="ar-SA" sz="1800" dirty="0">
                <a:latin typeface="Calibri" panose="020F0502020204030204" pitchFamily="34" charset="0"/>
                <a:ea typeface="Times New Roman" panose="02020603050405020304" pitchFamily="18" charset="0"/>
                <a:cs typeface="Simplified Arabic" panose="02020603050405020304" pitchFamily="18" charset="-78"/>
              </a:rPr>
              <a:t>نتائج سلوك الموارد البشرية</a:t>
            </a:r>
            <a:r>
              <a:rPr lang="ar-SA" sz="1800" b="1" dirty="0">
                <a:latin typeface="Calibri" panose="020F0502020204030204" pitchFamily="34" charset="0"/>
                <a:ea typeface="Times New Roman" panose="02020603050405020304" pitchFamily="18" charset="0"/>
                <a:cs typeface="Simplified Arabic" panose="02020603050405020304" pitchFamily="18" charset="-78"/>
              </a:rPr>
              <a:t>: </a:t>
            </a:r>
            <a:r>
              <a:rPr lang="ar-SA" sz="1800" spc="25" dirty="0">
                <a:latin typeface="Calibri" panose="020F0502020204030204" pitchFamily="34" charset="0"/>
                <a:ea typeface="Calibri" panose="020F0502020204030204" pitchFamily="34" charset="0"/>
                <a:cs typeface="Simplified Arabic" panose="02020603050405020304" pitchFamily="18" charset="-78"/>
              </a:rPr>
              <a:t>يترتب عن التنفيذ الصحيح من طرف إدارة الموارد البشرية أثر إيجابي على دافعية والتزام الموارد البشرية وتفانيها في العمل.  </a:t>
            </a:r>
            <a:endParaRPr lang="fr-FR" sz="1400" spc="0" dirty="0">
              <a:effectLst/>
              <a:latin typeface="Calibri" panose="020F0502020204030204" pitchFamily="34" charset="0"/>
              <a:ea typeface="Calibri" panose="020F0502020204030204" pitchFamily="34" charset="0"/>
              <a:cs typeface="Felix Titling" panose="04060505060202020A04" pitchFamily="82" charset="0"/>
            </a:endParaRPr>
          </a:p>
        </p:txBody>
      </p:sp>
      <p:sp>
        <p:nvSpPr>
          <p:cNvPr id="5" name="Espace réservé du contenu 2"/>
          <p:cNvSpPr txBox="1">
            <a:spLocks/>
          </p:cNvSpPr>
          <p:nvPr/>
        </p:nvSpPr>
        <p:spPr>
          <a:xfrm>
            <a:off x="452099" y="3645023"/>
            <a:ext cx="8229600" cy="2160241"/>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Font typeface="Felix Titling" panose="04060505060202020A04" pitchFamily="82" charset="0"/>
              <a:buChar char="-"/>
              <a:tabLst>
                <a:tab pos="89535" algn="r"/>
              </a:tabLst>
            </a:pPr>
            <a:r>
              <a:rPr lang="ar-DZ" sz="18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1800" dirty="0" smtClean="0">
                <a:latin typeface="Simplified Arabic" panose="02020603050405020304" pitchFamily="18" charset="-78"/>
                <a:ea typeface="Times New Roman" panose="02020603050405020304" pitchFamily="18" charset="0"/>
                <a:cs typeface="Simplified Arabic" panose="02020603050405020304" pitchFamily="18" charset="-78"/>
              </a:rPr>
              <a:t>نتائج </a:t>
            </a:r>
            <a:r>
              <a:rPr lang="ar-SA" sz="1800" dirty="0">
                <a:latin typeface="Simplified Arabic" panose="02020603050405020304" pitchFamily="18" charset="-78"/>
                <a:ea typeface="Times New Roman" panose="02020603050405020304" pitchFamily="18" charset="0"/>
                <a:cs typeface="Simplified Arabic" panose="02020603050405020304" pitchFamily="18" charset="-78"/>
              </a:rPr>
              <a:t>الأداء الكلي للمنظمة</a:t>
            </a:r>
            <a:r>
              <a:rPr lang="ar-SA" sz="1800" b="1" dirty="0">
                <a:latin typeface="Simplified Arabic" panose="02020603050405020304" pitchFamily="18" charset="-78"/>
                <a:ea typeface="Times New Roman" panose="02020603050405020304" pitchFamily="18" charset="0"/>
                <a:cs typeface="Simplified Arabic" panose="02020603050405020304" pitchFamily="18" charset="-78"/>
              </a:rPr>
              <a:t>: </a:t>
            </a:r>
            <a:r>
              <a:rPr lang="ar-SA" sz="1800" dirty="0">
                <a:latin typeface="Simplified Arabic" panose="02020603050405020304" pitchFamily="18" charset="-78"/>
                <a:ea typeface="Times New Roman" panose="02020603050405020304" pitchFamily="18" charset="0"/>
                <a:cs typeface="Simplified Arabic" panose="02020603050405020304" pitchFamily="18" charset="-78"/>
              </a:rPr>
              <a:t>و</a:t>
            </a:r>
            <a:r>
              <a:rPr lang="ar-SA" sz="1800" spc="25" dirty="0">
                <a:latin typeface="Simplified Arabic" panose="02020603050405020304" pitchFamily="18" charset="-78"/>
                <a:ea typeface="Calibri" panose="020F0502020204030204" pitchFamily="34" charset="0"/>
                <a:cs typeface="Simplified Arabic" panose="02020603050405020304" pitchFamily="18" charset="-78"/>
              </a:rPr>
              <a:t>هي حصيلة كل من أهداف استراتيجية إدارة الموارد البشرية وممارساتها ونتائج ممارساتها ونتائج سلوك العنصر البشري، ومن بين نتائج الأداء الكلي ما يلي:</a:t>
            </a:r>
            <a:endParaRPr lang="fr-FR" sz="18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r" rtl="1" fontAlgn="base">
              <a:spcBef>
                <a:spcPts val="0"/>
              </a:spcBef>
              <a:buFont typeface="Symbol" panose="05050102010706020507" pitchFamily="18" charset="2"/>
              <a:buChar char=""/>
              <a:tabLst>
                <a:tab pos="179705" algn="r"/>
              </a:tabLst>
            </a:pPr>
            <a:r>
              <a:rPr lang="ar-DZ" sz="1800" spc="25"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1800" spc="25" dirty="0" smtClean="0">
                <a:latin typeface="Simplified Arabic" panose="02020603050405020304" pitchFamily="18" charset="-78"/>
                <a:ea typeface="Times New Roman" panose="02020603050405020304" pitchFamily="18" charset="0"/>
                <a:cs typeface="Simplified Arabic" panose="02020603050405020304" pitchFamily="18" charset="-78"/>
              </a:rPr>
              <a:t>انتاجية </a:t>
            </a:r>
            <a:r>
              <a:rPr lang="ar-SA" sz="1800" spc="25" dirty="0">
                <a:latin typeface="Simplified Arabic" panose="02020603050405020304" pitchFamily="18" charset="-78"/>
                <a:ea typeface="Times New Roman" panose="02020603050405020304" pitchFamily="18" charset="0"/>
                <a:cs typeface="Simplified Arabic" panose="02020603050405020304" pitchFamily="18" charset="-78"/>
              </a:rPr>
              <a:t>مرتفعة للعمل</a:t>
            </a:r>
            <a:r>
              <a:rPr lang="fr-FR" sz="1800" spc="25" dirty="0">
                <a:latin typeface="Simplified Arabic" panose="02020603050405020304" pitchFamily="18" charset="-78"/>
                <a:ea typeface="Times New Roman" panose="02020603050405020304" pitchFamily="18" charset="0"/>
                <a:cs typeface="Simplified Arabic" panose="02020603050405020304" pitchFamily="18" charset="-78"/>
              </a:rPr>
              <a:t>.</a:t>
            </a:r>
            <a:endParaRPr lang="fr-FR" sz="18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r" rtl="1" fontAlgn="base">
              <a:spcBef>
                <a:spcPts val="0"/>
              </a:spcBef>
              <a:buFont typeface="Symbol" panose="05050102010706020507" pitchFamily="18" charset="2"/>
              <a:buChar char=""/>
              <a:tabLst>
                <a:tab pos="179705" algn="r"/>
              </a:tabLst>
            </a:pPr>
            <a:r>
              <a:rPr lang="ar-DZ" sz="1800" spc="25"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1800" spc="25" dirty="0" smtClean="0">
                <a:latin typeface="Simplified Arabic" panose="02020603050405020304" pitchFamily="18" charset="-78"/>
                <a:ea typeface="Times New Roman" panose="02020603050405020304" pitchFamily="18" charset="0"/>
                <a:cs typeface="Simplified Arabic" panose="02020603050405020304" pitchFamily="18" charset="-78"/>
              </a:rPr>
              <a:t>إبداع </a:t>
            </a:r>
            <a:r>
              <a:rPr lang="ar-SA" sz="1800" spc="25" dirty="0">
                <a:latin typeface="Simplified Arabic" panose="02020603050405020304" pitchFamily="18" charset="-78"/>
                <a:ea typeface="Times New Roman" panose="02020603050405020304" pitchFamily="18" charset="0"/>
                <a:cs typeface="Simplified Arabic" panose="02020603050405020304" pitchFamily="18" charset="-78"/>
              </a:rPr>
              <a:t>وابتكار منتج جديد</a:t>
            </a:r>
            <a:r>
              <a:rPr lang="fr-FR" sz="1800" spc="25" dirty="0">
                <a:latin typeface="Simplified Arabic" panose="02020603050405020304" pitchFamily="18" charset="-78"/>
                <a:ea typeface="Times New Roman" panose="02020603050405020304" pitchFamily="18" charset="0"/>
                <a:cs typeface="Simplified Arabic" panose="02020603050405020304" pitchFamily="18" charset="-78"/>
              </a:rPr>
              <a:t>.</a:t>
            </a:r>
            <a:endParaRPr lang="fr-FR" sz="18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r" rtl="1" fontAlgn="base">
              <a:spcBef>
                <a:spcPts val="0"/>
              </a:spcBef>
              <a:buFont typeface="Symbol" panose="05050102010706020507" pitchFamily="18" charset="2"/>
              <a:buChar char=""/>
              <a:tabLst>
                <a:tab pos="179705" algn="r"/>
              </a:tabLst>
            </a:pPr>
            <a:r>
              <a:rPr lang="ar-DZ" sz="1800" spc="25"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1800" spc="25" dirty="0" smtClean="0">
                <a:latin typeface="Simplified Arabic" panose="02020603050405020304" pitchFamily="18" charset="-78"/>
                <a:ea typeface="Times New Roman" panose="02020603050405020304" pitchFamily="18" charset="0"/>
                <a:cs typeface="Simplified Arabic" panose="02020603050405020304" pitchFamily="18" charset="-78"/>
              </a:rPr>
              <a:t>انخفاض </a:t>
            </a:r>
            <a:r>
              <a:rPr lang="ar-SA" sz="1800" spc="25" dirty="0">
                <a:latin typeface="Simplified Arabic" panose="02020603050405020304" pitchFamily="18" charset="-78"/>
                <a:ea typeface="Times New Roman" panose="02020603050405020304" pitchFamily="18" charset="0"/>
                <a:cs typeface="Simplified Arabic" panose="02020603050405020304" pitchFamily="18" charset="-78"/>
              </a:rPr>
              <a:t>مستوى دوران العمل</a:t>
            </a:r>
            <a:r>
              <a:rPr lang="fr-FR" sz="1800" spc="25" dirty="0">
                <a:latin typeface="Simplified Arabic" panose="02020603050405020304" pitchFamily="18" charset="-78"/>
                <a:ea typeface="Times New Roman" panose="02020603050405020304" pitchFamily="18" charset="0"/>
                <a:cs typeface="Simplified Arabic" panose="02020603050405020304" pitchFamily="18" charset="-78"/>
              </a:rPr>
              <a:t>.</a:t>
            </a:r>
            <a:endParaRPr lang="fr-FR" sz="18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fontAlgn="base">
              <a:spcBef>
                <a:spcPts val="0"/>
              </a:spcBef>
              <a:buFont typeface="Symbol" panose="05050102010706020507" pitchFamily="18" charset="2"/>
              <a:buChar char=""/>
              <a:tabLst>
                <a:tab pos="179705" algn="r"/>
              </a:tabLst>
            </a:pPr>
            <a:r>
              <a:rPr lang="ar-DZ" sz="1800" spc="25"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1800" spc="25" dirty="0" smtClean="0">
                <a:latin typeface="Simplified Arabic" panose="02020603050405020304" pitchFamily="18" charset="-78"/>
                <a:ea typeface="Times New Roman" panose="02020603050405020304" pitchFamily="18" charset="0"/>
                <a:cs typeface="Simplified Arabic" panose="02020603050405020304" pitchFamily="18" charset="-78"/>
              </a:rPr>
              <a:t>رضا </a:t>
            </a:r>
            <a:r>
              <a:rPr lang="ar-SA" sz="1800" spc="25" dirty="0">
                <a:latin typeface="Simplified Arabic" panose="02020603050405020304" pitchFamily="18" charset="-78"/>
                <a:ea typeface="Times New Roman" panose="02020603050405020304" pitchFamily="18" charset="0"/>
                <a:cs typeface="Simplified Arabic" panose="02020603050405020304" pitchFamily="18" charset="-78"/>
              </a:rPr>
              <a:t>الزبون</a:t>
            </a:r>
            <a:r>
              <a:rPr lang="fr-FR" sz="1800" spc="25" dirty="0">
                <a:latin typeface="Simplified Arabic" panose="02020603050405020304" pitchFamily="18" charset="-78"/>
                <a:ea typeface="Times New Roman" panose="02020603050405020304" pitchFamily="18" charset="0"/>
                <a:cs typeface="Simplified Arabic" panose="02020603050405020304" pitchFamily="18" charset="-78"/>
              </a:rPr>
              <a:t>.</a:t>
            </a:r>
            <a:endParaRPr lang="fr-FR" sz="18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fontAlgn="base">
              <a:spcBef>
                <a:spcPts val="0"/>
              </a:spcBef>
              <a:buFont typeface="Symbol" panose="05050102010706020507" pitchFamily="18" charset="2"/>
              <a:buChar char=""/>
              <a:tabLst>
                <a:tab pos="179705" algn="r"/>
              </a:tabLst>
            </a:pPr>
            <a:r>
              <a:rPr lang="ar-DZ" sz="1800" spc="25"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1800" spc="25" dirty="0" smtClean="0">
                <a:latin typeface="Simplified Arabic" panose="02020603050405020304" pitchFamily="18" charset="-78"/>
                <a:ea typeface="Times New Roman" panose="02020603050405020304" pitchFamily="18" charset="0"/>
                <a:cs typeface="Simplified Arabic" panose="02020603050405020304" pitchFamily="18" charset="-78"/>
              </a:rPr>
              <a:t>فرص </a:t>
            </a:r>
            <a:r>
              <a:rPr lang="ar-SA" sz="1800" spc="25" dirty="0">
                <a:latin typeface="Simplified Arabic" panose="02020603050405020304" pitchFamily="18" charset="-78"/>
                <a:ea typeface="Times New Roman" panose="02020603050405020304" pitchFamily="18" charset="0"/>
                <a:cs typeface="Simplified Arabic" panose="02020603050405020304" pitchFamily="18" charset="-78"/>
              </a:rPr>
              <a:t>نمو أكبر للمنظمة</a:t>
            </a:r>
            <a:r>
              <a:rPr lang="fr-FR" sz="1800" spc="25" dirty="0">
                <a:latin typeface="Simplified Arabic" panose="02020603050405020304" pitchFamily="18" charset="-78"/>
                <a:ea typeface="Times New Roman" panose="02020603050405020304" pitchFamily="18" charset="0"/>
                <a:cs typeface="Simplified Arabic" panose="02020603050405020304" pitchFamily="18" charset="-78"/>
              </a:rPr>
              <a:t>.</a:t>
            </a:r>
            <a:endParaRPr lang="fr-FR" sz="1800" dirty="0">
              <a:effectLst/>
              <a:latin typeface="Simplified Arabic" panose="02020603050405020304" pitchFamily="18" charset="-78"/>
              <a:ea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522869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827584" y="692150"/>
            <a:ext cx="7488832" cy="5617170"/>
          </a:xfrm>
          <a:prstGeom prst="rect">
            <a:avLst/>
          </a:prstGeom>
        </p:spPr>
      </p:pic>
      <p:sp>
        <p:nvSpPr>
          <p:cNvPr id="5" name="ZoneTexte 4"/>
          <p:cNvSpPr txBox="1"/>
          <p:nvPr/>
        </p:nvSpPr>
        <p:spPr>
          <a:xfrm>
            <a:off x="2555776" y="476672"/>
            <a:ext cx="3960440" cy="369332"/>
          </a:xfrm>
          <a:prstGeom prst="rect">
            <a:avLst/>
          </a:prstGeom>
          <a:solidFill>
            <a:schemeClr val="bg1">
              <a:lumMod val="95000"/>
            </a:schemeClr>
          </a:solidFill>
          <a:ln>
            <a:solidFill>
              <a:schemeClr val="bg1">
                <a:lumMod val="65000"/>
              </a:schemeClr>
            </a:solidFill>
          </a:ln>
        </p:spPr>
        <p:txBody>
          <a:bodyPr wrap="square" rtlCol="0">
            <a:spAutoFit/>
          </a:bodyPr>
          <a:lstStyle/>
          <a:p>
            <a:pPr algn="ctr"/>
            <a:r>
              <a:rPr lang="ar-DZ" dirty="0" smtClean="0"/>
              <a:t>نموذج ديفيد جست</a:t>
            </a:r>
            <a:endParaRPr lang="fr-FR" dirty="0"/>
          </a:p>
        </p:txBody>
      </p:sp>
    </p:spTree>
    <p:extLst>
      <p:ext uri="{BB962C8B-B14F-4D97-AF65-F5344CB8AC3E}">
        <p14:creationId xmlns:p14="http://schemas.microsoft.com/office/powerpoint/2010/main" val="760364680"/>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720</Words>
  <Application>Microsoft Office PowerPoint</Application>
  <PresentationFormat>Affichage à l'écran (4:3)</PresentationFormat>
  <Paragraphs>49</Paragraphs>
  <Slides>12</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12</vt:i4>
      </vt:variant>
    </vt:vector>
  </HeadingPairs>
  <TitlesOfParts>
    <vt:vector size="20" baseType="lpstr">
      <vt:lpstr>Andalus</vt:lpstr>
      <vt:lpstr>Arial</vt:lpstr>
      <vt:lpstr>Calibri</vt:lpstr>
      <vt:lpstr>Felix Titling</vt:lpstr>
      <vt:lpstr>Simplified Arabic</vt:lpstr>
      <vt:lpstr>Symbol</vt:lpstr>
      <vt:lpstr>Times New Roman</vt:lpstr>
      <vt:lpstr>Thème Office</vt:lpstr>
      <vt:lpstr> المحور الرابع:   نماذج الإدارة الاستراتيجية الموارد البشرية </vt:lpstr>
      <vt:lpstr>أهداف المحاضرة السابعة</vt:lpstr>
      <vt:lpstr>تمهيد</vt:lpstr>
      <vt:lpstr>نموذج التفاعل البيئي القائم على أساس موارد المنظمة</vt:lpstr>
      <vt:lpstr>مكونات نموذج التفاعل البيئي القائم على أساس موارد المنظمة</vt:lpstr>
      <vt:lpstr>Présentation PowerPoint</vt:lpstr>
      <vt:lpstr>نموذج ديفيد جست</vt:lpstr>
      <vt:lpstr>Présentation PowerPoint</vt:lpstr>
      <vt:lpstr>Présentation PowerPoint</vt:lpstr>
      <vt:lpstr>نموذج جامعة وورويتش</vt:lpstr>
      <vt:lpstr>مكونات نموذج جامعة وورويتش</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المحور الرابع:   نماذج الإدارة الاستراتيجية الموارد البشرية </dc:title>
  <dc:creator>PC</dc:creator>
  <cp:lastModifiedBy>PC</cp:lastModifiedBy>
  <cp:revision>14</cp:revision>
  <dcterms:created xsi:type="dcterms:W3CDTF">2023-05-26T07:42:26Z</dcterms:created>
  <dcterms:modified xsi:type="dcterms:W3CDTF">2023-05-26T22:26:03Z</dcterms:modified>
</cp:coreProperties>
</file>