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1">
  <p:sldMasterIdLst>
    <p:sldMasterId id="2147483648" r:id="rId1"/>
  </p:sldMasterIdLst>
  <p:notesMasterIdLst>
    <p:notesMasterId r:id="rId16"/>
  </p:notesMasterIdLst>
  <p:sldIdLst>
    <p:sldId id="258" r:id="rId2"/>
    <p:sldId id="444" r:id="rId3"/>
    <p:sldId id="433" r:id="rId4"/>
    <p:sldId id="457" r:id="rId5"/>
    <p:sldId id="459" r:id="rId6"/>
    <p:sldId id="468" r:id="rId7"/>
    <p:sldId id="466" r:id="rId8"/>
    <p:sldId id="469" r:id="rId9"/>
    <p:sldId id="470" r:id="rId10"/>
    <p:sldId id="471" r:id="rId11"/>
    <p:sldId id="472" r:id="rId12"/>
    <p:sldId id="473" r:id="rId13"/>
    <p:sldId id="475" r:id="rId14"/>
    <p:sldId id="476" r:id="rId15"/>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292929"/>
    <a:srgbClr val="660066"/>
    <a:srgbClr val="408089"/>
    <a:srgbClr val="DBFABC"/>
    <a:srgbClr val="8EF02C"/>
    <a:srgbClr val="D9FAB8"/>
    <a:srgbClr val="D7FAB4"/>
    <a:srgbClr val="CDF9A1"/>
    <a:srgbClr val="5D808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7994" autoAdjust="0"/>
    <p:restoredTop sz="94420" autoAdjust="0"/>
  </p:normalViewPr>
  <p:slideViewPr>
    <p:cSldViewPr>
      <p:cViewPr>
        <p:scale>
          <a:sx n="100" d="100"/>
          <a:sy n="100" d="100"/>
        </p:scale>
        <p:origin x="-414" y="45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38" d="100"/>
          <a:sy n="38" d="100"/>
        </p:scale>
        <p:origin x="-1542" y="-12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cs typeface="+mn-cs"/>
              </a:defRPr>
            </a:lvl1pPr>
          </a:lstStyle>
          <a:p>
            <a:pPr>
              <a:defRPr/>
            </a:pPr>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cs typeface="+mn-cs"/>
              </a:defRPr>
            </a:lvl1pPr>
          </a:lstStyle>
          <a:p>
            <a:pPr>
              <a:defRPr/>
            </a:pPr>
            <a:fld id="{FD9DFA8D-ACB1-4BDF-BC98-E2E71900A255}" type="datetimeFigureOut">
              <a:rPr lang="en-IE"/>
              <a:pPr>
                <a:defRPr/>
              </a:pPr>
              <a:t>12/02/2018</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IE"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IE"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cs typeface="+mn-cs"/>
              </a:defRPr>
            </a:lvl1pPr>
          </a:lstStyle>
          <a:p>
            <a:pPr>
              <a:defRPr/>
            </a:pPr>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cs typeface="+mn-cs"/>
              </a:defRPr>
            </a:lvl1pPr>
          </a:lstStyle>
          <a:p>
            <a:pPr>
              <a:defRPr/>
            </a:pPr>
            <a:fld id="{363C0036-6512-4026-93F6-FF30657F6859}" type="slidenum">
              <a:rPr lang="en-IE"/>
              <a:pPr>
                <a:defRPr/>
              </a:pPr>
              <a:t>‹N°›</a:t>
            </a:fld>
            <a:endParaRPr lang="en-I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ce réservé de l'image des diapositives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2150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dirty="0" smtClean="0"/>
          </a:p>
        </p:txBody>
      </p:sp>
      <p:sp>
        <p:nvSpPr>
          <p:cNvPr id="4" name="Espace réservé du numéro de diapositive 3"/>
          <p:cNvSpPr>
            <a:spLocks noGrp="1"/>
          </p:cNvSpPr>
          <p:nvPr>
            <p:ph type="sldNum" sz="quarter" idx="5"/>
          </p:nvPr>
        </p:nvSpPr>
        <p:spPr/>
        <p:txBody>
          <a:bodyPr/>
          <a:lstStyle/>
          <a:p>
            <a:pPr>
              <a:defRPr/>
            </a:pPr>
            <a:fld id="{AF09F998-1975-4092-B1A6-CAF569D4F3CA}" type="slidenum">
              <a:rPr lang="en-IE" smtClean="0"/>
              <a:pPr>
                <a:defRPr/>
              </a:pPr>
              <a:t>1</a:t>
            </a:fld>
            <a:endParaRPr lang="en-IE"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vmlDrawing" Target="../drawings/vmlDrawing2.v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41"/>
          <p:cNvSpPr>
            <a:spLocks noChangeArrowheads="1"/>
          </p:cNvSpPr>
          <p:nvPr userDrawn="1"/>
        </p:nvSpPr>
        <p:spPr bwMode="white">
          <a:xfrm>
            <a:off x="0" y="836613"/>
            <a:ext cx="9144000" cy="1555750"/>
          </a:xfrm>
          <a:prstGeom prst="rect">
            <a:avLst/>
          </a:prstGeom>
          <a:gradFill rotWithShape="1">
            <a:gsLst>
              <a:gs pos="0">
                <a:schemeClr val="hlink"/>
              </a:gs>
              <a:gs pos="100000">
                <a:schemeClr val="hlink">
                  <a:gamma/>
                  <a:shade val="46275"/>
                  <a:invGamma/>
                </a:schemeClr>
              </a:gs>
            </a:gsLst>
            <a:lin ang="0" scaled="1"/>
          </a:gradFill>
          <a:ln w="9525">
            <a:noFill/>
            <a:miter lim="800000"/>
            <a:headEnd/>
            <a:tailEnd/>
          </a:ln>
          <a:effectLst/>
        </p:spPr>
        <p:txBody>
          <a:bodyPr wrap="none" anchor="ctr"/>
          <a:lstStyle/>
          <a:p>
            <a:pPr>
              <a:defRPr/>
            </a:pPr>
            <a:endParaRPr lang="en-IE">
              <a:latin typeface="Arial" pitchFamily="34" charset="0"/>
              <a:cs typeface="+mn-cs"/>
            </a:endParaRPr>
          </a:p>
        </p:txBody>
      </p:sp>
      <p:sp>
        <p:nvSpPr>
          <p:cNvPr id="5" name="Freeform 43"/>
          <p:cNvSpPr>
            <a:spLocks/>
          </p:cNvSpPr>
          <p:nvPr userDrawn="1"/>
        </p:nvSpPr>
        <p:spPr bwMode="invGray">
          <a:xfrm>
            <a:off x="6" y="836618"/>
            <a:ext cx="2139951" cy="1546225"/>
          </a:xfrm>
          <a:custGeom>
            <a:avLst/>
            <a:gdLst/>
            <a:ahLst/>
            <a:cxnLst>
              <a:cxn ang="0">
                <a:pos x="0" y="0"/>
              </a:cxn>
              <a:cxn ang="0">
                <a:pos x="1348" y="0"/>
              </a:cxn>
              <a:cxn ang="0">
                <a:pos x="1170" y="287"/>
              </a:cxn>
              <a:cxn ang="0">
                <a:pos x="0" y="286"/>
              </a:cxn>
              <a:cxn ang="0">
                <a:pos x="0" y="0"/>
              </a:cxn>
            </a:cxnLst>
            <a:rect l="0" t="0" r="r" b="b"/>
            <a:pathLst>
              <a:path w="1348" h="287">
                <a:moveTo>
                  <a:pt x="0" y="0"/>
                </a:moveTo>
                <a:lnTo>
                  <a:pt x="1348" y="0"/>
                </a:lnTo>
                <a:lnTo>
                  <a:pt x="1170" y="287"/>
                </a:lnTo>
                <a:lnTo>
                  <a:pt x="0" y="286"/>
                </a:lnTo>
                <a:lnTo>
                  <a:pt x="0" y="0"/>
                </a:lnTo>
                <a:close/>
              </a:path>
            </a:pathLst>
          </a:custGeom>
          <a:solidFill>
            <a:schemeClr val="accent2"/>
          </a:solidFill>
          <a:ln w="9525" cap="flat" cmpd="sng">
            <a:noFill/>
            <a:prstDash val="solid"/>
            <a:round/>
            <a:headEnd type="none" w="med" len="med"/>
            <a:tailEnd type="none" w="med" len="med"/>
          </a:ln>
          <a:effectLst/>
        </p:spPr>
        <p:txBody>
          <a:bodyPr/>
          <a:lstStyle/>
          <a:p>
            <a:pPr>
              <a:defRPr/>
            </a:pPr>
            <a:endParaRPr lang="en-IE">
              <a:latin typeface="Arial" pitchFamily="34" charset="0"/>
              <a:cs typeface="+mn-cs"/>
            </a:endParaRPr>
          </a:p>
        </p:txBody>
      </p:sp>
      <p:graphicFrame>
        <p:nvGraphicFramePr>
          <p:cNvPr id="6" name="Object 37"/>
          <p:cNvGraphicFramePr>
            <a:graphicFrameLocks noChangeAspect="1"/>
          </p:cNvGraphicFramePr>
          <p:nvPr/>
        </p:nvGraphicFramePr>
        <p:xfrm>
          <a:off x="0" y="5"/>
          <a:ext cx="9144000" cy="849313"/>
        </p:xfrm>
        <a:graphic>
          <a:graphicData uri="http://schemas.openxmlformats.org/presentationml/2006/ole">
            <p:oleObj spid="_x0000_s32770" name="Image" r:id="rId3" imgW="8571429" imgH="1514286" progId="">
              <p:embed/>
            </p:oleObj>
          </a:graphicData>
        </a:graphic>
      </p:graphicFrame>
      <p:sp>
        <p:nvSpPr>
          <p:cNvPr id="7" name="Freeform 42"/>
          <p:cNvSpPr>
            <a:spLocks/>
          </p:cNvSpPr>
          <p:nvPr userDrawn="1"/>
        </p:nvSpPr>
        <p:spPr bwMode="gray">
          <a:xfrm>
            <a:off x="3" y="836618"/>
            <a:ext cx="9145588" cy="1558925"/>
          </a:xfrm>
          <a:custGeom>
            <a:avLst/>
            <a:gdLst/>
            <a:ahLst/>
            <a:cxnLst>
              <a:cxn ang="0">
                <a:pos x="0" y="573"/>
              </a:cxn>
              <a:cxn ang="0">
                <a:pos x="4134" y="573"/>
              </a:cxn>
              <a:cxn ang="0">
                <a:pos x="4134" y="1"/>
              </a:cxn>
              <a:cxn ang="0">
                <a:pos x="322" y="0"/>
              </a:cxn>
              <a:cxn ang="0">
                <a:pos x="0" y="573"/>
              </a:cxn>
            </a:cxnLst>
            <a:rect l="0" t="0" r="r" b="b"/>
            <a:pathLst>
              <a:path w="4134" h="573">
                <a:moveTo>
                  <a:pt x="0" y="573"/>
                </a:moveTo>
                <a:lnTo>
                  <a:pt x="4134" y="573"/>
                </a:lnTo>
                <a:lnTo>
                  <a:pt x="4134" y="1"/>
                </a:lnTo>
                <a:lnTo>
                  <a:pt x="322" y="0"/>
                </a:lnTo>
                <a:lnTo>
                  <a:pt x="0" y="573"/>
                </a:lnTo>
                <a:close/>
              </a:path>
            </a:pathLst>
          </a:custGeom>
          <a:gradFill rotWithShape="1">
            <a:gsLst>
              <a:gs pos="0">
                <a:schemeClr val="accent1">
                  <a:gamma/>
                  <a:shade val="12549"/>
                  <a:invGamma/>
                </a:schemeClr>
              </a:gs>
              <a:gs pos="100000">
                <a:schemeClr val="accent1"/>
              </a:gs>
            </a:gsLst>
            <a:lin ang="0" scaled="1"/>
          </a:gradFill>
          <a:ln w="9525">
            <a:noFill/>
            <a:round/>
            <a:headEnd/>
            <a:tailEnd/>
          </a:ln>
          <a:effectLst/>
        </p:spPr>
        <p:txBody>
          <a:bodyPr/>
          <a:lstStyle/>
          <a:p>
            <a:pPr>
              <a:defRPr/>
            </a:pPr>
            <a:endParaRPr lang="en-IE">
              <a:latin typeface="Arial" pitchFamily="34" charset="0"/>
              <a:cs typeface="+mn-cs"/>
            </a:endParaRPr>
          </a:p>
        </p:txBody>
      </p:sp>
      <p:sp>
        <p:nvSpPr>
          <p:cNvPr id="3074" name="Rectangle 2"/>
          <p:cNvSpPr>
            <a:spLocks noGrp="1" noChangeArrowheads="1"/>
          </p:cNvSpPr>
          <p:nvPr>
            <p:ph type="ctrTitle"/>
          </p:nvPr>
        </p:nvSpPr>
        <p:spPr>
          <a:xfrm>
            <a:off x="2638425" y="1601788"/>
            <a:ext cx="6324600" cy="685800"/>
          </a:xfrm>
        </p:spPr>
        <p:txBody>
          <a:bodyPr/>
          <a:lstStyle>
            <a:lvl1pPr>
              <a:defRPr sz="1400" b="0" i="1"/>
            </a:lvl1pPr>
          </a:lstStyle>
          <a:p>
            <a:r>
              <a:rPr lang="en-GB"/>
              <a:t>Click to edit Master title style</a:t>
            </a:r>
          </a:p>
        </p:txBody>
      </p:sp>
      <p:sp>
        <p:nvSpPr>
          <p:cNvPr id="3075" name="Rectangle 3"/>
          <p:cNvSpPr>
            <a:spLocks noGrp="1" noChangeArrowheads="1"/>
          </p:cNvSpPr>
          <p:nvPr>
            <p:ph type="subTitle" idx="1"/>
          </p:nvPr>
        </p:nvSpPr>
        <p:spPr>
          <a:xfrm>
            <a:off x="1476375" y="4292600"/>
            <a:ext cx="6400800" cy="533400"/>
          </a:xfrm>
        </p:spPr>
        <p:txBody>
          <a:bodyPr/>
          <a:lstStyle>
            <a:lvl1pPr marL="0" indent="0" algn="r">
              <a:buFont typeface="Wingdings" pitchFamily="2" charset="2"/>
              <a:buNone/>
              <a:defRPr b="1">
                <a:solidFill>
                  <a:schemeClr val="bg1"/>
                </a:solidFill>
              </a:defRPr>
            </a:lvl1pPr>
          </a:lstStyle>
          <a:p>
            <a:r>
              <a:rPr lang="en-GB"/>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2739" y="227014"/>
            <a:ext cx="2068512" cy="6170612"/>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1" y="227014"/>
            <a:ext cx="6053139" cy="61706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8"/>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447805"/>
            <a:ext cx="4038600" cy="4949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447805"/>
            <a:ext cx="4038600" cy="4949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31"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1"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6"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5"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6"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E" noProof="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39216"/>
                <a:invGamma/>
              </a:schemeClr>
            </a:gs>
          </a:gsLst>
          <a:lin ang="5400000" scaled="1"/>
        </a:gradFill>
        <a:effectLst/>
      </p:bgPr>
    </p:bg>
    <p:spTree>
      <p:nvGrpSpPr>
        <p:cNvPr id="1" name=""/>
        <p:cNvGrpSpPr/>
        <p:nvPr/>
      </p:nvGrpSpPr>
      <p:grpSpPr>
        <a:xfrm>
          <a:off x="0" y="0"/>
          <a:ext cx="0" cy="0"/>
          <a:chOff x="0" y="0"/>
          <a:chExt cx="0" cy="0"/>
        </a:xfrm>
      </p:grpSpPr>
      <p:graphicFrame>
        <p:nvGraphicFramePr>
          <p:cNvPr id="1026" name="Object 20"/>
          <p:cNvGraphicFramePr>
            <a:graphicFrameLocks noChangeAspect="1"/>
          </p:cNvGraphicFramePr>
          <p:nvPr/>
        </p:nvGraphicFramePr>
        <p:xfrm>
          <a:off x="0" y="0"/>
          <a:ext cx="9144000" cy="973138"/>
        </p:xfrm>
        <a:graphic>
          <a:graphicData uri="http://schemas.openxmlformats.org/presentationml/2006/ole">
            <p:oleObj spid="_x0000_s1026" name="Image" r:id="rId14" imgW="8571429" imgH="1514286" progId="">
              <p:embed/>
            </p:oleObj>
          </a:graphicData>
        </a:graphic>
      </p:graphicFrame>
      <p:sp>
        <p:nvSpPr>
          <p:cNvPr id="1045" name="Freeform 21"/>
          <p:cNvSpPr>
            <a:spLocks/>
          </p:cNvSpPr>
          <p:nvPr/>
        </p:nvSpPr>
        <p:spPr bwMode="gray">
          <a:xfrm>
            <a:off x="1828800" y="246068"/>
            <a:ext cx="7315200" cy="720725"/>
          </a:xfrm>
          <a:custGeom>
            <a:avLst/>
            <a:gdLst/>
            <a:ahLst/>
            <a:cxnLst>
              <a:cxn ang="0">
                <a:pos x="0" y="454"/>
              </a:cxn>
              <a:cxn ang="0">
                <a:pos x="4798" y="454"/>
              </a:cxn>
              <a:cxn ang="0">
                <a:pos x="4798" y="0"/>
              </a:cxn>
              <a:cxn ang="0">
                <a:pos x="382" y="3"/>
              </a:cxn>
              <a:cxn ang="0">
                <a:pos x="0" y="454"/>
              </a:cxn>
            </a:cxnLst>
            <a:rect l="0" t="0" r="r" b="b"/>
            <a:pathLst>
              <a:path w="4798" h="454">
                <a:moveTo>
                  <a:pt x="0" y="454"/>
                </a:moveTo>
                <a:lnTo>
                  <a:pt x="4798" y="454"/>
                </a:lnTo>
                <a:lnTo>
                  <a:pt x="4798" y="0"/>
                </a:lnTo>
                <a:lnTo>
                  <a:pt x="382" y="3"/>
                </a:lnTo>
                <a:lnTo>
                  <a:pt x="0" y="454"/>
                </a:lnTo>
                <a:close/>
              </a:path>
            </a:pathLst>
          </a:custGeom>
          <a:gradFill rotWithShape="1">
            <a:gsLst>
              <a:gs pos="0">
                <a:schemeClr val="accent1">
                  <a:gamma/>
                  <a:shade val="46275"/>
                  <a:invGamma/>
                </a:schemeClr>
              </a:gs>
              <a:gs pos="100000">
                <a:schemeClr val="accent1"/>
              </a:gs>
            </a:gsLst>
            <a:lin ang="0" scaled="1"/>
          </a:gradFill>
          <a:ln w="9525">
            <a:noFill/>
            <a:round/>
            <a:headEnd/>
            <a:tailEnd/>
          </a:ln>
          <a:effectLst/>
        </p:spPr>
        <p:txBody>
          <a:bodyPr/>
          <a:lstStyle/>
          <a:p>
            <a:pPr>
              <a:defRPr/>
            </a:pPr>
            <a:endParaRPr lang="en-IE">
              <a:latin typeface="Arial" pitchFamily="34" charset="0"/>
              <a:cs typeface="+mn-cs"/>
            </a:endParaRPr>
          </a:p>
        </p:txBody>
      </p:sp>
      <p:sp>
        <p:nvSpPr>
          <p:cNvPr id="1046" name="Freeform 22"/>
          <p:cNvSpPr>
            <a:spLocks/>
          </p:cNvSpPr>
          <p:nvPr/>
        </p:nvSpPr>
        <p:spPr bwMode="gray">
          <a:xfrm>
            <a:off x="0" y="966793"/>
            <a:ext cx="1828800" cy="288925"/>
          </a:xfrm>
          <a:custGeom>
            <a:avLst/>
            <a:gdLst/>
            <a:ahLst/>
            <a:cxnLst>
              <a:cxn ang="0">
                <a:pos x="0" y="0"/>
              </a:cxn>
              <a:cxn ang="0">
                <a:pos x="1338" y="0"/>
              </a:cxn>
              <a:cxn ang="0">
                <a:pos x="1138" y="182"/>
              </a:cxn>
              <a:cxn ang="0">
                <a:pos x="0" y="181"/>
              </a:cxn>
              <a:cxn ang="0">
                <a:pos x="0" y="0"/>
              </a:cxn>
            </a:cxnLst>
            <a:rect l="0" t="0" r="r" b="b"/>
            <a:pathLst>
              <a:path w="1338" h="182">
                <a:moveTo>
                  <a:pt x="0" y="0"/>
                </a:moveTo>
                <a:lnTo>
                  <a:pt x="1338" y="0"/>
                </a:lnTo>
                <a:lnTo>
                  <a:pt x="1138" y="182"/>
                </a:lnTo>
                <a:lnTo>
                  <a:pt x="0" y="181"/>
                </a:lnTo>
                <a:lnTo>
                  <a:pt x="0" y="0"/>
                </a:lnTo>
                <a:close/>
              </a:path>
            </a:pathLst>
          </a:custGeom>
          <a:solidFill>
            <a:schemeClr val="accent2"/>
          </a:solidFill>
          <a:ln w="9525" cap="flat" cmpd="sng">
            <a:noFill/>
            <a:prstDash val="solid"/>
            <a:round/>
            <a:headEnd type="none" w="med" len="med"/>
            <a:tailEnd type="none" w="med" len="med"/>
          </a:ln>
          <a:effectLst/>
        </p:spPr>
        <p:txBody>
          <a:bodyPr/>
          <a:lstStyle/>
          <a:p>
            <a:pPr>
              <a:defRPr/>
            </a:pPr>
            <a:endParaRPr lang="en-IE">
              <a:latin typeface="Arial" pitchFamily="34" charset="0"/>
              <a:cs typeface="+mn-cs"/>
            </a:endParaRPr>
          </a:p>
        </p:txBody>
      </p:sp>
      <p:sp>
        <p:nvSpPr>
          <p:cNvPr id="1030" name="Rectangle 2"/>
          <p:cNvSpPr>
            <a:spLocks noGrp="1" noChangeArrowheads="1"/>
          </p:cNvSpPr>
          <p:nvPr>
            <p:ph type="title"/>
          </p:nvPr>
        </p:nvSpPr>
        <p:spPr bwMode="white">
          <a:xfrm>
            <a:off x="2406649" y="227013"/>
            <a:ext cx="63246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31" name="Rectangle 3"/>
          <p:cNvSpPr>
            <a:spLocks noGrp="1" noChangeArrowheads="1"/>
          </p:cNvSpPr>
          <p:nvPr>
            <p:ph type="body" idx="1"/>
          </p:nvPr>
        </p:nvSpPr>
        <p:spPr bwMode="auto">
          <a:xfrm>
            <a:off x="457200" y="1447805"/>
            <a:ext cx="8229600" cy="494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lt1" tx1="dk1" bg2="lt2" tx2="dk2" accent1="accent1" accent2="accent2" accent3="accent3" accent4="accent4" accent5="accent5" accent6="accent6" hlink="hlink" folHlink="folHlink"/>
  <p:sldLayoutIdLst>
    <p:sldLayoutId id="2147483695"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ransition/>
  <p:txStyles>
    <p:titleStyle>
      <a:lvl1pPr algn="l" rtl="0" eaLnBrk="0" fontAlgn="base" hangingPunct="0">
        <a:spcBef>
          <a:spcPct val="0"/>
        </a:spcBef>
        <a:spcAft>
          <a:spcPct val="0"/>
        </a:spcAft>
        <a:defRPr sz="2400" b="1">
          <a:solidFill>
            <a:schemeClr val="bg1"/>
          </a:solidFill>
          <a:latin typeface="+mj-lt"/>
          <a:ea typeface="+mj-ea"/>
          <a:cs typeface="+mj-cs"/>
        </a:defRPr>
      </a:lvl1pPr>
      <a:lvl2pPr algn="l" rtl="0" eaLnBrk="0" fontAlgn="base" hangingPunct="0">
        <a:spcBef>
          <a:spcPct val="0"/>
        </a:spcBef>
        <a:spcAft>
          <a:spcPct val="0"/>
        </a:spcAft>
        <a:defRPr sz="2400" b="1">
          <a:solidFill>
            <a:schemeClr val="bg1"/>
          </a:solidFill>
          <a:latin typeface="Verdana" pitchFamily="34" charset="0"/>
        </a:defRPr>
      </a:lvl2pPr>
      <a:lvl3pPr algn="l" rtl="0" eaLnBrk="0" fontAlgn="base" hangingPunct="0">
        <a:spcBef>
          <a:spcPct val="0"/>
        </a:spcBef>
        <a:spcAft>
          <a:spcPct val="0"/>
        </a:spcAft>
        <a:defRPr sz="2400" b="1">
          <a:solidFill>
            <a:schemeClr val="bg1"/>
          </a:solidFill>
          <a:latin typeface="Verdana" pitchFamily="34" charset="0"/>
        </a:defRPr>
      </a:lvl3pPr>
      <a:lvl4pPr algn="l" rtl="0" eaLnBrk="0" fontAlgn="base" hangingPunct="0">
        <a:spcBef>
          <a:spcPct val="0"/>
        </a:spcBef>
        <a:spcAft>
          <a:spcPct val="0"/>
        </a:spcAft>
        <a:defRPr sz="2400" b="1">
          <a:solidFill>
            <a:schemeClr val="bg1"/>
          </a:solidFill>
          <a:latin typeface="Verdana" pitchFamily="34" charset="0"/>
        </a:defRPr>
      </a:lvl4pPr>
      <a:lvl5pPr algn="l" rtl="0" eaLnBrk="0" fontAlgn="base" hangingPunct="0">
        <a:spcBef>
          <a:spcPct val="0"/>
        </a:spcBef>
        <a:spcAft>
          <a:spcPct val="0"/>
        </a:spcAft>
        <a:defRPr sz="2400" b="1">
          <a:solidFill>
            <a:schemeClr val="bg1"/>
          </a:solidFill>
          <a:latin typeface="Verdana" pitchFamily="34" charset="0"/>
        </a:defRPr>
      </a:lvl5pPr>
      <a:lvl6pPr marL="457200" algn="l" rtl="0" fontAlgn="base">
        <a:spcBef>
          <a:spcPct val="0"/>
        </a:spcBef>
        <a:spcAft>
          <a:spcPct val="0"/>
        </a:spcAft>
        <a:defRPr sz="2400" b="1">
          <a:solidFill>
            <a:schemeClr val="bg1"/>
          </a:solidFill>
          <a:latin typeface="Verdana" pitchFamily="34" charset="0"/>
        </a:defRPr>
      </a:lvl6pPr>
      <a:lvl7pPr marL="914400" algn="l" rtl="0" fontAlgn="base">
        <a:spcBef>
          <a:spcPct val="0"/>
        </a:spcBef>
        <a:spcAft>
          <a:spcPct val="0"/>
        </a:spcAft>
        <a:defRPr sz="2400" b="1">
          <a:solidFill>
            <a:schemeClr val="bg1"/>
          </a:solidFill>
          <a:latin typeface="Verdana" pitchFamily="34" charset="0"/>
        </a:defRPr>
      </a:lvl7pPr>
      <a:lvl8pPr marL="1371600" algn="l" rtl="0" fontAlgn="base">
        <a:spcBef>
          <a:spcPct val="0"/>
        </a:spcBef>
        <a:spcAft>
          <a:spcPct val="0"/>
        </a:spcAft>
        <a:defRPr sz="2400" b="1">
          <a:solidFill>
            <a:schemeClr val="bg1"/>
          </a:solidFill>
          <a:latin typeface="Verdana" pitchFamily="34" charset="0"/>
        </a:defRPr>
      </a:lvl8pPr>
      <a:lvl9pPr marL="1828800" algn="l" rtl="0" fontAlgn="base">
        <a:spcBef>
          <a:spcPct val="0"/>
        </a:spcBef>
        <a:spcAft>
          <a:spcPct val="0"/>
        </a:spcAft>
        <a:defRPr sz="2400" b="1">
          <a:solidFill>
            <a:schemeClr val="bg1"/>
          </a:solidFill>
          <a:latin typeface="Verdana" pitchFamily="34" charset="0"/>
        </a:defRPr>
      </a:lvl9pPr>
    </p:titleStyle>
    <p:bodyStyle>
      <a:lvl1pPr marL="342900" indent="-342900" algn="l" rtl="0" eaLnBrk="0" fontAlgn="base" hangingPunct="0">
        <a:spcBef>
          <a:spcPct val="20000"/>
        </a:spcBef>
        <a:spcAft>
          <a:spcPct val="0"/>
        </a:spcAft>
        <a:buFont typeface="Wingdings" pitchFamily="2" charset="2"/>
        <a:buChar char="q"/>
        <a:defRPr sz="20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4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fontAlgn="base">
        <a:spcBef>
          <a:spcPct val="20000"/>
        </a:spcBef>
        <a:spcAft>
          <a:spcPct val="0"/>
        </a:spcAft>
        <a:buChar char="»"/>
        <a:defRPr sz="1200">
          <a:solidFill>
            <a:schemeClr val="tx1"/>
          </a:solidFill>
          <a:latin typeface="+mn-lt"/>
        </a:defRPr>
      </a:lvl6pPr>
      <a:lvl7pPr marL="2971800" indent="-228600" algn="l" rtl="0" fontAlgn="base">
        <a:spcBef>
          <a:spcPct val="20000"/>
        </a:spcBef>
        <a:spcAft>
          <a:spcPct val="0"/>
        </a:spcAft>
        <a:buChar char="»"/>
        <a:defRPr sz="1200">
          <a:solidFill>
            <a:schemeClr val="tx1"/>
          </a:solidFill>
          <a:latin typeface="+mn-lt"/>
        </a:defRPr>
      </a:lvl7pPr>
      <a:lvl8pPr marL="3429000" indent="-228600" algn="l" rtl="0" fontAlgn="base">
        <a:spcBef>
          <a:spcPct val="20000"/>
        </a:spcBef>
        <a:spcAft>
          <a:spcPct val="0"/>
        </a:spcAft>
        <a:buChar char="»"/>
        <a:defRPr sz="1200">
          <a:solidFill>
            <a:schemeClr val="tx1"/>
          </a:solidFill>
          <a:latin typeface="+mn-lt"/>
        </a:defRPr>
      </a:lvl8pPr>
      <a:lvl9pPr marL="3886200" indent="-228600" algn="l" rtl="0" fontAlgn="base">
        <a:spcBef>
          <a:spcPct val="2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3"/>
          <p:cNvSpPr>
            <a:spLocks noChangeArrowheads="1"/>
          </p:cNvSpPr>
          <p:nvPr/>
        </p:nvSpPr>
        <p:spPr bwMode="auto">
          <a:xfrm>
            <a:off x="3203848" y="1628800"/>
            <a:ext cx="288032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ar-SA" sz="2400" b="1" dirty="0" smtClean="0">
                <a:solidFill>
                  <a:schemeClr val="bg1"/>
                </a:solidFill>
              </a:rPr>
              <a:t>مسـار استهداف السوق</a:t>
            </a:r>
            <a:endParaRPr kumimoji="0" lang="fr-FR" sz="2100" b="0" i="0" u="none" strike="noStrike" cap="none" normalizeH="0" baseline="0" dirty="0" smtClean="0">
              <a:ln>
                <a:noFill/>
              </a:ln>
              <a:solidFill>
                <a:schemeClr val="bg1"/>
              </a:solidFill>
              <a:effectLst/>
              <a:latin typeface="Arial" pitchFamily="34" charset="0"/>
              <a:cs typeface="Arial" pitchFamily="34" charset="0"/>
            </a:endParaRPr>
          </a:p>
        </p:txBody>
      </p:sp>
      <p:sp>
        <p:nvSpPr>
          <p:cNvPr id="31" name="ZoneTexte 30"/>
          <p:cNvSpPr txBox="1"/>
          <p:nvPr/>
        </p:nvSpPr>
        <p:spPr>
          <a:xfrm>
            <a:off x="6084168" y="1052738"/>
            <a:ext cx="2664296" cy="492443"/>
          </a:xfrm>
          <a:prstGeom prst="rect">
            <a:avLst/>
          </a:prstGeom>
          <a:noFill/>
        </p:spPr>
        <p:txBody>
          <a:bodyPr wrap="square" rtlCol="0">
            <a:spAutoFit/>
          </a:bodyPr>
          <a:lstStyle/>
          <a:p>
            <a:r>
              <a:rPr lang="ar-SA" sz="2600" b="1" dirty="0" smtClean="0">
                <a:solidFill>
                  <a:schemeClr val="bg1"/>
                </a:solidFill>
              </a:rPr>
              <a:t>التسويق الاستراتيجي</a:t>
            </a:r>
            <a:endParaRPr lang="fr-FR" sz="2600" dirty="0"/>
          </a:p>
        </p:txBody>
      </p:sp>
      <p:sp>
        <p:nvSpPr>
          <p:cNvPr id="6" name="ZoneTexte 5"/>
          <p:cNvSpPr txBox="1"/>
          <p:nvPr/>
        </p:nvSpPr>
        <p:spPr>
          <a:xfrm>
            <a:off x="2627784" y="2555614"/>
            <a:ext cx="3384376" cy="369332"/>
          </a:xfrm>
          <a:prstGeom prst="rect">
            <a:avLst/>
          </a:prstGeom>
          <a:noFill/>
        </p:spPr>
        <p:txBody>
          <a:bodyPr wrap="square" rtlCol="0">
            <a:spAutoFit/>
          </a:bodyPr>
          <a:lstStyle/>
          <a:p>
            <a:pPr algn="r" rtl="1"/>
            <a:r>
              <a:rPr lang="ar-SA" b="1" dirty="0" smtClean="0">
                <a:solidFill>
                  <a:srgbClr val="000000"/>
                </a:solidFill>
              </a:rPr>
              <a:t>مداخل المؤسسة في التوجه نحو السوق</a:t>
            </a:r>
            <a:endParaRPr lang="fr-FR" dirty="0" smtClean="0">
              <a:solidFill>
                <a:srgbClr val="000000"/>
              </a:solidFill>
            </a:endParaRPr>
          </a:p>
        </p:txBody>
      </p:sp>
      <p:grpSp>
        <p:nvGrpSpPr>
          <p:cNvPr id="33794" name="Group 2"/>
          <p:cNvGrpSpPr>
            <a:grpSpLocks/>
          </p:cNvGrpSpPr>
          <p:nvPr/>
        </p:nvGrpSpPr>
        <p:grpSpPr bwMode="auto">
          <a:xfrm>
            <a:off x="3222903" y="3284989"/>
            <a:ext cx="5813599" cy="3001645"/>
            <a:chOff x="905" y="10958"/>
            <a:chExt cx="9528" cy="4727"/>
          </a:xfrm>
        </p:grpSpPr>
        <p:grpSp>
          <p:nvGrpSpPr>
            <p:cNvPr id="33795" name="Group 3"/>
            <p:cNvGrpSpPr>
              <a:grpSpLocks/>
            </p:cNvGrpSpPr>
            <p:nvPr/>
          </p:nvGrpSpPr>
          <p:grpSpPr bwMode="auto">
            <a:xfrm>
              <a:off x="3651" y="10958"/>
              <a:ext cx="4440" cy="3420"/>
              <a:chOff x="3651" y="11030"/>
              <a:chExt cx="4440" cy="3420"/>
            </a:xfrm>
          </p:grpSpPr>
          <p:grpSp>
            <p:nvGrpSpPr>
              <p:cNvPr id="33796" name="Group 4"/>
              <p:cNvGrpSpPr>
                <a:grpSpLocks/>
              </p:cNvGrpSpPr>
              <p:nvPr/>
            </p:nvGrpSpPr>
            <p:grpSpPr bwMode="auto">
              <a:xfrm>
                <a:off x="3651" y="11030"/>
                <a:ext cx="4440" cy="3420"/>
                <a:chOff x="3651" y="11030"/>
                <a:chExt cx="4440" cy="3420"/>
              </a:xfrm>
            </p:grpSpPr>
            <p:sp>
              <p:nvSpPr>
                <p:cNvPr id="33797" name="AutoShape 5"/>
                <p:cNvSpPr>
                  <a:spLocks noChangeArrowheads="1"/>
                </p:cNvSpPr>
                <p:nvPr/>
              </p:nvSpPr>
              <p:spPr bwMode="auto">
                <a:xfrm>
                  <a:off x="3651" y="11030"/>
                  <a:ext cx="4440" cy="3420"/>
                </a:xfrm>
                <a:prstGeom prst="flowChartMerge">
                  <a:avLst/>
                </a:prstGeom>
                <a:solidFill>
                  <a:srgbClr val="FFFFFF"/>
                </a:solidFill>
                <a:ln w="19050">
                  <a:solidFill>
                    <a:srgbClr val="000080"/>
                  </a:solidFill>
                  <a:miter lim="800000"/>
                  <a:headEnd/>
                  <a:tailEnd/>
                </a:ln>
              </p:spPr>
              <p:txBody>
                <a:bodyPr vert="horz" wrap="square" lIns="91440" tIns="45720" rIns="91440" bIns="45720" numCol="1" anchor="t" anchorCtr="0" compatLnSpc="1">
                  <a:prstTxWarp prst="textNoShape">
                    <a:avLst/>
                  </a:prstTxWarp>
                </a:bodyPr>
                <a:lstStyle/>
                <a:p>
                  <a:endParaRPr lang="fr-FR" b="1" dirty="0">
                    <a:ln w="57150">
                      <a:solidFill>
                        <a:schemeClr val="tx1"/>
                      </a:solidFill>
                    </a:ln>
                  </a:endParaRPr>
                </a:p>
              </p:txBody>
            </p:sp>
            <p:sp>
              <p:nvSpPr>
                <p:cNvPr id="33798" name="Freeform 6"/>
                <p:cNvSpPr>
                  <a:spLocks/>
                </p:cNvSpPr>
                <p:nvPr/>
              </p:nvSpPr>
              <p:spPr bwMode="auto">
                <a:xfrm>
                  <a:off x="4205" y="11876"/>
                  <a:ext cx="3325" cy="2"/>
                </a:xfrm>
                <a:custGeom>
                  <a:avLst/>
                  <a:gdLst/>
                  <a:ahLst/>
                  <a:cxnLst>
                    <a:cxn ang="0">
                      <a:pos x="0" y="0"/>
                    </a:cxn>
                    <a:cxn ang="0">
                      <a:pos x="3325" y="2"/>
                    </a:cxn>
                  </a:cxnLst>
                  <a:rect l="0" t="0" r="r" b="b"/>
                  <a:pathLst>
                    <a:path w="3325" h="2">
                      <a:moveTo>
                        <a:pt x="0" y="0"/>
                      </a:moveTo>
                      <a:lnTo>
                        <a:pt x="3325" y="2"/>
                      </a:lnTo>
                    </a:path>
                  </a:pathLst>
                </a:custGeom>
                <a:noFill/>
                <a:ln w="19050">
                  <a:solidFill>
                    <a:srgbClr val="000080"/>
                  </a:solidFill>
                  <a:round/>
                  <a:headEnd/>
                  <a:tailEnd/>
                </a:ln>
              </p:spPr>
              <p:txBody>
                <a:bodyPr vert="horz" wrap="square" lIns="91440" tIns="45720" rIns="91440" bIns="45720" numCol="1" anchor="t" anchorCtr="0" compatLnSpc="1">
                  <a:prstTxWarp prst="textNoShape">
                    <a:avLst/>
                  </a:prstTxWarp>
                </a:bodyPr>
                <a:lstStyle/>
                <a:p>
                  <a:endParaRPr lang="fr-FR" b="1"/>
                </a:p>
              </p:txBody>
            </p:sp>
            <p:sp>
              <p:nvSpPr>
                <p:cNvPr id="33799" name="Line 7"/>
                <p:cNvSpPr>
                  <a:spLocks noChangeShapeType="1"/>
                </p:cNvSpPr>
                <p:nvPr/>
              </p:nvSpPr>
              <p:spPr bwMode="auto">
                <a:xfrm>
                  <a:off x="4851" y="12870"/>
                  <a:ext cx="2040" cy="0"/>
                </a:xfrm>
                <a:prstGeom prst="line">
                  <a:avLst/>
                </a:prstGeom>
                <a:noFill/>
                <a:ln w="19050">
                  <a:solidFill>
                    <a:srgbClr val="000080"/>
                  </a:solidFill>
                  <a:round/>
                  <a:headEnd/>
                  <a:tailEnd/>
                </a:ln>
              </p:spPr>
              <p:txBody>
                <a:bodyPr vert="horz" wrap="square" lIns="91440" tIns="45720" rIns="91440" bIns="45720" numCol="1" anchor="t" anchorCtr="0" compatLnSpc="1">
                  <a:prstTxWarp prst="textNoShape">
                    <a:avLst/>
                  </a:prstTxWarp>
                </a:bodyPr>
                <a:lstStyle/>
                <a:p>
                  <a:endParaRPr lang="fr-FR" b="1"/>
                </a:p>
              </p:txBody>
            </p:sp>
          </p:grpSp>
          <p:sp>
            <p:nvSpPr>
              <p:cNvPr id="33800" name="Text Box 8"/>
              <p:cNvSpPr txBox="1">
                <a:spLocks noChangeArrowheads="1"/>
              </p:cNvSpPr>
              <p:nvPr/>
            </p:nvSpPr>
            <p:spPr bwMode="auto">
              <a:xfrm>
                <a:off x="4131" y="11210"/>
                <a:ext cx="3360"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700" b="1" i="0" u="none" strike="noStrike" cap="none" normalizeH="0" baseline="0" dirty="0" smtClean="0">
                    <a:ln>
                      <a:noFill/>
                    </a:ln>
                    <a:solidFill>
                      <a:srgbClr val="000080"/>
                    </a:solidFill>
                    <a:effectLst/>
                    <a:latin typeface="Traditional Arabic" pitchFamily="18" charset="-78"/>
                    <a:ea typeface="Arial" pitchFamily="34" charset="0"/>
                    <a:cs typeface="Traditional Arabic" pitchFamily="18" charset="-78"/>
                  </a:rPr>
                  <a:t>التسويق الشـامل</a:t>
                </a:r>
                <a:endParaRPr kumimoji="0" lang="fr-FR" sz="1700" b="1" i="0" u="none" strike="noStrike" cap="none" normalizeH="0" baseline="0" dirty="0" smtClean="0">
                  <a:ln>
                    <a:noFill/>
                  </a:ln>
                  <a:solidFill>
                    <a:schemeClr val="tx1"/>
                  </a:solidFill>
                  <a:effectLst/>
                  <a:latin typeface="Arial" pitchFamily="34" charset="0"/>
                  <a:cs typeface="Arial" pitchFamily="34" charset="0"/>
                </a:endParaRPr>
              </a:p>
            </p:txBody>
          </p:sp>
          <p:sp>
            <p:nvSpPr>
              <p:cNvPr id="33801" name="Text Box 9"/>
              <p:cNvSpPr txBox="1">
                <a:spLocks noChangeArrowheads="1"/>
              </p:cNvSpPr>
              <p:nvPr/>
            </p:nvSpPr>
            <p:spPr bwMode="auto">
              <a:xfrm>
                <a:off x="4731" y="12110"/>
                <a:ext cx="2280" cy="540"/>
              </a:xfrm>
              <a:prstGeom prst="rect">
                <a:avLst/>
              </a:prstGeom>
              <a:noFill/>
              <a:ln w="9525">
                <a:noFill/>
                <a:miter lim="800000"/>
                <a:headEnd/>
                <a:tailEnd/>
              </a:ln>
            </p:spPr>
            <p:txBody>
              <a:bodyPr vert="horz" wrap="square" lIns="18000" tIns="0" rIns="180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700" b="1" i="0" u="none" strike="noStrike" cap="none" normalizeH="0" baseline="0" dirty="0" smtClean="0">
                    <a:ln>
                      <a:noFill/>
                    </a:ln>
                    <a:solidFill>
                      <a:srgbClr val="000080"/>
                    </a:solidFill>
                    <a:effectLst/>
                    <a:latin typeface="Traditional Arabic" pitchFamily="18" charset="-78"/>
                    <a:ea typeface="Arial" pitchFamily="34" charset="0"/>
                    <a:cs typeface="Traditional Arabic" pitchFamily="18" charset="-78"/>
                  </a:rPr>
                  <a:t>التسويق المستهـدف</a:t>
                </a:r>
                <a:endParaRPr kumimoji="0" lang="fr-FR" sz="1700" b="1" i="0" u="none" strike="noStrike" cap="none" normalizeH="0" baseline="0" dirty="0" smtClean="0">
                  <a:ln>
                    <a:noFill/>
                  </a:ln>
                  <a:solidFill>
                    <a:srgbClr val="000080"/>
                  </a:solidFill>
                  <a:effectLst/>
                  <a:latin typeface="Calibri" pitchFamily="34" charset="0"/>
                  <a:ea typeface="Arial" pitchFamily="34" charset="0"/>
                  <a:cs typeface="Traditional Arabic" pitchFamily="18" charset="-7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ar-SA" sz="1700" b="1" i="0" u="none" strike="noStrike" cap="none" normalizeH="0" baseline="0" dirty="0" smtClean="0">
                  <a:ln>
                    <a:noFill/>
                  </a:ln>
                  <a:solidFill>
                    <a:schemeClr val="tx1"/>
                  </a:solidFill>
                  <a:effectLst/>
                  <a:latin typeface="Arial" pitchFamily="34" charset="0"/>
                  <a:cs typeface="Arial" pitchFamily="34" charset="0"/>
                </a:endParaRPr>
              </a:p>
            </p:txBody>
          </p:sp>
          <p:sp>
            <p:nvSpPr>
              <p:cNvPr id="33802" name="Text Box 10"/>
              <p:cNvSpPr txBox="1">
                <a:spLocks noChangeArrowheads="1"/>
              </p:cNvSpPr>
              <p:nvPr/>
            </p:nvSpPr>
            <p:spPr bwMode="auto">
              <a:xfrm>
                <a:off x="5334" y="12898"/>
                <a:ext cx="1128" cy="10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700" b="1" i="0" u="none" strike="noStrike" cap="none" normalizeH="0" baseline="0" dirty="0" smtClean="0">
                    <a:ln>
                      <a:noFill/>
                    </a:ln>
                    <a:solidFill>
                      <a:srgbClr val="000080"/>
                    </a:solidFill>
                    <a:effectLst/>
                    <a:latin typeface="Traditional Arabic" pitchFamily="18" charset="-78"/>
                    <a:ea typeface="Arial" pitchFamily="34" charset="0"/>
                    <a:cs typeface="Traditional Arabic" pitchFamily="18" charset="-78"/>
                  </a:rPr>
                  <a:t>التسويق</a:t>
                </a:r>
                <a:endParaRPr kumimoji="0" lang="en-US" sz="1700" b="1" i="0" u="none" strike="noStrike" cap="none" normalizeH="0" baseline="0" dirty="0" smtClean="0">
                  <a:ln>
                    <a:noFill/>
                  </a:ln>
                  <a:solidFill>
                    <a:srgbClr val="000080"/>
                  </a:solidFill>
                  <a:effectLst/>
                  <a:latin typeface="Traditional Arabic" pitchFamily="18" charset="-78"/>
                  <a:ea typeface="Arial" pitchFamily="34" charset="0"/>
                  <a:cs typeface="Traditional Arabic" pitchFamily="18" charset="-78"/>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700" b="1" i="0" u="none" strike="noStrike" cap="none" normalizeH="0" baseline="0" dirty="0" smtClean="0">
                    <a:ln>
                      <a:noFill/>
                    </a:ln>
                    <a:solidFill>
                      <a:srgbClr val="000080"/>
                    </a:solidFill>
                    <a:effectLst/>
                    <a:latin typeface="Traditional Arabic" pitchFamily="18" charset="-78"/>
                    <a:ea typeface="Arial" pitchFamily="34" charset="0"/>
                    <a:cs typeface="Traditional Arabic" pitchFamily="18" charset="-78"/>
                  </a:rPr>
                  <a:t>الفردي</a:t>
                </a:r>
                <a:endParaRPr kumimoji="0" lang="fr-FR" sz="1700" b="1" i="0" u="none" strike="noStrike" cap="none" normalizeH="0" baseline="0" dirty="0" smtClean="0">
                  <a:ln>
                    <a:noFill/>
                  </a:ln>
                  <a:solidFill>
                    <a:schemeClr val="tx1"/>
                  </a:solidFill>
                  <a:effectLst/>
                  <a:latin typeface="Arial" pitchFamily="34" charset="0"/>
                  <a:cs typeface="Arial" pitchFamily="34" charset="0"/>
                </a:endParaRPr>
              </a:p>
            </p:txBody>
          </p:sp>
        </p:grpSp>
        <p:sp>
          <p:nvSpPr>
            <p:cNvPr id="33803" name="Text Box 11"/>
            <p:cNvSpPr txBox="1">
              <a:spLocks noChangeArrowheads="1"/>
            </p:cNvSpPr>
            <p:nvPr/>
          </p:nvSpPr>
          <p:spPr bwMode="auto">
            <a:xfrm>
              <a:off x="905" y="14689"/>
              <a:ext cx="9528" cy="9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600" b="1" i="0" u="sng"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الشكـل:</a:t>
              </a:r>
              <a:r>
                <a:rPr kumimoji="0" lang="ar-SA" sz="1600" b="1" i="0" u="sng" strike="noStrike" cap="none" normalizeH="0" dirty="0" smtClean="0">
                  <a:ln>
                    <a:noFill/>
                  </a:ln>
                  <a:solidFill>
                    <a:srgbClr val="000000"/>
                  </a:solidFill>
                  <a:effectLst/>
                  <a:latin typeface="Traditional Arabic" pitchFamily="18" charset="-78"/>
                  <a:ea typeface="Arial" pitchFamily="34" charset="0"/>
                  <a:cs typeface="Traditional Arabic" pitchFamily="18" charset="-78"/>
                </a:rPr>
                <a:t> </a:t>
              </a:r>
              <a:r>
                <a:rPr kumimoji="0" lang="ar-SA"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المداخل الثلاث للتوجه نحو السوق</a:t>
              </a:r>
            </a:p>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600" b="1" i="0" u="sng"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المصـدر</a:t>
              </a:r>
              <a:r>
                <a:rPr kumimoji="0" lang="ar-SA"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a:t>
              </a:r>
              <a:r>
                <a:rPr kumimoji="0" lang="ar-SA" sz="17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a:t>
              </a:r>
              <a:r>
                <a:rPr kumimoji="0" lang="ar-SA" sz="170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بتصرف</a:t>
              </a:r>
              <a:r>
                <a:rPr kumimoji="0" lang="fr-FR" sz="1400" i="0"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a:t>
              </a:r>
              <a:r>
                <a:rPr kumimoji="0" lang="fr-FR" sz="1100" i="1" u="none" strike="noStrike" cap="none" normalizeH="0" baseline="0" dirty="0" err="1" smtClean="0">
                  <a:ln>
                    <a:noFill/>
                  </a:ln>
                  <a:solidFill>
                    <a:srgbClr val="000000"/>
                  </a:solidFill>
                  <a:effectLst/>
                  <a:latin typeface="Arial" pitchFamily="34" charset="0"/>
                  <a:ea typeface="Arial" pitchFamily="34" charset="0"/>
                  <a:cs typeface="Arial" pitchFamily="34" charset="0"/>
                </a:rPr>
                <a:t>j.Lendrevie</a:t>
              </a:r>
              <a:r>
                <a:rPr kumimoji="0" lang="fr-FR" sz="1100" i="1" u="none" strike="noStrike" cap="none" normalizeH="0" baseline="0" dirty="0" smtClean="0">
                  <a:ln>
                    <a:noFill/>
                  </a:ln>
                  <a:solidFill>
                    <a:srgbClr val="000000"/>
                  </a:solidFill>
                  <a:effectLst/>
                  <a:latin typeface="Arial" pitchFamily="34" charset="0"/>
                  <a:ea typeface="Arial" pitchFamily="34" charset="0"/>
                  <a:cs typeface="Arial" pitchFamily="34" charset="0"/>
                </a:rPr>
                <a:t> et </a:t>
              </a:r>
              <a:r>
                <a:rPr kumimoji="0" lang="fr-FR" sz="1100" i="1" u="none" strike="noStrike" cap="none" normalizeH="0" baseline="0" dirty="0" err="1" smtClean="0">
                  <a:ln>
                    <a:noFill/>
                  </a:ln>
                  <a:solidFill>
                    <a:srgbClr val="000000"/>
                  </a:solidFill>
                  <a:effectLst/>
                  <a:latin typeface="Arial" pitchFamily="34" charset="0"/>
                  <a:ea typeface="Arial" pitchFamily="34" charset="0"/>
                  <a:cs typeface="Arial" pitchFamily="34" charset="0"/>
                </a:rPr>
                <a:t>D.Lindon</a:t>
              </a:r>
              <a:r>
                <a:rPr kumimoji="0" lang="fr-FR" sz="1100" i="1" u="none" strike="noStrike" cap="none" normalizeH="0" baseline="0" dirty="0" smtClean="0">
                  <a:ln>
                    <a:noFill/>
                  </a:ln>
                  <a:solidFill>
                    <a:srgbClr val="000000"/>
                  </a:solidFill>
                  <a:effectLst/>
                  <a:latin typeface="Arial" pitchFamily="34" charset="0"/>
                  <a:ea typeface="Arial" pitchFamily="34" charset="0"/>
                  <a:cs typeface="Arial" pitchFamily="34" charset="0"/>
                </a:rPr>
                <a:t>, </a:t>
              </a:r>
              <a:r>
                <a:rPr kumimoji="0" lang="fr-FR" sz="1100" i="1" u="sng" strike="noStrike" cap="none" normalizeH="0" baseline="0" dirty="0" smtClean="0">
                  <a:ln>
                    <a:noFill/>
                  </a:ln>
                  <a:solidFill>
                    <a:srgbClr val="000000"/>
                  </a:solidFill>
                  <a:effectLst/>
                  <a:latin typeface="Arial" pitchFamily="34" charset="0"/>
                  <a:ea typeface="Arial" pitchFamily="34" charset="0"/>
                  <a:cs typeface="Arial" pitchFamily="34" charset="0"/>
                </a:rPr>
                <a:t>Mercator</a:t>
              </a:r>
              <a:r>
                <a:rPr kumimoji="0" lang="fr-FR" sz="1100" i="1" u="none" strike="noStrike" cap="none" normalizeH="0" baseline="0" dirty="0" smtClean="0">
                  <a:ln>
                    <a:noFill/>
                  </a:ln>
                  <a:solidFill>
                    <a:srgbClr val="000000"/>
                  </a:solidFill>
                  <a:effectLst/>
                  <a:latin typeface="Arial" pitchFamily="34" charset="0"/>
                  <a:ea typeface="Arial" pitchFamily="34" charset="0"/>
                  <a:cs typeface="Arial" pitchFamily="34" charset="0"/>
                </a:rPr>
                <a:t>, 5°Ed, Dalloz, Paris 1997, p :</a:t>
              </a:r>
              <a:r>
                <a:rPr kumimoji="0" lang="fr-FR" sz="1400" i="0" u="none" strike="noStrike" cap="none" normalizeH="0" baseline="0" dirty="0" smtClean="0">
                  <a:ln>
                    <a:noFill/>
                  </a:ln>
                  <a:solidFill>
                    <a:srgbClr val="000000"/>
                  </a:solidFill>
                  <a:effectLst/>
                  <a:latin typeface="Arial" pitchFamily="34" charset="0"/>
                  <a:ea typeface="Arial" pitchFamily="34" charset="0"/>
                  <a:cs typeface="Arial" pitchFamily="34" charset="0"/>
                </a:rPr>
                <a:t> </a:t>
              </a:r>
              <a:r>
                <a:rPr kumimoji="0" lang="fr-FR" sz="1100" i="1" u="none" strike="noStrike" cap="none" normalizeH="0" baseline="0" dirty="0" smtClean="0">
                  <a:ln>
                    <a:noFill/>
                  </a:ln>
                  <a:solidFill>
                    <a:srgbClr val="000000"/>
                  </a:solidFill>
                  <a:effectLst/>
                  <a:latin typeface="Arial" pitchFamily="34" charset="0"/>
                  <a:ea typeface="Arial" pitchFamily="34" charset="0"/>
                  <a:cs typeface="Arial" pitchFamily="34" charset="0"/>
                </a:rPr>
                <a:t>22</a:t>
              </a:r>
              <a:r>
                <a:rPr kumimoji="0" lang="fr-FR" sz="1100" b="1" i="0" u="none" strike="noStrike" cap="none" normalizeH="0" baseline="0" dirty="0" smtClean="0">
                  <a:ln>
                    <a:noFill/>
                  </a:ln>
                  <a:solidFill>
                    <a:srgbClr val="000000"/>
                  </a:solidFill>
                  <a:effectLst/>
                  <a:latin typeface="Arial" pitchFamily="34" charset="0"/>
                  <a:ea typeface="Arial" pitchFamily="34" charset="0"/>
                  <a:cs typeface="Arial" pitchFamily="34" charset="0"/>
                </a:rPr>
                <a:t> </a:t>
              </a:r>
              <a:r>
                <a:rPr kumimoji="0" lang="fr-FR" sz="1400" b="1" i="0" u="none" strike="noStrike" cap="none" normalizeH="0" baseline="0" dirty="0" smtClean="0">
                  <a:ln>
                    <a:noFill/>
                  </a:ln>
                  <a:solidFill>
                    <a:srgbClr val="000000"/>
                  </a:solidFill>
                  <a:effectLst/>
                  <a:latin typeface="Arial" pitchFamily="34" charset="0"/>
                  <a:ea typeface="Arial" pitchFamily="34" charset="0"/>
                  <a:cs typeface="Arial" pitchFamily="34" charset="0"/>
                </a:rPr>
                <a:t>   </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grpSp>
      <p:sp>
        <p:nvSpPr>
          <p:cNvPr id="33804" name="Rectangle 12"/>
          <p:cNvSpPr>
            <a:spLocks noChangeArrowheads="1"/>
          </p:cNvSpPr>
          <p:nvPr/>
        </p:nvSpPr>
        <p:spPr bwMode="auto">
          <a:xfrm>
            <a:off x="467544" y="3068960"/>
            <a:ext cx="2736304" cy="32316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SA" altLang="zh-CN" sz="1600" b="1" i="0" u="none" strike="noStrike" cap="none" normalizeH="0" dirty="0" smtClean="0">
                <a:ln>
                  <a:noFill/>
                </a:ln>
                <a:solidFill>
                  <a:srgbClr val="000000"/>
                </a:solidFill>
                <a:effectLst/>
                <a:latin typeface="Traditional Arabic" pitchFamily="18" charset="-78"/>
                <a:ea typeface="SimSun" pitchFamily="2" charset="-122"/>
                <a:cs typeface="Traditional Arabic" pitchFamily="18" charset="-78"/>
              </a:rPr>
              <a:t> </a:t>
            </a:r>
            <a:r>
              <a:rPr kumimoji="0" lang="ar-SA" altLang="zh-CN" sz="16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يمكننا تعريف الاستهداف كما </a:t>
            </a:r>
            <a:r>
              <a:rPr kumimoji="0" lang="ar-SA" altLang="zh-CN" sz="1600" b="1"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يلي: </a:t>
            </a:r>
            <a:r>
              <a:rPr kumimoji="0" lang="ar-SA" altLang="zh-CN" sz="1600" b="1" i="0" u="none" strike="noStrike" cap="none" normalizeH="0" baseline="0" dirty="0" smtClean="0">
                <a:ln>
                  <a:noFill/>
                </a:ln>
                <a:solidFill>
                  <a:srgbClr val="000000"/>
                </a:solidFill>
                <a:effectLst/>
                <a:latin typeface="Times New Roman"/>
                <a:ea typeface="SimSun" pitchFamily="2" charset="-122"/>
                <a:cs typeface="Traditional Arabic" pitchFamily="18" charset="-78"/>
              </a:rPr>
              <a:t>”</a:t>
            </a:r>
            <a:r>
              <a:rPr kumimoji="0" lang="ar-SA" altLang="zh-CN" sz="16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هو المسار الذي يقصد من وراءه إجراء مبادلة مع مجموعة محددة من خلال الإعلان وباقي الأنشطة التسويقية والتي يجب أن تكون معدة بحيث تحقق استجابة أكبر في المجموعة المستهدفة دون غيرها من القطاعات </a:t>
            </a:r>
            <a:r>
              <a:rPr kumimoji="0" lang="ar-SA" altLang="zh-CN" sz="1600" b="1"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الأخرى </a:t>
            </a:r>
            <a:r>
              <a:rPr kumimoji="0" lang="ar-SA" altLang="zh-CN" sz="1600" b="1" i="0" u="none" strike="noStrike" cap="none" normalizeH="0" baseline="0" dirty="0" err="1" smtClean="0">
                <a:ln>
                  <a:noFill/>
                </a:ln>
                <a:solidFill>
                  <a:srgbClr val="000000"/>
                </a:solidFill>
                <a:effectLst/>
                <a:latin typeface="Times New Roman"/>
                <a:ea typeface="SimSun" pitchFamily="2" charset="-122"/>
                <a:cs typeface="Traditional Arabic" pitchFamily="18" charset="-78"/>
              </a:rPr>
              <a:t>“</a:t>
            </a:r>
            <a:endParaRPr kumimoji="0" lang="fr-FR" altLang="zh-CN" sz="800" b="1"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zh-CN" sz="1700" b="0" i="1"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rPr>
              <a:t>     </a:t>
            </a:r>
            <a:r>
              <a:rPr kumimoji="0" lang="en-US" altLang="zh-CN" sz="1300" b="0" i="1"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rPr>
              <a:t>(</a:t>
            </a:r>
            <a:r>
              <a:rPr kumimoji="0" lang="en-GB" altLang="zh-CN" sz="1300" b="0" i="1"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rPr>
              <a:t>Targeting is the intentional pursuit of exchange with a specific group through advertising or other marketing activities, Targeted marketing activities are designed and executed to be more appealing to the target market than to people in other segments.</a:t>
            </a:r>
            <a:r>
              <a:rPr kumimoji="0" lang="en-US" altLang="zh-CN" sz="1300" b="0" i="1"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rPr>
              <a:t>)</a:t>
            </a:r>
            <a:endParaRPr kumimoji="0" lang="fr-FR" altLang="zh-CN" sz="1300" b="0" i="0" u="none" strike="noStrike" cap="none" normalizeH="0" baseline="0" dirty="0" smtClean="0">
              <a:ln>
                <a:noFill/>
              </a:ln>
              <a:solidFill>
                <a:srgbClr val="000000"/>
              </a:solidFill>
              <a:effectLst/>
              <a:latin typeface="Arial" pitchFamily="34" charset="0"/>
              <a:cs typeface="Arial" pitchFamily="34" charset="0"/>
            </a:endParaRPr>
          </a:p>
        </p:txBody>
      </p:sp>
      <p:sp>
        <p:nvSpPr>
          <p:cNvPr id="33805" name="Rectangle 13"/>
          <p:cNvSpPr>
            <a:spLocks noChangeArrowheads="1"/>
          </p:cNvSpPr>
          <p:nvPr/>
        </p:nvSpPr>
        <p:spPr bwMode="auto">
          <a:xfrm>
            <a:off x="6" y="277298"/>
            <a:ext cx="184731" cy="369332"/>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355976" y="476672"/>
            <a:ext cx="2808312" cy="400110"/>
          </a:xfrm>
          <a:prstGeom prst="rect">
            <a:avLst/>
          </a:prstGeom>
          <a:noFill/>
        </p:spPr>
        <p:txBody>
          <a:bodyPr wrap="square" rtlCol="0">
            <a:spAutoFit/>
          </a:bodyPr>
          <a:lstStyle/>
          <a:p>
            <a:r>
              <a:rPr lang="ar-SA" sz="2000" b="1" dirty="0" smtClean="0">
                <a:solidFill>
                  <a:schemeClr val="bg1"/>
                </a:solidFill>
              </a:rPr>
              <a:t>معايير تجزئة السوق</a:t>
            </a:r>
            <a:endParaRPr lang="fr-FR" sz="2000" dirty="0">
              <a:solidFill>
                <a:schemeClr val="bg1"/>
              </a:solidFill>
            </a:endParaRPr>
          </a:p>
        </p:txBody>
      </p:sp>
      <p:grpSp>
        <p:nvGrpSpPr>
          <p:cNvPr id="33794" name="Group 2"/>
          <p:cNvGrpSpPr>
            <a:grpSpLocks/>
          </p:cNvGrpSpPr>
          <p:nvPr/>
        </p:nvGrpSpPr>
        <p:grpSpPr bwMode="auto">
          <a:xfrm>
            <a:off x="1763695" y="1436712"/>
            <a:ext cx="5630863" cy="4800600"/>
            <a:chOff x="1052" y="6287"/>
            <a:chExt cx="9426" cy="8811"/>
          </a:xfrm>
        </p:grpSpPr>
        <p:grpSp>
          <p:nvGrpSpPr>
            <p:cNvPr id="33795" name="Group 3"/>
            <p:cNvGrpSpPr>
              <a:grpSpLocks/>
            </p:cNvGrpSpPr>
            <p:nvPr/>
          </p:nvGrpSpPr>
          <p:grpSpPr bwMode="auto">
            <a:xfrm>
              <a:off x="1052" y="6287"/>
              <a:ext cx="9426" cy="7191"/>
              <a:chOff x="1052" y="6287"/>
              <a:chExt cx="9426" cy="7191"/>
            </a:xfrm>
          </p:grpSpPr>
          <p:sp>
            <p:nvSpPr>
              <p:cNvPr id="33796" name="Text Box 4"/>
              <p:cNvSpPr txBox="1">
                <a:spLocks noChangeArrowheads="1"/>
              </p:cNvSpPr>
              <p:nvPr/>
            </p:nvSpPr>
            <p:spPr bwMode="auto">
              <a:xfrm>
                <a:off x="5053" y="6287"/>
                <a:ext cx="2965" cy="540"/>
              </a:xfrm>
              <a:prstGeom prst="rect">
                <a:avLst/>
              </a:prstGeom>
              <a:noFill/>
              <a:ln w="9525" algn="ctr">
                <a:solidFill>
                  <a:srgbClr val="800080"/>
                </a:solidFill>
                <a:miter lim="800000"/>
                <a:headEnd/>
                <a:tailEnd/>
              </a:ln>
              <a:effectLst/>
            </p:spPr>
            <p:txBody>
              <a:bodyPr vert="horz" wrap="square" lIns="91440" tIns="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معايير التجزئة السوقية</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33797" name="Text Box 5"/>
              <p:cNvSpPr txBox="1">
                <a:spLocks noChangeArrowheads="1"/>
              </p:cNvSpPr>
              <p:nvPr/>
            </p:nvSpPr>
            <p:spPr bwMode="auto">
              <a:xfrm>
                <a:off x="7898" y="7358"/>
                <a:ext cx="2580" cy="540"/>
              </a:xfrm>
              <a:prstGeom prst="rect">
                <a:avLst/>
              </a:prstGeom>
              <a:noFill/>
              <a:ln w="9525" algn="ctr">
                <a:solidFill>
                  <a:srgbClr val="800080"/>
                </a:solidFill>
                <a:miter lim="800000"/>
                <a:headEnd/>
                <a:tailEnd/>
              </a:ln>
              <a:effectLst/>
            </p:spPr>
            <p:txBody>
              <a:bodyPr vert="horz" wrap="square" lIns="91440" tIns="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المقاربة التقليدية</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33798" name="Text Box 6"/>
              <p:cNvSpPr txBox="1">
                <a:spLocks noChangeArrowheads="1"/>
              </p:cNvSpPr>
              <p:nvPr/>
            </p:nvSpPr>
            <p:spPr bwMode="auto">
              <a:xfrm>
                <a:off x="2258" y="7358"/>
                <a:ext cx="2580" cy="540"/>
              </a:xfrm>
              <a:prstGeom prst="rect">
                <a:avLst/>
              </a:prstGeom>
              <a:noFill/>
              <a:ln w="9525" algn="ctr">
                <a:solidFill>
                  <a:srgbClr val="800080"/>
                </a:solidFill>
                <a:miter lim="800000"/>
                <a:headEnd/>
                <a:tailEnd/>
              </a:ln>
              <a:effectLst/>
            </p:spPr>
            <p:txBody>
              <a:bodyPr vert="horz" wrap="square" lIns="91440" tIns="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المقاربة الحديثة</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33799" name="Text Box 7"/>
              <p:cNvSpPr txBox="1">
                <a:spLocks noChangeArrowheads="1"/>
              </p:cNvSpPr>
              <p:nvPr/>
            </p:nvSpPr>
            <p:spPr bwMode="auto">
              <a:xfrm>
                <a:off x="7118" y="8258"/>
                <a:ext cx="2580" cy="540"/>
              </a:xfrm>
              <a:prstGeom prst="rect">
                <a:avLst/>
              </a:prstGeom>
              <a:noFill/>
              <a:ln w="9525" algn="ctr">
                <a:solidFill>
                  <a:srgbClr val="800080"/>
                </a:solidFill>
                <a:miter lim="800000"/>
                <a:headEnd/>
                <a:tailEnd/>
              </a:ln>
              <a:effectLst/>
            </p:spPr>
            <p:txBody>
              <a:bodyPr vert="horz" wrap="square" lIns="91440" tIns="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المعيار الجغرافي</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33800" name="Text Box 8"/>
              <p:cNvSpPr txBox="1">
                <a:spLocks noChangeArrowheads="1"/>
              </p:cNvSpPr>
              <p:nvPr/>
            </p:nvSpPr>
            <p:spPr bwMode="auto">
              <a:xfrm>
                <a:off x="1426" y="8266"/>
                <a:ext cx="2580" cy="540"/>
              </a:xfrm>
              <a:prstGeom prst="rect">
                <a:avLst/>
              </a:prstGeom>
              <a:noFill/>
              <a:ln w="9525" algn="ctr">
                <a:solidFill>
                  <a:srgbClr val="800080"/>
                </a:solidFill>
                <a:miter lim="800000"/>
                <a:headEnd/>
                <a:tailEnd/>
              </a:ln>
              <a:effectLst/>
            </p:spPr>
            <p:txBody>
              <a:bodyPr vert="horz" wrap="square" lIns="91440" tIns="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المعيار السلوكي</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33801" name="Text Box 9"/>
              <p:cNvSpPr txBox="1">
                <a:spLocks noChangeArrowheads="1"/>
              </p:cNvSpPr>
              <p:nvPr/>
            </p:nvSpPr>
            <p:spPr bwMode="auto">
              <a:xfrm>
                <a:off x="1428" y="10077"/>
                <a:ext cx="2580" cy="540"/>
              </a:xfrm>
              <a:prstGeom prst="rect">
                <a:avLst/>
              </a:prstGeom>
              <a:noFill/>
              <a:ln w="9525" algn="ctr">
                <a:solidFill>
                  <a:srgbClr val="800080"/>
                </a:solidFill>
                <a:miter lim="800000"/>
                <a:headEnd/>
                <a:tailEnd/>
              </a:ln>
              <a:effectLst/>
            </p:spPr>
            <p:txBody>
              <a:bodyPr vert="horz" wrap="square" lIns="91440" tIns="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المعيار البسيكوغرافي</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33802" name="Text Box 10"/>
              <p:cNvSpPr txBox="1">
                <a:spLocks noChangeArrowheads="1"/>
              </p:cNvSpPr>
              <p:nvPr/>
            </p:nvSpPr>
            <p:spPr bwMode="auto">
              <a:xfrm>
                <a:off x="7118" y="11858"/>
                <a:ext cx="2580" cy="540"/>
              </a:xfrm>
              <a:prstGeom prst="rect">
                <a:avLst/>
              </a:prstGeom>
              <a:noFill/>
              <a:ln w="9525" algn="ctr">
                <a:solidFill>
                  <a:srgbClr val="800080"/>
                </a:solidFill>
                <a:miter lim="800000"/>
                <a:headEnd/>
                <a:tailEnd/>
              </a:ln>
              <a:effectLst/>
            </p:spPr>
            <p:txBody>
              <a:bodyPr vert="horz" wrap="square" lIns="91440" tIns="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المعيار السوسيوديمغرافي</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33803" name="Text Box 11"/>
              <p:cNvSpPr txBox="1">
                <a:spLocks noChangeArrowheads="1"/>
              </p:cNvSpPr>
              <p:nvPr/>
            </p:nvSpPr>
            <p:spPr bwMode="auto">
              <a:xfrm>
                <a:off x="7118" y="10077"/>
                <a:ext cx="2580" cy="540"/>
              </a:xfrm>
              <a:prstGeom prst="rect">
                <a:avLst/>
              </a:prstGeom>
              <a:noFill/>
              <a:ln w="9525" algn="ctr">
                <a:solidFill>
                  <a:srgbClr val="800080"/>
                </a:solidFill>
                <a:miter lim="800000"/>
                <a:headEnd/>
                <a:tailEnd/>
              </a:ln>
              <a:effectLst/>
            </p:spPr>
            <p:txBody>
              <a:bodyPr vert="horz" wrap="square" lIns="91440" tIns="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المعيار الديمغرافي</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33804" name="Text Box 12"/>
              <p:cNvSpPr txBox="1">
                <a:spLocks noChangeArrowheads="1"/>
              </p:cNvSpPr>
              <p:nvPr/>
            </p:nvSpPr>
            <p:spPr bwMode="auto">
              <a:xfrm>
                <a:off x="1428" y="11877"/>
                <a:ext cx="2580" cy="540"/>
              </a:xfrm>
              <a:prstGeom prst="rect">
                <a:avLst/>
              </a:prstGeom>
              <a:noFill/>
              <a:ln w="9525" algn="ctr">
                <a:solidFill>
                  <a:srgbClr val="800080"/>
                </a:solidFill>
                <a:miter lim="800000"/>
                <a:headEnd/>
                <a:tailEnd/>
              </a:ln>
              <a:effectLst/>
            </p:spPr>
            <p:txBody>
              <a:bodyPr vert="horz" wrap="square" lIns="91440" tIns="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التجزئة متعددة المعايير</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33805" name="Text Box 13"/>
              <p:cNvSpPr txBox="1">
                <a:spLocks noChangeArrowheads="1"/>
              </p:cNvSpPr>
              <p:nvPr/>
            </p:nvSpPr>
            <p:spPr bwMode="auto">
              <a:xfrm>
                <a:off x="1058" y="8978"/>
                <a:ext cx="2280" cy="900"/>
              </a:xfrm>
              <a:prstGeom prst="rect">
                <a:avLst/>
              </a:prstGeom>
              <a:noFill/>
              <a:ln w="9525" algn="ctr">
                <a:noFill/>
                <a:miter lim="800000"/>
                <a:headEnd/>
                <a:tailEnd/>
              </a:ln>
              <a:effectLst/>
            </p:spPr>
            <p:txBody>
              <a:bodyPr vert="horz" wrap="square" lIns="91440" tIns="36000" rIns="91440" bIns="45720" numCol="1" anchor="t" anchorCtr="0" compatLnSpc="1">
                <a:prstTxWarp prst="textNoShape">
                  <a:avLst/>
                </a:prstTxWarp>
              </a:bodyPr>
              <a:lstStyle/>
              <a:p>
                <a:pPr marL="0" marR="0" lvl="0" indent="0" algn="ctr" defTabSz="914400" rtl="0" eaLnBrk="1" fontAlgn="base" latinLnBrk="0" hangingPunct="1">
                  <a:lnSpc>
                    <a:spcPts val="1700"/>
                  </a:lnSpc>
                  <a:spcBef>
                    <a:spcPct val="0"/>
                  </a:spcBef>
                  <a:spcAft>
                    <a:spcPts val="0"/>
                  </a:spcAft>
                  <a:buClrTx/>
                  <a:buSzTx/>
                  <a:buFontTx/>
                  <a:buNone/>
                  <a:tabLst/>
                </a:pP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معدل الاستخدام</a:t>
                </a:r>
                <a:r>
                  <a:rPr kumimoji="0" lang="fr-FR"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a:t>
                </a:r>
                <a:endParaRPr kumimoji="0" lang="en-US"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ctr" defTabSz="914400" rtl="0" eaLnBrk="1" fontAlgn="base" latinLnBrk="0" hangingPunct="1">
                  <a:lnSpc>
                    <a:spcPts val="1700"/>
                  </a:lnSpc>
                  <a:spcBef>
                    <a:spcPct val="0"/>
                  </a:spcBef>
                  <a:spcAft>
                    <a:spcPts val="0"/>
                  </a:spcAft>
                  <a:buClrTx/>
                  <a:buSzTx/>
                  <a:buFontTx/>
                  <a:buNone/>
                  <a:tabLst/>
                </a:pP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الولاء للعلامة</a:t>
                </a:r>
                <a:r>
                  <a:rPr kumimoji="0" lang="fr-FR"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33806" name="Text Box 14"/>
              <p:cNvSpPr txBox="1">
                <a:spLocks noChangeArrowheads="1"/>
              </p:cNvSpPr>
              <p:nvPr/>
            </p:nvSpPr>
            <p:spPr bwMode="auto">
              <a:xfrm>
                <a:off x="1052" y="10797"/>
                <a:ext cx="2280" cy="900"/>
              </a:xfrm>
              <a:prstGeom prst="rect">
                <a:avLst/>
              </a:prstGeom>
              <a:noFill/>
              <a:ln w="9525" algn="ctr">
                <a:noFill/>
                <a:miter lim="800000"/>
                <a:headEnd/>
                <a:tailEnd/>
              </a:ln>
              <a:effectLst/>
            </p:spPr>
            <p:txBody>
              <a:bodyPr vert="horz" wrap="square" lIns="18000" tIns="45720" rIns="91440" bIns="45720" numCol="1" anchor="t" anchorCtr="0" compatLnSpc="1">
                <a:prstTxWarp prst="textNoShape">
                  <a:avLst/>
                </a:prstTxWarp>
              </a:bodyPr>
              <a:lstStyle/>
              <a:p>
                <a:pPr marL="0" marR="0" lvl="0" indent="0" algn="r" defTabSz="914400" rtl="1" eaLnBrk="1" fontAlgn="base" latinLnBrk="0" hangingPunct="1">
                  <a:lnSpc>
                    <a:spcPts val="1700"/>
                  </a:lnSpc>
                  <a:spcBef>
                    <a:spcPct val="0"/>
                  </a:spcBef>
                  <a:spcAft>
                    <a:spcPts val="0"/>
                  </a:spcAft>
                  <a:buClrTx/>
                  <a:buSzTx/>
                  <a:buFontTx/>
                  <a:buNone/>
                  <a:tabLst/>
                </a:pP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أسلوب </a:t>
                </a:r>
                <a:r>
                  <a:rPr kumimoji="0" lang="ar-SA" sz="1600" b="0" i="0" u="none"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الحياة...</a:t>
                </a:r>
                <a:endPar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r" defTabSz="914400" rtl="1" eaLnBrk="1" fontAlgn="base" latinLnBrk="0" hangingPunct="1">
                  <a:lnSpc>
                    <a:spcPts val="1700"/>
                  </a:lnSpc>
                  <a:spcBef>
                    <a:spcPct val="0"/>
                  </a:spcBef>
                  <a:spcAft>
                    <a:spcPts val="0"/>
                  </a:spcAft>
                  <a:buClrTx/>
                  <a:buSzTx/>
                  <a:buFontTx/>
                  <a:buNone/>
                  <a:tabLst/>
                </a:pP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السمات </a:t>
                </a:r>
                <a:r>
                  <a:rPr kumimoji="0" lang="ar-SA" sz="1600" b="0" i="0" u="none"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الشخصية...</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33807" name="Text Box 15"/>
              <p:cNvSpPr txBox="1">
                <a:spLocks noChangeArrowheads="1"/>
              </p:cNvSpPr>
              <p:nvPr/>
            </p:nvSpPr>
            <p:spPr bwMode="auto">
              <a:xfrm>
                <a:off x="1058" y="12578"/>
                <a:ext cx="2280" cy="9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ts val="1700"/>
                  </a:lnSpc>
                  <a:spcBef>
                    <a:spcPct val="0"/>
                  </a:spcBef>
                  <a:spcAft>
                    <a:spcPts val="0"/>
                  </a:spcAft>
                  <a:buClrTx/>
                  <a:buSzTx/>
                  <a:buFontTx/>
                  <a:buNone/>
                  <a:tabLst/>
                </a:pP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تعدد </a:t>
                </a:r>
                <a:r>
                  <a:rPr kumimoji="0" lang="ar-SA" sz="1600" b="0" i="0" u="none"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المتغيرات ...</a:t>
                </a:r>
                <a:endPar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r" defTabSz="914400" rtl="1" eaLnBrk="1" fontAlgn="base" latinLnBrk="0" hangingPunct="1">
                  <a:lnSpc>
                    <a:spcPts val="1700"/>
                  </a:lnSpc>
                  <a:spcBef>
                    <a:spcPct val="0"/>
                  </a:spcBef>
                  <a:spcAft>
                    <a:spcPts val="0"/>
                  </a:spcAft>
                  <a:buClrTx/>
                  <a:buSzTx/>
                  <a:buFontTx/>
                  <a:buNone/>
                  <a:tabLst/>
                </a:pPr>
                <a:r>
                  <a:rPr kumimoji="0" lang="fr-FR" sz="1100" b="0" i="1" u="none" strike="noStrike" cap="none" normalizeH="0" baseline="0" dirty="0" smtClean="0">
                    <a:ln>
                      <a:noFill/>
                    </a:ln>
                    <a:solidFill>
                      <a:srgbClr val="000000"/>
                    </a:solidFill>
                    <a:effectLst/>
                    <a:latin typeface="Calibri" pitchFamily="34" charset="0"/>
                    <a:ea typeface="Arial" pitchFamily="34" charset="0"/>
                    <a:cs typeface="Arabic Transparent" charset="0"/>
                  </a:rPr>
                  <a:t>Géomarketing</a:t>
                </a:r>
                <a:r>
                  <a:rPr kumimoji="0" lang="fr-FR" sz="1400" b="0" i="0" u="none" strike="noStrike" cap="none" normalizeH="0" baseline="0" dirty="0" smtClean="0">
                    <a:ln>
                      <a:noFill/>
                    </a:ln>
                    <a:solidFill>
                      <a:srgbClr val="000000"/>
                    </a:solidFill>
                    <a:effectLst/>
                    <a:latin typeface="Arabic Transparent" charset="0"/>
                    <a:ea typeface="Arial" pitchFamily="34" charset="0"/>
                    <a:cs typeface="Arial" pitchFamily="34" charset="0"/>
                  </a:rPr>
                  <a:t>...</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33808" name="Text Box 16"/>
              <p:cNvSpPr txBox="1">
                <a:spLocks noChangeArrowheads="1"/>
              </p:cNvSpPr>
              <p:nvPr/>
            </p:nvSpPr>
            <p:spPr bwMode="auto">
              <a:xfrm>
                <a:off x="6818" y="8978"/>
                <a:ext cx="2280" cy="900"/>
              </a:xfrm>
              <a:prstGeom prst="rect">
                <a:avLst/>
              </a:prstGeom>
              <a:noFill/>
              <a:ln w="9525" algn="ctr">
                <a:noFill/>
                <a:miter lim="800000"/>
                <a:headEnd/>
                <a:tailEnd/>
              </a:ln>
              <a:effectLst/>
            </p:spPr>
            <p:txBody>
              <a:bodyPr vert="horz" wrap="square" lIns="91440" tIns="36000" rIns="91440" bIns="45720" numCol="1" anchor="t" anchorCtr="0" compatLnSpc="1">
                <a:prstTxWarp prst="textNoShape">
                  <a:avLst/>
                </a:prstTxWarp>
              </a:bodyPr>
              <a:lstStyle/>
              <a:p>
                <a:pPr marL="0" marR="0" lvl="0" indent="0" algn="ctr" defTabSz="914400" rtl="0" eaLnBrk="1" fontAlgn="base" latinLnBrk="0" hangingPunct="1">
                  <a:lnSpc>
                    <a:spcPts val="1700"/>
                  </a:lnSpc>
                  <a:spcBef>
                    <a:spcPct val="0"/>
                  </a:spcBef>
                  <a:spcAft>
                    <a:spcPts val="0"/>
                  </a:spcAft>
                  <a:buClrTx/>
                  <a:buSzTx/>
                  <a:buFontTx/>
                  <a:buNone/>
                  <a:tabLst/>
                </a:pPr>
                <a:r>
                  <a:rPr kumimoji="0" lang="fr-FR" sz="1600" b="0" i="0"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الإقليم، البلد</a:t>
                </a:r>
                <a:r>
                  <a:rPr kumimoji="0" lang="fr-FR"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a:t>
                </a:r>
                <a:endParaRPr kumimoji="0" lang="en-US"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ctr" defTabSz="914400" rtl="0" eaLnBrk="1" fontAlgn="base" latinLnBrk="0" hangingPunct="1">
                  <a:lnSpc>
                    <a:spcPts val="1700"/>
                  </a:lnSpc>
                  <a:spcBef>
                    <a:spcPct val="0"/>
                  </a:spcBef>
                  <a:spcAft>
                    <a:spcPts val="0"/>
                  </a:spcAft>
                  <a:buClrTx/>
                  <a:buSzTx/>
                  <a:buFontTx/>
                  <a:buNone/>
                  <a:tabLst/>
                </a:pPr>
                <a:r>
                  <a:rPr kumimoji="0" lang="fr-FR" sz="1600" b="0" i="0"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المنطقة، المدينة</a:t>
                </a:r>
                <a:r>
                  <a:rPr kumimoji="0" lang="fr-FR"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33809" name="Text Box 17"/>
              <p:cNvSpPr txBox="1">
                <a:spLocks noChangeArrowheads="1"/>
              </p:cNvSpPr>
              <p:nvPr/>
            </p:nvSpPr>
            <p:spPr bwMode="auto">
              <a:xfrm>
                <a:off x="6818" y="10797"/>
                <a:ext cx="2280" cy="9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ts val="1700"/>
                  </a:lnSpc>
                  <a:spcBef>
                    <a:spcPct val="0"/>
                  </a:spcBef>
                  <a:spcAft>
                    <a:spcPts val="0"/>
                  </a:spcAft>
                  <a:buClrTx/>
                  <a:buSzTx/>
                  <a:buFontTx/>
                  <a:buNone/>
                  <a:tabLst/>
                </a:pPr>
                <a:r>
                  <a:rPr kumimoji="0" lang="ar-SA" sz="1400" b="0" i="0" u="none" strike="noStrike" cap="none" normalizeH="0" baseline="0" dirty="0" smtClean="0">
                    <a:ln>
                      <a:noFill/>
                    </a:ln>
                    <a:solidFill>
                      <a:srgbClr val="000000"/>
                    </a:solidFill>
                    <a:effectLst/>
                    <a:latin typeface="Arabic Transparent" charset="0"/>
                    <a:ea typeface="Arial" pitchFamily="34" charset="0"/>
                    <a:cs typeface="Arial" pitchFamily="34" charset="0"/>
                  </a:rPr>
                  <a:t>   </a:t>
                </a:r>
                <a:r>
                  <a:rPr lang="ar-SA" sz="1600" dirty="0" err="1" smtClean="0">
                    <a:solidFill>
                      <a:srgbClr val="000000"/>
                    </a:solidFill>
                    <a:latin typeface="Traditional Arabic" pitchFamily="18" charset="-78"/>
                    <a:ea typeface="Arial" pitchFamily="34" charset="0"/>
                    <a:cs typeface="Traditional Arabic" pitchFamily="18" charset="-78"/>
                  </a:rPr>
                  <a:t>العمـر...</a:t>
                </a:r>
                <a:endParaRPr lang="ar-SA" sz="1600" dirty="0" smtClean="0">
                  <a:solidFill>
                    <a:srgbClr val="000000"/>
                  </a:solidFill>
                  <a:latin typeface="Traditional Arabic" pitchFamily="18" charset="-78"/>
                  <a:ea typeface="Arial" pitchFamily="34" charset="0"/>
                  <a:cs typeface="Traditional Arabic" pitchFamily="18" charset="-78"/>
                </a:endParaRPr>
              </a:p>
              <a:p>
                <a:pPr marL="0" marR="0" lvl="0" indent="0" algn="r" defTabSz="914400" rtl="1" eaLnBrk="1" fontAlgn="base" latinLnBrk="0" hangingPunct="1">
                  <a:lnSpc>
                    <a:spcPts val="1700"/>
                  </a:lnSpc>
                  <a:spcBef>
                    <a:spcPct val="0"/>
                  </a:spcBef>
                  <a:spcAft>
                    <a:spcPts val="0"/>
                  </a:spcAft>
                  <a:buClrTx/>
                  <a:buSzTx/>
                  <a:buFontTx/>
                  <a:buNone/>
                  <a:tabLst/>
                </a:pPr>
                <a:r>
                  <a:rPr lang="ar-SA" sz="1600" dirty="0" smtClean="0">
                    <a:solidFill>
                      <a:srgbClr val="000000"/>
                    </a:solidFill>
                    <a:latin typeface="Traditional Arabic" pitchFamily="18" charset="-78"/>
                    <a:ea typeface="Arial" pitchFamily="34" charset="0"/>
                    <a:cs typeface="Traditional Arabic" pitchFamily="18" charset="-78"/>
                  </a:rPr>
                  <a:t>   </a:t>
                </a:r>
                <a:r>
                  <a:rPr lang="ar-SA" sz="1600" dirty="0" err="1" smtClean="0">
                    <a:solidFill>
                      <a:srgbClr val="000000"/>
                    </a:solidFill>
                    <a:latin typeface="Traditional Arabic" pitchFamily="18" charset="-78"/>
                    <a:ea typeface="Arial" pitchFamily="34" charset="0"/>
                    <a:cs typeface="Traditional Arabic" pitchFamily="18" charset="-78"/>
                  </a:rPr>
                  <a:t>الجنـس...</a:t>
                </a:r>
                <a:endParaRPr lang="fr-FR" sz="1600" dirty="0" smtClean="0">
                  <a:solidFill>
                    <a:srgbClr val="000000"/>
                  </a:solidFill>
                  <a:latin typeface="Traditional Arabic" pitchFamily="18" charset="-78"/>
                  <a:ea typeface="Arial" pitchFamily="34" charset="0"/>
                  <a:cs typeface="Traditional Arabic" pitchFamily="18" charset="-78"/>
                </a:endParaRPr>
              </a:p>
            </p:txBody>
          </p:sp>
          <p:sp>
            <p:nvSpPr>
              <p:cNvPr id="33810" name="Text Box 18"/>
              <p:cNvSpPr txBox="1">
                <a:spLocks noChangeArrowheads="1"/>
              </p:cNvSpPr>
              <p:nvPr/>
            </p:nvSpPr>
            <p:spPr bwMode="auto">
              <a:xfrm>
                <a:off x="6098" y="12578"/>
                <a:ext cx="3000" cy="9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ts val="1700"/>
                  </a:lnSpc>
                  <a:spcBef>
                    <a:spcPct val="0"/>
                  </a:spcBef>
                  <a:spcAft>
                    <a:spcPts val="0"/>
                  </a:spcAft>
                  <a:buClrTx/>
                  <a:buSzTx/>
                  <a:buFontTx/>
                  <a:buNone/>
                  <a:tabLst/>
                </a:pPr>
                <a:r>
                  <a:rPr kumimoji="0" lang="fr-FR" sz="1400" b="0" i="0" u="none" strike="noStrike" cap="none" normalizeH="0" baseline="0" dirty="0" smtClean="0">
                    <a:ln>
                      <a:noFill/>
                    </a:ln>
                    <a:solidFill>
                      <a:srgbClr val="000000"/>
                    </a:solidFill>
                    <a:effectLst/>
                    <a:latin typeface="Calibri" pitchFamily="34" charset="0"/>
                    <a:ea typeface="Arial" pitchFamily="34" charset="0"/>
                    <a:cs typeface="Arial" pitchFamily="34" charset="0"/>
                  </a:rPr>
                  <a:t> </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الدخل، </a:t>
                </a:r>
                <a:r>
                  <a:rPr kumimoji="0" lang="ar-SA" sz="1600" b="0" i="0" u="none"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التعليم...</a:t>
                </a:r>
                <a:endPar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r" defTabSz="914400" rtl="1" eaLnBrk="1" fontAlgn="base" latinLnBrk="0" hangingPunct="1">
                  <a:lnSpc>
                    <a:spcPts val="1700"/>
                  </a:lnSpc>
                  <a:spcBef>
                    <a:spcPct val="0"/>
                  </a:spcBef>
                  <a:spcAft>
                    <a:spcPts val="0"/>
                  </a:spcAft>
                  <a:buClrTx/>
                  <a:buSzTx/>
                  <a:buFontTx/>
                  <a:buNone/>
                  <a:tabLst/>
                </a:pPr>
                <a:r>
                  <a:rPr kumimoji="0" lang="fr-FR" sz="1600" b="0" i="0"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الدين، الطبقة </a:t>
                </a:r>
                <a:r>
                  <a:rPr kumimoji="0" lang="ar-SA" sz="1600" b="0" i="0" u="none"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الاجتماعية...</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33811" name="Freeform 19"/>
              <p:cNvSpPr>
                <a:spLocks/>
              </p:cNvSpPr>
              <p:nvPr/>
            </p:nvSpPr>
            <p:spPr bwMode="auto">
              <a:xfrm>
                <a:off x="4368" y="7066"/>
                <a:ext cx="5699" cy="292"/>
              </a:xfrm>
              <a:custGeom>
                <a:avLst/>
                <a:gdLst/>
                <a:ahLst/>
                <a:cxnLst>
                  <a:cxn ang="0">
                    <a:pos x="0" y="291"/>
                  </a:cxn>
                  <a:cxn ang="0">
                    <a:pos x="0" y="0"/>
                  </a:cxn>
                  <a:cxn ang="0">
                    <a:pos x="5699" y="3"/>
                  </a:cxn>
                  <a:cxn ang="0">
                    <a:pos x="5694" y="292"/>
                  </a:cxn>
                </a:cxnLst>
                <a:rect l="0" t="0" r="r" b="b"/>
                <a:pathLst>
                  <a:path w="5699" h="292">
                    <a:moveTo>
                      <a:pt x="0" y="291"/>
                    </a:moveTo>
                    <a:lnTo>
                      <a:pt x="0" y="0"/>
                    </a:lnTo>
                    <a:lnTo>
                      <a:pt x="5699" y="3"/>
                    </a:lnTo>
                    <a:lnTo>
                      <a:pt x="5694" y="292"/>
                    </a:lnTo>
                  </a:path>
                </a:pathLst>
              </a:custGeom>
              <a:noFill/>
              <a:ln w="9525" cap="flat" cmpd="sng">
                <a:solidFill>
                  <a:srgbClr val="80008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33812" name="Freeform 20"/>
              <p:cNvSpPr>
                <a:spLocks/>
              </p:cNvSpPr>
              <p:nvPr/>
            </p:nvSpPr>
            <p:spPr bwMode="auto">
              <a:xfrm>
                <a:off x="6458" y="6826"/>
                <a:ext cx="1" cy="240"/>
              </a:xfrm>
              <a:custGeom>
                <a:avLst/>
                <a:gdLst/>
                <a:ahLst/>
                <a:cxnLst>
                  <a:cxn ang="0">
                    <a:pos x="0" y="0"/>
                  </a:cxn>
                  <a:cxn ang="0">
                    <a:pos x="1" y="240"/>
                  </a:cxn>
                </a:cxnLst>
                <a:rect l="0" t="0" r="r" b="b"/>
                <a:pathLst>
                  <a:path w="1" h="240">
                    <a:moveTo>
                      <a:pt x="0" y="0"/>
                    </a:moveTo>
                    <a:lnTo>
                      <a:pt x="1" y="240"/>
                    </a:lnTo>
                  </a:path>
                </a:pathLst>
              </a:custGeom>
              <a:noFill/>
              <a:ln w="9525" cap="flat" cmpd="sng">
                <a:solidFill>
                  <a:srgbClr val="80008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nvGrpSpPr>
              <p:cNvPr id="33813" name="Group 21"/>
              <p:cNvGrpSpPr>
                <a:grpSpLocks/>
              </p:cNvGrpSpPr>
              <p:nvPr/>
            </p:nvGrpSpPr>
            <p:grpSpPr bwMode="auto">
              <a:xfrm>
                <a:off x="9696" y="7898"/>
                <a:ext cx="362" cy="4222"/>
                <a:chOff x="9696" y="7898"/>
                <a:chExt cx="362" cy="4222"/>
              </a:xfrm>
            </p:grpSpPr>
            <p:sp>
              <p:nvSpPr>
                <p:cNvPr id="33814" name="Freeform 22"/>
                <p:cNvSpPr>
                  <a:spLocks/>
                </p:cNvSpPr>
                <p:nvPr/>
              </p:nvSpPr>
              <p:spPr bwMode="auto">
                <a:xfrm>
                  <a:off x="9696" y="7898"/>
                  <a:ext cx="362" cy="4222"/>
                </a:xfrm>
                <a:custGeom>
                  <a:avLst/>
                  <a:gdLst/>
                  <a:ahLst/>
                  <a:cxnLst>
                    <a:cxn ang="0">
                      <a:pos x="362" y="0"/>
                    </a:cxn>
                    <a:cxn ang="0">
                      <a:pos x="359" y="4221"/>
                    </a:cxn>
                    <a:cxn ang="0">
                      <a:pos x="0" y="4222"/>
                    </a:cxn>
                  </a:cxnLst>
                  <a:rect l="0" t="0" r="r" b="b"/>
                  <a:pathLst>
                    <a:path w="362" h="4222">
                      <a:moveTo>
                        <a:pt x="362" y="0"/>
                      </a:moveTo>
                      <a:lnTo>
                        <a:pt x="359" y="4221"/>
                      </a:lnTo>
                      <a:lnTo>
                        <a:pt x="0" y="4222"/>
                      </a:lnTo>
                    </a:path>
                  </a:pathLst>
                </a:custGeom>
                <a:noFill/>
                <a:ln w="9525" cap="flat" cmpd="sng">
                  <a:solidFill>
                    <a:srgbClr val="80008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33815" name="Line 23"/>
                <p:cNvSpPr>
                  <a:spLocks noChangeShapeType="1"/>
                </p:cNvSpPr>
                <p:nvPr/>
              </p:nvSpPr>
              <p:spPr bwMode="auto">
                <a:xfrm>
                  <a:off x="9698" y="8522"/>
                  <a:ext cx="360" cy="0"/>
                </a:xfrm>
                <a:prstGeom prst="line">
                  <a:avLst/>
                </a:prstGeom>
                <a:noFill/>
                <a:ln w="9525">
                  <a:solidFill>
                    <a:srgbClr val="80008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33816" name="Line 24"/>
                <p:cNvSpPr>
                  <a:spLocks noChangeShapeType="1"/>
                </p:cNvSpPr>
                <p:nvPr/>
              </p:nvSpPr>
              <p:spPr bwMode="auto">
                <a:xfrm>
                  <a:off x="9698" y="10328"/>
                  <a:ext cx="360" cy="0"/>
                </a:xfrm>
                <a:prstGeom prst="line">
                  <a:avLst/>
                </a:prstGeom>
                <a:noFill/>
                <a:ln w="9525">
                  <a:solidFill>
                    <a:srgbClr val="80008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nvGrpSpPr>
              <p:cNvPr id="33817" name="Group 25"/>
              <p:cNvGrpSpPr>
                <a:grpSpLocks/>
              </p:cNvGrpSpPr>
              <p:nvPr/>
            </p:nvGrpSpPr>
            <p:grpSpPr bwMode="auto">
              <a:xfrm>
                <a:off x="8976" y="8798"/>
                <a:ext cx="362" cy="801"/>
                <a:chOff x="8976" y="8798"/>
                <a:chExt cx="362" cy="801"/>
              </a:xfrm>
            </p:grpSpPr>
            <p:sp>
              <p:nvSpPr>
                <p:cNvPr id="33818" name="Freeform 26"/>
                <p:cNvSpPr>
                  <a:spLocks/>
                </p:cNvSpPr>
                <p:nvPr/>
              </p:nvSpPr>
              <p:spPr bwMode="auto">
                <a:xfrm>
                  <a:off x="8976" y="8798"/>
                  <a:ext cx="362" cy="801"/>
                </a:xfrm>
                <a:custGeom>
                  <a:avLst/>
                  <a:gdLst/>
                  <a:ahLst/>
                  <a:cxnLst>
                    <a:cxn ang="0">
                      <a:pos x="362" y="0"/>
                    </a:cxn>
                    <a:cxn ang="0">
                      <a:pos x="362" y="801"/>
                    </a:cxn>
                    <a:cxn ang="0">
                      <a:pos x="0" y="796"/>
                    </a:cxn>
                  </a:cxnLst>
                  <a:rect l="0" t="0" r="r" b="b"/>
                  <a:pathLst>
                    <a:path w="362" h="801">
                      <a:moveTo>
                        <a:pt x="362" y="0"/>
                      </a:moveTo>
                      <a:lnTo>
                        <a:pt x="362" y="801"/>
                      </a:lnTo>
                      <a:lnTo>
                        <a:pt x="0" y="796"/>
                      </a:lnTo>
                    </a:path>
                  </a:pathLst>
                </a:custGeom>
                <a:noFill/>
                <a:ln w="9525" cap="flat" cmpd="sng">
                  <a:solidFill>
                    <a:srgbClr val="80008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33819" name="Line 27"/>
                <p:cNvSpPr>
                  <a:spLocks noChangeShapeType="1"/>
                </p:cNvSpPr>
                <p:nvPr/>
              </p:nvSpPr>
              <p:spPr bwMode="auto">
                <a:xfrm flipH="1">
                  <a:off x="8978" y="9258"/>
                  <a:ext cx="360" cy="0"/>
                </a:xfrm>
                <a:prstGeom prst="line">
                  <a:avLst/>
                </a:prstGeom>
                <a:noFill/>
                <a:ln w="9525">
                  <a:solidFill>
                    <a:srgbClr val="80008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nvGrpSpPr>
              <p:cNvPr id="33820" name="Group 28"/>
              <p:cNvGrpSpPr>
                <a:grpSpLocks/>
              </p:cNvGrpSpPr>
              <p:nvPr/>
            </p:nvGrpSpPr>
            <p:grpSpPr bwMode="auto">
              <a:xfrm>
                <a:off x="8976" y="10625"/>
                <a:ext cx="362" cy="801"/>
                <a:chOff x="8976" y="8798"/>
                <a:chExt cx="362" cy="801"/>
              </a:xfrm>
            </p:grpSpPr>
            <p:sp>
              <p:nvSpPr>
                <p:cNvPr id="33821" name="Freeform 29"/>
                <p:cNvSpPr>
                  <a:spLocks/>
                </p:cNvSpPr>
                <p:nvPr/>
              </p:nvSpPr>
              <p:spPr bwMode="auto">
                <a:xfrm>
                  <a:off x="8976" y="8798"/>
                  <a:ext cx="362" cy="801"/>
                </a:xfrm>
                <a:custGeom>
                  <a:avLst/>
                  <a:gdLst/>
                  <a:ahLst/>
                  <a:cxnLst>
                    <a:cxn ang="0">
                      <a:pos x="362" y="0"/>
                    </a:cxn>
                    <a:cxn ang="0">
                      <a:pos x="362" y="801"/>
                    </a:cxn>
                    <a:cxn ang="0">
                      <a:pos x="0" y="796"/>
                    </a:cxn>
                  </a:cxnLst>
                  <a:rect l="0" t="0" r="r" b="b"/>
                  <a:pathLst>
                    <a:path w="362" h="801">
                      <a:moveTo>
                        <a:pt x="362" y="0"/>
                      </a:moveTo>
                      <a:lnTo>
                        <a:pt x="362" y="801"/>
                      </a:lnTo>
                      <a:lnTo>
                        <a:pt x="0" y="796"/>
                      </a:lnTo>
                    </a:path>
                  </a:pathLst>
                </a:custGeom>
                <a:noFill/>
                <a:ln w="9525" cap="flat" cmpd="sng">
                  <a:solidFill>
                    <a:srgbClr val="80008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33822" name="Line 30"/>
                <p:cNvSpPr>
                  <a:spLocks noChangeShapeType="1"/>
                </p:cNvSpPr>
                <p:nvPr/>
              </p:nvSpPr>
              <p:spPr bwMode="auto">
                <a:xfrm flipH="1">
                  <a:off x="8978" y="9258"/>
                  <a:ext cx="360" cy="0"/>
                </a:xfrm>
                <a:prstGeom prst="line">
                  <a:avLst/>
                </a:prstGeom>
                <a:noFill/>
                <a:ln w="9525">
                  <a:solidFill>
                    <a:srgbClr val="80008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nvGrpSpPr>
              <p:cNvPr id="33823" name="Group 31"/>
              <p:cNvGrpSpPr>
                <a:grpSpLocks/>
              </p:cNvGrpSpPr>
              <p:nvPr/>
            </p:nvGrpSpPr>
            <p:grpSpPr bwMode="auto">
              <a:xfrm>
                <a:off x="8976" y="12404"/>
                <a:ext cx="362" cy="801"/>
                <a:chOff x="8976" y="8798"/>
                <a:chExt cx="362" cy="801"/>
              </a:xfrm>
            </p:grpSpPr>
            <p:sp>
              <p:nvSpPr>
                <p:cNvPr id="33824" name="Freeform 32"/>
                <p:cNvSpPr>
                  <a:spLocks/>
                </p:cNvSpPr>
                <p:nvPr/>
              </p:nvSpPr>
              <p:spPr bwMode="auto">
                <a:xfrm>
                  <a:off x="8976" y="8798"/>
                  <a:ext cx="362" cy="801"/>
                </a:xfrm>
                <a:custGeom>
                  <a:avLst/>
                  <a:gdLst/>
                  <a:ahLst/>
                  <a:cxnLst>
                    <a:cxn ang="0">
                      <a:pos x="362" y="0"/>
                    </a:cxn>
                    <a:cxn ang="0">
                      <a:pos x="362" y="801"/>
                    </a:cxn>
                    <a:cxn ang="0">
                      <a:pos x="0" y="796"/>
                    </a:cxn>
                  </a:cxnLst>
                  <a:rect l="0" t="0" r="r" b="b"/>
                  <a:pathLst>
                    <a:path w="362" h="801">
                      <a:moveTo>
                        <a:pt x="362" y="0"/>
                      </a:moveTo>
                      <a:lnTo>
                        <a:pt x="362" y="801"/>
                      </a:lnTo>
                      <a:lnTo>
                        <a:pt x="0" y="796"/>
                      </a:lnTo>
                    </a:path>
                  </a:pathLst>
                </a:custGeom>
                <a:noFill/>
                <a:ln w="9525" cap="flat" cmpd="sng">
                  <a:solidFill>
                    <a:srgbClr val="80008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33825" name="Line 33"/>
                <p:cNvSpPr>
                  <a:spLocks noChangeShapeType="1"/>
                </p:cNvSpPr>
                <p:nvPr/>
              </p:nvSpPr>
              <p:spPr bwMode="auto">
                <a:xfrm flipH="1">
                  <a:off x="8978" y="9258"/>
                  <a:ext cx="360" cy="0"/>
                </a:xfrm>
                <a:prstGeom prst="line">
                  <a:avLst/>
                </a:prstGeom>
                <a:noFill/>
                <a:ln w="9525">
                  <a:solidFill>
                    <a:srgbClr val="80008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nvGrpSpPr>
              <p:cNvPr id="33826" name="Group 34"/>
              <p:cNvGrpSpPr>
                <a:grpSpLocks/>
              </p:cNvGrpSpPr>
              <p:nvPr/>
            </p:nvGrpSpPr>
            <p:grpSpPr bwMode="auto">
              <a:xfrm>
                <a:off x="3292" y="8798"/>
                <a:ext cx="362" cy="801"/>
                <a:chOff x="8976" y="8798"/>
                <a:chExt cx="362" cy="801"/>
              </a:xfrm>
            </p:grpSpPr>
            <p:sp>
              <p:nvSpPr>
                <p:cNvPr id="33827" name="Freeform 35"/>
                <p:cNvSpPr>
                  <a:spLocks/>
                </p:cNvSpPr>
                <p:nvPr/>
              </p:nvSpPr>
              <p:spPr bwMode="auto">
                <a:xfrm>
                  <a:off x="8976" y="8798"/>
                  <a:ext cx="362" cy="801"/>
                </a:xfrm>
                <a:custGeom>
                  <a:avLst/>
                  <a:gdLst/>
                  <a:ahLst/>
                  <a:cxnLst>
                    <a:cxn ang="0">
                      <a:pos x="362" y="0"/>
                    </a:cxn>
                    <a:cxn ang="0">
                      <a:pos x="362" y="801"/>
                    </a:cxn>
                    <a:cxn ang="0">
                      <a:pos x="0" y="796"/>
                    </a:cxn>
                  </a:cxnLst>
                  <a:rect l="0" t="0" r="r" b="b"/>
                  <a:pathLst>
                    <a:path w="362" h="801">
                      <a:moveTo>
                        <a:pt x="362" y="0"/>
                      </a:moveTo>
                      <a:lnTo>
                        <a:pt x="362" y="801"/>
                      </a:lnTo>
                      <a:lnTo>
                        <a:pt x="0" y="796"/>
                      </a:lnTo>
                    </a:path>
                  </a:pathLst>
                </a:custGeom>
                <a:noFill/>
                <a:ln w="9525" cap="flat" cmpd="sng">
                  <a:solidFill>
                    <a:srgbClr val="80008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33828" name="Line 36"/>
                <p:cNvSpPr>
                  <a:spLocks noChangeShapeType="1"/>
                </p:cNvSpPr>
                <p:nvPr/>
              </p:nvSpPr>
              <p:spPr bwMode="auto">
                <a:xfrm flipH="1">
                  <a:off x="8978" y="9258"/>
                  <a:ext cx="360" cy="0"/>
                </a:xfrm>
                <a:prstGeom prst="line">
                  <a:avLst/>
                </a:prstGeom>
                <a:noFill/>
                <a:ln w="9525">
                  <a:solidFill>
                    <a:srgbClr val="80008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nvGrpSpPr>
              <p:cNvPr id="33829" name="Group 37"/>
              <p:cNvGrpSpPr>
                <a:grpSpLocks/>
              </p:cNvGrpSpPr>
              <p:nvPr/>
            </p:nvGrpSpPr>
            <p:grpSpPr bwMode="auto">
              <a:xfrm>
                <a:off x="3292" y="10625"/>
                <a:ext cx="362" cy="801"/>
                <a:chOff x="8976" y="8798"/>
                <a:chExt cx="362" cy="801"/>
              </a:xfrm>
            </p:grpSpPr>
            <p:sp>
              <p:nvSpPr>
                <p:cNvPr id="33830" name="Freeform 38"/>
                <p:cNvSpPr>
                  <a:spLocks/>
                </p:cNvSpPr>
                <p:nvPr/>
              </p:nvSpPr>
              <p:spPr bwMode="auto">
                <a:xfrm>
                  <a:off x="8976" y="8798"/>
                  <a:ext cx="362" cy="801"/>
                </a:xfrm>
                <a:custGeom>
                  <a:avLst/>
                  <a:gdLst/>
                  <a:ahLst/>
                  <a:cxnLst>
                    <a:cxn ang="0">
                      <a:pos x="362" y="0"/>
                    </a:cxn>
                    <a:cxn ang="0">
                      <a:pos x="362" y="801"/>
                    </a:cxn>
                    <a:cxn ang="0">
                      <a:pos x="0" y="796"/>
                    </a:cxn>
                  </a:cxnLst>
                  <a:rect l="0" t="0" r="r" b="b"/>
                  <a:pathLst>
                    <a:path w="362" h="801">
                      <a:moveTo>
                        <a:pt x="362" y="0"/>
                      </a:moveTo>
                      <a:lnTo>
                        <a:pt x="362" y="801"/>
                      </a:lnTo>
                      <a:lnTo>
                        <a:pt x="0" y="796"/>
                      </a:lnTo>
                    </a:path>
                  </a:pathLst>
                </a:custGeom>
                <a:noFill/>
                <a:ln w="9525" cap="flat" cmpd="sng">
                  <a:solidFill>
                    <a:srgbClr val="80008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33831" name="Line 39"/>
                <p:cNvSpPr>
                  <a:spLocks noChangeShapeType="1"/>
                </p:cNvSpPr>
                <p:nvPr/>
              </p:nvSpPr>
              <p:spPr bwMode="auto">
                <a:xfrm flipH="1">
                  <a:off x="8978" y="9258"/>
                  <a:ext cx="360" cy="0"/>
                </a:xfrm>
                <a:prstGeom prst="line">
                  <a:avLst/>
                </a:prstGeom>
                <a:noFill/>
                <a:ln w="9525">
                  <a:solidFill>
                    <a:srgbClr val="80008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nvGrpSpPr>
              <p:cNvPr id="33832" name="Group 40"/>
              <p:cNvGrpSpPr>
                <a:grpSpLocks/>
              </p:cNvGrpSpPr>
              <p:nvPr/>
            </p:nvGrpSpPr>
            <p:grpSpPr bwMode="auto">
              <a:xfrm>
                <a:off x="3292" y="12404"/>
                <a:ext cx="362" cy="801"/>
                <a:chOff x="8976" y="8798"/>
                <a:chExt cx="362" cy="801"/>
              </a:xfrm>
            </p:grpSpPr>
            <p:sp>
              <p:nvSpPr>
                <p:cNvPr id="33833" name="Freeform 41"/>
                <p:cNvSpPr>
                  <a:spLocks/>
                </p:cNvSpPr>
                <p:nvPr/>
              </p:nvSpPr>
              <p:spPr bwMode="auto">
                <a:xfrm>
                  <a:off x="8976" y="8798"/>
                  <a:ext cx="362" cy="801"/>
                </a:xfrm>
                <a:custGeom>
                  <a:avLst/>
                  <a:gdLst/>
                  <a:ahLst/>
                  <a:cxnLst>
                    <a:cxn ang="0">
                      <a:pos x="362" y="0"/>
                    </a:cxn>
                    <a:cxn ang="0">
                      <a:pos x="362" y="801"/>
                    </a:cxn>
                    <a:cxn ang="0">
                      <a:pos x="0" y="796"/>
                    </a:cxn>
                  </a:cxnLst>
                  <a:rect l="0" t="0" r="r" b="b"/>
                  <a:pathLst>
                    <a:path w="362" h="801">
                      <a:moveTo>
                        <a:pt x="362" y="0"/>
                      </a:moveTo>
                      <a:lnTo>
                        <a:pt x="362" y="801"/>
                      </a:lnTo>
                      <a:lnTo>
                        <a:pt x="0" y="796"/>
                      </a:lnTo>
                    </a:path>
                  </a:pathLst>
                </a:custGeom>
                <a:noFill/>
                <a:ln w="9525" cap="flat" cmpd="sng">
                  <a:solidFill>
                    <a:srgbClr val="80008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33834" name="Line 42"/>
                <p:cNvSpPr>
                  <a:spLocks noChangeShapeType="1"/>
                </p:cNvSpPr>
                <p:nvPr/>
              </p:nvSpPr>
              <p:spPr bwMode="auto">
                <a:xfrm flipH="1">
                  <a:off x="8978" y="9258"/>
                  <a:ext cx="360" cy="0"/>
                </a:xfrm>
                <a:prstGeom prst="line">
                  <a:avLst/>
                </a:prstGeom>
                <a:noFill/>
                <a:ln w="9525">
                  <a:solidFill>
                    <a:srgbClr val="80008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nvGrpSpPr>
              <p:cNvPr id="33835" name="Group 43"/>
              <p:cNvGrpSpPr>
                <a:grpSpLocks/>
              </p:cNvGrpSpPr>
              <p:nvPr/>
            </p:nvGrpSpPr>
            <p:grpSpPr bwMode="auto">
              <a:xfrm>
                <a:off x="4037" y="7898"/>
                <a:ext cx="362" cy="4222"/>
                <a:chOff x="9696" y="7898"/>
                <a:chExt cx="362" cy="4222"/>
              </a:xfrm>
            </p:grpSpPr>
            <p:sp>
              <p:nvSpPr>
                <p:cNvPr id="33836" name="Freeform 44"/>
                <p:cNvSpPr>
                  <a:spLocks/>
                </p:cNvSpPr>
                <p:nvPr/>
              </p:nvSpPr>
              <p:spPr bwMode="auto">
                <a:xfrm>
                  <a:off x="9696" y="7898"/>
                  <a:ext cx="362" cy="4222"/>
                </a:xfrm>
                <a:custGeom>
                  <a:avLst/>
                  <a:gdLst/>
                  <a:ahLst/>
                  <a:cxnLst>
                    <a:cxn ang="0">
                      <a:pos x="362" y="0"/>
                    </a:cxn>
                    <a:cxn ang="0">
                      <a:pos x="359" y="4221"/>
                    </a:cxn>
                    <a:cxn ang="0">
                      <a:pos x="0" y="4222"/>
                    </a:cxn>
                  </a:cxnLst>
                  <a:rect l="0" t="0" r="r" b="b"/>
                  <a:pathLst>
                    <a:path w="362" h="4222">
                      <a:moveTo>
                        <a:pt x="362" y="0"/>
                      </a:moveTo>
                      <a:lnTo>
                        <a:pt x="359" y="4221"/>
                      </a:lnTo>
                      <a:lnTo>
                        <a:pt x="0" y="4222"/>
                      </a:lnTo>
                    </a:path>
                  </a:pathLst>
                </a:custGeom>
                <a:noFill/>
                <a:ln w="9525" cap="flat" cmpd="sng">
                  <a:solidFill>
                    <a:srgbClr val="80008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33837" name="Line 45"/>
                <p:cNvSpPr>
                  <a:spLocks noChangeShapeType="1"/>
                </p:cNvSpPr>
                <p:nvPr/>
              </p:nvSpPr>
              <p:spPr bwMode="auto">
                <a:xfrm>
                  <a:off x="9698" y="8522"/>
                  <a:ext cx="360" cy="0"/>
                </a:xfrm>
                <a:prstGeom prst="line">
                  <a:avLst/>
                </a:prstGeom>
                <a:noFill/>
                <a:ln w="9525">
                  <a:solidFill>
                    <a:srgbClr val="80008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33838" name="Line 46"/>
                <p:cNvSpPr>
                  <a:spLocks noChangeShapeType="1"/>
                </p:cNvSpPr>
                <p:nvPr/>
              </p:nvSpPr>
              <p:spPr bwMode="auto">
                <a:xfrm>
                  <a:off x="9698" y="10328"/>
                  <a:ext cx="360" cy="0"/>
                </a:xfrm>
                <a:prstGeom prst="line">
                  <a:avLst/>
                </a:prstGeom>
                <a:noFill/>
                <a:ln w="9525">
                  <a:solidFill>
                    <a:srgbClr val="80008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sp>
          <p:nvSpPr>
            <p:cNvPr id="33839" name="Text Box 47"/>
            <p:cNvSpPr txBox="1">
              <a:spLocks noChangeArrowheads="1"/>
            </p:cNvSpPr>
            <p:nvPr/>
          </p:nvSpPr>
          <p:spPr bwMode="auto">
            <a:xfrm>
              <a:off x="1469" y="13478"/>
              <a:ext cx="9000" cy="162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600" b="1" i="0" u="sng"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الشكـل8</a:t>
              </a:r>
              <a:r>
                <a:rPr kumimoji="0" lang="ar-SA" sz="1600" b="1" i="0" u="sng"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.2:</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تطور معايير وأسس تجزئة السوق</a:t>
              </a:r>
            </a:p>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600" b="1" i="0" u="sng"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المصـدر:</a:t>
              </a:r>
              <a:r>
                <a:rPr kumimoji="0" lang="ar-SA" sz="17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a:t>
              </a:r>
              <a:r>
                <a:rPr kumimoji="0" lang="fr-FR" sz="1100" b="0" i="1" u="none" strike="noStrike" cap="none" normalizeH="0" baseline="0" dirty="0" err="1" smtClean="0">
                  <a:ln>
                    <a:noFill/>
                  </a:ln>
                  <a:solidFill>
                    <a:srgbClr val="000000"/>
                  </a:solidFill>
                  <a:effectLst/>
                  <a:latin typeface="Calibri" pitchFamily="34" charset="0"/>
                  <a:ea typeface="Arial" pitchFamily="34" charset="0"/>
                  <a:cs typeface="Traditional Arabic" pitchFamily="18" charset="-78"/>
                </a:rPr>
                <a:t>J.Armand</a:t>
              </a:r>
              <a:r>
                <a:rPr kumimoji="0" lang="fr-FR" sz="11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a:t>
              </a:r>
              <a:r>
                <a:rPr kumimoji="0" lang="fr-FR" sz="1100" b="0" i="1" u="none" strike="noStrike" cap="none" normalizeH="0" baseline="0" dirty="0" err="1" smtClean="0">
                  <a:ln>
                    <a:noFill/>
                  </a:ln>
                  <a:solidFill>
                    <a:srgbClr val="000000"/>
                  </a:solidFill>
                  <a:effectLst/>
                  <a:latin typeface="Calibri" pitchFamily="34" charset="0"/>
                  <a:ea typeface="Arial" pitchFamily="34" charset="0"/>
                  <a:cs typeface="Traditional Arabic" pitchFamily="18" charset="-78"/>
                </a:rPr>
                <a:t>J.Danthel</a:t>
              </a:r>
              <a:r>
                <a:rPr kumimoji="0" lang="fr-FR" sz="11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http// : etabotic.lu/</a:t>
              </a:r>
              <a:r>
                <a:rPr kumimoji="0" lang="fr-FR" sz="1100" b="0" i="1" u="none" strike="noStrike" cap="none" normalizeH="0" baseline="0" dirty="0" err="1" smtClean="0">
                  <a:ln>
                    <a:noFill/>
                  </a:ln>
                  <a:solidFill>
                    <a:srgbClr val="000000"/>
                  </a:solidFill>
                  <a:effectLst/>
                  <a:latin typeface="Calibri" pitchFamily="34" charset="0"/>
                  <a:ea typeface="Arial" pitchFamily="34" charset="0"/>
                  <a:cs typeface="Traditional Arabic" pitchFamily="18" charset="-78"/>
                </a:rPr>
                <a:t>activinno</a:t>
              </a:r>
              <a:r>
                <a:rPr kumimoji="0" lang="fr-FR" sz="11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a:t>
              </a:r>
              <a:r>
                <a:rPr kumimoji="0" lang="fr-FR" sz="14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a:t>
              </a:r>
              <a:r>
                <a:rPr kumimoji="0" lang="fr-FR" sz="1100" b="0" i="1" u="none" strike="noStrike" cap="none" normalizeH="0" baseline="0" dirty="0" err="1" smtClean="0">
                  <a:ln>
                    <a:noFill/>
                  </a:ln>
                  <a:solidFill>
                    <a:srgbClr val="000000"/>
                  </a:solidFill>
                  <a:effectLst/>
                  <a:latin typeface="Calibri" pitchFamily="34" charset="0"/>
                  <a:ea typeface="Arial" pitchFamily="34" charset="0"/>
                  <a:cs typeface="Traditional Arabic" pitchFamily="18" charset="-78"/>
                </a:rPr>
                <a:t>reforme_division_auin</a:t>
              </a:r>
              <a:r>
                <a:rPr kumimoji="0" lang="fr-FR" sz="11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a:t>
              </a:r>
              <a:r>
                <a:rPr kumimoji="0" lang="fr-FR" sz="1100" b="0" i="1" u="none" strike="noStrike" cap="none" normalizeH="0" baseline="0" dirty="0" err="1" smtClean="0">
                  <a:ln>
                    <a:noFill/>
                  </a:ln>
                  <a:solidFill>
                    <a:srgbClr val="000000"/>
                  </a:solidFill>
                  <a:effectLst/>
                  <a:latin typeface="Calibri" pitchFamily="34" charset="0"/>
                  <a:ea typeface="Arial" pitchFamily="34" charset="0"/>
                  <a:cs typeface="Traditional Arabic" pitchFamily="18" charset="-78"/>
                </a:rPr>
                <a:t>co_getion</a:t>
              </a:r>
              <a:r>
                <a:rPr kumimoji="0" lang="fr-FR" sz="11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a:t>
              </a:r>
              <a:r>
                <a:rPr kumimoji="0" lang="fr-FR" sz="1100" b="0" i="1" u="none" strike="noStrike" cap="none" normalizeH="0" baseline="0" dirty="0" err="1" smtClean="0">
                  <a:ln>
                    <a:noFill/>
                  </a:ln>
                  <a:solidFill>
                    <a:srgbClr val="000000"/>
                  </a:solidFill>
                  <a:effectLst/>
                  <a:latin typeface="Calibri" pitchFamily="34" charset="0"/>
                  <a:ea typeface="Arial" pitchFamily="34" charset="0"/>
                  <a:cs typeface="Traditional Arabic" pitchFamily="18" charset="-78"/>
                </a:rPr>
                <a:t>pdf</a:t>
              </a:r>
              <a:r>
                <a:rPr kumimoji="0" lang="fr-FR" sz="11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/chapter_1_section3.pdf</a:t>
              </a:r>
              <a:endParaRPr kumimoji="0" lang="fr-FR" sz="17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gr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971600" y="1132441"/>
            <a:ext cx="7740352" cy="29700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lang="ar-SA" altLang="zh-CN" sz="1900" dirty="0" smtClean="0">
                <a:solidFill>
                  <a:srgbClr val="000000"/>
                </a:solidFill>
                <a:latin typeface="Traditional Arabic" pitchFamily="18" charset="-78"/>
                <a:ea typeface="SimSun" pitchFamily="2" charset="-122"/>
                <a:cs typeface="Traditional Arabic" pitchFamily="18" charset="-78"/>
              </a:rPr>
              <a:t>إن</a:t>
            </a:r>
            <a:r>
              <a:rPr kumimoji="0" lang="ar-SA" altLang="zh-CN"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fr-FR" altLang="zh-CN" sz="1500" b="0" i="1" u="none" strike="noStrike" cap="none" normalizeH="0" baseline="0" dirty="0" err="1" smtClean="0">
                <a:ln>
                  <a:noFill/>
                </a:ln>
                <a:solidFill>
                  <a:srgbClr val="000000"/>
                </a:solidFill>
                <a:effectLst/>
                <a:latin typeface="Times New Roman" pitchFamily="18" charset="0"/>
                <a:ea typeface="SimSun" pitchFamily="2" charset="-122"/>
                <a:cs typeface="Traditional Arabic" pitchFamily="18" charset="-78"/>
              </a:rPr>
              <a:t>Kotler</a:t>
            </a:r>
            <a:r>
              <a:rPr kumimoji="0" lang="ar-SA" altLang="zh-CN" b="0" i="1"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rPr>
              <a:t> </a:t>
            </a:r>
            <a:r>
              <a:rPr kumimoji="0" lang="fr-FR" altLang="zh-CN"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ar-SA" altLang="zh-CN" b="0" i="1"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و</a:t>
            </a:r>
            <a:r>
              <a:rPr lang="fr-FR" altLang="zh-CN" sz="1500" i="1" dirty="0" smtClean="0">
                <a:solidFill>
                  <a:srgbClr val="000000"/>
                </a:solidFill>
                <a:latin typeface="Times New Roman" pitchFamily="18" charset="0"/>
                <a:ea typeface="SimSun" pitchFamily="2" charset="-122"/>
                <a:cs typeface="Traditional Arabic" pitchFamily="18" charset="-78"/>
              </a:rPr>
              <a:t>Dubois</a:t>
            </a:r>
            <a:r>
              <a:rPr kumimoji="0" lang="ar-SA" altLang="zh-CN" b="0" i="1"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rPr>
              <a:t> </a:t>
            </a:r>
            <a:r>
              <a:rPr kumimoji="0" lang="fr-FR" altLang="zh-CN"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ar-SA" altLang="zh-CN" sz="19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يقسمان هذه المعايير حسب فئتين: سوق المنتجات ذات الاستهلاك الواسع والسوق الصناعية، وكل سوق لها معاييرها </a:t>
            </a:r>
            <a:r>
              <a:rPr kumimoji="0" lang="ar-SA" altLang="zh-CN" sz="1900" b="0"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الخاصة:</a:t>
            </a:r>
            <a:r>
              <a:rPr kumimoji="0" lang="ar-SA" altLang="zh-CN" sz="19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endParaRPr kumimoji="0" lang="fr-FR" altLang="zh-CN" sz="19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SA" altLang="zh-CN"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1</a:t>
            </a:r>
            <a:r>
              <a:rPr kumimoji="0" lang="fr-FR" altLang="zh-CN"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rPr>
              <a:t></a:t>
            </a:r>
            <a:r>
              <a:rPr kumimoji="0" lang="ar-SA" altLang="zh-CN"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معايير تجزئة سوق </a:t>
            </a:r>
            <a:r>
              <a:rPr kumimoji="0" lang="ar-SA" altLang="zh-CN" b="1"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الإستهلاك</a:t>
            </a:r>
            <a:r>
              <a:rPr kumimoji="0" lang="ar-SA" altLang="zh-CN"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ar-SA" altLang="zh-CN" b="1"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الواسع:</a:t>
            </a:r>
            <a:endParaRPr kumimoji="0" lang="ar-SA" altLang="zh-CN"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endParaRPr>
          </a:p>
          <a:p>
            <a:pPr lvl="0" algn="just" rtl="1" eaLnBrk="0" hangingPunct="0"/>
            <a:r>
              <a:rPr lang="ar-SA" altLang="zh-CN" b="1" dirty="0" smtClean="0">
                <a:solidFill>
                  <a:srgbClr val="000000"/>
                </a:solidFill>
                <a:latin typeface="Traditional Arabic" pitchFamily="18" charset="-78"/>
                <a:ea typeface="SimSun" pitchFamily="2" charset="-122"/>
                <a:cs typeface="Traditional Arabic" pitchFamily="18" charset="-78"/>
                <a:sym typeface="Symbol" pitchFamily="18" charset="2"/>
              </a:rPr>
              <a:t>            </a:t>
            </a:r>
            <a:r>
              <a:rPr lang="ar-SA" b="1" dirty="0" smtClean="0"/>
              <a:t> </a:t>
            </a:r>
            <a:r>
              <a:rPr lang="ar-SA" altLang="zh-CN" sz="1900" dirty="0" smtClean="0">
                <a:solidFill>
                  <a:srgbClr val="000000"/>
                </a:solidFill>
                <a:latin typeface="Traditional Arabic" pitchFamily="18" charset="-78"/>
                <a:ea typeface="SimSun" pitchFamily="2" charset="-122"/>
                <a:cs typeface="Traditional Arabic" pitchFamily="18" charset="-78"/>
              </a:rPr>
              <a:t>1-1</a:t>
            </a:r>
            <a:r>
              <a:rPr lang="fr-FR" altLang="zh-CN" sz="1900" dirty="0" smtClean="0">
                <a:solidFill>
                  <a:srgbClr val="000000"/>
                </a:solidFill>
                <a:latin typeface="Traditional Arabic" pitchFamily="18" charset="-78"/>
                <a:ea typeface="SimSun" pitchFamily="2" charset="-122"/>
                <a:cs typeface="Traditional Arabic" pitchFamily="18" charset="-78"/>
                <a:sym typeface="Symbol"/>
              </a:rPr>
              <a:t></a:t>
            </a:r>
            <a:r>
              <a:rPr lang="ar-SA" altLang="zh-CN" sz="1900" dirty="0" smtClean="0">
                <a:solidFill>
                  <a:srgbClr val="000000"/>
                </a:solidFill>
                <a:latin typeface="Traditional Arabic" pitchFamily="18" charset="-78"/>
                <a:ea typeface="SimSun" pitchFamily="2" charset="-122"/>
                <a:cs typeface="Traditional Arabic" pitchFamily="18" charset="-78"/>
              </a:rPr>
              <a:t> المعيار الجغرافي</a:t>
            </a:r>
          </a:p>
          <a:p>
            <a:pPr lvl="0" algn="just" rtl="1" eaLnBrk="0" hangingPunct="0"/>
            <a:r>
              <a:rPr lang="ar-SA" altLang="zh-CN" sz="1900" dirty="0" smtClean="0">
                <a:solidFill>
                  <a:srgbClr val="000000"/>
                </a:solidFill>
                <a:latin typeface="Traditional Arabic" pitchFamily="18" charset="-78"/>
                <a:ea typeface="SimSun" pitchFamily="2" charset="-122"/>
                <a:cs typeface="Traditional Arabic" pitchFamily="18" charset="-78"/>
              </a:rPr>
              <a:t>            1-2</a:t>
            </a:r>
            <a:r>
              <a:rPr lang="fr-FR" altLang="zh-CN" sz="1900" dirty="0" smtClean="0">
                <a:solidFill>
                  <a:srgbClr val="000000"/>
                </a:solidFill>
                <a:latin typeface="Traditional Arabic" pitchFamily="18" charset="-78"/>
                <a:ea typeface="SimSun" pitchFamily="2" charset="-122"/>
                <a:cs typeface="Traditional Arabic" pitchFamily="18" charset="-78"/>
                <a:sym typeface="Symbol"/>
              </a:rPr>
              <a:t></a:t>
            </a:r>
            <a:r>
              <a:rPr lang="ar-SA" altLang="zh-CN" sz="1900" dirty="0" smtClean="0">
                <a:solidFill>
                  <a:srgbClr val="000000"/>
                </a:solidFill>
                <a:latin typeface="Traditional Arabic" pitchFamily="18" charset="-78"/>
                <a:ea typeface="SimSun" pitchFamily="2" charset="-122"/>
                <a:cs typeface="Traditional Arabic" pitchFamily="18" charset="-78"/>
              </a:rPr>
              <a:t> المعيار </a:t>
            </a:r>
            <a:r>
              <a:rPr lang="ar-SA" altLang="zh-CN" sz="1900" dirty="0" err="1" smtClean="0">
                <a:solidFill>
                  <a:srgbClr val="000000"/>
                </a:solidFill>
                <a:latin typeface="Traditional Arabic" pitchFamily="18" charset="-78"/>
                <a:ea typeface="SimSun" pitchFamily="2" charset="-122"/>
                <a:cs typeface="Traditional Arabic" pitchFamily="18" charset="-78"/>
              </a:rPr>
              <a:t>السوسيوديمغرافي: </a:t>
            </a:r>
            <a:r>
              <a:rPr lang="ar-SA" altLang="zh-CN" sz="1900" dirty="0" smtClean="0">
                <a:solidFill>
                  <a:srgbClr val="000000"/>
                </a:solidFill>
                <a:latin typeface="Traditional Arabic" pitchFamily="18" charset="-78"/>
                <a:ea typeface="SimSun" pitchFamily="2" charset="-122"/>
                <a:cs typeface="Traditional Arabic" pitchFamily="18" charset="-78"/>
              </a:rPr>
              <a:t>(العمر، الجنس، الدخل، التعليم، الطبقات الاجتماعية</a:t>
            </a:r>
            <a:r>
              <a:rPr lang="ar-SA" altLang="zh-CN" sz="1900" dirty="0" err="1" smtClean="0">
                <a:solidFill>
                  <a:srgbClr val="000000"/>
                </a:solidFill>
                <a:latin typeface="Traditional Arabic" pitchFamily="18" charset="-78"/>
                <a:ea typeface="SimSun" pitchFamily="2" charset="-122"/>
                <a:cs typeface="Traditional Arabic" pitchFamily="18" charset="-78"/>
              </a:rPr>
              <a:t>)</a:t>
            </a:r>
            <a:endParaRPr lang="ar-SA" altLang="zh-CN" sz="1900" dirty="0" smtClean="0">
              <a:solidFill>
                <a:srgbClr val="000000"/>
              </a:solidFill>
              <a:latin typeface="Traditional Arabic" pitchFamily="18" charset="-78"/>
              <a:ea typeface="SimSun" pitchFamily="2" charset="-122"/>
              <a:cs typeface="Traditional Arabic" pitchFamily="18" charset="-78"/>
            </a:endParaRPr>
          </a:p>
          <a:p>
            <a:pPr lvl="0" algn="just" rtl="1" eaLnBrk="0" hangingPunct="0"/>
            <a:r>
              <a:rPr lang="ar-SA" altLang="zh-CN" sz="1900" dirty="0" smtClean="0">
                <a:solidFill>
                  <a:srgbClr val="000000"/>
                </a:solidFill>
                <a:latin typeface="Traditional Arabic" pitchFamily="18" charset="-78"/>
                <a:ea typeface="SimSun" pitchFamily="2" charset="-122"/>
                <a:cs typeface="Traditional Arabic" pitchFamily="18" charset="-78"/>
              </a:rPr>
              <a:t>            1-3</a:t>
            </a:r>
            <a:r>
              <a:rPr lang="fr-FR" altLang="zh-CN" sz="1900" dirty="0" smtClean="0">
                <a:solidFill>
                  <a:srgbClr val="000000"/>
                </a:solidFill>
                <a:latin typeface="Traditional Arabic" pitchFamily="18" charset="-78"/>
                <a:ea typeface="SimSun" pitchFamily="2" charset="-122"/>
                <a:cs typeface="Traditional Arabic" pitchFamily="18" charset="-78"/>
                <a:sym typeface="Symbol"/>
              </a:rPr>
              <a:t></a:t>
            </a:r>
            <a:r>
              <a:rPr lang="ar-SA" altLang="zh-CN" sz="1900" dirty="0" smtClean="0">
                <a:solidFill>
                  <a:srgbClr val="000000"/>
                </a:solidFill>
                <a:latin typeface="Traditional Arabic" pitchFamily="18" charset="-78"/>
                <a:ea typeface="SimSun" pitchFamily="2" charset="-122"/>
                <a:cs typeface="Traditional Arabic" pitchFamily="18" charset="-78"/>
              </a:rPr>
              <a:t> المعيار </a:t>
            </a:r>
            <a:r>
              <a:rPr lang="ar-SA" altLang="zh-CN" sz="1900" dirty="0" err="1" smtClean="0">
                <a:solidFill>
                  <a:srgbClr val="000000"/>
                </a:solidFill>
                <a:latin typeface="Traditional Arabic" pitchFamily="18" charset="-78"/>
                <a:ea typeface="SimSun" pitchFamily="2" charset="-122"/>
                <a:cs typeface="Traditional Arabic" pitchFamily="18" charset="-78"/>
              </a:rPr>
              <a:t>البسيكوغرافي</a:t>
            </a:r>
            <a:endParaRPr lang="ar-SA" altLang="zh-CN" sz="1900" dirty="0" smtClean="0">
              <a:solidFill>
                <a:srgbClr val="000000"/>
              </a:solidFill>
              <a:latin typeface="Traditional Arabic" pitchFamily="18" charset="-78"/>
              <a:ea typeface="SimSun" pitchFamily="2" charset="-122"/>
              <a:cs typeface="Traditional Arabic" pitchFamily="18" charset="-78"/>
            </a:endParaRPr>
          </a:p>
          <a:p>
            <a:pPr lvl="0" algn="just" rtl="1" eaLnBrk="0" hangingPunct="0"/>
            <a:r>
              <a:rPr lang="ar-SA" altLang="zh-CN" sz="1900" dirty="0" smtClean="0">
                <a:solidFill>
                  <a:srgbClr val="000000"/>
                </a:solidFill>
                <a:latin typeface="Traditional Arabic" pitchFamily="18" charset="-78"/>
                <a:ea typeface="SimSun" pitchFamily="2" charset="-122"/>
                <a:cs typeface="Traditional Arabic" pitchFamily="18" charset="-78"/>
              </a:rPr>
              <a:t>            1-4</a:t>
            </a:r>
            <a:r>
              <a:rPr lang="fr-FR" altLang="zh-CN" sz="1900" dirty="0" smtClean="0">
                <a:solidFill>
                  <a:srgbClr val="000000"/>
                </a:solidFill>
                <a:latin typeface="Traditional Arabic" pitchFamily="18" charset="-78"/>
                <a:ea typeface="SimSun" pitchFamily="2" charset="-122"/>
                <a:cs typeface="Traditional Arabic" pitchFamily="18" charset="-78"/>
                <a:sym typeface="Symbol"/>
              </a:rPr>
              <a:t></a:t>
            </a:r>
            <a:r>
              <a:rPr lang="ar-SA" altLang="zh-CN" sz="1900" dirty="0" smtClean="0">
                <a:solidFill>
                  <a:srgbClr val="000000"/>
                </a:solidFill>
                <a:latin typeface="Traditional Arabic" pitchFamily="18" charset="-78"/>
                <a:ea typeface="SimSun" pitchFamily="2" charset="-122"/>
                <a:cs typeface="Traditional Arabic" pitchFamily="18" charset="-78"/>
              </a:rPr>
              <a:t> المعيار </a:t>
            </a:r>
            <a:r>
              <a:rPr lang="ar-SA" altLang="zh-CN" sz="1900" dirty="0" err="1" smtClean="0">
                <a:solidFill>
                  <a:srgbClr val="000000"/>
                </a:solidFill>
                <a:latin typeface="Traditional Arabic" pitchFamily="18" charset="-78"/>
                <a:ea typeface="SimSun" pitchFamily="2" charset="-122"/>
                <a:cs typeface="Traditional Arabic" pitchFamily="18" charset="-78"/>
              </a:rPr>
              <a:t>السلوكي </a:t>
            </a:r>
            <a:r>
              <a:rPr lang="ar-SA" altLang="zh-CN" sz="1900" dirty="0" smtClean="0">
                <a:solidFill>
                  <a:srgbClr val="000000"/>
                </a:solidFill>
                <a:latin typeface="Traditional Arabic" pitchFamily="18" charset="-78"/>
                <a:ea typeface="SimSun" pitchFamily="2" charset="-122"/>
                <a:cs typeface="Traditional Arabic" pitchFamily="18" charset="-78"/>
              </a:rPr>
              <a:t>(المنفعة المرجوة من السلعة، معدل الاستخدام، الـولاء للمنتج وللعلامة</a:t>
            </a:r>
            <a:r>
              <a:rPr lang="ar-SA" altLang="zh-CN" sz="1900" dirty="0" err="1" smtClean="0">
                <a:solidFill>
                  <a:srgbClr val="000000"/>
                </a:solidFill>
                <a:latin typeface="Traditional Arabic" pitchFamily="18" charset="-78"/>
                <a:ea typeface="SimSun" pitchFamily="2" charset="-122"/>
                <a:cs typeface="Traditional Arabic" pitchFamily="18" charset="-78"/>
              </a:rPr>
              <a:t>)</a:t>
            </a:r>
            <a:r>
              <a:rPr lang="ar-SA" altLang="zh-CN" sz="1900" dirty="0" smtClean="0">
                <a:solidFill>
                  <a:srgbClr val="000000"/>
                </a:solidFill>
                <a:latin typeface="Traditional Arabic" pitchFamily="18" charset="-78"/>
                <a:ea typeface="SimSun" pitchFamily="2" charset="-122"/>
                <a:cs typeface="Traditional Arabic" pitchFamily="18" charset="-78"/>
              </a:rPr>
              <a:t>    </a:t>
            </a:r>
          </a:p>
          <a:p>
            <a:pPr lvl="0" algn="just" rtl="1" eaLnBrk="0" hangingPunct="0"/>
            <a:r>
              <a:rPr lang="ar-SA" altLang="zh-CN" sz="1900" dirty="0" smtClean="0">
                <a:solidFill>
                  <a:srgbClr val="000000"/>
                </a:solidFill>
                <a:latin typeface="Traditional Arabic" pitchFamily="18" charset="-78"/>
                <a:ea typeface="SimSun" pitchFamily="2" charset="-122"/>
                <a:cs typeface="Traditional Arabic" pitchFamily="18" charset="-78"/>
                <a:sym typeface="Symbol" pitchFamily="18" charset="2"/>
              </a:rPr>
              <a:t>            </a:t>
            </a:r>
            <a:r>
              <a:rPr lang="ar-SA" altLang="zh-CN" sz="1900" dirty="0" smtClean="0">
                <a:solidFill>
                  <a:srgbClr val="000000"/>
                </a:solidFill>
                <a:latin typeface="Traditional Arabic" pitchFamily="18" charset="-78"/>
                <a:ea typeface="SimSun" pitchFamily="2" charset="-122"/>
                <a:cs typeface="Traditional Arabic" pitchFamily="18" charset="-78"/>
              </a:rPr>
              <a:t>1-5</a:t>
            </a:r>
            <a:r>
              <a:rPr lang="fr-FR" altLang="zh-CN" sz="1900" dirty="0" smtClean="0">
                <a:solidFill>
                  <a:srgbClr val="000000"/>
                </a:solidFill>
                <a:latin typeface="Traditional Arabic" pitchFamily="18" charset="-78"/>
                <a:ea typeface="SimSun" pitchFamily="2" charset="-122"/>
                <a:cs typeface="Traditional Arabic" pitchFamily="18" charset="-78"/>
                <a:sym typeface="Symbol"/>
              </a:rPr>
              <a:t></a:t>
            </a:r>
            <a:r>
              <a:rPr lang="ar-SA" altLang="zh-CN" sz="1900" dirty="0" smtClean="0">
                <a:solidFill>
                  <a:srgbClr val="000000"/>
                </a:solidFill>
                <a:latin typeface="Traditional Arabic" pitchFamily="18" charset="-78"/>
                <a:ea typeface="SimSun" pitchFamily="2" charset="-122"/>
                <a:cs typeface="Traditional Arabic" pitchFamily="18" charset="-78"/>
              </a:rPr>
              <a:t> التجزئة متعددة المعايير</a:t>
            </a:r>
            <a:endParaRPr lang="fr-FR" altLang="zh-CN" sz="1900" dirty="0" smtClean="0">
              <a:solidFill>
                <a:srgbClr val="000000"/>
              </a:solidFill>
              <a:latin typeface="Traditional Arabic" pitchFamily="18" charset="-78"/>
              <a:ea typeface="SimSun" pitchFamily="2" charset="-122"/>
              <a:cs typeface="Traditional Arabic" pitchFamily="18" charset="-78"/>
              <a:sym typeface="Symbol" pitchFamily="18" charset="2"/>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fr-FR" altLang="zh-CN"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rPr>
              <a:t/>
            </a:r>
            <a:br>
              <a:rPr kumimoji="0" lang="fr-FR" altLang="zh-CN"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rPr>
            </a:br>
            <a:endParaRPr kumimoji="0" lang="fr-FR" altLang="zh-CN"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691680" y="1052736"/>
            <a:ext cx="7272808"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rtl="1"/>
            <a:r>
              <a:rPr lang="ar-SA" altLang="zh-CN" b="1" dirty="0" smtClean="0">
                <a:solidFill>
                  <a:srgbClr val="000000"/>
                </a:solidFill>
                <a:latin typeface="Traditional Arabic" pitchFamily="18" charset="-78"/>
                <a:ea typeface="SimSun" pitchFamily="2" charset="-122"/>
                <a:cs typeface="Traditional Arabic" pitchFamily="18" charset="-78"/>
              </a:rPr>
              <a:t>حاول كثير من الباحثين تحديد المعايير الخاصة بالسوق الصناعية ومن هؤلاء </a:t>
            </a:r>
            <a:r>
              <a:rPr lang="fr-FR" altLang="zh-CN" sz="1600" b="1" dirty="0" smtClean="0">
                <a:solidFill>
                  <a:srgbClr val="000000"/>
                </a:solidFill>
                <a:latin typeface="Traditional Arabic" pitchFamily="18" charset="-78"/>
                <a:ea typeface="SimSun" pitchFamily="2" charset="-122"/>
                <a:cs typeface="Traditional Arabic" pitchFamily="18" charset="-78"/>
              </a:rPr>
              <a:t>Shapiro</a:t>
            </a:r>
            <a:r>
              <a:rPr lang="ar-SA" altLang="zh-CN" b="1" dirty="0" smtClean="0">
                <a:solidFill>
                  <a:srgbClr val="000000"/>
                </a:solidFill>
                <a:latin typeface="Traditional Arabic" pitchFamily="18" charset="-78"/>
                <a:ea typeface="SimSun" pitchFamily="2" charset="-122"/>
                <a:cs typeface="Traditional Arabic" pitchFamily="18" charset="-78"/>
              </a:rPr>
              <a:t> و </a:t>
            </a:r>
            <a:r>
              <a:rPr lang="fr-FR" altLang="zh-CN" sz="1600" b="1" dirty="0" err="1" smtClean="0">
                <a:solidFill>
                  <a:srgbClr val="000000"/>
                </a:solidFill>
                <a:latin typeface="Traditional Arabic" pitchFamily="18" charset="-78"/>
                <a:ea typeface="SimSun" pitchFamily="2" charset="-122"/>
                <a:cs typeface="Traditional Arabic" pitchFamily="18" charset="-78"/>
              </a:rPr>
              <a:t>Bonoma</a:t>
            </a:r>
            <a:r>
              <a:rPr lang="ar-SA" altLang="zh-CN" b="1" dirty="0" smtClean="0">
                <a:solidFill>
                  <a:srgbClr val="000000"/>
                </a:solidFill>
                <a:latin typeface="Traditional Arabic" pitchFamily="18" charset="-78"/>
                <a:ea typeface="SimSun" pitchFamily="2" charset="-122"/>
                <a:cs typeface="Traditional Arabic" pitchFamily="18" charset="-78"/>
              </a:rPr>
              <a:t> الذين قاما بدراسة قدما من خلالها أهم المعايير التي يمكن تجزئة هذا السوق على أساسها:</a:t>
            </a:r>
            <a:endParaRPr lang="fr-FR" altLang="zh-CN" b="1" dirty="0" smtClean="0">
              <a:solidFill>
                <a:srgbClr val="000000"/>
              </a:solidFill>
              <a:latin typeface="Traditional Arabic" pitchFamily="18" charset="-78"/>
              <a:ea typeface="SimSun" pitchFamily="2" charset="-122"/>
              <a:cs typeface="Traditional Arabic" pitchFamily="18" charset="-78"/>
            </a:endParaRPr>
          </a:p>
        </p:txBody>
      </p:sp>
      <p:sp>
        <p:nvSpPr>
          <p:cNvPr id="57345" name="Rectangle 1"/>
          <p:cNvSpPr>
            <a:spLocks noChangeArrowheads="1"/>
          </p:cNvSpPr>
          <p:nvPr/>
        </p:nvSpPr>
        <p:spPr bwMode="auto">
          <a:xfrm>
            <a:off x="5436096" y="1519738"/>
            <a:ext cx="3384376" cy="48821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fr-FR" altLang="zh-CN"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ar-SA" altLang="zh-CN"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2-1</a:t>
            </a:r>
            <a:r>
              <a:rPr kumimoji="0" lang="fr-FR" altLang="zh-CN"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rPr>
              <a:t></a:t>
            </a:r>
            <a:r>
              <a:rPr kumimoji="0" lang="ar-SA" altLang="zh-CN"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المحيط </a:t>
            </a:r>
            <a:r>
              <a:rPr kumimoji="0" lang="ar-SA" altLang="zh-CN" b="1"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الديمغرافي</a:t>
            </a:r>
            <a:r>
              <a:rPr kumimoji="0" lang="ar-SA" altLang="zh-CN"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a:t>
            </a:r>
            <a:r>
              <a:rPr kumimoji="0" lang="ar-SA" altLang="zh-CN"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sym typeface="Symbol" pitchFamily="18" charset="2"/>
              </a:rPr>
              <a:t> </a:t>
            </a:r>
            <a:r>
              <a:rPr kumimoji="0" lang="ar-SA" altLang="zh-CN" sz="190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sym typeface="Symbol" pitchFamily="18" charset="2"/>
              </a:rPr>
              <a:t>للعميل وأكثر المعايير استخداما فيه هي نوعية القطاع الصناعي، و حجم المؤسسات وكذلك الموقع الجغرافي الذي تتواجد </a:t>
            </a:r>
            <a:r>
              <a:rPr kumimoji="0" lang="ar-SA" altLang="zh-CN" sz="1900"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sym typeface="Symbol" pitchFamily="18" charset="2"/>
              </a:rPr>
              <a:t>فيه...</a:t>
            </a:r>
            <a:endParaRPr kumimoji="0" lang="fr-FR" altLang="zh-CN" sz="190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ct val="100000"/>
              </a:lnSpc>
              <a:spcBef>
                <a:spcPct val="0"/>
              </a:spcBef>
              <a:spcAft>
                <a:spcPct val="0"/>
              </a:spcAft>
              <a:buClrTx/>
              <a:buSzTx/>
              <a:buFontTx/>
              <a:buNone/>
              <a:tabLst/>
            </a:pPr>
            <a:r>
              <a:rPr lang="ar-SA" altLang="zh-CN" b="1" dirty="0" smtClean="0">
                <a:solidFill>
                  <a:srgbClr val="000000"/>
                </a:solidFill>
                <a:latin typeface="Traditional Arabic" pitchFamily="18" charset="-78"/>
                <a:ea typeface="SimSun" pitchFamily="2" charset="-122"/>
                <a:cs typeface="Traditional Arabic" pitchFamily="18" charset="-78"/>
                <a:sym typeface="Symbol" pitchFamily="18" charset="2"/>
              </a:rPr>
              <a:t>2-2</a:t>
            </a:r>
            <a:r>
              <a:rPr lang="fr-FR" altLang="zh-CN" b="1" dirty="0" smtClean="0">
                <a:solidFill>
                  <a:srgbClr val="000000"/>
                </a:solidFill>
                <a:latin typeface="Traditional Arabic" pitchFamily="18" charset="-78"/>
                <a:ea typeface="SimSun" pitchFamily="2" charset="-122"/>
                <a:cs typeface="Traditional Arabic" pitchFamily="18" charset="-78"/>
                <a:sym typeface="Symbol" pitchFamily="18" charset="2"/>
              </a:rPr>
              <a:t></a:t>
            </a:r>
            <a:r>
              <a:rPr lang="ar-SA" altLang="zh-CN" b="1" dirty="0" smtClean="0">
                <a:solidFill>
                  <a:srgbClr val="000000"/>
                </a:solidFill>
                <a:latin typeface="Traditional Arabic" pitchFamily="18" charset="-78"/>
                <a:ea typeface="SimSun" pitchFamily="2" charset="-122"/>
                <a:cs typeface="Traditional Arabic" pitchFamily="18" charset="-78"/>
              </a:rPr>
              <a:t> معالم التشغيل:</a:t>
            </a:r>
            <a:r>
              <a:rPr lang="ar-SA" altLang="zh-CN" b="1" dirty="0" smtClean="0">
                <a:solidFill>
                  <a:srgbClr val="000000"/>
                </a:solidFill>
                <a:latin typeface="Traditional Arabic" pitchFamily="18" charset="-78"/>
                <a:ea typeface="SimSun" pitchFamily="2" charset="-122"/>
                <a:cs typeface="Traditional Arabic" pitchFamily="18" charset="-78"/>
                <a:sym typeface="Symbol" pitchFamily="18" charset="2"/>
              </a:rPr>
              <a:t> </a:t>
            </a:r>
            <a:r>
              <a:rPr lang="ar-SA" altLang="zh-CN" sz="1900" dirty="0" smtClean="0">
                <a:solidFill>
                  <a:srgbClr val="000000"/>
                </a:solidFill>
                <a:latin typeface="Traditional Arabic" pitchFamily="18" charset="-78"/>
                <a:ea typeface="SimSun" pitchFamily="2" charset="-122"/>
                <a:cs typeface="Traditional Arabic" pitchFamily="18" charset="-78"/>
                <a:sym typeface="Symbol" pitchFamily="18" charset="2"/>
              </a:rPr>
              <a:t>والتي تميز نشاط العميل كالتكنولوجيا المستعملة، وإمكاناته التقنية و </a:t>
            </a:r>
            <a:r>
              <a:rPr lang="ar-SA" altLang="zh-CN" sz="1900" dirty="0" err="1" smtClean="0">
                <a:solidFill>
                  <a:srgbClr val="000000"/>
                </a:solidFill>
                <a:latin typeface="Traditional Arabic" pitchFamily="18" charset="-78"/>
                <a:ea typeface="SimSun" pitchFamily="2" charset="-122"/>
                <a:cs typeface="Traditional Arabic" pitchFamily="18" charset="-78"/>
                <a:sym typeface="Symbol" pitchFamily="18" charset="2"/>
              </a:rPr>
              <a:t>المالية..</a:t>
            </a:r>
            <a:r>
              <a:rPr lang="ar-SA" altLang="zh-CN" sz="1900" dirty="0" smtClean="0">
                <a:solidFill>
                  <a:srgbClr val="000000"/>
                </a:solidFill>
                <a:latin typeface="Traditional Arabic" pitchFamily="18" charset="-78"/>
                <a:ea typeface="SimSun" pitchFamily="2" charset="-122"/>
                <a:cs typeface="Traditional Arabic" pitchFamily="18" charset="-78"/>
                <a:sym typeface="Symbol" pitchFamily="18" charset="2"/>
              </a:rPr>
              <a:t> </a:t>
            </a:r>
            <a:endParaRPr lang="fr-FR" altLang="zh-CN" sz="1900" dirty="0" smtClean="0">
              <a:solidFill>
                <a:srgbClr val="000000"/>
              </a:solidFill>
              <a:latin typeface="Traditional Arabic" pitchFamily="18" charset="-78"/>
              <a:ea typeface="SimSun" pitchFamily="2" charset="-122"/>
              <a:cs typeface="Traditional Arabic" pitchFamily="18" charset="-78"/>
              <a:sym typeface="Symbol" pitchFamily="18" charset="2"/>
            </a:endParaRPr>
          </a:p>
          <a:p>
            <a:pPr marL="0" marR="0" lvl="0" indent="0" algn="just" defTabSz="914400" rtl="1" eaLnBrk="0" fontAlgn="base" latinLnBrk="0" hangingPunct="0">
              <a:lnSpc>
                <a:spcPct val="100000"/>
              </a:lnSpc>
              <a:spcBef>
                <a:spcPct val="0"/>
              </a:spcBef>
              <a:spcAft>
                <a:spcPct val="0"/>
              </a:spcAft>
              <a:buClrTx/>
              <a:buSzTx/>
              <a:buFontTx/>
              <a:buNone/>
              <a:tabLst/>
            </a:pPr>
            <a:r>
              <a:rPr lang="ar-SA" altLang="zh-CN" b="1" dirty="0" smtClean="0">
                <a:solidFill>
                  <a:srgbClr val="000000"/>
                </a:solidFill>
                <a:latin typeface="Traditional Arabic" pitchFamily="18" charset="-78"/>
                <a:ea typeface="SimSun" pitchFamily="2" charset="-122"/>
                <a:cs typeface="Traditional Arabic" pitchFamily="18" charset="-78"/>
                <a:sym typeface="Symbol" pitchFamily="18" charset="2"/>
              </a:rPr>
              <a:t>2-3</a:t>
            </a:r>
            <a:r>
              <a:rPr lang="fr-FR" altLang="zh-CN" b="1" dirty="0" smtClean="0">
                <a:solidFill>
                  <a:srgbClr val="000000"/>
                </a:solidFill>
                <a:latin typeface="Traditional Arabic" pitchFamily="18" charset="-78"/>
                <a:ea typeface="SimSun" pitchFamily="2" charset="-122"/>
                <a:cs typeface="Traditional Arabic" pitchFamily="18" charset="-78"/>
                <a:sym typeface="Symbol" pitchFamily="18" charset="2"/>
              </a:rPr>
              <a:t></a:t>
            </a:r>
            <a:r>
              <a:rPr lang="ar-SA" altLang="zh-CN" b="1" dirty="0" smtClean="0">
                <a:solidFill>
                  <a:srgbClr val="000000"/>
                </a:solidFill>
                <a:latin typeface="Traditional Arabic" pitchFamily="18" charset="-78"/>
                <a:ea typeface="SimSun" pitchFamily="2" charset="-122"/>
                <a:cs typeface="Traditional Arabic" pitchFamily="18" charset="-78"/>
                <a:sym typeface="Symbol" pitchFamily="18" charset="2"/>
              </a:rPr>
              <a:t> طرق الشراء: </a:t>
            </a:r>
            <a:r>
              <a:rPr lang="ar-SA" altLang="zh-CN" sz="1900" dirty="0" smtClean="0">
                <a:solidFill>
                  <a:srgbClr val="000000"/>
                </a:solidFill>
                <a:latin typeface="Traditional Arabic" pitchFamily="18" charset="-78"/>
                <a:ea typeface="SimSun" pitchFamily="2" charset="-122"/>
                <a:cs typeface="Traditional Arabic" pitchFamily="18" charset="-78"/>
                <a:sym typeface="Symbol" pitchFamily="18" charset="2"/>
              </a:rPr>
              <a:t>الهيكل التنظيمي لوظيفة الشراء وسياستها في قراراتها الشرائية وكذلك المعايير التي تتم على أساسها عملية الشراء للمنتجات الصناعية.</a:t>
            </a:r>
            <a:endParaRPr lang="fr-FR" altLang="zh-CN" sz="1900" dirty="0" smtClean="0">
              <a:solidFill>
                <a:srgbClr val="000000"/>
              </a:solidFill>
              <a:latin typeface="Traditional Arabic" pitchFamily="18" charset="-78"/>
              <a:ea typeface="SimSun" pitchFamily="2" charset="-122"/>
              <a:cs typeface="Traditional Arabic" pitchFamily="18" charset="-78"/>
              <a:sym typeface="Symbol" pitchFamily="18" charset="2"/>
            </a:endParaRPr>
          </a:p>
          <a:p>
            <a:pPr marL="0" marR="0" lvl="0" indent="0" algn="just" defTabSz="914400" rtl="1" eaLnBrk="0" fontAlgn="base" latinLnBrk="0" hangingPunct="0">
              <a:lnSpc>
                <a:spcPct val="100000"/>
              </a:lnSpc>
              <a:spcBef>
                <a:spcPct val="0"/>
              </a:spcBef>
              <a:spcAft>
                <a:spcPct val="0"/>
              </a:spcAft>
              <a:buClrTx/>
              <a:buSzTx/>
              <a:buFontTx/>
              <a:buNone/>
              <a:tabLst/>
            </a:pPr>
            <a:r>
              <a:rPr lang="ar-SA" altLang="zh-CN" b="1" dirty="0" smtClean="0">
                <a:solidFill>
                  <a:srgbClr val="000000"/>
                </a:solidFill>
                <a:latin typeface="Traditional Arabic" pitchFamily="18" charset="-78"/>
                <a:ea typeface="SimSun" pitchFamily="2" charset="-122"/>
                <a:cs typeface="Traditional Arabic" pitchFamily="18" charset="-78"/>
                <a:sym typeface="Symbol" pitchFamily="18" charset="2"/>
              </a:rPr>
              <a:t>2-4</a:t>
            </a:r>
            <a:r>
              <a:rPr lang="fr-FR" altLang="zh-CN" b="1" dirty="0" smtClean="0">
                <a:solidFill>
                  <a:srgbClr val="000000"/>
                </a:solidFill>
                <a:latin typeface="Traditional Arabic" pitchFamily="18" charset="-78"/>
                <a:ea typeface="SimSun" pitchFamily="2" charset="-122"/>
                <a:cs typeface="Traditional Arabic" pitchFamily="18" charset="-78"/>
                <a:sym typeface="Symbol" pitchFamily="18" charset="2"/>
              </a:rPr>
              <a:t> </a:t>
            </a:r>
            <a:r>
              <a:rPr lang="ar-SA" altLang="zh-CN" b="1" dirty="0" smtClean="0">
                <a:solidFill>
                  <a:srgbClr val="000000"/>
                </a:solidFill>
                <a:latin typeface="Traditional Arabic" pitchFamily="18" charset="-78"/>
                <a:ea typeface="SimSun" pitchFamily="2" charset="-122"/>
                <a:cs typeface="Traditional Arabic" pitchFamily="18" charset="-78"/>
                <a:sym typeface="Symbol" pitchFamily="18" charset="2"/>
              </a:rPr>
              <a:t>العوامل الموقفية: </a:t>
            </a:r>
            <a:r>
              <a:rPr lang="ar-SA" altLang="zh-CN" sz="1900" dirty="0" smtClean="0">
                <a:solidFill>
                  <a:srgbClr val="000000"/>
                </a:solidFill>
                <a:latin typeface="Traditional Arabic" pitchFamily="18" charset="-78"/>
                <a:ea typeface="SimSun" pitchFamily="2" charset="-122"/>
                <a:cs typeface="Traditional Arabic" pitchFamily="18" charset="-78"/>
                <a:sym typeface="Symbol" pitchFamily="18" charset="2"/>
              </a:rPr>
              <a:t>وتتمثل أساسا في درجة </a:t>
            </a:r>
            <a:r>
              <a:rPr lang="ar-SA" altLang="zh-CN" sz="1900" dirty="0" err="1" smtClean="0">
                <a:solidFill>
                  <a:srgbClr val="000000"/>
                </a:solidFill>
                <a:latin typeface="Traditional Arabic" pitchFamily="18" charset="-78"/>
                <a:ea typeface="SimSun" pitchFamily="2" charset="-122"/>
                <a:cs typeface="Traditional Arabic" pitchFamily="18" charset="-78"/>
                <a:sym typeface="Symbol" pitchFamily="18" charset="2"/>
              </a:rPr>
              <a:t>استعجالية</a:t>
            </a:r>
            <a:r>
              <a:rPr lang="ar-SA" altLang="zh-CN" sz="1900" dirty="0" smtClean="0">
                <a:solidFill>
                  <a:srgbClr val="000000"/>
                </a:solidFill>
                <a:latin typeface="Traditional Arabic" pitchFamily="18" charset="-78"/>
                <a:ea typeface="SimSun" pitchFamily="2" charset="-122"/>
                <a:cs typeface="Traditional Arabic" pitchFamily="18" charset="-78"/>
                <a:sym typeface="Symbol" pitchFamily="18" charset="2"/>
              </a:rPr>
              <a:t> </a:t>
            </a:r>
            <a:r>
              <a:rPr lang="ar-SA" altLang="zh-CN" sz="1900" dirty="0" err="1" smtClean="0">
                <a:solidFill>
                  <a:srgbClr val="000000"/>
                </a:solidFill>
                <a:latin typeface="Traditional Arabic" pitchFamily="18" charset="-78"/>
                <a:ea typeface="SimSun" pitchFamily="2" charset="-122"/>
                <a:cs typeface="Traditional Arabic" pitchFamily="18" charset="-78"/>
                <a:sym typeface="Symbol" pitchFamily="18" charset="2"/>
              </a:rPr>
              <a:t>الطلبيات</a:t>
            </a:r>
            <a:r>
              <a:rPr lang="ar-SA" altLang="zh-CN" sz="1900" dirty="0" smtClean="0">
                <a:solidFill>
                  <a:srgbClr val="000000"/>
                </a:solidFill>
                <a:latin typeface="Traditional Arabic" pitchFamily="18" charset="-78"/>
                <a:ea typeface="SimSun" pitchFamily="2" charset="-122"/>
                <a:cs typeface="Traditional Arabic" pitchFamily="18" charset="-78"/>
                <a:sym typeface="Symbol" pitchFamily="18" charset="2"/>
              </a:rPr>
              <a:t>، وطرق وظروف استعمال </a:t>
            </a:r>
            <a:r>
              <a:rPr lang="ar-SA" altLang="zh-CN" sz="1900" dirty="0" err="1" smtClean="0">
                <a:solidFill>
                  <a:srgbClr val="000000"/>
                </a:solidFill>
                <a:latin typeface="Traditional Arabic" pitchFamily="18" charset="-78"/>
                <a:ea typeface="SimSun" pitchFamily="2" charset="-122"/>
                <a:cs typeface="Traditional Arabic" pitchFamily="18" charset="-78"/>
                <a:sym typeface="Symbol" pitchFamily="18" charset="2"/>
              </a:rPr>
              <a:t>المنتوجات</a:t>
            </a:r>
            <a:r>
              <a:rPr lang="ar-SA" altLang="zh-CN" sz="1900" dirty="0" smtClean="0">
                <a:solidFill>
                  <a:srgbClr val="000000"/>
                </a:solidFill>
                <a:latin typeface="Traditional Arabic" pitchFamily="18" charset="-78"/>
                <a:ea typeface="SimSun" pitchFamily="2" charset="-122"/>
                <a:cs typeface="Traditional Arabic" pitchFamily="18" charset="-78"/>
                <a:sym typeface="Symbol" pitchFamily="18" charset="2"/>
              </a:rPr>
              <a:t> وكذلك أهمية تلك </a:t>
            </a:r>
            <a:r>
              <a:rPr lang="ar-SA" altLang="zh-CN" sz="1900" dirty="0" err="1" smtClean="0">
                <a:solidFill>
                  <a:srgbClr val="000000"/>
                </a:solidFill>
                <a:latin typeface="Traditional Arabic" pitchFamily="18" charset="-78"/>
                <a:ea typeface="SimSun" pitchFamily="2" charset="-122"/>
                <a:cs typeface="Traditional Arabic" pitchFamily="18" charset="-78"/>
                <a:sym typeface="Symbol" pitchFamily="18" charset="2"/>
              </a:rPr>
              <a:t>المنتوجات</a:t>
            </a:r>
            <a:r>
              <a:rPr lang="ar-SA" altLang="zh-CN" sz="1900" dirty="0" smtClean="0">
                <a:solidFill>
                  <a:srgbClr val="000000"/>
                </a:solidFill>
                <a:latin typeface="Traditional Arabic" pitchFamily="18" charset="-78"/>
                <a:ea typeface="SimSun" pitchFamily="2" charset="-122"/>
                <a:cs typeface="Traditional Arabic" pitchFamily="18" charset="-78"/>
                <a:sym typeface="Symbol" pitchFamily="18" charset="2"/>
              </a:rPr>
              <a:t> بالنسبة </a:t>
            </a:r>
            <a:r>
              <a:rPr lang="ar-SA" altLang="zh-CN" sz="1900" dirty="0" err="1" smtClean="0">
                <a:solidFill>
                  <a:srgbClr val="000000"/>
                </a:solidFill>
                <a:latin typeface="Traditional Arabic" pitchFamily="18" charset="-78"/>
                <a:ea typeface="SimSun" pitchFamily="2" charset="-122"/>
                <a:cs typeface="Traditional Arabic" pitchFamily="18" charset="-78"/>
                <a:sym typeface="Symbol" pitchFamily="18" charset="2"/>
              </a:rPr>
              <a:t>للعمل ...</a:t>
            </a:r>
            <a:endParaRPr lang="fr-FR" altLang="zh-CN" sz="1900" dirty="0" smtClean="0">
              <a:solidFill>
                <a:srgbClr val="000000"/>
              </a:solidFill>
              <a:latin typeface="Traditional Arabic" pitchFamily="18" charset="-78"/>
              <a:ea typeface="SimSun" pitchFamily="2" charset="-122"/>
              <a:cs typeface="Traditional Arabic" pitchFamily="18" charset="-78"/>
              <a:sym typeface="Symbol" pitchFamily="18" charset="2"/>
            </a:endParaRPr>
          </a:p>
          <a:p>
            <a:pPr marL="0" marR="0" lvl="0" indent="0" algn="just" defTabSz="914400" rtl="1" eaLnBrk="0" fontAlgn="base" latinLnBrk="0" hangingPunct="0">
              <a:lnSpc>
                <a:spcPct val="100000"/>
              </a:lnSpc>
              <a:spcBef>
                <a:spcPct val="0"/>
              </a:spcBef>
              <a:spcAft>
                <a:spcPct val="0"/>
              </a:spcAft>
              <a:buClrTx/>
              <a:buSzTx/>
              <a:buFontTx/>
              <a:buNone/>
              <a:tabLst/>
            </a:pPr>
            <a:r>
              <a:rPr lang="ar-SA" altLang="zh-CN" b="1" dirty="0" smtClean="0">
                <a:solidFill>
                  <a:srgbClr val="000000"/>
                </a:solidFill>
                <a:latin typeface="Traditional Arabic" pitchFamily="18" charset="-78"/>
                <a:ea typeface="SimSun" pitchFamily="2" charset="-122"/>
                <a:cs typeface="Traditional Arabic" pitchFamily="18" charset="-78"/>
                <a:sym typeface="Symbol" pitchFamily="18" charset="2"/>
              </a:rPr>
              <a:t>2-5</a:t>
            </a:r>
            <a:r>
              <a:rPr lang="fr-FR" altLang="zh-CN" b="1" dirty="0" smtClean="0">
                <a:solidFill>
                  <a:srgbClr val="000000"/>
                </a:solidFill>
                <a:latin typeface="Traditional Arabic" pitchFamily="18" charset="-78"/>
                <a:ea typeface="SimSun" pitchFamily="2" charset="-122"/>
                <a:cs typeface="Traditional Arabic" pitchFamily="18" charset="-78"/>
                <a:sym typeface="Symbol" pitchFamily="18" charset="2"/>
              </a:rPr>
              <a:t></a:t>
            </a:r>
            <a:r>
              <a:rPr lang="ar-SA" altLang="zh-CN" b="1" dirty="0" smtClean="0">
                <a:solidFill>
                  <a:srgbClr val="000000"/>
                </a:solidFill>
                <a:latin typeface="Traditional Arabic" pitchFamily="18" charset="-78"/>
                <a:ea typeface="SimSun" pitchFamily="2" charset="-122"/>
                <a:cs typeface="Traditional Arabic" pitchFamily="18" charset="-78"/>
                <a:sym typeface="Symbol" pitchFamily="18" charset="2"/>
              </a:rPr>
              <a:t> السمات الشخصية </a:t>
            </a:r>
            <a:r>
              <a:rPr lang="ar-SA" altLang="zh-CN" b="1" dirty="0" err="1" smtClean="0">
                <a:solidFill>
                  <a:srgbClr val="000000"/>
                </a:solidFill>
                <a:latin typeface="Traditional Arabic" pitchFamily="18" charset="-78"/>
                <a:ea typeface="SimSun" pitchFamily="2" charset="-122"/>
                <a:cs typeface="Traditional Arabic" pitchFamily="18" charset="-78"/>
                <a:sym typeface="Symbol" pitchFamily="18" charset="2"/>
              </a:rPr>
              <a:t>للمشتري </a:t>
            </a:r>
            <a:r>
              <a:rPr lang="ar-SA" altLang="zh-CN" b="1" dirty="0" smtClean="0">
                <a:solidFill>
                  <a:srgbClr val="000000"/>
                </a:solidFill>
                <a:latin typeface="Traditional Arabic" pitchFamily="18" charset="-78"/>
                <a:ea typeface="SimSun" pitchFamily="2" charset="-122"/>
                <a:cs typeface="Traditional Arabic" pitchFamily="18" charset="-78"/>
                <a:sym typeface="Symbol" pitchFamily="18" charset="2"/>
              </a:rPr>
              <a:t>: </a:t>
            </a:r>
            <a:r>
              <a:rPr lang="ar-SA" altLang="zh-CN" sz="1900" dirty="0" smtClean="0">
                <a:solidFill>
                  <a:srgbClr val="000000"/>
                </a:solidFill>
                <a:latin typeface="Traditional Arabic" pitchFamily="18" charset="-78"/>
                <a:ea typeface="SimSun" pitchFamily="2" charset="-122"/>
                <a:cs typeface="Traditional Arabic" pitchFamily="18" charset="-78"/>
                <a:sym typeface="Symbol" pitchFamily="18" charset="2"/>
              </a:rPr>
              <a:t>خصائصه </a:t>
            </a:r>
            <a:r>
              <a:rPr lang="ar-SA" altLang="zh-CN" sz="1900" dirty="0" err="1" smtClean="0">
                <a:solidFill>
                  <a:srgbClr val="000000"/>
                </a:solidFill>
                <a:latin typeface="Traditional Arabic" pitchFamily="18" charset="-78"/>
                <a:ea typeface="SimSun" pitchFamily="2" charset="-122"/>
                <a:cs typeface="Traditional Arabic" pitchFamily="18" charset="-78"/>
                <a:sym typeface="Symbol" pitchFamily="18" charset="2"/>
              </a:rPr>
              <a:t>الديمغرافية</a:t>
            </a:r>
            <a:r>
              <a:rPr lang="ar-SA" altLang="zh-CN" sz="1900" dirty="0" smtClean="0">
                <a:solidFill>
                  <a:srgbClr val="000000"/>
                </a:solidFill>
                <a:latin typeface="Traditional Arabic" pitchFamily="18" charset="-78"/>
                <a:ea typeface="SimSun" pitchFamily="2" charset="-122"/>
                <a:cs typeface="Traditional Arabic" pitchFamily="18" charset="-78"/>
                <a:sym typeface="Symbol" pitchFamily="18" charset="2"/>
              </a:rPr>
              <a:t>، وعاداته تجاه تحمل المخاطرة مثلا، ودرجة ولائه لعلامة أو منتج </a:t>
            </a:r>
            <a:r>
              <a:rPr lang="ar-SA" altLang="zh-CN" sz="1900" dirty="0" err="1" smtClean="0">
                <a:solidFill>
                  <a:srgbClr val="000000"/>
                </a:solidFill>
                <a:latin typeface="Traditional Arabic" pitchFamily="18" charset="-78"/>
                <a:ea typeface="SimSun" pitchFamily="2" charset="-122"/>
                <a:cs typeface="Traditional Arabic" pitchFamily="18" charset="-78"/>
                <a:sym typeface="Symbol" pitchFamily="18" charset="2"/>
              </a:rPr>
              <a:t>معين ...</a:t>
            </a:r>
            <a:endParaRPr lang="ar-SA" altLang="zh-CN" sz="1900" dirty="0" smtClean="0">
              <a:solidFill>
                <a:srgbClr val="000000"/>
              </a:solidFill>
              <a:latin typeface="Traditional Arabic" pitchFamily="18" charset="-78"/>
              <a:ea typeface="SimSun" pitchFamily="2" charset="-122"/>
              <a:cs typeface="Traditional Arabic" pitchFamily="18" charset="-78"/>
              <a:sym typeface="Symbol" pitchFamily="18" charset="2"/>
            </a:endParaRPr>
          </a:p>
        </p:txBody>
      </p:sp>
      <p:pic>
        <p:nvPicPr>
          <p:cNvPr id="57346" name="Picture 2"/>
          <p:cNvPicPr>
            <a:picLocks noChangeAspect="1" noChangeArrowheads="1"/>
          </p:cNvPicPr>
          <p:nvPr/>
        </p:nvPicPr>
        <p:blipFill>
          <a:blip r:embed="rId2" cstate="print"/>
          <a:srcRect/>
          <a:stretch>
            <a:fillRect/>
          </a:stretch>
        </p:blipFill>
        <p:spPr bwMode="auto">
          <a:xfrm>
            <a:off x="395536" y="1772821"/>
            <a:ext cx="4464496" cy="4207871"/>
          </a:xfrm>
          <a:prstGeom prst="rect">
            <a:avLst/>
          </a:prstGeom>
          <a:noFill/>
          <a:ln w="9525">
            <a:noFill/>
            <a:miter lim="800000"/>
            <a:headEnd/>
            <a:tailEnd/>
          </a:ln>
        </p:spPr>
      </p:pic>
      <p:sp>
        <p:nvSpPr>
          <p:cNvPr id="7" name="Rectangle 6"/>
          <p:cNvSpPr/>
          <p:nvPr/>
        </p:nvSpPr>
        <p:spPr>
          <a:xfrm>
            <a:off x="3270800" y="404669"/>
            <a:ext cx="2983509" cy="384721"/>
          </a:xfrm>
          <a:prstGeom prst="rect">
            <a:avLst/>
          </a:prstGeom>
        </p:spPr>
        <p:txBody>
          <a:bodyPr wrap="none">
            <a:spAutoFit/>
          </a:bodyPr>
          <a:lstStyle/>
          <a:p>
            <a:pPr algn="r" rtl="1"/>
            <a:r>
              <a:rPr lang="ar-SA" sz="1900" b="1" dirty="0" smtClean="0">
                <a:solidFill>
                  <a:schemeClr val="bg1"/>
                </a:solidFill>
              </a:rPr>
              <a:t>2</a:t>
            </a:r>
            <a:r>
              <a:rPr lang="fr-FR" sz="1900" b="1" dirty="0" smtClean="0">
                <a:solidFill>
                  <a:schemeClr val="bg1"/>
                </a:solidFill>
                <a:sym typeface="Symbol"/>
              </a:rPr>
              <a:t></a:t>
            </a:r>
            <a:r>
              <a:rPr lang="ar-SA" sz="1900" b="1" dirty="0" smtClean="0">
                <a:solidFill>
                  <a:schemeClr val="bg1"/>
                </a:solidFill>
              </a:rPr>
              <a:t> معايير تجزئة السوق </a:t>
            </a:r>
            <a:r>
              <a:rPr lang="ar-SA" sz="1900" b="1" dirty="0" err="1" smtClean="0">
                <a:solidFill>
                  <a:schemeClr val="bg1"/>
                </a:solidFill>
              </a:rPr>
              <a:t>الصناعي:</a:t>
            </a:r>
            <a:r>
              <a:rPr lang="ar-SA" sz="1900" b="1" dirty="0" smtClean="0">
                <a:solidFill>
                  <a:schemeClr val="bg1"/>
                </a:solidFill>
              </a:rPr>
              <a:t> </a:t>
            </a:r>
            <a:endParaRPr lang="fr-FR" sz="1900" dirty="0">
              <a:solidFill>
                <a:schemeClr val="bg1"/>
              </a:solidFill>
            </a:endParaRPr>
          </a:p>
        </p:txBody>
      </p:sp>
      <p:sp>
        <p:nvSpPr>
          <p:cNvPr id="57347" name="Rectangle 3"/>
          <p:cNvSpPr>
            <a:spLocks noChangeArrowheads="1"/>
          </p:cNvSpPr>
          <p:nvPr/>
        </p:nvSpPr>
        <p:spPr bwMode="auto">
          <a:xfrm>
            <a:off x="10" y="6237314"/>
            <a:ext cx="5617243" cy="43088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0" i="1"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B.Shapiro</a:t>
            </a:r>
            <a:r>
              <a:rPr kumimoji="0" lang="en-GB"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et </a:t>
            </a:r>
            <a:r>
              <a:rPr kumimoji="0" lang="en-GB" sz="1100" b="0" i="1"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T.Bonoma</a:t>
            </a:r>
            <a:r>
              <a:rPr kumimoji="0" lang="en-GB"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GB" sz="1100" b="0" i="1" u="sng" strike="noStrike" cap="none" normalizeH="0" baseline="0" dirty="0" smtClean="0">
                <a:ln>
                  <a:noFill/>
                </a:ln>
                <a:solidFill>
                  <a:srgbClr val="000000"/>
                </a:solidFill>
                <a:effectLst/>
                <a:latin typeface="Arial" pitchFamily="34" charset="0"/>
                <a:ea typeface="Times New Roman" pitchFamily="18" charset="0"/>
                <a:cs typeface="Arial" pitchFamily="34" charset="0"/>
              </a:rPr>
              <a:t>How to segment industrial market</a:t>
            </a:r>
            <a:r>
              <a:rPr kumimoji="0" lang="en-GB"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1984, in </a:t>
            </a:r>
            <a:r>
              <a:rPr kumimoji="0" lang="en-GB" sz="1100" b="0" i="1"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R.Dolan</a:t>
            </a:r>
            <a:r>
              <a:rPr kumimoji="0" lang="en-GB"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GB" sz="1100" b="0" i="1" u="sng" strike="noStrike" cap="none" normalizeH="0" baseline="0" dirty="0" smtClean="0">
                <a:ln>
                  <a:noFill/>
                </a:ln>
                <a:solidFill>
                  <a:srgbClr val="000000"/>
                </a:solidFill>
                <a:effectLst/>
                <a:latin typeface="Arial" pitchFamily="34" charset="0"/>
                <a:ea typeface="Times New Roman" pitchFamily="18" charset="0"/>
                <a:cs typeface="Arial" pitchFamily="34" charset="0"/>
              </a:rPr>
              <a:t>Strategic</a:t>
            </a:r>
            <a:r>
              <a:rPr kumimoji="0" lang="en-GB"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fr-FR" sz="8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GB" sz="1100" b="0" i="1" u="sng" strike="noStrike" cap="none" normalizeH="0" baseline="0" dirty="0" smtClean="0">
                <a:ln>
                  <a:noFill/>
                </a:ln>
                <a:solidFill>
                  <a:srgbClr val="000000"/>
                </a:solidFill>
                <a:effectLst/>
                <a:latin typeface="Arial" pitchFamily="34" charset="0"/>
                <a:ea typeface="Times New Roman" pitchFamily="18" charset="0"/>
                <a:cs typeface="Arial" pitchFamily="34" charset="0"/>
              </a:rPr>
              <a:t>marketing management</a:t>
            </a:r>
            <a:r>
              <a:rPr kumimoji="0" lang="en-GB"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HBS press, Harvard 1991, pp: 156-166.</a:t>
            </a:r>
            <a:endParaRPr kumimoji="0" lang="en-GB" sz="1800" b="0" i="0" u="none" strike="noStrike" cap="none" normalizeH="0" baseline="0" dirty="0" smtClean="0">
              <a:ln>
                <a:noFill/>
              </a:ln>
              <a:solidFill>
                <a:srgbClr val="000000"/>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9394" name="Group 2"/>
          <p:cNvGrpSpPr>
            <a:grpSpLocks/>
          </p:cNvGrpSpPr>
          <p:nvPr/>
        </p:nvGrpSpPr>
        <p:grpSpPr bwMode="auto">
          <a:xfrm>
            <a:off x="692784" y="1126844"/>
            <a:ext cx="6615520" cy="5398500"/>
            <a:chOff x="1134" y="1880"/>
            <a:chExt cx="10417" cy="8224"/>
          </a:xfrm>
        </p:grpSpPr>
        <p:sp>
          <p:nvSpPr>
            <p:cNvPr id="59395" name="Text Box 3"/>
            <p:cNvSpPr txBox="1">
              <a:spLocks noChangeArrowheads="1"/>
            </p:cNvSpPr>
            <p:nvPr/>
          </p:nvSpPr>
          <p:spPr bwMode="auto">
            <a:xfrm>
              <a:off x="8087" y="1880"/>
              <a:ext cx="2570" cy="462"/>
            </a:xfrm>
            <a:prstGeom prst="rect">
              <a:avLst/>
            </a:prstGeom>
            <a:noFill/>
            <a:ln w="38100" cmpd="dbl" algn="ctr">
              <a:solidFill>
                <a:srgbClr val="008080"/>
              </a:solidFill>
              <a:miter lim="800000"/>
              <a:headEnd/>
              <a:tailEnd/>
            </a:ln>
            <a:effectLst/>
          </p:spPr>
          <p:txBody>
            <a:bodyPr vert="horz" wrap="square" lIns="0" tIns="36000" rIns="0" bIns="36000" numCol="1" anchor="t"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chemeClr val="tx1"/>
                  </a:solidFill>
                  <a:effectLst/>
                  <a:latin typeface="Traditional Arabic" pitchFamily="18" charset="-78"/>
                  <a:ea typeface="Arial" pitchFamily="34" charset="0"/>
                  <a:cs typeface="Traditional Arabic" pitchFamily="18" charset="-78"/>
                </a:rPr>
                <a:t>بافتراض </a:t>
              </a:r>
              <a:r>
                <a:rPr kumimoji="0" lang="ar-SA" sz="1500" b="1" i="0" u="none" strike="noStrike" cap="none" normalizeH="0" baseline="0" dirty="0" err="1" smtClean="0">
                  <a:ln>
                    <a:noFill/>
                  </a:ln>
                  <a:solidFill>
                    <a:schemeClr val="tx1"/>
                  </a:solidFill>
                  <a:effectLst/>
                  <a:latin typeface="Traditional Arabic" pitchFamily="18" charset="-78"/>
                  <a:ea typeface="Arial" pitchFamily="34" charset="0"/>
                  <a:cs typeface="Traditional Arabic" pitchFamily="18" charset="-78"/>
                </a:rPr>
                <a:t>منتوج</a:t>
              </a:r>
              <a:r>
                <a:rPr kumimoji="0" lang="ar-SA" sz="1500" b="1" i="0" u="none" strike="noStrike" cap="none" normalizeH="0" baseline="0" dirty="0" smtClean="0">
                  <a:ln>
                    <a:noFill/>
                  </a:ln>
                  <a:solidFill>
                    <a:schemeClr val="tx1"/>
                  </a:solidFill>
                  <a:effectLst/>
                  <a:latin typeface="Traditional Arabic" pitchFamily="18" charset="-78"/>
                  <a:ea typeface="Arial" pitchFamily="34" charset="0"/>
                  <a:cs typeface="Traditional Arabic" pitchFamily="18" charset="-78"/>
                </a:rPr>
                <a:t> أو خدمة معينة</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59396" name="Text Box 4"/>
            <p:cNvSpPr txBox="1">
              <a:spLocks noChangeArrowheads="1"/>
            </p:cNvSpPr>
            <p:nvPr/>
          </p:nvSpPr>
          <p:spPr bwMode="auto">
            <a:xfrm>
              <a:off x="6123" y="2681"/>
              <a:ext cx="4309" cy="1639"/>
            </a:xfrm>
            <a:prstGeom prst="rect">
              <a:avLst/>
            </a:prstGeom>
            <a:noFill/>
            <a:ln w="38100" cmpd="dbl" algn="ctr">
              <a:solidFill>
                <a:srgbClr val="008080"/>
              </a:solidFill>
              <a:miter lim="800000"/>
              <a:headEnd/>
              <a:tailEnd/>
            </a:ln>
            <a:effectLst/>
          </p:spPr>
          <p:txBody>
            <a:bodyPr vert="horz" wrap="square" lIns="91440" tIns="21600" rIns="91440" bIns="21600" numCol="1" anchor="t" anchorCtr="0" compatLnSpc="1">
              <a:prstTxWarp prst="textNoShape">
                <a:avLst/>
              </a:prstTxWarp>
              <a:spAutoFit/>
            </a:bodyPr>
            <a:lstStyle/>
            <a:p>
              <a:pPr marL="0" marR="0" lvl="0" indent="0" algn="just" defTabSz="914400" rtl="1" eaLnBrk="1" fontAlgn="base" latinLnBrk="0" hangingPunct="1">
                <a:lnSpc>
                  <a:spcPts val="1600"/>
                </a:lnSpc>
                <a:spcBef>
                  <a:spcPct val="0"/>
                </a:spcBef>
                <a:spcAft>
                  <a:spcPts val="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تحديد القطاعات الكبرى على أساس خصائص المؤسسات المشترية </a:t>
              </a:r>
              <a:r>
                <a:rPr kumimoji="0" lang="ar-SA" sz="1500" b="1" i="0" u="none"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مثل:</a:t>
              </a:r>
              <a:endPar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algn="just" rtl="1">
                <a:lnSpc>
                  <a:spcPts val="1600"/>
                </a:lnSpc>
                <a:spcAft>
                  <a:spcPts val="0"/>
                </a:spcAf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a:t>
              </a:r>
              <a:r>
                <a:rPr lang="ar-SA" sz="1500" b="1" dirty="0" smtClean="0">
                  <a:solidFill>
                    <a:srgbClr val="000000"/>
                  </a:solidFill>
                  <a:latin typeface="Traditional Arabic" pitchFamily="18" charset="-78"/>
                  <a:ea typeface="Arial" pitchFamily="34" charset="0"/>
                  <a:cs typeface="Traditional Arabic" pitchFamily="18" charset="-78"/>
                </a:rPr>
                <a:t>الحجم</a:t>
              </a:r>
              <a:r>
                <a:rPr lang="fr-FR" sz="1500" b="1" dirty="0" smtClean="0">
                  <a:solidFill>
                    <a:srgbClr val="000000"/>
                  </a:solidFill>
                  <a:latin typeface="Traditional Arabic" pitchFamily="18" charset="-78"/>
                  <a:ea typeface="Arial" pitchFamily="34" charset="0"/>
                  <a:cs typeface="Traditional Arabic" pitchFamily="18" charset="-78"/>
                </a:rPr>
                <a:t>      </a:t>
              </a:r>
              <a:r>
                <a:rPr lang="ar-SA" sz="1500" b="1" dirty="0" smtClean="0">
                  <a:solidFill>
                    <a:srgbClr val="000000"/>
                  </a:solidFill>
                  <a:latin typeface="Traditional Arabic" pitchFamily="18" charset="-78"/>
                  <a:ea typeface="Arial" pitchFamily="34" charset="0"/>
                  <a:cs typeface="Traditional Arabic" pitchFamily="18" charset="-78"/>
                </a:rPr>
                <a:t>- معدل الاستخدام</a:t>
              </a:r>
            </a:p>
            <a:p>
              <a:pPr algn="just" rtl="1">
                <a:lnSpc>
                  <a:spcPts val="1600"/>
                </a:lnSpc>
                <a:spcAft>
                  <a:spcPts val="0"/>
                </a:spcAf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نوعية استخدام </a:t>
              </a:r>
              <a:r>
                <a:rPr lang="ar-SA" sz="1500" b="1" dirty="0" err="1" smtClean="0">
                  <a:solidFill>
                    <a:srgbClr val="000000"/>
                  </a:solidFill>
                  <a:latin typeface="Traditional Arabic" pitchFamily="18" charset="-78"/>
                  <a:ea typeface="Arial" pitchFamily="34" charset="0"/>
                  <a:cs typeface="Traditional Arabic" pitchFamily="18" charset="-78"/>
                </a:rPr>
                <a:t>المنتوج</a:t>
              </a:r>
              <a:r>
                <a:rPr lang="ar-SA" sz="1500" b="1" dirty="0" smtClean="0">
                  <a:solidFill>
                    <a:srgbClr val="000000"/>
                  </a:solidFill>
                  <a:latin typeface="Traditional Arabic" pitchFamily="18" charset="-78"/>
                  <a:ea typeface="Arial" pitchFamily="34" charset="0"/>
                  <a:cs typeface="Traditional Arabic" pitchFamily="18" charset="-78"/>
                </a:rPr>
                <a:t>     - الهيكل التنظيمي</a:t>
              </a:r>
            </a:p>
            <a:p>
              <a:pPr algn="just" rtl="1">
                <a:lnSpc>
                  <a:spcPts val="1600"/>
                </a:lnSpc>
                <a:spcAft>
                  <a:spcPts val="0"/>
                </a:spcAft>
              </a:pPr>
              <a:r>
                <a:rPr lang="ar-SA" sz="1500" b="1" dirty="0" err="1" smtClean="0">
                  <a:solidFill>
                    <a:srgbClr val="000000"/>
                  </a:solidFill>
                  <a:latin typeface="Traditional Arabic" pitchFamily="18" charset="-78"/>
                  <a:ea typeface="Arial" pitchFamily="34" charset="0"/>
                  <a:cs typeface="Traditional Arabic" pitchFamily="18" charset="-78"/>
                </a:rPr>
                <a:t>-الموقع        </a:t>
              </a:r>
              <a:r>
                <a:rPr lang="ar-SA" sz="1500" b="1" dirty="0" smtClean="0">
                  <a:solidFill>
                    <a:srgbClr val="000000"/>
                  </a:solidFill>
                  <a:latin typeface="Traditional Arabic" pitchFamily="18" charset="-78"/>
                  <a:ea typeface="Arial" pitchFamily="34" charset="0"/>
                  <a:cs typeface="Traditional Arabic" pitchFamily="18" charset="-78"/>
                </a:rPr>
                <a:t>- شراء جديد أم هو إعادة الشراء</a:t>
              </a:r>
              <a:endParaRPr lang="fr-FR" b="1" dirty="0" smtClean="0">
                <a:solidFill>
                  <a:srgbClr val="000000"/>
                </a:solidFill>
                <a:latin typeface="Arial" pitchFamily="34" charset="0"/>
                <a:cs typeface="Arial" pitchFamily="34" charset="0"/>
              </a:endParaRPr>
            </a:p>
          </p:txBody>
        </p:sp>
        <p:sp>
          <p:nvSpPr>
            <p:cNvPr id="59397" name="Text Box 5"/>
            <p:cNvSpPr txBox="1">
              <a:spLocks noChangeArrowheads="1"/>
            </p:cNvSpPr>
            <p:nvPr/>
          </p:nvSpPr>
          <p:spPr bwMode="auto">
            <a:xfrm>
              <a:off x="3910" y="2056"/>
              <a:ext cx="1612" cy="814"/>
            </a:xfrm>
            <a:prstGeom prst="rect">
              <a:avLst/>
            </a:prstGeom>
            <a:noFill/>
            <a:ln w="38100" cmpd="dbl" algn="ctr">
              <a:solidFill>
                <a:srgbClr val="008080"/>
              </a:solidFill>
              <a:miter lim="800000"/>
              <a:headEnd/>
              <a:tailEnd/>
            </a:ln>
            <a:effectLst/>
          </p:spPr>
          <p:txBody>
            <a:bodyPr vert="horz" wrap="square" lIns="18000" tIns="36000" rIns="18000" bIns="36000" numCol="1" anchor="t"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smtClean="0">
                  <a:ln>
                    <a:noFill/>
                  </a:ln>
                  <a:solidFill>
                    <a:schemeClr val="tx1"/>
                  </a:solidFill>
                  <a:effectLst/>
                  <a:latin typeface="Traditional Arabic" pitchFamily="18" charset="-78"/>
                  <a:ea typeface="Arial" pitchFamily="34" charset="0"/>
                  <a:cs typeface="Traditional Arabic" pitchFamily="18" charset="-78"/>
                </a:rPr>
                <a:t>أهداف وموارد الشركة</a:t>
              </a:r>
              <a:endParaRPr kumimoji="0" lang="fr-FR" sz="1800" b="1" i="0" u="none" strike="noStrike" cap="none" normalizeH="0" baseline="0" smtClean="0">
                <a:ln>
                  <a:noFill/>
                </a:ln>
                <a:solidFill>
                  <a:schemeClr val="tx1"/>
                </a:solidFill>
                <a:effectLst/>
                <a:latin typeface="Arial" pitchFamily="34" charset="0"/>
                <a:cs typeface="Arial" pitchFamily="34" charset="0"/>
              </a:endParaRPr>
            </a:p>
          </p:txBody>
        </p:sp>
        <p:sp>
          <p:nvSpPr>
            <p:cNvPr id="59398" name="Text Box 6"/>
            <p:cNvSpPr txBox="1">
              <a:spLocks noChangeArrowheads="1"/>
            </p:cNvSpPr>
            <p:nvPr/>
          </p:nvSpPr>
          <p:spPr bwMode="auto">
            <a:xfrm>
              <a:off x="4082" y="4699"/>
              <a:ext cx="6009" cy="352"/>
            </a:xfrm>
            <a:prstGeom prst="rect">
              <a:avLst/>
            </a:prstGeom>
            <a:noFill/>
            <a:ln w="38100" cmpd="dbl" algn="ctr">
              <a:solidFill>
                <a:srgbClr val="008080"/>
              </a:solidFill>
              <a:miter lim="800000"/>
              <a:headEnd/>
              <a:tailEnd/>
            </a:ln>
            <a:effectLst/>
          </p:spPr>
          <p:txBody>
            <a:bodyPr vert="horz" wrap="square" lIns="91440" tIns="0" rIns="91440" bIns="0" numCol="1" anchor="t"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chemeClr val="tx1"/>
                  </a:solidFill>
                  <a:effectLst/>
                  <a:latin typeface="Traditional Arabic" pitchFamily="18" charset="-78"/>
                  <a:ea typeface="Arial" pitchFamily="34" charset="0"/>
                  <a:cs typeface="Traditional Arabic" pitchFamily="18" charset="-78"/>
                </a:rPr>
                <a:t>اختيار القطاعات الكبيرة التي تبدو مقبولة للمؤسسة</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59399" name="Text Box 7"/>
            <p:cNvSpPr txBox="1">
              <a:spLocks noChangeArrowheads="1"/>
            </p:cNvSpPr>
            <p:nvPr/>
          </p:nvSpPr>
          <p:spPr bwMode="auto">
            <a:xfrm>
              <a:off x="4082" y="5438"/>
              <a:ext cx="6009" cy="371"/>
            </a:xfrm>
            <a:prstGeom prst="rect">
              <a:avLst/>
            </a:prstGeom>
            <a:noFill/>
            <a:ln w="38100" cmpd="dbl" algn="ctr">
              <a:solidFill>
                <a:srgbClr val="008080"/>
              </a:solidFill>
              <a:miter lim="800000"/>
              <a:headEnd/>
              <a:tailEnd/>
            </a:ln>
            <a:effectLst/>
          </p:spPr>
          <p:txBody>
            <a:bodyPr vert="horz" wrap="square" lIns="91440" tIns="10800" rIns="91440" bIns="14400" numCol="1" anchor="t" anchorCtr="0" compatLnSpc="1">
              <a:prstTxWarp prst="textNoShape">
                <a:avLst/>
              </a:prstTxWarp>
              <a:spAutoFit/>
            </a:bodyPr>
            <a:lstStyle/>
            <a:p>
              <a:pPr marL="0" marR="0" lvl="0" indent="0" algn="ctr" defTabSz="914400" rtl="1" eaLnBrk="1" fontAlgn="base" latinLnBrk="0" hangingPunct="1">
                <a:lnSpc>
                  <a:spcPts val="1700"/>
                </a:lnSpc>
                <a:spcBef>
                  <a:spcPct val="0"/>
                </a:spcBef>
                <a:spcAft>
                  <a:spcPts val="0"/>
                </a:spcAft>
                <a:buClrTx/>
                <a:buSzTx/>
                <a:buFontTx/>
                <a:buNone/>
                <a:tabLst/>
              </a:pPr>
              <a:r>
                <a:rPr kumimoji="0" lang="ar-SA" sz="1500" b="1" i="0" u="none" strike="noStrike" cap="none" normalizeH="0" baseline="0" dirty="0" smtClean="0">
                  <a:ln>
                    <a:noFill/>
                  </a:ln>
                  <a:solidFill>
                    <a:schemeClr val="tx1"/>
                  </a:solidFill>
                  <a:effectLst/>
                  <a:latin typeface="Traditional Arabic" pitchFamily="18" charset="-78"/>
                  <a:ea typeface="Arial" pitchFamily="34" charset="0"/>
                  <a:cs typeface="Traditional Arabic" pitchFamily="18" charset="-78"/>
                </a:rPr>
                <a:t>تقييم القطاعات الكبرى من خلال درجة استجابتها للمؤثرات</a:t>
              </a:r>
              <a:r>
                <a:rPr lang="ar-SA" sz="1500" b="1" dirty="0" smtClean="0">
                  <a:latin typeface="Traditional Arabic" pitchFamily="18" charset="-78"/>
                  <a:ea typeface="Arial" pitchFamily="34" charset="0"/>
                  <a:cs typeface="Traditional Arabic" pitchFamily="18" charset="-78"/>
                </a:rPr>
                <a:t> </a:t>
              </a:r>
              <a:r>
                <a:rPr kumimoji="0" lang="ar-SA" sz="1500" b="1" i="0" u="none" strike="noStrike" cap="none" normalizeH="0" baseline="0" dirty="0" smtClean="0">
                  <a:ln>
                    <a:noFill/>
                  </a:ln>
                  <a:solidFill>
                    <a:schemeClr val="tx1"/>
                  </a:solidFill>
                  <a:effectLst/>
                  <a:latin typeface="Traditional Arabic" pitchFamily="18" charset="-78"/>
                  <a:ea typeface="Arial" pitchFamily="34" charset="0"/>
                  <a:cs typeface="Traditional Arabic" pitchFamily="18" charset="-78"/>
                </a:rPr>
                <a:t>التسويقية </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59400" name="Text Box 8"/>
            <p:cNvSpPr txBox="1">
              <a:spLocks noChangeArrowheads="1"/>
            </p:cNvSpPr>
            <p:nvPr/>
          </p:nvSpPr>
          <p:spPr bwMode="auto">
            <a:xfrm>
              <a:off x="1134" y="4495"/>
              <a:ext cx="2143" cy="2251"/>
            </a:xfrm>
            <a:prstGeom prst="rect">
              <a:avLst/>
            </a:prstGeom>
            <a:noFill/>
            <a:ln w="38100" cmpd="dbl" algn="ctr">
              <a:solidFill>
                <a:srgbClr val="008080"/>
              </a:solid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smtClean="0">
                  <a:ln>
                    <a:noFill/>
                  </a:ln>
                  <a:solidFill>
                    <a:schemeClr val="tx1"/>
                  </a:solidFill>
                  <a:effectLst/>
                  <a:latin typeface="Traditional Arabic" pitchFamily="18" charset="-78"/>
                  <a:ea typeface="Arial" pitchFamily="34" charset="0"/>
                  <a:cs typeface="Traditional Arabic" pitchFamily="18" charset="-78"/>
                </a:rPr>
                <a:t>إذا كانت الاستجابة إيجابية، فإن المؤسسة تتوقف هنـا وتعمل علـى استخـدام القطاعات الكبيرة كقطاعات مستهدفـة</a:t>
              </a:r>
              <a:endParaRPr kumimoji="0" lang="fr-FR" sz="1800" b="1" i="0" u="none" strike="noStrike" cap="none" normalizeH="0" baseline="0" smtClean="0">
                <a:ln>
                  <a:noFill/>
                </a:ln>
                <a:solidFill>
                  <a:schemeClr val="tx1"/>
                </a:solidFill>
                <a:effectLst/>
                <a:latin typeface="Arial" pitchFamily="34" charset="0"/>
                <a:cs typeface="Arial" pitchFamily="34" charset="0"/>
              </a:endParaRPr>
            </a:p>
          </p:txBody>
        </p:sp>
        <p:sp>
          <p:nvSpPr>
            <p:cNvPr id="59401" name="Text Box 9"/>
            <p:cNvSpPr txBox="1">
              <a:spLocks noChangeArrowheads="1"/>
            </p:cNvSpPr>
            <p:nvPr/>
          </p:nvSpPr>
          <p:spPr bwMode="auto">
            <a:xfrm>
              <a:off x="4082" y="6214"/>
              <a:ext cx="6009" cy="2299"/>
            </a:xfrm>
            <a:prstGeom prst="rect">
              <a:avLst/>
            </a:prstGeom>
            <a:noFill/>
            <a:ln w="38100" cmpd="dbl" algn="ctr">
              <a:solidFill>
                <a:srgbClr val="008080"/>
              </a:solidFill>
              <a:miter lim="800000"/>
              <a:headEnd/>
              <a:tailEnd/>
            </a:ln>
            <a:effectLst/>
          </p:spPr>
          <p:txBody>
            <a:bodyPr vert="horz" wrap="square" lIns="91440" tIns="36000" rIns="91440" bIns="36000" numCol="1" anchor="t" anchorCtr="0" compatLnSpc="1">
              <a:prstTxWarp prst="textNoShape">
                <a:avLst/>
              </a:prstTxWarp>
              <a:spAutoFit/>
            </a:bodyPr>
            <a:lstStyle/>
            <a:p>
              <a:pPr marL="0" marR="0" lvl="0" indent="0" algn="just" defTabSz="914400" rtl="1" eaLnBrk="1" fontAlgn="base" latinLnBrk="0" hangingPunct="1">
                <a:lnSpc>
                  <a:spcPts val="1600"/>
                </a:lnSpc>
                <a:spcBef>
                  <a:spcPct val="0"/>
                </a:spcBef>
                <a:spcAft>
                  <a:spcPts val="0"/>
                </a:spcAft>
                <a:buClrTx/>
                <a:buSzTx/>
                <a:buFontTx/>
                <a:buNone/>
                <a:tabLst/>
              </a:pPr>
              <a:r>
                <a:rPr kumimoji="0" lang="ar-SA" sz="1500" b="1" i="0" u="none" strike="noStrike" cap="none" normalizeH="0" baseline="0" dirty="0" smtClean="0">
                  <a:ln>
                    <a:noFill/>
                  </a:ln>
                  <a:solidFill>
                    <a:schemeClr val="tx1"/>
                  </a:solidFill>
                  <a:effectLst/>
                  <a:latin typeface="Traditional Arabic" pitchFamily="18" charset="-78"/>
                  <a:ea typeface="Arial" pitchFamily="34" charset="0"/>
                  <a:cs typeface="Traditional Arabic" pitchFamily="18" charset="-78"/>
                </a:rPr>
                <a:t>في حالة عدم الاستجابة المرغوبة نقوم بتحديد القطاعات الأصغر المتجانسة على أساس الخصائص الرئيسية لمتخذي قرار الشراء، والتي قد تكون المعيار المستخدم في اختيار الموردين أو أخرى </a:t>
              </a:r>
              <a:r>
                <a:rPr kumimoji="0" lang="ar-SA" sz="1500" b="1" i="0" u="none" strike="noStrike" cap="none" normalizeH="0" baseline="0" dirty="0" err="1" smtClean="0">
                  <a:ln>
                    <a:noFill/>
                  </a:ln>
                  <a:solidFill>
                    <a:schemeClr val="tx1"/>
                  </a:solidFill>
                  <a:effectLst/>
                  <a:latin typeface="Traditional Arabic" pitchFamily="18" charset="-78"/>
                  <a:ea typeface="Arial" pitchFamily="34" charset="0"/>
                  <a:cs typeface="Traditional Arabic" pitchFamily="18" charset="-78"/>
                </a:rPr>
                <a:t>مثل:</a:t>
              </a:r>
              <a:endParaRPr kumimoji="0" lang="ar-SA" sz="1500" b="1" i="0" u="none" strike="noStrike" cap="none" normalizeH="0" baseline="0" dirty="0" smtClean="0">
                <a:ln>
                  <a:noFill/>
                </a:ln>
                <a:solidFill>
                  <a:schemeClr val="tx1"/>
                </a:solidFill>
                <a:effectLst/>
                <a:latin typeface="Traditional Arabic" pitchFamily="18" charset="-78"/>
                <a:ea typeface="Arial" pitchFamily="34" charset="0"/>
                <a:cs typeface="Traditional Arabic" pitchFamily="18" charset="-78"/>
              </a:endParaRPr>
            </a:p>
            <a:p>
              <a:pPr marL="0" marR="0" lvl="0" indent="0" algn="just" defTabSz="914400" rtl="1" eaLnBrk="1" fontAlgn="base" latinLnBrk="0" hangingPunct="1">
                <a:lnSpc>
                  <a:spcPts val="1600"/>
                </a:lnSpc>
                <a:spcBef>
                  <a:spcPct val="0"/>
                </a:spcBef>
                <a:spcAft>
                  <a:spcPts val="0"/>
                </a:spcAft>
                <a:buClrTx/>
                <a:buSzTx/>
                <a:buFontTx/>
                <a:buNone/>
                <a:tabLst/>
              </a:pPr>
              <a:r>
                <a:rPr kumimoji="0" lang="ar-SA" sz="1500" b="1" i="0" u="none" strike="noStrike" cap="none" normalizeH="0" baseline="0" dirty="0" smtClean="0">
                  <a:ln>
                    <a:noFill/>
                  </a:ln>
                  <a:solidFill>
                    <a:schemeClr val="tx1"/>
                  </a:solidFill>
                  <a:effectLst/>
                  <a:latin typeface="Traditional Arabic" pitchFamily="18" charset="-78"/>
                  <a:ea typeface="Arial" pitchFamily="34" charset="0"/>
                  <a:cs typeface="Traditional Arabic" pitchFamily="18" charset="-78"/>
                </a:rPr>
                <a:t>- السلطة والنفوذ والاتصال داخل المؤسسة</a:t>
              </a:r>
            </a:p>
            <a:p>
              <a:pPr marL="0" marR="0" lvl="0" indent="0" algn="just" defTabSz="914400" rtl="1" eaLnBrk="1" fontAlgn="base" latinLnBrk="0" hangingPunct="1">
                <a:lnSpc>
                  <a:spcPts val="1600"/>
                </a:lnSpc>
                <a:spcBef>
                  <a:spcPct val="0"/>
                </a:spcBef>
                <a:spcAft>
                  <a:spcPts val="0"/>
                </a:spcAft>
                <a:buClrTx/>
                <a:buSzTx/>
                <a:buFontTx/>
                <a:buNone/>
                <a:tabLst/>
              </a:pPr>
              <a:r>
                <a:rPr kumimoji="0" lang="ar-SA" sz="1500" b="1" i="0" u="none" strike="noStrike" cap="none" normalizeH="0" baseline="0" dirty="0" smtClean="0">
                  <a:ln>
                    <a:noFill/>
                  </a:ln>
                  <a:solidFill>
                    <a:schemeClr val="tx1"/>
                  </a:solidFill>
                  <a:effectLst/>
                  <a:latin typeface="Traditional Arabic" pitchFamily="18" charset="-78"/>
                  <a:ea typeface="Arial" pitchFamily="34" charset="0"/>
                  <a:cs typeface="Traditional Arabic" pitchFamily="18" charset="-78"/>
                </a:rPr>
                <a:t>- الخصائص </a:t>
              </a:r>
              <a:r>
                <a:rPr kumimoji="0" lang="ar-SA" sz="1500" b="1" i="0" u="none" strike="noStrike" cap="none" normalizeH="0" baseline="0" dirty="0" err="1" smtClean="0">
                  <a:ln>
                    <a:noFill/>
                  </a:ln>
                  <a:solidFill>
                    <a:schemeClr val="tx1"/>
                  </a:solidFill>
                  <a:effectLst/>
                  <a:latin typeface="Traditional Arabic" pitchFamily="18" charset="-78"/>
                  <a:ea typeface="Arial" pitchFamily="34" charset="0"/>
                  <a:cs typeface="Traditional Arabic" pitchFamily="18" charset="-78"/>
                </a:rPr>
                <a:t>الديمغرافية</a:t>
              </a:r>
              <a:r>
                <a:rPr kumimoji="0" lang="ar-SA" sz="1500" b="1" i="0" u="none" strike="noStrike" cap="none" normalizeH="0" baseline="0" dirty="0" smtClean="0">
                  <a:ln>
                    <a:noFill/>
                  </a:ln>
                  <a:solidFill>
                    <a:schemeClr val="tx1"/>
                  </a:solidFill>
                  <a:effectLst/>
                  <a:latin typeface="Traditional Arabic" pitchFamily="18" charset="-78"/>
                  <a:ea typeface="Arial" pitchFamily="34" charset="0"/>
                  <a:cs typeface="Traditional Arabic" pitchFamily="18" charset="-78"/>
                </a:rPr>
                <a:t> والشخصية للأفراد</a:t>
              </a:r>
            </a:p>
            <a:p>
              <a:pPr marL="0" marR="0" lvl="0" indent="0" algn="just" defTabSz="914400" rtl="1" eaLnBrk="1" fontAlgn="base" latinLnBrk="0" hangingPunct="1">
                <a:lnSpc>
                  <a:spcPts val="1600"/>
                </a:lnSpc>
                <a:spcBef>
                  <a:spcPct val="0"/>
                </a:spcBef>
                <a:spcAft>
                  <a:spcPts val="0"/>
                </a:spcAft>
                <a:buClrTx/>
                <a:buSzTx/>
                <a:buFontTx/>
                <a:buNone/>
                <a:tabLst/>
              </a:pPr>
              <a:r>
                <a:rPr kumimoji="0" lang="ar-SA" sz="1500" b="1" i="0" u="none" strike="noStrike" cap="none" normalizeH="0" baseline="0" dirty="0" smtClean="0">
                  <a:ln>
                    <a:noFill/>
                  </a:ln>
                  <a:solidFill>
                    <a:schemeClr val="tx1"/>
                  </a:solidFill>
                  <a:effectLst/>
                  <a:latin typeface="Traditional Arabic" pitchFamily="18" charset="-78"/>
                  <a:ea typeface="Arial" pitchFamily="34" charset="0"/>
                  <a:cs typeface="Traditional Arabic" pitchFamily="18" charset="-78"/>
                </a:rPr>
                <a:t>- الأهمية المعطاة لبعض محددات الشراء</a:t>
              </a:r>
            </a:p>
            <a:p>
              <a:pPr marL="0" marR="0" lvl="0" indent="0" algn="just" defTabSz="914400" rtl="1" eaLnBrk="1" fontAlgn="base" latinLnBrk="0" hangingPunct="1">
                <a:lnSpc>
                  <a:spcPts val="1600"/>
                </a:lnSpc>
                <a:spcBef>
                  <a:spcPct val="0"/>
                </a:spcBef>
                <a:spcAft>
                  <a:spcPts val="0"/>
                </a:spcAft>
                <a:buClrTx/>
                <a:buSzTx/>
                <a:buFontTx/>
                <a:buNone/>
                <a:tabLst/>
              </a:pPr>
              <a:r>
                <a:rPr kumimoji="0" lang="ar-SA" sz="1500" b="1" i="0" u="none" strike="noStrike" cap="none" normalizeH="0" baseline="0" dirty="0" smtClean="0">
                  <a:ln>
                    <a:noFill/>
                  </a:ln>
                  <a:solidFill>
                    <a:schemeClr val="tx1"/>
                  </a:solidFill>
                  <a:effectLst/>
                  <a:latin typeface="Traditional Arabic" pitchFamily="18" charset="-78"/>
                  <a:ea typeface="Arial" pitchFamily="34" charset="0"/>
                  <a:cs typeface="Traditional Arabic" pitchFamily="18" charset="-78"/>
                </a:rPr>
                <a:t>- المواقف تجاه مختلف </a:t>
              </a:r>
              <a:r>
                <a:rPr kumimoji="0" lang="ar-SA" sz="1500" b="1" i="0" u="none" strike="noStrike" cap="none" normalizeH="0" baseline="0" dirty="0" err="1" smtClean="0">
                  <a:ln>
                    <a:noFill/>
                  </a:ln>
                  <a:solidFill>
                    <a:schemeClr val="tx1"/>
                  </a:solidFill>
                  <a:effectLst/>
                  <a:latin typeface="Traditional Arabic" pitchFamily="18" charset="-78"/>
                  <a:ea typeface="Arial" pitchFamily="34" charset="0"/>
                  <a:cs typeface="Traditional Arabic" pitchFamily="18" charset="-78"/>
                </a:rPr>
                <a:t>البائعين</a:t>
              </a:r>
              <a:r>
                <a:rPr kumimoji="0" lang="ar-SA" sz="1500" b="1" i="0" u="none" strike="noStrike" cap="none" normalizeH="0" dirty="0" err="1" smtClean="0">
                  <a:ln>
                    <a:noFill/>
                  </a:ln>
                  <a:solidFill>
                    <a:schemeClr val="tx1"/>
                  </a:solidFill>
                  <a:effectLst/>
                  <a:latin typeface="Traditional Arabic" pitchFamily="18" charset="-78"/>
                  <a:ea typeface="Arial" pitchFamily="34" charset="0"/>
                  <a:cs typeface="Traditional Arabic" pitchFamily="18" charset="-78"/>
                </a:rPr>
                <a:t> ....</a:t>
              </a:r>
              <a:endParaRPr kumimoji="0" lang="ar-SA" sz="1500" b="1" i="0" u="none" strike="noStrike" cap="none" normalizeH="0" baseline="0" dirty="0" smtClean="0">
                <a:ln>
                  <a:noFill/>
                </a:ln>
                <a:solidFill>
                  <a:schemeClr val="tx1"/>
                </a:solidFill>
                <a:effectLst/>
                <a:latin typeface="Traditional Arabic" pitchFamily="18" charset="-78"/>
                <a:ea typeface="Arial" pitchFamily="34" charset="0"/>
                <a:cs typeface="Traditional Arabic" pitchFamily="18" charset="-78"/>
              </a:endParaRPr>
            </a:p>
          </p:txBody>
        </p:sp>
        <p:sp>
          <p:nvSpPr>
            <p:cNvPr id="59402" name="Text Box 10"/>
            <p:cNvSpPr txBox="1">
              <a:spLocks noChangeArrowheads="1"/>
            </p:cNvSpPr>
            <p:nvPr/>
          </p:nvSpPr>
          <p:spPr bwMode="auto">
            <a:xfrm>
              <a:off x="2585" y="8926"/>
              <a:ext cx="8957" cy="365"/>
            </a:xfrm>
            <a:prstGeom prst="rect">
              <a:avLst/>
            </a:prstGeom>
            <a:noFill/>
            <a:ln w="38100" cmpd="dbl" algn="ctr">
              <a:solidFill>
                <a:srgbClr val="008080"/>
              </a:solidFill>
              <a:miter lim="800000"/>
              <a:headEnd/>
              <a:tailEnd/>
            </a:ln>
            <a:effectLst/>
          </p:spPr>
          <p:txBody>
            <a:bodyPr vert="horz" wrap="square" lIns="91440" tIns="10800" rIns="91440" bIns="10800" numCol="1" anchor="t" anchorCtr="0" compatLnSpc="1">
              <a:prstTxWarp prst="textNoShape">
                <a:avLst/>
              </a:prstTxWarp>
              <a:spAutoFit/>
            </a:bodyPr>
            <a:lstStyle/>
            <a:p>
              <a:pPr marL="0" marR="0" lvl="0" indent="0" algn="ctr" defTabSz="914400" rtl="1" eaLnBrk="1" fontAlgn="base" latinLnBrk="0" hangingPunct="1">
                <a:lnSpc>
                  <a:spcPts val="1700"/>
                </a:lnSpc>
                <a:spcBef>
                  <a:spcPct val="0"/>
                </a:spcBef>
                <a:spcAft>
                  <a:spcPts val="0"/>
                </a:spcAft>
                <a:buClrTx/>
                <a:buSzTx/>
                <a:buFontTx/>
                <a:buNone/>
                <a:tabLst/>
              </a:pPr>
              <a:r>
                <a:rPr kumimoji="0" lang="ar-SA" sz="1500" b="1" i="0" u="none" strike="noStrike" cap="none" normalizeH="0" baseline="0" dirty="0" smtClean="0">
                  <a:ln>
                    <a:noFill/>
                  </a:ln>
                  <a:solidFill>
                    <a:schemeClr val="tx1"/>
                  </a:solidFill>
                  <a:effectLst/>
                  <a:latin typeface="Traditional Arabic" pitchFamily="18" charset="-78"/>
                  <a:ea typeface="Arial" pitchFamily="34" charset="0"/>
                  <a:cs typeface="Traditional Arabic" pitchFamily="18" charset="-78"/>
                </a:rPr>
                <a:t>اختيار القطاعات الصغرى المستهدفة على أساس المنافع و التكاليف المتعلقة بالوصول إلى تلك القطاعات</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59403" name="Text Box 11"/>
            <p:cNvSpPr txBox="1">
              <a:spLocks noChangeArrowheads="1"/>
            </p:cNvSpPr>
            <p:nvPr/>
          </p:nvSpPr>
          <p:spPr bwMode="auto">
            <a:xfrm>
              <a:off x="2610" y="9719"/>
              <a:ext cx="8941" cy="385"/>
            </a:xfrm>
            <a:prstGeom prst="rect">
              <a:avLst/>
            </a:prstGeom>
            <a:noFill/>
            <a:ln w="38100" cmpd="dbl" algn="ctr">
              <a:solidFill>
                <a:srgbClr val="008080"/>
              </a:solidFill>
              <a:miter lim="800000"/>
              <a:headEnd/>
              <a:tailEnd/>
            </a:ln>
            <a:effectLst/>
          </p:spPr>
          <p:txBody>
            <a:bodyPr vert="horz" wrap="square" lIns="91440" tIns="10800" rIns="91440" bIns="10800" numCol="1" anchor="t"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chemeClr val="tx1"/>
                  </a:solidFill>
                  <a:effectLst/>
                  <a:latin typeface="Traditional Arabic" pitchFamily="18" charset="-78"/>
                  <a:ea typeface="Arial" pitchFamily="34" charset="0"/>
                  <a:cs typeface="Traditional Arabic" pitchFamily="18" charset="-78"/>
                </a:rPr>
                <a:t>تحديد الصورة الكاملة و الشكل النهائي للقطاعات المختارة من خلال خصائصها </a:t>
              </a:r>
              <a:r>
                <a:rPr kumimoji="0" lang="ar-SA" sz="1500" b="1" i="0" u="none" strike="noStrike" cap="none" normalizeH="0" baseline="0" dirty="0" err="1" smtClean="0">
                  <a:ln>
                    <a:noFill/>
                  </a:ln>
                  <a:solidFill>
                    <a:schemeClr val="tx1"/>
                  </a:solidFill>
                  <a:effectLst/>
                  <a:latin typeface="Traditional Arabic" pitchFamily="18" charset="-78"/>
                  <a:ea typeface="Arial" pitchFamily="34" charset="0"/>
                  <a:cs typeface="Traditional Arabic" pitchFamily="18" charset="-78"/>
                </a:rPr>
                <a:t>الديمغرافية</a:t>
              </a:r>
              <a:r>
                <a:rPr kumimoji="0" lang="ar-SA" sz="1500" b="1" i="0" u="none" strike="noStrike" cap="none" normalizeH="0" baseline="0" dirty="0" smtClean="0">
                  <a:ln>
                    <a:noFill/>
                  </a:ln>
                  <a:solidFill>
                    <a:schemeClr val="tx1"/>
                  </a:solidFill>
                  <a:effectLst/>
                  <a:latin typeface="Traditional Arabic" pitchFamily="18" charset="-78"/>
                  <a:ea typeface="Arial" pitchFamily="34" charset="0"/>
                  <a:cs typeface="Traditional Arabic" pitchFamily="18" charset="-78"/>
                </a:rPr>
                <a:t> و التنظيمية</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59405" name="Line 13"/>
            <p:cNvSpPr>
              <a:spLocks noChangeShapeType="1"/>
            </p:cNvSpPr>
            <p:nvPr/>
          </p:nvSpPr>
          <p:spPr bwMode="auto">
            <a:xfrm>
              <a:off x="9383" y="2344"/>
              <a:ext cx="0" cy="329"/>
            </a:xfrm>
            <a:prstGeom prst="line">
              <a:avLst/>
            </a:prstGeom>
            <a:noFill/>
            <a:ln w="38100" cmpd="dbl">
              <a:solidFill>
                <a:srgbClr val="00808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b="1"/>
            </a:p>
          </p:txBody>
        </p:sp>
        <p:sp>
          <p:nvSpPr>
            <p:cNvPr id="59406" name="Line 14"/>
            <p:cNvSpPr>
              <a:spLocks noChangeShapeType="1"/>
            </p:cNvSpPr>
            <p:nvPr/>
          </p:nvSpPr>
          <p:spPr bwMode="auto">
            <a:xfrm>
              <a:off x="4717" y="2843"/>
              <a:ext cx="0" cy="1865"/>
            </a:xfrm>
            <a:prstGeom prst="line">
              <a:avLst/>
            </a:prstGeom>
            <a:noFill/>
            <a:ln w="38100" cmpd="dbl">
              <a:solidFill>
                <a:srgbClr val="00808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b="1"/>
            </a:p>
          </p:txBody>
        </p:sp>
        <p:sp>
          <p:nvSpPr>
            <p:cNvPr id="59407" name="Line 15"/>
            <p:cNvSpPr>
              <a:spLocks noChangeShapeType="1"/>
            </p:cNvSpPr>
            <p:nvPr/>
          </p:nvSpPr>
          <p:spPr bwMode="auto">
            <a:xfrm>
              <a:off x="9383" y="4341"/>
              <a:ext cx="0" cy="329"/>
            </a:xfrm>
            <a:prstGeom prst="line">
              <a:avLst/>
            </a:prstGeom>
            <a:noFill/>
            <a:ln w="38100" cmpd="dbl">
              <a:solidFill>
                <a:srgbClr val="00808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b="1"/>
            </a:p>
          </p:txBody>
        </p:sp>
        <p:sp>
          <p:nvSpPr>
            <p:cNvPr id="59408" name="Line 16"/>
            <p:cNvSpPr>
              <a:spLocks noChangeShapeType="1"/>
            </p:cNvSpPr>
            <p:nvPr/>
          </p:nvSpPr>
          <p:spPr bwMode="auto">
            <a:xfrm>
              <a:off x="7075" y="5090"/>
              <a:ext cx="0" cy="329"/>
            </a:xfrm>
            <a:prstGeom prst="line">
              <a:avLst/>
            </a:prstGeom>
            <a:noFill/>
            <a:ln w="38100" cmpd="dbl">
              <a:solidFill>
                <a:srgbClr val="00808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b="1"/>
            </a:p>
          </p:txBody>
        </p:sp>
        <p:sp>
          <p:nvSpPr>
            <p:cNvPr id="59409" name="Line 17"/>
            <p:cNvSpPr>
              <a:spLocks noChangeShapeType="1"/>
            </p:cNvSpPr>
            <p:nvPr/>
          </p:nvSpPr>
          <p:spPr bwMode="auto">
            <a:xfrm>
              <a:off x="7075" y="5848"/>
              <a:ext cx="0" cy="329"/>
            </a:xfrm>
            <a:prstGeom prst="line">
              <a:avLst/>
            </a:prstGeom>
            <a:noFill/>
            <a:ln w="38100" cmpd="dbl">
              <a:solidFill>
                <a:srgbClr val="00808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b="1"/>
            </a:p>
          </p:txBody>
        </p:sp>
        <p:sp>
          <p:nvSpPr>
            <p:cNvPr id="59410" name="Line 18"/>
            <p:cNvSpPr>
              <a:spLocks noChangeShapeType="1"/>
            </p:cNvSpPr>
            <p:nvPr/>
          </p:nvSpPr>
          <p:spPr bwMode="auto">
            <a:xfrm>
              <a:off x="7067" y="8510"/>
              <a:ext cx="0" cy="384"/>
            </a:xfrm>
            <a:prstGeom prst="line">
              <a:avLst/>
            </a:prstGeom>
            <a:noFill/>
            <a:ln w="38100" cmpd="dbl">
              <a:solidFill>
                <a:srgbClr val="00808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b="1"/>
            </a:p>
          </p:txBody>
        </p:sp>
        <p:sp>
          <p:nvSpPr>
            <p:cNvPr id="59411" name="Line 19"/>
            <p:cNvSpPr>
              <a:spLocks noChangeShapeType="1"/>
            </p:cNvSpPr>
            <p:nvPr/>
          </p:nvSpPr>
          <p:spPr bwMode="auto">
            <a:xfrm>
              <a:off x="7068" y="9292"/>
              <a:ext cx="0" cy="384"/>
            </a:xfrm>
            <a:prstGeom prst="line">
              <a:avLst/>
            </a:prstGeom>
            <a:noFill/>
            <a:ln w="38100" cmpd="dbl">
              <a:solidFill>
                <a:srgbClr val="00808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b="1"/>
            </a:p>
          </p:txBody>
        </p:sp>
        <p:sp>
          <p:nvSpPr>
            <p:cNvPr id="59412" name="Line 20"/>
            <p:cNvSpPr>
              <a:spLocks noChangeShapeType="1"/>
            </p:cNvSpPr>
            <p:nvPr/>
          </p:nvSpPr>
          <p:spPr bwMode="auto">
            <a:xfrm flipH="1">
              <a:off x="3277" y="5628"/>
              <a:ext cx="794" cy="0"/>
            </a:xfrm>
            <a:prstGeom prst="line">
              <a:avLst/>
            </a:prstGeom>
            <a:noFill/>
            <a:ln w="38100" cmpd="dbl">
              <a:solidFill>
                <a:srgbClr val="00808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b="1"/>
            </a:p>
          </p:txBody>
        </p:sp>
      </p:grpSp>
      <p:sp>
        <p:nvSpPr>
          <p:cNvPr id="29" name="Rectangle 28"/>
          <p:cNvSpPr/>
          <p:nvPr/>
        </p:nvSpPr>
        <p:spPr>
          <a:xfrm>
            <a:off x="2599209" y="273189"/>
            <a:ext cx="6336704" cy="553998"/>
          </a:xfrm>
          <a:prstGeom prst="rect">
            <a:avLst/>
          </a:prstGeom>
        </p:spPr>
        <p:txBody>
          <a:bodyPr wrap="square">
            <a:spAutoFit/>
          </a:bodyPr>
          <a:lstStyle/>
          <a:p>
            <a:pPr algn="r" rtl="1"/>
            <a:r>
              <a:rPr lang="ar-SA" sz="1500" dirty="0" smtClean="0">
                <a:solidFill>
                  <a:schemeClr val="bg1"/>
                </a:solidFill>
              </a:rPr>
              <a:t>وباعتبار هذا التدرج في معايير التقسيم فإنه يمكننا اعتماد الدراسة التي قدمها كل من </a:t>
            </a:r>
            <a:r>
              <a:rPr lang="fr-FR" sz="1300" i="1" dirty="0" smtClean="0">
                <a:solidFill>
                  <a:schemeClr val="bg1"/>
                </a:solidFill>
              </a:rPr>
              <a:t>Wind</a:t>
            </a:r>
            <a:r>
              <a:rPr lang="ar-SA" sz="1500" i="1" dirty="0" smtClean="0">
                <a:solidFill>
                  <a:schemeClr val="bg1"/>
                </a:solidFill>
              </a:rPr>
              <a:t> </a:t>
            </a:r>
            <a:r>
              <a:rPr lang="fr-FR" sz="1500" dirty="0" smtClean="0">
                <a:solidFill>
                  <a:schemeClr val="bg1"/>
                </a:solidFill>
              </a:rPr>
              <a:t> </a:t>
            </a:r>
            <a:r>
              <a:rPr lang="ar-SA" sz="1500" i="1" dirty="0" smtClean="0">
                <a:solidFill>
                  <a:schemeClr val="bg1"/>
                </a:solidFill>
              </a:rPr>
              <a:t>و </a:t>
            </a:r>
            <a:r>
              <a:rPr lang="fr-FR" sz="1300" i="1" dirty="0" err="1" smtClean="0">
                <a:solidFill>
                  <a:schemeClr val="bg1"/>
                </a:solidFill>
              </a:rPr>
              <a:t>Cardozo</a:t>
            </a:r>
            <a:r>
              <a:rPr lang="ar-SA" sz="1500" i="1" dirty="0" smtClean="0">
                <a:solidFill>
                  <a:schemeClr val="bg1"/>
                </a:solidFill>
              </a:rPr>
              <a:t> </a:t>
            </a:r>
            <a:r>
              <a:rPr lang="fr-FR" sz="1500" dirty="0" smtClean="0">
                <a:solidFill>
                  <a:schemeClr val="bg1"/>
                </a:solidFill>
              </a:rPr>
              <a:t> </a:t>
            </a:r>
            <a:r>
              <a:rPr lang="ar-SA" sz="1500" dirty="0" smtClean="0">
                <a:solidFill>
                  <a:schemeClr val="bg1"/>
                </a:solidFill>
              </a:rPr>
              <a:t>الذين اقترحا نموذجا يتم من خلاله تجزئة السوق الصناعي وذلك بالمرور على مرحلتين:</a:t>
            </a:r>
            <a:endParaRPr lang="fr-FR" sz="1500" dirty="0">
              <a:solidFill>
                <a:schemeClr val="bg1"/>
              </a:solidFill>
            </a:endParaRPr>
          </a:p>
        </p:txBody>
      </p:sp>
      <p:sp>
        <p:nvSpPr>
          <p:cNvPr id="31" name="Text Box 12"/>
          <p:cNvSpPr txBox="1">
            <a:spLocks noChangeArrowheads="1"/>
          </p:cNvSpPr>
          <p:nvPr/>
        </p:nvSpPr>
        <p:spPr bwMode="auto">
          <a:xfrm>
            <a:off x="7236296" y="3140968"/>
            <a:ext cx="1656184" cy="1728192"/>
          </a:xfrm>
          <a:prstGeom prst="rect">
            <a:avLst/>
          </a:prstGeom>
          <a:noFill/>
          <a:ln w="38100" cmpd="dbl"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200"/>
              </a:spcAft>
              <a:buClrTx/>
              <a:buSzTx/>
              <a:buFontTx/>
              <a:buNone/>
              <a:tabLst/>
            </a:pPr>
            <a:r>
              <a:rPr kumimoji="0" lang="ar-SA" sz="1500" b="1" i="0" u="sng"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الشكـل </a:t>
            </a:r>
            <a:r>
              <a:rPr kumimoji="0" lang="ar-SA" sz="1500" b="1" i="0" u="sng"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a:t>
            </a:r>
            <a:r>
              <a:rPr kumimoji="0" lang="ar-SA" sz="15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نموذج التجزئة الكلية والجزئية للسوق الصناعي</a:t>
            </a:r>
          </a:p>
          <a:p>
            <a:pPr algn="just">
              <a:spcAft>
                <a:spcPts val="1200"/>
              </a:spcAft>
            </a:pPr>
            <a:r>
              <a:rPr lang="en-GB" sz="1100" i="1" dirty="0" smtClean="0">
                <a:solidFill>
                  <a:srgbClr val="000000"/>
                </a:solidFill>
                <a:latin typeface="Times New Roman" pitchFamily="18" charset="0"/>
                <a:cs typeface="Times New Roman" pitchFamily="18" charset="0"/>
              </a:rPr>
              <a:t>Sally </a:t>
            </a:r>
            <a:r>
              <a:rPr lang="en-GB" sz="1100" i="1" dirty="0" err="1" smtClean="0">
                <a:solidFill>
                  <a:srgbClr val="000000"/>
                </a:solidFill>
                <a:latin typeface="Times New Roman" pitchFamily="18" charset="0"/>
                <a:cs typeface="Times New Roman" pitchFamily="18" charset="0"/>
              </a:rPr>
              <a:t>Dibb</a:t>
            </a:r>
            <a:r>
              <a:rPr lang="en-GB" sz="1100" i="1" dirty="0" smtClean="0">
                <a:solidFill>
                  <a:srgbClr val="000000"/>
                </a:solidFill>
                <a:latin typeface="Times New Roman" pitchFamily="18" charset="0"/>
                <a:cs typeface="Times New Roman" pitchFamily="18" charset="0"/>
              </a:rPr>
              <a:t>, </a:t>
            </a:r>
            <a:r>
              <a:rPr lang="en-US" sz="1100" i="1" u="sng" dirty="0" smtClean="0">
                <a:solidFill>
                  <a:srgbClr val="000000"/>
                </a:solidFill>
                <a:latin typeface="Times New Roman" pitchFamily="18" charset="0"/>
                <a:cs typeface="Times New Roman" pitchFamily="18" charset="0"/>
              </a:rPr>
              <a:t>Market</a:t>
            </a:r>
            <a:r>
              <a:rPr lang="en-GB" sz="1100" i="1" u="sng" dirty="0" smtClean="0">
                <a:solidFill>
                  <a:srgbClr val="000000"/>
                </a:solidFill>
                <a:latin typeface="Times New Roman" pitchFamily="18" charset="0"/>
                <a:cs typeface="Times New Roman" pitchFamily="18" charset="0"/>
              </a:rPr>
              <a:t> segmentation: </a:t>
            </a:r>
            <a:r>
              <a:rPr lang="en-US" sz="1100" i="1" u="sng" dirty="0" smtClean="0">
                <a:solidFill>
                  <a:srgbClr val="000000"/>
                </a:solidFill>
                <a:latin typeface="Times New Roman" pitchFamily="18" charset="0"/>
                <a:cs typeface="Times New Roman" pitchFamily="18" charset="0"/>
              </a:rPr>
              <a:t>strategies for success</a:t>
            </a:r>
            <a:r>
              <a:rPr lang="en-GB" sz="1100" i="1" dirty="0" smtClean="0">
                <a:solidFill>
                  <a:srgbClr val="000000"/>
                </a:solidFill>
                <a:latin typeface="Times New Roman" pitchFamily="18" charset="0"/>
                <a:cs typeface="Times New Roman" pitchFamily="18" charset="0"/>
              </a:rPr>
              <a:t>, Marketing intelligence</a:t>
            </a:r>
            <a:r>
              <a:rPr lang="fr-FR" sz="1100" dirty="0" smtClean="0">
                <a:solidFill>
                  <a:srgbClr val="000000"/>
                </a:solidFill>
                <a:latin typeface="Times New Roman" pitchFamily="18" charset="0"/>
                <a:cs typeface="Times New Roman" pitchFamily="18" charset="0"/>
              </a:rPr>
              <a:t> </a:t>
            </a:r>
            <a:r>
              <a:rPr lang="en-GB" sz="1100" i="1" dirty="0" smtClean="0">
                <a:solidFill>
                  <a:srgbClr val="000000"/>
                </a:solidFill>
                <a:latin typeface="Times New Roman" pitchFamily="18" charset="0"/>
                <a:cs typeface="Times New Roman" pitchFamily="18" charset="0"/>
              </a:rPr>
              <a:t>and planning, </a:t>
            </a:r>
            <a:r>
              <a:rPr lang="en-GB" sz="1100" i="1" dirty="0" err="1" smtClean="0">
                <a:solidFill>
                  <a:srgbClr val="000000"/>
                </a:solidFill>
                <a:latin typeface="Times New Roman" pitchFamily="18" charset="0"/>
                <a:cs typeface="Times New Roman" pitchFamily="18" charset="0"/>
              </a:rPr>
              <a:t>Vol</a:t>
            </a:r>
            <a:r>
              <a:rPr lang="en-GB" sz="1100" i="1" dirty="0" smtClean="0">
                <a:solidFill>
                  <a:srgbClr val="000000"/>
                </a:solidFill>
                <a:latin typeface="Times New Roman" pitchFamily="18" charset="0"/>
                <a:cs typeface="Times New Roman" pitchFamily="18" charset="0"/>
              </a:rPr>
              <a:t> 16 N° 7, 1998,</a:t>
            </a:r>
            <a:r>
              <a:rPr kumimoji="0" lang="fr-FR" sz="1100" b="0" i="1"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 p : 401</a:t>
            </a:r>
            <a:endParaRPr kumimoji="0" lang="fr-FR" sz="1800" b="0" i="0" u="none" strike="noStrike" cap="none" normalizeH="0" baseline="0" dirty="0" smtClean="0">
              <a:ln>
                <a:noFill/>
              </a:ln>
              <a:solidFill>
                <a:srgbClr val="000000"/>
              </a:solidFill>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90592" y="539388"/>
            <a:ext cx="2347117" cy="369332"/>
          </a:xfrm>
          <a:prstGeom prst="rect">
            <a:avLst/>
          </a:prstGeom>
        </p:spPr>
        <p:txBody>
          <a:bodyPr wrap="none">
            <a:spAutoFit/>
          </a:bodyPr>
          <a:lstStyle/>
          <a:p>
            <a:r>
              <a:rPr lang="ar-SA" b="1" dirty="0" smtClean="0">
                <a:solidFill>
                  <a:schemeClr val="bg1"/>
                </a:solidFill>
              </a:rPr>
              <a:t>شروط جودة التجزئة السوقية</a:t>
            </a:r>
            <a:endParaRPr lang="fr-FR" dirty="0">
              <a:solidFill>
                <a:schemeClr val="bg1"/>
              </a:solidFill>
            </a:endParaRPr>
          </a:p>
        </p:txBody>
      </p:sp>
      <p:sp>
        <p:nvSpPr>
          <p:cNvPr id="5" name="Rectangle 4"/>
          <p:cNvSpPr/>
          <p:nvPr/>
        </p:nvSpPr>
        <p:spPr>
          <a:xfrm>
            <a:off x="4283968" y="1917065"/>
            <a:ext cx="3185487" cy="369332"/>
          </a:xfrm>
          <a:prstGeom prst="rect">
            <a:avLst/>
          </a:prstGeom>
        </p:spPr>
        <p:txBody>
          <a:bodyPr wrap="none">
            <a:spAutoFit/>
          </a:bodyPr>
          <a:lstStyle/>
          <a:p>
            <a:pPr algn="r" rtl="1"/>
            <a:r>
              <a:rPr lang="ar-SA" b="1" dirty="0" smtClean="0">
                <a:solidFill>
                  <a:srgbClr val="000000"/>
                </a:solidFill>
              </a:rPr>
              <a:t>1</a:t>
            </a:r>
            <a:r>
              <a:rPr lang="fr-FR" b="1" dirty="0" smtClean="0">
                <a:solidFill>
                  <a:srgbClr val="000000"/>
                </a:solidFill>
                <a:sym typeface="Symbol"/>
              </a:rPr>
              <a:t></a:t>
            </a:r>
            <a:r>
              <a:rPr lang="ar-SA" b="1" dirty="0" smtClean="0">
                <a:solidFill>
                  <a:srgbClr val="000000"/>
                </a:solidFill>
              </a:rPr>
              <a:t> الحجم </a:t>
            </a:r>
            <a:r>
              <a:rPr lang="ar-SA" b="1" dirty="0" err="1" smtClean="0">
                <a:solidFill>
                  <a:srgbClr val="000000"/>
                </a:solidFill>
              </a:rPr>
              <a:t>المعتبر :</a:t>
            </a:r>
            <a:r>
              <a:rPr lang="ar-SA" b="1" dirty="0" smtClean="0">
                <a:solidFill>
                  <a:srgbClr val="000000"/>
                </a:solidFill>
              </a:rPr>
              <a:t> </a:t>
            </a:r>
            <a:r>
              <a:rPr lang="fr-FR" i="1" dirty="0" smtClean="0">
                <a:solidFill>
                  <a:srgbClr val="000000"/>
                </a:solidFill>
                <a:latin typeface="Times New Roman" pitchFamily="18" charset="0"/>
                <a:cs typeface="Times New Roman" pitchFamily="18" charset="0"/>
              </a:rPr>
              <a:t>(</a:t>
            </a:r>
            <a:r>
              <a:rPr lang="fr-FR" i="1" dirty="0" err="1" smtClean="0">
                <a:solidFill>
                  <a:srgbClr val="000000"/>
                </a:solidFill>
                <a:latin typeface="Times New Roman" pitchFamily="18" charset="0"/>
                <a:cs typeface="Times New Roman" pitchFamily="18" charset="0"/>
              </a:rPr>
              <a:t>Substantiality</a:t>
            </a:r>
            <a:r>
              <a:rPr lang="fr-FR" i="1" dirty="0" smtClean="0">
                <a:solidFill>
                  <a:srgbClr val="000000"/>
                </a:solidFill>
                <a:latin typeface="Times New Roman" pitchFamily="18" charset="0"/>
                <a:cs typeface="Times New Roman" pitchFamily="18" charset="0"/>
              </a:rPr>
              <a:t>)</a:t>
            </a:r>
            <a:endParaRPr lang="fr-FR" dirty="0">
              <a:solidFill>
                <a:srgbClr val="000000"/>
              </a:solidFill>
              <a:latin typeface="Times New Roman" pitchFamily="18" charset="0"/>
              <a:cs typeface="Times New Roman" pitchFamily="18" charset="0"/>
            </a:endParaRPr>
          </a:p>
        </p:txBody>
      </p:sp>
      <p:sp>
        <p:nvSpPr>
          <p:cNvPr id="6" name="Rectangle 5"/>
          <p:cNvSpPr/>
          <p:nvPr/>
        </p:nvSpPr>
        <p:spPr>
          <a:xfrm>
            <a:off x="4236343" y="2411596"/>
            <a:ext cx="3246402" cy="369332"/>
          </a:xfrm>
          <a:prstGeom prst="rect">
            <a:avLst/>
          </a:prstGeom>
        </p:spPr>
        <p:txBody>
          <a:bodyPr wrap="none">
            <a:spAutoFit/>
          </a:bodyPr>
          <a:lstStyle/>
          <a:p>
            <a:pPr algn="r" rtl="1"/>
            <a:r>
              <a:rPr lang="ar-SA" b="1" dirty="0" smtClean="0">
                <a:solidFill>
                  <a:srgbClr val="000000"/>
                </a:solidFill>
              </a:rPr>
              <a:t>2</a:t>
            </a:r>
            <a:r>
              <a:rPr lang="fr-FR" b="1" dirty="0" smtClean="0">
                <a:solidFill>
                  <a:srgbClr val="000000"/>
                </a:solidFill>
                <a:sym typeface="Symbol"/>
              </a:rPr>
              <a:t></a:t>
            </a:r>
            <a:r>
              <a:rPr lang="ar-SA" b="1" dirty="0" smtClean="0">
                <a:solidFill>
                  <a:srgbClr val="000000"/>
                </a:solidFill>
                <a:sym typeface="Symbol"/>
              </a:rPr>
              <a:t> </a:t>
            </a:r>
            <a:r>
              <a:rPr lang="fr-FR" b="1" dirty="0" smtClean="0">
                <a:solidFill>
                  <a:srgbClr val="000000"/>
                </a:solidFill>
              </a:rPr>
              <a:t> </a:t>
            </a:r>
            <a:r>
              <a:rPr lang="ar-SA" b="1" dirty="0" smtClean="0">
                <a:solidFill>
                  <a:srgbClr val="000000"/>
                </a:solidFill>
              </a:rPr>
              <a:t>إمكانية </a:t>
            </a:r>
            <a:r>
              <a:rPr lang="ar-SA" b="1" dirty="0" err="1" smtClean="0">
                <a:solidFill>
                  <a:srgbClr val="000000"/>
                </a:solidFill>
              </a:rPr>
              <a:t>القياس :</a:t>
            </a:r>
            <a:r>
              <a:rPr lang="ar-SA" b="1" dirty="0" smtClean="0">
                <a:solidFill>
                  <a:srgbClr val="000000"/>
                </a:solidFill>
              </a:rPr>
              <a:t> </a:t>
            </a:r>
            <a:r>
              <a:rPr lang="fr-FR" i="1" dirty="0" smtClean="0">
                <a:solidFill>
                  <a:srgbClr val="000000"/>
                </a:solidFill>
                <a:latin typeface="Times New Roman" pitchFamily="18" charset="0"/>
                <a:cs typeface="Times New Roman" pitchFamily="18" charset="0"/>
              </a:rPr>
              <a:t>(</a:t>
            </a:r>
            <a:r>
              <a:rPr lang="fr-FR" i="1" dirty="0" err="1" smtClean="0">
                <a:solidFill>
                  <a:srgbClr val="000000"/>
                </a:solidFill>
                <a:latin typeface="Times New Roman" pitchFamily="18" charset="0"/>
                <a:cs typeface="Times New Roman" pitchFamily="18" charset="0"/>
              </a:rPr>
              <a:t>Measurability</a:t>
            </a:r>
            <a:r>
              <a:rPr lang="fr-FR" i="1" dirty="0" smtClean="0">
                <a:solidFill>
                  <a:srgbClr val="000000"/>
                </a:solidFill>
                <a:latin typeface="Times New Roman" pitchFamily="18" charset="0"/>
                <a:cs typeface="Times New Roman" pitchFamily="18" charset="0"/>
              </a:rPr>
              <a:t>)</a:t>
            </a:r>
            <a:endParaRPr lang="fr-FR" dirty="0">
              <a:solidFill>
                <a:srgbClr val="000000"/>
              </a:solidFill>
              <a:latin typeface="Times New Roman" pitchFamily="18" charset="0"/>
              <a:cs typeface="Times New Roman" pitchFamily="18" charset="0"/>
            </a:endParaRPr>
          </a:p>
        </p:txBody>
      </p:sp>
      <p:sp>
        <p:nvSpPr>
          <p:cNvPr id="33795" name="Rectangle 3"/>
          <p:cNvSpPr>
            <a:spLocks noChangeArrowheads="1"/>
          </p:cNvSpPr>
          <p:nvPr/>
        </p:nvSpPr>
        <p:spPr bwMode="auto">
          <a:xfrm>
            <a:off x="4101852" y="2877021"/>
            <a:ext cx="3384376"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SA" altLang="zh-CN" b="1" i="0" u="none" strike="noStrike" cap="none" normalizeH="0" baseline="0" dirty="0" smtClean="0">
                <a:ln>
                  <a:noFill/>
                </a:ln>
                <a:solidFill>
                  <a:srgbClr val="000000"/>
                </a:solidFill>
                <a:effectLst/>
                <a:latin typeface="Arial" pitchFamily="34" charset="0"/>
                <a:ea typeface="SimSun" pitchFamily="2" charset="-122"/>
                <a:cs typeface="Arial" pitchFamily="34" charset="0"/>
              </a:rPr>
              <a:t>3</a:t>
            </a:r>
            <a:r>
              <a:rPr kumimoji="0" lang="fr-FR" altLang="zh-CN" b="1"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a:t>
            </a:r>
            <a:r>
              <a:rPr kumimoji="0" lang="ar-SA" altLang="zh-CN" b="1" i="0" u="none" strike="noStrike" cap="none" normalizeH="0" baseline="0" dirty="0" smtClean="0">
                <a:ln>
                  <a:noFill/>
                </a:ln>
                <a:solidFill>
                  <a:srgbClr val="000000"/>
                </a:solidFill>
                <a:effectLst/>
                <a:latin typeface="Arial" pitchFamily="34" charset="0"/>
                <a:ea typeface="SimSun" pitchFamily="2" charset="-122"/>
                <a:cs typeface="Arial" pitchFamily="34" charset="0"/>
              </a:rPr>
              <a:t> إمكانية </a:t>
            </a:r>
            <a:r>
              <a:rPr kumimoji="0" lang="ar-SA" altLang="zh-CN" b="1"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الوصول:</a:t>
            </a:r>
            <a:r>
              <a:rPr kumimoji="0" lang="ar-SA" altLang="zh-CN" b="1" i="0" u="none" strike="noStrike" cap="none" normalizeH="0" baseline="0" dirty="0" smtClean="0">
                <a:ln>
                  <a:noFill/>
                </a:ln>
                <a:solidFill>
                  <a:srgbClr val="000000"/>
                </a:solidFill>
                <a:effectLst/>
                <a:latin typeface="Arial" pitchFamily="34" charset="0"/>
                <a:ea typeface="SimSun" pitchFamily="2" charset="-122"/>
                <a:cs typeface="Arial" pitchFamily="34" charset="0"/>
              </a:rPr>
              <a:t> </a:t>
            </a:r>
            <a:r>
              <a:rPr kumimoji="0" lang="fr-FR" altLang="zh-CN" b="0" i="1"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rPr>
              <a:t>(</a:t>
            </a:r>
            <a:r>
              <a:rPr kumimoji="0" lang="fr-FR" altLang="zh-CN" b="0" i="1" u="none" strike="noStrike" cap="none" normalizeH="0" baseline="0" dirty="0" err="1" smtClean="0">
                <a:ln>
                  <a:noFill/>
                </a:ln>
                <a:solidFill>
                  <a:srgbClr val="000000"/>
                </a:solidFill>
                <a:effectLst/>
                <a:latin typeface="Times New Roman" pitchFamily="18" charset="0"/>
                <a:ea typeface="SimSun" pitchFamily="2" charset="-122"/>
                <a:cs typeface="Traditional Arabic" pitchFamily="18" charset="-78"/>
                <a:sym typeface="Symbol" pitchFamily="18" charset="2"/>
              </a:rPr>
              <a:t>Accessibility</a:t>
            </a:r>
            <a:r>
              <a:rPr kumimoji="0" lang="fr-FR" altLang="zh-CN" b="0" i="1"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rPr>
              <a:t>)</a:t>
            </a:r>
            <a:endParaRPr kumimoji="0" lang="fr-FR" altLang="zh-CN"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endParaRPr>
          </a:p>
        </p:txBody>
      </p:sp>
      <p:sp>
        <p:nvSpPr>
          <p:cNvPr id="10" name="Rectangle 9"/>
          <p:cNvSpPr/>
          <p:nvPr/>
        </p:nvSpPr>
        <p:spPr>
          <a:xfrm>
            <a:off x="2915816" y="3347700"/>
            <a:ext cx="4583306" cy="369332"/>
          </a:xfrm>
          <a:prstGeom prst="rect">
            <a:avLst/>
          </a:prstGeom>
        </p:spPr>
        <p:txBody>
          <a:bodyPr wrap="none">
            <a:spAutoFit/>
          </a:bodyPr>
          <a:lstStyle/>
          <a:p>
            <a:pPr algn="r" rtl="1"/>
            <a:r>
              <a:rPr lang="ar-SA" b="1" dirty="0" smtClean="0">
                <a:solidFill>
                  <a:srgbClr val="000000"/>
                </a:solidFill>
              </a:rPr>
              <a:t>4</a:t>
            </a:r>
            <a:r>
              <a:rPr lang="fr-FR" b="1" dirty="0" smtClean="0">
                <a:solidFill>
                  <a:srgbClr val="000000"/>
                </a:solidFill>
                <a:sym typeface="Symbol"/>
              </a:rPr>
              <a:t></a:t>
            </a:r>
            <a:r>
              <a:rPr lang="ar-SA" b="1" dirty="0" smtClean="0">
                <a:solidFill>
                  <a:srgbClr val="000000"/>
                </a:solidFill>
              </a:rPr>
              <a:t> الاستجابة المختلفة أو </a:t>
            </a:r>
            <a:r>
              <a:rPr lang="ar-SA" b="1" dirty="0" err="1" smtClean="0">
                <a:solidFill>
                  <a:srgbClr val="000000"/>
                </a:solidFill>
              </a:rPr>
              <a:t>التنافي :</a:t>
            </a:r>
            <a:r>
              <a:rPr lang="ar-SA" b="1" dirty="0" smtClean="0">
                <a:solidFill>
                  <a:srgbClr val="000000"/>
                </a:solidFill>
              </a:rPr>
              <a:t>  </a:t>
            </a:r>
            <a:r>
              <a:rPr lang="fr-FR" i="1" dirty="0" smtClean="0">
                <a:solidFill>
                  <a:srgbClr val="000000"/>
                </a:solidFill>
                <a:latin typeface="Times New Roman" pitchFamily="18" charset="0"/>
                <a:cs typeface="Times New Roman" pitchFamily="18" charset="0"/>
              </a:rPr>
              <a:t>(</a:t>
            </a:r>
            <a:r>
              <a:rPr lang="fr-FR" i="1" dirty="0" err="1" smtClean="0">
                <a:solidFill>
                  <a:srgbClr val="000000"/>
                </a:solidFill>
                <a:latin typeface="Times New Roman" pitchFamily="18" charset="0"/>
                <a:cs typeface="Times New Roman" pitchFamily="18" charset="0"/>
              </a:rPr>
              <a:t>Distinguishable</a:t>
            </a:r>
            <a:r>
              <a:rPr lang="fr-FR" i="1" dirty="0" smtClean="0">
                <a:solidFill>
                  <a:srgbClr val="000000"/>
                </a:solidFill>
                <a:latin typeface="Times New Roman" pitchFamily="18" charset="0"/>
                <a:cs typeface="Times New Roman" pitchFamily="18" charset="0"/>
              </a:rPr>
              <a:t>)</a:t>
            </a:r>
            <a:endParaRPr lang="fr-FR" dirty="0">
              <a:solidFill>
                <a:srgbClr val="000000"/>
              </a:solidFill>
              <a:latin typeface="Times New Roman" pitchFamily="18" charset="0"/>
              <a:cs typeface="Times New Roman" pitchFamily="18" charset="0"/>
            </a:endParaRPr>
          </a:p>
        </p:txBody>
      </p:sp>
      <p:sp>
        <p:nvSpPr>
          <p:cNvPr id="11" name="Rectangle 10"/>
          <p:cNvSpPr/>
          <p:nvPr/>
        </p:nvSpPr>
        <p:spPr>
          <a:xfrm>
            <a:off x="4485134" y="3842231"/>
            <a:ext cx="3026791" cy="369332"/>
          </a:xfrm>
          <a:prstGeom prst="rect">
            <a:avLst/>
          </a:prstGeom>
        </p:spPr>
        <p:txBody>
          <a:bodyPr wrap="none">
            <a:spAutoFit/>
          </a:bodyPr>
          <a:lstStyle/>
          <a:p>
            <a:pPr algn="r" rtl="1"/>
            <a:r>
              <a:rPr lang="ar-SA" b="1" dirty="0" smtClean="0">
                <a:solidFill>
                  <a:srgbClr val="000000"/>
                </a:solidFill>
              </a:rPr>
              <a:t>5</a:t>
            </a:r>
            <a:r>
              <a:rPr lang="fr-FR" b="1" dirty="0" smtClean="0">
                <a:solidFill>
                  <a:srgbClr val="000000"/>
                </a:solidFill>
                <a:sym typeface="Symbol"/>
              </a:rPr>
              <a:t></a:t>
            </a:r>
            <a:r>
              <a:rPr lang="ar-SA" b="1" dirty="0" smtClean="0">
                <a:solidFill>
                  <a:srgbClr val="000000"/>
                </a:solidFill>
              </a:rPr>
              <a:t> القيمة </a:t>
            </a:r>
            <a:r>
              <a:rPr lang="ar-SA" b="1" dirty="0" err="1" smtClean="0">
                <a:solidFill>
                  <a:srgbClr val="000000"/>
                </a:solidFill>
              </a:rPr>
              <a:t>العملية:</a:t>
            </a:r>
            <a:r>
              <a:rPr lang="ar-SA" b="1" dirty="0" smtClean="0">
                <a:solidFill>
                  <a:srgbClr val="000000"/>
                </a:solidFill>
              </a:rPr>
              <a:t> </a:t>
            </a:r>
            <a:r>
              <a:rPr lang="fr-FR" i="1" dirty="0" smtClean="0">
                <a:solidFill>
                  <a:srgbClr val="000000"/>
                </a:solidFill>
                <a:latin typeface="Times New Roman" pitchFamily="18" charset="0"/>
                <a:cs typeface="Times New Roman" pitchFamily="18" charset="0"/>
              </a:rPr>
              <a:t>(</a:t>
            </a:r>
            <a:r>
              <a:rPr lang="fr-FR" i="1" dirty="0" err="1" smtClean="0">
                <a:solidFill>
                  <a:srgbClr val="000000"/>
                </a:solidFill>
                <a:latin typeface="Times New Roman" pitchFamily="18" charset="0"/>
                <a:cs typeface="Times New Roman" pitchFamily="18" charset="0"/>
              </a:rPr>
              <a:t>Accionability</a:t>
            </a:r>
            <a:r>
              <a:rPr lang="fr-FR" i="1" dirty="0" smtClean="0">
                <a:solidFill>
                  <a:srgbClr val="000000"/>
                </a:solidFill>
                <a:latin typeface="Times New Roman" pitchFamily="18" charset="0"/>
                <a:cs typeface="Times New Roman" pitchFamily="18" charset="0"/>
              </a:rPr>
              <a:t>)</a:t>
            </a:r>
            <a:endParaRPr lang="fr-FR" dirty="0">
              <a:solidFill>
                <a:srgbClr val="000000"/>
              </a:solidFill>
              <a:latin typeface="Times New Roman" pitchFamily="18" charset="0"/>
              <a:cs typeface="Times New Roman" pitchFamily="18" charset="0"/>
            </a:endParaRPr>
          </a:p>
        </p:txBody>
      </p:sp>
      <p:sp>
        <p:nvSpPr>
          <p:cNvPr id="12" name="Rectangle 11"/>
          <p:cNvSpPr/>
          <p:nvPr/>
        </p:nvSpPr>
        <p:spPr>
          <a:xfrm>
            <a:off x="5474196" y="4283804"/>
            <a:ext cx="2055371" cy="369332"/>
          </a:xfrm>
          <a:prstGeom prst="rect">
            <a:avLst/>
          </a:prstGeom>
        </p:spPr>
        <p:txBody>
          <a:bodyPr wrap="none">
            <a:spAutoFit/>
          </a:bodyPr>
          <a:lstStyle/>
          <a:p>
            <a:pPr algn="r" rtl="1"/>
            <a:r>
              <a:rPr lang="ar-SA" b="1" dirty="0" smtClean="0">
                <a:solidFill>
                  <a:srgbClr val="000000"/>
                </a:solidFill>
              </a:rPr>
              <a:t>6</a:t>
            </a:r>
            <a:r>
              <a:rPr lang="fr-FR" b="1" dirty="0" smtClean="0">
                <a:solidFill>
                  <a:srgbClr val="000000"/>
                </a:solidFill>
                <a:sym typeface="Symbol"/>
              </a:rPr>
              <a:t></a:t>
            </a:r>
            <a:r>
              <a:rPr lang="ar-SA" b="1" dirty="0" smtClean="0">
                <a:solidFill>
                  <a:srgbClr val="000000"/>
                </a:solidFill>
              </a:rPr>
              <a:t> </a:t>
            </a:r>
            <a:r>
              <a:rPr lang="ar-SA" b="1" dirty="0" err="1" smtClean="0">
                <a:solidFill>
                  <a:srgbClr val="000000"/>
                </a:solidFill>
              </a:rPr>
              <a:t>الثبات :</a:t>
            </a:r>
            <a:r>
              <a:rPr lang="ar-SA" b="1" dirty="0" smtClean="0">
                <a:solidFill>
                  <a:srgbClr val="000000"/>
                </a:solidFill>
              </a:rPr>
              <a:t> </a:t>
            </a:r>
            <a:r>
              <a:rPr lang="fr-FR" i="1" dirty="0" smtClean="0">
                <a:solidFill>
                  <a:srgbClr val="000000"/>
                </a:solidFill>
                <a:latin typeface="Times New Roman" pitchFamily="18" charset="0"/>
                <a:cs typeface="Times New Roman" pitchFamily="18" charset="0"/>
              </a:rPr>
              <a:t>(</a:t>
            </a:r>
            <a:r>
              <a:rPr lang="fr-FR" i="1" dirty="0" err="1" smtClean="0">
                <a:solidFill>
                  <a:srgbClr val="000000"/>
                </a:solidFill>
                <a:latin typeface="Times New Roman" pitchFamily="18" charset="0"/>
                <a:cs typeface="Times New Roman" pitchFamily="18" charset="0"/>
              </a:rPr>
              <a:t>Stability</a:t>
            </a:r>
            <a:r>
              <a:rPr lang="fr-FR" i="1" dirty="0" smtClean="0">
                <a:solidFill>
                  <a:srgbClr val="000000"/>
                </a:solidFill>
                <a:latin typeface="Times New Roman" pitchFamily="18" charset="0"/>
                <a:cs typeface="Times New Roman" pitchFamily="18" charset="0"/>
              </a:rPr>
              <a:t>)</a:t>
            </a:r>
            <a:endParaRPr lang="fr-FR" dirty="0">
              <a:solidFill>
                <a:srgbClr val="00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3"/>
          <p:cNvSpPr>
            <a:spLocks noChangeArrowheads="1"/>
          </p:cNvSpPr>
          <p:nvPr/>
        </p:nvSpPr>
        <p:spPr bwMode="auto">
          <a:xfrm>
            <a:off x="2555776" y="412359"/>
            <a:ext cx="4608512" cy="4154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ar-SA" sz="2100" b="1" dirty="0" smtClean="0">
                <a:solidFill>
                  <a:schemeClr val="bg1"/>
                </a:solidFill>
              </a:rPr>
              <a:t>مستويات التسويق الاستراتيجي في المؤسسة</a:t>
            </a:r>
            <a:endParaRPr kumimoji="0" lang="fr-FR" sz="2100" b="0" i="0" u="none" strike="noStrike" cap="none" normalizeH="0" baseline="0" dirty="0" smtClean="0">
              <a:ln>
                <a:noFill/>
              </a:ln>
              <a:solidFill>
                <a:schemeClr val="bg1"/>
              </a:solidFill>
              <a:effectLst/>
              <a:latin typeface="Arial" pitchFamily="34" charset="0"/>
              <a:cs typeface="Arial" pitchFamily="34" charset="0"/>
            </a:endParaRPr>
          </a:p>
        </p:txBody>
      </p:sp>
      <p:sp>
        <p:nvSpPr>
          <p:cNvPr id="32" name="ZoneTexte 31"/>
          <p:cNvSpPr txBox="1"/>
          <p:nvPr/>
        </p:nvSpPr>
        <p:spPr>
          <a:xfrm>
            <a:off x="827584" y="1268765"/>
            <a:ext cx="7560840" cy="4955203"/>
          </a:xfrm>
          <a:prstGeom prst="rect">
            <a:avLst/>
          </a:prstGeom>
          <a:noFill/>
        </p:spPr>
        <p:txBody>
          <a:bodyPr wrap="square" rtlCol="0">
            <a:spAutoFit/>
          </a:bodyPr>
          <a:lstStyle/>
          <a:p>
            <a:pPr algn="just" rtl="1">
              <a:lnSpc>
                <a:spcPts val="2400"/>
              </a:lnSpc>
            </a:pPr>
            <a:r>
              <a:rPr lang="ar-SA" sz="1600" dirty="0" smtClean="0">
                <a:solidFill>
                  <a:srgbClr val="000000"/>
                </a:solidFill>
              </a:rPr>
              <a:t>ويمكننا أن نميز بين المدخلين الشامل والمستهدف من خلال النقاط التاليـة:</a:t>
            </a:r>
            <a:endParaRPr lang="fr-FR" sz="1600" dirty="0" smtClean="0">
              <a:solidFill>
                <a:srgbClr val="000000"/>
              </a:solidFill>
            </a:endParaRPr>
          </a:p>
          <a:p>
            <a:pPr algn="just" rtl="1">
              <a:lnSpc>
                <a:spcPts val="2400"/>
              </a:lnSpc>
            </a:pPr>
            <a:r>
              <a:rPr lang="ar-SA" sz="1600" dirty="0" smtClean="0">
                <a:solidFill>
                  <a:srgbClr val="000000"/>
                </a:solidFill>
              </a:rPr>
              <a:t> </a:t>
            </a:r>
            <a:endParaRPr lang="fr-FR" sz="1600" dirty="0" smtClean="0">
              <a:solidFill>
                <a:srgbClr val="000000"/>
              </a:solidFill>
            </a:endParaRPr>
          </a:p>
          <a:p>
            <a:pPr lvl="0" algn="just" rtl="1">
              <a:lnSpc>
                <a:spcPts val="2400"/>
              </a:lnSpc>
            </a:pPr>
            <a:r>
              <a:rPr lang="ar-SA" sz="1600" dirty="0" smtClean="0">
                <a:solidFill>
                  <a:srgbClr val="000000"/>
                </a:solidFill>
              </a:rPr>
              <a:t>            إن التسويق الشامل(الكـلي) يتميز بما يلي:</a:t>
            </a:r>
            <a:endParaRPr lang="fr-FR" sz="1600" dirty="0" smtClean="0">
              <a:solidFill>
                <a:srgbClr val="000000"/>
              </a:solidFill>
            </a:endParaRPr>
          </a:p>
          <a:p>
            <a:pPr lvl="0" algn="just" rtl="1">
              <a:lnSpc>
                <a:spcPts val="2400"/>
              </a:lnSpc>
              <a:buFont typeface="Arial" pitchFamily="34" charset="0"/>
              <a:buChar char="•"/>
            </a:pPr>
            <a:r>
              <a:rPr lang="ar-SA" sz="1600" dirty="0" smtClean="0">
                <a:solidFill>
                  <a:srgbClr val="000000"/>
                </a:solidFill>
              </a:rPr>
              <a:t> اعتباره أن حاجات السوق متجانسة؛</a:t>
            </a:r>
            <a:endParaRPr lang="fr-FR" sz="1600" dirty="0" smtClean="0">
              <a:solidFill>
                <a:srgbClr val="000000"/>
              </a:solidFill>
            </a:endParaRPr>
          </a:p>
          <a:p>
            <a:pPr lvl="0" algn="just" rtl="1">
              <a:lnSpc>
                <a:spcPts val="2400"/>
              </a:lnSpc>
              <a:buFont typeface="Arial" pitchFamily="34" charset="0"/>
              <a:buChar char="•"/>
            </a:pPr>
            <a:r>
              <a:rPr lang="ar-SA" sz="1600" dirty="0" smtClean="0">
                <a:solidFill>
                  <a:srgbClr val="000000"/>
                </a:solidFill>
              </a:rPr>
              <a:t> </a:t>
            </a:r>
            <a:r>
              <a:rPr lang="ar-SA" sz="1600" dirty="0" err="1" smtClean="0">
                <a:solidFill>
                  <a:srgbClr val="000000"/>
                </a:solidFill>
              </a:rPr>
              <a:t>منتوج</a:t>
            </a:r>
            <a:r>
              <a:rPr lang="ar-SA" sz="1600" dirty="0" smtClean="0">
                <a:solidFill>
                  <a:srgbClr val="000000"/>
                </a:solidFill>
              </a:rPr>
              <a:t> واحد أو عدة منتجات محدودة جدا تم توجيهها إلى السوق ككل؛</a:t>
            </a:r>
            <a:endParaRPr lang="fr-FR" sz="1600" dirty="0" smtClean="0">
              <a:solidFill>
                <a:srgbClr val="000000"/>
              </a:solidFill>
            </a:endParaRPr>
          </a:p>
          <a:p>
            <a:pPr lvl="0" algn="just" rtl="1">
              <a:lnSpc>
                <a:spcPts val="2400"/>
              </a:lnSpc>
              <a:buFont typeface="Arial" pitchFamily="34" charset="0"/>
              <a:buChar char="•"/>
            </a:pPr>
            <a:r>
              <a:rPr lang="ar-SA" sz="1600" dirty="0" smtClean="0">
                <a:solidFill>
                  <a:srgbClr val="000000"/>
                </a:solidFill>
              </a:rPr>
              <a:t> تعتمد الميزة التنافسية على عرض واحد مميز بخصائصه وسعره والنشاط الترويجي الخاص </a:t>
            </a:r>
            <a:r>
              <a:rPr lang="ar-SA" sz="1600" dirty="0" err="1" smtClean="0">
                <a:solidFill>
                  <a:srgbClr val="000000"/>
                </a:solidFill>
              </a:rPr>
              <a:t>به؛</a:t>
            </a:r>
            <a:endParaRPr lang="fr-FR" sz="1600" dirty="0" smtClean="0">
              <a:solidFill>
                <a:srgbClr val="000000"/>
              </a:solidFill>
            </a:endParaRPr>
          </a:p>
          <a:p>
            <a:pPr lvl="0" algn="just" rtl="1">
              <a:lnSpc>
                <a:spcPts val="2400"/>
              </a:lnSpc>
              <a:buFont typeface="Arial" pitchFamily="34" charset="0"/>
              <a:buChar char="•"/>
            </a:pPr>
            <a:r>
              <a:rPr lang="ar-SA" sz="1600" dirty="0" smtClean="0">
                <a:solidFill>
                  <a:srgbClr val="000000"/>
                </a:solidFill>
              </a:rPr>
              <a:t> تعظيم الأرباح يعتمد على اقتصاديات الحجم في الإنتاج </a:t>
            </a:r>
            <a:r>
              <a:rPr lang="ar-SA" sz="1600" dirty="0" err="1" smtClean="0">
                <a:solidFill>
                  <a:srgbClr val="000000"/>
                </a:solidFill>
              </a:rPr>
              <a:t>والتسويق؛</a:t>
            </a:r>
            <a:r>
              <a:rPr lang="ar-SA" sz="1600" dirty="0" smtClean="0">
                <a:solidFill>
                  <a:srgbClr val="000000"/>
                </a:solidFill>
              </a:rPr>
              <a:t> </a:t>
            </a:r>
            <a:endParaRPr lang="fr-FR" sz="1600" dirty="0" smtClean="0">
              <a:solidFill>
                <a:srgbClr val="000000"/>
              </a:solidFill>
            </a:endParaRPr>
          </a:p>
          <a:p>
            <a:pPr lvl="0" algn="just" rtl="1">
              <a:lnSpc>
                <a:spcPts val="2400"/>
              </a:lnSpc>
              <a:buFont typeface="Arial" pitchFamily="34" charset="0"/>
              <a:buChar char="•"/>
            </a:pPr>
            <a:r>
              <a:rPr lang="ar-SA" sz="1600" dirty="0" smtClean="0">
                <a:solidFill>
                  <a:srgbClr val="000000"/>
                </a:solidFill>
              </a:rPr>
              <a:t> تتمثل القيود الخاصة بتعظيم الأرباح في نفقات الترويج والإعلان الإضافية.</a:t>
            </a:r>
            <a:endParaRPr lang="fr-FR" sz="1600" dirty="0" smtClean="0">
              <a:solidFill>
                <a:srgbClr val="000000"/>
              </a:solidFill>
            </a:endParaRPr>
          </a:p>
          <a:p>
            <a:pPr algn="just" rtl="1">
              <a:lnSpc>
                <a:spcPts val="2400"/>
              </a:lnSpc>
            </a:pPr>
            <a:r>
              <a:rPr lang="en-US" sz="1600" dirty="0" smtClean="0">
                <a:solidFill>
                  <a:srgbClr val="000000"/>
                </a:solidFill>
              </a:rPr>
              <a:t> </a:t>
            </a:r>
            <a:endParaRPr lang="fr-FR" sz="1600" dirty="0" smtClean="0">
              <a:solidFill>
                <a:srgbClr val="000000"/>
              </a:solidFill>
            </a:endParaRPr>
          </a:p>
          <a:p>
            <a:pPr lvl="0" algn="just" rtl="1">
              <a:lnSpc>
                <a:spcPts val="2400"/>
              </a:lnSpc>
            </a:pPr>
            <a:r>
              <a:rPr lang="ar-SA" sz="1600" dirty="0" smtClean="0">
                <a:solidFill>
                  <a:srgbClr val="000000"/>
                </a:solidFill>
              </a:rPr>
              <a:t>                </a:t>
            </a:r>
            <a:r>
              <a:rPr lang="en-US" sz="1600" dirty="0" smtClean="0">
                <a:solidFill>
                  <a:srgbClr val="000000"/>
                </a:solidFill>
              </a:rPr>
              <a:t> </a:t>
            </a:r>
            <a:r>
              <a:rPr lang="ar-SA" sz="1600" dirty="0" smtClean="0">
                <a:solidFill>
                  <a:srgbClr val="000000"/>
                </a:solidFill>
              </a:rPr>
              <a:t>أما التسويق المستهدف فيتميز بما يلي:</a:t>
            </a:r>
            <a:endParaRPr lang="fr-FR" sz="1600" dirty="0" smtClean="0">
              <a:solidFill>
                <a:srgbClr val="000000"/>
              </a:solidFill>
            </a:endParaRPr>
          </a:p>
          <a:p>
            <a:pPr lvl="0" algn="just" rtl="1">
              <a:lnSpc>
                <a:spcPts val="2400"/>
              </a:lnSpc>
              <a:buFont typeface="Arial" pitchFamily="34" charset="0"/>
              <a:buChar char="•"/>
            </a:pPr>
            <a:r>
              <a:rPr lang="ar-SA" sz="1600" i="1" dirty="0" smtClean="0">
                <a:solidFill>
                  <a:srgbClr val="000000"/>
                </a:solidFill>
              </a:rPr>
              <a:t> </a:t>
            </a:r>
            <a:r>
              <a:rPr lang="ar-SA" sz="1600" dirty="0" smtClean="0">
                <a:solidFill>
                  <a:srgbClr val="000000"/>
                </a:solidFill>
              </a:rPr>
              <a:t>حاجات المستهلكين متنوعة وغير متجانسة؛</a:t>
            </a:r>
            <a:endParaRPr lang="fr-FR" sz="1600" dirty="0" smtClean="0">
              <a:solidFill>
                <a:srgbClr val="000000"/>
              </a:solidFill>
            </a:endParaRPr>
          </a:p>
          <a:p>
            <a:pPr lvl="0" algn="just" rtl="1">
              <a:lnSpc>
                <a:spcPts val="2400"/>
              </a:lnSpc>
              <a:buFont typeface="Arial" pitchFamily="34" charset="0"/>
              <a:buChar char="•"/>
            </a:pPr>
            <a:r>
              <a:rPr lang="ar-SA" sz="1600" dirty="0" smtClean="0">
                <a:solidFill>
                  <a:srgbClr val="000000"/>
                </a:solidFill>
              </a:rPr>
              <a:t> منتجات متعددة يتم توجيهها إلى قطاعات محددة في السوق؛</a:t>
            </a:r>
            <a:endParaRPr lang="fr-FR" sz="1600" dirty="0" smtClean="0">
              <a:solidFill>
                <a:srgbClr val="000000"/>
              </a:solidFill>
            </a:endParaRPr>
          </a:p>
          <a:p>
            <a:pPr lvl="0" algn="just" rtl="1">
              <a:lnSpc>
                <a:spcPts val="2400"/>
              </a:lnSpc>
              <a:buFont typeface="Arial" pitchFamily="34" charset="0"/>
              <a:buChar char="•"/>
            </a:pPr>
            <a:r>
              <a:rPr lang="ar-SA" sz="1600" dirty="0" smtClean="0">
                <a:solidFill>
                  <a:srgbClr val="000000"/>
                </a:solidFill>
              </a:rPr>
              <a:t> تعتمد الميزة التنافسية على تحقيق </a:t>
            </a:r>
            <a:r>
              <a:rPr lang="ar-SA" sz="1600" dirty="0" err="1" smtClean="0">
                <a:solidFill>
                  <a:srgbClr val="000000"/>
                </a:solidFill>
              </a:rPr>
              <a:t>التمايز </a:t>
            </a:r>
            <a:r>
              <a:rPr lang="ar-SA" sz="1600" dirty="0" smtClean="0">
                <a:solidFill>
                  <a:srgbClr val="000000"/>
                </a:solidFill>
              </a:rPr>
              <a:t>(منتجات متميزة لتقابل احتياجات متفاوتة لقطاعات محددة من السوق</a:t>
            </a:r>
            <a:r>
              <a:rPr lang="ar-SA" sz="1600" dirty="0" err="1" smtClean="0">
                <a:solidFill>
                  <a:srgbClr val="000000"/>
                </a:solidFill>
              </a:rPr>
              <a:t>)؛</a:t>
            </a:r>
            <a:endParaRPr lang="fr-FR" sz="1600" dirty="0" smtClean="0">
              <a:solidFill>
                <a:srgbClr val="000000"/>
              </a:solidFill>
            </a:endParaRPr>
          </a:p>
          <a:p>
            <a:pPr lvl="0" algn="just" rtl="1">
              <a:lnSpc>
                <a:spcPts val="2400"/>
              </a:lnSpc>
              <a:buFont typeface="Arial" pitchFamily="34" charset="0"/>
              <a:buChar char="•"/>
            </a:pPr>
            <a:r>
              <a:rPr lang="ar-SA" sz="1600" dirty="0" smtClean="0">
                <a:solidFill>
                  <a:srgbClr val="000000"/>
                </a:solidFill>
              </a:rPr>
              <a:t> تعظيم الأرباح يتم من خلال زيادة الإيرادات المحققة من تقديم منتجات جديدة لأسواق إضافية مستهدفة ووفاء الأسواق الحالية؛</a:t>
            </a:r>
            <a:endParaRPr lang="fr-FR" sz="1600" dirty="0" smtClean="0">
              <a:solidFill>
                <a:srgbClr val="000000"/>
              </a:solidFill>
            </a:endParaRPr>
          </a:p>
          <a:p>
            <a:pPr lvl="0" algn="just" rtl="1">
              <a:buFont typeface="Arial" pitchFamily="34" charset="0"/>
              <a:buChar char="•"/>
            </a:pPr>
            <a:r>
              <a:rPr lang="ar-SA" sz="1600" dirty="0" smtClean="0">
                <a:solidFill>
                  <a:srgbClr val="000000"/>
                </a:solidFill>
              </a:rPr>
              <a:t> تتمثل القيود الخاصة بتعظيم الأرباح في النفقات المخصصة لكسب قطاعات جديدة.</a:t>
            </a:r>
            <a:endParaRPr lang="fr-FR" sz="1600" dirty="0" smtClean="0">
              <a:solidFill>
                <a:srgbClr val="000000"/>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ZoneTexte 26"/>
          <p:cNvSpPr txBox="1"/>
          <p:nvPr/>
        </p:nvSpPr>
        <p:spPr>
          <a:xfrm>
            <a:off x="3923928" y="404664"/>
            <a:ext cx="3528392" cy="425758"/>
          </a:xfrm>
          <a:prstGeom prst="rect">
            <a:avLst/>
          </a:prstGeom>
          <a:noFill/>
        </p:spPr>
        <p:txBody>
          <a:bodyPr wrap="square" rtlCol="0">
            <a:spAutoFit/>
          </a:bodyPr>
          <a:lstStyle/>
          <a:p>
            <a:pPr algn="just" rtl="1">
              <a:lnSpc>
                <a:spcPts val="2600"/>
              </a:lnSpc>
            </a:pPr>
            <a:r>
              <a:rPr lang="ar-SA" b="1" dirty="0" smtClean="0">
                <a:solidFill>
                  <a:schemeClr val="bg1"/>
                </a:solidFill>
              </a:rPr>
              <a:t>المبادئ النظرية للتسويق المستهدف </a:t>
            </a:r>
            <a:endParaRPr lang="fr-FR" dirty="0" smtClean="0">
              <a:solidFill>
                <a:schemeClr val="bg1"/>
              </a:solidFill>
            </a:endParaRPr>
          </a:p>
        </p:txBody>
      </p:sp>
      <p:sp>
        <p:nvSpPr>
          <p:cNvPr id="3" name="Rectangle 2"/>
          <p:cNvSpPr/>
          <p:nvPr/>
        </p:nvSpPr>
        <p:spPr>
          <a:xfrm>
            <a:off x="6372206" y="1268760"/>
            <a:ext cx="2045753" cy="369332"/>
          </a:xfrm>
          <a:prstGeom prst="rect">
            <a:avLst/>
          </a:prstGeom>
        </p:spPr>
        <p:txBody>
          <a:bodyPr wrap="none">
            <a:spAutoFit/>
          </a:bodyPr>
          <a:lstStyle/>
          <a:p>
            <a:r>
              <a:rPr lang="ar-SA" b="1" dirty="0" smtClean="0">
                <a:solidFill>
                  <a:srgbClr val="000000"/>
                </a:solidFill>
              </a:rPr>
              <a:t>1.عدم تجانس </a:t>
            </a:r>
            <a:r>
              <a:rPr lang="ar-SA" b="1" dirty="0" err="1" smtClean="0">
                <a:solidFill>
                  <a:srgbClr val="000000"/>
                </a:solidFill>
              </a:rPr>
              <a:t>الحاجات:</a:t>
            </a:r>
            <a:r>
              <a:rPr lang="ar-SA" dirty="0" smtClean="0">
                <a:solidFill>
                  <a:srgbClr val="000000"/>
                </a:solidFill>
              </a:rPr>
              <a:t> </a:t>
            </a:r>
            <a:endParaRPr lang="fr-FR" dirty="0">
              <a:solidFill>
                <a:srgbClr val="000000"/>
              </a:solidFill>
            </a:endParaRPr>
          </a:p>
        </p:txBody>
      </p:sp>
      <p:grpSp>
        <p:nvGrpSpPr>
          <p:cNvPr id="48132" name="Group 4"/>
          <p:cNvGrpSpPr>
            <a:grpSpLocks/>
          </p:cNvGrpSpPr>
          <p:nvPr/>
        </p:nvGrpSpPr>
        <p:grpSpPr bwMode="auto">
          <a:xfrm>
            <a:off x="1331917" y="2186139"/>
            <a:ext cx="6336427" cy="2899049"/>
            <a:chOff x="438" y="8799"/>
            <a:chExt cx="9980" cy="4566"/>
          </a:xfrm>
        </p:grpSpPr>
        <p:sp>
          <p:nvSpPr>
            <p:cNvPr id="48133" name="Text Box 5"/>
            <p:cNvSpPr txBox="1">
              <a:spLocks noChangeArrowheads="1"/>
            </p:cNvSpPr>
            <p:nvPr/>
          </p:nvSpPr>
          <p:spPr bwMode="auto">
            <a:xfrm>
              <a:off x="7365" y="8799"/>
              <a:ext cx="2556" cy="937"/>
            </a:xfrm>
            <a:prstGeom prst="rect">
              <a:avLst/>
            </a:prstGeom>
            <a:noFill/>
            <a:ln w="9525" algn="ctr">
              <a:noFill/>
              <a:miter lim="800000"/>
              <a:headEnd/>
              <a:tailEnd/>
            </a:ln>
            <a:effectLst/>
          </p:spPr>
          <p:txBody>
            <a:bodyPr vert="horz" wrap="square" lIns="91440" tIns="36000" rIns="91440" bIns="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SA" sz="15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التسويق الشامل ينظر إلى  منحنى طلب واحد في السوق</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grpSp>
          <p:nvGrpSpPr>
            <p:cNvPr id="48134" name="Group 6"/>
            <p:cNvGrpSpPr>
              <a:grpSpLocks/>
            </p:cNvGrpSpPr>
            <p:nvPr/>
          </p:nvGrpSpPr>
          <p:grpSpPr bwMode="auto">
            <a:xfrm>
              <a:off x="438" y="9622"/>
              <a:ext cx="9980" cy="3743"/>
              <a:chOff x="438" y="9622"/>
              <a:chExt cx="9980" cy="3743"/>
            </a:xfrm>
          </p:grpSpPr>
          <p:sp>
            <p:nvSpPr>
              <p:cNvPr id="48135" name="Line 7"/>
              <p:cNvSpPr>
                <a:spLocks noChangeShapeType="1"/>
              </p:cNvSpPr>
              <p:nvPr/>
            </p:nvSpPr>
            <p:spPr bwMode="auto">
              <a:xfrm>
                <a:off x="7298" y="12832"/>
                <a:ext cx="2640" cy="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36" name="Line 8"/>
              <p:cNvSpPr>
                <a:spLocks noChangeShapeType="1"/>
              </p:cNvSpPr>
              <p:nvPr/>
            </p:nvSpPr>
            <p:spPr bwMode="auto">
              <a:xfrm flipV="1">
                <a:off x="7285" y="9952"/>
                <a:ext cx="0" cy="288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37" name="Text Box 9"/>
              <p:cNvSpPr txBox="1">
                <a:spLocks noChangeArrowheads="1"/>
              </p:cNvSpPr>
              <p:nvPr/>
            </p:nvSpPr>
            <p:spPr bwMode="auto">
              <a:xfrm>
                <a:off x="6818" y="9670"/>
                <a:ext cx="360"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400" b="0" i="0" u="none" strike="noStrike" cap="none" normalizeH="0" baseline="0" dirty="0" smtClean="0">
                    <a:ln>
                      <a:noFill/>
                    </a:ln>
                    <a:solidFill>
                      <a:srgbClr val="000000"/>
                    </a:solidFill>
                    <a:effectLst/>
                    <a:latin typeface="Calibri" pitchFamily="34" charset="0"/>
                    <a:ea typeface="Arial" pitchFamily="34" charset="0"/>
                    <a:cs typeface="Arial" pitchFamily="34" charset="0"/>
                  </a:rPr>
                  <a:t>p</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48138" name="Text Box 10"/>
              <p:cNvSpPr txBox="1">
                <a:spLocks noChangeArrowheads="1"/>
              </p:cNvSpPr>
              <p:nvPr/>
            </p:nvSpPr>
            <p:spPr bwMode="auto">
              <a:xfrm>
                <a:off x="9818" y="12769"/>
                <a:ext cx="600"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400" b="0" i="0" u="none" strike="noStrike" cap="none" normalizeH="0" baseline="0" dirty="0" smtClean="0">
                    <a:ln>
                      <a:noFill/>
                    </a:ln>
                    <a:solidFill>
                      <a:srgbClr val="000000"/>
                    </a:solidFill>
                    <a:effectLst/>
                    <a:latin typeface="Calibri" pitchFamily="34" charset="0"/>
                    <a:ea typeface="Arial" pitchFamily="34" charset="0"/>
                    <a:cs typeface="Arial" pitchFamily="34" charset="0"/>
                  </a:rPr>
                  <a:t>Q</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48139" name="Line 11"/>
              <p:cNvSpPr>
                <a:spLocks noChangeShapeType="1"/>
              </p:cNvSpPr>
              <p:nvPr/>
            </p:nvSpPr>
            <p:spPr bwMode="auto">
              <a:xfrm flipV="1">
                <a:off x="7152" y="11238"/>
                <a:ext cx="0" cy="144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40" name="Line 12"/>
              <p:cNvSpPr>
                <a:spLocks noChangeShapeType="1"/>
              </p:cNvSpPr>
              <p:nvPr/>
            </p:nvSpPr>
            <p:spPr bwMode="auto">
              <a:xfrm>
                <a:off x="7418" y="12973"/>
                <a:ext cx="1560" cy="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41" name="Text Box 13"/>
              <p:cNvSpPr txBox="1">
                <a:spLocks noChangeArrowheads="1"/>
              </p:cNvSpPr>
              <p:nvPr/>
            </p:nvSpPr>
            <p:spPr bwMode="auto">
              <a:xfrm>
                <a:off x="6964" y="12730"/>
                <a:ext cx="360"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rgbClr val="000000"/>
                    </a:solidFill>
                    <a:effectLst/>
                    <a:latin typeface="Arial" pitchFamily="34" charset="0"/>
                    <a:ea typeface="Arial" pitchFamily="34" charset="0"/>
                    <a:cs typeface="Arial" pitchFamily="34" charset="0"/>
                  </a:rPr>
                  <a:t>0</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48142" name="Line 14"/>
              <p:cNvSpPr>
                <a:spLocks noChangeShapeType="1"/>
              </p:cNvSpPr>
              <p:nvPr/>
            </p:nvSpPr>
            <p:spPr bwMode="auto">
              <a:xfrm>
                <a:off x="7538" y="10338"/>
                <a:ext cx="1920" cy="198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43" name="Text Box 15"/>
              <p:cNvSpPr txBox="1">
                <a:spLocks noChangeArrowheads="1"/>
              </p:cNvSpPr>
              <p:nvPr/>
            </p:nvSpPr>
            <p:spPr bwMode="auto">
              <a:xfrm>
                <a:off x="9406" y="12060"/>
                <a:ext cx="480"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smtClean="0">
                    <a:ln>
                      <a:noFill/>
                    </a:ln>
                    <a:solidFill>
                      <a:srgbClr val="000000"/>
                    </a:solidFill>
                    <a:effectLst/>
                    <a:latin typeface="Calibri" pitchFamily="34" charset="0"/>
                    <a:ea typeface="Arial" pitchFamily="34" charset="0"/>
                    <a:cs typeface="Arial" pitchFamily="34" charset="0"/>
                  </a:rPr>
                  <a:t>D</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102" name="Text Box 9"/>
              <p:cNvSpPr txBox="1">
                <a:spLocks noChangeArrowheads="1"/>
              </p:cNvSpPr>
              <p:nvPr/>
            </p:nvSpPr>
            <p:spPr bwMode="auto">
              <a:xfrm>
                <a:off x="438" y="9622"/>
                <a:ext cx="360"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400" b="0" i="0" u="none" strike="noStrike" cap="none" normalizeH="0" baseline="0" dirty="0" smtClean="0">
                    <a:ln>
                      <a:noFill/>
                    </a:ln>
                    <a:solidFill>
                      <a:srgbClr val="000000"/>
                    </a:solidFill>
                    <a:effectLst/>
                    <a:latin typeface="Calibri" pitchFamily="34" charset="0"/>
                    <a:ea typeface="Arial" pitchFamily="34" charset="0"/>
                    <a:cs typeface="Arial" pitchFamily="34" charset="0"/>
                  </a:rPr>
                  <a:t>p</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103" name="Text Box 10"/>
              <p:cNvSpPr txBox="1">
                <a:spLocks noChangeArrowheads="1"/>
              </p:cNvSpPr>
              <p:nvPr/>
            </p:nvSpPr>
            <p:spPr bwMode="auto">
              <a:xfrm>
                <a:off x="4974" y="12825"/>
                <a:ext cx="600"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400" b="0" i="0" u="none" strike="noStrike" cap="none" normalizeH="0" baseline="0" dirty="0" smtClean="0">
                    <a:ln>
                      <a:noFill/>
                    </a:ln>
                    <a:solidFill>
                      <a:srgbClr val="000000"/>
                    </a:solidFill>
                    <a:effectLst/>
                    <a:latin typeface="Calibri" pitchFamily="34" charset="0"/>
                    <a:ea typeface="Arial" pitchFamily="34" charset="0"/>
                    <a:cs typeface="Arial" pitchFamily="34" charset="0"/>
                  </a:rPr>
                  <a:t>Q</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grpSp>
      </p:grpSp>
      <p:grpSp>
        <p:nvGrpSpPr>
          <p:cNvPr id="48144" name="Group 16"/>
          <p:cNvGrpSpPr>
            <a:grpSpLocks/>
          </p:cNvGrpSpPr>
          <p:nvPr/>
        </p:nvGrpSpPr>
        <p:grpSpPr bwMode="auto">
          <a:xfrm>
            <a:off x="1619678" y="2924948"/>
            <a:ext cx="2557463" cy="2098675"/>
            <a:chOff x="1602" y="2432"/>
            <a:chExt cx="4028" cy="3305"/>
          </a:xfrm>
        </p:grpSpPr>
        <p:grpSp>
          <p:nvGrpSpPr>
            <p:cNvPr id="48145" name="Group 17"/>
            <p:cNvGrpSpPr>
              <a:grpSpLocks/>
            </p:cNvGrpSpPr>
            <p:nvPr/>
          </p:nvGrpSpPr>
          <p:grpSpPr bwMode="auto">
            <a:xfrm>
              <a:off x="3146" y="2434"/>
              <a:ext cx="1028" cy="1158"/>
              <a:chOff x="1710" y="10238"/>
              <a:chExt cx="1028" cy="1158"/>
            </a:xfrm>
          </p:grpSpPr>
          <p:sp>
            <p:nvSpPr>
              <p:cNvPr id="48146" name="Text Box 18"/>
              <p:cNvSpPr txBox="1">
                <a:spLocks noChangeArrowheads="1"/>
              </p:cNvSpPr>
              <p:nvPr/>
            </p:nvSpPr>
            <p:spPr bwMode="auto">
              <a:xfrm>
                <a:off x="1778" y="10238"/>
                <a:ext cx="960" cy="9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nvGrpSpPr>
              <p:cNvPr id="48147" name="Group 19"/>
              <p:cNvGrpSpPr>
                <a:grpSpLocks/>
              </p:cNvGrpSpPr>
              <p:nvPr/>
            </p:nvGrpSpPr>
            <p:grpSpPr bwMode="auto">
              <a:xfrm>
                <a:off x="1978" y="10238"/>
                <a:ext cx="720" cy="720"/>
                <a:chOff x="1778" y="10238"/>
                <a:chExt cx="840" cy="900"/>
              </a:xfrm>
            </p:grpSpPr>
            <p:sp>
              <p:nvSpPr>
                <p:cNvPr id="48148" name="Line 20"/>
                <p:cNvSpPr>
                  <a:spLocks noChangeShapeType="1"/>
                </p:cNvSpPr>
                <p:nvPr/>
              </p:nvSpPr>
              <p:spPr bwMode="auto">
                <a:xfrm>
                  <a:off x="1778" y="10238"/>
                  <a:ext cx="0" cy="90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49" name="Line 21"/>
                <p:cNvSpPr>
                  <a:spLocks noChangeShapeType="1"/>
                </p:cNvSpPr>
                <p:nvPr/>
              </p:nvSpPr>
              <p:spPr bwMode="auto">
                <a:xfrm>
                  <a:off x="1778" y="11138"/>
                  <a:ext cx="840" cy="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sp>
            <p:nvSpPr>
              <p:cNvPr id="48150" name="Line 22"/>
              <p:cNvSpPr>
                <a:spLocks noChangeShapeType="1"/>
              </p:cNvSpPr>
              <p:nvPr/>
            </p:nvSpPr>
            <p:spPr bwMode="auto">
              <a:xfrm>
                <a:off x="2018" y="11086"/>
                <a:ext cx="720" cy="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51" name="Line 23"/>
              <p:cNvSpPr>
                <a:spLocks noChangeShapeType="1"/>
              </p:cNvSpPr>
              <p:nvPr/>
            </p:nvSpPr>
            <p:spPr bwMode="auto">
              <a:xfrm flipV="1">
                <a:off x="1859" y="10238"/>
                <a:ext cx="0" cy="72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52" name="Text Box 24"/>
              <p:cNvSpPr txBox="1">
                <a:spLocks noChangeArrowheads="1"/>
              </p:cNvSpPr>
              <p:nvPr/>
            </p:nvSpPr>
            <p:spPr bwMode="auto">
              <a:xfrm>
                <a:off x="1710" y="10856"/>
                <a:ext cx="360"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rgbClr val="000000"/>
                    </a:solidFill>
                    <a:effectLst/>
                    <a:latin typeface="Arial" pitchFamily="34" charset="0"/>
                    <a:ea typeface="Arial" pitchFamily="34" charset="0"/>
                    <a:cs typeface="Arial" pitchFamily="34" charset="0"/>
                  </a:rPr>
                  <a:t>0</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grpSp>
          <p:nvGrpSpPr>
            <p:cNvPr id="48153" name="Group 25"/>
            <p:cNvGrpSpPr>
              <a:grpSpLocks/>
            </p:cNvGrpSpPr>
            <p:nvPr/>
          </p:nvGrpSpPr>
          <p:grpSpPr bwMode="auto">
            <a:xfrm>
              <a:off x="4602" y="2432"/>
              <a:ext cx="1028" cy="1158"/>
              <a:chOff x="1710" y="10238"/>
              <a:chExt cx="1028" cy="1158"/>
            </a:xfrm>
          </p:grpSpPr>
          <p:sp>
            <p:nvSpPr>
              <p:cNvPr id="48154" name="Text Box 26"/>
              <p:cNvSpPr txBox="1">
                <a:spLocks noChangeArrowheads="1"/>
              </p:cNvSpPr>
              <p:nvPr/>
            </p:nvSpPr>
            <p:spPr bwMode="auto">
              <a:xfrm>
                <a:off x="1778" y="10238"/>
                <a:ext cx="960" cy="9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nvGrpSpPr>
              <p:cNvPr id="48155" name="Group 27"/>
              <p:cNvGrpSpPr>
                <a:grpSpLocks/>
              </p:cNvGrpSpPr>
              <p:nvPr/>
            </p:nvGrpSpPr>
            <p:grpSpPr bwMode="auto">
              <a:xfrm>
                <a:off x="1978" y="10238"/>
                <a:ext cx="720" cy="720"/>
                <a:chOff x="1778" y="10238"/>
                <a:chExt cx="840" cy="900"/>
              </a:xfrm>
            </p:grpSpPr>
            <p:sp>
              <p:nvSpPr>
                <p:cNvPr id="48156" name="Line 28"/>
                <p:cNvSpPr>
                  <a:spLocks noChangeShapeType="1"/>
                </p:cNvSpPr>
                <p:nvPr/>
              </p:nvSpPr>
              <p:spPr bwMode="auto">
                <a:xfrm>
                  <a:off x="1778" y="10238"/>
                  <a:ext cx="0" cy="90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57" name="Line 29"/>
                <p:cNvSpPr>
                  <a:spLocks noChangeShapeType="1"/>
                </p:cNvSpPr>
                <p:nvPr/>
              </p:nvSpPr>
              <p:spPr bwMode="auto">
                <a:xfrm>
                  <a:off x="1778" y="11138"/>
                  <a:ext cx="840" cy="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sp>
            <p:nvSpPr>
              <p:cNvPr id="48158" name="Line 30"/>
              <p:cNvSpPr>
                <a:spLocks noChangeShapeType="1"/>
              </p:cNvSpPr>
              <p:nvPr/>
            </p:nvSpPr>
            <p:spPr bwMode="auto">
              <a:xfrm>
                <a:off x="2018" y="11086"/>
                <a:ext cx="720" cy="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59" name="Line 31"/>
              <p:cNvSpPr>
                <a:spLocks noChangeShapeType="1"/>
              </p:cNvSpPr>
              <p:nvPr/>
            </p:nvSpPr>
            <p:spPr bwMode="auto">
              <a:xfrm flipV="1">
                <a:off x="1859" y="10238"/>
                <a:ext cx="0" cy="72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60" name="Text Box 32"/>
              <p:cNvSpPr txBox="1">
                <a:spLocks noChangeArrowheads="1"/>
              </p:cNvSpPr>
              <p:nvPr/>
            </p:nvSpPr>
            <p:spPr bwMode="auto">
              <a:xfrm>
                <a:off x="1710" y="10856"/>
                <a:ext cx="360"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rgbClr val="000000"/>
                    </a:solidFill>
                    <a:effectLst/>
                    <a:latin typeface="Arial" pitchFamily="34" charset="0"/>
                    <a:ea typeface="Arial" pitchFamily="34" charset="0"/>
                    <a:cs typeface="Arial" pitchFamily="34" charset="0"/>
                  </a:rPr>
                  <a:t>0</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grpSp>
          <p:nvGrpSpPr>
            <p:cNvPr id="48161" name="Group 33"/>
            <p:cNvGrpSpPr>
              <a:grpSpLocks/>
            </p:cNvGrpSpPr>
            <p:nvPr/>
          </p:nvGrpSpPr>
          <p:grpSpPr bwMode="auto">
            <a:xfrm>
              <a:off x="1602" y="4579"/>
              <a:ext cx="1028" cy="1158"/>
              <a:chOff x="1710" y="10238"/>
              <a:chExt cx="1028" cy="1158"/>
            </a:xfrm>
          </p:grpSpPr>
          <p:sp>
            <p:nvSpPr>
              <p:cNvPr id="48162" name="Text Box 34"/>
              <p:cNvSpPr txBox="1">
                <a:spLocks noChangeArrowheads="1"/>
              </p:cNvSpPr>
              <p:nvPr/>
            </p:nvSpPr>
            <p:spPr bwMode="auto">
              <a:xfrm>
                <a:off x="1778" y="10238"/>
                <a:ext cx="960" cy="9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nvGrpSpPr>
              <p:cNvPr id="48163" name="Group 35"/>
              <p:cNvGrpSpPr>
                <a:grpSpLocks/>
              </p:cNvGrpSpPr>
              <p:nvPr/>
            </p:nvGrpSpPr>
            <p:grpSpPr bwMode="auto">
              <a:xfrm>
                <a:off x="1978" y="10238"/>
                <a:ext cx="720" cy="720"/>
                <a:chOff x="1778" y="10238"/>
                <a:chExt cx="840" cy="900"/>
              </a:xfrm>
            </p:grpSpPr>
            <p:sp>
              <p:nvSpPr>
                <p:cNvPr id="48164" name="Line 36"/>
                <p:cNvSpPr>
                  <a:spLocks noChangeShapeType="1"/>
                </p:cNvSpPr>
                <p:nvPr/>
              </p:nvSpPr>
              <p:spPr bwMode="auto">
                <a:xfrm>
                  <a:off x="1778" y="10238"/>
                  <a:ext cx="0" cy="90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65" name="Line 37"/>
                <p:cNvSpPr>
                  <a:spLocks noChangeShapeType="1"/>
                </p:cNvSpPr>
                <p:nvPr/>
              </p:nvSpPr>
              <p:spPr bwMode="auto">
                <a:xfrm>
                  <a:off x="1778" y="11138"/>
                  <a:ext cx="840" cy="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sp>
            <p:nvSpPr>
              <p:cNvPr id="48166" name="Line 38"/>
              <p:cNvSpPr>
                <a:spLocks noChangeShapeType="1"/>
              </p:cNvSpPr>
              <p:nvPr/>
            </p:nvSpPr>
            <p:spPr bwMode="auto">
              <a:xfrm>
                <a:off x="2018" y="11086"/>
                <a:ext cx="720" cy="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67" name="Line 39"/>
              <p:cNvSpPr>
                <a:spLocks noChangeShapeType="1"/>
              </p:cNvSpPr>
              <p:nvPr/>
            </p:nvSpPr>
            <p:spPr bwMode="auto">
              <a:xfrm flipV="1">
                <a:off x="1859" y="10238"/>
                <a:ext cx="0" cy="72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68" name="Text Box 40"/>
              <p:cNvSpPr txBox="1">
                <a:spLocks noChangeArrowheads="1"/>
              </p:cNvSpPr>
              <p:nvPr/>
            </p:nvSpPr>
            <p:spPr bwMode="auto">
              <a:xfrm>
                <a:off x="1710" y="10856"/>
                <a:ext cx="360"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rgbClr val="000000"/>
                    </a:solidFill>
                    <a:effectLst/>
                    <a:latin typeface="Arial" pitchFamily="34" charset="0"/>
                    <a:ea typeface="Arial" pitchFamily="34" charset="0"/>
                    <a:cs typeface="Arial" pitchFamily="34" charset="0"/>
                  </a:rPr>
                  <a:t>0</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grpSp>
          <p:nvGrpSpPr>
            <p:cNvPr id="48169" name="Group 41"/>
            <p:cNvGrpSpPr>
              <a:grpSpLocks/>
            </p:cNvGrpSpPr>
            <p:nvPr/>
          </p:nvGrpSpPr>
          <p:grpSpPr bwMode="auto">
            <a:xfrm>
              <a:off x="1602" y="3510"/>
              <a:ext cx="1028" cy="1158"/>
              <a:chOff x="1710" y="10238"/>
              <a:chExt cx="1028" cy="1158"/>
            </a:xfrm>
          </p:grpSpPr>
          <p:sp>
            <p:nvSpPr>
              <p:cNvPr id="48170" name="Text Box 42"/>
              <p:cNvSpPr txBox="1">
                <a:spLocks noChangeArrowheads="1"/>
              </p:cNvSpPr>
              <p:nvPr/>
            </p:nvSpPr>
            <p:spPr bwMode="auto">
              <a:xfrm>
                <a:off x="1778" y="10238"/>
                <a:ext cx="960" cy="9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nvGrpSpPr>
              <p:cNvPr id="48171" name="Group 43"/>
              <p:cNvGrpSpPr>
                <a:grpSpLocks/>
              </p:cNvGrpSpPr>
              <p:nvPr/>
            </p:nvGrpSpPr>
            <p:grpSpPr bwMode="auto">
              <a:xfrm>
                <a:off x="1978" y="10238"/>
                <a:ext cx="720" cy="720"/>
                <a:chOff x="1778" y="10238"/>
                <a:chExt cx="840" cy="900"/>
              </a:xfrm>
            </p:grpSpPr>
            <p:sp>
              <p:nvSpPr>
                <p:cNvPr id="48172" name="Line 44"/>
                <p:cNvSpPr>
                  <a:spLocks noChangeShapeType="1"/>
                </p:cNvSpPr>
                <p:nvPr/>
              </p:nvSpPr>
              <p:spPr bwMode="auto">
                <a:xfrm>
                  <a:off x="1778" y="10238"/>
                  <a:ext cx="0" cy="90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73" name="Line 45"/>
                <p:cNvSpPr>
                  <a:spLocks noChangeShapeType="1"/>
                </p:cNvSpPr>
                <p:nvPr/>
              </p:nvSpPr>
              <p:spPr bwMode="auto">
                <a:xfrm>
                  <a:off x="1778" y="11138"/>
                  <a:ext cx="840" cy="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sp>
            <p:nvSpPr>
              <p:cNvPr id="48174" name="Line 46"/>
              <p:cNvSpPr>
                <a:spLocks noChangeShapeType="1"/>
              </p:cNvSpPr>
              <p:nvPr/>
            </p:nvSpPr>
            <p:spPr bwMode="auto">
              <a:xfrm>
                <a:off x="2018" y="11086"/>
                <a:ext cx="720" cy="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75" name="Line 47"/>
              <p:cNvSpPr>
                <a:spLocks noChangeShapeType="1"/>
              </p:cNvSpPr>
              <p:nvPr/>
            </p:nvSpPr>
            <p:spPr bwMode="auto">
              <a:xfrm flipV="1">
                <a:off x="1859" y="10238"/>
                <a:ext cx="0" cy="72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76" name="Text Box 48"/>
              <p:cNvSpPr txBox="1">
                <a:spLocks noChangeArrowheads="1"/>
              </p:cNvSpPr>
              <p:nvPr/>
            </p:nvSpPr>
            <p:spPr bwMode="auto">
              <a:xfrm>
                <a:off x="1710" y="10856"/>
                <a:ext cx="360"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rgbClr val="000000"/>
                    </a:solidFill>
                    <a:effectLst/>
                    <a:latin typeface="Arial" pitchFamily="34" charset="0"/>
                    <a:ea typeface="Arial" pitchFamily="34" charset="0"/>
                    <a:cs typeface="Arial" pitchFamily="34" charset="0"/>
                  </a:rPr>
                  <a:t>0</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grpSp>
          <p:nvGrpSpPr>
            <p:cNvPr id="48177" name="Group 49"/>
            <p:cNvGrpSpPr>
              <a:grpSpLocks/>
            </p:cNvGrpSpPr>
            <p:nvPr/>
          </p:nvGrpSpPr>
          <p:grpSpPr bwMode="auto">
            <a:xfrm>
              <a:off x="3162" y="3512"/>
              <a:ext cx="1028" cy="1158"/>
              <a:chOff x="1710" y="10238"/>
              <a:chExt cx="1028" cy="1158"/>
            </a:xfrm>
          </p:grpSpPr>
          <p:sp>
            <p:nvSpPr>
              <p:cNvPr id="48178" name="Text Box 50"/>
              <p:cNvSpPr txBox="1">
                <a:spLocks noChangeArrowheads="1"/>
              </p:cNvSpPr>
              <p:nvPr/>
            </p:nvSpPr>
            <p:spPr bwMode="auto">
              <a:xfrm>
                <a:off x="1778" y="10238"/>
                <a:ext cx="960" cy="9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nvGrpSpPr>
              <p:cNvPr id="48179" name="Group 51"/>
              <p:cNvGrpSpPr>
                <a:grpSpLocks/>
              </p:cNvGrpSpPr>
              <p:nvPr/>
            </p:nvGrpSpPr>
            <p:grpSpPr bwMode="auto">
              <a:xfrm>
                <a:off x="1978" y="10238"/>
                <a:ext cx="720" cy="720"/>
                <a:chOff x="1778" y="10238"/>
                <a:chExt cx="840" cy="900"/>
              </a:xfrm>
            </p:grpSpPr>
            <p:sp>
              <p:nvSpPr>
                <p:cNvPr id="48180" name="Line 52"/>
                <p:cNvSpPr>
                  <a:spLocks noChangeShapeType="1"/>
                </p:cNvSpPr>
                <p:nvPr/>
              </p:nvSpPr>
              <p:spPr bwMode="auto">
                <a:xfrm>
                  <a:off x="1778" y="10238"/>
                  <a:ext cx="0" cy="90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81" name="Line 53"/>
                <p:cNvSpPr>
                  <a:spLocks noChangeShapeType="1"/>
                </p:cNvSpPr>
                <p:nvPr/>
              </p:nvSpPr>
              <p:spPr bwMode="auto">
                <a:xfrm>
                  <a:off x="1778" y="11138"/>
                  <a:ext cx="840" cy="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sp>
            <p:nvSpPr>
              <p:cNvPr id="48182" name="Line 54"/>
              <p:cNvSpPr>
                <a:spLocks noChangeShapeType="1"/>
              </p:cNvSpPr>
              <p:nvPr/>
            </p:nvSpPr>
            <p:spPr bwMode="auto">
              <a:xfrm>
                <a:off x="2018" y="11086"/>
                <a:ext cx="720" cy="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83" name="Line 55"/>
              <p:cNvSpPr>
                <a:spLocks noChangeShapeType="1"/>
              </p:cNvSpPr>
              <p:nvPr/>
            </p:nvSpPr>
            <p:spPr bwMode="auto">
              <a:xfrm flipV="1">
                <a:off x="1859" y="10238"/>
                <a:ext cx="0" cy="72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84" name="Text Box 56"/>
              <p:cNvSpPr txBox="1">
                <a:spLocks noChangeArrowheads="1"/>
              </p:cNvSpPr>
              <p:nvPr/>
            </p:nvSpPr>
            <p:spPr bwMode="auto">
              <a:xfrm>
                <a:off x="1710" y="10856"/>
                <a:ext cx="360"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rgbClr val="000000"/>
                    </a:solidFill>
                    <a:effectLst/>
                    <a:latin typeface="Arial" pitchFamily="34" charset="0"/>
                    <a:ea typeface="Arial" pitchFamily="34" charset="0"/>
                    <a:cs typeface="Arial" pitchFamily="34" charset="0"/>
                  </a:rPr>
                  <a:t>0</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grpSp>
          <p:nvGrpSpPr>
            <p:cNvPr id="48185" name="Group 57"/>
            <p:cNvGrpSpPr>
              <a:grpSpLocks/>
            </p:cNvGrpSpPr>
            <p:nvPr/>
          </p:nvGrpSpPr>
          <p:grpSpPr bwMode="auto">
            <a:xfrm>
              <a:off x="4602" y="3512"/>
              <a:ext cx="1028" cy="1158"/>
              <a:chOff x="1710" y="10238"/>
              <a:chExt cx="1028" cy="1158"/>
            </a:xfrm>
          </p:grpSpPr>
          <p:sp>
            <p:nvSpPr>
              <p:cNvPr id="48186" name="Text Box 58"/>
              <p:cNvSpPr txBox="1">
                <a:spLocks noChangeArrowheads="1"/>
              </p:cNvSpPr>
              <p:nvPr/>
            </p:nvSpPr>
            <p:spPr bwMode="auto">
              <a:xfrm>
                <a:off x="1778" y="10238"/>
                <a:ext cx="960" cy="9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nvGrpSpPr>
              <p:cNvPr id="48187" name="Group 59"/>
              <p:cNvGrpSpPr>
                <a:grpSpLocks/>
              </p:cNvGrpSpPr>
              <p:nvPr/>
            </p:nvGrpSpPr>
            <p:grpSpPr bwMode="auto">
              <a:xfrm>
                <a:off x="1978" y="10238"/>
                <a:ext cx="720" cy="720"/>
                <a:chOff x="1778" y="10238"/>
                <a:chExt cx="840" cy="900"/>
              </a:xfrm>
            </p:grpSpPr>
            <p:sp>
              <p:nvSpPr>
                <p:cNvPr id="48188" name="Line 60"/>
                <p:cNvSpPr>
                  <a:spLocks noChangeShapeType="1"/>
                </p:cNvSpPr>
                <p:nvPr/>
              </p:nvSpPr>
              <p:spPr bwMode="auto">
                <a:xfrm>
                  <a:off x="1778" y="10238"/>
                  <a:ext cx="0" cy="90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89" name="Line 61"/>
                <p:cNvSpPr>
                  <a:spLocks noChangeShapeType="1"/>
                </p:cNvSpPr>
                <p:nvPr/>
              </p:nvSpPr>
              <p:spPr bwMode="auto">
                <a:xfrm>
                  <a:off x="1778" y="11138"/>
                  <a:ext cx="840" cy="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sp>
            <p:nvSpPr>
              <p:cNvPr id="48190" name="Line 62"/>
              <p:cNvSpPr>
                <a:spLocks noChangeShapeType="1"/>
              </p:cNvSpPr>
              <p:nvPr/>
            </p:nvSpPr>
            <p:spPr bwMode="auto">
              <a:xfrm>
                <a:off x="2018" y="11086"/>
                <a:ext cx="720" cy="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91" name="Line 63"/>
              <p:cNvSpPr>
                <a:spLocks noChangeShapeType="1"/>
              </p:cNvSpPr>
              <p:nvPr/>
            </p:nvSpPr>
            <p:spPr bwMode="auto">
              <a:xfrm flipV="1">
                <a:off x="1859" y="10238"/>
                <a:ext cx="0" cy="72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92" name="Text Box 64"/>
              <p:cNvSpPr txBox="1">
                <a:spLocks noChangeArrowheads="1"/>
              </p:cNvSpPr>
              <p:nvPr/>
            </p:nvSpPr>
            <p:spPr bwMode="auto">
              <a:xfrm>
                <a:off x="1710" y="10856"/>
                <a:ext cx="360"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rgbClr val="000000"/>
                    </a:solidFill>
                    <a:effectLst/>
                    <a:latin typeface="Arial" pitchFamily="34" charset="0"/>
                    <a:ea typeface="Arial" pitchFamily="34" charset="0"/>
                    <a:cs typeface="Arial" pitchFamily="34" charset="0"/>
                  </a:rPr>
                  <a:t>0</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grpSp>
          <p:nvGrpSpPr>
            <p:cNvPr id="48193" name="Group 65"/>
            <p:cNvGrpSpPr>
              <a:grpSpLocks/>
            </p:cNvGrpSpPr>
            <p:nvPr/>
          </p:nvGrpSpPr>
          <p:grpSpPr bwMode="auto">
            <a:xfrm>
              <a:off x="4602" y="4579"/>
              <a:ext cx="1028" cy="1158"/>
              <a:chOff x="1710" y="10238"/>
              <a:chExt cx="1028" cy="1158"/>
            </a:xfrm>
          </p:grpSpPr>
          <p:sp>
            <p:nvSpPr>
              <p:cNvPr id="48194" name="Text Box 66"/>
              <p:cNvSpPr txBox="1">
                <a:spLocks noChangeArrowheads="1"/>
              </p:cNvSpPr>
              <p:nvPr/>
            </p:nvSpPr>
            <p:spPr bwMode="auto">
              <a:xfrm>
                <a:off x="1778" y="10238"/>
                <a:ext cx="960" cy="9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nvGrpSpPr>
              <p:cNvPr id="48195" name="Group 67"/>
              <p:cNvGrpSpPr>
                <a:grpSpLocks/>
              </p:cNvGrpSpPr>
              <p:nvPr/>
            </p:nvGrpSpPr>
            <p:grpSpPr bwMode="auto">
              <a:xfrm>
                <a:off x="1978" y="10238"/>
                <a:ext cx="720" cy="720"/>
                <a:chOff x="1778" y="10238"/>
                <a:chExt cx="840" cy="900"/>
              </a:xfrm>
            </p:grpSpPr>
            <p:sp>
              <p:nvSpPr>
                <p:cNvPr id="48196" name="Line 68"/>
                <p:cNvSpPr>
                  <a:spLocks noChangeShapeType="1"/>
                </p:cNvSpPr>
                <p:nvPr/>
              </p:nvSpPr>
              <p:spPr bwMode="auto">
                <a:xfrm>
                  <a:off x="1778" y="10238"/>
                  <a:ext cx="0" cy="90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97" name="Line 69"/>
                <p:cNvSpPr>
                  <a:spLocks noChangeShapeType="1"/>
                </p:cNvSpPr>
                <p:nvPr/>
              </p:nvSpPr>
              <p:spPr bwMode="auto">
                <a:xfrm>
                  <a:off x="1778" y="11138"/>
                  <a:ext cx="840" cy="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sp>
            <p:nvSpPr>
              <p:cNvPr id="48198" name="Line 70"/>
              <p:cNvSpPr>
                <a:spLocks noChangeShapeType="1"/>
              </p:cNvSpPr>
              <p:nvPr/>
            </p:nvSpPr>
            <p:spPr bwMode="auto">
              <a:xfrm>
                <a:off x="2018" y="11086"/>
                <a:ext cx="720" cy="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99" name="Line 71"/>
              <p:cNvSpPr>
                <a:spLocks noChangeShapeType="1"/>
              </p:cNvSpPr>
              <p:nvPr/>
            </p:nvSpPr>
            <p:spPr bwMode="auto">
              <a:xfrm flipV="1">
                <a:off x="1859" y="10238"/>
                <a:ext cx="0" cy="72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200" name="Text Box 72"/>
              <p:cNvSpPr txBox="1">
                <a:spLocks noChangeArrowheads="1"/>
              </p:cNvSpPr>
              <p:nvPr/>
            </p:nvSpPr>
            <p:spPr bwMode="auto">
              <a:xfrm>
                <a:off x="1710" y="10856"/>
                <a:ext cx="360"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rgbClr val="000000"/>
                    </a:solidFill>
                    <a:effectLst/>
                    <a:latin typeface="Arial" pitchFamily="34" charset="0"/>
                    <a:ea typeface="Arial" pitchFamily="34" charset="0"/>
                    <a:cs typeface="Arial" pitchFamily="34" charset="0"/>
                  </a:rPr>
                  <a:t>0</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grpSp>
          <p:nvGrpSpPr>
            <p:cNvPr id="48201" name="Group 73"/>
            <p:cNvGrpSpPr>
              <a:grpSpLocks/>
            </p:cNvGrpSpPr>
            <p:nvPr/>
          </p:nvGrpSpPr>
          <p:grpSpPr bwMode="auto">
            <a:xfrm>
              <a:off x="1602" y="2432"/>
              <a:ext cx="1028" cy="1158"/>
              <a:chOff x="1830" y="9698"/>
              <a:chExt cx="1028" cy="1158"/>
            </a:xfrm>
          </p:grpSpPr>
          <p:grpSp>
            <p:nvGrpSpPr>
              <p:cNvPr id="48202" name="Group 74"/>
              <p:cNvGrpSpPr>
                <a:grpSpLocks/>
              </p:cNvGrpSpPr>
              <p:nvPr/>
            </p:nvGrpSpPr>
            <p:grpSpPr bwMode="auto">
              <a:xfrm>
                <a:off x="1830" y="9698"/>
                <a:ext cx="1028" cy="1158"/>
                <a:chOff x="1710" y="10238"/>
                <a:chExt cx="1028" cy="1158"/>
              </a:xfrm>
            </p:grpSpPr>
            <p:sp>
              <p:nvSpPr>
                <p:cNvPr id="48203" name="Text Box 75"/>
                <p:cNvSpPr txBox="1">
                  <a:spLocks noChangeArrowheads="1"/>
                </p:cNvSpPr>
                <p:nvPr/>
              </p:nvSpPr>
              <p:spPr bwMode="auto">
                <a:xfrm>
                  <a:off x="1778" y="10238"/>
                  <a:ext cx="960" cy="9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nvGrpSpPr>
                <p:cNvPr id="48204" name="Group 76"/>
                <p:cNvGrpSpPr>
                  <a:grpSpLocks/>
                </p:cNvGrpSpPr>
                <p:nvPr/>
              </p:nvGrpSpPr>
              <p:grpSpPr bwMode="auto">
                <a:xfrm>
                  <a:off x="1978" y="10238"/>
                  <a:ext cx="720" cy="720"/>
                  <a:chOff x="1778" y="10238"/>
                  <a:chExt cx="840" cy="900"/>
                </a:xfrm>
              </p:grpSpPr>
              <p:sp>
                <p:nvSpPr>
                  <p:cNvPr id="48205" name="Line 77"/>
                  <p:cNvSpPr>
                    <a:spLocks noChangeShapeType="1"/>
                  </p:cNvSpPr>
                  <p:nvPr/>
                </p:nvSpPr>
                <p:spPr bwMode="auto">
                  <a:xfrm>
                    <a:off x="1778" y="10238"/>
                    <a:ext cx="0" cy="90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206" name="Line 78"/>
                  <p:cNvSpPr>
                    <a:spLocks noChangeShapeType="1"/>
                  </p:cNvSpPr>
                  <p:nvPr/>
                </p:nvSpPr>
                <p:spPr bwMode="auto">
                  <a:xfrm>
                    <a:off x="1778" y="11138"/>
                    <a:ext cx="840" cy="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sp>
              <p:nvSpPr>
                <p:cNvPr id="48207" name="Line 79"/>
                <p:cNvSpPr>
                  <a:spLocks noChangeShapeType="1"/>
                </p:cNvSpPr>
                <p:nvPr/>
              </p:nvSpPr>
              <p:spPr bwMode="auto">
                <a:xfrm>
                  <a:off x="2018" y="11086"/>
                  <a:ext cx="720" cy="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208" name="Line 80"/>
                <p:cNvSpPr>
                  <a:spLocks noChangeShapeType="1"/>
                </p:cNvSpPr>
                <p:nvPr/>
              </p:nvSpPr>
              <p:spPr bwMode="auto">
                <a:xfrm flipV="1">
                  <a:off x="1859" y="10238"/>
                  <a:ext cx="0" cy="72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209" name="Text Box 81"/>
                <p:cNvSpPr txBox="1">
                  <a:spLocks noChangeArrowheads="1"/>
                </p:cNvSpPr>
                <p:nvPr/>
              </p:nvSpPr>
              <p:spPr bwMode="auto">
                <a:xfrm>
                  <a:off x="1710" y="10856"/>
                  <a:ext cx="360"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rgbClr val="000000"/>
                      </a:solidFill>
                      <a:effectLst/>
                      <a:latin typeface="Arial" pitchFamily="34" charset="0"/>
                      <a:ea typeface="Arial" pitchFamily="34" charset="0"/>
                      <a:cs typeface="Arial" pitchFamily="34" charset="0"/>
                    </a:rPr>
                    <a:t>0</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sp>
            <p:nvSpPr>
              <p:cNvPr id="48210" name="Line 82"/>
              <p:cNvSpPr>
                <a:spLocks noChangeShapeType="1"/>
              </p:cNvSpPr>
              <p:nvPr/>
            </p:nvSpPr>
            <p:spPr bwMode="auto">
              <a:xfrm>
                <a:off x="2459" y="9763"/>
                <a:ext cx="0" cy="54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sp>
          <p:nvSpPr>
            <p:cNvPr id="48211" name="Freeform 83"/>
            <p:cNvSpPr>
              <a:spLocks/>
            </p:cNvSpPr>
            <p:nvPr/>
          </p:nvSpPr>
          <p:spPr bwMode="auto">
            <a:xfrm>
              <a:off x="1910" y="3632"/>
              <a:ext cx="600" cy="420"/>
            </a:xfrm>
            <a:custGeom>
              <a:avLst/>
              <a:gdLst/>
              <a:ahLst/>
              <a:cxnLst>
                <a:cxn ang="0">
                  <a:pos x="0" y="60"/>
                </a:cxn>
                <a:cxn ang="0">
                  <a:pos x="360" y="60"/>
                </a:cxn>
                <a:cxn ang="0">
                  <a:pos x="600" y="420"/>
                </a:cxn>
              </a:cxnLst>
              <a:rect l="0" t="0" r="r" b="b"/>
              <a:pathLst>
                <a:path w="600" h="420">
                  <a:moveTo>
                    <a:pt x="0" y="60"/>
                  </a:moveTo>
                  <a:cubicBezTo>
                    <a:pt x="130" y="30"/>
                    <a:pt x="260" y="0"/>
                    <a:pt x="360" y="60"/>
                  </a:cubicBezTo>
                  <a:cubicBezTo>
                    <a:pt x="460" y="120"/>
                    <a:pt x="530" y="270"/>
                    <a:pt x="600" y="420"/>
                  </a:cubicBezTo>
                </a:path>
              </a:pathLst>
            </a:custGeom>
            <a:noFill/>
            <a:ln w="9525" cap="flat" cmpd="sng">
              <a:solidFill>
                <a:srgbClr val="000000"/>
              </a:solidFill>
              <a:prstDash val="solid"/>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212" name="Line 84"/>
            <p:cNvSpPr>
              <a:spLocks noChangeShapeType="1"/>
            </p:cNvSpPr>
            <p:nvPr/>
          </p:nvSpPr>
          <p:spPr bwMode="auto">
            <a:xfrm>
              <a:off x="1965" y="4715"/>
              <a:ext cx="556" cy="417"/>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213" name="Freeform 85"/>
            <p:cNvSpPr>
              <a:spLocks/>
            </p:cNvSpPr>
            <p:nvPr/>
          </p:nvSpPr>
          <p:spPr bwMode="auto">
            <a:xfrm>
              <a:off x="3461" y="3689"/>
              <a:ext cx="663" cy="363"/>
            </a:xfrm>
            <a:custGeom>
              <a:avLst/>
              <a:gdLst/>
              <a:ahLst/>
              <a:cxnLst>
                <a:cxn ang="0">
                  <a:pos x="0" y="0"/>
                </a:cxn>
                <a:cxn ang="0">
                  <a:pos x="399" y="44"/>
                </a:cxn>
                <a:cxn ang="0">
                  <a:pos x="663" y="363"/>
                </a:cxn>
              </a:cxnLst>
              <a:rect l="0" t="0" r="r" b="b"/>
              <a:pathLst>
                <a:path w="663" h="363">
                  <a:moveTo>
                    <a:pt x="0" y="0"/>
                  </a:moveTo>
                  <a:lnTo>
                    <a:pt x="399" y="44"/>
                  </a:lnTo>
                  <a:lnTo>
                    <a:pt x="663" y="363"/>
                  </a:lnTo>
                </a:path>
              </a:pathLst>
            </a:custGeom>
            <a:noFill/>
            <a:ln w="9525" cap="flat" cmpd="sng">
              <a:solidFill>
                <a:srgbClr val="000000"/>
              </a:solidFill>
              <a:prstDash val="solid"/>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214" name="Freeform 86"/>
            <p:cNvSpPr>
              <a:spLocks/>
            </p:cNvSpPr>
            <p:nvPr/>
          </p:nvSpPr>
          <p:spPr bwMode="auto">
            <a:xfrm>
              <a:off x="3470" y="2520"/>
              <a:ext cx="600" cy="540"/>
            </a:xfrm>
            <a:custGeom>
              <a:avLst/>
              <a:gdLst/>
              <a:ahLst/>
              <a:cxnLst>
                <a:cxn ang="0">
                  <a:pos x="0" y="0"/>
                </a:cxn>
                <a:cxn ang="0">
                  <a:pos x="480" y="180"/>
                </a:cxn>
                <a:cxn ang="0">
                  <a:pos x="600" y="540"/>
                </a:cxn>
              </a:cxnLst>
              <a:rect l="0" t="0" r="r" b="b"/>
              <a:pathLst>
                <a:path w="600" h="540">
                  <a:moveTo>
                    <a:pt x="0" y="0"/>
                  </a:moveTo>
                  <a:cubicBezTo>
                    <a:pt x="190" y="45"/>
                    <a:pt x="380" y="90"/>
                    <a:pt x="480" y="180"/>
                  </a:cubicBezTo>
                  <a:cubicBezTo>
                    <a:pt x="580" y="270"/>
                    <a:pt x="580" y="480"/>
                    <a:pt x="600" y="540"/>
                  </a:cubicBezTo>
                </a:path>
              </a:pathLst>
            </a:custGeom>
            <a:noFill/>
            <a:ln w="9525" cap="flat" cmpd="sng">
              <a:solidFill>
                <a:srgbClr val="000000"/>
              </a:solidFill>
              <a:prstDash val="solid"/>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215" name="Freeform 87"/>
            <p:cNvSpPr>
              <a:spLocks/>
            </p:cNvSpPr>
            <p:nvPr/>
          </p:nvSpPr>
          <p:spPr bwMode="auto">
            <a:xfrm>
              <a:off x="4888" y="4669"/>
              <a:ext cx="720" cy="540"/>
            </a:xfrm>
            <a:custGeom>
              <a:avLst/>
              <a:gdLst/>
              <a:ahLst/>
              <a:cxnLst>
                <a:cxn ang="0">
                  <a:pos x="0" y="0"/>
                </a:cxn>
                <a:cxn ang="0">
                  <a:pos x="240" y="540"/>
                </a:cxn>
                <a:cxn ang="0">
                  <a:pos x="600" y="540"/>
                </a:cxn>
              </a:cxnLst>
              <a:rect l="0" t="0" r="r" b="b"/>
              <a:pathLst>
                <a:path w="600" h="630">
                  <a:moveTo>
                    <a:pt x="0" y="0"/>
                  </a:moveTo>
                  <a:cubicBezTo>
                    <a:pt x="70" y="225"/>
                    <a:pt x="140" y="450"/>
                    <a:pt x="240" y="540"/>
                  </a:cubicBezTo>
                  <a:cubicBezTo>
                    <a:pt x="340" y="630"/>
                    <a:pt x="540" y="540"/>
                    <a:pt x="600" y="540"/>
                  </a:cubicBezTo>
                </a:path>
              </a:pathLst>
            </a:custGeom>
            <a:noFill/>
            <a:ln w="9525" cap="flat" cmpd="sng">
              <a:solidFill>
                <a:srgbClr val="000000"/>
              </a:solidFill>
              <a:prstDash val="solid"/>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216" name="Freeform 88"/>
            <p:cNvSpPr>
              <a:spLocks/>
            </p:cNvSpPr>
            <p:nvPr/>
          </p:nvSpPr>
          <p:spPr bwMode="auto">
            <a:xfrm>
              <a:off x="5020" y="3648"/>
              <a:ext cx="480" cy="540"/>
            </a:xfrm>
            <a:custGeom>
              <a:avLst/>
              <a:gdLst/>
              <a:ahLst/>
              <a:cxnLst>
                <a:cxn ang="0">
                  <a:pos x="0" y="0"/>
                </a:cxn>
                <a:cxn ang="0">
                  <a:pos x="240" y="180"/>
                </a:cxn>
                <a:cxn ang="0">
                  <a:pos x="360" y="540"/>
                </a:cxn>
              </a:cxnLst>
              <a:rect l="0" t="0" r="r" b="b"/>
              <a:pathLst>
                <a:path w="360" h="540">
                  <a:moveTo>
                    <a:pt x="0" y="0"/>
                  </a:moveTo>
                  <a:cubicBezTo>
                    <a:pt x="90" y="45"/>
                    <a:pt x="180" y="90"/>
                    <a:pt x="240" y="180"/>
                  </a:cubicBezTo>
                  <a:cubicBezTo>
                    <a:pt x="300" y="270"/>
                    <a:pt x="340" y="480"/>
                    <a:pt x="360" y="540"/>
                  </a:cubicBezTo>
                </a:path>
              </a:pathLst>
            </a:custGeom>
            <a:noFill/>
            <a:ln w="9525" cap="flat" cmpd="sng">
              <a:solidFill>
                <a:srgbClr val="000000"/>
              </a:solidFill>
              <a:prstDash val="solid"/>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217" name="Freeform 89"/>
            <p:cNvSpPr>
              <a:spLocks/>
            </p:cNvSpPr>
            <p:nvPr/>
          </p:nvSpPr>
          <p:spPr bwMode="auto">
            <a:xfrm>
              <a:off x="4986" y="2454"/>
              <a:ext cx="535" cy="639"/>
            </a:xfrm>
            <a:custGeom>
              <a:avLst/>
              <a:gdLst/>
              <a:ahLst/>
              <a:cxnLst>
                <a:cxn ang="0">
                  <a:pos x="0" y="0"/>
                </a:cxn>
                <a:cxn ang="0">
                  <a:pos x="391" y="172"/>
                </a:cxn>
                <a:cxn ang="0">
                  <a:pos x="600" y="540"/>
                </a:cxn>
              </a:cxnLst>
              <a:rect l="0" t="0" r="r" b="b"/>
              <a:pathLst>
                <a:path w="600" h="540">
                  <a:moveTo>
                    <a:pt x="0" y="0"/>
                  </a:moveTo>
                  <a:lnTo>
                    <a:pt x="391" y="172"/>
                  </a:lnTo>
                  <a:lnTo>
                    <a:pt x="600" y="540"/>
                  </a:lnTo>
                </a:path>
              </a:pathLst>
            </a:custGeom>
            <a:noFill/>
            <a:ln w="9525" cap="flat" cmpd="sng">
              <a:solidFill>
                <a:srgbClr val="000000"/>
              </a:solidFill>
              <a:prstDash val="solid"/>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nvGrpSpPr>
            <p:cNvPr id="48218" name="Group 90"/>
            <p:cNvGrpSpPr>
              <a:grpSpLocks/>
            </p:cNvGrpSpPr>
            <p:nvPr/>
          </p:nvGrpSpPr>
          <p:grpSpPr bwMode="auto">
            <a:xfrm>
              <a:off x="3158" y="4574"/>
              <a:ext cx="1028" cy="1158"/>
              <a:chOff x="1710" y="10238"/>
              <a:chExt cx="1028" cy="1158"/>
            </a:xfrm>
          </p:grpSpPr>
          <p:sp>
            <p:nvSpPr>
              <p:cNvPr id="48219" name="Text Box 91"/>
              <p:cNvSpPr txBox="1">
                <a:spLocks noChangeArrowheads="1"/>
              </p:cNvSpPr>
              <p:nvPr/>
            </p:nvSpPr>
            <p:spPr bwMode="auto">
              <a:xfrm>
                <a:off x="1778" y="10238"/>
                <a:ext cx="960" cy="9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nvGrpSpPr>
              <p:cNvPr id="48220" name="Group 92"/>
              <p:cNvGrpSpPr>
                <a:grpSpLocks/>
              </p:cNvGrpSpPr>
              <p:nvPr/>
            </p:nvGrpSpPr>
            <p:grpSpPr bwMode="auto">
              <a:xfrm>
                <a:off x="1978" y="10238"/>
                <a:ext cx="720" cy="720"/>
                <a:chOff x="1778" y="10238"/>
                <a:chExt cx="840" cy="900"/>
              </a:xfrm>
            </p:grpSpPr>
            <p:sp>
              <p:nvSpPr>
                <p:cNvPr id="48221" name="Line 93"/>
                <p:cNvSpPr>
                  <a:spLocks noChangeShapeType="1"/>
                </p:cNvSpPr>
                <p:nvPr/>
              </p:nvSpPr>
              <p:spPr bwMode="auto">
                <a:xfrm>
                  <a:off x="1778" y="10238"/>
                  <a:ext cx="0" cy="90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222" name="Line 94"/>
                <p:cNvSpPr>
                  <a:spLocks noChangeShapeType="1"/>
                </p:cNvSpPr>
                <p:nvPr/>
              </p:nvSpPr>
              <p:spPr bwMode="auto">
                <a:xfrm>
                  <a:off x="1778" y="11138"/>
                  <a:ext cx="840" cy="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sp>
            <p:nvSpPr>
              <p:cNvPr id="48223" name="Line 95"/>
              <p:cNvSpPr>
                <a:spLocks noChangeShapeType="1"/>
              </p:cNvSpPr>
              <p:nvPr/>
            </p:nvSpPr>
            <p:spPr bwMode="auto">
              <a:xfrm>
                <a:off x="2018" y="11086"/>
                <a:ext cx="720" cy="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224" name="Line 96"/>
              <p:cNvSpPr>
                <a:spLocks noChangeShapeType="1"/>
              </p:cNvSpPr>
              <p:nvPr/>
            </p:nvSpPr>
            <p:spPr bwMode="auto">
              <a:xfrm flipV="1">
                <a:off x="1859" y="10238"/>
                <a:ext cx="0" cy="72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225" name="Text Box 97"/>
              <p:cNvSpPr txBox="1">
                <a:spLocks noChangeArrowheads="1"/>
              </p:cNvSpPr>
              <p:nvPr/>
            </p:nvSpPr>
            <p:spPr bwMode="auto">
              <a:xfrm>
                <a:off x="1710" y="10856"/>
                <a:ext cx="360"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rgbClr val="000000"/>
                    </a:solidFill>
                    <a:effectLst/>
                    <a:latin typeface="Arial" pitchFamily="34" charset="0"/>
                    <a:ea typeface="Arial" pitchFamily="34" charset="0"/>
                    <a:cs typeface="Arial" pitchFamily="34" charset="0"/>
                  </a:rPr>
                  <a:t>0</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grpSp>
      <p:sp>
        <p:nvSpPr>
          <p:cNvPr id="48226" name="Text Box 98"/>
          <p:cNvSpPr txBox="1">
            <a:spLocks noChangeArrowheads="1"/>
          </p:cNvSpPr>
          <p:nvPr/>
        </p:nvSpPr>
        <p:spPr bwMode="auto">
          <a:xfrm>
            <a:off x="1763694" y="2200920"/>
            <a:ext cx="2355479" cy="508000"/>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0"/>
              </a:spcAft>
              <a:buClrTx/>
              <a:buSzTx/>
              <a:buFontTx/>
              <a:buNone/>
              <a:tabLst/>
            </a:pPr>
            <a:r>
              <a:rPr kumimoji="0" lang="ar-SA" sz="15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التسويق المستهدف والمنحنيات</a:t>
            </a:r>
            <a:endParaRPr kumimoji="0" lang="fr-FR" sz="15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ctr" defTabSz="914400" rtl="1" eaLnBrk="1" fontAlgn="base" latinLnBrk="0" hangingPunct="1">
              <a:lnSpc>
                <a:spcPct val="100000"/>
              </a:lnSpc>
              <a:spcBef>
                <a:spcPct val="0"/>
              </a:spcBef>
              <a:spcAft>
                <a:spcPts val="0"/>
              </a:spcAft>
              <a:buClrTx/>
              <a:buSzTx/>
              <a:buFontTx/>
              <a:buNone/>
              <a:tabLst/>
            </a:pPr>
            <a:r>
              <a:rPr kumimoji="0" lang="ar-SA" sz="15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الخاصة بكل قطاع سوقي</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48227" name="Text Box 99"/>
          <p:cNvSpPr txBox="1">
            <a:spLocks noChangeArrowheads="1"/>
          </p:cNvSpPr>
          <p:nvPr/>
        </p:nvSpPr>
        <p:spPr bwMode="auto">
          <a:xfrm>
            <a:off x="2562200" y="5373216"/>
            <a:ext cx="3810000" cy="6858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lvl="0" algn="ctr">
              <a:spcAft>
                <a:spcPts val="1000"/>
              </a:spcAft>
            </a:pPr>
            <a:r>
              <a:rPr kumimoji="0" lang="ar-SA" sz="1600" b="1" i="0" u="sng"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الشكـل</a:t>
            </a:r>
            <a:r>
              <a:rPr kumimoji="0" lang="ar-SA" sz="1600" b="0" i="0" u="sng"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a:t>
            </a:r>
            <a:r>
              <a:rPr kumimoji="0" lang="ar-SA"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اختلاف منحنيات طلب القطاعات السوقية</a:t>
            </a:r>
            <a:endParaRPr kumimoji="0" lang="fr-FR"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lvl="0" algn="ctr">
              <a:spcAft>
                <a:spcPts val="1000"/>
              </a:spcAft>
            </a:pPr>
            <a:r>
              <a:rPr kumimoji="0" lang="en-GB" sz="1100" b="1" i="0" u="none" strike="noStrike" cap="none" normalizeH="0" baseline="0" dirty="0" smtClean="0">
                <a:ln>
                  <a:noFill/>
                </a:ln>
                <a:solidFill>
                  <a:srgbClr val="000000"/>
                </a:solidFill>
                <a:effectLst/>
                <a:latin typeface="Calibri" pitchFamily="34" charset="0"/>
                <a:ea typeface="Arial" pitchFamily="34" charset="0"/>
                <a:cs typeface="Arial" pitchFamily="34" charset="0"/>
              </a:rPr>
              <a:t> </a:t>
            </a:r>
            <a:r>
              <a:rPr lang="en-GB" sz="1100" i="1" dirty="0" err="1" smtClean="0">
                <a:solidFill>
                  <a:srgbClr val="FF0000"/>
                </a:solidFill>
                <a:latin typeface="Calibri" pitchFamily="34" charset="0"/>
                <a:ea typeface="Arial" pitchFamily="34" charset="0"/>
                <a:cs typeface="Arial" pitchFamily="34" charset="0"/>
              </a:rPr>
              <a:t>Perreault</a:t>
            </a:r>
            <a:r>
              <a:rPr lang="en-GB" sz="1100" i="1" dirty="0" smtClean="0">
                <a:solidFill>
                  <a:srgbClr val="FF0000"/>
                </a:solidFill>
                <a:latin typeface="Calibri" pitchFamily="34" charset="0"/>
                <a:ea typeface="Arial" pitchFamily="34" charset="0"/>
                <a:cs typeface="Arial" pitchFamily="34" charset="0"/>
              </a:rPr>
              <a:t> &amp; McCarthy 2002, </a:t>
            </a:r>
            <a:r>
              <a:rPr kumimoji="0" lang="en-GB" sz="1100" b="0" i="1" u="none" strike="noStrike" cap="none" normalizeH="0" baseline="0" dirty="0" smtClean="0">
                <a:ln>
                  <a:noFill/>
                </a:ln>
                <a:solidFill>
                  <a:srgbClr val="FF0000"/>
                </a:solidFill>
                <a:effectLst/>
                <a:latin typeface="Calibri" pitchFamily="34" charset="0"/>
                <a:ea typeface="Arial" pitchFamily="34" charset="0"/>
                <a:cs typeface="Arial" pitchFamily="34" charset="0"/>
              </a:rPr>
              <a:t>p: 78</a:t>
            </a:r>
            <a:r>
              <a:rPr kumimoji="0" lang="ar-SA" sz="1600" b="0" i="0" u="sng" strike="noStrike" cap="none" normalizeH="0" baseline="0" dirty="0" smtClean="0">
                <a:ln>
                  <a:noFill/>
                </a:ln>
                <a:solidFill>
                  <a:srgbClr val="FF0000"/>
                </a:solidFill>
                <a:effectLst/>
                <a:latin typeface="Traditional Arabic" pitchFamily="18" charset="-78"/>
                <a:ea typeface="Arial" pitchFamily="34" charset="0"/>
                <a:cs typeface="Traditional Arabic" pitchFamily="18" charset="-78"/>
              </a:rPr>
              <a:t>المصـدر</a:t>
            </a:r>
            <a:r>
              <a:rPr kumimoji="0" lang="fr-FR" sz="1600" b="0" i="0" u="sng" strike="noStrike" cap="none" normalizeH="0" baseline="0" dirty="0" smtClean="0">
                <a:ln>
                  <a:noFill/>
                </a:ln>
                <a:solidFill>
                  <a:srgbClr val="FF0000"/>
                </a:solidFill>
                <a:effectLst/>
                <a:latin typeface="Traditional Arabic" pitchFamily="18" charset="-78"/>
                <a:ea typeface="Arial" pitchFamily="34" charset="0"/>
                <a:cs typeface="Traditional Arabic" pitchFamily="18" charset="-78"/>
              </a:rPr>
              <a:t>:</a:t>
            </a:r>
            <a:r>
              <a:rPr kumimoji="0" lang="fr-FR" sz="1600" b="0" i="0" u="none" strike="noStrike" cap="none" normalizeH="0" baseline="0" dirty="0" smtClean="0">
                <a:ln>
                  <a:noFill/>
                </a:ln>
                <a:solidFill>
                  <a:srgbClr val="000000"/>
                </a:solidFill>
                <a:effectLst/>
                <a:latin typeface="Arial" pitchFamily="34" charset="0"/>
                <a:ea typeface="Arial" pitchFamily="34" charset="0"/>
                <a:cs typeface="Arial" pitchFamily="34" charset="0"/>
              </a:rPr>
              <a:t> </a:t>
            </a:r>
            <a:endParaRPr kumimoji="0" lang="en-US" sz="14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300192" y="1268761"/>
            <a:ext cx="2160240" cy="425758"/>
          </a:xfrm>
          <a:prstGeom prst="rect">
            <a:avLst/>
          </a:prstGeom>
          <a:noFill/>
        </p:spPr>
        <p:txBody>
          <a:bodyPr wrap="square" rtlCol="0">
            <a:spAutoFit/>
          </a:bodyPr>
          <a:lstStyle/>
          <a:p>
            <a:pPr algn="just" rtl="1">
              <a:lnSpc>
                <a:spcPts val="2600"/>
              </a:lnSpc>
            </a:pPr>
            <a:r>
              <a:rPr lang="ar-SA" sz="1600" b="1" dirty="0" err="1" smtClean="0">
                <a:solidFill>
                  <a:srgbClr val="000000"/>
                </a:solidFill>
              </a:rPr>
              <a:t>2.</a:t>
            </a:r>
            <a:r>
              <a:rPr lang="ar-SA" sz="1600" b="1" dirty="0" smtClean="0">
                <a:solidFill>
                  <a:srgbClr val="000000"/>
                </a:solidFill>
              </a:rPr>
              <a:t> مبدأ الغالبية الزائفة</a:t>
            </a:r>
            <a:endParaRPr lang="fr-FR" sz="1700" i="1" u="sng" dirty="0" smtClean="0">
              <a:solidFill>
                <a:srgbClr val="000000"/>
              </a:solidFill>
              <a:latin typeface="Times New Roman" pitchFamily="18" charset="0"/>
              <a:cs typeface="Times New Roman" pitchFamily="18" charset="0"/>
            </a:endParaRPr>
          </a:p>
        </p:txBody>
      </p:sp>
      <p:grpSp>
        <p:nvGrpSpPr>
          <p:cNvPr id="47105" name="Group 1"/>
          <p:cNvGrpSpPr>
            <a:grpSpLocks/>
          </p:cNvGrpSpPr>
          <p:nvPr/>
        </p:nvGrpSpPr>
        <p:grpSpPr bwMode="auto">
          <a:xfrm>
            <a:off x="611566" y="1988840"/>
            <a:ext cx="5040631" cy="4320693"/>
            <a:chOff x="1778" y="1534"/>
            <a:chExt cx="7938" cy="6500"/>
          </a:xfrm>
        </p:grpSpPr>
        <p:sp>
          <p:nvSpPr>
            <p:cNvPr id="47106" name="Text Box 2"/>
            <p:cNvSpPr txBox="1">
              <a:spLocks noChangeArrowheads="1"/>
            </p:cNvSpPr>
            <p:nvPr/>
          </p:nvSpPr>
          <p:spPr bwMode="auto">
            <a:xfrm>
              <a:off x="1898" y="1534"/>
              <a:ext cx="7800" cy="4924"/>
            </a:xfrm>
            <a:prstGeom prst="rect">
              <a:avLst/>
            </a:prstGeom>
            <a:no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100" b="1" i="0" u="none" strike="noStrike" cap="none" normalizeH="0" baseline="0" smtClean="0">
                <a:ln>
                  <a:noFill/>
                </a:ln>
                <a:solidFill>
                  <a:srgbClr val="000000"/>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100" b="1" i="0" u="none" strike="noStrike" cap="none" normalizeH="0" baseline="0" smtClean="0">
                <a:ln>
                  <a:noFill/>
                </a:ln>
                <a:solidFill>
                  <a:srgbClr val="000000"/>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100" b="1" i="0" u="none" strike="noStrike" cap="none" normalizeH="0" baseline="0" smtClean="0">
                <a:ln>
                  <a:noFill/>
                </a:ln>
                <a:solidFill>
                  <a:srgbClr val="000000"/>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100" b="1" i="0" u="none" strike="noStrike" cap="none" normalizeH="0" baseline="0" smtClean="0">
                <a:ln>
                  <a:noFill/>
                </a:ln>
                <a:solidFill>
                  <a:srgbClr val="000000"/>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smtClean="0">
                <a:ln>
                  <a:noFill/>
                </a:ln>
                <a:solidFill>
                  <a:srgbClr val="000000"/>
                </a:solidFill>
                <a:effectLst/>
                <a:latin typeface="Arial" pitchFamily="34" charset="0"/>
                <a:cs typeface="Arial" pitchFamily="34" charset="0"/>
              </a:endParaRPr>
            </a:p>
          </p:txBody>
        </p:sp>
        <p:sp>
          <p:nvSpPr>
            <p:cNvPr id="47107" name="Text Box 3"/>
            <p:cNvSpPr txBox="1">
              <a:spLocks noChangeArrowheads="1"/>
            </p:cNvSpPr>
            <p:nvPr/>
          </p:nvSpPr>
          <p:spPr bwMode="auto">
            <a:xfrm>
              <a:off x="1778" y="6954"/>
              <a:ext cx="7920" cy="108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1" i="0" u="sng"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الشكـل رقم </a:t>
              </a:r>
              <a:r>
                <a:rPr kumimoji="0" lang="ar-SA" sz="1400" b="1" i="0" u="sng"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3.2</a:t>
              </a:r>
              <a:r>
                <a:rPr kumimoji="0" lang="ar-SA" sz="1600" b="1" i="0" u="sng"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a:t>
              </a:r>
              <a:r>
                <a:rPr kumimoji="0" lang="ar-SA"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توزيع المنافسين ورغبات المستهلكين</a:t>
              </a:r>
              <a:endParaRPr kumimoji="0" lang="en-US"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600" b="1" i="0" u="sng"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المصـدر:</a:t>
              </a:r>
              <a:r>
                <a:rPr kumimoji="0" lang="ar-SA" sz="17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a:t>
              </a:r>
              <a:r>
                <a:rPr kumimoji="0" lang="fr-FR" sz="1100" i="1" u="none" strike="noStrike" cap="none" normalizeH="0" baseline="0" dirty="0" smtClean="0">
                  <a:ln>
                    <a:noFill/>
                  </a:ln>
                  <a:solidFill>
                    <a:srgbClr val="000000"/>
                  </a:solidFill>
                  <a:effectLst/>
                  <a:latin typeface="Calibri" pitchFamily="34" charset="0"/>
                  <a:ea typeface="Arial" pitchFamily="34" charset="0"/>
                  <a:cs typeface="Arial" pitchFamily="34" charset="0"/>
                </a:rPr>
                <a:t>Eric </a:t>
              </a:r>
              <a:r>
                <a:rPr kumimoji="0" lang="fr-FR" sz="1100" i="1" u="none" strike="noStrike" cap="none" normalizeH="0" baseline="0" dirty="0" err="1" smtClean="0">
                  <a:ln>
                    <a:noFill/>
                  </a:ln>
                  <a:solidFill>
                    <a:srgbClr val="000000"/>
                  </a:solidFill>
                  <a:effectLst/>
                  <a:latin typeface="Calibri" pitchFamily="34" charset="0"/>
                  <a:ea typeface="Arial" pitchFamily="34" charset="0"/>
                  <a:cs typeface="Arial" pitchFamily="34" charset="0"/>
                </a:rPr>
                <a:t>Vernette</a:t>
              </a:r>
              <a:r>
                <a:rPr kumimoji="0" lang="fr-FR" sz="1100" i="1" u="none" strike="noStrike" cap="none" normalizeH="0" baseline="0" dirty="0" smtClean="0">
                  <a:ln>
                    <a:noFill/>
                  </a:ln>
                  <a:solidFill>
                    <a:srgbClr val="000000"/>
                  </a:solidFill>
                  <a:effectLst/>
                  <a:latin typeface="Calibri" pitchFamily="34" charset="0"/>
                  <a:ea typeface="Arial" pitchFamily="34" charset="0"/>
                  <a:cs typeface="Arial" pitchFamily="34" charset="0"/>
                </a:rPr>
                <a:t>, </a:t>
              </a:r>
              <a:r>
                <a:rPr kumimoji="0" lang="fr-FR" sz="1100" i="1" u="sng" strike="noStrike" cap="none" normalizeH="0" baseline="0" dirty="0" smtClean="0">
                  <a:ln>
                    <a:noFill/>
                  </a:ln>
                  <a:solidFill>
                    <a:srgbClr val="000000"/>
                  </a:solidFill>
                  <a:effectLst/>
                  <a:latin typeface="Calibri" pitchFamily="34" charset="0"/>
                  <a:ea typeface="Arial" pitchFamily="34" charset="0"/>
                  <a:cs typeface="Arial" pitchFamily="34" charset="0"/>
                </a:rPr>
                <a:t>L’essentiel du marketing</a:t>
              </a:r>
              <a:r>
                <a:rPr kumimoji="0" lang="fr-FR" sz="1100" i="1" u="none" strike="noStrike" cap="none" normalizeH="0" baseline="0" dirty="0" smtClean="0">
                  <a:ln>
                    <a:noFill/>
                  </a:ln>
                  <a:solidFill>
                    <a:srgbClr val="000000"/>
                  </a:solidFill>
                  <a:effectLst/>
                  <a:latin typeface="Calibri" pitchFamily="34" charset="0"/>
                  <a:ea typeface="Arial" pitchFamily="34" charset="0"/>
                  <a:cs typeface="Arial" pitchFamily="34" charset="0"/>
                </a:rPr>
                <a:t>, Op.cit, p : 143</a:t>
              </a:r>
              <a:endParaRPr kumimoji="0" lang="fr-FR" sz="1800" i="0" u="none" strike="noStrike" cap="none" normalizeH="0" baseline="0" dirty="0" smtClean="0">
                <a:ln>
                  <a:noFill/>
                </a:ln>
                <a:solidFill>
                  <a:srgbClr val="000000"/>
                </a:solidFill>
                <a:effectLst/>
                <a:latin typeface="Arial" pitchFamily="34" charset="0"/>
                <a:cs typeface="Arial" pitchFamily="34" charset="0"/>
              </a:endParaRPr>
            </a:p>
          </p:txBody>
        </p:sp>
        <p:sp>
          <p:nvSpPr>
            <p:cNvPr id="47108" name="Line 4"/>
            <p:cNvSpPr>
              <a:spLocks noChangeShapeType="1"/>
            </p:cNvSpPr>
            <p:nvPr/>
          </p:nvSpPr>
          <p:spPr bwMode="auto">
            <a:xfrm>
              <a:off x="5597" y="1843"/>
              <a:ext cx="0" cy="3780"/>
            </a:xfrm>
            <a:prstGeom prst="line">
              <a:avLst/>
            </a:prstGeom>
            <a:noFill/>
            <a:ln w="9525">
              <a:solidFill>
                <a:srgbClr val="000000"/>
              </a:solidFill>
              <a:prstDash val="lgDashDot"/>
              <a:round/>
              <a:headEnd/>
              <a:tailEnd/>
            </a:ln>
            <a:effectLst/>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grpSp>
          <p:nvGrpSpPr>
            <p:cNvPr id="47109" name="Group 5"/>
            <p:cNvGrpSpPr>
              <a:grpSpLocks/>
            </p:cNvGrpSpPr>
            <p:nvPr/>
          </p:nvGrpSpPr>
          <p:grpSpPr bwMode="auto">
            <a:xfrm>
              <a:off x="2047" y="1702"/>
              <a:ext cx="7669" cy="4756"/>
              <a:chOff x="2047" y="1702"/>
              <a:chExt cx="7669" cy="4756"/>
            </a:xfrm>
          </p:grpSpPr>
          <p:sp>
            <p:nvSpPr>
              <p:cNvPr id="47110" name="Line 6"/>
              <p:cNvSpPr>
                <a:spLocks noChangeShapeType="1"/>
              </p:cNvSpPr>
              <p:nvPr/>
            </p:nvSpPr>
            <p:spPr bwMode="auto">
              <a:xfrm flipV="1">
                <a:off x="3098" y="1778"/>
                <a:ext cx="0" cy="3845"/>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sp>
            <p:nvSpPr>
              <p:cNvPr id="47111" name="Line 7"/>
              <p:cNvSpPr>
                <a:spLocks noChangeShapeType="1"/>
              </p:cNvSpPr>
              <p:nvPr/>
            </p:nvSpPr>
            <p:spPr bwMode="auto">
              <a:xfrm>
                <a:off x="3098" y="5623"/>
                <a:ext cx="5520" cy="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sp>
            <p:nvSpPr>
              <p:cNvPr id="47112" name="Text Box 8"/>
              <p:cNvSpPr txBox="1">
                <a:spLocks noChangeArrowheads="1"/>
              </p:cNvSpPr>
              <p:nvPr/>
            </p:nvSpPr>
            <p:spPr bwMode="auto">
              <a:xfrm>
                <a:off x="7118" y="5558"/>
                <a:ext cx="1440" cy="720"/>
              </a:xfrm>
              <a:prstGeom prst="rect">
                <a:avLst/>
              </a:prstGeom>
              <a:noFill/>
              <a:ln w="9525" algn="ctr">
                <a:noFill/>
                <a:miter lim="800000"/>
                <a:headEnd/>
                <a:tailEnd/>
              </a:ln>
              <a:effectLst/>
            </p:spPr>
            <p:txBody>
              <a:bodyPr vert="horz" wrap="square" lIns="91440" tIns="46800" rIns="91440" bIns="360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عصير حلو جدا</a:t>
                </a:r>
                <a:endParaRPr kumimoji="0" lang="fr-FR" sz="1800" b="1" i="0" u="none" strike="noStrike" cap="none" normalizeH="0" baseline="0" smtClean="0">
                  <a:ln>
                    <a:noFill/>
                  </a:ln>
                  <a:solidFill>
                    <a:srgbClr val="000000"/>
                  </a:solidFill>
                  <a:effectLst/>
                  <a:latin typeface="Arial" pitchFamily="34" charset="0"/>
                  <a:cs typeface="Arial" pitchFamily="34" charset="0"/>
                </a:endParaRPr>
              </a:p>
            </p:txBody>
          </p:sp>
          <p:sp>
            <p:nvSpPr>
              <p:cNvPr id="47113" name="Text Box 9"/>
              <p:cNvSpPr txBox="1">
                <a:spLocks noChangeArrowheads="1"/>
              </p:cNvSpPr>
              <p:nvPr/>
            </p:nvSpPr>
            <p:spPr bwMode="auto">
              <a:xfrm>
                <a:off x="4898" y="5578"/>
                <a:ext cx="1680" cy="88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عصير متوسط الحلاوة</a:t>
                </a:r>
                <a:r>
                  <a:rPr kumimoji="0" lang="fr-FR"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47114" name="Text Box 10"/>
              <p:cNvSpPr txBox="1">
                <a:spLocks noChangeArrowheads="1"/>
              </p:cNvSpPr>
              <p:nvPr/>
            </p:nvSpPr>
            <p:spPr bwMode="auto">
              <a:xfrm>
                <a:off x="3098" y="5558"/>
                <a:ext cx="1440" cy="9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ar-SA" sz="1600" b="1" dirty="0" smtClean="0">
                    <a:solidFill>
                      <a:srgbClr val="000000"/>
                    </a:solidFill>
                    <a:latin typeface="Traditional Arabic" pitchFamily="18" charset="-78"/>
                    <a:ea typeface="Arial" pitchFamily="34" charset="0"/>
                    <a:cs typeface="Traditional Arabic" pitchFamily="18" charset="-78"/>
                  </a:rPr>
                  <a:t>عصير غير حلو</a:t>
                </a:r>
                <a:r>
                  <a:rPr kumimoji="0" lang="fr-FR" sz="1400" b="1" i="0" u="none" strike="noStrike" cap="none" normalizeH="0" baseline="0" dirty="0" smtClean="0">
                    <a:ln>
                      <a:noFill/>
                    </a:ln>
                    <a:solidFill>
                      <a:srgbClr val="000000"/>
                    </a:solidFill>
                    <a:effectLst/>
                    <a:latin typeface="Arabic Transparent" charset="0"/>
                    <a:ea typeface="Arial" pitchFamily="34" charset="0"/>
                    <a:cs typeface="Arial" pitchFamily="34" charset="0"/>
                  </a:rPr>
                  <a:t> </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47115" name="Freeform 11"/>
              <p:cNvSpPr>
                <a:spLocks/>
              </p:cNvSpPr>
              <p:nvPr/>
            </p:nvSpPr>
            <p:spPr bwMode="auto">
              <a:xfrm>
                <a:off x="3171" y="1936"/>
                <a:ext cx="4967" cy="3147"/>
              </a:xfrm>
              <a:custGeom>
                <a:avLst/>
                <a:gdLst/>
                <a:ahLst/>
                <a:cxnLst>
                  <a:cxn ang="0">
                    <a:pos x="0" y="3130"/>
                  </a:cxn>
                  <a:cxn ang="0">
                    <a:pos x="1044" y="2613"/>
                  </a:cxn>
                  <a:cxn ang="0">
                    <a:pos x="1295" y="631"/>
                  </a:cxn>
                  <a:cxn ang="0">
                    <a:pos x="2411" y="0"/>
                  </a:cxn>
                  <a:cxn ang="0">
                    <a:pos x="3576" y="631"/>
                  </a:cxn>
                  <a:cxn ang="0">
                    <a:pos x="3916" y="2613"/>
                  </a:cxn>
                  <a:cxn ang="0">
                    <a:pos x="4967" y="3147"/>
                  </a:cxn>
                </a:cxnLst>
                <a:rect l="0" t="0" r="r" b="b"/>
                <a:pathLst>
                  <a:path w="4967" h="3147">
                    <a:moveTo>
                      <a:pt x="0" y="3130"/>
                    </a:moveTo>
                    <a:cubicBezTo>
                      <a:pt x="174" y="3042"/>
                      <a:pt x="828" y="3029"/>
                      <a:pt x="1044" y="2613"/>
                    </a:cubicBezTo>
                    <a:cubicBezTo>
                      <a:pt x="1260" y="2197"/>
                      <a:pt x="1067" y="1066"/>
                      <a:pt x="1295" y="631"/>
                    </a:cubicBezTo>
                    <a:cubicBezTo>
                      <a:pt x="1523" y="196"/>
                      <a:pt x="2031" y="0"/>
                      <a:pt x="2411" y="0"/>
                    </a:cubicBezTo>
                    <a:cubicBezTo>
                      <a:pt x="2791" y="0"/>
                      <a:pt x="3325" y="195"/>
                      <a:pt x="3576" y="631"/>
                    </a:cubicBezTo>
                    <a:cubicBezTo>
                      <a:pt x="3827" y="1067"/>
                      <a:pt x="3684" y="2194"/>
                      <a:pt x="3916" y="2613"/>
                    </a:cubicBezTo>
                    <a:cubicBezTo>
                      <a:pt x="4148" y="3032"/>
                      <a:pt x="4748" y="3036"/>
                      <a:pt x="4967" y="3147"/>
                    </a:cubicBezTo>
                  </a:path>
                </a:pathLst>
              </a:custGeom>
              <a:noFill/>
              <a:ln w="12700" cap="flat" cmpd="sng">
                <a:solidFill>
                  <a:srgbClr val="000000"/>
                </a:solidFill>
                <a:prstDash val="solid"/>
                <a:round/>
                <a:headEnd/>
                <a:tailEnd/>
              </a:ln>
              <a:effectLst/>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sp>
            <p:nvSpPr>
              <p:cNvPr id="47116" name="Text Box 12"/>
              <p:cNvSpPr txBox="1">
                <a:spLocks noChangeArrowheads="1"/>
              </p:cNvSpPr>
              <p:nvPr/>
            </p:nvSpPr>
            <p:spPr bwMode="auto">
              <a:xfrm>
                <a:off x="5086" y="2405"/>
                <a:ext cx="1320" cy="720"/>
              </a:xfrm>
              <a:prstGeom prst="rect">
                <a:avLst/>
              </a:prstGeom>
              <a:noFill/>
              <a:ln w="9525" algn="ctr">
                <a:noFill/>
                <a:miter lim="800000"/>
                <a:headEnd/>
                <a:tailEnd/>
              </a:ln>
              <a:effectLst/>
            </p:spPr>
            <p:txBody>
              <a:bodyPr vert="horz" wrap="square" lIns="0" tIns="10800" rIns="0" bIns="10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4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9</a:t>
                </a:r>
                <a:r>
                  <a:rPr kumimoji="0" lang="en-US" sz="16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 </a:t>
                </a:r>
                <a:r>
                  <a:rPr kumimoji="0" lang="ar-SA" sz="16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علامـات متنافسـة</a:t>
                </a:r>
                <a:endParaRPr kumimoji="0" lang="fr-FR" sz="1800" b="1" i="0" u="none" strike="noStrike" cap="none" normalizeH="0" baseline="0" smtClean="0">
                  <a:ln>
                    <a:noFill/>
                  </a:ln>
                  <a:solidFill>
                    <a:srgbClr val="000000"/>
                  </a:solidFill>
                  <a:effectLst/>
                  <a:latin typeface="Arial" pitchFamily="34" charset="0"/>
                  <a:cs typeface="Arial" pitchFamily="34" charset="0"/>
                </a:endParaRPr>
              </a:p>
            </p:txBody>
          </p:sp>
          <p:sp>
            <p:nvSpPr>
              <p:cNvPr id="47117" name="Text Box 13"/>
              <p:cNvSpPr txBox="1">
                <a:spLocks noChangeArrowheads="1"/>
              </p:cNvSpPr>
              <p:nvPr/>
            </p:nvSpPr>
            <p:spPr bwMode="auto">
              <a:xfrm>
                <a:off x="3299" y="2923"/>
                <a:ext cx="1440" cy="540"/>
              </a:xfrm>
              <a:prstGeom prst="rect">
                <a:avLst/>
              </a:prstGeom>
              <a:solidFill>
                <a:srgbClr val="C0C0C0"/>
              </a:solidFill>
              <a:ln w="9525" algn="ctr">
                <a:solidFill>
                  <a:srgbClr val="C0C0C0"/>
                </a:solidFill>
                <a:miter lim="800000"/>
                <a:headEnd/>
                <a:tailEnd/>
              </a:ln>
              <a:effectLst/>
            </p:spPr>
            <p:txBody>
              <a:bodyPr vert="horz" wrap="square" lIns="54000" tIns="46800" rIns="54000" bIns="10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منتوج جديد؟</a:t>
                </a:r>
                <a:endParaRPr kumimoji="0" lang="fr-FR" sz="1800" b="1" i="0" u="none" strike="noStrike" cap="none" normalizeH="0" baseline="0" smtClean="0">
                  <a:ln>
                    <a:noFill/>
                  </a:ln>
                  <a:solidFill>
                    <a:srgbClr val="000000"/>
                  </a:solidFill>
                  <a:effectLst/>
                  <a:latin typeface="Arial" pitchFamily="34" charset="0"/>
                  <a:cs typeface="Arial" pitchFamily="34" charset="0"/>
                </a:endParaRPr>
              </a:p>
            </p:txBody>
          </p:sp>
          <p:sp>
            <p:nvSpPr>
              <p:cNvPr id="47118" name="Line 14"/>
              <p:cNvSpPr>
                <a:spLocks noChangeShapeType="1"/>
              </p:cNvSpPr>
              <p:nvPr/>
            </p:nvSpPr>
            <p:spPr bwMode="auto">
              <a:xfrm>
                <a:off x="3964" y="3463"/>
                <a:ext cx="0" cy="1735"/>
              </a:xfrm>
              <a:prstGeom prst="line">
                <a:avLst/>
              </a:prstGeom>
              <a:noFill/>
              <a:ln w="9525">
                <a:solidFill>
                  <a:srgbClr val="000000"/>
                </a:solidFill>
                <a:prstDash val="dash"/>
                <a:round/>
                <a:headEnd/>
                <a:tailEnd type="triangle" w="med" len="med"/>
              </a:ln>
              <a:effectLst/>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sp>
            <p:nvSpPr>
              <p:cNvPr id="47119" name="Freeform 15"/>
              <p:cNvSpPr>
                <a:spLocks/>
              </p:cNvSpPr>
              <p:nvPr/>
            </p:nvSpPr>
            <p:spPr bwMode="auto">
              <a:xfrm>
                <a:off x="3974" y="3463"/>
                <a:ext cx="3324" cy="1735"/>
              </a:xfrm>
              <a:custGeom>
                <a:avLst/>
                <a:gdLst/>
                <a:ahLst/>
                <a:cxnLst>
                  <a:cxn ang="0">
                    <a:pos x="0" y="0"/>
                  </a:cxn>
                  <a:cxn ang="0">
                    <a:pos x="3324" y="1735"/>
                  </a:cxn>
                </a:cxnLst>
                <a:rect l="0" t="0" r="r" b="b"/>
                <a:pathLst>
                  <a:path w="3324" h="1735">
                    <a:moveTo>
                      <a:pt x="0" y="0"/>
                    </a:moveTo>
                    <a:lnTo>
                      <a:pt x="3324" y="1735"/>
                    </a:lnTo>
                  </a:path>
                </a:pathLst>
              </a:custGeom>
              <a:noFill/>
              <a:ln w="9525" cap="flat" cmpd="sng">
                <a:solidFill>
                  <a:srgbClr val="000000"/>
                </a:solidFill>
                <a:prstDash val="dash"/>
                <a:round/>
                <a:headEnd type="none" w="med" len="med"/>
                <a:tailEnd type="triangle" w="med" len="med"/>
              </a:ln>
              <a:effectLst/>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sp>
            <p:nvSpPr>
              <p:cNvPr id="47120" name="Text Box 16"/>
              <p:cNvSpPr txBox="1">
                <a:spLocks noChangeArrowheads="1"/>
              </p:cNvSpPr>
              <p:nvPr/>
            </p:nvSpPr>
            <p:spPr bwMode="auto">
              <a:xfrm>
                <a:off x="2047" y="1702"/>
                <a:ext cx="1080"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الرغبات</a:t>
                </a:r>
                <a:endParaRPr kumimoji="0" lang="fr-FR" sz="1800" b="1" i="0" u="none" strike="noStrike" cap="none" normalizeH="0" baseline="0" smtClean="0">
                  <a:ln>
                    <a:noFill/>
                  </a:ln>
                  <a:solidFill>
                    <a:srgbClr val="000000"/>
                  </a:solidFill>
                  <a:effectLst/>
                  <a:latin typeface="Arial" pitchFamily="34" charset="0"/>
                  <a:cs typeface="Arial" pitchFamily="34" charset="0"/>
                </a:endParaRPr>
              </a:p>
            </p:txBody>
          </p:sp>
          <p:sp>
            <p:nvSpPr>
              <p:cNvPr id="47121" name="Text Box 17"/>
              <p:cNvSpPr txBox="1">
                <a:spLocks noChangeArrowheads="1"/>
              </p:cNvSpPr>
              <p:nvPr/>
            </p:nvSpPr>
            <p:spPr bwMode="auto">
              <a:xfrm>
                <a:off x="8738" y="5558"/>
                <a:ext cx="978"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السكر</a:t>
                </a:r>
                <a:endParaRPr kumimoji="0" lang="en-US" sz="1400" b="1" i="0" u="none" strike="noStrike" cap="none" normalizeH="0" baseline="0" dirty="0" smtClean="0">
                  <a:ln>
                    <a:noFill/>
                  </a:ln>
                  <a:solidFill>
                    <a:srgbClr val="000000"/>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grpSp>
      </p:grpSp>
      <p:sp>
        <p:nvSpPr>
          <p:cNvPr id="38913" name="Rectangle 1"/>
          <p:cNvSpPr>
            <a:spLocks noChangeArrowheads="1"/>
          </p:cNvSpPr>
          <p:nvPr/>
        </p:nvSpPr>
        <p:spPr bwMode="auto">
          <a:xfrm>
            <a:off x="6084168" y="1700808"/>
            <a:ext cx="2555776" cy="49475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ts val="2300"/>
              </a:lnSpc>
              <a:spcBef>
                <a:spcPct val="0"/>
              </a:spcBef>
              <a:spcAft>
                <a:spcPct val="0"/>
              </a:spcAft>
              <a:buClrTx/>
              <a:buSzTx/>
              <a:buFontTx/>
              <a:buNone/>
              <a:tabLst/>
            </a:pPr>
            <a:r>
              <a:rPr kumimoji="0" lang="fr-FR" altLang="zh-CN" sz="17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fr-FR" altLang="zh-CN" sz="1700"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rPr>
              <a:t> </a:t>
            </a:r>
            <a:r>
              <a:rPr kumimoji="0" lang="fr-FR" altLang="zh-CN" sz="17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fr-FR" altLang="zh-CN" sz="1700"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rPr>
              <a:t> </a:t>
            </a:r>
            <a:r>
              <a:rPr kumimoji="0" lang="ar-SA" altLang="zh-CN" sz="17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إن حالة النجاح التي لاقتها المؤسسة لا شك أنها ستدفع بالمنافسين إلى التدفق إلى سوقها عن طريق إنتاج السلعة نفسها وإلى الفئة ذاتـها </a:t>
            </a:r>
            <a:r>
              <a:rPr kumimoji="0" lang="fr-FR" altLang="zh-CN" sz="1400"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rPr>
              <a:t></a:t>
            </a:r>
            <a:r>
              <a:rPr kumimoji="0" lang="ar-SA" altLang="zh-CN" sz="17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الغـالبية الوسطية</a:t>
            </a:r>
            <a:r>
              <a:rPr kumimoji="0" lang="fr-FR" altLang="zh-CN" sz="1400"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rPr>
              <a:t></a:t>
            </a:r>
            <a:r>
              <a:rPr kumimoji="0" lang="ar-SA" altLang="zh-CN" sz="17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غير أنه وبعد مدة سيحدث تشبع في السوق وإن أي علامة جديدة سوف لن تهتم بهذا القطاع لأنه سيصبح غالبية زائفة ذلك أن توقعات حصتها السوقية فيه ستكون مساوية ﻟـ </a:t>
            </a:r>
            <a:r>
              <a:rPr kumimoji="0" lang="fr-FR" altLang="zh-CN" sz="1400"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rPr>
              <a:t></a:t>
            </a:r>
            <a:r>
              <a:rPr kumimoji="0" lang="ar-SA" altLang="zh-CN" sz="1400" b="1" i="0"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rPr>
              <a:t>9</a:t>
            </a:r>
            <a:r>
              <a:rPr kumimoji="0" lang="ar-SA" altLang="zh-CN" sz="14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sym typeface="Symbol" pitchFamily="18" charset="2"/>
              </a:rPr>
              <a:t> </a:t>
            </a:r>
            <a:r>
              <a:rPr kumimoji="0" lang="ar-SA" altLang="zh-CN" sz="17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sym typeface="Symbol" pitchFamily="18" charset="2"/>
              </a:rPr>
              <a:t>علامات</a:t>
            </a:r>
            <a:r>
              <a:rPr kumimoji="0" lang="ar-SA" altLang="zh-CN" sz="14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sym typeface="Symbol" pitchFamily="18" charset="2"/>
              </a:rPr>
              <a:t>+</a:t>
            </a:r>
            <a:r>
              <a:rPr kumimoji="0" lang="ar-SA" altLang="zh-CN" sz="1400" b="1" i="0"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sym typeface="Symbol" pitchFamily="18" charset="2"/>
              </a:rPr>
              <a:t>1</a:t>
            </a:r>
            <a:r>
              <a:rPr kumimoji="0" lang="fr-FR" altLang="zh-CN" sz="1400"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rPr>
              <a:t></a:t>
            </a:r>
            <a:r>
              <a:rPr kumimoji="0" lang="fr-FR" altLang="zh-CN" sz="17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ar-SA" altLang="zh-CN" sz="1400" b="1"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sym typeface="Symbol" pitchFamily="18" charset="2"/>
              </a:rPr>
              <a:t>×</a:t>
            </a:r>
            <a:r>
              <a:rPr kumimoji="0" lang="ar-SA" altLang="zh-CN" sz="1400" b="1" i="0" u="none" strike="noStrike" cap="none" normalizeH="0" baseline="0" dirty="0" err="1" smtClean="0">
                <a:ln>
                  <a:noFill/>
                </a:ln>
                <a:solidFill>
                  <a:srgbClr val="000000"/>
                </a:solidFill>
                <a:effectLst/>
                <a:latin typeface="Times New Roman" pitchFamily="18" charset="0"/>
                <a:ea typeface="SimSun" pitchFamily="2" charset="-122"/>
                <a:cs typeface="Times New Roman" pitchFamily="18" charset="0"/>
                <a:sym typeface="Symbol" pitchFamily="18" charset="2"/>
              </a:rPr>
              <a:t>100% </a:t>
            </a:r>
            <a:r>
              <a:rPr kumimoji="0" lang="ar-SA" altLang="zh-CN" sz="1400" b="1" i="0"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sym typeface="Symbol" pitchFamily="18" charset="2"/>
              </a:rPr>
              <a:t>=10%</a:t>
            </a:r>
            <a:r>
              <a:rPr kumimoji="0" lang="ar-SA" altLang="zh-CN" sz="1700" b="1" i="0"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sym typeface="Symbol" pitchFamily="18" charset="2"/>
              </a:rPr>
              <a:t>، </a:t>
            </a:r>
            <a:r>
              <a:rPr kumimoji="0" lang="ar-SA" altLang="zh-CN" sz="17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sym typeface="Symbol" pitchFamily="18" charset="2"/>
              </a:rPr>
              <a:t>ولذلك فإنها ستسعى إلى استهـداف أحد القطاعات الموجـودة على الجانبين، إن حصتها السوقية الجديـدة يمكن تقديـرها </a:t>
            </a:r>
            <a:r>
              <a:rPr kumimoji="0" lang="ar-SA" altLang="zh-CN" sz="1700" b="1"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sym typeface="Symbol" pitchFamily="18" charset="2"/>
              </a:rPr>
              <a:t>ﺑـ</a:t>
            </a:r>
            <a:r>
              <a:rPr kumimoji="0" lang="ar-SA" altLang="zh-CN" sz="17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sym typeface="Symbol" pitchFamily="18" charset="2"/>
              </a:rPr>
              <a:t> </a:t>
            </a:r>
            <a:r>
              <a:rPr kumimoji="0" lang="ar-SA" altLang="zh-CN" sz="1400" b="1"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sym typeface="Symbol" pitchFamily="18" charset="2"/>
              </a:rPr>
              <a:t>16</a:t>
            </a:r>
            <a:r>
              <a:rPr kumimoji="0" lang="ar-SA" altLang="zh-CN" sz="1400" b="1" i="0" u="none" strike="noStrike" cap="none" normalizeH="0" baseline="0" dirty="0" err="1" smtClean="0">
                <a:ln>
                  <a:noFill/>
                </a:ln>
                <a:solidFill>
                  <a:srgbClr val="000000"/>
                </a:solidFill>
                <a:effectLst/>
                <a:latin typeface="Times New Roman" pitchFamily="18" charset="0"/>
                <a:ea typeface="SimSun" pitchFamily="2" charset="-122"/>
                <a:cs typeface="Times New Roman" pitchFamily="18" charset="0"/>
                <a:sym typeface="Symbol" pitchFamily="18" charset="2"/>
              </a:rPr>
              <a:t>%</a:t>
            </a:r>
            <a:r>
              <a:rPr kumimoji="0" lang="ar-SA" altLang="zh-CN" sz="1400" b="1" i="0"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sym typeface="Symbol" pitchFamily="18" charset="2"/>
              </a:rPr>
              <a:t>  </a:t>
            </a:r>
            <a:r>
              <a:rPr kumimoji="0" lang="fr-FR" altLang="zh-CN" sz="1400"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rPr>
              <a:t></a:t>
            </a:r>
            <a:r>
              <a:rPr kumimoji="0" lang="ar-SA" altLang="zh-CN" sz="17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حسب قانون التوزيع الطبيعي</a:t>
            </a:r>
            <a:r>
              <a:rPr kumimoji="0" lang="fr-FR" altLang="zh-CN" sz="1400"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rPr>
              <a:t></a:t>
            </a:r>
            <a:r>
              <a:rPr kumimoji="0" lang="ar-SA" altLang="zh-CN" sz="1700" b="1"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sym typeface="Symbol" pitchFamily="18" charset="2"/>
              </a:rPr>
              <a:t>.</a:t>
            </a:r>
            <a:endParaRPr kumimoji="0" lang="fr-FR" altLang="zh-CN" sz="800" b="1"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fr-FR" altLang="zh-CN" sz="1400"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rPr>
              <a:t/>
            </a:r>
            <a:br>
              <a:rPr kumimoji="0" lang="fr-FR" altLang="zh-CN" sz="1400"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rPr>
            </a:br>
            <a:endParaRPr kumimoji="0" lang="fr-FR" altLang="zh-CN" sz="1400"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090" name="Group 34"/>
          <p:cNvGrpSpPr>
            <a:grpSpLocks/>
          </p:cNvGrpSpPr>
          <p:nvPr/>
        </p:nvGrpSpPr>
        <p:grpSpPr bwMode="auto">
          <a:xfrm>
            <a:off x="4572000" y="3068961"/>
            <a:ext cx="1371600" cy="2309812"/>
            <a:chOff x="5834" y="6962"/>
            <a:chExt cx="2160" cy="3636"/>
          </a:xfrm>
        </p:grpSpPr>
        <p:sp>
          <p:nvSpPr>
            <p:cNvPr id="45091" name="Oval 35"/>
            <p:cNvSpPr>
              <a:spLocks noChangeArrowheads="1"/>
            </p:cNvSpPr>
            <p:nvPr/>
          </p:nvSpPr>
          <p:spPr bwMode="auto">
            <a:xfrm rot="4655182">
              <a:off x="5834" y="6962"/>
              <a:ext cx="2160" cy="2160"/>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p>
          </p:txBody>
        </p:sp>
        <p:sp>
          <p:nvSpPr>
            <p:cNvPr id="45092" name="Oval 36"/>
            <p:cNvSpPr>
              <a:spLocks noChangeArrowheads="1"/>
            </p:cNvSpPr>
            <p:nvPr/>
          </p:nvSpPr>
          <p:spPr bwMode="auto">
            <a:xfrm rot="9292373">
              <a:off x="6246" y="7382"/>
              <a:ext cx="1320" cy="1320"/>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p>
          </p:txBody>
        </p:sp>
        <p:sp>
          <p:nvSpPr>
            <p:cNvPr id="45093" name="Oval 37"/>
            <p:cNvSpPr>
              <a:spLocks noChangeArrowheads="1"/>
            </p:cNvSpPr>
            <p:nvPr/>
          </p:nvSpPr>
          <p:spPr bwMode="auto">
            <a:xfrm>
              <a:off x="6098" y="9278"/>
              <a:ext cx="1320" cy="1320"/>
            </a:xfrm>
            <a:prstGeom prst="ellipse">
              <a:avLst/>
            </a:prstGeom>
            <a:no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p>
          </p:txBody>
        </p:sp>
        <p:sp>
          <p:nvSpPr>
            <p:cNvPr id="45094" name="Oval 38"/>
            <p:cNvSpPr>
              <a:spLocks noChangeArrowheads="1"/>
            </p:cNvSpPr>
            <p:nvPr/>
          </p:nvSpPr>
          <p:spPr bwMode="auto">
            <a:xfrm>
              <a:off x="6334" y="9530"/>
              <a:ext cx="844" cy="844"/>
            </a:xfrm>
            <a:prstGeom prst="ellipse">
              <a:avLst/>
            </a:prstGeom>
            <a:no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p>
          </p:txBody>
        </p:sp>
      </p:grpSp>
      <p:sp>
        <p:nvSpPr>
          <p:cNvPr id="4" name="ZoneTexte 3"/>
          <p:cNvSpPr txBox="1"/>
          <p:nvPr/>
        </p:nvSpPr>
        <p:spPr>
          <a:xfrm>
            <a:off x="971600" y="1340773"/>
            <a:ext cx="7560840" cy="1054135"/>
          </a:xfrm>
          <a:prstGeom prst="rect">
            <a:avLst/>
          </a:prstGeom>
          <a:noFill/>
        </p:spPr>
        <p:txBody>
          <a:bodyPr wrap="square" rtlCol="0">
            <a:spAutoFit/>
          </a:bodyPr>
          <a:lstStyle/>
          <a:p>
            <a:pPr algn="just" rtl="1">
              <a:lnSpc>
                <a:spcPts val="2500"/>
              </a:lnSpc>
              <a:spcAft>
                <a:spcPts val="1200"/>
              </a:spcAft>
            </a:pPr>
            <a:r>
              <a:rPr lang="ar-SA" b="1" dirty="0" smtClean="0">
                <a:solidFill>
                  <a:srgbClr val="000000"/>
                </a:solidFill>
              </a:rPr>
              <a:t> </a:t>
            </a:r>
            <a:r>
              <a:rPr lang="ar-SA" sz="1600" dirty="0" smtClean="0">
                <a:solidFill>
                  <a:srgbClr val="000000"/>
                </a:solidFill>
              </a:rPr>
              <a:t>وبالنتيجة فإن المستهلكين غير متشابهين في رغباتهم وحاجاتهم، كذلك فإنه لا يـوجد ما يبـرر التقاءهم على رغبة وسطية قد تشكل منهم غالبية في السـوق، ولذلك فإن استهـداف السوق- في أساسه- هو ببساطة تحديـد القطاع أو الجزء </a:t>
            </a:r>
            <a:r>
              <a:rPr lang="fr-FR" sz="1600" dirty="0" smtClean="0">
                <a:solidFill>
                  <a:srgbClr val="000000"/>
                </a:solidFill>
                <a:sym typeface="Symbol"/>
              </a:rPr>
              <a:t></a:t>
            </a:r>
            <a:r>
              <a:rPr lang="ar-SA" sz="1600" dirty="0" smtClean="0">
                <a:solidFill>
                  <a:srgbClr val="000000"/>
                </a:solidFill>
              </a:rPr>
              <a:t>الأجـزاء</a:t>
            </a:r>
            <a:r>
              <a:rPr lang="fr-FR" sz="1600" dirty="0" smtClean="0">
                <a:solidFill>
                  <a:srgbClr val="000000"/>
                </a:solidFill>
                <a:sym typeface="Symbol"/>
              </a:rPr>
              <a:t></a:t>
            </a:r>
            <a:r>
              <a:rPr lang="ar-SA" sz="1600" dirty="0" smtClean="0">
                <a:solidFill>
                  <a:srgbClr val="000000"/>
                </a:solidFill>
              </a:rPr>
              <a:t> الذي توجه إليه المؤسسة رسالتها وأنشطتها التسويقية</a:t>
            </a:r>
            <a:endParaRPr lang="fr-FR" sz="1600" dirty="0" smtClean="0">
              <a:solidFill>
                <a:srgbClr val="000000"/>
              </a:solidFill>
            </a:endParaRPr>
          </a:p>
        </p:txBody>
      </p:sp>
      <p:grpSp>
        <p:nvGrpSpPr>
          <p:cNvPr id="45059" name="Group 3"/>
          <p:cNvGrpSpPr>
            <a:grpSpLocks/>
          </p:cNvGrpSpPr>
          <p:nvPr/>
        </p:nvGrpSpPr>
        <p:grpSpPr bwMode="auto">
          <a:xfrm>
            <a:off x="2205263" y="2780933"/>
            <a:ext cx="5100637" cy="2636837"/>
            <a:chOff x="2146" y="6444"/>
            <a:chExt cx="8032" cy="4154"/>
          </a:xfrm>
        </p:grpSpPr>
        <p:sp>
          <p:nvSpPr>
            <p:cNvPr id="45060" name="Oval 4"/>
            <p:cNvSpPr>
              <a:spLocks noChangeArrowheads="1"/>
            </p:cNvSpPr>
            <p:nvPr/>
          </p:nvSpPr>
          <p:spPr bwMode="auto">
            <a:xfrm rot="14712825">
              <a:off x="8018" y="7682"/>
              <a:ext cx="2160" cy="2160"/>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p>
          </p:txBody>
        </p:sp>
        <p:sp>
          <p:nvSpPr>
            <p:cNvPr id="45061" name="Oval 5"/>
            <p:cNvSpPr>
              <a:spLocks noChangeArrowheads="1"/>
            </p:cNvSpPr>
            <p:nvPr/>
          </p:nvSpPr>
          <p:spPr bwMode="auto">
            <a:xfrm rot="13721009">
              <a:off x="8442" y="8102"/>
              <a:ext cx="1320" cy="1320"/>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p>
          </p:txBody>
        </p:sp>
        <p:sp>
          <p:nvSpPr>
            <p:cNvPr id="45062" name="Oval 6"/>
            <p:cNvSpPr>
              <a:spLocks noChangeArrowheads="1"/>
            </p:cNvSpPr>
            <p:nvPr/>
          </p:nvSpPr>
          <p:spPr bwMode="auto">
            <a:xfrm rot="14086393">
              <a:off x="8802" y="8463"/>
              <a:ext cx="600" cy="600"/>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p>
          </p:txBody>
        </p:sp>
        <p:sp>
          <p:nvSpPr>
            <p:cNvPr id="45063" name="Oval 7"/>
            <p:cNvSpPr>
              <a:spLocks noChangeArrowheads="1"/>
            </p:cNvSpPr>
            <p:nvPr/>
          </p:nvSpPr>
          <p:spPr bwMode="auto">
            <a:xfrm>
              <a:off x="6458" y="7598"/>
              <a:ext cx="2280" cy="2280"/>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p>
          </p:txBody>
        </p:sp>
        <p:sp>
          <p:nvSpPr>
            <p:cNvPr id="45064" name="Oval 8"/>
            <p:cNvSpPr>
              <a:spLocks noChangeArrowheads="1"/>
            </p:cNvSpPr>
            <p:nvPr/>
          </p:nvSpPr>
          <p:spPr bwMode="auto">
            <a:xfrm>
              <a:off x="7030" y="8164"/>
              <a:ext cx="1158" cy="1158"/>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p>
          </p:txBody>
        </p:sp>
        <p:sp>
          <p:nvSpPr>
            <p:cNvPr id="45065" name="Oval 9"/>
            <p:cNvSpPr>
              <a:spLocks noChangeArrowheads="1"/>
            </p:cNvSpPr>
            <p:nvPr/>
          </p:nvSpPr>
          <p:spPr bwMode="auto">
            <a:xfrm>
              <a:off x="7206" y="8336"/>
              <a:ext cx="798" cy="798"/>
            </a:xfrm>
            <a:prstGeom prst="ellipse">
              <a:avLst/>
            </a:prstGeom>
            <a:solidFill>
              <a:srgbClr val="00CC99"/>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p>
          </p:txBody>
        </p:sp>
        <p:sp>
          <p:nvSpPr>
            <p:cNvPr id="45066" name="Oval 10"/>
            <p:cNvSpPr>
              <a:spLocks noChangeArrowheads="1"/>
            </p:cNvSpPr>
            <p:nvPr/>
          </p:nvSpPr>
          <p:spPr bwMode="auto">
            <a:xfrm>
              <a:off x="8548" y="6444"/>
              <a:ext cx="1080" cy="1080"/>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p>
          </p:txBody>
        </p:sp>
        <p:sp>
          <p:nvSpPr>
            <p:cNvPr id="45067" name="Oval 11"/>
            <p:cNvSpPr>
              <a:spLocks noChangeArrowheads="1"/>
            </p:cNvSpPr>
            <p:nvPr/>
          </p:nvSpPr>
          <p:spPr bwMode="auto">
            <a:xfrm>
              <a:off x="8858" y="6754"/>
              <a:ext cx="480" cy="480"/>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p>
          </p:txBody>
        </p:sp>
        <p:sp>
          <p:nvSpPr>
            <p:cNvPr id="45068" name="Text Box 12"/>
            <p:cNvSpPr txBox="1">
              <a:spLocks noChangeArrowheads="1"/>
            </p:cNvSpPr>
            <p:nvPr/>
          </p:nvSpPr>
          <p:spPr bwMode="auto">
            <a:xfrm>
              <a:off x="2146" y="6638"/>
              <a:ext cx="5640" cy="3960"/>
            </a:xfrm>
            <a:prstGeom prst="rect">
              <a:avLst/>
            </a:prstGeom>
            <a:noFill/>
            <a:ln w="9525" algn="ctr">
              <a:noFill/>
              <a:prstDash val="sysDot"/>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pic>
        <p:nvPicPr>
          <p:cNvPr id="45079" name="Picture 23"/>
          <p:cNvPicPr>
            <a:picLocks noChangeAspect="1" noChangeArrowheads="1"/>
          </p:cNvPicPr>
          <p:nvPr/>
        </p:nvPicPr>
        <p:blipFill>
          <a:blip r:embed="rId2" cstate="print"/>
          <a:srcRect/>
          <a:stretch>
            <a:fillRect/>
          </a:stretch>
        </p:blipFill>
        <p:spPr bwMode="auto">
          <a:xfrm>
            <a:off x="2312021" y="2963049"/>
            <a:ext cx="3397251" cy="2174875"/>
          </a:xfrm>
          <a:prstGeom prst="rect">
            <a:avLst/>
          </a:prstGeom>
          <a:noFill/>
          <a:ln w="9525">
            <a:noFill/>
            <a:miter lim="800000"/>
            <a:headEnd/>
            <a:tailEnd/>
          </a:ln>
        </p:spPr>
      </p:pic>
      <p:sp>
        <p:nvSpPr>
          <p:cNvPr id="45095" name="Text Box 39"/>
          <p:cNvSpPr txBox="1">
            <a:spLocks noChangeArrowheads="1"/>
          </p:cNvSpPr>
          <p:nvPr/>
        </p:nvSpPr>
        <p:spPr bwMode="auto">
          <a:xfrm>
            <a:off x="2051720" y="5733256"/>
            <a:ext cx="4419600" cy="673100"/>
          </a:xfrm>
          <a:prstGeom prst="rect">
            <a:avLst/>
          </a:prstGeom>
          <a:noFill/>
          <a:ln w="9525" algn="ctr">
            <a:noFill/>
            <a:prstDash val="sysDot"/>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1" i="0" u="sng"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الشكـل</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المؤسسة تصوب جهودها نحو سوقها المستهدف</a:t>
            </a:r>
            <a:endParaRPr kumimoji="0" lang="en-US"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600" b="1" i="0" u="sng"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المصـدر:</a:t>
            </a:r>
            <a:r>
              <a:rPr kumimoji="0" lang="ar-SA" sz="1700" b="1" i="0" u="sng"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a:t>
            </a:r>
            <a:r>
              <a:rPr kumimoji="0" lang="fr-FR" sz="11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Guy </a:t>
            </a:r>
            <a:r>
              <a:rPr kumimoji="0" lang="fr-FR" sz="1100" b="0" i="1" u="none" strike="noStrike" cap="none" normalizeH="0" baseline="0" dirty="0" err="1" smtClean="0">
                <a:ln>
                  <a:noFill/>
                </a:ln>
                <a:solidFill>
                  <a:srgbClr val="000000"/>
                </a:solidFill>
                <a:effectLst/>
                <a:latin typeface="Calibri" pitchFamily="34" charset="0"/>
                <a:ea typeface="Arial" pitchFamily="34" charset="0"/>
                <a:cs typeface="Traditional Arabic" pitchFamily="18" charset="-78"/>
              </a:rPr>
              <a:t>Audigier</a:t>
            </a:r>
            <a:r>
              <a:rPr kumimoji="0" lang="fr-FR" sz="11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Op.cit, p : 123.</a:t>
            </a:r>
            <a:endParaRPr kumimoji="0" lang="fr-FR" sz="17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19876" y="1052736"/>
            <a:ext cx="2353529" cy="369332"/>
          </a:xfrm>
          <a:prstGeom prst="rect">
            <a:avLst/>
          </a:prstGeom>
        </p:spPr>
        <p:txBody>
          <a:bodyPr wrap="none">
            <a:spAutoFit/>
          </a:bodyPr>
          <a:lstStyle/>
          <a:p>
            <a:r>
              <a:rPr lang="ar-SA" b="1" dirty="0" smtClean="0">
                <a:solidFill>
                  <a:srgbClr val="000000"/>
                </a:solidFill>
              </a:rPr>
              <a:t>مسار عملية استهداف السوق</a:t>
            </a:r>
            <a:endParaRPr lang="fr-FR" dirty="0">
              <a:solidFill>
                <a:srgbClr val="000000"/>
              </a:solidFill>
            </a:endParaRPr>
          </a:p>
        </p:txBody>
      </p:sp>
      <p:sp>
        <p:nvSpPr>
          <p:cNvPr id="41985" name="Rectangle 1"/>
          <p:cNvSpPr>
            <a:spLocks noChangeArrowheads="1"/>
          </p:cNvSpPr>
          <p:nvPr/>
        </p:nvSpPr>
        <p:spPr bwMode="auto">
          <a:xfrm>
            <a:off x="827584" y="1484789"/>
            <a:ext cx="7452320" cy="11387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SA" altLang="zh-CN" sz="15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lang="ar-SA" altLang="zh-CN" sz="1600" dirty="0" smtClean="0">
                <a:solidFill>
                  <a:srgbClr val="000000"/>
                </a:solidFill>
              </a:rPr>
              <a:t>إن عملية استهداف السوق تتطلب من المؤسسة إتباع مسار ذي ثلاث مراحل:تجزئة السوق، الاستهداف، </a:t>
            </a:r>
            <a:r>
              <a:rPr lang="ar-SA" altLang="zh-CN" sz="1600" dirty="0" err="1" smtClean="0">
                <a:solidFill>
                  <a:srgbClr val="000000"/>
                </a:solidFill>
              </a:rPr>
              <a:t>التموقع</a:t>
            </a:r>
            <a:r>
              <a:rPr lang="ar-SA" altLang="zh-CN" sz="1600" dirty="0" smtClean="0">
                <a:solidFill>
                  <a:srgbClr val="000000"/>
                </a:solidFill>
              </a:rPr>
              <a:t> أو ما يسمى اختصارا ﺒ</a:t>
            </a:r>
            <a:r>
              <a:rPr lang="en-US" altLang="zh-CN" sz="1600" i="1" dirty="0" smtClean="0">
                <a:solidFill>
                  <a:srgbClr val="000000"/>
                </a:solidFill>
              </a:rPr>
              <a:t>STP</a:t>
            </a:r>
            <a:r>
              <a:rPr lang="en-US" altLang="zh-CN" sz="1600" dirty="0" smtClean="0">
                <a:solidFill>
                  <a:srgbClr val="000000"/>
                </a:solidFill>
                <a:sym typeface="Symbol" pitchFamily="18" charset="2"/>
              </a:rPr>
              <a:t> </a:t>
            </a:r>
            <a:r>
              <a:rPr lang="ar-SA" altLang="zh-CN" sz="1600" dirty="0" smtClean="0">
                <a:solidFill>
                  <a:srgbClr val="000000"/>
                </a:solidFill>
                <a:sym typeface="Symbol" pitchFamily="18" charset="2"/>
              </a:rPr>
              <a:t> وكل هذا من أجل وضع المزيج التسويقي المناسب</a:t>
            </a:r>
            <a:r>
              <a:rPr lang="fr-FR" altLang="zh-CN" sz="1600" dirty="0" smtClean="0">
                <a:solidFill>
                  <a:srgbClr val="000000"/>
                </a:solidFill>
                <a:sym typeface="Symbol" pitchFamily="18" charset="2"/>
              </a:rPr>
              <a:t> </a:t>
            </a:r>
            <a:r>
              <a:rPr lang="ar-SA" altLang="zh-CN" sz="1600" dirty="0" smtClean="0">
                <a:solidFill>
                  <a:srgbClr val="000000"/>
                </a:solidFill>
                <a:sym typeface="Symbol" pitchFamily="18" charset="2"/>
              </a:rPr>
              <a:t> والشكل التالي يوضح مراحل هذا المسار.</a:t>
            </a:r>
            <a:endParaRPr lang="fr-FR" altLang="zh-CN" sz="1600" dirty="0" smtClean="0">
              <a:solidFill>
                <a:srgbClr val="000000"/>
              </a:solidFill>
              <a:sym typeface="Symbol" pitchFamily="18" charset="2"/>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fr-FR" altLang="zh-CN" sz="1500" b="1" i="0" u="none" strike="noStrike" cap="none" normalizeH="0" baseline="30000" dirty="0" smtClean="0">
                <a:ln>
                  <a:noFill/>
                </a:ln>
                <a:solidFill>
                  <a:srgbClr val="000000"/>
                </a:solidFill>
                <a:effectLst/>
                <a:latin typeface="Times New Roman" pitchFamily="18" charset="0"/>
                <a:ea typeface="SimSun" pitchFamily="2" charset="-122"/>
                <a:cs typeface="Times New Roman" pitchFamily="18" charset="0"/>
                <a:sym typeface="Symbol" pitchFamily="18" charset="2"/>
              </a:rPr>
              <a:t/>
            </a:r>
            <a:br>
              <a:rPr kumimoji="0" lang="fr-FR" altLang="zh-CN" sz="1500" b="1" i="0" u="none" strike="noStrike" cap="none" normalizeH="0" baseline="30000" dirty="0" smtClean="0">
                <a:ln>
                  <a:noFill/>
                </a:ln>
                <a:solidFill>
                  <a:srgbClr val="000000"/>
                </a:solidFill>
                <a:effectLst/>
                <a:latin typeface="Times New Roman" pitchFamily="18" charset="0"/>
                <a:ea typeface="SimSun" pitchFamily="2" charset="-122"/>
                <a:cs typeface="Times New Roman" pitchFamily="18" charset="0"/>
                <a:sym typeface="Symbol" pitchFamily="18" charset="2"/>
              </a:rPr>
            </a:br>
            <a:endParaRPr kumimoji="0" lang="fr-FR" altLang="zh-CN" sz="1500" b="1" i="0" u="none" strike="noStrike" cap="none" normalizeH="0" baseline="30000" dirty="0" smtClean="0">
              <a:ln>
                <a:noFill/>
              </a:ln>
              <a:solidFill>
                <a:srgbClr val="000000"/>
              </a:solidFill>
              <a:effectLst/>
              <a:latin typeface="Times New Roman" pitchFamily="18" charset="0"/>
              <a:ea typeface="SimSun" pitchFamily="2" charset="-122"/>
              <a:cs typeface="Times New Roman" pitchFamily="18" charset="0"/>
              <a:sym typeface="Symbol" pitchFamily="18" charset="2"/>
            </a:endParaRPr>
          </a:p>
        </p:txBody>
      </p:sp>
      <p:grpSp>
        <p:nvGrpSpPr>
          <p:cNvPr id="42001" name="Group 17"/>
          <p:cNvGrpSpPr>
            <a:grpSpLocks/>
          </p:cNvGrpSpPr>
          <p:nvPr/>
        </p:nvGrpSpPr>
        <p:grpSpPr bwMode="auto">
          <a:xfrm>
            <a:off x="1619672" y="2253954"/>
            <a:ext cx="5715000" cy="4127469"/>
            <a:chOff x="1170" y="7833"/>
            <a:chExt cx="9000" cy="6499"/>
          </a:xfrm>
        </p:grpSpPr>
        <p:grpSp>
          <p:nvGrpSpPr>
            <p:cNvPr id="42002" name="Group 18"/>
            <p:cNvGrpSpPr>
              <a:grpSpLocks/>
            </p:cNvGrpSpPr>
            <p:nvPr/>
          </p:nvGrpSpPr>
          <p:grpSpPr bwMode="auto">
            <a:xfrm>
              <a:off x="1170" y="7833"/>
              <a:ext cx="9000" cy="6499"/>
              <a:chOff x="1170" y="7356"/>
              <a:chExt cx="9000" cy="6499"/>
            </a:xfrm>
          </p:grpSpPr>
          <p:sp>
            <p:nvSpPr>
              <p:cNvPr id="42003" name="Text Box 19"/>
              <p:cNvSpPr txBox="1">
                <a:spLocks noChangeArrowheads="1"/>
              </p:cNvSpPr>
              <p:nvPr/>
            </p:nvSpPr>
            <p:spPr bwMode="auto">
              <a:xfrm>
                <a:off x="1170" y="7356"/>
                <a:ext cx="9000" cy="5257"/>
              </a:xfrm>
              <a:prstGeom prst="rect">
                <a:avLst/>
              </a:prstGeom>
              <a:solidFill>
                <a:srgbClr val="FFFFFF"/>
              </a:solid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42004" name="Text Box 20"/>
              <p:cNvSpPr txBox="1">
                <a:spLocks noChangeArrowheads="1"/>
              </p:cNvSpPr>
              <p:nvPr/>
            </p:nvSpPr>
            <p:spPr bwMode="auto">
              <a:xfrm>
                <a:off x="6534" y="8115"/>
                <a:ext cx="3240" cy="1580"/>
              </a:xfrm>
              <a:prstGeom prst="rect">
                <a:avLst/>
              </a:prstGeom>
              <a:solidFill>
                <a:srgbClr val="FFCC99"/>
              </a:solidFill>
              <a:ln w="38100" cmpd="dbl" algn="ctr">
                <a:solidFill>
                  <a:srgbClr val="FF6600"/>
                </a:solidFill>
                <a:miter lim="800000"/>
                <a:headEnd/>
                <a:tailEnd/>
              </a:ln>
              <a:effectLst>
                <a:outerShdw dist="71842" dir="18900000" algn="ctr" rotWithShape="0">
                  <a:srgbClr val="FFCC99"/>
                </a:outerShdw>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0"/>
                  </a:spcAft>
                  <a:buClrTx/>
                  <a:buSzTx/>
                  <a:buFontTx/>
                  <a:buNone/>
                  <a:tabLst/>
                </a:pPr>
                <a:r>
                  <a:rPr kumimoji="0" lang="ar-SA" sz="1400" b="0" i="0" u="none" strike="noStrike" cap="none" normalizeH="0" baseline="0" dirty="0" smtClean="0">
                    <a:ln>
                      <a:noFill/>
                    </a:ln>
                    <a:solidFill>
                      <a:srgbClr val="000000"/>
                    </a:solidFill>
                    <a:effectLst/>
                    <a:latin typeface="Arabic Transparent" charset="0"/>
                    <a:ea typeface="Arial" pitchFamily="34" charset="0"/>
                    <a:cs typeface="Arial" pitchFamily="34" charset="0"/>
                  </a:rPr>
                  <a:t>1</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تحديد حاجات المستهلكين و القطاعات السوقية المقابلة لها.</a:t>
                </a:r>
              </a:p>
              <a:p>
                <a:pPr marL="0" marR="0" lvl="0" indent="0" algn="ctr" defTabSz="914400" rtl="1" eaLnBrk="1" fontAlgn="base" latinLnBrk="0" hangingPunct="1">
                  <a:lnSpc>
                    <a:spcPct val="100000"/>
                  </a:lnSpc>
                  <a:spcBef>
                    <a:spcPct val="0"/>
                  </a:spcBef>
                  <a:spcAft>
                    <a:spcPts val="0"/>
                  </a:spcAft>
                  <a:buClrTx/>
                  <a:buSzTx/>
                  <a:buFontTx/>
                  <a:buNone/>
                  <a:tabLst/>
                </a:pPr>
                <a:r>
                  <a:rPr kumimoji="0" lang="ar-SA" sz="14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2</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-توصيف خصائص القطاعات المحصل عليها</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42005" name="Text Box 21"/>
              <p:cNvSpPr txBox="1">
                <a:spLocks noChangeArrowheads="1"/>
              </p:cNvSpPr>
              <p:nvPr/>
            </p:nvSpPr>
            <p:spPr bwMode="auto">
              <a:xfrm>
                <a:off x="6774" y="7515"/>
                <a:ext cx="2760" cy="540"/>
              </a:xfrm>
              <a:prstGeom prst="rect">
                <a:avLst/>
              </a:prstGeom>
              <a:noFill/>
              <a:ln w="9525" algn="ctr">
                <a:noFill/>
                <a:miter lim="800000"/>
                <a:headEnd/>
                <a:tailEnd/>
              </a:ln>
              <a:effectLst/>
            </p:spPr>
            <p:txBody>
              <a:bodyPr vert="horz" wrap="square" lIns="91440" tIns="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تجـزئة السوق</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42006" name="Text Box 22"/>
              <p:cNvSpPr txBox="1">
                <a:spLocks noChangeArrowheads="1"/>
              </p:cNvSpPr>
              <p:nvPr/>
            </p:nvSpPr>
            <p:spPr bwMode="auto">
              <a:xfrm>
                <a:off x="1734" y="7507"/>
                <a:ext cx="2760" cy="540"/>
              </a:xfrm>
              <a:prstGeom prst="rect">
                <a:avLst/>
              </a:prstGeom>
              <a:noFill/>
              <a:ln w="9525" algn="ctr">
                <a:noFill/>
                <a:miter lim="800000"/>
                <a:headEnd/>
                <a:tailEnd/>
              </a:ln>
              <a:effectLst/>
            </p:spPr>
            <p:txBody>
              <a:bodyPr vert="horz" wrap="square" lIns="91440" tIns="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التمـوقع</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42007" name="Text Box 23"/>
              <p:cNvSpPr txBox="1">
                <a:spLocks noChangeArrowheads="1"/>
              </p:cNvSpPr>
              <p:nvPr/>
            </p:nvSpPr>
            <p:spPr bwMode="auto">
              <a:xfrm>
                <a:off x="6774" y="9995"/>
                <a:ext cx="2760" cy="540"/>
              </a:xfrm>
              <a:prstGeom prst="rect">
                <a:avLst/>
              </a:prstGeom>
              <a:noFill/>
              <a:ln w="9525" algn="ctr">
                <a:noFill/>
                <a:miter lim="800000"/>
                <a:headEnd/>
                <a:tailEnd/>
              </a:ln>
              <a:effectLst/>
            </p:spPr>
            <p:txBody>
              <a:bodyPr vert="horz" wrap="square" lIns="91440" tIns="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تحديد السوق المستهدف</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42008" name="Text Box 24"/>
              <p:cNvSpPr txBox="1">
                <a:spLocks noChangeArrowheads="1"/>
              </p:cNvSpPr>
              <p:nvPr/>
            </p:nvSpPr>
            <p:spPr bwMode="auto">
              <a:xfrm>
                <a:off x="1854" y="9995"/>
                <a:ext cx="2760" cy="540"/>
              </a:xfrm>
              <a:prstGeom prst="rect">
                <a:avLst/>
              </a:prstGeom>
              <a:noFill/>
              <a:ln w="9525" algn="ctr">
                <a:noFill/>
                <a:miter lim="800000"/>
                <a:headEnd/>
                <a:tailEnd/>
              </a:ln>
              <a:effectLst/>
            </p:spPr>
            <p:txBody>
              <a:bodyPr vert="horz" wrap="square" lIns="91440" tIns="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المخطط التسويقي</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42009" name="Freeform 25"/>
              <p:cNvSpPr>
                <a:spLocks/>
              </p:cNvSpPr>
              <p:nvPr/>
            </p:nvSpPr>
            <p:spPr bwMode="auto">
              <a:xfrm>
                <a:off x="4900" y="8889"/>
                <a:ext cx="1634" cy="2493"/>
              </a:xfrm>
              <a:custGeom>
                <a:avLst/>
                <a:gdLst/>
                <a:ahLst/>
                <a:cxnLst>
                  <a:cxn ang="0">
                    <a:pos x="1634" y="2493"/>
                  </a:cxn>
                  <a:cxn ang="0">
                    <a:pos x="842" y="2492"/>
                  </a:cxn>
                  <a:cxn ang="0">
                    <a:pos x="853" y="0"/>
                  </a:cxn>
                  <a:cxn ang="0">
                    <a:pos x="0" y="0"/>
                  </a:cxn>
                </a:cxnLst>
                <a:rect l="0" t="0" r="r" b="b"/>
                <a:pathLst>
                  <a:path w="1634" h="2493">
                    <a:moveTo>
                      <a:pt x="1634" y="2493"/>
                    </a:moveTo>
                    <a:lnTo>
                      <a:pt x="842" y="2492"/>
                    </a:lnTo>
                    <a:lnTo>
                      <a:pt x="853" y="0"/>
                    </a:lnTo>
                    <a:lnTo>
                      <a:pt x="0" y="0"/>
                    </a:lnTo>
                  </a:path>
                </a:pathLst>
              </a:custGeom>
              <a:noFill/>
              <a:ln w="19050" cap="flat" cmpd="sng">
                <a:solidFill>
                  <a:srgbClr val="FF6600"/>
                </a:solidFill>
                <a:prstDash val="solid"/>
                <a:round/>
                <a:headEnd type="none" w="med" len="me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2010" name="Text Box 26"/>
              <p:cNvSpPr txBox="1">
                <a:spLocks noChangeArrowheads="1"/>
              </p:cNvSpPr>
              <p:nvPr/>
            </p:nvSpPr>
            <p:spPr bwMode="auto">
              <a:xfrm>
                <a:off x="1229" y="12415"/>
                <a:ext cx="8880" cy="14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600" b="1" i="0" u="sng"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الشكـل:</a:t>
                </a:r>
                <a:r>
                  <a:rPr kumimoji="0" lang="ar-SA"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المسار التسويقي لاستهداف السوق.</a:t>
                </a:r>
              </a:p>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600" b="1" i="0" u="sng"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المصـدر</a:t>
                </a:r>
                <a:r>
                  <a:rPr kumimoji="0" lang="ar-SA" sz="1700" b="1" i="0" u="none"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a:t>
                </a:r>
                <a:r>
                  <a:rPr kumimoji="0" lang="ar-SA" sz="17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a:t>
                </a:r>
                <a:r>
                  <a:rPr kumimoji="0" lang="fr-FR" sz="1100" b="0" i="1" u="none" strike="noStrike" cap="none" normalizeH="0" baseline="0" dirty="0" err="1" smtClean="0">
                    <a:ln>
                      <a:noFill/>
                    </a:ln>
                    <a:solidFill>
                      <a:srgbClr val="000000"/>
                    </a:solidFill>
                    <a:effectLst/>
                    <a:latin typeface="Calibri" pitchFamily="34" charset="0"/>
                    <a:ea typeface="Arial" pitchFamily="34" charset="0"/>
                    <a:cs typeface="Traditional Arabic" pitchFamily="18" charset="-78"/>
                  </a:rPr>
                  <a:t>Kotler</a:t>
                </a:r>
                <a:r>
                  <a:rPr kumimoji="0" lang="fr-FR" sz="11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et Doyle, </a:t>
                </a:r>
                <a:r>
                  <a:rPr kumimoji="0" lang="en-US" sz="1100" b="0" i="1" u="sng"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Why</a:t>
                </a:r>
                <a:r>
                  <a:rPr kumimoji="0" lang="fr-FR" sz="1100" b="0" i="1" u="sng"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segmentation ?</a:t>
                </a:r>
                <a:r>
                  <a:rPr kumimoji="0" lang="fr-FR" sz="11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a:t>
                </a:r>
                <a:r>
                  <a:rPr kumimoji="0" lang="fr-FR" sz="1100" b="0" i="1"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sym typeface="Symbol" pitchFamily="18" charset="2"/>
                  </a:rPr>
                  <a:t></a:t>
                </a:r>
                <a:r>
                  <a:rPr kumimoji="0" lang="fr-FR" sz="11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Adapté par R. </a:t>
                </a:r>
                <a:r>
                  <a:rPr kumimoji="0" lang="fr-FR" sz="1100" b="0" i="1" u="none" strike="noStrike" cap="none" normalizeH="0" baseline="0" dirty="0" err="1" smtClean="0">
                    <a:ln>
                      <a:noFill/>
                    </a:ln>
                    <a:solidFill>
                      <a:srgbClr val="000000"/>
                    </a:solidFill>
                    <a:effectLst/>
                    <a:latin typeface="Calibri" pitchFamily="34" charset="0"/>
                    <a:ea typeface="Arial" pitchFamily="34" charset="0"/>
                    <a:cs typeface="Traditional Arabic" pitchFamily="18" charset="-78"/>
                  </a:rPr>
                  <a:t>Dagmar</a:t>
                </a:r>
                <a:r>
                  <a:rPr kumimoji="0" lang="fr-FR" sz="1100" b="0" i="1"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sym typeface="Symbol" pitchFamily="18" charset="2"/>
                  </a:rPr>
                  <a:t></a:t>
                </a:r>
                <a:r>
                  <a:rPr kumimoji="0" lang="fr-FR" sz="1100" b="0" i="1"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a:t>
                </a:r>
                <a:r>
                  <a:rPr kumimoji="0" lang="fr-FR" sz="1100" b="0" i="1" u="none" strike="noStrike" cap="none" normalizeH="0" baseline="0" dirty="0" smtClean="0">
                    <a:ln>
                      <a:noFill/>
                    </a:ln>
                    <a:solidFill>
                      <a:srgbClr val="000000"/>
                    </a:solidFill>
                    <a:effectLst/>
                    <a:latin typeface="Calibri" pitchFamily="34" charset="0"/>
                    <a:ea typeface="Arial" pitchFamily="34" charset="0"/>
                    <a:cs typeface="Arial" pitchFamily="34" charset="0"/>
                  </a:rPr>
                  <a:t>http://www.themanager.org/marketing/segmentation.htm.</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grpSp>
        <p:sp>
          <p:nvSpPr>
            <p:cNvPr id="42011" name="Line 27"/>
            <p:cNvSpPr>
              <a:spLocks noChangeShapeType="1"/>
            </p:cNvSpPr>
            <p:nvPr/>
          </p:nvSpPr>
          <p:spPr bwMode="auto">
            <a:xfrm>
              <a:off x="8165" y="10175"/>
              <a:ext cx="0" cy="360"/>
            </a:xfrm>
            <a:prstGeom prst="line">
              <a:avLst/>
            </a:prstGeom>
            <a:noFill/>
            <a:ln w="19050">
              <a:solidFill>
                <a:srgbClr val="FF66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2012" name="Line 28"/>
            <p:cNvSpPr>
              <a:spLocks noChangeShapeType="1"/>
            </p:cNvSpPr>
            <p:nvPr/>
          </p:nvSpPr>
          <p:spPr bwMode="auto">
            <a:xfrm>
              <a:off x="3242" y="10188"/>
              <a:ext cx="0" cy="360"/>
            </a:xfrm>
            <a:prstGeom prst="line">
              <a:avLst/>
            </a:prstGeom>
            <a:noFill/>
            <a:ln w="19050">
              <a:solidFill>
                <a:srgbClr val="FF66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2013" name="Text Box 29"/>
            <p:cNvSpPr txBox="1">
              <a:spLocks noChangeArrowheads="1"/>
            </p:cNvSpPr>
            <p:nvPr/>
          </p:nvSpPr>
          <p:spPr bwMode="auto">
            <a:xfrm>
              <a:off x="1611" y="8595"/>
              <a:ext cx="3240" cy="1580"/>
            </a:xfrm>
            <a:prstGeom prst="rect">
              <a:avLst/>
            </a:prstGeom>
            <a:solidFill>
              <a:srgbClr val="FFCC99"/>
            </a:solidFill>
            <a:ln w="38100" cmpd="dbl" algn="ctr">
              <a:solidFill>
                <a:srgbClr val="FF6600"/>
              </a:solidFill>
              <a:miter lim="800000"/>
              <a:headEnd/>
              <a:tailEnd/>
            </a:ln>
            <a:effectLst>
              <a:outerShdw dist="71842" dir="18900000" algn="ctr" rotWithShape="0">
                <a:srgbClr val="FFCC99"/>
              </a:outerShdw>
            </a:effectLst>
          </p:spPr>
          <p:txBody>
            <a:bodyPr vert="horz" wrap="square" lIns="54000" tIns="72000" rIns="54000" bIns="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0"/>
                </a:spcAft>
                <a:buClrTx/>
                <a:buSzTx/>
                <a:buFontTx/>
                <a:buNone/>
                <a:tabLst/>
              </a:pPr>
              <a:r>
                <a:rPr kumimoji="0" lang="fr-FR" sz="1400" b="0" i="0"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5</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تحديد خصائص التميز في كل قطـاع.</a:t>
              </a:r>
            </a:p>
            <a:p>
              <a:pPr marL="0" marR="0" lvl="0" indent="0" algn="ctr" defTabSz="914400" rtl="1" eaLnBrk="1" fontAlgn="base" latinLnBrk="0" hangingPunct="1">
                <a:lnSpc>
                  <a:spcPct val="100000"/>
                </a:lnSpc>
                <a:spcBef>
                  <a:spcPct val="0"/>
                </a:spcBef>
                <a:spcAft>
                  <a:spcPts val="0"/>
                </a:spcAft>
                <a:buClrTx/>
                <a:buSzTx/>
                <a:buFontTx/>
                <a:buNone/>
                <a:tabLst/>
              </a:pPr>
              <a:r>
                <a:rPr kumimoji="0" lang="ar-SA" sz="14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6</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-تطوير واختيار مفهوم </a:t>
              </a:r>
              <a:r>
                <a:rPr kumimoji="0" lang="ar-SA" sz="1600" b="0" i="0" u="none"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التموقع</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الذهني المناسب.</a:t>
              </a:r>
              <a:endParaRPr kumimoji="0" lang="fr-FR"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42014" name="Text Box 30"/>
            <p:cNvSpPr txBox="1">
              <a:spLocks noChangeArrowheads="1"/>
            </p:cNvSpPr>
            <p:nvPr/>
          </p:nvSpPr>
          <p:spPr bwMode="auto">
            <a:xfrm>
              <a:off x="6534" y="11075"/>
              <a:ext cx="3240" cy="1580"/>
            </a:xfrm>
            <a:prstGeom prst="rect">
              <a:avLst/>
            </a:prstGeom>
            <a:solidFill>
              <a:srgbClr val="FFCC99"/>
            </a:solidFill>
            <a:ln w="38100" cmpd="dbl" algn="ctr">
              <a:solidFill>
                <a:srgbClr val="FF6600"/>
              </a:solidFill>
              <a:miter lim="800000"/>
              <a:headEnd/>
              <a:tailEnd/>
            </a:ln>
            <a:effectLst>
              <a:outerShdw dist="71842" dir="18900000" algn="ctr" rotWithShape="0">
                <a:srgbClr val="FFCC99"/>
              </a:outerShdw>
            </a:effectLst>
          </p:spPr>
          <p:txBody>
            <a:bodyPr vert="horz" wrap="square" lIns="54000" tIns="144000" rIns="54000" bIns="7200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600"/>
                </a:spcAft>
                <a:buClrTx/>
                <a:buSzTx/>
                <a:buFontTx/>
                <a:buNone/>
                <a:tabLst/>
              </a:pPr>
              <a:r>
                <a:rPr kumimoji="0" lang="ar-SA" sz="14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1</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تقييم جاذبية كل قطاع ومدى </a:t>
              </a:r>
              <a:r>
                <a:rPr kumimoji="0" lang="ar-SA" sz="1600" b="0" i="0" u="none"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ملائمته</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للمؤسسة.</a:t>
              </a:r>
            </a:p>
            <a:p>
              <a:pPr marL="0" marR="0" lvl="0" indent="0" algn="ctr" defTabSz="914400" rtl="1" eaLnBrk="1" fontAlgn="base" latinLnBrk="0" hangingPunct="1">
                <a:lnSpc>
                  <a:spcPct val="100000"/>
                </a:lnSpc>
                <a:spcBef>
                  <a:spcPct val="0"/>
                </a:spcBef>
                <a:spcAft>
                  <a:spcPts val="600"/>
                </a:spcAft>
                <a:buClrTx/>
                <a:buSzTx/>
                <a:buFontTx/>
                <a:buNone/>
                <a:tabLst/>
              </a:pPr>
              <a:r>
                <a:rPr kumimoji="0" lang="ar-SA" sz="14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2</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-اختيار القطاعات المستهدفة</a:t>
              </a:r>
              <a:endParaRPr kumimoji="0" lang="fr-FR"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ctr" defTabSz="914400" rtl="1" eaLnBrk="1" fontAlgn="base" latinLnBrk="0" hangingPunct="1">
                <a:lnSpc>
                  <a:spcPct val="100000"/>
                </a:lnSpc>
                <a:spcBef>
                  <a:spcPct val="0"/>
                </a:spcBef>
                <a:spcAft>
                  <a:spcPts val="1000"/>
                </a:spcAft>
                <a:buClrTx/>
                <a:buSzTx/>
                <a:buFontTx/>
                <a:buNone/>
                <a:tabLst/>
              </a:pPr>
              <a:endParaRPr kumimoji="0" lang="fr-FR"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p:txBody>
        </p:sp>
        <p:sp>
          <p:nvSpPr>
            <p:cNvPr id="42015" name="Text Box 31"/>
            <p:cNvSpPr txBox="1">
              <a:spLocks noChangeArrowheads="1"/>
            </p:cNvSpPr>
            <p:nvPr/>
          </p:nvSpPr>
          <p:spPr bwMode="auto">
            <a:xfrm>
              <a:off x="1614" y="11088"/>
              <a:ext cx="3240" cy="1580"/>
            </a:xfrm>
            <a:prstGeom prst="rect">
              <a:avLst/>
            </a:prstGeom>
            <a:solidFill>
              <a:srgbClr val="FFCC99"/>
            </a:solidFill>
            <a:ln w="38100" cmpd="dbl" algn="ctr">
              <a:solidFill>
                <a:srgbClr val="FF6600"/>
              </a:solidFill>
              <a:miter lim="800000"/>
              <a:headEnd/>
              <a:tailEnd/>
            </a:ln>
            <a:effectLst>
              <a:outerShdw dist="71842" dir="18900000" algn="ctr" rotWithShape="0">
                <a:srgbClr val="FFCC99"/>
              </a:outerShdw>
            </a:effectLst>
          </p:spPr>
          <p:txBody>
            <a:bodyPr vert="horz" wrap="square" lIns="54000" tIns="144000" rIns="54000" bIns="7200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4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7</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إعداد المزيج التسويقي لكل سوق مستهدف بما يتماشى مع </a:t>
              </a:r>
              <a:r>
                <a:rPr kumimoji="0" lang="ar-SA" sz="1600" b="0" i="0" u="none"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التموقع</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المختار.</a:t>
              </a:r>
              <a:endParaRPr kumimoji="0" lang="fr-FR"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ctr" defTabSz="914400" rtl="1" eaLnBrk="1" fontAlgn="base" latinLnBrk="0" hangingPunct="1">
                <a:lnSpc>
                  <a:spcPct val="100000"/>
                </a:lnSpc>
                <a:spcBef>
                  <a:spcPct val="0"/>
                </a:spcBef>
                <a:spcAft>
                  <a:spcPts val="1000"/>
                </a:spcAft>
                <a:buClrTx/>
                <a:buSzTx/>
                <a:buFontTx/>
                <a:buNone/>
                <a:tabLst/>
              </a:pPr>
              <a:endParaRPr kumimoji="0" lang="fr-FR"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p:txBody>
        </p:sp>
      </p:gr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4139952" y="404664"/>
            <a:ext cx="2952328" cy="464230"/>
          </a:xfrm>
          <a:prstGeom prst="rect">
            <a:avLst/>
          </a:prstGeom>
          <a:noFill/>
        </p:spPr>
        <p:txBody>
          <a:bodyPr wrap="square" rtlCol="0">
            <a:spAutoFit/>
          </a:bodyPr>
          <a:lstStyle/>
          <a:p>
            <a:pPr algn="just" rtl="1">
              <a:lnSpc>
                <a:spcPts val="2900"/>
              </a:lnSpc>
            </a:pPr>
            <a:r>
              <a:rPr lang="ar-SA" sz="1700" b="1" dirty="0" smtClean="0">
                <a:solidFill>
                  <a:schemeClr val="bg1"/>
                </a:solidFill>
              </a:rPr>
              <a:t>أولا: تجزئة السوق إلى قطاعات فرعية</a:t>
            </a:r>
            <a:endParaRPr lang="fr-FR" sz="1700" dirty="0" smtClean="0">
              <a:solidFill>
                <a:schemeClr val="bg1"/>
              </a:solidFill>
            </a:endParaRPr>
          </a:p>
        </p:txBody>
      </p:sp>
      <p:sp>
        <p:nvSpPr>
          <p:cNvPr id="3" name="Rectangle 2"/>
          <p:cNvSpPr/>
          <p:nvPr/>
        </p:nvSpPr>
        <p:spPr>
          <a:xfrm>
            <a:off x="6300198" y="1938318"/>
            <a:ext cx="1685077" cy="338554"/>
          </a:xfrm>
          <a:prstGeom prst="rect">
            <a:avLst/>
          </a:prstGeom>
        </p:spPr>
        <p:txBody>
          <a:bodyPr wrap="none">
            <a:spAutoFit/>
          </a:bodyPr>
          <a:lstStyle/>
          <a:p>
            <a:r>
              <a:rPr lang="ar-SA" sz="1600" b="1" dirty="0" smtClean="0">
                <a:solidFill>
                  <a:srgbClr val="000000"/>
                </a:solidFill>
              </a:rPr>
              <a:t>تعريف تجزئة </a:t>
            </a:r>
            <a:r>
              <a:rPr lang="ar-SA" sz="1600" b="1" dirty="0" err="1" smtClean="0">
                <a:solidFill>
                  <a:srgbClr val="000000"/>
                </a:solidFill>
              </a:rPr>
              <a:t>السوق:</a:t>
            </a:r>
            <a:r>
              <a:rPr lang="ar-SA" sz="1600" b="1" dirty="0" smtClean="0">
                <a:solidFill>
                  <a:srgbClr val="000000"/>
                </a:solidFill>
              </a:rPr>
              <a:t> </a:t>
            </a:r>
            <a:endParaRPr lang="fr-FR" sz="1600" dirty="0">
              <a:solidFill>
                <a:srgbClr val="000000"/>
              </a:solidFill>
            </a:endParaRPr>
          </a:p>
        </p:txBody>
      </p:sp>
      <p:sp>
        <p:nvSpPr>
          <p:cNvPr id="4" name="Rectangle 3"/>
          <p:cNvSpPr/>
          <p:nvPr/>
        </p:nvSpPr>
        <p:spPr>
          <a:xfrm>
            <a:off x="1115616" y="3140968"/>
            <a:ext cx="6732240" cy="923330"/>
          </a:xfrm>
          <a:prstGeom prst="rect">
            <a:avLst/>
          </a:prstGeom>
        </p:spPr>
        <p:txBody>
          <a:bodyPr wrap="square">
            <a:spAutoFit/>
          </a:bodyPr>
          <a:lstStyle/>
          <a:p>
            <a:pPr algn="just" rtl="1"/>
            <a:r>
              <a:rPr lang="ar-SA" dirty="0" smtClean="0">
                <a:solidFill>
                  <a:srgbClr val="000000"/>
                </a:solidFill>
              </a:rPr>
              <a:t>"عملية تقسيم السوق الكلي </a:t>
            </a:r>
            <a:r>
              <a:rPr lang="ar-SA" dirty="0" err="1" smtClean="0">
                <a:solidFill>
                  <a:srgbClr val="000000"/>
                </a:solidFill>
              </a:rPr>
              <a:t>لمنتوج</a:t>
            </a:r>
            <a:r>
              <a:rPr lang="ar-SA" dirty="0" smtClean="0">
                <a:solidFill>
                  <a:srgbClr val="000000"/>
                </a:solidFill>
              </a:rPr>
              <a:t> أو خدمة ما، إلى مجموعات أو قطاعات جزئية، حيث يمكن اعتبار كل قطاع سوقا مستهدفا متميزا عن غيره، يمكن الوصول إليه بواسطة مزيج تسويقي </a:t>
            </a:r>
            <a:r>
              <a:rPr lang="ar-SA" dirty="0" err="1" smtClean="0">
                <a:solidFill>
                  <a:srgbClr val="000000"/>
                </a:solidFill>
              </a:rPr>
              <a:t>متميز "</a:t>
            </a:r>
            <a:endParaRPr lang="fr-FR" dirty="0">
              <a:solidFill>
                <a:srgbClr val="000000"/>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1"/>
          <p:cNvSpPr>
            <a:spLocks noChangeArrowheads="1"/>
          </p:cNvSpPr>
          <p:nvPr/>
        </p:nvSpPr>
        <p:spPr bwMode="auto">
          <a:xfrm>
            <a:off x="1259632" y="1555704"/>
            <a:ext cx="6840760" cy="46397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SA" altLang="zh-CN" sz="22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تجزئة السوق والمزيج التسويقي:</a:t>
            </a:r>
            <a:r>
              <a:rPr kumimoji="0" lang="ar-SA" altLang="zh-CN" sz="22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إن تجزئة السوق تشكل حجر الزاوية في وضع المزيج التسويقي من خلال مدخلين أساسين يوصلان إلى وضع هذا المزيج المناسب:</a:t>
            </a:r>
            <a:endParaRPr kumimoji="0" lang="fr-FR" altLang="zh-CN" sz="2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SA" altLang="zh-CN" sz="22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ar-SA" altLang="zh-CN" sz="2200" b="1" i="0" u="sng"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أولا</a:t>
            </a:r>
            <a:r>
              <a:rPr kumimoji="0" lang="ar-SA" altLang="zh-CN" sz="22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ar-SA" altLang="zh-CN" sz="22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من تجزئة السوق إلى المزيج التسويقي: في ظل هذا المدخل تضع المؤسسة بعض المحددات بالنسبة لقطاع معين من المستهلكين ثم تعد برنامجا تسويقيا خاصا يستند إلى هذه المحددات، فمثلا عند دراسة تركيبة السكان </a:t>
            </a:r>
            <a:r>
              <a:rPr kumimoji="0" lang="ar-SA" altLang="zh-CN" sz="2200" b="0"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الديموغرافية</a:t>
            </a:r>
            <a:r>
              <a:rPr kumimoji="0" lang="ar-SA" altLang="zh-CN" sz="22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قد تصل الإدارة إلى نتيجة وهي ارتفاع نسبة الشباب إلى مجموع السكان، إن شـركة ما للسيارات تستطيع أن تستند إلى هذه النتيجة في تصميم شكل السيارة الجديـدة لكي ترضي هذه النسبة الكبيرة من الشباب، كما سيكون لذلك أثر على عمليات الإشهار والتوزيع لهذه </a:t>
            </a:r>
            <a:r>
              <a:rPr kumimoji="0" lang="ar-SA" altLang="zh-CN" sz="2200" b="0"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السيارة.</a:t>
            </a:r>
            <a:r>
              <a:rPr kumimoji="0" lang="ar-SA" altLang="zh-CN" sz="22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endParaRPr kumimoji="0" lang="fr-FR" altLang="zh-CN" sz="2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SA" altLang="zh-CN" sz="22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ar-SA" altLang="zh-CN" sz="2200" b="1" i="0" u="sng"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ثانيا</a:t>
            </a:r>
            <a:r>
              <a:rPr kumimoji="0" lang="ar-SA" altLang="zh-CN" sz="22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a:t>
            </a:r>
            <a:r>
              <a:rPr kumimoji="0" lang="ar-SA" altLang="zh-CN" sz="22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من المزيج التسويقي إلى القطاعات السوقية ثم إلى المزيج التسويقي مرة أخرى: في ظل هذا المدخل فإن المؤسسة تقوم بدراسة مستهلكي سلعتها لكي تعلم ما إذا كان هناك اختلافات بين هؤلاء المستهلكين في تفضيلهم لتلك السلعة، ومن هذه المعلومات تستنتج المؤسسة أي قطاع سوف يشتري سلعتها ومنها أيضا يختار رجل التسويق هدفا سوقيا يراجع بمقتضاه خصائص السلعة التي كان ينتجها وقد يقوم بعدها بتقديم أنواع جديدة وبمزيج تسويقي مختلف.</a:t>
            </a:r>
            <a:endParaRPr kumimoji="0" lang="fr-FR" altLang="zh-CN" sz="2200" b="0" i="0" u="none" strike="noStrike" cap="none" normalizeH="0" baseline="0" dirty="0" smtClean="0">
              <a:ln>
                <a:noFill/>
              </a:ln>
              <a:solidFill>
                <a:srgbClr val="000000"/>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156176" y="1052741"/>
            <a:ext cx="2160240" cy="338554"/>
          </a:xfrm>
          <a:prstGeom prst="rect">
            <a:avLst/>
          </a:prstGeom>
          <a:noFill/>
        </p:spPr>
        <p:txBody>
          <a:bodyPr wrap="square" rtlCol="0">
            <a:spAutoFit/>
          </a:bodyPr>
          <a:lstStyle/>
          <a:p>
            <a:r>
              <a:rPr lang="ar-SA" sz="1600" b="1" dirty="0" smtClean="0">
                <a:solidFill>
                  <a:srgbClr val="000000"/>
                </a:solidFill>
              </a:rPr>
              <a:t>منهجية التجزئة السوقية</a:t>
            </a:r>
            <a:endParaRPr lang="fr-FR" sz="1600" dirty="0">
              <a:solidFill>
                <a:srgbClr val="000000"/>
              </a:solidFill>
            </a:endParaRPr>
          </a:p>
        </p:txBody>
      </p:sp>
      <p:sp>
        <p:nvSpPr>
          <p:cNvPr id="5" name="Rectangle 4"/>
          <p:cNvSpPr/>
          <p:nvPr/>
        </p:nvSpPr>
        <p:spPr>
          <a:xfrm>
            <a:off x="4034918" y="1412776"/>
            <a:ext cx="3400290" cy="338554"/>
          </a:xfrm>
          <a:prstGeom prst="rect">
            <a:avLst/>
          </a:prstGeom>
        </p:spPr>
        <p:txBody>
          <a:bodyPr wrap="none">
            <a:spAutoFit/>
          </a:bodyPr>
          <a:lstStyle/>
          <a:p>
            <a:pPr algn="r" rtl="1">
              <a:buFont typeface="Arial" pitchFamily="34" charset="0"/>
              <a:buChar char="•"/>
            </a:pPr>
            <a:r>
              <a:rPr lang="ar-SA" sz="1600" dirty="0" smtClean="0">
                <a:solidFill>
                  <a:srgbClr val="000000"/>
                </a:solidFill>
              </a:rPr>
              <a:t> مرحلة الدراسة و </a:t>
            </a:r>
            <a:r>
              <a:rPr lang="ar-SA" sz="1600" dirty="0" err="1" smtClean="0">
                <a:solidFill>
                  <a:srgbClr val="000000"/>
                </a:solidFill>
              </a:rPr>
              <a:t>البحث:</a:t>
            </a:r>
            <a:r>
              <a:rPr lang="ar-SA" sz="1600" dirty="0" smtClean="0">
                <a:solidFill>
                  <a:srgbClr val="000000"/>
                </a:solidFill>
              </a:rPr>
              <a:t> </a:t>
            </a:r>
            <a:r>
              <a:rPr lang="fr-FR" sz="1400" i="1" dirty="0" smtClean="0">
                <a:solidFill>
                  <a:srgbClr val="000000"/>
                </a:solidFill>
              </a:rPr>
              <a:t>The </a:t>
            </a:r>
            <a:r>
              <a:rPr lang="fr-FR" sz="1400" i="1" dirty="0" err="1" smtClean="0">
                <a:solidFill>
                  <a:srgbClr val="000000"/>
                </a:solidFill>
              </a:rPr>
              <a:t>survey</a:t>
            </a:r>
            <a:r>
              <a:rPr lang="fr-FR" sz="1400" i="1" dirty="0" smtClean="0">
                <a:solidFill>
                  <a:srgbClr val="000000"/>
                </a:solidFill>
              </a:rPr>
              <a:t> stage</a:t>
            </a:r>
            <a:r>
              <a:rPr lang="fr-FR" sz="1400" dirty="0" smtClean="0">
                <a:solidFill>
                  <a:srgbClr val="000000"/>
                </a:solidFill>
              </a:rPr>
              <a:t> </a:t>
            </a:r>
            <a:endParaRPr lang="fr-FR" sz="1400" dirty="0">
              <a:solidFill>
                <a:srgbClr val="000000"/>
              </a:solidFill>
            </a:endParaRPr>
          </a:p>
        </p:txBody>
      </p:sp>
      <p:sp>
        <p:nvSpPr>
          <p:cNvPr id="6" name="Rectangle 5"/>
          <p:cNvSpPr/>
          <p:nvPr/>
        </p:nvSpPr>
        <p:spPr>
          <a:xfrm>
            <a:off x="3769703" y="1772816"/>
            <a:ext cx="2890535" cy="338554"/>
          </a:xfrm>
          <a:prstGeom prst="rect">
            <a:avLst/>
          </a:prstGeom>
        </p:spPr>
        <p:txBody>
          <a:bodyPr wrap="none">
            <a:spAutoFit/>
          </a:bodyPr>
          <a:lstStyle/>
          <a:p>
            <a:pPr algn="r" rtl="1">
              <a:buFont typeface="Arial" pitchFamily="34" charset="0"/>
              <a:buChar char="•"/>
            </a:pPr>
            <a:r>
              <a:rPr lang="ar-SA" sz="1600" dirty="0" smtClean="0">
                <a:solidFill>
                  <a:srgbClr val="000000"/>
                </a:solidFill>
              </a:rPr>
              <a:t> مرحلة </a:t>
            </a:r>
            <a:r>
              <a:rPr lang="ar-SA" sz="1600" dirty="0" err="1" smtClean="0">
                <a:solidFill>
                  <a:srgbClr val="000000"/>
                </a:solidFill>
              </a:rPr>
              <a:t>التحليل:</a:t>
            </a:r>
            <a:r>
              <a:rPr lang="ar-SA" sz="1600" dirty="0" smtClean="0">
                <a:solidFill>
                  <a:srgbClr val="000000"/>
                </a:solidFill>
              </a:rPr>
              <a:t> </a:t>
            </a:r>
            <a:r>
              <a:rPr lang="fr-FR" sz="1400" i="1" dirty="0" smtClean="0">
                <a:solidFill>
                  <a:srgbClr val="000000"/>
                </a:solidFill>
              </a:rPr>
              <a:t>The </a:t>
            </a:r>
            <a:r>
              <a:rPr lang="fr-FR" sz="1400" i="1" dirty="0" err="1" smtClean="0">
                <a:solidFill>
                  <a:srgbClr val="000000"/>
                </a:solidFill>
              </a:rPr>
              <a:t>analysis</a:t>
            </a:r>
            <a:r>
              <a:rPr lang="fr-FR" sz="1400" i="1" dirty="0" smtClean="0">
                <a:solidFill>
                  <a:srgbClr val="000000"/>
                </a:solidFill>
              </a:rPr>
              <a:t> stage</a:t>
            </a:r>
            <a:r>
              <a:rPr lang="fr-FR" sz="1600" i="1" dirty="0" smtClean="0">
                <a:solidFill>
                  <a:srgbClr val="000000"/>
                </a:solidFill>
              </a:rPr>
              <a:t> </a:t>
            </a:r>
          </a:p>
        </p:txBody>
      </p:sp>
      <p:sp>
        <p:nvSpPr>
          <p:cNvPr id="7" name="Rectangle 6"/>
          <p:cNvSpPr/>
          <p:nvPr/>
        </p:nvSpPr>
        <p:spPr>
          <a:xfrm>
            <a:off x="2559746" y="2154342"/>
            <a:ext cx="3534942" cy="338554"/>
          </a:xfrm>
          <a:prstGeom prst="rect">
            <a:avLst/>
          </a:prstGeom>
        </p:spPr>
        <p:txBody>
          <a:bodyPr wrap="none">
            <a:spAutoFit/>
          </a:bodyPr>
          <a:lstStyle/>
          <a:p>
            <a:pPr algn="r" rtl="1">
              <a:buFont typeface="Arial" pitchFamily="34" charset="0"/>
              <a:buChar char="•"/>
            </a:pPr>
            <a:r>
              <a:rPr lang="ar-SA" sz="1600" dirty="0" smtClean="0">
                <a:solidFill>
                  <a:srgbClr val="000000"/>
                </a:solidFill>
              </a:rPr>
              <a:t> مرحلة التحديد </a:t>
            </a:r>
            <a:r>
              <a:rPr lang="ar-SA" sz="1600" dirty="0" err="1" smtClean="0">
                <a:solidFill>
                  <a:srgbClr val="000000"/>
                </a:solidFill>
              </a:rPr>
              <a:t>والتعريف:</a:t>
            </a:r>
            <a:r>
              <a:rPr lang="ar-SA" sz="1600" dirty="0" smtClean="0">
                <a:solidFill>
                  <a:srgbClr val="000000"/>
                </a:solidFill>
              </a:rPr>
              <a:t> </a:t>
            </a:r>
            <a:r>
              <a:rPr lang="fr-FR" sz="1400" i="1" dirty="0" smtClean="0">
                <a:solidFill>
                  <a:srgbClr val="000000"/>
                </a:solidFill>
              </a:rPr>
              <a:t>The </a:t>
            </a:r>
            <a:r>
              <a:rPr lang="fr-FR" sz="1400" i="1" dirty="0" err="1" smtClean="0">
                <a:solidFill>
                  <a:srgbClr val="000000"/>
                </a:solidFill>
              </a:rPr>
              <a:t>profiling</a:t>
            </a:r>
            <a:r>
              <a:rPr lang="fr-FR" sz="1400" i="1" dirty="0" smtClean="0">
                <a:solidFill>
                  <a:srgbClr val="000000"/>
                </a:solidFill>
              </a:rPr>
              <a:t> stage</a:t>
            </a:r>
            <a:r>
              <a:rPr lang="fr-FR" sz="1600" dirty="0" smtClean="0">
                <a:solidFill>
                  <a:srgbClr val="000000"/>
                </a:solidFill>
              </a:rPr>
              <a:t> </a:t>
            </a:r>
            <a:endParaRPr lang="fr-FR" sz="1600" dirty="0">
              <a:solidFill>
                <a:srgbClr val="000000"/>
              </a:solidFill>
            </a:endParaRPr>
          </a:p>
        </p:txBody>
      </p:sp>
      <p:sp>
        <p:nvSpPr>
          <p:cNvPr id="8" name="Rectangle 7"/>
          <p:cNvSpPr/>
          <p:nvPr/>
        </p:nvSpPr>
        <p:spPr>
          <a:xfrm>
            <a:off x="6300192" y="2564904"/>
            <a:ext cx="1576072" cy="338554"/>
          </a:xfrm>
          <a:prstGeom prst="rect">
            <a:avLst/>
          </a:prstGeom>
        </p:spPr>
        <p:txBody>
          <a:bodyPr wrap="none">
            <a:spAutoFit/>
          </a:bodyPr>
          <a:lstStyle/>
          <a:p>
            <a:r>
              <a:rPr lang="ar-SA" sz="1600" b="1" dirty="0" smtClean="0">
                <a:solidFill>
                  <a:srgbClr val="000000"/>
                </a:solidFill>
              </a:rPr>
              <a:t>طرق تجزئة </a:t>
            </a:r>
            <a:r>
              <a:rPr lang="ar-SA" sz="1600" b="1" dirty="0" err="1" smtClean="0">
                <a:solidFill>
                  <a:srgbClr val="000000"/>
                </a:solidFill>
              </a:rPr>
              <a:t>السوق:</a:t>
            </a:r>
            <a:r>
              <a:rPr lang="ar-SA" sz="1600" b="1" dirty="0" smtClean="0">
                <a:solidFill>
                  <a:srgbClr val="000000"/>
                </a:solidFill>
              </a:rPr>
              <a:t> </a:t>
            </a:r>
            <a:endParaRPr lang="fr-FR" sz="1600" dirty="0">
              <a:solidFill>
                <a:srgbClr val="000000"/>
              </a:solidFill>
            </a:endParaRPr>
          </a:p>
        </p:txBody>
      </p:sp>
      <p:grpSp>
        <p:nvGrpSpPr>
          <p:cNvPr id="64514" name="Group 2"/>
          <p:cNvGrpSpPr>
            <a:grpSpLocks/>
          </p:cNvGrpSpPr>
          <p:nvPr/>
        </p:nvGrpSpPr>
        <p:grpSpPr bwMode="auto">
          <a:xfrm>
            <a:off x="1259632" y="2996952"/>
            <a:ext cx="5943600" cy="3638550"/>
            <a:chOff x="992" y="1798"/>
            <a:chExt cx="9360" cy="5731"/>
          </a:xfrm>
        </p:grpSpPr>
        <p:grpSp>
          <p:nvGrpSpPr>
            <p:cNvPr id="64515" name="Group 3"/>
            <p:cNvGrpSpPr>
              <a:grpSpLocks/>
            </p:cNvGrpSpPr>
            <p:nvPr/>
          </p:nvGrpSpPr>
          <p:grpSpPr bwMode="auto">
            <a:xfrm>
              <a:off x="1174" y="1798"/>
              <a:ext cx="9000" cy="4667"/>
              <a:chOff x="1658" y="1450"/>
              <a:chExt cx="9000" cy="5188"/>
            </a:xfrm>
          </p:grpSpPr>
          <p:sp>
            <p:nvSpPr>
              <p:cNvPr id="64516" name="Text Box 4"/>
              <p:cNvSpPr txBox="1">
                <a:spLocks noChangeArrowheads="1"/>
              </p:cNvSpPr>
              <p:nvPr/>
            </p:nvSpPr>
            <p:spPr bwMode="auto">
              <a:xfrm>
                <a:off x="1658" y="1450"/>
                <a:ext cx="9000" cy="5188"/>
              </a:xfrm>
              <a:prstGeom prst="rect">
                <a:avLst/>
              </a:prstGeom>
              <a:solidFill>
                <a:srgbClr val="FFFFFF"/>
              </a:solid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nvGrpSpPr>
              <p:cNvPr id="64517" name="Group 5"/>
              <p:cNvGrpSpPr>
                <a:grpSpLocks/>
              </p:cNvGrpSpPr>
              <p:nvPr/>
            </p:nvGrpSpPr>
            <p:grpSpPr bwMode="auto">
              <a:xfrm>
                <a:off x="6338" y="1776"/>
                <a:ext cx="4182" cy="3771"/>
                <a:chOff x="6338" y="1776"/>
                <a:chExt cx="4182" cy="3771"/>
              </a:xfrm>
            </p:grpSpPr>
            <p:sp>
              <p:nvSpPr>
                <p:cNvPr id="64518" name="Oval 6"/>
                <p:cNvSpPr>
                  <a:spLocks noChangeArrowheads="1"/>
                </p:cNvSpPr>
                <p:nvPr/>
              </p:nvSpPr>
              <p:spPr bwMode="auto">
                <a:xfrm>
                  <a:off x="10157" y="3226"/>
                  <a:ext cx="360" cy="360"/>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19" name="Oval 7"/>
                <p:cNvSpPr>
                  <a:spLocks noChangeArrowheads="1"/>
                </p:cNvSpPr>
                <p:nvPr/>
              </p:nvSpPr>
              <p:spPr bwMode="auto">
                <a:xfrm>
                  <a:off x="10160" y="3762"/>
                  <a:ext cx="360" cy="360"/>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20" name="Rectangle 8"/>
                <p:cNvSpPr>
                  <a:spLocks noChangeArrowheads="1"/>
                </p:cNvSpPr>
                <p:nvPr/>
              </p:nvSpPr>
              <p:spPr bwMode="auto">
                <a:xfrm>
                  <a:off x="8858" y="3398"/>
                  <a:ext cx="600" cy="540"/>
                </a:xfrm>
                <a:prstGeom prst="rect">
                  <a:avLst/>
                </a:prstGeom>
                <a:solidFill>
                  <a:srgbClr val="FFFFFF"/>
                </a:solid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21" name="Rectangle 9"/>
                <p:cNvSpPr>
                  <a:spLocks noChangeArrowheads="1"/>
                </p:cNvSpPr>
                <p:nvPr/>
              </p:nvSpPr>
              <p:spPr bwMode="auto">
                <a:xfrm>
                  <a:off x="7778" y="2777"/>
                  <a:ext cx="600" cy="540"/>
                </a:xfrm>
                <a:prstGeom prst="rect">
                  <a:avLst/>
                </a:prstGeom>
                <a:solidFill>
                  <a:srgbClr val="FFFFFF"/>
                </a:solid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22" name="Rectangle 10"/>
                <p:cNvSpPr>
                  <a:spLocks noChangeArrowheads="1"/>
                </p:cNvSpPr>
                <p:nvPr/>
              </p:nvSpPr>
              <p:spPr bwMode="auto">
                <a:xfrm>
                  <a:off x="6338" y="3414"/>
                  <a:ext cx="1080" cy="540"/>
                </a:xfrm>
                <a:prstGeom prst="rect">
                  <a:avLst/>
                </a:prstGeom>
                <a:solidFill>
                  <a:srgbClr val="FFFFFF"/>
                </a:solidFill>
                <a:ln w="9525" algn="ctr">
                  <a:solidFill>
                    <a:srgbClr val="000000"/>
                  </a:solidFill>
                  <a:miter lim="800000"/>
                  <a:headEnd/>
                  <a:tailEnd/>
                </a:ln>
                <a:effectLst/>
              </p:spPr>
              <p:txBody>
                <a:bodyPr vert="horz" wrap="square" lIns="91440" tIns="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الجمهور</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nvGrpSpPr>
                <p:cNvPr id="64523" name="Group 11"/>
                <p:cNvGrpSpPr>
                  <a:grpSpLocks/>
                </p:cNvGrpSpPr>
                <p:nvPr/>
              </p:nvGrpSpPr>
              <p:grpSpPr bwMode="auto">
                <a:xfrm>
                  <a:off x="8858" y="1776"/>
                  <a:ext cx="1662" cy="1288"/>
                  <a:chOff x="8858" y="1666"/>
                  <a:chExt cx="1662" cy="1288"/>
                </a:xfrm>
              </p:grpSpPr>
              <p:sp>
                <p:nvSpPr>
                  <p:cNvPr id="64524" name="Oval 12"/>
                  <p:cNvSpPr>
                    <a:spLocks noChangeArrowheads="1"/>
                  </p:cNvSpPr>
                  <p:nvPr/>
                </p:nvSpPr>
                <p:spPr bwMode="auto">
                  <a:xfrm>
                    <a:off x="10152" y="1666"/>
                    <a:ext cx="360" cy="360"/>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25" name="Oval 13"/>
                  <p:cNvSpPr>
                    <a:spLocks noChangeArrowheads="1"/>
                  </p:cNvSpPr>
                  <p:nvPr/>
                </p:nvSpPr>
                <p:spPr bwMode="auto">
                  <a:xfrm>
                    <a:off x="10152" y="2138"/>
                    <a:ext cx="360" cy="360"/>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26" name="Oval 14"/>
                  <p:cNvSpPr>
                    <a:spLocks noChangeArrowheads="1"/>
                  </p:cNvSpPr>
                  <p:nvPr/>
                </p:nvSpPr>
                <p:spPr bwMode="auto">
                  <a:xfrm>
                    <a:off x="10160" y="2594"/>
                    <a:ext cx="360" cy="360"/>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27" name="Rectangle 15"/>
                  <p:cNvSpPr>
                    <a:spLocks noChangeArrowheads="1"/>
                  </p:cNvSpPr>
                  <p:nvPr/>
                </p:nvSpPr>
                <p:spPr bwMode="auto">
                  <a:xfrm>
                    <a:off x="8858" y="2053"/>
                    <a:ext cx="600" cy="540"/>
                  </a:xfrm>
                  <a:prstGeom prst="rect">
                    <a:avLst/>
                  </a:prstGeom>
                  <a:solidFill>
                    <a:srgbClr val="FFFFFF"/>
                  </a:solid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28" name="Freeform 16"/>
                  <p:cNvSpPr>
                    <a:spLocks/>
                  </p:cNvSpPr>
                  <p:nvPr/>
                </p:nvSpPr>
                <p:spPr bwMode="auto">
                  <a:xfrm>
                    <a:off x="9458" y="1904"/>
                    <a:ext cx="699" cy="414"/>
                  </a:xfrm>
                  <a:custGeom>
                    <a:avLst/>
                    <a:gdLst/>
                    <a:ahLst/>
                    <a:cxnLst>
                      <a:cxn ang="0">
                        <a:pos x="699" y="0"/>
                      </a:cxn>
                      <a:cxn ang="0">
                        <a:pos x="0" y="414"/>
                      </a:cxn>
                    </a:cxnLst>
                    <a:rect l="0" t="0" r="r" b="b"/>
                    <a:pathLst>
                      <a:path w="699" h="414">
                        <a:moveTo>
                          <a:pt x="699" y="0"/>
                        </a:moveTo>
                        <a:lnTo>
                          <a:pt x="0" y="414"/>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29" name="Freeform 17"/>
                  <p:cNvSpPr>
                    <a:spLocks/>
                  </p:cNvSpPr>
                  <p:nvPr/>
                </p:nvSpPr>
                <p:spPr bwMode="auto">
                  <a:xfrm>
                    <a:off x="9458" y="2318"/>
                    <a:ext cx="680" cy="1"/>
                  </a:xfrm>
                  <a:custGeom>
                    <a:avLst/>
                    <a:gdLst/>
                    <a:ahLst/>
                    <a:cxnLst>
                      <a:cxn ang="0">
                        <a:pos x="0" y="0"/>
                      </a:cxn>
                      <a:cxn ang="0">
                        <a:pos x="680" y="1"/>
                      </a:cxn>
                    </a:cxnLst>
                    <a:rect l="0" t="0" r="r" b="b"/>
                    <a:pathLst>
                      <a:path w="680" h="1">
                        <a:moveTo>
                          <a:pt x="0" y="0"/>
                        </a:moveTo>
                        <a:lnTo>
                          <a:pt x="680" y="1"/>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30" name="Freeform 18"/>
                  <p:cNvSpPr>
                    <a:spLocks/>
                  </p:cNvSpPr>
                  <p:nvPr/>
                </p:nvSpPr>
                <p:spPr bwMode="auto">
                  <a:xfrm>
                    <a:off x="9458" y="2318"/>
                    <a:ext cx="699" cy="446"/>
                  </a:xfrm>
                  <a:custGeom>
                    <a:avLst/>
                    <a:gdLst/>
                    <a:ahLst/>
                    <a:cxnLst>
                      <a:cxn ang="0">
                        <a:pos x="0" y="0"/>
                      </a:cxn>
                      <a:cxn ang="0">
                        <a:pos x="699" y="446"/>
                      </a:cxn>
                    </a:cxnLst>
                    <a:rect l="0" t="0" r="r" b="b"/>
                    <a:pathLst>
                      <a:path w="699" h="446">
                        <a:moveTo>
                          <a:pt x="0" y="0"/>
                        </a:moveTo>
                        <a:lnTo>
                          <a:pt x="699" y="446"/>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sp>
              <p:nvSpPr>
                <p:cNvPr id="64531" name="Freeform 19"/>
                <p:cNvSpPr>
                  <a:spLocks/>
                </p:cNvSpPr>
                <p:nvPr/>
              </p:nvSpPr>
              <p:spPr bwMode="auto">
                <a:xfrm>
                  <a:off x="9459" y="3441"/>
                  <a:ext cx="698" cy="214"/>
                </a:xfrm>
                <a:custGeom>
                  <a:avLst/>
                  <a:gdLst/>
                  <a:ahLst/>
                  <a:cxnLst>
                    <a:cxn ang="0">
                      <a:pos x="0" y="214"/>
                    </a:cxn>
                    <a:cxn ang="0">
                      <a:pos x="698" y="0"/>
                    </a:cxn>
                  </a:cxnLst>
                  <a:rect l="0" t="0" r="r" b="b"/>
                  <a:pathLst>
                    <a:path w="698" h="214">
                      <a:moveTo>
                        <a:pt x="0" y="214"/>
                      </a:moveTo>
                      <a:lnTo>
                        <a:pt x="698" y="0"/>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32" name="Freeform 20"/>
                <p:cNvSpPr>
                  <a:spLocks/>
                </p:cNvSpPr>
                <p:nvPr/>
              </p:nvSpPr>
              <p:spPr bwMode="auto">
                <a:xfrm>
                  <a:off x="9480" y="3660"/>
                  <a:ext cx="680" cy="287"/>
                </a:xfrm>
                <a:custGeom>
                  <a:avLst/>
                  <a:gdLst/>
                  <a:ahLst/>
                  <a:cxnLst>
                    <a:cxn ang="0">
                      <a:pos x="0" y="0"/>
                    </a:cxn>
                    <a:cxn ang="0">
                      <a:pos x="680" y="287"/>
                    </a:cxn>
                  </a:cxnLst>
                  <a:rect l="0" t="0" r="r" b="b"/>
                  <a:pathLst>
                    <a:path w="680" h="287">
                      <a:moveTo>
                        <a:pt x="0" y="0"/>
                      </a:moveTo>
                      <a:lnTo>
                        <a:pt x="680" y="287"/>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nvGrpSpPr>
                <p:cNvPr id="64533" name="Group 21"/>
                <p:cNvGrpSpPr>
                  <a:grpSpLocks/>
                </p:cNvGrpSpPr>
                <p:nvPr/>
              </p:nvGrpSpPr>
              <p:grpSpPr bwMode="auto">
                <a:xfrm>
                  <a:off x="8857" y="4259"/>
                  <a:ext cx="1662" cy="1288"/>
                  <a:chOff x="8858" y="1666"/>
                  <a:chExt cx="1662" cy="1288"/>
                </a:xfrm>
              </p:grpSpPr>
              <p:sp>
                <p:nvSpPr>
                  <p:cNvPr id="64534" name="Oval 22"/>
                  <p:cNvSpPr>
                    <a:spLocks noChangeArrowheads="1"/>
                  </p:cNvSpPr>
                  <p:nvPr/>
                </p:nvSpPr>
                <p:spPr bwMode="auto">
                  <a:xfrm>
                    <a:off x="10152" y="1666"/>
                    <a:ext cx="360" cy="360"/>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35" name="Oval 23"/>
                  <p:cNvSpPr>
                    <a:spLocks noChangeArrowheads="1"/>
                  </p:cNvSpPr>
                  <p:nvPr/>
                </p:nvSpPr>
                <p:spPr bwMode="auto">
                  <a:xfrm>
                    <a:off x="10152" y="2138"/>
                    <a:ext cx="360" cy="360"/>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36" name="Oval 24"/>
                  <p:cNvSpPr>
                    <a:spLocks noChangeArrowheads="1"/>
                  </p:cNvSpPr>
                  <p:nvPr/>
                </p:nvSpPr>
                <p:spPr bwMode="auto">
                  <a:xfrm>
                    <a:off x="10160" y="2594"/>
                    <a:ext cx="360" cy="360"/>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37" name="Rectangle 25"/>
                  <p:cNvSpPr>
                    <a:spLocks noChangeArrowheads="1"/>
                  </p:cNvSpPr>
                  <p:nvPr/>
                </p:nvSpPr>
                <p:spPr bwMode="auto">
                  <a:xfrm>
                    <a:off x="8858" y="2053"/>
                    <a:ext cx="600" cy="540"/>
                  </a:xfrm>
                  <a:prstGeom prst="rect">
                    <a:avLst/>
                  </a:prstGeom>
                  <a:solidFill>
                    <a:srgbClr val="FFFFFF"/>
                  </a:solid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38" name="Freeform 26"/>
                  <p:cNvSpPr>
                    <a:spLocks/>
                  </p:cNvSpPr>
                  <p:nvPr/>
                </p:nvSpPr>
                <p:spPr bwMode="auto">
                  <a:xfrm>
                    <a:off x="9458" y="1904"/>
                    <a:ext cx="699" cy="414"/>
                  </a:xfrm>
                  <a:custGeom>
                    <a:avLst/>
                    <a:gdLst/>
                    <a:ahLst/>
                    <a:cxnLst>
                      <a:cxn ang="0">
                        <a:pos x="699" y="0"/>
                      </a:cxn>
                      <a:cxn ang="0">
                        <a:pos x="0" y="414"/>
                      </a:cxn>
                    </a:cxnLst>
                    <a:rect l="0" t="0" r="r" b="b"/>
                    <a:pathLst>
                      <a:path w="699" h="414">
                        <a:moveTo>
                          <a:pt x="699" y="0"/>
                        </a:moveTo>
                        <a:lnTo>
                          <a:pt x="0" y="414"/>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39" name="Freeform 27"/>
                  <p:cNvSpPr>
                    <a:spLocks/>
                  </p:cNvSpPr>
                  <p:nvPr/>
                </p:nvSpPr>
                <p:spPr bwMode="auto">
                  <a:xfrm>
                    <a:off x="9458" y="2318"/>
                    <a:ext cx="680" cy="1"/>
                  </a:xfrm>
                  <a:custGeom>
                    <a:avLst/>
                    <a:gdLst/>
                    <a:ahLst/>
                    <a:cxnLst>
                      <a:cxn ang="0">
                        <a:pos x="0" y="0"/>
                      </a:cxn>
                      <a:cxn ang="0">
                        <a:pos x="680" y="1"/>
                      </a:cxn>
                    </a:cxnLst>
                    <a:rect l="0" t="0" r="r" b="b"/>
                    <a:pathLst>
                      <a:path w="680" h="1">
                        <a:moveTo>
                          <a:pt x="0" y="0"/>
                        </a:moveTo>
                        <a:lnTo>
                          <a:pt x="680" y="1"/>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40" name="Freeform 28"/>
                  <p:cNvSpPr>
                    <a:spLocks/>
                  </p:cNvSpPr>
                  <p:nvPr/>
                </p:nvSpPr>
                <p:spPr bwMode="auto">
                  <a:xfrm>
                    <a:off x="9458" y="2318"/>
                    <a:ext cx="699" cy="446"/>
                  </a:xfrm>
                  <a:custGeom>
                    <a:avLst/>
                    <a:gdLst/>
                    <a:ahLst/>
                    <a:cxnLst>
                      <a:cxn ang="0">
                        <a:pos x="0" y="0"/>
                      </a:cxn>
                      <a:cxn ang="0">
                        <a:pos x="699" y="446"/>
                      </a:cxn>
                    </a:cxnLst>
                    <a:rect l="0" t="0" r="r" b="b"/>
                    <a:pathLst>
                      <a:path w="699" h="446">
                        <a:moveTo>
                          <a:pt x="0" y="0"/>
                        </a:moveTo>
                        <a:lnTo>
                          <a:pt x="699" y="446"/>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sp>
              <p:nvSpPr>
                <p:cNvPr id="64541" name="Freeform 29"/>
                <p:cNvSpPr>
                  <a:spLocks/>
                </p:cNvSpPr>
                <p:nvPr/>
              </p:nvSpPr>
              <p:spPr bwMode="auto">
                <a:xfrm>
                  <a:off x="8383" y="2426"/>
                  <a:ext cx="471" cy="343"/>
                </a:xfrm>
                <a:custGeom>
                  <a:avLst/>
                  <a:gdLst/>
                  <a:ahLst/>
                  <a:cxnLst>
                    <a:cxn ang="0">
                      <a:pos x="0" y="343"/>
                    </a:cxn>
                    <a:cxn ang="0">
                      <a:pos x="471" y="0"/>
                    </a:cxn>
                  </a:cxnLst>
                  <a:rect l="0" t="0" r="r" b="b"/>
                  <a:pathLst>
                    <a:path w="471" h="343">
                      <a:moveTo>
                        <a:pt x="0" y="343"/>
                      </a:moveTo>
                      <a:lnTo>
                        <a:pt x="471" y="0"/>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42" name="Freeform 30"/>
                <p:cNvSpPr>
                  <a:spLocks/>
                </p:cNvSpPr>
                <p:nvPr/>
              </p:nvSpPr>
              <p:spPr bwMode="auto">
                <a:xfrm>
                  <a:off x="8374" y="3317"/>
                  <a:ext cx="480" cy="352"/>
                </a:xfrm>
                <a:custGeom>
                  <a:avLst/>
                  <a:gdLst/>
                  <a:ahLst/>
                  <a:cxnLst>
                    <a:cxn ang="0">
                      <a:pos x="0" y="0"/>
                    </a:cxn>
                    <a:cxn ang="0">
                      <a:pos x="480" y="352"/>
                    </a:cxn>
                  </a:cxnLst>
                  <a:rect l="0" t="0" r="r" b="b"/>
                  <a:pathLst>
                    <a:path w="480" h="352">
                      <a:moveTo>
                        <a:pt x="0" y="0"/>
                      </a:moveTo>
                      <a:lnTo>
                        <a:pt x="480" y="352"/>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43" name="Freeform 31"/>
                <p:cNvSpPr>
                  <a:spLocks/>
                </p:cNvSpPr>
                <p:nvPr/>
              </p:nvSpPr>
              <p:spPr bwMode="auto">
                <a:xfrm>
                  <a:off x="7423" y="3317"/>
                  <a:ext cx="351" cy="352"/>
                </a:xfrm>
                <a:custGeom>
                  <a:avLst/>
                  <a:gdLst/>
                  <a:ahLst/>
                  <a:cxnLst>
                    <a:cxn ang="0">
                      <a:pos x="0" y="352"/>
                    </a:cxn>
                    <a:cxn ang="0">
                      <a:pos x="351" y="0"/>
                    </a:cxn>
                  </a:cxnLst>
                  <a:rect l="0" t="0" r="r" b="b"/>
                  <a:pathLst>
                    <a:path w="351" h="352">
                      <a:moveTo>
                        <a:pt x="0" y="352"/>
                      </a:moveTo>
                      <a:lnTo>
                        <a:pt x="351" y="0"/>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44" name="Freeform 32"/>
                <p:cNvSpPr>
                  <a:spLocks/>
                </p:cNvSpPr>
                <p:nvPr/>
              </p:nvSpPr>
              <p:spPr bwMode="auto">
                <a:xfrm>
                  <a:off x="7414" y="3677"/>
                  <a:ext cx="1440" cy="969"/>
                </a:xfrm>
                <a:custGeom>
                  <a:avLst/>
                  <a:gdLst/>
                  <a:ahLst/>
                  <a:cxnLst>
                    <a:cxn ang="0">
                      <a:pos x="0" y="0"/>
                    </a:cxn>
                    <a:cxn ang="0">
                      <a:pos x="1440" y="969"/>
                    </a:cxn>
                  </a:cxnLst>
                  <a:rect l="0" t="0" r="r" b="b"/>
                  <a:pathLst>
                    <a:path w="1440" h="969">
                      <a:moveTo>
                        <a:pt x="0" y="0"/>
                      </a:moveTo>
                      <a:lnTo>
                        <a:pt x="1440" y="969"/>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nvGrpSpPr>
              <p:cNvPr id="64545" name="Group 33"/>
              <p:cNvGrpSpPr>
                <a:grpSpLocks/>
              </p:cNvGrpSpPr>
              <p:nvPr/>
            </p:nvGrpSpPr>
            <p:grpSpPr bwMode="auto">
              <a:xfrm>
                <a:off x="1778" y="1778"/>
                <a:ext cx="3960" cy="3780"/>
                <a:chOff x="1778" y="1778"/>
                <a:chExt cx="3960" cy="3780"/>
              </a:xfrm>
            </p:grpSpPr>
            <p:sp>
              <p:nvSpPr>
                <p:cNvPr id="64546" name="Rectangle 34"/>
                <p:cNvSpPr>
                  <a:spLocks noChangeArrowheads="1"/>
                </p:cNvSpPr>
                <p:nvPr/>
              </p:nvSpPr>
              <p:spPr bwMode="auto">
                <a:xfrm>
                  <a:off x="1778" y="1778"/>
                  <a:ext cx="600" cy="540"/>
                </a:xfrm>
                <a:prstGeom prst="rect">
                  <a:avLst/>
                </a:prstGeom>
                <a:solidFill>
                  <a:srgbClr val="FFFFFF"/>
                </a:solid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47" name="Rectangle 35"/>
                <p:cNvSpPr>
                  <a:spLocks noChangeArrowheads="1"/>
                </p:cNvSpPr>
                <p:nvPr/>
              </p:nvSpPr>
              <p:spPr bwMode="auto">
                <a:xfrm>
                  <a:off x="1778" y="2694"/>
                  <a:ext cx="600" cy="540"/>
                </a:xfrm>
                <a:prstGeom prst="rect">
                  <a:avLst/>
                </a:prstGeom>
                <a:solidFill>
                  <a:srgbClr val="FFFFFF"/>
                </a:solid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48" name="Rectangle 36"/>
                <p:cNvSpPr>
                  <a:spLocks noChangeArrowheads="1"/>
                </p:cNvSpPr>
                <p:nvPr/>
              </p:nvSpPr>
              <p:spPr bwMode="auto">
                <a:xfrm>
                  <a:off x="1778" y="4118"/>
                  <a:ext cx="600" cy="540"/>
                </a:xfrm>
                <a:prstGeom prst="rect">
                  <a:avLst/>
                </a:prstGeom>
                <a:solidFill>
                  <a:srgbClr val="FFFFFF"/>
                </a:solid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49" name="Rectangle 37"/>
                <p:cNvSpPr>
                  <a:spLocks noChangeArrowheads="1"/>
                </p:cNvSpPr>
                <p:nvPr/>
              </p:nvSpPr>
              <p:spPr bwMode="auto">
                <a:xfrm>
                  <a:off x="1778" y="5018"/>
                  <a:ext cx="600" cy="540"/>
                </a:xfrm>
                <a:prstGeom prst="rect">
                  <a:avLst/>
                </a:prstGeom>
                <a:solidFill>
                  <a:srgbClr val="FFFFFF"/>
                </a:solid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nvGrpSpPr>
                <p:cNvPr id="64550" name="Group 38"/>
                <p:cNvGrpSpPr>
                  <a:grpSpLocks/>
                </p:cNvGrpSpPr>
                <p:nvPr/>
              </p:nvGrpSpPr>
              <p:grpSpPr bwMode="auto">
                <a:xfrm>
                  <a:off x="3310" y="2206"/>
                  <a:ext cx="2428" cy="2896"/>
                  <a:chOff x="3310" y="2206"/>
                  <a:chExt cx="2428" cy="2896"/>
                </a:xfrm>
              </p:grpSpPr>
              <p:sp>
                <p:nvSpPr>
                  <p:cNvPr id="64551" name="Rectangle 39"/>
                  <p:cNvSpPr>
                    <a:spLocks noChangeArrowheads="1"/>
                  </p:cNvSpPr>
                  <p:nvPr/>
                </p:nvSpPr>
                <p:spPr bwMode="auto">
                  <a:xfrm>
                    <a:off x="3310" y="2206"/>
                    <a:ext cx="600" cy="540"/>
                  </a:xfrm>
                  <a:prstGeom prst="rect">
                    <a:avLst/>
                  </a:prstGeom>
                  <a:solidFill>
                    <a:srgbClr val="FFFFFF"/>
                  </a:solid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52" name="Rectangle 40"/>
                  <p:cNvSpPr>
                    <a:spLocks noChangeArrowheads="1"/>
                  </p:cNvSpPr>
                  <p:nvPr/>
                </p:nvSpPr>
                <p:spPr bwMode="auto">
                  <a:xfrm>
                    <a:off x="3310" y="4562"/>
                    <a:ext cx="600" cy="540"/>
                  </a:xfrm>
                  <a:prstGeom prst="rect">
                    <a:avLst/>
                  </a:prstGeom>
                  <a:solidFill>
                    <a:srgbClr val="FFFFFF"/>
                  </a:solid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53" name="Rectangle 41"/>
                  <p:cNvSpPr>
                    <a:spLocks noChangeArrowheads="1"/>
                  </p:cNvSpPr>
                  <p:nvPr/>
                </p:nvSpPr>
                <p:spPr bwMode="auto">
                  <a:xfrm>
                    <a:off x="4658" y="3416"/>
                    <a:ext cx="1080" cy="540"/>
                  </a:xfrm>
                  <a:prstGeom prst="rect">
                    <a:avLst/>
                  </a:prstGeom>
                  <a:solidFill>
                    <a:srgbClr val="FFFFFF"/>
                  </a:solidFill>
                  <a:ln w="9525" algn="ctr">
                    <a:solidFill>
                      <a:srgbClr val="000000"/>
                    </a:solidFill>
                    <a:miter lim="800000"/>
                    <a:headEnd/>
                    <a:tailEnd/>
                  </a:ln>
                  <a:effectLst/>
                </p:spPr>
                <p:txBody>
                  <a:bodyPr vert="horz" wrap="square" lIns="91440" tIns="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الجمهور</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nvGrpSpPr>
                  <p:cNvPr id="64554" name="Group 42"/>
                  <p:cNvGrpSpPr>
                    <a:grpSpLocks/>
                  </p:cNvGrpSpPr>
                  <p:nvPr/>
                </p:nvGrpSpPr>
                <p:grpSpPr bwMode="auto">
                  <a:xfrm>
                    <a:off x="3920" y="2491"/>
                    <a:ext cx="731" cy="2340"/>
                    <a:chOff x="3920" y="2491"/>
                    <a:chExt cx="731" cy="2340"/>
                  </a:xfrm>
                </p:grpSpPr>
                <p:sp>
                  <p:nvSpPr>
                    <p:cNvPr id="64555" name="Freeform 43"/>
                    <p:cNvSpPr>
                      <a:spLocks/>
                    </p:cNvSpPr>
                    <p:nvPr/>
                  </p:nvSpPr>
                  <p:spPr bwMode="auto">
                    <a:xfrm>
                      <a:off x="3920" y="2491"/>
                      <a:ext cx="360" cy="2340"/>
                    </a:xfrm>
                    <a:custGeom>
                      <a:avLst/>
                      <a:gdLst/>
                      <a:ahLst/>
                      <a:cxnLst>
                        <a:cxn ang="0">
                          <a:pos x="0" y="0"/>
                        </a:cxn>
                        <a:cxn ang="0">
                          <a:pos x="240" y="0"/>
                        </a:cxn>
                        <a:cxn ang="0">
                          <a:pos x="240" y="2340"/>
                        </a:cxn>
                        <a:cxn ang="0">
                          <a:pos x="0" y="2340"/>
                        </a:cxn>
                      </a:cxnLst>
                      <a:rect l="0" t="0" r="r" b="b"/>
                      <a:pathLst>
                        <a:path w="240" h="2340">
                          <a:moveTo>
                            <a:pt x="0" y="0"/>
                          </a:moveTo>
                          <a:lnTo>
                            <a:pt x="240" y="0"/>
                          </a:lnTo>
                          <a:lnTo>
                            <a:pt x="240" y="2340"/>
                          </a:lnTo>
                          <a:lnTo>
                            <a:pt x="0" y="2340"/>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56" name="Line 44"/>
                    <p:cNvSpPr>
                      <a:spLocks noChangeShapeType="1"/>
                    </p:cNvSpPr>
                    <p:nvPr/>
                  </p:nvSpPr>
                  <p:spPr bwMode="auto">
                    <a:xfrm flipH="1">
                      <a:off x="4291" y="3683"/>
                      <a:ext cx="360" cy="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grpSp>
              <p:nvGrpSpPr>
                <p:cNvPr id="64557" name="Group 45"/>
                <p:cNvGrpSpPr>
                  <a:grpSpLocks/>
                </p:cNvGrpSpPr>
                <p:nvPr/>
              </p:nvGrpSpPr>
              <p:grpSpPr bwMode="auto">
                <a:xfrm>
                  <a:off x="2378" y="2060"/>
                  <a:ext cx="931" cy="900"/>
                  <a:chOff x="2378" y="2060"/>
                  <a:chExt cx="931" cy="900"/>
                </a:xfrm>
              </p:grpSpPr>
              <p:sp>
                <p:nvSpPr>
                  <p:cNvPr id="64558" name="Freeform 46"/>
                  <p:cNvSpPr>
                    <a:spLocks/>
                  </p:cNvSpPr>
                  <p:nvPr/>
                </p:nvSpPr>
                <p:spPr bwMode="auto">
                  <a:xfrm>
                    <a:off x="2378" y="2060"/>
                    <a:ext cx="480" cy="900"/>
                  </a:xfrm>
                  <a:custGeom>
                    <a:avLst/>
                    <a:gdLst/>
                    <a:ahLst/>
                    <a:cxnLst>
                      <a:cxn ang="0">
                        <a:pos x="0" y="0"/>
                      </a:cxn>
                      <a:cxn ang="0">
                        <a:pos x="480" y="0"/>
                      </a:cxn>
                      <a:cxn ang="0">
                        <a:pos x="480" y="900"/>
                      </a:cxn>
                      <a:cxn ang="0">
                        <a:pos x="0" y="900"/>
                      </a:cxn>
                    </a:cxnLst>
                    <a:rect l="0" t="0" r="r" b="b"/>
                    <a:pathLst>
                      <a:path w="480" h="900">
                        <a:moveTo>
                          <a:pt x="0" y="0"/>
                        </a:moveTo>
                        <a:lnTo>
                          <a:pt x="480" y="0"/>
                        </a:lnTo>
                        <a:lnTo>
                          <a:pt x="480" y="900"/>
                        </a:lnTo>
                        <a:lnTo>
                          <a:pt x="0" y="900"/>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59" name="Freeform 47"/>
                  <p:cNvSpPr>
                    <a:spLocks/>
                  </p:cNvSpPr>
                  <p:nvPr/>
                </p:nvSpPr>
                <p:spPr bwMode="auto">
                  <a:xfrm>
                    <a:off x="2858" y="2498"/>
                    <a:ext cx="451" cy="2"/>
                  </a:xfrm>
                  <a:custGeom>
                    <a:avLst/>
                    <a:gdLst/>
                    <a:ahLst/>
                    <a:cxnLst>
                      <a:cxn ang="0">
                        <a:pos x="0" y="0"/>
                      </a:cxn>
                      <a:cxn ang="0">
                        <a:pos x="451" y="2"/>
                      </a:cxn>
                    </a:cxnLst>
                    <a:rect l="0" t="0" r="r" b="b"/>
                    <a:pathLst>
                      <a:path w="451" h="2">
                        <a:moveTo>
                          <a:pt x="0" y="0"/>
                        </a:moveTo>
                        <a:lnTo>
                          <a:pt x="451" y="2"/>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nvGrpSpPr>
                <p:cNvPr id="64560" name="Group 48"/>
                <p:cNvGrpSpPr>
                  <a:grpSpLocks/>
                </p:cNvGrpSpPr>
                <p:nvPr/>
              </p:nvGrpSpPr>
              <p:grpSpPr bwMode="auto">
                <a:xfrm>
                  <a:off x="2378" y="4394"/>
                  <a:ext cx="931" cy="900"/>
                  <a:chOff x="2378" y="2060"/>
                  <a:chExt cx="931" cy="900"/>
                </a:xfrm>
              </p:grpSpPr>
              <p:sp>
                <p:nvSpPr>
                  <p:cNvPr id="64561" name="Freeform 49"/>
                  <p:cNvSpPr>
                    <a:spLocks/>
                  </p:cNvSpPr>
                  <p:nvPr/>
                </p:nvSpPr>
                <p:spPr bwMode="auto">
                  <a:xfrm>
                    <a:off x="2378" y="2060"/>
                    <a:ext cx="480" cy="900"/>
                  </a:xfrm>
                  <a:custGeom>
                    <a:avLst/>
                    <a:gdLst/>
                    <a:ahLst/>
                    <a:cxnLst>
                      <a:cxn ang="0">
                        <a:pos x="0" y="0"/>
                      </a:cxn>
                      <a:cxn ang="0">
                        <a:pos x="480" y="0"/>
                      </a:cxn>
                      <a:cxn ang="0">
                        <a:pos x="480" y="900"/>
                      </a:cxn>
                      <a:cxn ang="0">
                        <a:pos x="0" y="900"/>
                      </a:cxn>
                    </a:cxnLst>
                    <a:rect l="0" t="0" r="r" b="b"/>
                    <a:pathLst>
                      <a:path w="480" h="900">
                        <a:moveTo>
                          <a:pt x="0" y="0"/>
                        </a:moveTo>
                        <a:lnTo>
                          <a:pt x="480" y="0"/>
                        </a:lnTo>
                        <a:lnTo>
                          <a:pt x="480" y="900"/>
                        </a:lnTo>
                        <a:lnTo>
                          <a:pt x="0" y="900"/>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62" name="Freeform 50"/>
                  <p:cNvSpPr>
                    <a:spLocks/>
                  </p:cNvSpPr>
                  <p:nvPr/>
                </p:nvSpPr>
                <p:spPr bwMode="auto">
                  <a:xfrm>
                    <a:off x="2858" y="2498"/>
                    <a:ext cx="451" cy="2"/>
                  </a:xfrm>
                  <a:custGeom>
                    <a:avLst/>
                    <a:gdLst/>
                    <a:ahLst/>
                    <a:cxnLst>
                      <a:cxn ang="0">
                        <a:pos x="0" y="0"/>
                      </a:cxn>
                      <a:cxn ang="0">
                        <a:pos x="451" y="2"/>
                      </a:cxn>
                    </a:cxnLst>
                    <a:rect l="0" t="0" r="r" b="b"/>
                    <a:pathLst>
                      <a:path w="451" h="2">
                        <a:moveTo>
                          <a:pt x="0" y="0"/>
                        </a:moveTo>
                        <a:lnTo>
                          <a:pt x="451" y="2"/>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grpSp>
            <p:nvGrpSpPr>
              <p:cNvPr id="64563" name="Group 51"/>
              <p:cNvGrpSpPr>
                <a:grpSpLocks/>
              </p:cNvGrpSpPr>
              <p:nvPr/>
            </p:nvGrpSpPr>
            <p:grpSpPr bwMode="auto">
              <a:xfrm>
                <a:off x="7178" y="5930"/>
                <a:ext cx="2763" cy="582"/>
                <a:chOff x="7178" y="5930"/>
                <a:chExt cx="2763" cy="582"/>
              </a:xfrm>
            </p:grpSpPr>
            <p:sp>
              <p:nvSpPr>
                <p:cNvPr id="64564" name="Line 52"/>
                <p:cNvSpPr>
                  <a:spLocks noChangeShapeType="1"/>
                </p:cNvSpPr>
                <p:nvPr/>
              </p:nvSpPr>
              <p:spPr bwMode="auto">
                <a:xfrm flipH="1">
                  <a:off x="7178" y="5930"/>
                  <a:ext cx="2763" cy="0"/>
                </a:xfrm>
                <a:prstGeom prst="line">
                  <a:avLst/>
                </a:prstGeom>
                <a:noFill/>
                <a:ln w="1587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65" name="Text Box 53"/>
                <p:cNvSpPr txBox="1">
                  <a:spLocks noChangeArrowheads="1"/>
                </p:cNvSpPr>
                <p:nvPr/>
              </p:nvSpPr>
              <p:spPr bwMode="auto">
                <a:xfrm>
                  <a:off x="7178" y="5972"/>
                  <a:ext cx="2630" cy="540"/>
                </a:xfrm>
                <a:prstGeom prst="rect">
                  <a:avLst/>
                </a:prstGeom>
                <a:noFill/>
                <a:ln w="9525" algn="ctr">
                  <a:noFill/>
                  <a:miter lim="800000"/>
                  <a:headEnd/>
                  <a:tailEnd/>
                </a:ln>
                <a:effectLst/>
              </p:spPr>
              <p:txBody>
                <a:bodyPr vert="horz" wrap="square" lIns="91440" tIns="3600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التصنيف</a:t>
                  </a:r>
                  <a:r>
                    <a:rPr kumimoji="0" lang="fr-FR" sz="1400" b="0" i="0" u="none" strike="noStrike" cap="none" normalizeH="0" baseline="0" smtClean="0">
                      <a:ln>
                        <a:noFill/>
                      </a:ln>
                      <a:solidFill>
                        <a:srgbClr val="000000"/>
                      </a:solidFill>
                      <a:effectLst/>
                      <a:latin typeface="Calibri" pitchFamily="34" charset="0"/>
                      <a:ea typeface="Arial" pitchFamily="34" charset="0"/>
                      <a:cs typeface="Arial" pitchFamily="34" charset="0"/>
                    </a:rPr>
                    <a:t>  </a:t>
                  </a:r>
                  <a:r>
                    <a:rPr kumimoji="0" lang="fr-FR" sz="1400" b="0" i="1" u="none" strike="noStrike" cap="none" normalizeH="0" baseline="0" smtClean="0">
                      <a:ln>
                        <a:noFill/>
                      </a:ln>
                      <a:solidFill>
                        <a:srgbClr val="000000"/>
                      </a:solidFill>
                      <a:effectLst/>
                      <a:latin typeface="Arial" pitchFamily="34" charset="0"/>
                      <a:ea typeface="Arial" pitchFamily="34" charset="0"/>
                      <a:cs typeface="Arial" pitchFamily="34" charset="0"/>
                      <a:sym typeface="Symbol" pitchFamily="18" charset="2"/>
                    </a:rPr>
                    <a:t></a:t>
                  </a:r>
                  <a:r>
                    <a:rPr kumimoji="0" lang="en-US" sz="1300" b="0" i="1" u="none" strike="noStrike" cap="none" normalizeH="0" baseline="0" smtClean="0">
                      <a:ln>
                        <a:noFill/>
                      </a:ln>
                      <a:solidFill>
                        <a:srgbClr val="000000"/>
                      </a:solidFill>
                      <a:effectLst/>
                      <a:latin typeface="Calibri" pitchFamily="34" charset="0"/>
                      <a:ea typeface="Arial" pitchFamily="34" charset="0"/>
                      <a:cs typeface="Arial" pitchFamily="34" charset="0"/>
                    </a:rPr>
                    <a:t>Clustering</a:t>
                  </a:r>
                  <a:r>
                    <a:rPr kumimoji="0" lang="fr-FR" sz="1400" b="0" i="1" u="none" strike="noStrike" cap="none" normalizeH="0" baseline="0" smtClean="0">
                      <a:ln>
                        <a:noFill/>
                      </a:ln>
                      <a:solidFill>
                        <a:srgbClr val="000000"/>
                      </a:solidFill>
                      <a:effectLst/>
                      <a:latin typeface="Arial" pitchFamily="34" charset="0"/>
                      <a:ea typeface="Arial" pitchFamily="34" charset="0"/>
                      <a:cs typeface="Arial" pitchFamily="34" charset="0"/>
                      <a:sym typeface="Symbol" pitchFamily="18" charset="2"/>
                    </a:rPr>
                    <a:t></a:t>
                  </a:r>
                  <a:r>
                    <a:rPr kumimoji="0" lang="fr-FR" sz="1400" b="0" i="0" u="none" strike="noStrike" cap="none" normalizeH="0" baseline="0" smtClean="0">
                      <a:ln>
                        <a:noFill/>
                      </a:ln>
                      <a:solidFill>
                        <a:srgbClr val="000000"/>
                      </a:solidFill>
                      <a:effectLst/>
                      <a:latin typeface="Calibri" pitchFamily="34" charset="0"/>
                      <a:ea typeface="Arial" pitchFamily="34" charset="0"/>
                      <a:cs typeface="Arial" pitchFamily="34" charset="0"/>
                    </a:rPr>
                    <a:t> </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grpSp>
            <p:nvGrpSpPr>
              <p:cNvPr id="64566" name="Group 54"/>
              <p:cNvGrpSpPr>
                <a:grpSpLocks/>
              </p:cNvGrpSpPr>
              <p:nvPr/>
            </p:nvGrpSpPr>
            <p:grpSpPr bwMode="auto">
              <a:xfrm>
                <a:off x="2350" y="5932"/>
                <a:ext cx="2769" cy="554"/>
                <a:chOff x="2350" y="5932"/>
                <a:chExt cx="2769" cy="554"/>
              </a:xfrm>
            </p:grpSpPr>
            <p:sp>
              <p:nvSpPr>
                <p:cNvPr id="64567" name="Line 55"/>
                <p:cNvSpPr>
                  <a:spLocks noChangeShapeType="1"/>
                </p:cNvSpPr>
                <p:nvPr/>
              </p:nvSpPr>
              <p:spPr bwMode="auto">
                <a:xfrm flipH="1">
                  <a:off x="2356" y="5932"/>
                  <a:ext cx="2763" cy="0"/>
                </a:xfrm>
                <a:prstGeom prst="line">
                  <a:avLst/>
                </a:prstGeom>
                <a:noFill/>
                <a:ln w="1587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68" name="Text Box 56"/>
                <p:cNvSpPr txBox="1">
                  <a:spLocks noChangeArrowheads="1"/>
                </p:cNvSpPr>
                <p:nvPr/>
              </p:nvSpPr>
              <p:spPr bwMode="auto">
                <a:xfrm>
                  <a:off x="2350" y="5946"/>
                  <a:ext cx="2760" cy="540"/>
                </a:xfrm>
                <a:prstGeom prst="rect">
                  <a:avLst/>
                </a:prstGeom>
                <a:noFill/>
                <a:ln w="9525" algn="ctr">
                  <a:noFill/>
                  <a:miter lim="800000"/>
                  <a:headEnd/>
                  <a:tailEnd/>
                </a:ln>
                <a:effectLst/>
              </p:spPr>
              <p:txBody>
                <a:bodyPr vert="horz" wrap="square" lIns="91440" tIns="36000" rIns="91440" bIns="1080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Arial" pitchFamily="34" charset="0"/>
                    </a:rPr>
                    <a:t>التقسيم</a:t>
                  </a:r>
                  <a:r>
                    <a:rPr kumimoji="0" lang="ar-SA" sz="1400" b="0" i="1" u="none" strike="noStrike" cap="none" normalizeH="0" baseline="0" smtClean="0">
                      <a:ln>
                        <a:noFill/>
                      </a:ln>
                      <a:solidFill>
                        <a:srgbClr val="000000"/>
                      </a:solidFill>
                      <a:effectLst/>
                      <a:latin typeface="Arabic Transparent" charset="0"/>
                      <a:ea typeface="Arial" pitchFamily="34" charset="0"/>
                      <a:cs typeface="Arial" pitchFamily="34" charset="0"/>
                    </a:rPr>
                    <a:t> </a:t>
                  </a:r>
                  <a:r>
                    <a:rPr kumimoji="0" lang="fr-FR" sz="1400" b="0" i="1" u="none" strike="noStrike" cap="none" normalizeH="0" baseline="0" smtClean="0">
                      <a:ln>
                        <a:noFill/>
                      </a:ln>
                      <a:solidFill>
                        <a:srgbClr val="000000"/>
                      </a:solidFill>
                      <a:effectLst/>
                      <a:latin typeface="Arabic Transparent" charset="0"/>
                      <a:ea typeface="Arial" pitchFamily="34" charset="0"/>
                      <a:cs typeface="Arial" pitchFamily="34" charset="0"/>
                      <a:sym typeface="Symbol" pitchFamily="18" charset="2"/>
                    </a:rPr>
                    <a:t></a:t>
                  </a:r>
                  <a:r>
                    <a:rPr kumimoji="0" lang="fr-FR" sz="1300" b="0" i="1" u="none" strike="noStrike" cap="none" normalizeH="0" baseline="0" smtClean="0">
                      <a:ln>
                        <a:noFill/>
                      </a:ln>
                      <a:solidFill>
                        <a:srgbClr val="000000"/>
                      </a:solidFill>
                      <a:effectLst/>
                      <a:latin typeface="Calibri" pitchFamily="34" charset="0"/>
                      <a:ea typeface="Arial" pitchFamily="34" charset="0"/>
                      <a:cs typeface="Arial" pitchFamily="34" charset="0"/>
                    </a:rPr>
                    <a:t>Segmentation</a:t>
                  </a:r>
                  <a:r>
                    <a:rPr kumimoji="0" lang="fr-FR" sz="1400" b="0" i="1" u="none" strike="noStrike" cap="none" normalizeH="0" baseline="0" smtClean="0">
                      <a:ln>
                        <a:noFill/>
                      </a:ln>
                      <a:solidFill>
                        <a:srgbClr val="000000"/>
                      </a:solidFill>
                      <a:effectLst/>
                      <a:latin typeface="Arabic Transparent" charset="0"/>
                      <a:ea typeface="Arial" pitchFamily="34" charset="0"/>
                      <a:cs typeface="Arial" pitchFamily="34" charset="0"/>
                      <a:sym typeface="Symbol" pitchFamily="18" charset="2"/>
                    </a:rPr>
                    <a:t></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grpSp>
        <p:sp>
          <p:nvSpPr>
            <p:cNvPr id="64569" name="Text Box 57"/>
            <p:cNvSpPr txBox="1">
              <a:spLocks noChangeArrowheads="1"/>
            </p:cNvSpPr>
            <p:nvPr/>
          </p:nvSpPr>
          <p:spPr bwMode="auto">
            <a:xfrm>
              <a:off x="992" y="6558"/>
              <a:ext cx="9360" cy="971"/>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0"/>
                </a:spcAft>
                <a:buClrTx/>
                <a:buSzTx/>
                <a:buFontTx/>
                <a:buNone/>
                <a:tabLst/>
              </a:pPr>
              <a:r>
                <a:rPr kumimoji="0" lang="ar-SA" sz="1500" b="1" i="0" u="sng"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الشكـل7</a:t>
              </a:r>
              <a:r>
                <a:rPr kumimoji="0" lang="ar-SA" sz="1500" b="1" i="0" u="sng"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.2:</a:t>
              </a:r>
              <a:r>
                <a:rPr kumimoji="0" lang="ar-SA" sz="15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طريقتا تجزئة السوق</a:t>
              </a:r>
            </a:p>
            <a:p>
              <a:pPr marL="0" marR="0" lvl="0" indent="0" algn="ctr" defTabSz="914400" rtl="1" eaLnBrk="1" fontAlgn="base" latinLnBrk="0" hangingPunct="1">
                <a:lnSpc>
                  <a:spcPct val="100000"/>
                </a:lnSpc>
                <a:spcBef>
                  <a:spcPct val="0"/>
                </a:spcBef>
                <a:spcAft>
                  <a:spcPts val="0"/>
                </a:spcAft>
                <a:buClrTx/>
                <a:buSzTx/>
                <a:buFontTx/>
                <a:buNone/>
                <a:tabLst/>
              </a:pPr>
              <a:r>
                <a:rPr kumimoji="0" lang="ar-SA" sz="1500" b="1" i="0" u="sng"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المصـدر</a:t>
              </a:r>
              <a:r>
                <a:rPr kumimoji="0" lang="ar-SA" sz="17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a:t>
              </a:r>
              <a:r>
                <a:rPr kumimoji="0" lang="fr-FR" sz="1400" b="0" i="0"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a:t>
              </a:r>
              <a:r>
                <a:rPr kumimoji="0" lang="fr-FR" sz="1100" b="0" i="1" u="none" strike="noStrike" cap="none" normalizeH="0" baseline="0" dirty="0" err="1" smtClean="0">
                  <a:ln>
                    <a:noFill/>
                  </a:ln>
                  <a:solidFill>
                    <a:srgbClr val="000000"/>
                  </a:solidFill>
                  <a:effectLst/>
                  <a:latin typeface="Calibri" pitchFamily="34" charset="0"/>
                  <a:ea typeface="Arial" pitchFamily="34" charset="0"/>
                  <a:cs typeface="Traditional Arabic" pitchFamily="18" charset="-78"/>
                </a:rPr>
                <a:t>M.Weill</a:t>
              </a:r>
              <a:r>
                <a:rPr kumimoji="0" lang="fr-FR" sz="11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a:t>
              </a:r>
              <a:r>
                <a:rPr kumimoji="0" lang="fr-FR" sz="1100" b="0" i="1" u="sng"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Le management stratégique</a:t>
              </a:r>
              <a:r>
                <a:rPr kumimoji="0" lang="fr-FR" sz="11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a:t>
              </a:r>
              <a:r>
                <a:rPr kumimoji="0" lang="fr-FR" sz="1100" b="0" i="1" u="none" strike="noStrike" cap="none" normalizeH="0" baseline="0" dirty="0" err="1" smtClean="0">
                  <a:ln>
                    <a:noFill/>
                  </a:ln>
                  <a:solidFill>
                    <a:srgbClr val="000000"/>
                  </a:solidFill>
                  <a:effectLst/>
                  <a:latin typeface="Calibri" pitchFamily="34" charset="0"/>
                  <a:ea typeface="Arial" pitchFamily="34" charset="0"/>
                  <a:cs typeface="Traditional Arabic" pitchFamily="18" charset="-78"/>
                </a:rPr>
                <a:t>ArmandColin</a:t>
              </a:r>
              <a:r>
                <a:rPr kumimoji="0" lang="fr-FR" sz="11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Paris 1992, p : 59</a:t>
              </a:r>
              <a:r>
                <a:rPr kumimoji="0" lang="fr-FR" sz="1400" b="0" i="0"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gr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Sample presentation slides [2]">
  <a:themeElements>
    <a:clrScheme name="Sample presentation slides [2] 3">
      <a:dk1>
        <a:srgbClr val="808080"/>
      </a:dk1>
      <a:lt1>
        <a:srgbClr val="FFFFFF"/>
      </a:lt1>
      <a:dk2>
        <a:srgbClr val="FFFFFF"/>
      </a:dk2>
      <a:lt2>
        <a:srgbClr val="B2B2B2"/>
      </a:lt2>
      <a:accent1>
        <a:srgbClr val="058089"/>
      </a:accent1>
      <a:accent2>
        <a:srgbClr val="66BE0E"/>
      </a:accent2>
      <a:accent3>
        <a:srgbClr val="FFFFFF"/>
      </a:accent3>
      <a:accent4>
        <a:srgbClr val="6C6C6C"/>
      </a:accent4>
      <a:accent5>
        <a:srgbClr val="AAC0C4"/>
      </a:accent5>
      <a:accent6>
        <a:srgbClr val="5CAC0C"/>
      </a:accent6>
      <a:hlink>
        <a:srgbClr val="2CA9D0"/>
      </a:hlink>
      <a:folHlink>
        <a:srgbClr val="4841D9"/>
      </a:folHlink>
    </a:clrScheme>
    <a:fontScheme name="Sample presentation slides [2]">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 presentation slides [2] 1">
        <a:dk1>
          <a:srgbClr val="1D528D"/>
        </a:dk1>
        <a:lt1>
          <a:srgbClr val="FFFFFF"/>
        </a:lt1>
        <a:dk2>
          <a:srgbClr val="000000"/>
        </a:dk2>
        <a:lt2>
          <a:srgbClr val="CACACA"/>
        </a:lt2>
        <a:accent1>
          <a:srgbClr val="0099CC"/>
        </a:accent1>
        <a:accent2>
          <a:srgbClr val="BFA907"/>
        </a:accent2>
        <a:accent3>
          <a:srgbClr val="FFFFFF"/>
        </a:accent3>
        <a:accent4>
          <a:srgbClr val="174578"/>
        </a:accent4>
        <a:accent5>
          <a:srgbClr val="AACAE2"/>
        </a:accent5>
        <a:accent6>
          <a:srgbClr val="AD9906"/>
        </a:accent6>
        <a:hlink>
          <a:srgbClr val="6E81E0"/>
        </a:hlink>
        <a:folHlink>
          <a:srgbClr val="009999"/>
        </a:folHlink>
      </a:clrScheme>
      <a:clrMap bg1="lt1" tx1="dk1" bg2="lt2" tx2="dk2" accent1="accent1" accent2="accent2" accent3="accent3" accent4="accent4" accent5="accent5" accent6="accent6" hlink="hlink" folHlink="folHlink"/>
    </a:extraClrScheme>
    <a:extraClrScheme>
      <a:clrScheme name="Sample presentation slides [2] 2">
        <a:dk1>
          <a:srgbClr val="4E40A4"/>
        </a:dk1>
        <a:lt1>
          <a:srgbClr val="FFFFFF"/>
        </a:lt1>
        <a:dk2>
          <a:srgbClr val="000000"/>
        </a:dk2>
        <a:lt2>
          <a:srgbClr val="CACACA"/>
        </a:lt2>
        <a:accent1>
          <a:srgbClr val="8B65E9"/>
        </a:accent1>
        <a:accent2>
          <a:srgbClr val="008080"/>
        </a:accent2>
        <a:accent3>
          <a:srgbClr val="FFFFFF"/>
        </a:accent3>
        <a:accent4>
          <a:srgbClr val="41358B"/>
        </a:accent4>
        <a:accent5>
          <a:srgbClr val="C4B8F2"/>
        </a:accent5>
        <a:accent6>
          <a:srgbClr val="007373"/>
        </a:accent6>
        <a:hlink>
          <a:srgbClr val="0066CC"/>
        </a:hlink>
        <a:folHlink>
          <a:srgbClr val="8AB151"/>
        </a:folHlink>
      </a:clrScheme>
      <a:clrMap bg1="lt1" tx1="dk1" bg2="lt2" tx2="dk2" accent1="accent1" accent2="accent2" accent3="accent3" accent4="accent4" accent5="accent5" accent6="accent6" hlink="hlink" folHlink="folHlink"/>
    </a:extraClrScheme>
    <a:extraClrScheme>
      <a:clrScheme name="Sample presentation slides [2] 3">
        <a:dk1>
          <a:srgbClr val="808080"/>
        </a:dk1>
        <a:lt1>
          <a:srgbClr val="FFFFFF"/>
        </a:lt1>
        <a:dk2>
          <a:srgbClr val="FFFFFF"/>
        </a:dk2>
        <a:lt2>
          <a:srgbClr val="B2B2B2"/>
        </a:lt2>
        <a:accent1>
          <a:srgbClr val="058089"/>
        </a:accent1>
        <a:accent2>
          <a:srgbClr val="66BE0E"/>
        </a:accent2>
        <a:accent3>
          <a:srgbClr val="FFFFFF"/>
        </a:accent3>
        <a:accent4>
          <a:srgbClr val="6C6C6C"/>
        </a:accent4>
        <a:accent5>
          <a:srgbClr val="AAC0C4"/>
        </a:accent5>
        <a:accent6>
          <a:srgbClr val="5CAC0C"/>
        </a:accent6>
        <a:hlink>
          <a:srgbClr val="2CA9D0"/>
        </a:hlink>
        <a:folHlink>
          <a:srgbClr val="4841D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4544</TotalTime>
  <Words>1420</Words>
  <Application>Microsoft Office PowerPoint</Application>
  <PresentationFormat>Affichage à l'écran (4:3)</PresentationFormat>
  <Paragraphs>168</Paragraphs>
  <Slides>14</Slides>
  <Notes>1</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14</vt:i4>
      </vt:variant>
    </vt:vector>
  </HeadingPairs>
  <TitlesOfParts>
    <vt:vector size="16" baseType="lpstr">
      <vt:lpstr>Sample presentation slides [2]</vt:lpstr>
      <vt:lpstr>Image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vector>
  </TitlesOfParts>
  <Company>HTC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Service Quality</dc:title>
  <dc:creator>Enda Larkin</dc:creator>
  <cp:lastModifiedBy>HP</cp:lastModifiedBy>
  <cp:revision>403</cp:revision>
  <dcterms:created xsi:type="dcterms:W3CDTF">2008-10-01T15:56:26Z</dcterms:created>
  <dcterms:modified xsi:type="dcterms:W3CDTF">2018-02-12T07:53:00Z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TC011812291033</vt:lpwstr>
  </property>
</Properties>
</file>