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53" r:id="rId2"/>
    <p:sldId id="296" r:id="rId3"/>
    <p:sldId id="298" r:id="rId4"/>
    <p:sldId id="369" r:id="rId5"/>
    <p:sldId id="370" r:id="rId6"/>
    <p:sldId id="371" r:id="rId7"/>
    <p:sldId id="299" r:id="rId8"/>
    <p:sldId id="300" r:id="rId9"/>
    <p:sldId id="354" r:id="rId10"/>
    <p:sldId id="372" r:id="rId11"/>
    <p:sldId id="373" r:id="rId12"/>
    <p:sldId id="374" r:id="rId13"/>
    <p:sldId id="375" r:id="rId14"/>
    <p:sldId id="376" r:id="rId15"/>
    <p:sldId id="377" r:id="rId16"/>
    <p:sldId id="378" r:id="rId17"/>
    <p:sldId id="379" r:id="rId18"/>
    <p:sldId id="380" r:id="rId19"/>
    <p:sldId id="355" r:id="rId20"/>
    <p:sldId id="356" r:id="rId21"/>
    <p:sldId id="357" r:id="rId22"/>
    <p:sldId id="358" r:id="rId23"/>
    <p:sldId id="359" r:id="rId24"/>
    <p:sldId id="365" r:id="rId25"/>
    <p:sldId id="364" r:id="rId26"/>
    <p:sldId id="381" r:id="rId27"/>
    <p:sldId id="366" r:id="rId28"/>
    <p:sldId id="387" r:id="rId29"/>
    <p:sldId id="388"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CC0000"/>
    <a:srgbClr val="339933"/>
    <a:srgbClr val="00990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86924" autoAdjust="0"/>
  </p:normalViewPr>
  <p:slideViewPr>
    <p:cSldViewPr snapToGrid="0" showGuides="1">
      <p:cViewPr varScale="1">
        <p:scale>
          <a:sx n="63" d="100"/>
          <a:sy n="63" d="100"/>
        </p:scale>
        <p:origin x="1056" y="66"/>
      </p:cViewPr>
      <p:guideLst>
        <p:guide orient="horz" pos="2205"/>
        <p:guide pos="377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A0632-E480-48B5-B931-A36A1A6C60DC}" type="datetimeFigureOut">
              <a:rPr lang="fr-FR" smtClean="0"/>
              <a:t>10/05/2022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9DEAE-846F-4343-A1E3-56725A21F705}" type="slidenum">
              <a:rPr lang="fr-FR" smtClean="0"/>
              <a:t>‹#›</a:t>
            </a:fld>
            <a:endParaRPr lang="fr-FR"/>
          </a:p>
        </p:txBody>
      </p:sp>
    </p:spTree>
    <p:extLst>
      <p:ext uri="{BB962C8B-B14F-4D97-AF65-F5344CB8AC3E}">
        <p14:creationId xmlns:p14="http://schemas.microsoft.com/office/powerpoint/2010/main" val="66654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Il est également possible de personnaliser facilement son espace de travail en positionnant les boîtes d'outils favorites ou les boutons de commandes les plus utilisés à des emplacements spécifiques et de sauvegarder ces préférences dans un nouvel espace. </a:t>
            </a:r>
          </a:p>
          <a:p>
            <a:r>
              <a:rPr lang="fr-FR" sz="1200" b="0" i="0" u="none" strike="noStrike" kern="1200" baseline="0" dirty="0">
                <a:solidFill>
                  <a:schemeClr val="tx1"/>
                </a:solidFill>
                <a:latin typeface="+mn-lt"/>
                <a:ea typeface="+mn-ea"/>
                <a:cs typeface="+mn-cs"/>
              </a:rPr>
              <a:t>Vous découvrirez que de nombreux éléments de l'environnement de travail peuvent ainsi être adaptés en fonction de vos besoins... </a:t>
            </a:r>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3</a:t>
            </a:fld>
            <a:endParaRPr lang="fr-FR"/>
          </a:p>
        </p:txBody>
      </p:sp>
    </p:spTree>
    <p:extLst>
      <p:ext uri="{BB962C8B-B14F-4D97-AF65-F5344CB8AC3E}">
        <p14:creationId xmlns:p14="http://schemas.microsoft.com/office/powerpoint/2010/main" val="100065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000000"/>
                </a:solidFill>
                <a:latin typeface="Verdana" panose="020B0604030504040204" pitchFamily="34" charset="0"/>
                <a:ea typeface="Verdana" panose="020B0604030504040204" pitchFamily="34" charset="0"/>
                <a:cs typeface="Tahoma" panose="020B0604030504040204" pitchFamily="34" charset="0"/>
              </a:rPr>
              <a:t>La gestion des fichiers sous AutoCAD est très souple... </a:t>
            </a:r>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7</a:t>
            </a:fld>
            <a:endParaRPr lang="fr-FR"/>
          </a:p>
        </p:txBody>
      </p:sp>
    </p:spTree>
    <p:extLst>
      <p:ext uri="{BB962C8B-B14F-4D97-AF65-F5344CB8AC3E}">
        <p14:creationId xmlns:p14="http://schemas.microsoft.com/office/powerpoint/2010/main" val="59880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8</a:t>
            </a:fld>
            <a:endParaRPr lang="fr-FR"/>
          </a:p>
        </p:txBody>
      </p:sp>
    </p:spTree>
    <p:extLst>
      <p:ext uri="{BB962C8B-B14F-4D97-AF65-F5344CB8AC3E}">
        <p14:creationId xmlns:p14="http://schemas.microsoft.com/office/powerpoint/2010/main" val="191782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000000"/>
                </a:solidFill>
                <a:latin typeface="Verdana" panose="020B0604030504040204" pitchFamily="34" charset="0"/>
                <a:ea typeface="Verdana" panose="020B0604030504040204" pitchFamily="34" charset="0"/>
              </a:rPr>
              <a:t>Il est vivement conseillé de se familiariser à son utilisation ! Non seulement pour s'habituer aux outils grâce à l'assistance étape par étape, mais surtout pour gagner en temps et en précision en limitant les actions de la souris (</a:t>
            </a:r>
            <a:r>
              <a:rPr lang="fr-FR" sz="1200" dirty="0" err="1">
                <a:solidFill>
                  <a:srgbClr val="000000"/>
                </a:solidFill>
                <a:latin typeface="Verdana" panose="020B0604030504040204" pitchFamily="34" charset="0"/>
                <a:ea typeface="Verdana" panose="020B0604030504040204" pitchFamily="34" charset="0"/>
              </a:rPr>
              <a:t>cfr</a:t>
            </a:r>
            <a:r>
              <a:rPr lang="fr-FR" sz="1200" dirty="0">
                <a:solidFill>
                  <a:srgbClr val="000000"/>
                </a:solidFill>
                <a:latin typeface="Verdana" panose="020B0604030504040204" pitchFamily="34" charset="0"/>
                <a:ea typeface="Verdana" panose="020B0604030504040204" pitchFamily="34" charset="0"/>
              </a:rPr>
              <a:t>. alias et autres raccourcis clavier). </a:t>
            </a:r>
            <a:endParaRPr lang="fr-FR" dirty="0"/>
          </a:p>
        </p:txBody>
      </p:sp>
      <p:sp>
        <p:nvSpPr>
          <p:cNvPr id="4" name="Espace réservé du numéro de diapositive 3"/>
          <p:cNvSpPr>
            <a:spLocks noGrp="1"/>
          </p:cNvSpPr>
          <p:nvPr>
            <p:ph type="sldNum" sz="quarter" idx="5"/>
          </p:nvPr>
        </p:nvSpPr>
        <p:spPr/>
        <p:txBody>
          <a:bodyPr/>
          <a:lstStyle/>
          <a:p>
            <a:fld id="{5F79DEAE-846F-4343-A1E3-56725A21F705}" type="slidenum">
              <a:rPr lang="fr-FR" smtClean="0"/>
              <a:t>9</a:t>
            </a:fld>
            <a:endParaRPr lang="fr-FR"/>
          </a:p>
        </p:txBody>
      </p:sp>
    </p:spTree>
    <p:extLst>
      <p:ext uri="{BB962C8B-B14F-4D97-AF65-F5344CB8AC3E}">
        <p14:creationId xmlns:p14="http://schemas.microsoft.com/office/powerpoint/2010/main" val="270753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0210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03947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1867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5127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594867-E5C2-4EAD-9613-D3D464AAAC64}" type="datetimeFigureOut">
              <a:rPr lang="fr-FR" smtClean="0"/>
              <a:t>10/05/2022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71998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594867-E5C2-4EAD-9613-D3D464AAAC64}" type="datetimeFigureOut">
              <a:rPr lang="fr-FR" smtClean="0"/>
              <a:t>10/05/2022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16668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594867-E5C2-4EAD-9613-D3D464AAAC64}" type="datetimeFigureOut">
              <a:rPr lang="fr-FR" smtClean="0"/>
              <a:t>10/05/2022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7791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594867-E5C2-4EAD-9613-D3D464AAAC64}" type="datetimeFigureOut">
              <a:rPr lang="fr-FR" smtClean="0"/>
              <a:t>10/05/2022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02790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4867-E5C2-4EAD-9613-D3D464AAAC64}" type="datetimeFigureOut">
              <a:rPr lang="fr-FR" smtClean="0"/>
              <a:t>10/05/2022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6702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10/05/2022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23982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594867-E5C2-4EAD-9613-D3D464AAAC64}" type="datetimeFigureOut">
              <a:rPr lang="fr-FR" smtClean="0"/>
              <a:t>10/05/2022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7087AC-F73A-4C62-8BA6-A2A10B68B1EA}" type="slidenum">
              <a:rPr lang="fr-FR" smtClean="0"/>
              <a:t>‹#›</a:t>
            </a:fld>
            <a:endParaRPr lang="fr-FR"/>
          </a:p>
        </p:txBody>
      </p:sp>
    </p:spTree>
    <p:extLst>
      <p:ext uri="{BB962C8B-B14F-4D97-AF65-F5344CB8AC3E}">
        <p14:creationId xmlns:p14="http://schemas.microsoft.com/office/powerpoint/2010/main" val="37977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94867-E5C2-4EAD-9613-D3D464AAAC64}" type="datetimeFigureOut">
              <a:rPr lang="fr-FR" smtClean="0"/>
              <a:t>10/05/2022</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87AC-F73A-4C62-8BA6-A2A10B68B1EA}" type="slidenum">
              <a:rPr lang="fr-FR" smtClean="0"/>
              <a:t>‹#›</a:t>
            </a:fld>
            <a:endParaRPr lang="fr-FR"/>
          </a:p>
        </p:txBody>
      </p:sp>
    </p:spTree>
    <p:extLst>
      <p:ext uri="{BB962C8B-B14F-4D97-AF65-F5344CB8AC3E}">
        <p14:creationId xmlns:p14="http://schemas.microsoft.com/office/powerpoint/2010/main" val="3958770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87CE2D-0C53-4592-9BCE-738FB8ED7DBA}"/>
              </a:ext>
            </a:extLst>
          </p:cNvPr>
          <p:cNvSpPr/>
          <p:nvPr/>
        </p:nvSpPr>
        <p:spPr>
          <a:xfrm>
            <a:off x="419686" y="973872"/>
            <a:ext cx="11352628" cy="4910255"/>
          </a:xfrm>
          <a:prstGeom prst="rect">
            <a:avLst/>
          </a:prstGeom>
        </p:spPr>
        <p:txBody>
          <a:bodyPr wrap="square">
            <a:spAutoFit/>
          </a:bodyPr>
          <a:lstStyle/>
          <a:p>
            <a:pPr algn="ctr" defTabSz="457200">
              <a:lnSpc>
                <a:spcPct val="150000"/>
              </a:lnSpc>
              <a:defRPr sz="1800" b="0" i="0" u="none" strike="noStrike" kern="0" cap="none" spc="0" baseline="0">
                <a:solidFill>
                  <a:srgbClr val="000000"/>
                </a:solidFill>
                <a:uFillTx/>
              </a:defRPr>
            </a:pPr>
            <a:r>
              <a:rPr lang="fr-FR" sz="5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 </a:t>
            </a:r>
          </a:p>
          <a:p>
            <a:pPr algn="ctr" defTabSz="457200">
              <a:lnSpc>
                <a:spcPct val="150000"/>
              </a:lnSpc>
              <a:defRPr sz="1800" b="0" i="0" u="none" strike="noStrike" kern="0" cap="none" spc="0" baseline="0">
                <a:solidFill>
                  <a:srgbClr val="000000"/>
                </a:solidFill>
                <a:uFillTx/>
              </a:defRPr>
            </a:pPr>
            <a:r>
              <a:rPr lang="fr-FR" sz="5400" b="1" kern="0" dirty="0">
                <a:solidFill>
                  <a:schemeClr val="bg1"/>
                </a:solidFill>
                <a:latin typeface="Verdana" panose="020B0604030504040204" pitchFamily="34" charset="0"/>
                <a:ea typeface="Verdana" panose="020B0604030504040204" pitchFamily="34" charset="0"/>
              </a:rPr>
              <a:t>DÉCOUVERTE ET MANIPULATION DE  DE L’INTERFACE</a:t>
            </a:r>
            <a:endParaRPr lang="fr-FR" altLang="fr-FR" sz="48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925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1686181" descr="Image utilisateur">
            <a:extLst>
              <a:ext uri="{FF2B5EF4-FFF2-40B4-BE49-F238E27FC236}">
                <a16:creationId xmlns:a16="http://schemas.microsoft.com/office/drawing/2014/main" id="{D2DB49AC-99F4-4DAC-A4C8-D009B18BC0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60985" y="1189627"/>
            <a:ext cx="1146947" cy="1109436"/>
          </a:xfrm>
          <a:prstGeom prst="rect">
            <a:avLst/>
          </a:prstGeom>
          <a:noFill/>
          <a:ln>
            <a:noFill/>
          </a:ln>
        </p:spPr>
      </p:pic>
      <p:pic>
        <p:nvPicPr>
          <p:cNvPr id="6" name="Image 5">
            <a:extLst>
              <a:ext uri="{FF2B5EF4-FFF2-40B4-BE49-F238E27FC236}">
                <a16:creationId xmlns:a16="http://schemas.microsoft.com/office/drawing/2014/main" id="{9A792179-2771-468C-99AD-AD1B571F0B01}"/>
              </a:ext>
            </a:extLst>
          </p:cNvPr>
          <p:cNvPicPr/>
          <p:nvPr/>
        </p:nvPicPr>
        <p:blipFill>
          <a:blip r:embed="rId3">
            <a:extLst>
              <a:ext uri="{28A0092B-C50C-407E-A947-70E740481C1C}">
                <a14:useLocalDpi xmlns:a14="http://schemas.microsoft.com/office/drawing/2010/main" val="0"/>
              </a:ext>
            </a:extLst>
          </a:blip>
          <a:stretch>
            <a:fillRect/>
          </a:stretch>
        </p:blipFill>
        <p:spPr>
          <a:xfrm>
            <a:off x="6642463" y="2540816"/>
            <a:ext cx="4010296" cy="3938905"/>
          </a:xfrm>
          <a:prstGeom prst="rect">
            <a:avLst/>
          </a:prstGeom>
          <a:ln w="38100">
            <a:solidFill>
              <a:schemeClr val="tx1"/>
            </a:solidFill>
          </a:ln>
        </p:spPr>
      </p:pic>
      <p:sp>
        <p:nvSpPr>
          <p:cNvPr id="7" name="Rectangle 6">
            <a:extLst>
              <a:ext uri="{FF2B5EF4-FFF2-40B4-BE49-F238E27FC236}">
                <a16:creationId xmlns:a16="http://schemas.microsoft.com/office/drawing/2014/main" id="{7D6E3B2F-7F4D-4076-9775-6FB57EC880E7}"/>
              </a:ext>
            </a:extLst>
          </p:cNvPr>
          <p:cNvSpPr/>
          <p:nvPr/>
        </p:nvSpPr>
        <p:spPr>
          <a:xfrm>
            <a:off x="119270" y="1436671"/>
            <a:ext cx="9031669" cy="632444"/>
          </a:xfrm>
          <a:prstGeom prst="rect">
            <a:avLst/>
          </a:prstGeom>
          <a:noFill/>
          <a:ln>
            <a:solidFill>
              <a:schemeClr val="tx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dirty="0">
                <a:latin typeface="Verdana" panose="020B0604030504040204" pitchFamily="34" charset="0"/>
                <a:ea typeface="Verdana" panose="020B0604030504040204" pitchFamily="34" charset="0"/>
                <a:cs typeface="Times New Roman" panose="02020603050405020304" pitchFamily="18" charset="0"/>
              </a:rPr>
              <a:t>Le menu principal d'AutoCAD est accessible via l'icône </a:t>
            </a:r>
            <a:r>
              <a:rPr lang="fr-FR" sz="2800" dirty="0">
                <a:latin typeface="Times New Roman" panose="02020603050405020304" pitchFamily="18" charset="0"/>
                <a:cs typeface="Times New Roman" panose="02020603050405020304" pitchFamily="18" charset="0"/>
              </a:rPr>
              <a:t>:</a:t>
            </a:r>
          </a:p>
        </p:txBody>
      </p:sp>
      <p:sp>
        <p:nvSpPr>
          <p:cNvPr id="9" name="Rectangle avec flèche vers la droite 9">
            <a:extLst>
              <a:ext uri="{FF2B5EF4-FFF2-40B4-BE49-F238E27FC236}">
                <a16:creationId xmlns:a16="http://schemas.microsoft.com/office/drawing/2014/main" id="{0688D974-A0B5-4AAB-8E50-814F5432C03F}"/>
              </a:ext>
            </a:extLst>
          </p:cNvPr>
          <p:cNvSpPr/>
          <p:nvPr/>
        </p:nvSpPr>
        <p:spPr>
          <a:xfrm>
            <a:off x="664707" y="2503721"/>
            <a:ext cx="5721532" cy="3566160"/>
          </a:xfrm>
          <a:prstGeom prst="rightArrowCallout">
            <a:avLst>
              <a:gd name="adj1" fmla="val 25000"/>
              <a:gd name="adj2" fmla="val 25000"/>
              <a:gd name="adj3" fmla="val 25000"/>
              <a:gd name="adj4" fmla="val 77624"/>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latin typeface="Verdana" panose="020B0604030504040204" pitchFamily="34" charset="0"/>
                <a:ea typeface="Verdana" panose="020B0604030504040204" pitchFamily="34" charset="0"/>
                <a:cs typeface="Times New Roman" panose="02020603050405020304" pitchFamily="18" charset="0"/>
              </a:rPr>
              <a:t>Cela équivaut en quelque sorte au menu </a:t>
            </a:r>
            <a:r>
              <a:rPr lang="fr-FR" sz="24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"Fichier"</a:t>
            </a:r>
            <a:r>
              <a:rPr lang="fr-FR" sz="2400" dirty="0">
                <a:solidFill>
                  <a:srgbClr val="0000FF"/>
                </a:solidFill>
                <a:latin typeface="Verdana" panose="020B0604030504040204" pitchFamily="34" charset="0"/>
                <a:ea typeface="Verdana" panose="020B0604030504040204" pitchFamily="34" charset="0"/>
                <a:cs typeface="Times New Roman" panose="02020603050405020304" pitchFamily="18" charset="0"/>
              </a:rPr>
              <a:t> </a:t>
            </a:r>
            <a:r>
              <a:rPr lang="fr-FR" sz="2400" dirty="0">
                <a:solidFill>
                  <a:schemeClr val="tx1"/>
                </a:solidFill>
                <a:latin typeface="Verdana" panose="020B0604030504040204" pitchFamily="34" charset="0"/>
                <a:ea typeface="Verdana" panose="020B0604030504040204" pitchFamily="34" charset="0"/>
                <a:cs typeface="Times New Roman" panose="02020603050405020304" pitchFamily="18" charset="0"/>
              </a:rPr>
              <a:t>des autres applications. C'est à partir de là que vous pourrez créer un nouveau fichier, ouvrir, enregistrer, exporter vos dessins dans divers formats</a:t>
            </a:r>
          </a:p>
        </p:txBody>
      </p:sp>
      <p:sp>
        <p:nvSpPr>
          <p:cNvPr id="10" name="Rectangle 9">
            <a:extLst>
              <a:ext uri="{FF2B5EF4-FFF2-40B4-BE49-F238E27FC236}">
                <a16:creationId xmlns:a16="http://schemas.microsoft.com/office/drawing/2014/main" id="{D8B92D25-E25C-43F8-A421-34131AA5AD83}"/>
              </a:ext>
            </a:extLst>
          </p:cNvPr>
          <p:cNvSpPr/>
          <p:nvPr/>
        </p:nvSpPr>
        <p:spPr>
          <a:xfrm>
            <a:off x="4265104" y="788119"/>
            <a:ext cx="3272050" cy="461665"/>
          </a:xfrm>
          <a:prstGeom prst="rect">
            <a:avLst/>
          </a:prstGeom>
        </p:spPr>
        <p:txBody>
          <a:bodyPr wrap="none">
            <a:spAutoFit/>
          </a:bodyPr>
          <a:lstStyle/>
          <a:p>
            <a:pPr algn="ctr"/>
            <a:r>
              <a:rPr lang="fr-FR" sz="2400" b="1" dirty="0">
                <a:solidFill>
                  <a:srgbClr val="FF5050"/>
                </a:solidFill>
                <a:latin typeface="Verdana" panose="020B0604030504040204" pitchFamily="34" charset="0"/>
                <a:ea typeface="Verdana" panose="020B0604030504040204" pitchFamily="34" charset="0"/>
              </a:rPr>
              <a:t>Le menu principal</a:t>
            </a:r>
          </a:p>
        </p:txBody>
      </p:sp>
      <p:sp>
        <p:nvSpPr>
          <p:cNvPr id="11" name="Rectangle 10">
            <a:extLst>
              <a:ext uri="{FF2B5EF4-FFF2-40B4-BE49-F238E27FC236}">
                <a16:creationId xmlns:a16="http://schemas.microsoft.com/office/drawing/2014/main" id="{AFFC99FC-D144-4A18-B3ED-8C51E3344A84}"/>
              </a:ext>
            </a:extLst>
          </p:cNvPr>
          <p:cNvSpPr/>
          <p:nvPr/>
        </p:nvSpPr>
        <p:spPr>
          <a:xfrm>
            <a:off x="6668590" y="3164160"/>
            <a:ext cx="728980" cy="3206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Rectangle 11">
            <a:extLst>
              <a:ext uri="{FF2B5EF4-FFF2-40B4-BE49-F238E27FC236}">
                <a16:creationId xmlns:a16="http://schemas.microsoft.com/office/drawing/2014/main" id="{7168359F-3EFC-47F9-AF39-42CECA4F67C1}"/>
              </a:ext>
            </a:extLst>
          </p:cNvPr>
          <p:cNvSpPr/>
          <p:nvPr/>
        </p:nvSpPr>
        <p:spPr>
          <a:xfrm>
            <a:off x="6657453" y="3703526"/>
            <a:ext cx="728980" cy="3206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Rectangle 12">
            <a:extLst>
              <a:ext uri="{FF2B5EF4-FFF2-40B4-BE49-F238E27FC236}">
                <a16:creationId xmlns:a16="http://schemas.microsoft.com/office/drawing/2014/main" id="{D3336B40-F639-4831-9011-786F0C56F161}"/>
              </a:ext>
            </a:extLst>
          </p:cNvPr>
          <p:cNvSpPr/>
          <p:nvPr/>
        </p:nvSpPr>
        <p:spPr>
          <a:xfrm>
            <a:off x="6657453" y="4239886"/>
            <a:ext cx="728980" cy="3206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AutoShape 5">
            <a:extLst>
              <a:ext uri="{FF2B5EF4-FFF2-40B4-BE49-F238E27FC236}">
                <a16:creationId xmlns:a16="http://schemas.microsoft.com/office/drawing/2014/main" id="{56FC55F2-836E-4CF2-BB8A-3F1578ED5B9C}"/>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654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4">
            <a:extLst>
              <a:ext uri="{FF2B5EF4-FFF2-40B4-BE49-F238E27FC236}">
                <a16:creationId xmlns:a16="http://schemas.microsoft.com/office/drawing/2014/main" id="{DBA0BB69-11DB-4458-A0F1-FBB019909474}"/>
              </a:ext>
            </a:extLst>
          </p:cNvPr>
          <p:cNvSpPr/>
          <p:nvPr/>
        </p:nvSpPr>
        <p:spPr>
          <a:xfrm>
            <a:off x="4384835" y="2748009"/>
            <a:ext cx="3040336" cy="2426754"/>
          </a:xfrm>
          <a:prstGeom prst="roundRect">
            <a:avLst/>
          </a:prstGeom>
          <a:noFill/>
          <a:ln w="28575">
            <a:solidFill>
              <a:srgbClr val="0000FF"/>
            </a:solidFill>
          </a:ln>
        </p:spPr>
        <p:style>
          <a:lnRef idx="1">
            <a:schemeClr val="dk1"/>
          </a:lnRef>
          <a:fillRef idx="2">
            <a:schemeClr val="dk1"/>
          </a:fillRef>
          <a:effectRef idx="1">
            <a:schemeClr val="dk1"/>
          </a:effectRef>
          <a:fontRef idx="minor">
            <a:schemeClr val="dk1"/>
          </a:fontRef>
        </p:style>
        <p:txBody>
          <a:bodyPr rtlCol="0" anchor="ctr"/>
          <a:lstStyle/>
          <a:p>
            <a:pPr algn="just"/>
            <a:r>
              <a:rPr lang="fr-FR" sz="1600" b="1" dirty="0">
                <a:latin typeface="Verdana" panose="020B0604030504040204" pitchFamily="34" charset="0"/>
                <a:ea typeface="Verdana" panose="020B0604030504040204" pitchFamily="34" charset="0"/>
                <a:cs typeface="Times New Roman" panose="02020603050405020304" pitchFamily="18" charset="0"/>
              </a:rPr>
              <a:t>Lorsque vous ouvrez AutoCAD, il </a:t>
            </a:r>
            <a:r>
              <a:rPr lang="fr-FR" sz="1600" b="1" dirty="0" err="1">
                <a:latin typeface="Verdana" panose="020B0604030504040204" pitchFamily="34" charset="0"/>
                <a:ea typeface="Verdana" panose="020B0604030504040204" pitchFamily="34" charset="0"/>
                <a:cs typeface="Times New Roman" panose="02020603050405020304" pitchFamily="18" charset="0"/>
              </a:rPr>
              <a:t>ya</a:t>
            </a:r>
            <a:r>
              <a:rPr lang="fr-FR" sz="1600" b="1" dirty="0">
                <a:latin typeface="Verdana" panose="020B0604030504040204" pitchFamily="34" charset="0"/>
                <a:ea typeface="Verdana" panose="020B0604030504040204" pitchFamily="34" charset="0"/>
                <a:cs typeface="Times New Roman" panose="02020603050405020304" pitchFamily="18" charset="0"/>
              </a:rPr>
              <a:t> une feuille existante appelée </a:t>
            </a:r>
            <a:r>
              <a:rPr lang="fr-FR" sz="1600"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«Drawing1.dwg". </a:t>
            </a:r>
            <a:r>
              <a:rPr lang="fr-FR" sz="1600" b="1" dirty="0">
                <a:latin typeface="Verdana" panose="020B0604030504040204" pitchFamily="34" charset="0"/>
                <a:ea typeface="Verdana" panose="020B0604030504040204" pitchFamily="34" charset="0"/>
                <a:cs typeface="Times New Roman" panose="02020603050405020304" pitchFamily="18" charset="0"/>
              </a:rPr>
              <a:t>Vous pouvez travailler sur cette feuille et puis l’enregistrez par l'une de ces deux façons</a:t>
            </a:r>
            <a:r>
              <a:rPr lang="fr-FR" dirty="0">
                <a:latin typeface="Times New Roman" panose="02020603050405020304" pitchFamily="18" charset="0"/>
                <a:cs typeface="Times New Roman" panose="02020603050405020304" pitchFamily="18" charset="0"/>
              </a:rPr>
              <a:t>.</a:t>
            </a:r>
          </a:p>
        </p:txBody>
      </p:sp>
      <p:pic>
        <p:nvPicPr>
          <p:cNvPr id="5" name="Image 4">
            <a:extLst>
              <a:ext uri="{FF2B5EF4-FFF2-40B4-BE49-F238E27FC236}">
                <a16:creationId xmlns:a16="http://schemas.microsoft.com/office/drawing/2014/main" id="{0845DB1A-844D-441C-9470-6B4140E5789A}"/>
              </a:ext>
            </a:extLst>
          </p:cNvPr>
          <p:cNvPicPr>
            <a:picLocks noChangeAspect="1"/>
          </p:cNvPicPr>
          <p:nvPr/>
        </p:nvPicPr>
        <p:blipFill>
          <a:blip r:embed="rId2"/>
          <a:stretch>
            <a:fillRect/>
          </a:stretch>
        </p:blipFill>
        <p:spPr>
          <a:xfrm>
            <a:off x="7509108" y="2748009"/>
            <a:ext cx="3559492" cy="2426754"/>
          </a:xfrm>
          <a:prstGeom prst="rect">
            <a:avLst/>
          </a:prstGeom>
        </p:spPr>
      </p:pic>
      <p:pic>
        <p:nvPicPr>
          <p:cNvPr id="6" name="Image 5">
            <a:extLst>
              <a:ext uri="{FF2B5EF4-FFF2-40B4-BE49-F238E27FC236}">
                <a16:creationId xmlns:a16="http://schemas.microsoft.com/office/drawing/2014/main" id="{2AAC669F-DAAF-45BB-9530-ED705A3B77D2}"/>
              </a:ext>
            </a:extLst>
          </p:cNvPr>
          <p:cNvPicPr>
            <a:picLocks noChangeAspect="1"/>
          </p:cNvPicPr>
          <p:nvPr/>
        </p:nvPicPr>
        <p:blipFill>
          <a:blip r:embed="rId3"/>
          <a:stretch>
            <a:fillRect/>
          </a:stretch>
        </p:blipFill>
        <p:spPr>
          <a:xfrm>
            <a:off x="358606" y="2765113"/>
            <a:ext cx="3920591" cy="3867856"/>
          </a:xfrm>
          <a:prstGeom prst="rect">
            <a:avLst/>
          </a:prstGeom>
        </p:spPr>
      </p:pic>
      <p:pic>
        <p:nvPicPr>
          <p:cNvPr id="8" name="Image 7">
            <a:extLst>
              <a:ext uri="{FF2B5EF4-FFF2-40B4-BE49-F238E27FC236}">
                <a16:creationId xmlns:a16="http://schemas.microsoft.com/office/drawing/2014/main" id="{3F8CBB19-D583-4141-95DF-69922D008D05}"/>
              </a:ext>
            </a:extLst>
          </p:cNvPr>
          <p:cNvPicPr/>
          <p:nvPr/>
        </p:nvPicPr>
        <p:blipFill>
          <a:blip r:embed="rId4">
            <a:extLst>
              <a:ext uri="{28A0092B-C50C-407E-A947-70E740481C1C}">
                <a14:useLocalDpi xmlns:a14="http://schemas.microsoft.com/office/drawing/2010/main" val="0"/>
              </a:ext>
            </a:extLst>
          </a:blip>
          <a:stretch>
            <a:fillRect/>
          </a:stretch>
        </p:blipFill>
        <p:spPr>
          <a:xfrm>
            <a:off x="358606" y="1330309"/>
            <a:ext cx="11506823" cy="1001395"/>
          </a:xfrm>
          <a:prstGeom prst="rect">
            <a:avLst/>
          </a:prstGeom>
        </p:spPr>
      </p:pic>
      <p:sp>
        <p:nvSpPr>
          <p:cNvPr id="9" name="Ellipse 8">
            <a:extLst>
              <a:ext uri="{FF2B5EF4-FFF2-40B4-BE49-F238E27FC236}">
                <a16:creationId xmlns:a16="http://schemas.microsoft.com/office/drawing/2014/main" id="{15BB4582-8040-423C-93F6-36A0D7E245C1}"/>
              </a:ext>
            </a:extLst>
          </p:cNvPr>
          <p:cNvSpPr/>
          <p:nvPr/>
        </p:nvSpPr>
        <p:spPr>
          <a:xfrm>
            <a:off x="4118610" y="1252857"/>
            <a:ext cx="1905953" cy="362306"/>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0" name="Connecteur droit 9">
            <a:extLst>
              <a:ext uri="{FF2B5EF4-FFF2-40B4-BE49-F238E27FC236}">
                <a16:creationId xmlns:a16="http://schemas.microsoft.com/office/drawing/2014/main" id="{9C399B36-C8CE-48A4-BAA4-69778E410E36}"/>
              </a:ext>
            </a:extLst>
          </p:cNvPr>
          <p:cNvCxnSpPr>
            <a:cxnSpLocks/>
            <a:stCxn id="20" idx="3"/>
          </p:cNvCxnSpPr>
          <p:nvPr/>
        </p:nvCxnSpPr>
        <p:spPr>
          <a:xfrm>
            <a:off x="1101698" y="1894059"/>
            <a:ext cx="7352754" cy="1036922"/>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Connecteur droit 10">
            <a:extLst>
              <a:ext uri="{FF2B5EF4-FFF2-40B4-BE49-F238E27FC236}">
                <a16:creationId xmlns:a16="http://schemas.microsoft.com/office/drawing/2014/main" id="{7583390F-AD1A-4ED5-8091-5EAC4EDB97B9}"/>
              </a:ext>
            </a:extLst>
          </p:cNvPr>
          <p:cNvCxnSpPr/>
          <p:nvPr/>
        </p:nvCxnSpPr>
        <p:spPr>
          <a:xfrm flipH="1">
            <a:off x="567140" y="1728705"/>
            <a:ext cx="6259" cy="103640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2" name="Organigramme : Processus 14">
            <a:extLst>
              <a:ext uri="{FF2B5EF4-FFF2-40B4-BE49-F238E27FC236}">
                <a16:creationId xmlns:a16="http://schemas.microsoft.com/office/drawing/2014/main" id="{5847A8FD-3C08-4658-805C-FD5559A3A600}"/>
              </a:ext>
            </a:extLst>
          </p:cNvPr>
          <p:cNvSpPr/>
          <p:nvPr/>
        </p:nvSpPr>
        <p:spPr>
          <a:xfrm>
            <a:off x="6730579" y="5263970"/>
            <a:ext cx="5278162" cy="1554100"/>
          </a:xfrm>
          <a:prstGeom prst="flowChartProcess">
            <a:avLst/>
          </a:prstGeom>
          <a:solidFill>
            <a:schemeClr val="accent3">
              <a:lumMod val="40000"/>
              <a:lumOff val="60000"/>
            </a:schemeClr>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dirty="0">
                <a:effectLst/>
                <a:latin typeface="Verdana" panose="020B0604030504040204" pitchFamily="34" charset="0"/>
                <a:ea typeface="Verdana" panose="020B0604030504040204" pitchFamily="34" charset="0"/>
                <a:cs typeface="Times New Roman" panose="02020603050405020304" pitchFamily="18" charset="0"/>
              </a:rPr>
              <a:t>Après avoir enregistré la première fois, vous pouvez cliquer sur ce bouton ou utiliser raccourci </a:t>
            </a:r>
            <a:r>
              <a:rPr lang="fr-FR" sz="1600" b="1" dirty="0">
                <a:effectLst/>
                <a:latin typeface="Verdana" panose="020B0604030504040204" pitchFamily="34" charset="0"/>
                <a:ea typeface="Verdana" panose="020B0604030504040204" pitchFamily="34" charset="0"/>
                <a:cs typeface="Times New Roman" panose="02020603050405020304" pitchFamily="18" charset="0"/>
              </a:rPr>
              <a:t>Ctrl + S </a:t>
            </a:r>
            <a:r>
              <a:rPr lang="fr-FR" sz="1600" dirty="0">
                <a:effectLst/>
                <a:latin typeface="Verdana" panose="020B0604030504040204" pitchFamily="34" charset="0"/>
                <a:ea typeface="Verdana" panose="020B0604030504040204" pitchFamily="34" charset="0"/>
                <a:cs typeface="Times New Roman" panose="02020603050405020304" pitchFamily="18" charset="0"/>
              </a:rPr>
              <a:t>pour enregistrer votre dessin. Il est une bonne habitude d'enregistrer votre travail fréquemment dans les cas des accidents de logiciels ou hors tension</a:t>
            </a:r>
            <a:r>
              <a:rPr lang="fr-FR"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900" dirty="0">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411DFC1-B24A-414A-9CC6-D9216EF6421A}"/>
              </a:ext>
            </a:extLst>
          </p:cNvPr>
          <p:cNvSpPr/>
          <p:nvPr/>
        </p:nvSpPr>
        <p:spPr>
          <a:xfrm>
            <a:off x="4416751" y="816980"/>
            <a:ext cx="3215624" cy="461665"/>
          </a:xfrm>
          <a:prstGeom prst="rect">
            <a:avLst/>
          </a:prstGeom>
        </p:spPr>
        <p:txBody>
          <a:bodyPr wrap="none">
            <a:spAutoFit/>
          </a:bodyPr>
          <a:lstStyle/>
          <a:p>
            <a:pPr algn="ctr"/>
            <a:r>
              <a:rPr lang="fr-FR" sz="2400" dirty="0">
                <a:solidFill>
                  <a:srgbClr val="FF5050"/>
                </a:solidFill>
                <a:latin typeface="Verdana" panose="020B0604030504040204" pitchFamily="34" charset="0"/>
                <a:ea typeface="Verdana" panose="020B0604030504040204" pitchFamily="34" charset="0"/>
              </a:rPr>
              <a:t>Save = enregistrer </a:t>
            </a:r>
          </a:p>
        </p:txBody>
      </p:sp>
      <p:sp>
        <p:nvSpPr>
          <p:cNvPr id="20" name="Rectangle 19">
            <a:extLst>
              <a:ext uri="{FF2B5EF4-FFF2-40B4-BE49-F238E27FC236}">
                <a16:creationId xmlns:a16="http://schemas.microsoft.com/office/drawing/2014/main" id="{83E9CE55-90B0-40E1-8067-64147538EED9}"/>
              </a:ext>
            </a:extLst>
          </p:cNvPr>
          <p:cNvSpPr/>
          <p:nvPr/>
        </p:nvSpPr>
        <p:spPr>
          <a:xfrm>
            <a:off x="794450" y="1749455"/>
            <a:ext cx="307248" cy="28920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AutoShape 5">
            <a:extLst>
              <a:ext uri="{FF2B5EF4-FFF2-40B4-BE49-F238E27FC236}">
                <a16:creationId xmlns:a16="http://schemas.microsoft.com/office/drawing/2014/main" id="{94D4E99B-CC99-4214-9AB2-ED9137B3C330}"/>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67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4"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E4424A4-27F7-4516-9F14-49D79EB2D118}"/>
              </a:ext>
            </a:extLst>
          </p:cNvPr>
          <p:cNvPicPr/>
          <p:nvPr/>
        </p:nvPicPr>
        <p:blipFill>
          <a:blip r:embed="rId2">
            <a:extLst>
              <a:ext uri="{28A0092B-C50C-407E-A947-70E740481C1C}">
                <a14:useLocalDpi xmlns:a14="http://schemas.microsoft.com/office/drawing/2010/main" val="0"/>
              </a:ext>
            </a:extLst>
          </a:blip>
          <a:stretch>
            <a:fillRect/>
          </a:stretch>
        </p:blipFill>
        <p:spPr>
          <a:xfrm>
            <a:off x="552449" y="1003245"/>
            <a:ext cx="4672693" cy="5187859"/>
          </a:xfrm>
          <a:prstGeom prst="rect">
            <a:avLst/>
          </a:prstGeom>
        </p:spPr>
      </p:pic>
      <p:sp>
        <p:nvSpPr>
          <p:cNvPr id="5" name="Organigramme : Processus 4">
            <a:extLst>
              <a:ext uri="{FF2B5EF4-FFF2-40B4-BE49-F238E27FC236}">
                <a16:creationId xmlns:a16="http://schemas.microsoft.com/office/drawing/2014/main" id="{040965AD-EDA5-48A9-87CC-8AD8ED6339E5}"/>
              </a:ext>
            </a:extLst>
          </p:cNvPr>
          <p:cNvSpPr/>
          <p:nvPr/>
        </p:nvSpPr>
        <p:spPr>
          <a:xfrm>
            <a:off x="5730738" y="1380096"/>
            <a:ext cx="5303520" cy="4434159"/>
          </a:xfrm>
          <a:prstGeom prst="flowChartProcess">
            <a:avLst/>
          </a:prstGeom>
          <a:noFill/>
          <a:ln w="28575">
            <a:solidFill>
              <a:srgbClr val="0000FF"/>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49580" algn="ctr">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Le dessin est enregistré comme AutoCAD 2010 dessin par défaut. Si vous voulez l'ouvrir dans</a:t>
            </a:r>
            <a:br>
              <a:rPr lang="fr-FR" sz="2400" dirty="0">
                <a:effectLst/>
                <a:latin typeface="Verdana" panose="020B0604030504040204" pitchFamily="34" charset="0"/>
                <a:ea typeface="Verdana" panose="020B0604030504040204" pitchFamily="34" charset="0"/>
                <a:cs typeface="Times New Roman" panose="02020603050405020304" pitchFamily="18" charset="0"/>
              </a:rPr>
            </a:br>
            <a:r>
              <a:rPr lang="fr-FR" sz="2400" dirty="0">
                <a:effectLst/>
                <a:latin typeface="Verdana" panose="020B0604030504040204" pitchFamily="34" charset="0"/>
                <a:ea typeface="Verdana" panose="020B0604030504040204" pitchFamily="34" charset="0"/>
                <a:cs typeface="Times New Roman" panose="02020603050405020304" pitchFamily="18" charset="0"/>
              </a:rPr>
              <a:t>d'autres logiciels (comme Sketch Up, Rhino) ou une version inférieure AutoCAD, vous devez l'enregistrer comme une version inférieure.</a:t>
            </a:r>
          </a:p>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 </a:t>
            </a:r>
          </a:p>
        </p:txBody>
      </p:sp>
      <p:sp>
        <p:nvSpPr>
          <p:cNvPr id="7" name="AutoShape 5">
            <a:extLst>
              <a:ext uri="{FF2B5EF4-FFF2-40B4-BE49-F238E27FC236}">
                <a16:creationId xmlns:a16="http://schemas.microsoft.com/office/drawing/2014/main" id="{947B2FB0-C252-4FE8-93F2-B49B015AA575}"/>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609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D819418-E4BA-4EC8-8975-1D19CEF8B0B8}"/>
              </a:ext>
            </a:extLst>
          </p:cNvPr>
          <p:cNvPicPr>
            <a:picLocks noChangeAspect="1"/>
          </p:cNvPicPr>
          <p:nvPr/>
        </p:nvPicPr>
        <p:blipFill>
          <a:blip r:embed="rId2"/>
          <a:stretch>
            <a:fillRect/>
          </a:stretch>
        </p:blipFill>
        <p:spPr>
          <a:xfrm>
            <a:off x="430429" y="2750702"/>
            <a:ext cx="4050132" cy="3981545"/>
          </a:xfrm>
          <a:prstGeom prst="rect">
            <a:avLst/>
          </a:prstGeom>
        </p:spPr>
      </p:pic>
      <p:pic>
        <p:nvPicPr>
          <p:cNvPr id="6" name="Image 5">
            <a:extLst>
              <a:ext uri="{FF2B5EF4-FFF2-40B4-BE49-F238E27FC236}">
                <a16:creationId xmlns:a16="http://schemas.microsoft.com/office/drawing/2014/main" id="{60EC8AA0-6BF6-4CA0-BED1-60F7F3126AC6}"/>
              </a:ext>
            </a:extLst>
          </p:cNvPr>
          <p:cNvPicPr>
            <a:picLocks noChangeAspect="1"/>
          </p:cNvPicPr>
          <p:nvPr/>
        </p:nvPicPr>
        <p:blipFill>
          <a:blip r:embed="rId3"/>
          <a:stretch>
            <a:fillRect/>
          </a:stretch>
        </p:blipFill>
        <p:spPr>
          <a:xfrm>
            <a:off x="7335131" y="2750702"/>
            <a:ext cx="3131507" cy="3707703"/>
          </a:xfrm>
          <a:prstGeom prst="rect">
            <a:avLst/>
          </a:prstGeom>
        </p:spPr>
      </p:pic>
      <p:pic>
        <p:nvPicPr>
          <p:cNvPr id="8" name="Image 7">
            <a:extLst>
              <a:ext uri="{FF2B5EF4-FFF2-40B4-BE49-F238E27FC236}">
                <a16:creationId xmlns:a16="http://schemas.microsoft.com/office/drawing/2014/main" id="{C4C556E0-D794-4661-92EE-FDA29EF77CA1}"/>
              </a:ext>
            </a:extLst>
          </p:cNvPr>
          <p:cNvPicPr/>
          <p:nvPr/>
        </p:nvPicPr>
        <p:blipFill>
          <a:blip r:embed="rId4">
            <a:extLst>
              <a:ext uri="{28A0092B-C50C-407E-A947-70E740481C1C}">
                <a14:useLocalDpi xmlns:a14="http://schemas.microsoft.com/office/drawing/2010/main" val="0"/>
              </a:ext>
            </a:extLst>
          </a:blip>
          <a:stretch>
            <a:fillRect/>
          </a:stretch>
        </p:blipFill>
        <p:spPr>
          <a:xfrm>
            <a:off x="430429" y="1481847"/>
            <a:ext cx="10894422" cy="1001395"/>
          </a:xfrm>
          <a:prstGeom prst="rect">
            <a:avLst/>
          </a:prstGeom>
        </p:spPr>
      </p:pic>
      <p:cxnSp>
        <p:nvCxnSpPr>
          <p:cNvPr id="9" name="Connecteur droit 8">
            <a:extLst>
              <a:ext uri="{FF2B5EF4-FFF2-40B4-BE49-F238E27FC236}">
                <a16:creationId xmlns:a16="http://schemas.microsoft.com/office/drawing/2014/main" id="{4A8ACAD2-CF59-4487-A671-6CB961C5C496}"/>
              </a:ext>
            </a:extLst>
          </p:cNvPr>
          <p:cNvCxnSpPr/>
          <p:nvPr/>
        </p:nvCxnSpPr>
        <p:spPr>
          <a:xfrm>
            <a:off x="570231" y="2052775"/>
            <a:ext cx="6927203" cy="10300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1D5752C8-83CB-41DD-B788-CD853EE3E103}"/>
              </a:ext>
            </a:extLst>
          </p:cNvPr>
          <p:cNvCxnSpPr/>
          <p:nvPr/>
        </p:nvCxnSpPr>
        <p:spPr>
          <a:xfrm>
            <a:off x="535771" y="1626068"/>
            <a:ext cx="19050" cy="11569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92C4DE1-DF07-472B-955A-F759453DEA63}"/>
              </a:ext>
            </a:extLst>
          </p:cNvPr>
          <p:cNvSpPr/>
          <p:nvPr/>
        </p:nvSpPr>
        <p:spPr>
          <a:xfrm>
            <a:off x="1828191" y="921773"/>
            <a:ext cx="8390438" cy="461665"/>
          </a:xfrm>
          <a:prstGeom prst="rect">
            <a:avLst/>
          </a:prstGeom>
        </p:spPr>
        <p:txBody>
          <a:bodyPr wrap="none">
            <a:spAutoFit/>
          </a:bodyPr>
          <a:lstStyle/>
          <a:p>
            <a:pPr algn="ctr"/>
            <a:r>
              <a:rPr lang="fr-FR" sz="2400" b="1" dirty="0">
                <a:solidFill>
                  <a:srgbClr val="FF5050"/>
                </a:solidFill>
                <a:latin typeface="Verdana" panose="020B0604030504040204" pitchFamily="34" charset="0"/>
                <a:ea typeface="Verdana" panose="020B0604030504040204" pitchFamily="34" charset="0"/>
              </a:rPr>
              <a:t>Set up a new </a:t>
            </a:r>
            <a:r>
              <a:rPr lang="fr-FR" sz="2400" b="1" dirty="0" err="1">
                <a:solidFill>
                  <a:srgbClr val="FF5050"/>
                </a:solidFill>
                <a:latin typeface="Verdana" panose="020B0604030504040204" pitchFamily="34" charset="0"/>
                <a:ea typeface="Verdana" panose="020B0604030504040204" pitchFamily="34" charset="0"/>
              </a:rPr>
              <a:t>sheet</a:t>
            </a:r>
            <a:r>
              <a:rPr lang="fr-FR" sz="2400" b="1" dirty="0">
                <a:solidFill>
                  <a:srgbClr val="FF5050"/>
                </a:solidFill>
                <a:latin typeface="Verdana" panose="020B0604030504040204" pitchFamily="34" charset="0"/>
                <a:ea typeface="Verdana" panose="020B0604030504040204" pitchFamily="34" charset="0"/>
              </a:rPr>
              <a:t> =  ouvrir une nouvelle page</a:t>
            </a:r>
          </a:p>
        </p:txBody>
      </p:sp>
      <p:sp>
        <p:nvSpPr>
          <p:cNvPr id="12" name="AutoShape 5">
            <a:extLst>
              <a:ext uri="{FF2B5EF4-FFF2-40B4-BE49-F238E27FC236}">
                <a16:creationId xmlns:a16="http://schemas.microsoft.com/office/drawing/2014/main" id="{A5897FBB-44DA-417C-8573-3AB274C9DE1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77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B6FC06-CC45-4CE1-A513-3089452F1BB8}"/>
              </a:ext>
            </a:extLst>
          </p:cNvPr>
          <p:cNvPicPr>
            <a:picLocks noChangeAspect="1"/>
          </p:cNvPicPr>
          <p:nvPr/>
        </p:nvPicPr>
        <p:blipFill>
          <a:blip r:embed="rId2"/>
          <a:stretch>
            <a:fillRect/>
          </a:stretch>
        </p:blipFill>
        <p:spPr>
          <a:xfrm>
            <a:off x="1029376" y="1404796"/>
            <a:ext cx="5264331" cy="3592803"/>
          </a:xfrm>
          <a:prstGeom prst="rect">
            <a:avLst/>
          </a:prstGeom>
        </p:spPr>
      </p:pic>
      <p:sp>
        <p:nvSpPr>
          <p:cNvPr id="5" name="Ellipse 4">
            <a:extLst>
              <a:ext uri="{FF2B5EF4-FFF2-40B4-BE49-F238E27FC236}">
                <a16:creationId xmlns:a16="http://schemas.microsoft.com/office/drawing/2014/main" id="{CE443294-F6CA-4372-B7FB-01E5DC3DB6EF}"/>
              </a:ext>
            </a:extLst>
          </p:cNvPr>
          <p:cNvSpPr/>
          <p:nvPr/>
        </p:nvSpPr>
        <p:spPr>
          <a:xfrm>
            <a:off x="1623554" y="3975204"/>
            <a:ext cx="680720" cy="281305"/>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Ellipse 5">
            <a:extLst>
              <a:ext uri="{FF2B5EF4-FFF2-40B4-BE49-F238E27FC236}">
                <a16:creationId xmlns:a16="http://schemas.microsoft.com/office/drawing/2014/main" id="{681B997F-5BFE-41C4-B1FC-C1315346CAB4}"/>
              </a:ext>
            </a:extLst>
          </p:cNvPr>
          <p:cNvSpPr/>
          <p:nvPr/>
        </p:nvSpPr>
        <p:spPr>
          <a:xfrm>
            <a:off x="2304274" y="3857336"/>
            <a:ext cx="1438547" cy="517039"/>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Rectangle 6">
            <a:extLst>
              <a:ext uri="{FF2B5EF4-FFF2-40B4-BE49-F238E27FC236}">
                <a16:creationId xmlns:a16="http://schemas.microsoft.com/office/drawing/2014/main" id="{0EE0042C-DA74-4D67-A96B-E85558AECFB8}"/>
              </a:ext>
            </a:extLst>
          </p:cNvPr>
          <p:cNvSpPr/>
          <p:nvPr/>
        </p:nvSpPr>
        <p:spPr>
          <a:xfrm>
            <a:off x="7658798" y="2599373"/>
            <a:ext cx="4374176" cy="4036695"/>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dirty="0">
                <a:effectLst/>
                <a:latin typeface="Verdana" panose="020B0604030504040204" pitchFamily="34" charset="0"/>
                <a:ea typeface="Verdana" panose="020B0604030504040204" pitchFamily="34" charset="0"/>
                <a:cs typeface="Times New Roman" panose="02020603050405020304" pitchFamily="18" charset="0"/>
              </a:rPr>
              <a:t>Dans cet espace, une feuille de papier est représentée au beau milieu de l'écran. C'est ici que nous préparerons nos conceptions en vue d'un traçage </a:t>
            </a:r>
            <a:r>
              <a:rPr lang="fr-FR" sz="2400"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(traçage = impression)</a:t>
            </a:r>
            <a:r>
              <a:rPr lang="fr-FR" sz="2400" dirty="0">
                <a:effectLst/>
                <a:latin typeface="Verdana" panose="020B0604030504040204" pitchFamily="34" charset="0"/>
                <a:ea typeface="Verdana" panose="020B0604030504040204" pitchFamily="34" charset="0"/>
                <a:cs typeface="Times New Roman" panose="02020603050405020304" pitchFamily="18" charset="0"/>
              </a:rPr>
              <a:t>. En fait, les mises en page s'effectuent toujours ici.</a:t>
            </a:r>
            <a:endParaRPr lang="fr-FR" sz="1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AEA547E-D337-4771-B90B-8EECCABCFC93}"/>
              </a:ext>
            </a:extLst>
          </p:cNvPr>
          <p:cNvSpPr/>
          <p:nvPr/>
        </p:nvSpPr>
        <p:spPr>
          <a:xfrm>
            <a:off x="1903820" y="4966514"/>
            <a:ext cx="3873496" cy="1860401"/>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a:effectLst/>
                <a:latin typeface="Verdana" panose="020B0604030504040204" pitchFamily="34" charset="0"/>
                <a:ea typeface="Verdana" panose="020B0604030504040204" pitchFamily="34" charset="0"/>
                <a:cs typeface="Times New Roman" panose="02020603050405020304" pitchFamily="18" charset="0"/>
              </a:rPr>
              <a:t>L'onglet dans lequel nous nous trouvons se nomme </a:t>
            </a:r>
            <a:r>
              <a:rPr lang="fr-FR" sz="2000" b="1" dirty="0">
                <a:solidFill>
                  <a:srgbClr val="00B0F0"/>
                </a:solidFill>
                <a:effectLst/>
                <a:latin typeface="Verdana" panose="020B0604030504040204" pitchFamily="34" charset="0"/>
                <a:ea typeface="Verdana" panose="020B0604030504040204" pitchFamily="34" charset="0"/>
                <a:cs typeface="Times New Roman" panose="02020603050405020304" pitchFamily="18" charset="0"/>
              </a:rPr>
              <a:t>"Model". </a:t>
            </a:r>
            <a:r>
              <a:rPr lang="fr-FR" sz="2000" b="1" dirty="0">
                <a:effectLst/>
                <a:latin typeface="Verdana" panose="020B0604030504040204" pitchFamily="34" charset="0"/>
                <a:ea typeface="Verdana" panose="020B0604030504040204" pitchFamily="34" charset="0"/>
                <a:cs typeface="Times New Roman" panose="02020603050405020304" pitchFamily="18" charset="0"/>
              </a:rPr>
              <a:t>C'est dans cet espace que nous allons créer tous nos dessins.</a:t>
            </a:r>
            <a:endParaRPr lang="fr-FR" sz="1050" b="1" dirty="0">
              <a:effectLst/>
              <a:latin typeface="Verdana" panose="020B0604030504040204" pitchFamily="34" charset="0"/>
              <a:ea typeface="Verdana" panose="020B0604030504040204" pitchFamily="34" charset="0"/>
              <a:cs typeface="Times New Roman" panose="02020603050405020304" pitchFamily="18" charset="0"/>
            </a:endParaRPr>
          </a:p>
        </p:txBody>
      </p:sp>
      <p:cxnSp>
        <p:nvCxnSpPr>
          <p:cNvPr id="9" name="Connecteur droit 8">
            <a:extLst>
              <a:ext uri="{FF2B5EF4-FFF2-40B4-BE49-F238E27FC236}">
                <a16:creationId xmlns:a16="http://schemas.microsoft.com/office/drawing/2014/main" id="{E47401E5-E10A-4746-99D3-524C71023A24}"/>
              </a:ext>
            </a:extLst>
          </p:cNvPr>
          <p:cNvCxnSpPr>
            <a:cxnSpLocks/>
          </p:cNvCxnSpPr>
          <p:nvPr/>
        </p:nvCxnSpPr>
        <p:spPr>
          <a:xfrm>
            <a:off x="3742821" y="4086225"/>
            <a:ext cx="3915977" cy="7999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BB4B803-7DD2-4F3D-BA38-77871AB31B63}"/>
              </a:ext>
            </a:extLst>
          </p:cNvPr>
          <p:cNvCxnSpPr>
            <a:cxnSpLocks/>
          </p:cNvCxnSpPr>
          <p:nvPr/>
        </p:nvCxnSpPr>
        <p:spPr>
          <a:xfrm>
            <a:off x="1905756" y="4256509"/>
            <a:ext cx="398518" cy="671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8133FC-3FA9-43A9-A190-0BCDD29FFC66}"/>
              </a:ext>
            </a:extLst>
          </p:cNvPr>
          <p:cNvSpPr/>
          <p:nvPr/>
        </p:nvSpPr>
        <p:spPr>
          <a:xfrm>
            <a:off x="1903820" y="862782"/>
            <a:ext cx="8234947" cy="461665"/>
          </a:xfrm>
          <a:prstGeom prst="rect">
            <a:avLst/>
          </a:prstGeom>
        </p:spPr>
        <p:txBody>
          <a:bodyPr wrap="none">
            <a:spAutoFit/>
          </a:bodyPr>
          <a:lstStyle/>
          <a:p>
            <a:pPr algn="ctr"/>
            <a:r>
              <a:rPr lang="fr-FR" sz="2400" b="1" dirty="0">
                <a:solidFill>
                  <a:srgbClr val="FF5050"/>
                </a:solidFill>
                <a:latin typeface="Verdana" panose="020B0604030504040204" pitchFamily="34" charset="0"/>
                <a:ea typeface="Verdana" panose="020B0604030504040204" pitchFamily="34" charset="0"/>
              </a:rPr>
              <a:t>Espace objet (Model) VS espace papier(layout</a:t>
            </a:r>
            <a:r>
              <a:rPr lang="fr-FR" dirty="0">
                <a:solidFill>
                  <a:srgbClr val="FF5050"/>
                </a:solidFill>
              </a:rPr>
              <a:t>)</a:t>
            </a:r>
          </a:p>
        </p:txBody>
      </p:sp>
      <p:sp>
        <p:nvSpPr>
          <p:cNvPr id="12" name="AutoShape 5">
            <a:extLst>
              <a:ext uri="{FF2B5EF4-FFF2-40B4-BE49-F238E27FC236}">
                <a16:creationId xmlns:a16="http://schemas.microsoft.com/office/drawing/2014/main" id="{6AFC17AC-FD9F-4219-A560-6E7D9D02ADD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09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8311E1-66D7-46FD-B862-C6B65A146401}"/>
              </a:ext>
            </a:extLst>
          </p:cNvPr>
          <p:cNvSpPr/>
          <p:nvPr/>
        </p:nvSpPr>
        <p:spPr>
          <a:xfrm>
            <a:off x="451630" y="1562999"/>
            <a:ext cx="5644370" cy="5196412"/>
          </a:xfrm>
          <a:prstGeom prst="rect">
            <a:avLst/>
          </a:prstGeom>
          <a:noFill/>
          <a:ln w="28575"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fr-FR" dirty="0">
                <a:latin typeface="Verdana" panose="020B0604030504040204" pitchFamily="34" charset="0"/>
                <a:ea typeface="Verdana" panose="020B0604030504040204" pitchFamily="34" charset="0"/>
                <a:cs typeface="Times New Roman" panose="02020603050405020304" pitchFamily="18" charset="0"/>
              </a:rPr>
              <a:t>Vous pouvez définir les unités de dessin dans </a:t>
            </a: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Outils&gt; Unités. </a:t>
            </a:r>
            <a:r>
              <a:rPr lang="fr-FR" dirty="0">
                <a:latin typeface="Verdana" panose="020B0604030504040204" pitchFamily="34" charset="0"/>
                <a:ea typeface="Verdana" panose="020B0604030504040204" pitchFamily="34" charset="0"/>
                <a:cs typeface="Times New Roman" panose="02020603050405020304" pitchFamily="18" charset="0"/>
              </a:rPr>
              <a:t>Par défaut, le mesures dans le dessin est sans unité. Par exemple, lorsque vous dessinez une ligne de longueur "10", AutoCAD ne sait pas si elle est de 10 miles ou 10 millimètres jusqu'à ce que vous régler l'appareil. Pensez à régler avant de commencer le dessin, ou escalader les objets dessinés en conséquence si vous changez l'unité dans le dessin existant.</a:t>
            </a:r>
          </a:p>
          <a:p>
            <a:pPr algn="ctr"/>
            <a:r>
              <a:rPr lang="fr-FR" dirty="0">
                <a:latin typeface="Verdana" panose="020B0604030504040204" pitchFamily="34" charset="0"/>
                <a:ea typeface="Verdana" panose="020B0604030504040204" pitchFamily="34" charset="0"/>
                <a:cs typeface="Times New Roman" panose="02020603050405020304" pitchFamily="18" charset="0"/>
              </a:rPr>
              <a:t>Noter que vous devez spécifier le type d'unités dans l'onglet Échelle d'insertion quand il est réglé sur décimal, scientifique, ou fractions de parts. Par exemple, si vous souhaitez utiliser millimètre : ensemble </a:t>
            </a: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"Type" </a:t>
            </a:r>
            <a:r>
              <a:rPr lang="fr-FR" dirty="0">
                <a:latin typeface="Verdana" panose="020B0604030504040204" pitchFamily="34" charset="0"/>
                <a:ea typeface="Verdana" panose="020B0604030504040204" pitchFamily="34" charset="0"/>
                <a:cs typeface="Times New Roman" panose="02020603050405020304" pitchFamily="18" charset="0"/>
              </a:rPr>
              <a:t>dans Longueur fenêtre pour </a:t>
            </a:r>
            <a:r>
              <a:rPr lang="fr-FR" b="1" dirty="0" err="1">
                <a:solidFill>
                  <a:srgbClr val="0000FF"/>
                </a:solidFill>
                <a:latin typeface="Verdana" panose="020B0604030504040204" pitchFamily="34" charset="0"/>
                <a:ea typeface="Verdana" panose="020B0604030504040204" pitchFamily="34" charset="0"/>
                <a:cs typeface="Times New Roman" panose="02020603050405020304" pitchFamily="18" charset="0"/>
              </a:rPr>
              <a:t>Decimal</a:t>
            </a: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&gt; </a:t>
            </a:r>
            <a:r>
              <a:rPr lang="fr-FR" dirty="0">
                <a:latin typeface="Verdana" panose="020B0604030504040204" pitchFamily="34" charset="0"/>
                <a:ea typeface="Verdana" panose="020B0604030504040204" pitchFamily="34" charset="0"/>
                <a:cs typeface="Times New Roman" panose="02020603050405020304" pitchFamily="18" charset="0"/>
              </a:rPr>
              <a:t>régler l'échelle d'insertion à </a:t>
            </a:r>
            <a:r>
              <a:rPr lang="fr-FR" b="1" dirty="0" err="1">
                <a:solidFill>
                  <a:srgbClr val="0000FF"/>
                </a:solidFill>
                <a:latin typeface="Verdana" panose="020B0604030504040204" pitchFamily="34" charset="0"/>
                <a:ea typeface="Verdana" panose="020B0604030504040204" pitchFamily="34" charset="0"/>
                <a:cs typeface="Times New Roman" panose="02020603050405020304" pitchFamily="18" charset="0"/>
              </a:rPr>
              <a:t>Millimeter</a:t>
            </a:r>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a:t>
            </a:r>
            <a:r>
              <a:rPr lang="fr-FR" b="1" dirty="0">
                <a:latin typeface="Verdana" panose="020B0604030504040204" pitchFamily="34" charset="0"/>
                <a:ea typeface="Verdana" panose="020B0604030504040204" pitchFamily="34" charset="0"/>
                <a:cs typeface="Times New Roman" panose="02020603050405020304" pitchFamily="18" charset="0"/>
              </a:rPr>
              <a:t> </a:t>
            </a:r>
          </a:p>
        </p:txBody>
      </p:sp>
      <p:pic>
        <p:nvPicPr>
          <p:cNvPr id="4" name="Image 3">
            <a:extLst>
              <a:ext uri="{FF2B5EF4-FFF2-40B4-BE49-F238E27FC236}">
                <a16:creationId xmlns:a16="http://schemas.microsoft.com/office/drawing/2014/main" id="{E4E301BC-267F-44DA-B5A7-636A50A556F6}"/>
              </a:ext>
            </a:extLst>
          </p:cNvPr>
          <p:cNvPicPr/>
          <p:nvPr/>
        </p:nvPicPr>
        <p:blipFill>
          <a:blip r:embed="rId2">
            <a:extLst>
              <a:ext uri="{28A0092B-C50C-407E-A947-70E740481C1C}">
                <a14:useLocalDpi xmlns:a14="http://schemas.microsoft.com/office/drawing/2010/main" val="0"/>
              </a:ext>
            </a:extLst>
          </a:blip>
          <a:stretch>
            <a:fillRect/>
          </a:stretch>
        </p:blipFill>
        <p:spPr>
          <a:xfrm>
            <a:off x="6570187" y="1653059"/>
            <a:ext cx="4762376" cy="5016291"/>
          </a:xfrm>
          <a:prstGeom prst="rect">
            <a:avLst/>
          </a:prstGeom>
          <a:noFill/>
        </p:spPr>
      </p:pic>
      <p:sp>
        <p:nvSpPr>
          <p:cNvPr id="6" name="Ellipse 5">
            <a:extLst>
              <a:ext uri="{FF2B5EF4-FFF2-40B4-BE49-F238E27FC236}">
                <a16:creationId xmlns:a16="http://schemas.microsoft.com/office/drawing/2014/main" id="{28C34E90-D9B7-4D20-9182-32A986DA25C9}"/>
              </a:ext>
            </a:extLst>
          </p:cNvPr>
          <p:cNvSpPr/>
          <p:nvPr/>
        </p:nvSpPr>
        <p:spPr>
          <a:xfrm>
            <a:off x="6855235" y="3953564"/>
            <a:ext cx="1763213" cy="427728"/>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Ellipse 6">
            <a:extLst>
              <a:ext uri="{FF2B5EF4-FFF2-40B4-BE49-F238E27FC236}">
                <a16:creationId xmlns:a16="http://schemas.microsoft.com/office/drawing/2014/main" id="{5564AE73-3FAA-493B-B366-D0FD5B4FA4C3}"/>
              </a:ext>
            </a:extLst>
          </p:cNvPr>
          <p:cNvSpPr/>
          <p:nvPr/>
        </p:nvSpPr>
        <p:spPr>
          <a:xfrm>
            <a:off x="6900384" y="2113085"/>
            <a:ext cx="1544138" cy="744583"/>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Rectangle 8">
            <a:extLst>
              <a:ext uri="{FF2B5EF4-FFF2-40B4-BE49-F238E27FC236}">
                <a16:creationId xmlns:a16="http://schemas.microsoft.com/office/drawing/2014/main" id="{52FDAF30-5021-477D-9131-A1D9B2D969EF}"/>
              </a:ext>
            </a:extLst>
          </p:cNvPr>
          <p:cNvSpPr/>
          <p:nvPr/>
        </p:nvSpPr>
        <p:spPr>
          <a:xfrm>
            <a:off x="4718756" y="875418"/>
            <a:ext cx="2611613" cy="461665"/>
          </a:xfrm>
          <a:prstGeom prst="rect">
            <a:avLst/>
          </a:prstGeom>
        </p:spPr>
        <p:txBody>
          <a:bodyPr wrap="none">
            <a:spAutoFit/>
          </a:bodyPr>
          <a:lstStyle/>
          <a:p>
            <a:pPr algn="ctr"/>
            <a:r>
              <a:rPr lang="fr-FR" sz="2400" b="1" dirty="0" err="1">
                <a:solidFill>
                  <a:srgbClr val="FF5050"/>
                </a:solidFill>
                <a:latin typeface="Verdana" panose="020B0604030504040204" pitchFamily="34" charset="0"/>
                <a:ea typeface="Verdana" panose="020B0604030504040204" pitchFamily="34" charset="0"/>
              </a:rPr>
              <a:t>Drawing</a:t>
            </a:r>
            <a:r>
              <a:rPr lang="fr-FR" sz="2400" b="1" dirty="0">
                <a:solidFill>
                  <a:srgbClr val="FF5050"/>
                </a:solidFill>
                <a:latin typeface="Verdana" panose="020B0604030504040204" pitchFamily="34" charset="0"/>
                <a:ea typeface="Verdana" panose="020B0604030504040204" pitchFamily="34" charset="0"/>
              </a:rPr>
              <a:t> </a:t>
            </a:r>
            <a:r>
              <a:rPr lang="fr-FR" sz="2400" b="1" dirty="0" err="1">
                <a:solidFill>
                  <a:srgbClr val="FF5050"/>
                </a:solidFill>
                <a:latin typeface="Verdana" panose="020B0604030504040204" pitchFamily="34" charset="0"/>
                <a:ea typeface="Verdana" panose="020B0604030504040204" pitchFamily="34" charset="0"/>
              </a:rPr>
              <a:t>units</a:t>
            </a:r>
            <a:endParaRPr lang="fr-FR" sz="2400" b="1" dirty="0">
              <a:solidFill>
                <a:srgbClr val="FF5050"/>
              </a:solidFill>
              <a:latin typeface="Verdana" panose="020B0604030504040204" pitchFamily="34" charset="0"/>
              <a:ea typeface="Verdana" panose="020B0604030504040204" pitchFamily="34" charset="0"/>
            </a:endParaRPr>
          </a:p>
        </p:txBody>
      </p:sp>
      <p:sp>
        <p:nvSpPr>
          <p:cNvPr id="8" name="AutoShape 5">
            <a:extLst>
              <a:ext uri="{FF2B5EF4-FFF2-40B4-BE49-F238E27FC236}">
                <a16:creationId xmlns:a16="http://schemas.microsoft.com/office/drawing/2014/main" id="{B8A0DCD1-D304-4E26-AC58-3095D8514828}"/>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97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B420994-EAFC-460B-B838-DB85135CAE15}"/>
              </a:ext>
            </a:extLst>
          </p:cNvPr>
          <p:cNvPicPr/>
          <p:nvPr/>
        </p:nvPicPr>
        <p:blipFill>
          <a:blip r:embed="rId2">
            <a:extLst>
              <a:ext uri="{28A0092B-C50C-407E-A947-70E740481C1C}">
                <a14:useLocalDpi xmlns:a14="http://schemas.microsoft.com/office/drawing/2010/main" val="0"/>
              </a:ext>
            </a:extLst>
          </a:blip>
          <a:stretch>
            <a:fillRect/>
          </a:stretch>
        </p:blipFill>
        <p:spPr>
          <a:xfrm>
            <a:off x="2516777" y="1250091"/>
            <a:ext cx="7158446" cy="1871296"/>
          </a:xfrm>
          <a:prstGeom prst="rect">
            <a:avLst/>
          </a:prstGeom>
        </p:spPr>
      </p:pic>
      <p:sp>
        <p:nvSpPr>
          <p:cNvPr id="6" name="Rectangle 5">
            <a:extLst>
              <a:ext uri="{FF2B5EF4-FFF2-40B4-BE49-F238E27FC236}">
                <a16:creationId xmlns:a16="http://schemas.microsoft.com/office/drawing/2014/main" id="{72A0C28B-76F1-4AEF-9122-99D3100469AC}"/>
              </a:ext>
            </a:extLst>
          </p:cNvPr>
          <p:cNvSpPr/>
          <p:nvPr/>
        </p:nvSpPr>
        <p:spPr>
          <a:xfrm>
            <a:off x="223160" y="3156627"/>
            <a:ext cx="3080658" cy="2840355"/>
          </a:xfrm>
          <a:prstGeom prst="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rPr>
              <a:t>Quand vous n'êtes pas dans la commande, le curseur ressemble à un croisement avec un carré au milieu</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155DD19-DB2E-4301-8E0A-616D1C2E2C82}"/>
              </a:ext>
            </a:extLst>
          </p:cNvPr>
          <p:cNvSpPr/>
          <p:nvPr/>
        </p:nvSpPr>
        <p:spPr>
          <a:xfrm>
            <a:off x="4722223" y="3170507"/>
            <a:ext cx="2886892" cy="2485710"/>
          </a:xfrm>
          <a:prstGeom prst="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dirty="0">
                <a:solidFill>
                  <a:srgbClr val="0000FF"/>
                </a:solidFill>
                <a:latin typeface="Verdana" panose="020B0604030504040204" pitchFamily="34" charset="0"/>
                <a:ea typeface="Verdana" panose="020B0604030504040204" pitchFamily="34" charset="0"/>
                <a:cs typeface="Times New Roman" panose="02020603050405020304" pitchFamily="18" charset="0"/>
              </a:rPr>
              <a:t>Lorsque vous êtes dans les commandes liées à dessin, la place disparaître</a:t>
            </a:r>
            <a:r>
              <a:rPr lang="fr-FR" sz="2800" dirty="0">
                <a:solidFill>
                  <a:srgbClr val="0000FF"/>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AEE2A7CA-1599-4D89-8530-CE7F51A2F2DD}"/>
              </a:ext>
            </a:extLst>
          </p:cNvPr>
          <p:cNvSpPr/>
          <p:nvPr/>
        </p:nvSpPr>
        <p:spPr>
          <a:xfrm>
            <a:off x="8634550" y="3175404"/>
            <a:ext cx="3178624" cy="2830195"/>
          </a:xfrm>
          <a:prstGeom prst="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rPr>
              <a:t>Lorsque vous êtes dans les commandes de modifier liées, seule la croix disparaître.</a:t>
            </a:r>
            <a:endParaRPr lang="fr-FR" sz="1100"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15F1126-4F3B-4D81-91EF-9EFF2F4FD4DA}"/>
              </a:ext>
            </a:extLst>
          </p:cNvPr>
          <p:cNvSpPr/>
          <p:nvPr/>
        </p:nvSpPr>
        <p:spPr>
          <a:xfrm>
            <a:off x="1556657" y="6175276"/>
            <a:ext cx="8739051" cy="525970"/>
          </a:xfrm>
          <a:prstGeom prst="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 </a:t>
            </a:r>
            <a:r>
              <a:rPr lang="fr-FR" sz="2400" dirty="0">
                <a:solidFill>
                  <a:schemeClr val="tx1"/>
                </a:solidFill>
                <a:latin typeface="Times New Roman" panose="02020603050405020304" pitchFamily="18" charset="0"/>
                <a:cs typeface="Times New Roman" panose="02020603050405020304" pitchFamily="18" charset="0"/>
              </a:rPr>
              <a:t>Vous pouvez échapper à une commande en appuyant sur </a:t>
            </a:r>
            <a:r>
              <a:rPr lang="fr-FR" sz="2400" b="1" dirty="0" err="1">
                <a:solidFill>
                  <a:srgbClr val="0000FF"/>
                </a:solidFill>
                <a:latin typeface="Times New Roman" panose="02020603050405020304" pitchFamily="18" charset="0"/>
                <a:cs typeface="Times New Roman" panose="02020603050405020304" pitchFamily="18" charset="0"/>
              </a:rPr>
              <a:t>Echap</a:t>
            </a:r>
            <a:r>
              <a:rPr lang="fr-FR" sz="2400" b="1" dirty="0">
                <a:solidFill>
                  <a:srgbClr val="0000FF"/>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0328EE07-62EB-4D29-901B-46B9B602644A}"/>
              </a:ext>
            </a:extLst>
          </p:cNvPr>
          <p:cNvSpPr/>
          <p:nvPr/>
        </p:nvSpPr>
        <p:spPr>
          <a:xfrm>
            <a:off x="5270190" y="867031"/>
            <a:ext cx="1508746" cy="461665"/>
          </a:xfrm>
          <a:prstGeom prst="rect">
            <a:avLst/>
          </a:prstGeom>
        </p:spPr>
        <p:txBody>
          <a:bodyPr wrap="none">
            <a:spAutoFit/>
          </a:bodyPr>
          <a:lstStyle/>
          <a:p>
            <a:r>
              <a:rPr lang="fr-FR" sz="2400" b="1" dirty="0" err="1">
                <a:solidFill>
                  <a:srgbClr val="FF5050"/>
                </a:solidFill>
                <a:latin typeface="Verdana" panose="020B0604030504040204" pitchFamily="34" charset="0"/>
                <a:ea typeface="Verdana" panose="020B0604030504040204" pitchFamily="34" charset="0"/>
              </a:rPr>
              <a:t>Cursors</a:t>
            </a:r>
            <a:endParaRPr lang="fr-FR" sz="2400" b="1" dirty="0">
              <a:latin typeface="Verdana" panose="020B0604030504040204" pitchFamily="34" charset="0"/>
              <a:ea typeface="Verdana" panose="020B0604030504040204" pitchFamily="34" charset="0"/>
            </a:endParaRPr>
          </a:p>
        </p:txBody>
      </p:sp>
      <p:sp>
        <p:nvSpPr>
          <p:cNvPr id="12" name="AutoShape 5">
            <a:extLst>
              <a:ext uri="{FF2B5EF4-FFF2-40B4-BE49-F238E27FC236}">
                <a16:creationId xmlns:a16="http://schemas.microsoft.com/office/drawing/2014/main" id="{4872A817-E4FB-4FC4-BD57-B42EEA9C51D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745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E02855C-D0AB-425E-93FE-1F4B0E608A02}"/>
              </a:ext>
            </a:extLst>
          </p:cNvPr>
          <p:cNvPicPr/>
          <p:nvPr/>
        </p:nvPicPr>
        <p:blipFill>
          <a:blip r:embed="rId2">
            <a:extLst>
              <a:ext uri="{28A0092B-C50C-407E-A947-70E740481C1C}">
                <a14:useLocalDpi xmlns:a14="http://schemas.microsoft.com/office/drawing/2010/main" val="0"/>
              </a:ext>
            </a:extLst>
          </a:blip>
          <a:stretch>
            <a:fillRect/>
          </a:stretch>
        </p:blipFill>
        <p:spPr>
          <a:xfrm>
            <a:off x="871694" y="1247115"/>
            <a:ext cx="10305737" cy="5321240"/>
          </a:xfrm>
          <a:prstGeom prst="rect">
            <a:avLst/>
          </a:prstGeom>
        </p:spPr>
      </p:pic>
      <p:sp>
        <p:nvSpPr>
          <p:cNvPr id="7" name="Ellipse 6">
            <a:extLst>
              <a:ext uri="{FF2B5EF4-FFF2-40B4-BE49-F238E27FC236}">
                <a16:creationId xmlns:a16="http://schemas.microsoft.com/office/drawing/2014/main" id="{C844FBAB-532F-4D84-90A5-2187C2B75BB9}"/>
              </a:ext>
            </a:extLst>
          </p:cNvPr>
          <p:cNvSpPr/>
          <p:nvPr/>
        </p:nvSpPr>
        <p:spPr>
          <a:xfrm>
            <a:off x="6571697" y="2197357"/>
            <a:ext cx="616087" cy="392158"/>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Ellipse 7">
            <a:extLst>
              <a:ext uri="{FF2B5EF4-FFF2-40B4-BE49-F238E27FC236}">
                <a16:creationId xmlns:a16="http://schemas.microsoft.com/office/drawing/2014/main" id="{DC52D9AC-B6BE-450C-A6AA-FFE24AFD7CE6}"/>
              </a:ext>
            </a:extLst>
          </p:cNvPr>
          <p:cNvSpPr/>
          <p:nvPr/>
        </p:nvSpPr>
        <p:spPr>
          <a:xfrm>
            <a:off x="3843688" y="3370215"/>
            <a:ext cx="711882" cy="359773"/>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9" name="Connecteur droit avec flèche 8">
            <a:extLst>
              <a:ext uri="{FF2B5EF4-FFF2-40B4-BE49-F238E27FC236}">
                <a16:creationId xmlns:a16="http://schemas.microsoft.com/office/drawing/2014/main" id="{C281E46A-2567-4D9A-8DE7-7EA65317A202}"/>
              </a:ext>
            </a:extLst>
          </p:cNvPr>
          <p:cNvCxnSpPr/>
          <p:nvPr/>
        </p:nvCxnSpPr>
        <p:spPr>
          <a:xfrm flipH="1">
            <a:off x="4615530" y="2488873"/>
            <a:ext cx="2009548" cy="1061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9A32FBC-BAE0-4598-B055-A68FD6DFE456}"/>
              </a:ext>
            </a:extLst>
          </p:cNvPr>
          <p:cNvSpPr/>
          <p:nvPr/>
        </p:nvSpPr>
        <p:spPr>
          <a:xfrm>
            <a:off x="3539748" y="805092"/>
            <a:ext cx="4969630" cy="461665"/>
          </a:xfrm>
          <a:prstGeom prst="rect">
            <a:avLst/>
          </a:prstGeom>
        </p:spPr>
        <p:txBody>
          <a:bodyPr wrap="none">
            <a:spAutoFit/>
          </a:bodyPr>
          <a:lstStyle/>
          <a:p>
            <a:pPr algn="ctr"/>
            <a:r>
              <a:rPr lang="fr-FR" sz="2400" b="1" dirty="0">
                <a:solidFill>
                  <a:srgbClr val="FF5050"/>
                </a:solidFill>
                <a:latin typeface="Verdana" panose="020B0604030504040204" pitchFamily="34" charset="0"/>
                <a:ea typeface="Verdana" panose="020B0604030504040204" pitchFamily="34" charset="0"/>
              </a:rPr>
              <a:t>Changer la couleur du fond </a:t>
            </a:r>
          </a:p>
        </p:txBody>
      </p:sp>
      <p:sp>
        <p:nvSpPr>
          <p:cNvPr id="11" name="AutoShape 5">
            <a:extLst>
              <a:ext uri="{FF2B5EF4-FFF2-40B4-BE49-F238E27FC236}">
                <a16:creationId xmlns:a16="http://schemas.microsoft.com/office/drawing/2014/main" id="{47835EEF-BEF1-43D4-9FCF-CC567DF4CF22}"/>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5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DD831F-C0E7-410E-A8E6-EBB1B1A9A9AB}"/>
              </a:ext>
            </a:extLst>
          </p:cNvPr>
          <p:cNvPicPr/>
          <p:nvPr/>
        </p:nvPicPr>
        <p:blipFill>
          <a:blip r:embed="rId2">
            <a:extLst>
              <a:ext uri="{28A0092B-C50C-407E-A947-70E740481C1C}">
                <a14:useLocalDpi xmlns:a14="http://schemas.microsoft.com/office/drawing/2010/main" val="0"/>
              </a:ext>
            </a:extLst>
          </a:blip>
          <a:stretch>
            <a:fillRect/>
          </a:stretch>
        </p:blipFill>
        <p:spPr>
          <a:xfrm>
            <a:off x="5619218" y="924678"/>
            <a:ext cx="6363789" cy="5709920"/>
          </a:xfrm>
          <a:prstGeom prst="rect">
            <a:avLst/>
          </a:prstGeom>
        </p:spPr>
      </p:pic>
      <p:sp>
        <p:nvSpPr>
          <p:cNvPr id="7" name="Ellipse 6">
            <a:extLst>
              <a:ext uri="{FF2B5EF4-FFF2-40B4-BE49-F238E27FC236}">
                <a16:creationId xmlns:a16="http://schemas.microsoft.com/office/drawing/2014/main" id="{CAA24210-CAE3-4EBD-BAAC-A15434894D31}"/>
              </a:ext>
            </a:extLst>
          </p:cNvPr>
          <p:cNvSpPr/>
          <p:nvPr/>
        </p:nvSpPr>
        <p:spPr>
          <a:xfrm>
            <a:off x="6295469" y="1818577"/>
            <a:ext cx="1517015" cy="33401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Ellipse 7">
            <a:extLst>
              <a:ext uri="{FF2B5EF4-FFF2-40B4-BE49-F238E27FC236}">
                <a16:creationId xmlns:a16="http://schemas.microsoft.com/office/drawing/2014/main" id="{3E5E2AA1-439D-4998-A4BE-3728700BD222}"/>
              </a:ext>
            </a:extLst>
          </p:cNvPr>
          <p:cNvSpPr/>
          <p:nvPr/>
        </p:nvSpPr>
        <p:spPr>
          <a:xfrm>
            <a:off x="7927034" y="2217901"/>
            <a:ext cx="1517015" cy="233045"/>
          </a:xfrm>
          <a:prstGeom prst="ellipse">
            <a:avLst/>
          </a:prstGeom>
          <a:noFill/>
          <a:ln w="28575" cap="flat" cmpd="sng" algn="ctr">
            <a:solidFill>
              <a:srgbClr val="FF0000"/>
            </a:solid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Rectangle 8">
            <a:extLst>
              <a:ext uri="{FF2B5EF4-FFF2-40B4-BE49-F238E27FC236}">
                <a16:creationId xmlns:a16="http://schemas.microsoft.com/office/drawing/2014/main" id="{D2BB1F3B-6905-47F0-BA5C-8503E8BB3BA3}"/>
              </a:ext>
            </a:extLst>
          </p:cNvPr>
          <p:cNvSpPr/>
          <p:nvPr/>
        </p:nvSpPr>
        <p:spPr>
          <a:xfrm>
            <a:off x="9692244" y="1760202"/>
            <a:ext cx="1381125" cy="476250"/>
          </a:xfrm>
          <a:prstGeom prst="rect">
            <a:avLst/>
          </a:prstGeom>
          <a:noFill/>
          <a:ln w="28575" cap="flat" cmpd="sng" algn="ctr">
            <a:solidFill>
              <a:srgbClr val="FF0000"/>
            </a:solid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Rectangle 9">
            <a:extLst>
              <a:ext uri="{FF2B5EF4-FFF2-40B4-BE49-F238E27FC236}">
                <a16:creationId xmlns:a16="http://schemas.microsoft.com/office/drawing/2014/main" id="{EDAF50E6-6F26-42D4-A758-27E9D81BE9D2}"/>
              </a:ext>
            </a:extLst>
          </p:cNvPr>
          <p:cNvSpPr/>
          <p:nvPr/>
        </p:nvSpPr>
        <p:spPr>
          <a:xfrm>
            <a:off x="8500530" y="5746664"/>
            <a:ext cx="1381125" cy="586037"/>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1" name="Connecteur droit avec flèche 10">
            <a:extLst>
              <a:ext uri="{FF2B5EF4-FFF2-40B4-BE49-F238E27FC236}">
                <a16:creationId xmlns:a16="http://schemas.microsoft.com/office/drawing/2014/main" id="{7C6B2D9A-FAE1-48E7-9A48-6CD83BFEE4B5}"/>
              </a:ext>
            </a:extLst>
          </p:cNvPr>
          <p:cNvCxnSpPr/>
          <p:nvPr/>
        </p:nvCxnSpPr>
        <p:spPr>
          <a:xfrm flipH="1">
            <a:off x="9254638" y="2236452"/>
            <a:ext cx="627017" cy="33647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D7D4A3E-0CC4-48E9-8D2B-28EF450103C4}"/>
              </a:ext>
            </a:extLst>
          </p:cNvPr>
          <p:cNvSpPr/>
          <p:nvPr/>
        </p:nvSpPr>
        <p:spPr>
          <a:xfrm>
            <a:off x="524703" y="872427"/>
            <a:ext cx="4846320" cy="40364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Rendez-vous directement dans l'onglet </a:t>
            </a: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"Dessin" </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puis cliquez sur le bouton </a:t>
            </a: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"Couleurs...". </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Une deuxième boîte de dialogue s'ouvre ! C'est à partir de là que vous pouvez modifier toutes les couleurs de votre environnement de dessin. Un aperçu est disponible afin que vous puissiez voir la couleur de l'objet que vous modifiez </a:t>
            </a:r>
          </a:p>
          <a:p>
            <a:pPr algn="just"/>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Choisissez </a:t>
            </a:r>
            <a:r>
              <a:rPr lang="fr-FR"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"Espace objet 2D" </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dans la liste de gauche puis "Arrière-plan uniforme" dans la liste de droite. Sélectionnez la couleur de votre choix dans le menu déroulant en haut à droit</a:t>
            </a:r>
          </a:p>
        </p:txBody>
      </p:sp>
      <p:sp>
        <p:nvSpPr>
          <p:cNvPr id="13" name="Rectangle 12">
            <a:extLst>
              <a:ext uri="{FF2B5EF4-FFF2-40B4-BE49-F238E27FC236}">
                <a16:creationId xmlns:a16="http://schemas.microsoft.com/office/drawing/2014/main" id="{630622C1-E6E4-4C78-B3DC-3FCA90102A6C}"/>
              </a:ext>
            </a:extLst>
          </p:cNvPr>
          <p:cNvSpPr/>
          <p:nvPr/>
        </p:nvSpPr>
        <p:spPr>
          <a:xfrm>
            <a:off x="524704" y="4973918"/>
            <a:ext cx="4846320" cy="1777998"/>
          </a:xfrm>
          <a:prstGeom prst="rect">
            <a:avLst/>
          </a:prstGeom>
          <a:solidFill>
            <a:schemeClr val="accent3">
              <a:lumMod val="40000"/>
              <a:lumOff val="60000"/>
            </a:schemeClr>
          </a:solidFill>
          <a:ln w="28575">
            <a:solidFill>
              <a:srgbClr val="CC0000"/>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dirty="0">
                <a:effectLst/>
                <a:latin typeface="Verdana" panose="020B0604030504040204" pitchFamily="34" charset="0"/>
                <a:ea typeface="Verdana" panose="020B0604030504040204" pitchFamily="34" charset="0"/>
                <a:cs typeface="Times New Roman" panose="02020603050405020304" pitchFamily="18" charset="0"/>
              </a:rPr>
              <a:t>Pour des raisons de visibilité, je vous conseille de rester dans une couleur de fond assez </a:t>
            </a:r>
            <a:r>
              <a:rPr lang="fr-FR"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neutre</a:t>
            </a:r>
            <a:r>
              <a:rPr lang="fr-FR" dirty="0">
                <a:effectLst/>
                <a:latin typeface="Verdana" panose="020B0604030504040204" pitchFamily="34" charset="0"/>
                <a:ea typeface="Verdana" panose="020B0604030504040204" pitchFamily="34" charset="0"/>
                <a:cs typeface="Times New Roman" panose="02020603050405020304" pitchFamily="18" charset="0"/>
              </a:rPr>
              <a:t> (allant du blanc au noir). Votre conception sera bien plus lisible qu'avec un fond de couleur exotique.</a:t>
            </a:r>
            <a:endParaRPr lang="fr-FR" sz="105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AutoShape 5">
            <a:extLst>
              <a:ext uri="{FF2B5EF4-FFF2-40B4-BE49-F238E27FC236}">
                <a16:creationId xmlns:a16="http://schemas.microsoft.com/office/drawing/2014/main" id="{F4177F7F-304C-410C-BC9C-EB6D39482321}"/>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517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54DC1C2-7319-4289-BFB8-03A40D7F2598}"/>
              </a:ext>
            </a:extLst>
          </p:cNvPr>
          <p:cNvSpPr txBox="1">
            <a:spLocks noChangeArrowheads="1"/>
          </p:cNvSpPr>
          <p:nvPr/>
        </p:nvSpPr>
        <p:spPr bwMode="auto">
          <a:xfrm>
            <a:off x="119270" y="731032"/>
            <a:ext cx="4171376"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2.3. La navigation </a:t>
            </a:r>
          </a:p>
        </p:txBody>
      </p:sp>
      <p:pic>
        <p:nvPicPr>
          <p:cNvPr id="7" name="Image 6">
            <a:extLst>
              <a:ext uri="{FF2B5EF4-FFF2-40B4-BE49-F238E27FC236}">
                <a16:creationId xmlns:a16="http://schemas.microsoft.com/office/drawing/2014/main" id="{FCEDBA6D-7199-4167-8346-8E1979D00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175" y="1488239"/>
            <a:ext cx="1771650" cy="2362200"/>
          </a:xfrm>
          <a:prstGeom prst="rect">
            <a:avLst/>
          </a:prstGeom>
        </p:spPr>
      </p:pic>
      <p:sp>
        <p:nvSpPr>
          <p:cNvPr id="8" name="Rectangle 7">
            <a:extLst>
              <a:ext uri="{FF2B5EF4-FFF2-40B4-BE49-F238E27FC236}">
                <a16:creationId xmlns:a16="http://schemas.microsoft.com/office/drawing/2014/main" id="{91AA356B-2ED6-4134-B203-DA812723EE28}"/>
              </a:ext>
            </a:extLst>
          </p:cNvPr>
          <p:cNvSpPr/>
          <p:nvPr/>
        </p:nvSpPr>
        <p:spPr>
          <a:xfrm>
            <a:off x="520944" y="1409221"/>
            <a:ext cx="4689231" cy="1077218"/>
          </a:xfrm>
          <a:prstGeom prst="rect">
            <a:avLst/>
          </a:prstGeom>
        </p:spPr>
        <p:txBody>
          <a:bodyPr wrap="square">
            <a:spAutoFit/>
          </a:bodyPr>
          <a:lstStyle/>
          <a:p>
            <a:r>
              <a:rPr lang="fr-FR" sz="1600" b="1" dirty="0">
                <a:solidFill>
                  <a:srgbClr val="000000"/>
                </a:solidFill>
                <a:latin typeface="Verdana" panose="020B0604030504040204" pitchFamily="34" charset="0"/>
                <a:ea typeface="Verdana" panose="020B0604030504040204" pitchFamily="34" charset="0"/>
              </a:rPr>
              <a:t>SELECTION (bouton de GAUCHE) </a:t>
            </a:r>
            <a:endParaRPr lang="fr-FR" sz="1600" dirty="0">
              <a:solidFill>
                <a:srgbClr val="000000"/>
              </a:solidFill>
              <a:latin typeface="Verdana" panose="020B0604030504040204" pitchFamily="34" charset="0"/>
              <a:ea typeface="Verdana" panose="020B0604030504040204" pitchFamily="34" charset="0"/>
            </a:endParaRPr>
          </a:p>
          <a:p>
            <a:r>
              <a:rPr lang="fr-FR" sz="1600" dirty="0">
                <a:solidFill>
                  <a:srgbClr val="000000"/>
                </a:solidFill>
                <a:latin typeface="Verdana" panose="020B0604030504040204" pitchFamily="34" charset="0"/>
                <a:ea typeface="Verdana" panose="020B0604030504040204" pitchFamily="34" charset="0"/>
              </a:rPr>
              <a:t>Permet de choisir la commande sur le menu, de sélectionner et de créer des éléments. </a:t>
            </a:r>
            <a:endParaRPr lang="fr-FR" sz="1600" dirty="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A1B58C28-31C5-4F5C-A075-1A6720AC7B42}"/>
              </a:ext>
            </a:extLst>
          </p:cNvPr>
          <p:cNvSpPr/>
          <p:nvPr/>
        </p:nvSpPr>
        <p:spPr>
          <a:xfrm>
            <a:off x="6981825" y="1388968"/>
            <a:ext cx="4819650" cy="1107996"/>
          </a:xfrm>
          <a:prstGeom prst="rect">
            <a:avLst/>
          </a:prstGeom>
        </p:spPr>
        <p:txBody>
          <a:bodyPr wrap="square">
            <a:spAutoFit/>
          </a:bodyPr>
          <a:lstStyle/>
          <a:p>
            <a:r>
              <a:rPr lang="fr-FR" sz="1600" b="1" dirty="0">
                <a:solidFill>
                  <a:srgbClr val="000000"/>
                </a:solidFill>
                <a:latin typeface="Verdana" panose="020B0604030504040204" pitchFamily="34" charset="0"/>
                <a:ea typeface="Verdana" panose="020B0604030504040204" pitchFamily="34" charset="0"/>
              </a:rPr>
              <a:t>CONTEXTE (bouton de Droite) </a:t>
            </a:r>
            <a:endParaRPr lang="fr-FR" sz="1600" dirty="0">
              <a:solidFill>
                <a:srgbClr val="000000"/>
              </a:solidFill>
              <a:latin typeface="Verdana" panose="020B0604030504040204" pitchFamily="34" charset="0"/>
              <a:ea typeface="Verdana" panose="020B0604030504040204" pitchFamily="34" charset="0"/>
            </a:endParaRPr>
          </a:p>
          <a:p>
            <a:r>
              <a:rPr lang="fr-FR" sz="1600" dirty="0">
                <a:solidFill>
                  <a:srgbClr val="000000"/>
                </a:solidFill>
                <a:latin typeface="Verdana" panose="020B0604030504040204" pitchFamily="34" charset="0"/>
                <a:ea typeface="Verdana" panose="020B0604030504040204" pitchFamily="34" charset="0"/>
              </a:rPr>
              <a:t>Permet d'interrompre une commande en cou d’accéder aux options et aux menus contextuels</a:t>
            </a:r>
            <a:r>
              <a:rPr lang="fr-FR" dirty="0">
                <a:solidFill>
                  <a:srgbClr val="000000"/>
                </a:solidFill>
                <a:latin typeface="Arial" panose="020B0604020202020204" pitchFamily="34" charset="0"/>
              </a:rPr>
              <a:t>. </a:t>
            </a:r>
            <a:endParaRPr lang="fr-FR" dirty="0"/>
          </a:p>
        </p:txBody>
      </p:sp>
      <p:sp>
        <p:nvSpPr>
          <p:cNvPr id="10" name="Rectangle 9">
            <a:extLst>
              <a:ext uri="{FF2B5EF4-FFF2-40B4-BE49-F238E27FC236}">
                <a16:creationId xmlns:a16="http://schemas.microsoft.com/office/drawing/2014/main" id="{2F7AAFCB-7495-4F22-8F68-A29319B35EF9}"/>
              </a:ext>
            </a:extLst>
          </p:cNvPr>
          <p:cNvSpPr/>
          <p:nvPr/>
        </p:nvSpPr>
        <p:spPr>
          <a:xfrm>
            <a:off x="6851406" y="2688568"/>
            <a:ext cx="4819650" cy="1107996"/>
          </a:xfrm>
          <a:prstGeom prst="rect">
            <a:avLst/>
          </a:prstGeom>
        </p:spPr>
        <p:txBody>
          <a:bodyPr wrap="square">
            <a:spAutoFit/>
          </a:bodyPr>
          <a:lstStyle/>
          <a:p>
            <a:r>
              <a:rPr lang="fr-FR" sz="1600" b="1" dirty="0">
                <a:solidFill>
                  <a:srgbClr val="000000"/>
                </a:solidFill>
                <a:latin typeface="Verdana" panose="020B0604030504040204" pitchFamily="34" charset="0"/>
                <a:ea typeface="Verdana" panose="020B0604030504040204" pitchFamily="34" charset="0"/>
              </a:rPr>
              <a:t>MOLETTE </a:t>
            </a:r>
            <a:endParaRPr lang="fr-FR" sz="1600" dirty="0">
              <a:solidFill>
                <a:srgbClr val="000000"/>
              </a:solidFill>
              <a:latin typeface="Verdana" panose="020B0604030504040204" pitchFamily="34" charset="0"/>
              <a:ea typeface="Verdana" panose="020B0604030504040204" pitchFamily="34" charset="0"/>
            </a:endParaRPr>
          </a:p>
          <a:p>
            <a:r>
              <a:rPr lang="fr-FR" sz="1600" dirty="0">
                <a:solidFill>
                  <a:srgbClr val="000000"/>
                </a:solidFill>
                <a:latin typeface="Verdana" panose="020B0604030504040204" pitchFamily="34" charset="0"/>
                <a:ea typeface="Verdana" panose="020B0604030504040204" pitchFamily="34" charset="0"/>
              </a:rPr>
              <a:t>Zoom +/- (en roulant)</a:t>
            </a:r>
          </a:p>
          <a:p>
            <a:r>
              <a:rPr lang="fr-FR" sz="1600" dirty="0">
                <a:solidFill>
                  <a:srgbClr val="000000"/>
                </a:solidFill>
                <a:latin typeface="Verdana" panose="020B0604030504040204" pitchFamily="34" charset="0"/>
                <a:ea typeface="Verdana" panose="020B0604030504040204" pitchFamily="34" charset="0"/>
              </a:rPr>
              <a:t>Zoom étendu (double clic)</a:t>
            </a:r>
          </a:p>
          <a:p>
            <a:r>
              <a:rPr lang="fr-FR" sz="1600" dirty="0">
                <a:solidFill>
                  <a:srgbClr val="000000"/>
                </a:solidFill>
                <a:latin typeface="Verdana" panose="020B0604030504040204" pitchFamily="34" charset="0"/>
                <a:ea typeface="Verdana" panose="020B0604030504040204" pitchFamily="34" charset="0"/>
              </a:rPr>
              <a:t>Déplacement Panoramique (bouton enfoncé</a:t>
            </a:r>
            <a:r>
              <a:rPr lang="fr-FR" dirty="0">
                <a:solidFill>
                  <a:srgbClr val="000000"/>
                </a:solidFill>
                <a:latin typeface="Arial" panose="020B0604020202020204" pitchFamily="34" charset="0"/>
              </a:rPr>
              <a:t>)</a:t>
            </a:r>
            <a:endParaRPr lang="fr-FR" dirty="0"/>
          </a:p>
        </p:txBody>
      </p:sp>
      <p:sp>
        <p:nvSpPr>
          <p:cNvPr id="11" name="Rectangle 10">
            <a:extLst>
              <a:ext uri="{FF2B5EF4-FFF2-40B4-BE49-F238E27FC236}">
                <a16:creationId xmlns:a16="http://schemas.microsoft.com/office/drawing/2014/main" id="{6CAA954C-A387-474B-85B1-3D5C37FD31AF}"/>
              </a:ext>
            </a:extLst>
          </p:cNvPr>
          <p:cNvSpPr/>
          <p:nvPr/>
        </p:nvSpPr>
        <p:spPr>
          <a:xfrm>
            <a:off x="119269" y="4169432"/>
            <a:ext cx="11913703" cy="1415067"/>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Tout abord attardons-nous sur les fonctions </a:t>
            </a:r>
            <a:r>
              <a:rPr lang="fr-FR" sz="2000" dirty="0">
                <a:solidFill>
                  <a:srgbClr val="0000FF"/>
                </a:solidFill>
                <a:latin typeface="Verdana" panose="020B0604030504040204" pitchFamily="34" charset="0"/>
                <a:ea typeface="Verdana" panose="020B0604030504040204" pitchFamily="34" charset="0"/>
              </a:rPr>
              <a:t>" zoom " et " panoramique "</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En plus des raccourcis de navigation fournis par la souris, on retrouve da navigation classiques (</a:t>
            </a:r>
            <a:r>
              <a:rPr lang="fr-FR" sz="2000" b="1" u="sng" dirty="0">
                <a:solidFill>
                  <a:srgbClr val="FF0000"/>
                </a:solidFill>
                <a:latin typeface="Verdana" panose="020B0604030504040204" pitchFamily="34" charset="0"/>
                <a:ea typeface="Verdana" panose="020B0604030504040204" pitchFamily="34" charset="0"/>
              </a:rPr>
              <a:t>l'icône</a:t>
            </a:r>
            <a:r>
              <a:rPr lang="fr-FR" sz="2000" dirty="0">
                <a:solidFill>
                  <a:srgbClr val="000000"/>
                </a:solidFill>
                <a:latin typeface="Verdana" panose="020B0604030504040204" pitchFamily="34" charset="0"/>
                <a:ea typeface="Verdana" panose="020B0604030504040204" pitchFamily="34" charset="0"/>
              </a:rPr>
              <a:t> </a:t>
            </a:r>
            <a:r>
              <a:rPr lang="fr-FR" sz="2000" dirty="0">
                <a:solidFill>
                  <a:srgbClr val="0000FF"/>
                </a:solidFill>
                <a:latin typeface="Verdana" panose="020B0604030504040204" pitchFamily="34" charset="0"/>
                <a:ea typeface="Verdana" panose="020B0604030504040204" pitchFamily="34" charset="0"/>
              </a:rPr>
              <a:t>"main" </a:t>
            </a:r>
            <a:r>
              <a:rPr lang="fr-FR" sz="2000" dirty="0">
                <a:solidFill>
                  <a:srgbClr val="000000"/>
                </a:solidFill>
                <a:latin typeface="Verdana" panose="020B0604030504040204" pitchFamily="34" charset="0"/>
                <a:ea typeface="Verdana" panose="020B0604030504040204" pitchFamily="34" charset="0"/>
              </a:rPr>
              <a:t>et la </a:t>
            </a:r>
            <a:r>
              <a:rPr lang="fr-FR" sz="2000" dirty="0">
                <a:solidFill>
                  <a:srgbClr val="0000FF"/>
                </a:solidFill>
                <a:latin typeface="Verdana" panose="020B0604030504040204" pitchFamily="34" charset="0"/>
                <a:ea typeface="Verdana" panose="020B0604030504040204" pitchFamily="34" charset="0"/>
              </a:rPr>
              <a:t>"loupe"). </a:t>
            </a:r>
          </a:p>
        </p:txBody>
      </p:sp>
      <p:pic>
        <p:nvPicPr>
          <p:cNvPr id="13" name="Image 12">
            <a:extLst>
              <a:ext uri="{FF2B5EF4-FFF2-40B4-BE49-F238E27FC236}">
                <a16:creationId xmlns:a16="http://schemas.microsoft.com/office/drawing/2014/main" id="{6F702AF1-75C2-4BA1-9213-CB47722F5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326" y="5781829"/>
            <a:ext cx="9551963" cy="977582"/>
          </a:xfrm>
          <a:prstGeom prst="rect">
            <a:avLst/>
          </a:prstGeom>
        </p:spPr>
      </p:pic>
      <p:sp>
        <p:nvSpPr>
          <p:cNvPr id="12" name="AutoShape 5">
            <a:extLst>
              <a:ext uri="{FF2B5EF4-FFF2-40B4-BE49-F238E27FC236}">
                <a16:creationId xmlns:a16="http://schemas.microsoft.com/office/drawing/2014/main" id="{2B205215-EB30-4449-84A6-560416A35EF2}"/>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79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19AE0F14-F056-4CF1-ACA5-436F299DA67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Box 5">
            <a:extLst>
              <a:ext uri="{FF2B5EF4-FFF2-40B4-BE49-F238E27FC236}">
                <a16:creationId xmlns:a16="http://schemas.microsoft.com/office/drawing/2014/main" id="{20022243-41AE-4459-A76C-D2D907A63726}"/>
              </a:ext>
            </a:extLst>
          </p:cNvPr>
          <p:cNvSpPr txBox="1">
            <a:spLocks noChangeArrowheads="1"/>
          </p:cNvSpPr>
          <p:nvPr/>
        </p:nvSpPr>
        <p:spPr bwMode="auto">
          <a:xfrm>
            <a:off x="119270" y="731032"/>
            <a:ext cx="7108844"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2.1. Présentation de l’interface</a:t>
            </a:r>
          </a:p>
        </p:txBody>
      </p:sp>
      <p:sp>
        <p:nvSpPr>
          <p:cNvPr id="4" name="Rectangle 3">
            <a:extLst>
              <a:ext uri="{FF2B5EF4-FFF2-40B4-BE49-F238E27FC236}">
                <a16:creationId xmlns:a16="http://schemas.microsoft.com/office/drawing/2014/main" id="{FC350096-9DE6-40F0-BA3B-EDA90CE2ED9B}"/>
              </a:ext>
            </a:extLst>
          </p:cNvPr>
          <p:cNvSpPr/>
          <p:nvPr/>
        </p:nvSpPr>
        <p:spPr>
          <a:xfrm>
            <a:off x="119270" y="1618344"/>
            <a:ext cx="5323587" cy="3723392"/>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	Depuis les dernières versions, l'espace de travail d'AutoCAD peut se présenter de différentes manières... </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On retrouve ces différents affichages dans le menu </a:t>
            </a:r>
            <a:r>
              <a:rPr lang="fr-FR" sz="2000" dirty="0">
                <a:solidFill>
                  <a:srgbClr val="FF0000"/>
                </a:solidFill>
                <a:latin typeface="Verdana" panose="020B0604030504040204" pitchFamily="34" charset="0"/>
                <a:ea typeface="Verdana" panose="020B0604030504040204" pitchFamily="34" charset="0"/>
              </a:rPr>
              <a:t>"Outils &gt; Espaces de travail" </a:t>
            </a:r>
            <a:r>
              <a:rPr lang="fr-FR" sz="2000" dirty="0">
                <a:solidFill>
                  <a:srgbClr val="000000"/>
                </a:solidFill>
                <a:latin typeface="Verdana" panose="020B0604030504040204" pitchFamily="34" charset="0"/>
                <a:ea typeface="Verdana" panose="020B0604030504040204" pitchFamily="34" charset="0"/>
              </a:rPr>
              <a:t>ou simplement en cliquant sur l'icône avec un symbole d'engrenage en bas à droite de l'interface. </a:t>
            </a:r>
            <a:endParaRPr lang="fr-FR" sz="2000" dirty="0">
              <a:latin typeface="Verdana" panose="020B0604030504040204" pitchFamily="34" charset="0"/>
              <a:ea typeface="Verdana" panose="020B0604030504040204" pitchFamily="34" charset="0"/>
            </a:endParaRPr>
          </a:p>
        </p:txBody>
      </p:sp>
      <p:pic>
        <p:nvPicPr>
          <p:cNvPr id="13" name="Image 12">
            <a:extLst>
              <a:ext uri="{FF2B5EF4-FFF2-40B4-BE49-F238E27FC236}">
                <a16:creationId xmlns:a16="http://schemas.microsoft.com/office/drawing/2014/main" id="{5B1CBE96-8FE2-4E3E-8C72-047C3698B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974" y="2018974"/>
            <a:ext cx="6096000" cy="4827521"/>
          </a:xfrm>
          <a:prstGeom prst="rect">
            <a:avLst/>
          </a:prstGeom>
        </p:spPr>
      </p:pic>
      <p:sp>
        <p:nvSpPr>
          <p:cNvPr id="14" name="Rectangle 13">
            <a:extLst>
              <a:ext uri="{FF2B5EF4-FFF2-40B4-BE49-F238E27FC236}">
                <a16:creationId xmlns:a16="http://schemas.microsoft.com/office/drawing/2014/main" id="{2C4F05D7-D893-4B97-9E6A-694FBE24B409}"/>
              </a:ext>
            </a:extLst>
          </p:cNvPr>
          <p:cNvSpPr/>
          <p:nvPr/>
        </p:nvSpPr>
        <p:spPr>
          <a:xfrm>
            <a:off x="6081486" y="1396165"/>
            <a:ext cx="6096000" cy="615553"/>
          </a:xfrm>
          <a:prstGeom prst="rect">
            <a:avLst/>
          </a:prstGeom>
        </p:spPr>
        <p:txBody>
          <a:bodyPr>
            <a:spAutoFit/>
          </a:bodyPr>
          <a:lstStyle/>
          <a:p>
            <a:pPr algn="ctr"/>
            <a:r>
              <a:rPr lang="fr-FR" sz="1600" dirty="0">
                <a:solidFill>
                  <a:srgbClr val="0000FF"/>
                </a:solidFill>
                <a:latin typeface="Verdana" panose="020B0604030504040204" pitchFamily="34" charset="0"/>
                <a:ea typeface="Verdana" panose="020B0604030504040204" pitchFamily="34" charset="0"/>
              </a:rPr>
              <a:t>L'interface par défaut sur la version 2009, l'espace de travail "Dessin 2D et Annotation" avec son ruban </a:t>
            </a:r>
            <a:r>
              <a:rPr lang="fr-FR" dirty="0">
                <a:solidFill>
                  <a:srgbClr val="000000"/>
                </a:solidFill>
                <a:latin typeface="Arial" panose="020B0604020202020204" pitchFamily="34" charset="0"/>
              </a:rPr>
              <a:t>: </a:t>
            </a:r>
            <a:endParaRPr lang="fr-FR" dirty="0"/>
          </a:p>
        </p:txBody>
      </p:sp>
    </p:spTree>
    <p:extLst>
      <p:ext uri="{BB962C8B-B14F-4D97-AF65-F5344CB8AC3E}">
        <p14:creationId xmlns:p14="http://schemas.microsoft.com/office/powerpoint/2010/main" val="32205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77F6A-4956-4312-A778-23069B44D518}"/>
              </a:ext>
            </a:extLst>
          </p:cNvPr>
          <p:cNvSpPr/>
          <p:nvPr/>
        </p:nvSpPr>
        <p:spPr>
          <a:xfrm>
            <a:off x="119270" y="831223"/>
            <a:ext cx="11807891" cy="1876732"/>
          </a:xfrm>
          <a:prstGeom prst="rect">
            <a:avLst/>
          </a:prstGeom>
        </p:spPr>
        <p:txBody>
          <a:bodyPr wrap="square">
            <a:spAutoFit/>
          </a:bodyPr>
          <a:lstStyle/>
          <a:p>
            <a:pPr>
              <a:lnSpc>
                <a:spcPct val="150000"/>
              </a:lnSpc>
            </a:pPr>
            <a:r>
              <a:rPr lang="fr-FR" sz="2000" dirty="0">
                <a:solidFill>
                  <a:srgbClr val="000000"/>
                </a:solidFill>
                <a:latin typeface="Verdana" panose="020B0604030504040204" pitchFamily="34" charset="0"/>
                <a:ea typeface="Verdana" panose="020B0604030504040204" pitchFamily="34" charset="0"/>
              </a:rPr>
              <a:t>L'outil </a:t>
            </a:r>
            <a:r>
              <a:rPr lang="fr-FR" sz="2000" dirty="0">
                <a:solidFill>
                  <a:srgbClr val="FF0000"/>
                </a:solidFill>
                <a:latin typeface="Verdana" panose="020B0604030504040204" pitchFamily="34" charset="0"/>
                <a:ea typeface="Verdana" panose="020B0604030504040204" pitchFamily="34" charset="0"/>
              </a:rPr>
              <a:t>" plan " </a:t>
            </a:r>
            <a:r>
              <a:rPr lang="fr-FR" sz="2000" dirty="0">
                <a:solidFill>
                  <a:srgbClr val="000000"/>
                </a:solidFill>
                <a:latin typeface="Verdana" panose="020B0604030504040204" pitchFamily="34" charset="0"/>
                <a:ea typeface="Verdana" panose="020B0604030504040204" pitchFamily="34" charset="0"/>
              </a:rPr>
              <a:t>permet les déplacements panoramiques de la zone de travail (cela ne déplace pas bien sur les objets !). L'outil </a:t>
            </a:r>
            <a:r>
              <a:rPr lang="fr-FR" sz="2000" dirty="0">
                <a:solidFill>
                  <a:srgbClr val="FF0000"/>
                </a:solidFill>
                <a:latin typeface="Verdana" panose="020B0604030504040204" pitchFamily="34" charset="0"/>
                <a:ea typeface="Verdana" panose="020B0604030504040204" pitchFamily="34" charset="0"/>
              </a:rPr>
              <a:t>"Zoom</a:t>
            </a:r>
            <a:r>
              <a:rPr lang="fr-FR" sz="2000" dirty="0">
                <a:solidFill>
                  <a:srgbClr val="0000FF"/>
                </a:solidFill>
                <a:latin typeface="Verdana" panose="020B0604030504040204" pitchFamily="34" charset="0"/>
                <a:ea typeface="Verdana" panose="020B0604030504040204" pitchFamily="34" charset="0"/>
              </a:rPr>
              <a:t>" </a:t>
            </a:r>
            <a:r>
              <a:rPr lang="fr-FR" sz="2000" dirty="0">
                <a:solidFill>
                  <a:srgbClr val="000000"/>
                </a:solidFill>
                <a:latin typeface="Verdana" panose="020B0604030504040204" pitchFamily="34" charset="0"/>
                <a:ea typeface="Verdana" panose="020B0604030504040204" pitchFamily="34" charset="0"/>
              </a:rPr>
              <a:t>permet quant à lui plusieurs fonctionnalités selon les besoins (</a:t>
            </a:r>
            <a:r>
              <a:rPr lang="fr-FR" sz="2000" dirty="0">
                <a:solidFill>
                  <a:srgbClr val="0000FF"/>
                </a:solidFill>
                <a:latin typeface="Verdana" panose="020B0604030504040204" pitchFamily="34" charset="0"/>
                <a:ea typeface="Verdana" panose="020B0604030504040204" pitchFamily="34" charset="0"/>
              </a:rPr>
              <a:t>zoom fenêtre</a:t>
            </a:r>
            <a:r>
              <a:rPr lang="fr-FR" sz="2000" dirty="0">
                <a:solidFill>
                  <a:srgbClr val="000000"/>
                </a:solidFill>
                <a:latin typeface="Verdana" panose="020B0604030504040204" pitchFamily="34" charset="0"/>
                <a:ea typeface="Verdana" panose="020B0604030504040204" pitchFamily="34" charset="0"/>
              </a:rPr>
              <a:t>, </a:t>
            </a:r>
            <a:r>
              <a:rPr lang="fr-FR" sz="2000" dirty="0">
                <a:solidFill>
                  <a:srgbClr val="0000FF"/>
                </a:solidFill>
                <a:latin typeface="Verdana" panose="020B0604030504040204" pitchFamily="34" charset="0"/>
                <a:ea typeface="Verdana" panose="020B0604030504040204" pitchFamily="34" charset="0"/>
              </a:rPr>
              <a:t>dynamique, échelle, centre, avant-arrière, étendu et zoom tout</a:t>
            </a:r>
            <a:r>
              <a:rPr lang="fr-FR" sz="2000" dirty="0">
                <a:latin typeface="Verdana" panose="020B0604030504040204" pitchFamily="34" charset="0"/>
                <a:ea typeface="Verdana" panose="020B0604030504040204" pitchFamily="34" charset="0"/>
              </a:rPr>
              <a:t>).</a:t>
            </a:r>
            <a:r>
              <a:rPr lang="fr-FR" sz="2000" dirty="0">
                <a:solidFill>
                  <a:srgbClr val="0000FF"/>
                </a:solidFill>
                <a:latin typeface="Verdana" panose="020B0604030504040204" pitchFamily="34" charset="0"/>
                <a:ea typeface="Verdana" panose="020B0604030504040204" pitchFamily="34" charset="0"/>
              </a:rPr>
              <a:t> </a:t>
            </a:r>
          </a:p>
        </p:txBody>
      </p:sp>
      <p:pic>
        <p:nvPicPr>
          <p:cNvPr id="6" name="Image 5">
            <a:extLst>
              <a:ext uri="{FF2B5EF4-FFF2-40B4-BE49-F238E27FC236}">
                <a16:creationId xmlns:a16="http://schemas.microsoft.com/office/drawing/2014/main" id="{F86B3AFE-4B50-41A7-BA21-A8BD664E0FC3}"/>
              </a:ext>
            </a:extLst>
          </p:cNvPr>
          <p:cNvPicPr>
            <a:picLocks noChangeAspect="1"/>
          </p:cNvPicPr>
          <p:nvPr/>
        </p:nvPicPr>
        <p:blipFill>
          <a:blip r:embed="rId2"/>
          <a:stretch>
            <a:fillRect/>
          </a:stretch>
        </p:blipFill>
        <p:spPr>
          <a:xfrm>
            <a:off x="3671667" y="2370877"/>
            <a:ext cx="5545801" cy="528261"/>
          </a:xfrm>
          <a:prstGeom prst="rect">
            <a:avLst/>
          </a:prstGeom>
        </p:spPr>
      </p:pic>
      <p:sp>
        <p:nvSpPr>
          <p:cNvPr id="7" name="Rectangle 6">
            <a:extLst>
              <a:ext uri="{FF2B5EF4-FFF2-40B4-BE49-F238E27FC236}">
                <a16:creationId xmlns:a16="http://schemas.microsoft.com/office/drawing/2014/main" id="{15CFF4F0-9560-4BA2-A642-A741E91A93E9}"/>
              </a:ext>
            </a:extLst>
          </p:cNvPr>
          <p:cNvSpPr/>
          <p:nvPr/>
        </p:nvSpPr>
        <p:spPr>
          <a:xfrm>
            <a:off x="119270" y="3001695"/>
            <a:ext cx="11913704" cy="953403"/>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L’outil </a:t>
            </a:r>
            <a:r>
              <a:rPr lang="fr-FR" sz="2000" dirty="0">
                <a:solidFill>
                  <a:srgbClr val="FF0000"/>
                </a:solidFill>
                <a:latin typeface="Verdana" panose="020B0604030504040204" pitchFamily="34" charset="0"/>
                <a:ea typeface="Verdana" panose="020B0604030504040204" pitchFamily="34" charset="0"/>
              </a:rPr>
              <a:t>" vue "</a:t>
            </a:r>
            <a:r>
              <a:rPr lang="fr-FR" sz="2000" dirty="0">
                <a:solidFill>
                  <a:srgbClr val="000000"/>
                </a:solidFill>
                <a:latin typeface="Verdana" panose="020B0604030504040204" pitchFamily="34" charset="0"/>
                <a:ea typeface="Verdana" panose="020B0604030504040204" pitchFamily="34" charset="0"/>
              </a:rPr>
              <a:t> est généralement utilisé avec les volumes dans les navigations 3D, l permet de  basculer entre différents angles de vue du projet (</a:t>
            </a:r>
            <a:r>
              <a:rPr lang="fr-FR" sz="2000" dirty="0">
                <a:solidFill>
                  <a:srgbClr val="0000FF"/>
                </a:solidFill>
                <a:latin typeface="Verdana" panose="020B0604030504040204" pitchFamily="34" charset="0"/>
                <a:ea typeface="Verdana" panose="020B0604030504040204" pitchFamily="34" charset="0"/>
              </a:rPr>
              <a:t>vue de face</a:t>
            </a:r>
            <a:r>
              <a:rPr lang="fr-FR" sz="2000" dirty="0">
                <a:solidFill>
                  <a:srgbClr val="000000"/>
                </a:solidFill>
                <a:latin typeface="Verdana" panose="020B0604030504040204" pitchFamily="34" charset="0"/>
                <a:ea typeface="Verdana" panose="020B0604030504040204" pitchFamily="34" charset="0"/>
              </a:rPr>
              <a:t>, </a:t>
            </a:r>
            <a:r>
              <a:rPr lang="fr-FR" sz="2000" dirty="0">
                <a:solidFill>
                  <a:srgbClr val="0000FF"/>
                </a:solidFill>
                <a:latin typeface="Verdana" panose="020B0604030504040204" pitchFamily="34" charset="0"/>
                <a:ea typeface="Verdana" panose="020B0604030504040204" pitchFamily="34" charset="0"/>
              </a:rPr>
              <a:t>de dos</a:t>
            </a:r>
            <a:r>
              <a:rPr lang="fr-FR" sz="2000" dirty="0">
                <a:solidFill>
                  <a:srgbClr val="000000"/>
                </a:solidFill>
                <a:latin typeface="Verdana" panose="020B0604030504040204" pitchFamily="34" charset="0"/>
                <a:ea typeface="Verdana" panose="020B0604030504040204" pitchFamily="34" charset="0"/>
              </a:rPr>
              <a:t>, </a:t>
            </a:r>
            <a:r>
              <a:rPr lang="fr-FR" sz="2000" dirty="0">
                <a:solidFill>
                  <a:srgbClr val="0000FF"/>
                </a:solidFill>
                <a:latin typeface="Verdana" panose="020B0604030504040204" pitchFamily="34" charset="0"/>
                <a:ea typeface="Verdana" panose="020B0604030504040204" pitchFamily="34" charset="0"/>
              </a:rPr>
              <a:t>de côté, etc.) </a:t>
            </a:r>
          </a:p>
        </p:txBody>
      </p:sp>
      <p:pic>
        <p:nvPicPr>
          <p:cNvPr id="8" name="Image 7">
            <a:extLst>
              <a:ext uri="{FF2B5EF4-FFF2-40B4-BE49-F238E27FC236}">
                <a16:creationId xmlns:a16="http://schemas.microsoft.com/office/drawing/2014/main" id="{914F0E6B-B489-4E12-AB7D-591A7D7F74E5}"/>
              </a:ext>
            </a:extLst>
          </p:cNvPr>
          <p:cNvPicPr>
            <a:picLocks noChangeAspect="1"/>
          </p:cNvPicPr>
          <p:nvPr/>
        </p:nvPicPr>
        <p:blipFill>
          <a:blip r:embed="rId3"/>
          <a:stretch>
            <a:fillRect/>
          </a:stretch>
        </p:blipFill>
        <p:spPr>
          <a:xfrm>
            <a:off x="682127" y="3984408"/>
            <a:ext cx="10945807" cy="470814"/>
          </a:xfrm>
          <a:prstGeom prst="rect">
            <a:avLst/>
          </a:prstGeom>
        </p:spPr>
      </p:pic>
      <p:pic>
        <p:nvPicPr>
          <p:cNvPr id="9" name="Image 8">
            <a:extLst>
              <a:ext uri="{FF2B5EF4-FFF2-40B4-BE49-F238E27FC236}">
                <a16:creationId xmlns:a16="http://schemas.microsoft.com/office/drawing/2014/main" id="{14F86135-A41C-4096-98AD-4B00A492D570}"/>
              </a:ext>
            </a:extLst>
          </p:cNvPr>
          <p:cNvPicPr>
            <a:picLocks noChangeAspect="1"/>
          </p:cNvPicPr>
          <p:nvPr/>
        </p:nvPicPr>
        <p:blipFill>
          <a:blip r:embed="rId4"/>
          <a:stretch>
            <a:fillRect/>
          </a:stretch>
        </p:blipFill>
        <p:spPr>
          <a:xfrm>
            <a:off x="10448312" y="4721293"/>
            <a:ext cx="1584662" cy="1504468"/>
          </a:xfrm>
          <a:prstGeom prst="rect">
            <a:avLst/>
          </a:prstGeom>
        </p:spPr>
      </p:pic>
      <p:sp>
        <p:nvSpPr>
          <p:cNvPr id="10" name="Rectangle 9">
            <a:extLst>
              <a:ext uri="{FF2B5EF4-FFF2-40B4-BE49-F238E27FC236}">
                <a16:creationId xmlns:a16="http://schemas.microsoft.com/office/drawing/2014/main" id="{CDD7F70E-2354-4181-B030-3EA391838931}"/>
              </a:ext>
            </a:extLst>
          </p:cNvPr>
          <p:cNvSpPr/>
          <p:nvPr/>
        </p:nvSpPr>
        <p:spPr>
          <a:xfrm>
            <a:off x="103399" y="4720423"/>
            <a:ext cx="10344913" cy="1876732"/>
          </a:xfrm>
          <a:prstGeom prst="rect">
            <a:avLst/>
          </a:prstGeom>
        </p:spPr>
        <p:txBody>
          <a:bodyPr wrap="square">
            <a:spAutoFit/>
          </a:bodyPr>
          <a:lstStyle/>
          <a:p>
            <a:pPr algn="just">
              <a:lnSpc>
                <a:spcPct val="150000"/>
              </a:lnSpc>
            </a:pPr>
            <a:r>
              <a:rPr lang="fr-FR" sz="2000" dirty="0">
                <a:solidFill>
                  <a:srgbClr val="000000"/>
                </a:solidFill>
                <a:latin typeface="Verdana" panose="020B0604030504040204" pitchFamily="34" charset="0"/>
                <a:ea typeface="Verdana" panose="020B0604030504040204" pitchFamily="34" charset="0"/>
              </a:rPr>
              <a:t>Le disque de navigation </a:t>
            </a:r>
            <a:r>
              <a:rPr lang="fr-FR" sz="2000" dirty="0">
                <a:solidFill>
                  <a:srgbClr val="FF0000"/>
                </a:solidFill>
                <a:latin typeface="Verdana" panose="020B0604030504040204" pitchFamily="34" charset="0"/>
                <a:ea typeface="Verdana" panose="020B0604030504040204" pitchFamily="34" charset="0"/>
              </a:rPr>
              <a:t>" </a:t>
            </a:r>
            <a:r>
              <a:rPr lang="fr-FR" sz="2000" dirty="0" err="1">
                <a:solidFill>
                  <a:srgbClr val="000000"/>
                </a:solidFill>
                <a:latin typeface="Verdana" panose="020B0604030504040204" pitchFamily="34" charset="0"/>
                <a:ea typeface="Verdana" panose="020B0604030504040204" pitchFamily="34" charset="0"/>
              </a:rPr>
              <a:t>s</a:t>
            </a:r>
            <a:r>
              <a:rPr lang="fr-FR" sz="2000" dirty="0" err="1">
                <a:solidFill>
                  <a:srgbClr val="FF0000"/>
                </a:solidFill>
                <a:latin typeface="Verdana" panose="020B0604030504040204" pitchFamily="34" charset="0"/>
                <a:ea typeface="Verdana" panose="020B0604030504040204" pitchFamily="34" charset="0"/>
              </a:rPr>
              <a:t>teeringeWheel</a:t>
            </a:r>
            <a:r>
              <a:rPr lang="fr-FR" sz="2000" dirty="0">
                <a:solidFill>
                  <a:srgbClr val="FF0000"/>
                </a:solidFill>
                <a:latin typeface="Verdana" panose="020B0604030504040204" pitchFamily="34" charset="0"/>
                <a:ea typeface="Verdana" panose="020B0604030504040204" pitchFamily="34" charset="0"/>
              </a:rPr>
              <a:t> " </a:t>
            </a:r>
            <a:r>
              <a:rPr lang="fr-FR" sz="2000" dirty="0">
                <a:latin typeface="Verdana" panose="020B0604030504040204" pitchFamily="34" charset="0"/>
                <a:ea typeface="Verdana" panose="020B0604030504040204" pitchFamily="34" charset="0"/>
              </a:rPr>
              <a:t>(qu’on </a:t>
            </a:r>
            <a:r>
              <a:rPr lang="fr-FR" sz="2000" dirty="0">
                <a:solidFill>
                  <a:srgbClr val="000000"/>
                </a:solidFill>
                <a:latin typeface="Verdana" panose="020B0604030504040204" pitchFamily="34" charset="0"/>
                <a:ea typeface="Verdana" panose="020B0604030504040204" pitchFamily="34" charset="0"/>
              </a:rPr>
              <a:t>retrouve dans la barre d'état, à droite de la loupe). Ce disque permet d'accéder rapidement aux commandes de navigation les plus utiles. Notamment la commande </a:t>
            </a:r>
            <a:r>
              <a:rPr lang="fr-FR" sz="2000" dirty="0">
                <a:solidFill>
                  <a:srgbClr val="0000FF"/>
                </a:solidFill>
                <a:latin typeface="Verdana" panose="020B0604030504040204" pitchFamily="34" charset="0"/>
                <a:ea typeface="Verdana" panose="020B0604030504040204" pitchFamily="34" charset="0"/>
              </a:rPr>
              <a:t>"Orbite" </a:t>
            </a:r>
            <a:r>
              <a:rPr lang="fr-FR" sz="2000" dirty="0">
                <a:solidFill>
                  <a:srgbClr val="000000"/>
                </a:solidFill>
                <a:latin typeface="Verdana" panose="020B0604030504040204" pitchFamily="34" charset="0"/>
                <a:ea typeface="Verdana" panose="020B0604030504040204" pitchFamily="34" charset="0"/>
              </a:rPr>
              <a:t>qui offre la possibilité de tourner autour d'un objet 3D par rapport à son pivot. </a:t>
            </a:r>
            <a:endParaRPr lang="fr-FR" sz="2000" dirty="0">
              <a:latin typeface="Verdana" panose="020B0604030504040204" pitchFamily="34" charset="0"/>
              <a:ea typeface="Verdana" panose="020B0604030504040204" pitchFamily="34" charset="0"/>
            </a:endParaRPr>
          </a:p>
        </p:txBody>
      </p:sp>
      <p:sp>
        <p:nvSpPr>
          <p:cNvPr id="11" name="AutoShape 5">
            <a:extLst>
              <a:ext uri="{FF2B5EF4-FFF2-40B4-BE49-F238E27FC236}">
                <a16:creationId xmlns:a16="http://schemas.microsoft.com/office/drawing/2014/main" id="{B5E70730-7CCE-4F33-AA98-4330B07BB263}"/>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172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5B16C047-8788-4F5C-8C1F-D0D4F0AA0141}"/>
              </a:ext>
            </a:extLst>
          </p:cNvPr>
          <p:cNvSpPr txBox="1">
            <a:spLocks noChangeArrowheads="1"/>
          </p:cNvSpPr>
          <p:nvPr/>
        </p:nvSpPr>
        <p:spPr bwMode="auto">
          <a:xfrm>
            <a:off x="119270" y="731032"/>
            <a:ext cx="4171376"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2.4. Les valeurs </a:t>
            </a:r>
          </a:p>
        </p:txBody>
      </p:sp>
      <p:sp>
        <p:nvSpPr>
          <p:cNvPr id="7" name="Rectangle 6">
            <a:extLst>
              <a:ext uri="{FF2B5EF4-FFF2-40B4-BE49-F238E27FC236}">
                <a16:creationId xmlns:a16="http://schemas.microsoft.com/office/drawing/2014/main" id="{6F393013-02F3-471F-A041-C3C42171544F}"/>
              </a:ext>
            </a:extLst>
          </p:cNvPr>
          <p:cNvSpPr/>
          <p:nvPr/>
        </p:nvSpPr>
        <p:spPr>
          <a:xfrm>
            <a:off x="119270" y="1510163"/>
            <a:ext cx="11913704" cy="953403"/>
          </a:xfrm>
          <a:prstGeom prst="rect">
            <a:avLst/>
          </a:prstGeom>
        </p:spPr>
        <p:txBody>
          <a:bodyPr wrap="square">
            <a:spAutoFit/>
          </a:bodyPr>
          <a:lstStyle/>
          <a:p>
            <a:pPr algn="just">
              <a:lnSpc>
                <a:spcPct val="150000"/>
              </a:lnSpc>
            </a:pPr>
            <a:r>
              <a:rPr lang="fr-FR" sz="2000" dirty="0">
                <a:solidFill>
                  <a:srgbClr val="000000"/>
                </a:solidFill>
                <a:latin typeface="Verdana" panose="020B0604030504040204" pitchFamily="34" charset="0"/>
                <a:ea typeface="Verdana" panose="020B0604030504040204" pitchFamily="34" charset="0"/>
              </a:rPr>
              <a:t>Dans </a:t>
            </a:r>
            <a:r>
              <a:rPr lang="fr-FR" sz="2000" dirty="0" err="1">
                <a:solidFill>
                  <a:srgbClr val="000000"/>
                </a:solidFill>
                <a:latin typeface="Verdana" panose="020B0604030504040204" pitchFamily="34" charset="0"/>
                <a:ea typeface="Verdana" panose="020B0604030504040204" pitchFamily="34" charset="0"/>
              </a:rPr>
              <a:t>l'autocad</a:t>
            </a:r>
            <a:r>
              <a:rPr lang="fr-FR" sz="2000" dirty="0">
                <a:solidFill>
                  <a:srgbClr val="000000"/>
                </a:solidFill>
                <a:latin typeface="Verdana" panose="020B0604030504040204" pitchFamily="34" charset="0"/>
                <a:ea typeface="Verdana" panose="020B0604030504040204" pitchFamily="34" charset="0"/>
              </a:rPr>
              <a:t>, en peut assigner les valeurs d’une distance ou d’un angle grâce au principe de saisie dynamique </a:t>
            </a:r>
            <a:endParaRPr lang="fr-FR" sz="2000"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569936BD-D281-4709-90AC-106990F7FF4B}"/>
              </a:ext>
            </a:extLst>
          </p:cNvPr>
          <p:cNvSpPr/>
          <p:nvPr/>
        </p:nvSpPr>
        <p:spPr>
          <a:xfrm>
            <a:off x="119270" y="2551837"/>
            <a:ext cx="11781998" cy="3723392"/>
          </a:xfrm>
          <a:prstGeom prst="rect">
            <a:avLst/>
          </a:prstGeom>
        </p:spPr>
        <p:txBody>
          <a:bodyPr wrap="square">
            <a:spAutoFit/>
          </a:bodyPr>
          <a:lstStyle/>
          <a:p>
            <a:pPr marL="285750" marR="0" indent="-285750" algn="just">
              <a:lnSpc>
                <a:spcPct val="150000"/>
              </a:lnSpc>
              <a:buFont typeface="Arial" panose="020B0604020202020204" pitchFamily="34" charset="0"/>
              <a:buChar char="‒"/>
            </a:pPr>
            <a:r>
              <a:rPr lang="fr-FR" sz="2000" dirty="0">
                <a:solidFill>
                  <a:srgbClr val="000000"/>
                </a:solidFill>
                <a:latin typeface="Verdana" panose="020B0604030504040204" pitchFamily="34" charset="0"/>
                <a:ea typeface="Verdana" panose="020B0604030504040204" pitchFamily="34" charset="0"/>
              </a:rPr>
              <a:t>Lorsque l’on dessine </a:t>
            </a:r>
            <a:r>
              <a:rPr lang="fr-FR" sz="2000" dirty="0">
                <a:solidFill>
                  <a:srgbClr val="0000FF"/>
                </a:solidFill>
                <a:latin typeface="Verdana" panose="020B0604030504040204" pitchFamily="34" charset="0"/>
                <a:ea typeface="Verdana" panose="020B0604030504040204" pitchFamily="34" charset="0"/>
              </a:rPr>
              <a:t>une ligne</a:t>
            </a:r>
            <a:r>
              <a:rPr lang="fr-FR" sz="2000" dirty="0">
                <a:solidFill>
                  <a:srgbClr val="000000"/>
                </a:solidFill>
                <a:latin typeface="Verdana" panose="020B0604030504040204" pitchFamily="34" charset="0"/>
                <a:ea typeface="Verdana" panose="020B0604030504040204" pitchFamily="34" charset="0"/>
              </a:rPr>
              <a:t>, par ex. en clique  </a:t>
            </a:r>
            <a:r>
              <a:rPr lang="fr-FR" sz="2000" dirty="0">
                <a:solidFill>
                  <a:srgbClr val="FF0000"/>
                </a:solidFill>
                <a:latin typeface="Verdana" panose="020B0604030504040204" pitchFamily="34" charset="0"/>
                <a:ea typeface="Verdana" panose="020B0604030504040204" pitchFamily="34" charset="0"/>
              </a:rPr>
              <a:t>le 1</a:t>
            </a:r>
            <a:r>
              <a:rPr lang="fr-FR" sz="2000" baseline="30000" dirty="0">
                <a:solidFill>
                  <a:srgbClr val="FF0000"/>
                </a:solidFill>
                <a:latin typeface="Verdana" panose="020B0604030504040204" pitchFamily="34" charset="0"/>
                <a:ea typeface="Verdana" panose="020B0604030504040204" pitchFamily="34" charset="0"/>
              </a:rPr>
              <a:t>er</a:t>
            </a:r>
            <a:r>
              <a:rPr lang="fr-FR" sz="2000" dirty="0">
                <a:solidFill>
                  <a:srgbClr val="FF0000"/>
                </a:solidFill>
                <a:latin typeface="Verdana" panose="020B0604030504040204" pitchFamily="34" charset="0"/>
                <a:ea typeface="Verdana" panose="020B0604030504040204" pitchFamily="34" charset="0"/>
              </a:rPr>
              <a:t> point</a:t>
            </a:r>
            <a:r>
              <a:rPr lang="fr-FR" sz="2000" dirty="0">
                <a:solidFill>
                  <a:srgbClr val="000000"/>
                </a:solidFill>
                <a:latin typeface="Verdana" panose="020B0604030504040204" pitchFamily="34" charset="0"/>
                <a:ea typeface="Verdana" panose="020B0604030504040204" pitchFamily="34" charset="0"/>
              </a:rPr>
              <a:t>, puis pour placer </a:t>
            </a:r>
            <a:r>
              <a:rPr lang="fr-FR" sz="2000" dirty="0">
                <a:solidFill>
                  <a:srgbClr val="FF0000"/>
                </a:solidFill>
                <a:latin typeface="Verdana" panose="020B0604030504040204" pitchFamily="34" charset="0"/>
                <a:ea typeface="Verdana" panose="020B0604030504040204" pitchFamily="34" charset="0"/>
              </a:rPr>
              <a:t>le second point</a:t>
            </a:r>
            <a:r>
              <a:rPr lang="fr-FR" sz="2000" dirty="0">
                <a:solidFill>
                  <a:srgbClr val="000000"/>
                </a:solidFill>
                <a:latin typeface="Verdana" panose="020B0604030504040204" pitchFamily="34" charset="0"/>
                <a:ea typeface="Verdana" panose="020B0604030504040204" pitchFamily="34" charset="0"/>
              </a:rPr>
              <a:t>, on dirige la souris dans la direction voulue et on tape directement </a:t>
            </a:r>
            <a:r>
              <a:rPr lang="fr-FR" sz="2000" dirty="0">
                <a:solidFill>
                  <a:srgbClr val="FF0000"/>
                </a:solidFill>
                <a:latin typeface="Verdana" panose="020B0604030504040204" pitchFamily="34" charset="0"/>
                <a:ea typeface="Verdana" panose="020B0604030504040204" pitchFamily="34" charset="0"/>
              </a:rPr>
              <a:t>la valeur de la longueur</a:t>
            </a:r>
            <a:r>
              <a:rPr lang="fr-FR" sz="2000" dirty="0">
                <a:solidFill>
                  <a:srgbClr val="000000"/>
                </a:solidFill>
                <a:latin typeface="Verdana" panose="020B0604030504040204" pitchFamily="34" charset="0"/>
                <a:ea typeface="Verdana" panose="020B0604030504040204" pitchFamily="34" charset="0"/>
              </a:rPr>
              <a:t> souhaitée. Pareil pour un déplacement ou une duplication. </a:t>
            </a:r>
          </a:p>
          <a:p>
            <a:pPr marL="285750" marR="0" indent="-285750" algn="just">
              <a:lnSpc>
                <a:spcPct val="150000"/>
              </a:lnSpc>
              <a:buFont typeface="Arial" panose="020B0604020202020204" pitchFamily="34" charset="0"/>
              <a:buChar char="‒"/>
            </a:pPr>
            <a:r>
              <a:rPr lang="fr-FR" sz="2000" dirty="0">
                <a:solidFill>
                  <a:srgbClr val="000000"/>
                </a:solidFill>
                <a:latin typeface="Verdana" panose="020B0604030504040204" pitchFamily="34" charset="0"/>
                <a:ea typeface="Verdana" panose="020B0604030504040204" pitchFamily="34" charset="0"/>
              </a:rPr>
              <a:t>De même, il suffit de taper </a:t>
            </a:r>
            <a:r>
              <a:rPr lang="fr-FR" sz="2000" dirty="0">
                <a:solidFill>
                  <a:srgbClr val="FF0000"/>
                </a:solidFill>
                <a:latin typeface="Verdana" panose="020B0604030504040204" pitchFamily="34" charset="0"/>
                <a:ea typeface="Verdana" panose="020B0604030504040204" pitchFamily="34" charset="0"/>
              </a:rPr>
              <a:t>"&lt;30" </a:t>
            </a:r>
            <a:r>
              <a:rPr lang="fr-FR" sz="2000" dirty="0">
                <a:solidFill>
                  <a:srgbClr val="000000"/>
                </a:solidFill>
                <a:latin typeface="Verdana" panose="020B0604030504040204" pitchFamily="34" charset="0"/>
                <a:ea typeface="Verdana" panose="020B0604030504040204" pitchFamily="34" charset="0"/>
              </a:rPr>
              <a:t>pour qu’aussitôt le trait s’incline de 30. on peut ensuite renseigner la  longueur de la ligne dans cette direction. </a:t>
            </a:r>
          </a:p>
          <a:p>
            <a:pPr marL="285750" marR="0" indent="-285750" algn="just">
              <a:lnSpc>
                <a:spcPct val="150000"/>
              </a:lnSpc>
              <a:buFont typeface="Arial" panose="020B0604020202020204" pitchFamily="34" charset="0"/>
              <a:buChar char="‒"/>
            </a:pPr>
            <a:r>
              <a:rPr lang="fr-FR" sz="2000" dirty="0">
                <a:solidFill>
                  <a:srgbClr val="000000"/>
                </a:solidFill>
                <a:latin typeface="Verdana" panose="020B0604030504040204" pitchFamily="34" charset="0"/>
                <a:ea typeface="Verdana" panose="020B0604030504040204" pitchFamily="34" charset="0"/>
              </a:rPr>
              <a:t>Il est également possible de préciser un positionnement relatif au point précèdent, par le singe </a:t>
            </a:r>
            <a:r>
              <a:rPr lang="fr-FR" sz="2000" dirty="0">
                <a:solidFill>
                  <a:srgbClr val="0000FF"/>
                </a:solidFill>
                <a:latin typeface="Verdana" panose="020B0604030504040204" pitchFamily="34" charset="0"/>
                <a:ea typeface="Verdana" panose="020B0604030504040204" pitchFamily="34" charset="0"/>
              </a:rPr>
              <a:t>"@"</a:t>
            </a:r>
            <a:r>
              <a:rPr lang="fr-FR" sz="2000" dirty="0">
                <a:solidFill>
                  <a:srgbClr val="000000"/>
                </a:solidFill>
                <a:latin typeface="Verdana" panose="020B0604030504040204" pitchFamily="34" charset="0"/>
                <a:ea typeface="Verdana" panose="020B0604030504040204" pitchFamily="34" charset="0"/>
              </a:rPr>
              <a:t>. ex. pour un rectangle de 20 sur 35, on clique le 1</a:t>
            </a:r>
            <a:r>
              <a:rPr lang="fr-FR" sz="2000" baseline="30000" dirty="0">
                <a:solidFill>
                  <a:srgbClr val="000000"/>
                </a:solidFill>
                <a:latin typeface="Verdana" panose="020B0604030504040204" pitchFamily="34" charset="0"/>
                <a:ea typeface="Verdana" panose="020B0604030504040204" pitchFamily="34" charset="0"/>
              </a:rPr>
              <a:t>er</a:t>
            </a:r>
            <a:r>
              <a:rPr lang="fr-FR" sz="2000" dirty="0">
                <a:solidFill>
                  <a:srgbClr val="000000"/>
                </a:solidFill>
                <a:latin typeface="Verdana" panose="020B0604030504040204" pitchFamily="34" charset="0"/>
                <a:ea typeface="Verdana" panose="020B0604030504040204" pitchFamily="34" charset="0"/>
              </a:rPr>
              <a:t> point (coin d’origine), puis pour placer le second point on tape directement </a:t>
            </a:r>
            <a:r>
              <a:rPr lang="fr-FR" sz="2000" dirty="0">
                <a:solidFill>
                  <a:srgbClr val="0000FF"/>
                </a:solidFill>
                <a:latin typeface="Verdana" panose="020B0604030504040204" pitchFamily="34" charset="0"/>
                <a:ea typeface="Verdana" panose="020B0604030504040204" pitchFamily="34" charset="0"/>
              </a:rPr>
              <a:t>" @20,35 </a:t>
            </a:r>
            <a:r>
              <a:rPr lang="fr-FR" dirty="0">
                <a:solidFill>
                  <a:srgbClr val="0000FF"/>
                </a:solidFill>
                <a:latin typeface="Verdana" panose="020B0604030504040204" pitchFamily="34" charset="0"/>
                <a:ea typeface="Verdana" panose="020B0604030504040204" pitchFamily="34" charset="0"/>
              </a:rPr>
              <a:t>"</a:t>
            </a:r>
          </a:p>
        </p:txBody>
      </p:sp>
      <p:sp>
        <p:nvSpPr>
          <p:cNvPr id="6" name="AutoShape 5">
            <a:extLst>
              <a:ext uri="{FF2B5EF4-FFF2-40B4-BE49-F238E27FC236}">
                <a16:creationId xmlns:a16="http://schemas.microsoft.com/office/drawing/2014/main" id="{A003F58F-BA06-4690-823E-D65BFB7B95C0}"/>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662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197184CA-72ED-4D18-B058-230D8FC9DFBB}"/>
              </a:ext>
            </a:extLst>
          </p:cNvPr>
          <p:cNvSpPr txBox="1">
            <a:spLocks noChangeArrowheads="1"/>
          </p:cNvSpPr>
          <p:nvPr/>
        </p:nvSpPr>
        <p:spPr bwMode="auto">
          <a:xfrm>
            <a:off x="119270" y="731032"/>
            <a:ext cx="4171376"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2.5. Les alias  </a:t>
            </a:r>
          </a:p>
        </p:txBody>
      </p:sp>
      <p:sp>
        <p:nvSpPr>
          <p:cNvPr id="2" name="Rectangle 1">
            <a:extLst>
              <a:ext uri="{FF2B5EF4-FFF2-40B4-BE49-F238E27FC236}">
                <a16:creationId xmlns:a16="http://schemas.microsoft.com/office/drawing/2014/main" id="{58854404-F1E7-4637-98A2-228880BECBC0}"/>
              </a:ext>
            </a:extLst>
          </p:cNvPr>
          <p:cNvSpPr/>
          <p:nvPr/>
        </p:nvSpPr>
        <p:spPr>
          <a:xfrm>
            <a:off x="220394" y="1510163"/>
            <a:ext cx="11812580" cy="4185056"/>
          </a:xfrm>
          <a:prstGeom prst="rect">
            <a:avLst/>
          </a:prstGeom>
        </p:spPr>
        <p:txBody>
          <a:bodyPr wrap="square">
            <a:spAutoFit/>
          </a:bodyPr>
          <a:lstStyle/>
          <a:p>
            <a:pPr marL="800100" lvl="1" indent="-342900" algn="just">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les alias sont des </a:t>
            </a:r>
            <a:r>
              <a:rPr lang="fr-FR" sz="2000" dirty="0">
                <a:solidFill>
                  <a:srgbClr val="0000FF"/>
                </a:solidFill>
                <a:latin typeface="Verdana" panose="020B0604030504040204" pitchFamily="34" charset="0"/>
                <a:ea typeface="Verdana" panose="020B0604030504040204" pitchFamily="34" charset="0"/>
              </a:rPr>
              <a:t>commandes et raccourcis claviers</a:t>
            </a:r>
            <a:r>
              <a:rPr lang="fr-FR" sz="2000" dirty="0">
                <a:solidFill>
                  <a:srgbClr val="000000"/>
                </a:solidFill>
                <a:latin typeface="Verdana" panose="020B0604030504040204" pitchFamily="34" charset="0"/>
                <a:ea typeface="Verdana" panose="020B0604030504040204" pitchFamily="34" charset="0"/>
              </a:rPr>
              <a:t>, leur utilisation est tré facile et rapide, par exemple pour la commande </a:t>
            </a:r>
            <a:r>
              <a:rPr lang="fr-FR" sz="2000" dirty="0">
                <a:solidFill>
                  <a:srgbClr val="FF0000"/>
                </a:solidFill>
                <a:latin typeface="Verdana" panose="020B0604030504040204" pitchFamily="34" charset="0"/>
                <a:ea typeface="Verdana" panose="020B0604030504040204" pitchFamily="34" charset="0"/>
              </a:rPr>
              <a:t>"ligne"</a:t>
            </a:r>
            <a:r>
              <a:rPr lang="fr-FR" sz="2000" dirty="0">
                <a:solidFill>
                  <a:srgbClr val="000000"/>
                </a:solidFill>
                <a:latin typeface="Verdana" panose="020B0604030504040204" pitchFamily="34" charset="0"/>
                <a:ea typeface="Verdana" panose="020B0604030504040204" pitchFamily="34" charset="0"/>
              </a:rPr>
              <a:t>, on tapera </a:t>
            </a:r>
            <a:r>
              <a:rPr lang="fr-FR" sz="2000" dirty="0">
                <a:solidFill>
                  <a:srgbClr val="FF0000"/>
                </a:solidFill>
                <a:latin typeface="Verdana" panose="020B0604030504040204" pitchFamily="34" charset="0"/>
                <a:ea typeface="Verdana" panose="020B0604030504040204" pitchFamily="34" charset="0"/>
              </a:rPr>
              <a:t>"L</a:t>
            </a:r>
            <a:r>
              <a:rPr lang="fr-FR" sz="2000" dirty="0">
                <a:solidFill>
                  <a:srgbClr val="000000"/>
                </a:solidFill>
                <a:latin typeface="Verdana" panose="020B0604030504040204" pitchFamily="34" charset="0"/>
                <a:ea typeface="Verdana" panose="020B0604030504040204" pitchFamily="34" charset="0"/>
              </a:rPr>
              <a:t> </a:t>
            </a:r>
            <a:r>
              <a:rPr lang="fr-FR" sz="2000" dirty="0">
                <a:solidFill>
                  <a:srgbClr val="FF0000"/>
                </a:solidFill>
                <a:latin typeface="Verdana" panose="020B0604030504040204" pitchFamily="34" charset="0"/>
                <a:ea typeface="Verdana" panose="020B0604030504040204" pitchFamily="34" charset="0"/>
              </a:rPr>
              <a:t>"</a:t>
            </a:r>
            <a:r>
              <a:rPr lang="fr-FR" sz="2000" dirty="0">
                <a:solidFill>
                  <a:srgbClr val="000000"/>
                </a:solidFill>
                <a:latin typeface="Verdana" panose="020B0604030504040204" pitchFamily="34" charset="0"/>
                <a:ea typeface="Verdana" panose="020B0604030504040204" pitchFamily="34" charset="0"/>
              </a:rPr>
              <a:t>et on valide.</a:t>
            </a:r>
          </a:p>
          <a:p>
            <a:pPr marL="800100" lvl="1" indent="-342900" algn="just">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Il existe de multiples raccourcis dans l’installation de base </a:t>
            </a:r>
            <a:r>
              <a:rPr lang="fr-FR" sz="2000" dirty="0" err="1">
                <a:solidFill>
                  <a:srgbClr val="000000"/>
                </a:solidFill>
                <a:latin typeface="Verdana" panose="020B0604030504040204" pitchFamily="34" charset="0"/>
                <a:ea typeface="Verdana" panose="020B0604030504040204" pitchFamily="34" charset="0"/>
              </a:rPr>
              <a:t>d’autoCAD</a:t>
            </a:r>
            <a:r>
              <a:rPr lang="fr-FR" sz="2000" dirty="0">
                <a:solidFill>
                  <a:srgbClr val="000000"/>
                </a:solidFill>
                <a:latin typeface="Verdana" panose="020B0604030504040204" pitchFamily="34" charset="0"/>
                <a:ea typeface="Verdana" panose="020B0604030504040204" pitchFamily="34" charset="0"/>
              </a:rPr>
              <a:t> et il est possible de les modifier autant que l’on souhaite. Autodesk change parfois certaines commandes . Par ex. </a:t>
            </a:r>
            <a:r>
              <a:rPr lang="fr-FR" sz="2000" dirty="0">
                <a:solidFill>
                  <a:srgbClr val="FF0000"/>
                </a:solidFill>
                <a:latin typeface="Verdana" panose="020B0604030504040204" pitchFamily="34" charset="0"/>
                <a:ea typeface="Verdana" panose="020B0604030504040204" pitchFamily="34" charset="0"/>
              </a:rPr>
              <a:t>" RC "</a:t>
            </a:r>
            <a:r>
              <a:rPr lang="fr-FR" sz="2000" dirty="0">
                <a:solidFill>
                  <a:srgbClr val="000000"/>
                </a:solidFill>
                <a:latin typeface="Verdana" panose="020B0604030504040204" pitchFamily="34" charset="0"/>
                <a:ea typeface="Verdana" panose="020B0604030504040204" pitchFamily="34" charset="0"/>
              </a:rPr>
              <a:t> pour </a:t>
            </a:r>
            <a:r>
              <a:rPr lang="fr-FR" sz="2000" dirty="0">
                <a:solidFill>
                  <a:srgbClr val="FF0000"/>
                </a:solidFill>
                <a:latin typeface="Verdana" panose="020B0604030504040204" pitchFamily="34" charset="0"/>
                <a:ea typeface="Verdana" panose="020B0604030504040204" pitchFamily="34" charset="0"/>
              </a:rPr>
              <a:t>" rectangle "</a:t>
            </a:r>
            <a:r>
              <a:rPr lang="fr-FR" sz="2000" dirty="0">
                <a:solidFill>
                  <a:srgbClr val="000000"/>
                </a:solidFill>
                <a:latin typeface="Verdana" panose="020B0604030504040204" pitchFamily="34" charset="0"/>
                <a:ea typeface="Verdana" panose="020B0604030504040204" pitchFamily="34" charset="0"/>
              </a:rPr>
              <a:t> devenu </a:t>
            </a:r>
            <a:r>
              <a:rPr lang="fr-FR" sz="2000" dirty="0">
                <a:solidFill>
                  <a:srgbClr val="FF0000"/>
                </a:solidFill>
                <a:latin typeface="Verdana" panose="020B0604030504040204" pitchFamily="34" charset="0"/>
                <a:ea typeface="Verdana" panose="020B0604030504040204" pitchFamily="34" charset="0"/>
              </a:rPr>
              <a:t>" REC "</a:t>
            </a:r>
            <a:r>
              <a:rPr lang="fr-FR" sz="2000" dirty="0">
                <a:solidFill>
                  <a:srgbClr val="000000"/>
                </a:solidFill>
                <a:latin typeface="Verdana" panose="020B0604030504040204" pitchFamily="34" charset="0"/>
                <a:ea typeface="Verdana" panose="020B0604030504040204" pitchFamily="34" charset="0"/>
              </a:rPr>
              <a:t> depuis la version 2008).</a:t>
            </a:r>
          </a:p>
          <a:p>
            <a:pPr marL="800100" lvl="1" indent="-342900" algn="just">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De même, certains raccourcis clavier sont différents suivant qu’on utilise une version anglaise ou française du programme</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Voici quelque exemple de commandes les plus souvent utilisées: </a:t>
            </a:r>
          </a:p>
        </p:txBody>
      </p:sp>
      <p:sp>
        <p:nvSpPr>
          <p:cNvPr id="6" name="AutoShape 5">
            <a:extLst>
              <a:ext uri="{FF2B5EF4-FFF2-40B4-BE49-F238E27FC236}">
                <a16:creationId xmlns:a16="http://schemas.microsoft.com/office/drawing/2014/main" id="{C4C929C4-30BA-4F3D-8099-1F1B54E57EEB}"/>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644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93FA0A9-F80E-448B-BDF8-14BC4E6E4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6" y="995435"/>
            <a:ext cx="10128738" cy="5453677"/>
          </a:xfrm>
          <a:prstGeom prst="rect">
            <a:avLst/>
          </a:prstGeom>
        </p:spPr>
      </p:pic>
      <p:sp>
        <p:nvSpPr>
          <p:cNvPr id="5" name="AutoShape 5">
            <a:extLst>
              <a:ext uri="{FF2B5EF4-FFF2-40B4-BE49-F238E27FC236}">
                <a16:creationId xmlns:a16="http://schemas.microsoft.com/office/drawing/2014/main" id="{A57F7D78-0019-44D0-8573-7030BA84CF0A}"/>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39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259E9074-E2AC-468D-A445-0A48205D384A}"/>
              </a:ext>
            </a:extLst>
          </p:cNvPr>
          <p:cNvSpPr txBox="1">
            <a:spLocks noChangeArrowheads="1"/>
          </p:cNvSpPr>
          <p:nvPr/>
        </p:nvSpPr>
        <p:spPr bwMode="auto">
          <a:xfrm>
            <a:off x="119270" y="731032"/>
            <a:ext cx="6830170"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2.6. Les accrochages des objets   </a:t>
            </a:r>
          </a:p>
        </p:txBody>
      </p:sp>
      <p:sp>
        <p:nvSpPr>
          <p:cNvPr id="6" name="Rectangle 5">
            <a:extLst>
              <a:ext uri="{FF2B5EF4-FFF2-40B4-BE49-F238E27FC236}">
                <a16:creationId xmlns:a16="http://schemas.microsoft.com/office/drawing/2014/main" id="{2F905730-9EC0-4C15-ADFB-86878A184D87}"/>
              </a:ext>
            </a:extLst>
          </p:cNvPr>
          <p:cNvSpPr/>
          <p:nvPr/>
        </p:nvSpPr>
        <p:spPr>
          <a:xfrm>
            <a:off x="159026" y="1434720"/>
            <a:ext cx="11913704" cy="953403"/>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Avant d'aborder en détails les outils de dessin et d'édition, il est important de comprendre le principe d'accrochage des objet </a:t>
            </a:r>
            <a:r>
              <a:rPr lang="fr-FR" sz="2000" b="1" dirty="0">
                <a:solidFill>
                  <a:srgbClr val="000000"/>
                </a:solidFill>
                <a:latin typeface="Verdana" panose="020B0604030504040204" pitchFamily="34" charset="0"/>
                <a:ea typeface="Verdana" panose="020B0604030504040204" pitchFamily="34" charset="0"/>
              </a:rPr>
              <a:t>F3</a:t>
            </a:r>
          </a:p>
        </p:txBody>
      </p:sp>
      <p:pic>
        <p:nvPicPr>
          <p:cNvPr id="2" name="Image 1">
            <a:extLst>
              <a:ext uri="{FF2B5EF4-FFF2-40B4-BE49-F238E27FC236}">
                <a16:creationId xmlns:a16="http://schemas.microsoft.com/office/drawing/2014/main" id="{C7B9CEBF-90C7-472B-AB8C-0A0F2547DBA1}"/>
              </a:ext>
            </a:extLst>
          </p:cNvPr>
          <p:cNvPicPr>
            <a:picLocks noChangeAspect="1"/>
          </p:cNvPicPr>
          <p:nvPr/>
        </p:nvPicPr>
        <p:blipFill>
          <a:blip r:embed="rId2"/>
          <a:stretch>
            <a:fillRect/>
          </a:stretch>
        </p:blipFill>
        <p:spPr>
          <a:xfrm>
            <a:off x="1056110" y="2408214"/>
            <a:ext cx="10379583" cy="517889"/>
          </a:xfrm>
          <a:prstGeom prst="rect">
            <a:avLst/>
          </a:prstGeom>
        </p:spPr>
      </p:pic>
      <p:sp>
        <p:nvSpPr>
          <p:cNvPr id="7" name="Rectangle 6">
            <a:extLst>
              <a:ext uri="{FF2B5EF4-FFF2-40B4-BE49-F238E27FC236}">
                <a16:creationId xmlns:a16="http://schemas.microsoft.com/office/drawing/2014/main" id="{D6856E58-17DD-4BAE-94E2-0A20E85CB6C4}"/>
              </a:ext>
            </a:extLst>
          </p:cNvPr>
          <p:cNvSpPr/>
          <p:nvPr/>
        </p:nvSpPr>
        <p:spPr>
          <a:xfrm>
            <a:off x="119270" y="2946194"/>
            <a:ext cx="11913704" cy="3785652"/>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 Utiliser l'accrochage pour spécifier </a:t>
            </a:r>
            <a:r>
              <a:rPr lang="fr-FR" sz="2000" b="1" dirty="0">
                <a:solidFill>
                  <a:srgbClr val="0000FF"/>
                </a:solidFill>
                <a:latin typeface="Verdana" panose="020B0604030504040204" pitchFamily="34" charset="0"/>
                <a:ea typeface="Verdana" panose="020B0604030504040204" pitchFamily="34" charset="0"/>
              </a:rPr>
              <a:t>des emplacements précis</a:t>
            </a:r>
            <a:r>
              <a:rPr lang="fr-FR" sz="2000" dirty="0">
                <a:solidFill>
                  <a:srgbClr val="000000"/>
                </a:solidFill>
                <a:latin typeface="Verdana" panose="020B0604030504040204" pitchFamily="34" charset="0"/>
                <a:ea typeface="Verdana" panose="020B0604030504040204" pitchFamily="34" charset="0"/>
              </a:rPr>
              <a:t> sur les objets. Vous pouvez par exemple, activer l’accrochage aux objets et </a:t>
            </a:r>
            <a:r>
              <a:rPr lang="fr-FR" sz="2000" b="1" i="1" dirty="0">
                <a:solidFill>
                  <a:srgbClr val="0000FF"/>
                </a:solidFill>
                <a:latin typeface="Verdana" panose="020B0604030504040204" pitchFamily="34" charset="0"/>
                <a:ea typeface="Verdana" panose="020B0604030504040204" pitchFamily="34" charset="0"/>
              </a:rPr>
              <a:t>ancrer</a:t>
            </a:r>
            <a:r>
              <a:rPr lang="fr-FR" sz="2000" dirty="0">
                <a:solidFill>
                  <a:srgbClr val="000000"/>
                </a:solidFill>
                <a:latin typeface="Verdana" panose="020B0604030504040204" pitchFamily="34" charset="0"/>
                <a:ea typeface="Verdana" panose="020B0604030504040204" pitchFamily="34" charset="0"/>
              </a:rPr>
              <a:t> l'extimité d’une ligne au </a:t>
            </a:r>
            <a:r>
              <a:rPr lang="fr-FR" sz="2000" b="1" dirty="0">
                <a:solidFill>
                  <a:srgbClr val="0000FF"/>
                </a:solidFill>
                <a:latin typeface="Verdana" panose="020B0604030504040204" pitchFamily="34" charset="0"/>
                <a:ea typeface="Verdana" panose="020B0604030504040204" pitchFamily="34" charset="0"/>
              </a:rPr>
              <a:t>centre</a:t>
            </a:r>
            <a:r>
              <a:rPr lang="fr-FR" sz="2000" dirty="0">
                <a:solidFill>
                  <a:srgbClr val="000000"/>
                </a:solidFill>
                <a:latin typeface="Verdana" panose="020B0604030504040204" pitchFamily="34" charset="0"/>
                <a:ea typeface="Verdana" panose="020B0604030504040204" pitchFamily="34" charset="0"/>
              </a:rPr>
              <a:t> d’un cercle ou </a:t>
            </a:r>
            <a:r>
              <a:rPr lang="fr-FR" sz="2000" b="1" dirty="0">
                <a:solidFill>
                  <a:srgbClr val="0000FF"/>
                </a:solidFill>
                <a:latin typeface="Verdana" panose="020B0604030504040204" pitchFamily="34" charset="0"/>
                <a:ea typeface="Verdana" panose="020B0604030504040204" pitchFamily="34" charset="0"/>
              </a:rPr>
              <a:t>au milieu </a:t>
            </a:r>
            <a:r>
              <a:rPr lang="fr-FR" sz="2000" dirty="0">
                <a:solidFill>
                  <a:srgbClr val="000000"/>
                </a:solidFill>
                <a:latin typeface="Verdana" panose="020B0604030504040204" pitchFamily="34" charset="0"/>
                <a:ea typeface="Verdana" panose="020B0604030504040204" pitchFamily="34" charset="0"/>
              </a:rPr>
              <a:t>d'un segment ou polygone.</a:t>
            </a:r>
          </a:p>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 Vous pouvez spécifier un accrochage chaque fois que vous êtes invité à définir un point. Par défaut, un marqueur et une info-bulle s'affichent lorsque vous déplacez le curseur sur un point d'ancrage.</a:t>
            </a:r>
          </a:p>
          <a:p>
            <a:pPr marR="0" algn="just"/>
            <a:r>
              <a:rPr lang="fr-FR" sz="2000" dirty="0">
                <a:solidFill>
                  <a:srgbClr val="000000"/>
                </a:solidFill>
                <a:latin typeface="Verdana" panose="020B0604030504040204" pitchFamily="34" charset="0"/>
                <a:ea typeface="Verdana" panose="020B0604030504040204" pitchFamily="34" charset="0"/>
              </a:rPr>
              <a:t>Cette </a:t>
            </a:r>
            <a:r>
              <a:rPr lang="fr-FR" sz="2000" b="1" dirty="0">
                <a:solidFill>
                  <a:srgbClr val="000000"/>
                </a:solidFill>
                <a:latin typeface="Verdana" panose="020B0604030504040204" pitchFamily="34" charset="0"/>
                <a:ea typeface="Verdana" panose="020B0604030504040204" pitchFamily="34" charset="0"/>
              </a:rPr>
              <a:t>fonctionnalité</a:t>
            </a:r>
            <a:r>
              <a:rPr lang="fr-FR" sz="2000" dirty="0">
                <a:solidFill>
                  <a:srgbClr val="000000"/>
                </a:solidFill>
                <a:latin typeface="Verdana" panose="020B0604030504040204" pitchFamily="34" charset="0"/>
                <a:ea typeface="Verdana" panose="020B0604030504040204" pitchFamily="34" charset="0"/>
              </a:rPr>
              <a:t> est appelée </a:t>
            </a:r>
            <a:r>
              <a:rPr lang="fr-FR" sz="2000" b="1" dirty="0" err="1">
                <a:solidFill>
                  <a:srgbClr val="FF0000"/>
                </a:solidFill>
                <a:latin typeface="Verdana" panose="020B0604030504040204" pitchFamily="34" charset="0"/>
                <a:ea typeface="Verdana" panose="020B0604030504040204" pitchFamily="34" charset="0"/>
              </a:rPr>
              <a:t>AutoSnap</a:t>
            </a:r>
            <a:r>
              <a:rPr lang="fr-FR" sz="2000" b="1" dirty="0">
                <a:solidFill>
                  <a:srgbClr val="FF0000"/>
                </a:solidFill>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rPr>
              <a:t>permet de savoir quel sont les accrochages aux objets en vigueur. Cela permet d’éviter des erreurs de « traits imbriqués » ou de « formes non-fermés » .</a:t>
            </a:r>
          </a:p>
        </p:txBody>
      </p:sp>
      <p:sp>
        <p:nvSpPr>
          <p:cNvPr id="8" name="AutoShape 5">
            <a:extLst>
              <a:ext uri="{FF2B5EF4-FFF2-40B4-BE49-F238E27FC236}">
                <a16:creationId xmlns:a16="http://schemas.microsoft.com/office/drawing/2014/main" id="{E260EBA1-CB9F-43AB-9AB0-31A31EA3E8C5}"/>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61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F2EB6B-6C94-420D-B9E8-B56B18785D3E}"/>
              </a:ext>
            </a:extLst>
          </p:cNvPr>
          <p:cNvPicPr>
            <a:picLocks noChangeAspect="1"/>
          </p:cNvPicPr>
          <p:nvPr/>
        </p:nvPicPr>
        <p:blipFill>
          <a:blip r:embed="rId2"/>
          <a:stretch>
            <a:fillRect/>
          </a:stretch>
        </p:blipFill>
        <p:spPr>
          <a:xfrm>
            <a:off x="3417757" y="2410335"/>
            <a:ext cx="5072718" cy="587563"/>
          </a:xfrm>
          <a:prstGeom prst="rect">
            <a:avLst/>
          </a:prstGeom>
        </p:spPr>
      </p:pic>
      <p:sp>
        <p:nvSpPr>
          <p:cNvPr id="4" name="Rectangle 3">
            <a:extLst>
              <a:ext uri="{FF2B5EF4-FFF2-40B4-BE49-F238E27FC236}">
                <a16:creationId xmlns:a16="http://schemas.microsoft.com/office/drawing/2014/main" id="{E885A8A7-AE88-4CA6-A240-A68E3FD48F47}"/>
              </a:ext>
            </a:extLst>
          </p:cNvPr>
          <p:cNvSpPr/>
          <p:nvPr/>
        </p:nvSpPr>
        <p:spPr>
          <a:xfrm>
            <a:off x="119270" y="867982"/>
            <a:ext cx="11913704" cy="1415067"/>
          </a:xfrm>
          <a:prstGeom prst="rect">
            <a:avLst/>
          </a:prstGeom>
        </p:spPr>
        <p:txBody>
          <a:bodyPr wrap="square">
            <a:spAutoFit/>
          </a:bodyPr>
          <a:lstStyle/>
          <a:p>
            <a:pPr marR="0" algn="just">
              <a:lnSpc>
                <a:spcPct val="150000"/>
              </a:lnSpc>
            </a:pPr>
            <a:r>
              <a:rPr lang="fr-FR" sz="2000" dirty="0">
                <a:solidFill>
                  <a:srgbClr val="000000"/>
                </a:solidFill>
                <a:latin typeface="Verdana" panose="020B0604030504040204" pitchFamily="34" charset="0"/>
                <a:ea typeface="Verdana" panose="020B0604030504040204" pitchFamily="34" charset="0"/>
              </a:rPr>
              <a:t>Pour obtenir la liste des accrochages aux objets, tapez l'alias « ACCROBJ » dans la fenêtre des commandes ou sélectionnez « Paramètres » au clic droit sur l’icone d’accrochage (voir l’icone de la barre d’état). </a:t>
            </a:r>
            <a:endParaRPr lang="fr-FR" sz="20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510B8D2F-824E-4BA3-946A-723359AA8CBE}"/>
              </a:ext>
            </a:extLst>
          </p:cNvPr>
          <p:cNvSpPr/>
          <p:nvPr/>
        </p:nvSpPr>
        <p:spPr>
          <a:xfrm>
            <a:off x="5429460" y="2380224"/>
            <a:ext cx="509666" cy="58756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pic>
        <p:nvPicPr>
          <p:cNvPr id="8" name="Image 7">
            <a:extLst>
              <a:ext uri="{FF2B5EF4-FFF2-40B4-BE49-F238E27FC236}">
                <a16:creationId xmlns:a16="http://schemas.microsoft.com/office/drawing/2014/main" id="{8F98C2AC-2957-49D7-9A9C-22C6D6B6B7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2000" y="3130474"/>
            <a:ext cx="507838" cy="581641"/>
          </a:xfrm>
          <a:prstGeom prst="rect">
            <a:avLst/>
          </a:prstGeom>
          <a:noFill/>
          <a:ln>
            <a:noFill/>
          </a:ln>
        </p:spPr>
      </p:pic>
      <p:pic>
        <p:nvPicPr>
          <p:cNvPr id="9" name="Image 8">
            <a:extLst>
              <a:ext uri="{FF2B5EF4-FFF2-40B4-BE49-F238E27FC236}">
                <a16:creationId xmlns:a16="http://schemas.microsoft.com/office/drawing/2014/main" id="{D2FBD5BF-8264-4A92-BB4B-2E4947E322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9212" y="3889517"/>
            <a:ext cx="489232" cy="515389"/>
          </a:xfrm>
          <a:prstGeom prst="rect">
            <a:avLst/>
          </a:prstGeom>
          <a:noFill/>
          <a:ln>
            <a:noFill/>
          </a:ln>
        </p:spPr>
      </p:pic>
      <p:pic>
        <p:nvPicPr>
          <p:cNvPr id="10" name="Image 9">
            <a:extLst>
              <a:ext uri="{FF2B5EF4-FFF2-40B4-BE49-F238E27FC236}">
                <a16:creationId xmlns:a16="http://schemas.microsoft.com/office/drawing/2014/main" id="{31FA12BB-B9C9-484E-AA7A-C8BEA9A79FF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9212" y="4508308"/>
            <a:ext cx="474613" cy="515389"/>
          </a:xfrm>
          <a:prstGeom prst="rect">
            <a:avLst/>
          </a:prstGeom>
          <a:noFill/>
          <a:ln>
            <a:noFill/>
          </a:ln>
        </p:spPr>
      </p:pic>
      <p:pic>
        <p:nvPicPr>
          <p:cNvPr id="11" name="Image 10">
            <a:extLst>
              <a:ext uri="{FF2B5EF4-FFF2-40B4-BE49-F238E27FC236}">
                <a16:creationId xmlns:a16="http://schemas.microsoft.com/office/drawing/2014/main" id="{93DF5B6D-264F-4A4B-AE4E-A8207A3F596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827" y="5233736"/>
            <a:ext cx="458001" cy="402503"/>
          </a:xfrm>
          <a:prstGeom prst="rect">
            <a:avLst/>
          </a:prstGeom>
          <a:noFill/>
          <a:ln>
            <a:noFill/>
          </a:ln>
        </p:spPr>
      </p:pic>
      <p:pic>
        <p:nvPicPr>
          <p:cNvPr id="14" name="Image 13">
            <a:extLst>
              <a:ext uri="{FF2B5EF4-FFF2-40B4-BE49-F238E27FC236}">
                <a16:creationId xmlns:a16="http://schemas.microsoft.com/office/drawing/2014/main" id="{F1EBB1CC-CD50-4312-9E87-287790B2C73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09211" y="6006128"/>
            <a:ext cx="489232" cy="505024"/>
          </a:xfrm>
          <a:prstGeom prst="rect">
            <a:avLst/>
          </a:prstGeom>
          <a:noFill/>
          <a:ln>
            <a:noFill/>
          </a:ln>
        </p:spPr>
      </p:pic>
      <p:sp>
        <p:nvSpPr>
          <p:cNvPr id="15" name="Rectangle 14">
            <a:extLst>
              <a:ext uri="{FF2B5EF4-FFF2-40B4-BE49-F238E27FC236}">
                <a16:creationId xmlns:a16="http://schemas.microsoft.com/office/drawing/2014/main" id="{4870247E-1A8C-4A1C-AD5A-C64B733EAD79}"/>
              </a:ext>
            </a:extLst>
          </p:cNvPr>
          <p:cNvSpPr/>
          <p:nvPr/>
        </p:nvSpPr>
        <p:spPr>
          <a:xfrm>
            <a:off x="976560" y="3141238"/>
            <a:ext cx="10824834" cy="584775"/>
          </a:xfrm>
          <a:prstGeom prst="rect">
            <a:avLst/>
          </a:prstGeom>
        </p:spPr>
        <p:txBody>
          <a:bodyPr wrap="square">
            <a:spAutoFit/>
          </a:bodyPr>
          <a:lstStyle/>
          <a:p>
            <a:pPr algn="just"/>
            <a:r>
              <a:rPr lang="fr-FR" sz="1600"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Snap Mode : </a:t>
            </a:r>
            <a:r>
              <a:rPr lang="fr-FR" sz="1600" b="1" dirty="0">
                <a:latin typeface="Verdana" panose="020B0604030504040204" pitchFamily="34" charset="0"/>
                <a:ea typeface="Verdana" panose="020B0604030504040204" pitchFamily="34" charset="0"/>
                <a:cs typeface="Times New Roman" panose="02020603050405020304" pitchFamily="18" charset="0"/>
              </a:rPr>
              <a:t>enclenche à des incréments de l'espacement que vous spécifiez. (à savoir si vous réglez à 2 dans les deux sens X, Y</a:t>
            </a:r>
            <a:endParaRPr lang="fr-FR" sz="1600" b="1" dirty="0">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F81C54C7-BFD4-46F7-8977-D073EED862E0}"/>
              </a:ext>
            </a:extLst>
          </p:cNvPr>
          <p:cNvSpPr/>
          <p:nvPr/>
        </p:nvSpPr>
        <p:spPr>
          <a:xfrm>
            <a:off x="976560" y="3914201"/>
            <a:ext cx="7773282" cy="369332"/>
          </a:xfrm>
          <a:prstGeom prst="rect">
            <a:avLst/>
          </a:prstGeom>
        </p:spPr>
        <p:txBody>
          <a:bodyPr wrap="none">
            <a:spAutoFit/>
          </a:bodyPr>
          <a:lstStyle/>
          <a:p>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Grille: </a:t>
            </a:r>
            <a:r>
              <a:rPr lang="fr-FR" b="1" dirty="0">
                <a:latin typeface="Verdana" panose="020B0604030504040204" pitchFamily="34" charset="0"/>
                <a:ea typeface="Verdana" panose="020B0604030504040204" pitchFamily="34" charset="0"/>
                <a:cs typeface="Times New Roman" panose="02020603050405020304" pitchFamily="18" charset="0"/>
              </a:rPr>
              <a:t>Affiche grilles avec l'espacement que vous spécifiez</a:t>
            </a:r>
          </a:p>
        </p:txBody>
      </p:sp>
      <p:sp>
        <p:nvSpPr>
          <p:cNvPr id="17" name="Rectangle 16">
            <a:extLst>
              <a:ext uri="{FF2B5EF4-FFF2-40B4-BE49-F238E27FC236}">
                <a16:creationId xmlns:a16="http://schemas.microsoft.com/office/drawing/2014/main" id="{92F242A2-E4B3-4134-9009-BCDD5FB98A12}"/>
              </a:ext>
            </a:extLst>
          </p:cNvPr>
          <p:cNvSpPr/>
          <p:nvPr/>
        </p:nvSpPr>
        <p:spPr>
          <a:xfrm>
            <a:off x="956145" y="4574952"/>
            <a:ext cx="10865663" cy="646331"/>
          </a:xfrm>
          <a:prstGeom prst="rect">
            <a:avLst/>
          </a:prstGeom>
        </p:spPr>
        <p:txBody>
          <a:bodyPr wrap="square">
            <a:spAutoFit/>
          </a:bodyPr>
          <a:lstStyle/>
          <a:p>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Mode Ortho: </a:t>
            </a:r>
            <a:r>
              <a:rPr lang="fr-FR" b="1" dirty="0">
                <a:latin typeface="Verdana" panose="020B0604030504040204" pitchFamily="34" charset="0"/>
                <a:ea typeface="Verdana" panose="020B0604030504040204" pitchFamily="34" charset="0"/>
                <a:cs typeface="Times New Roman" panose="02020603050405020304" pitchFamily="18" charset="0"/>
              </a:rPr>
              <a:t>restreint les mouvements de directions horizontale et verticale</a:t>
            </a:r>
            <a:r>
              <a:rPr lang="fr-FR" dirty="0">
                <a:latin typeface="Times New Roman" panose="02020603050405020304" pitchFamily="18" charset="0"/>
                <a:cs typeface="Times New Roman" panose="02020603050405020304" pitchFamily="18" charset="0"/>
              </a:rPr>
              <a:t>.</a:t>
            </a:r>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 Snap Mode : </a:t>
            </a:r>
            <a:endParaRPr lang="fr-FR"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D7F98A6F-BD13-4983-A600-1EF061364AA8}"/>
              </a:ext>
            </a:extLst>
          </p:cNvPr>
          <p:cNvSpPr/>
          <p:nvPr/>
        </p:nvSpPr>
        <p:spPr>
          <a:xfrm>
            <a:off x="976560" y="5155835"/>
            <a:ext cx="11056414" cy="646331"/>
          </a:xfrm>
          <a:prstGeom prst="rect">
            <a:avLst/>
          </a:prstGeom>
        </p:spPr>
        <p:txBody>
          <a:bodyPr wrap="square">
            <a:spAutoFit/>
          </a:bodyPr>
          <a:lstStyle/>
          <a:p>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Suivi Polar</a:t>
            </a:r>
            <a:r>
              <a:rPr lang="fr-FR" b="1" dirty="0">
                <a:latin typeface="Verdana" panose="020B0604030504040204" pitchFamily="34" charset="0"/>
                <a:ea typeface="Verdana" panose="020B0604030504040204" pitchFamily="34" charset="0"/>
                <a:cs typeface="Times New Roman" panose="02020603050405020304" pitchFamily="18" charset="0"/>
              </a:rPr>
              <a:t>: Circuits incréments de l'angle que vous spécifiez (par exemple, si vous le réglez à 30 degrés, il permet de suivre 30,60,90,120 degrés etc.)</a:t>
            </a:r>
          </a:p>
        </p:txBody>
      </p:sp>
      <p:sp>
        <p:nvSpPr>
          <p:cNvPr id="19" name="Rectangle 18">
            <a:extLst>
              <a:ext uri="{FF2B5EF4-FFF2-40B4-BE49-F238E27FC236}">
                <a16:creationId xmlns:a16="http://schemas.microsoft.com/office/drawing/2014/main" id="{B7ACBEDE-5232-495B-A22A-EC5134F2F075}"/>
              </a:ext>
            </a:extLst>
          </p:cNvPr>
          <p:cNvSpPr/>
          <p:nvPr/>
        </p:nvSpPr>
        <p:spPr>
          <a:xfrm>
            <a:off x="976560" y="5952468"/>
            <a:ext cx="10938692" cy="646331"/>
          </a:xfrm>
          <a:prstGeom prst="rect">
            <a:avLst/>
          </a:prstGeom>
        </p:spPr>
        <p:txBody>
          <a:bodyPr wrap="square">
            <a:spAutoFit/>
          </a:bodyPr>
          <a:lstStyle/>
          <a:p>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Afficher / Masquer l'épaisseur de ligne: </a:t>
            </a:r>
            <a:r>
              <a:rPr lang="fr-FR" b="1" dirty="0">
                <a:latin typeface="Verdana" panose="020B0604030504040204" pitchFamily="34" charset="0"/>
                <a:ea typeface="Verdana" panose="020B0604030504040204" pitchFamily="34" charset="0"/>
                <a:cs typeface="Times New Roman" panose="02020603050405020304" pitchFamily="18" charset="0"/>
              </a:rPr>
              <a:t>activer / désactiver la largeur de ligne sur </a:t>
            </a:r>
            <a:r>
              <a:rPr lang="fr-FR" b="1" dirty="0" err="1">
                <a:latin typeface="Verdana" panose="020B0604030504040204" pitchFamily="34" charset="0"/>
                <a:ea typeface="Verdana" panose="020B0604030504040204" pitchFamily="34" charset="0"/>
                <a:cs typeface="Times New Roman" panose="02020603050405020304" pitchFamily="18" charset="0"/>
              </a:rPr>
              <a:t>display.It</a:t>
            </a:r>
            <a:r>
              <a:rPr lang="fr-FR" b="1" dirty="0">
                <a:latin typeface="Verdana" panose="020B0604030504040204" pitchFamily="34" charset="0"/>
                <a:ea typeface="Verdana" panose="020B0604030504040204" pitchFamily="34" charset="0"/>
                <a:cs typeface="Times New Roman" panose="02020603050405020304" pitchFamily="18" charset="0"/>
              </a:rPr>
              <a:t> ne pas affecter les largeurs de ligne sur la parcelle</a:t>
            </a:r>
            <a:endParaRPr lang="fr-FR" b="1" dirty="0">
              <a:latin typeface="Verdana" panose="020B0604030504040204" pitchFamily="34" charset="0"/>
              <a:ea typeface="Verdana" panose="020B0604030504040204" pitchFamily="34" charset="0"/>
            </a:endParaRPr>
          </a:p>
        </p:txBody>
      </p:sp>
      <p:sp>
        <p:nvSpPr>
          <p:cNvPr id="20" name="AutoShape 5">
            <a:extLst>
              <a:ext uri="{FF2B5EF4-FFF2-40B4-BE49-F238E27FC236}">
                <a16:creationId xmlns:a16="http://schemas.microsoft.com/office/drawing/2014/main" id="{E93E17C6-4998-4F55-89B8-755ADD2AB63B}"/>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36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2DE45A-8F33-487C-BF30-790A83820E0A}"/>
              </a:ext>
            </a:extLst>
          </p:cNvPr>
          <p:cNvPicPr>
            <a:picLocks noChangeAspect="1"/>
          </p:cNvPicPr>
          <p:nvPr/>
        </p:nvPicPr>
        <p:blipFill rotWithShape="1">
          <a:blip r:embed="rId2"/>
          <a:srcRect l="48631" r="30738"/>
          <a:stretch/>
        </p:blipFill>
        <p:spPr>
          <a:xfrm>
            <a:off x="419725" y="1089772"/>
            <a:ext cx="1469035" cy="632443"/>
          </a:xfrm>
          <a:prstGeom prst="rect">
            <a:avLst/>
          </a:prstGeom>
        </p:spPr>
      </p:pic>
      <p:sp>
        <p:nvSpPr>
          <p:cNvPr id="6" name="Rectangle 5">
            <a:extLst>
              <a:ext uri="{FF2B5EF4-FFF2-40B4-BE49-F238E27FC236}">
                <a16:creationId xmlns:a16="http://schemas.microsoft.com/office/drawing/2014/main" id="{D96C694F-1BE6-4FE2-B30A-9B6981D8CC48}"/>
              </a:ext>
            </a:extLst>
          </p:cNvPr>
          <p:cNvSpPr/>
          <p:nvPr/>
        </p:nvSpPr>
        <p:spPr>
          <a:xfrm>
            <a:off x="2013679" y="1052051"/>
            <a:ext cx="10019295" cy="707886"/>
          </a:xfrm>
          <a:prstGeom prst="rect">
            <a:avLst/>
          </a:prstGeom>
        </p:spPr>
        <p:txBody>
          <a:bodyPr wrap="square">
            <a:spAutoFit/>
          </a:bodyPr>
          <a:lstStyle/>
          <a:p>
            <a:pPr algn="just"/>
            <a:r>
              <a:rPr lang="fr-FR"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Le SCU : </a:t>
            </a:r>
            <a:r>
              <a:rPr lang="fr-FR" sz="2000" dirty="0">
                <a:latin typeface="Verdana" panose="020B0604030504040204" pitchFamily="34" charset="0"/>
                <a:ea typeface="Verdana" panose="020B0604030504040204" pitchFamily="34" charset="0"/>
                <a:cs typeface="Times New Roman" panose="02020603050405020304" pitchFamily="18" charset="0"/>
              </a:rPr>
              <a:t>est le système de cordonnées utilisateur. Autrement dit, le </a:t>
            </a:r>
            <a:r>
              <a:rPr lang="fr-FR" sz="2000" dirty="0" err="1">
                <a:latin typeface="Verdana" panose="020B0604030504040204" pitchFamily="34" charset="0"/>
                <a:ea typeface="Verdana" panose="020B0604030504040204" pitchFamily="34" charset="0"/>
                <a:cs typeface="Times New Roman" panose="02020603050405020304" pitchFamily="18" charset="0"/>
              </a:rPr>
              <a:t>repere</a:t>
            </a:r>
            <a:r>
              <a:rPr lang="fr-FR" sz="2000" dirty="0">
                <a:latin typeface="Verdana" panose="020B0604030504040204" pitchFamily="34" charset="0"/>
                <a:ea typeface="Verdana" panose="020B0604030504040204" pitchFamily="34" charset="0"/>
                <a:cs typeface="Times New Roman" panose="02020603050405020304" pitchFamily="18" charset="0"/>
              </a:rPr>
              <a:t> orthonormé du système AutoCAD,</a:t>
            </a:r>
            <a:endParaRPr lang="fr-FR" dirty="0"/>
          </a:p>
        </p:txBody>
      </p:sp>
      <p:sp>
        <p:nvSpPr>
          <p:cNvPr id="7" name="Rectangle 6">
            <a:extLst>
              <a:ext uri="{FF2B5EF4-FFF2-40B4-BE49-F238E27FC236}">
                <a16:creationId xmlns:a16="http://schemas.microsoft.com/office/drawing/2014/main" id="{05F93C76-2824-4E4A-A3E0-57CAA74C5429}"/>
              </a:ext>
            </a:extLst>
          </p:cNvPr>
          <p:cNvSpPr/>
          <p:nvPr/>
        </p:nvSpPr>
        <p:spPr>
          <a:xfrm>
            <a:off x="282424" y="1847261"/>
            <a:ext cx="11587396" cy="1323439"/>
          </a:xfrm>
          <a:prstGeom prst="rect">
            <a:avLst/>
          </a:prstGeom>
        </p:spPr>
        <p:txBody>
          <a:bodyPr wrap="square">
            <a:spAutoFit/>
          </a:bodyPr>
          <a:lstStyle/>
          <a:p>
            <a:pPr algn="just"/>
            <a:r>
              <a:rPr lang="fr-FR" sz="2000" dirty="0">
                <a:latin typeface="Verdana" panose="020B0604030504040204" pitchFamily="34" charset="0"/>
                <a:ea typeface="Verdana" panose="020B0604030504040204" pitchFamily="34" charset="0"/>
                <a:cs typeface="Times New Roman" panose="02020603050405020304" pitchFamily="18" charset="0"/>
              </a:rPr>
              <a:t>Par défaut, le programme démarre un SCU particulier. L’origine (0,0,0) est fixé, et l’orientation X et Y est classique, à 0°.</a:t>
            </a:r>
          </a:p>
          <a:p>
            <a:pPr algn="just"/>
            <a:r>
              <a:rPr lang="fr-FR" sz="2000" dirty="0">
                <a:latin typeface="Verdana" panose="020B0604030504040204" pitchFamily="34" charset="0"/>
                <a:ea typeface="Verdana" panose="020B0604030504040204" pitchFamily="34" charset="0"/>
                <a:cs typeface="Times New Roman" panose="02020603050405020304" pitchFamily="18" charset="0"/>
              </a:rPr>
              <a:t>Par contre, comme pour une planche à dessin, il est possible de modifier l’angle des règles, e d'autres terme, de changer le SCU…</a:t>
            </a:r>
            <a:endParaRPr lang="fr-FR" sz="2000" dirty="0"/>
          </a:p>
        </p:txBody>
      </p:sp>
      <p:pic>
        <p:nvPicPr>
          <p:cNvPr id="8" name="Image 7">
            <a:extLst>
              <a:ext uri="{FF2B5EF4-FFF2-40B4-BE49-F238E27FC236}">
                <a16:creationId xmlns:a16="http://schemas.microsoft.com/office/drawing/2014/main" id="{240A5555-0509-4CFD-A39C-5EB2AAE9CEF9}"/>
              </a:ext>
            </a:extLst>
          </p:cNvPr>
          <p:cNvPicPr>
            <a:picLocks noChangeAspect="1"/>
          </p:cNvPicPr>
          <p:nvPr/>
        </p:nvPicPr>
        <p:blipFill>
          <a:blip r:embed="rId3"/>
          <a:stretch>
            <a:fillRect/>
          </a:stretch>
        </p:blipFill>
        <p:spPr>
          <a:xfrm>
            <a:off x="2257917" y="3202995"/>
            <a:ext cx="7533291" cy="458385"/>
          </a:xfrm>
          <a:prstGeom prst="rect">
            <a:avLst/>
          </a:prstGeom>
        </p:spPr>
      </p:pic>
      <p:sp>
        <p:nvSpPr>
          <p:cNvPr id="9" name="Rectangle 8">
            <a:extLst>
              <a:ext uri="{FF2B5EF4-FFF2-40B4-BE49-F238E27FC236}">
                <a16:creationId xmlns:a16="http://schemas.microsoft.com/office/drawing/2014/main" id="{976ED702-675B-4640-A959-C274D1C83549}"/>
              </a:ext>
            </a:extLst>
          </p:cNvPr>
          <p:cNvSpPr/>
          <p:nvPr/>
        </p:nvSpPr>
        <p:spPr>
          <a:xfrm>
            <a:off x="282424" y="3693675"/>
            <a:ext cx="11587396" cy="3170099"/>
          </a:xfrm>
          <a:prstGeom prst="rect">
            <a:avLst/>
          </a:prstGeom>
        </p:spPr>
        <p:txBody>
          <a:bodyPr wrap="square">
            <a:spAutoFit/>
          </a:bodyPr>
          <a:lstStyle/>
          <a:p>
            <a:pPr algn="just"/>
            <a:r>
              <a:rPr lang="fr-FR" sz="2000" dirty="0">
                <a:latin typeface="Verdana" panose="020B0604030504040204" pitchFamily="34" charset="0"/>
                <a:ea typeface="Verdana" panose="020B0604030504040204" pitchFamily="34" charset="0"/>
                <a:cs typeface="Times New Roman" panose="02020603050405020304" pitchFamily="18" charset="0"/>
              </a:rPr>
              <a:t>Cette commande permet aussi de travailler « normalement » sur un point incliné suivant un angle quelconque. On peut aussi basculer un projet à 90° dans une présentation. Cette fonction très utile est quasi  indispensable dans le cas d’un projet calé sur un plan  de cadastre par exemple.</a:t>
            </a:r>
          </a:p>
          <a:p>
            <a:pPr algn="just"/>
            <a:r>
              <a:rPr lang="fr-FR" sz="2000" dirty="0">
                <a:latin typeface="Verdana" panose="020B0604030504040204" pitchFamily="34" charset="0"/>
                <a:ea typeface="Verdana" panose="020B0604030504040204" pitchFamily="34" charset="0"/>
                <a:cs typeface="Times New Roman" panose="02020603050405020304" pitchFamily="18" charset="0"/>
              </a:rPr>
              <a:t>On retiendra essentiellement:</a:t>
            </a:r>
          </a:p>
          <a:p>
            <a:pPr marL="342900" indent="-342900" algn="just">
              <a:buFontTx/>
              <a:buChar char="-"/>
            </a:pPr>
            <a:r>
              <a:rPr lang="fr-FR" sz="2000" b="1" u="sng" dirty="0">
                <a:latin typeface="Verdana" panose="020B0604030504040204" pitchFamily="34" charset="0"/>
                <a:ea typeface="Verdana" panose="020B0604030504040204" pitchFamily="34" charset="0"/>
                <a:cs typeface="Times New Roman" panose="02020603050405020304" pitchFamily="18" charset="0"/>
              </a:rPr>
              <a:t>Axe Z: </a:t>
            </a:r>
            <a:r>
              <a:rPr lang="fr-FR" sz="2000" dirty="0">
                <a:latin typeface="Verdana" panose="020B0604030504040204" pitchFamily="34" charset="0"/>
                <a:ea typeface="Verdana" panose="020B0604030504040204" pitchFamily="34" charset="0"/>
                <a:cs typeface="Times New Roman" panose="02020603050405020304" pitchFamily="18" charset="0"/>
              </a:rPr>
              <a:t>le logiciel demande alors de donner l’angle de rotation de SCU  (ex:30)</a:t>
            </a:r>
          </a:p>
          <a:p>
            <a:pPr marL="342900" indent="-342900" algn="just">
              <a:buFontTx/>
              <a:buChar char="-"/>
            </a:pPr>
            <a:r>
              <a:rPr lang="fr-FR" sz="2000" b="1" u="sng" dirty="0">
                <a:latin typeface="Verdana" panose="020B0604030504040204" pitchFamily="34" charset="0"/>
                <a:ea typeface="Verdana" panose="020B0604030504040204" pitchFamily="34" charset="0"/>
                <a:cs typeface="Times New Roman" panose="02020603050405020304" pitchFamily="18" charset="0"/>
              </a:rPr>
              <a:t>Objet : </a:t>
            </a:r>
            <a:r>
              <a:rPr lang="fr-FR" sz="2000" dirty="0">
                <a:latin typeface="Verdana" panose="020B0604030504040204" pitchFamily="34" charset="0"/>
                <a:ea typeface="Verdana" panose="020B0604030504040204" pitchFamily="34" charset="0"/>
                <a:cs typeface="Times New Roman" panose="02020603050405020304" pitchFamily="18" charset="0"/>
              </a:rPr>
              <a:t>il ca se caler automatiquement sur l’angle d’inclinaison de l’entité sélectionné. L'extimité la plus proche deviendra la nouvelle origine du repère orthonormé.</a:t>
            </a:r>
          </a:p>
          <a:p>
            <a:pPr marL="342900" indent="-342900" algn="just">
              <a:buFontTx/>
              <a:buChar char="-"/>
            </a:pPr>
            <a:r>
              <a:rPr lang="fr-FR" sz="2000" b="1" u="sng" dirty="0">
                <a:latin typeface="Verdana" panose="020B0604030504040204" pitchFamily="34" charset="0"/>
                <a:ea typeface="Verdana" panose="020B0604030504040204" pitchFamily="34" charset="0"/>
                <a:cs typeface="Times New Roman" panose="02020603050405020304" pitchFamily="18" charset="0"/>
              </a:rPr>
              <a:t>3point : </a:t>
            </a:r>
            <a:r>
              <a:rPr lang="fr-FR" sz="2000" dirty="0">
                <a:latin typeface="Verdana" panose="020B0604030504040204" pitchFamily="34" charset="0"/>
                <a:ea typeface="Verdana" panose="020B0604030504040204" pitchFamily="34" charset="0"/>
                <a:cs typeface="Times New Roman" panose="02020603050405020304" pitchFamily="18" charset="0"/>
              </a:rPr>
              <a:t>cette option, utilisé en 3, définit dans ce cas un plan de construction qui devient le plan de référence.</a:t>
            </a:r>
            <a:endParaRPr lang="fr-FR" sz="2000" dirty="0"/>
          </a:p>
        </p:txBody>
      </p:sp>
      <p:sp>
        <p:nvSpPr>
          <p:cNvPr id="10" name="AutoShape 5">
            <a:extLst>
              <a:ext uri="{FF2B5EF4-FFF2-40B4-BE49-F238E27FC236}">
                <a16:creationId xmlns:a16="http://schemas.microsoft.com/office/drawing/2014/main" id="{B7B23427-28B6-4F5A-B276-D628154D53F8}"/>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17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1000"/>
                                        <p:tgtEl>
                                          <p:spTgt spid="9">
                                            <p:txEl>
                                              <p:pRg st="1" end="1"/>
                                            </p:txEl>
                                          </p:spTgt>
                                        </p:tgtEl>
                                      </p:cBhvr>
                                    </p:animEffect>
                                    <p:anim calcmode="lin" valueType="num">
                                      <p:cBhvr>
                                        <p:cTn id="4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1000"/>
                                        <p:tgtEl>
                                          <p:spTgt spid="9">
                                            <p:txEl>
                                              <p:pRg st="2" end="2"/>
                                            </p:txEl>
                                          </p:spTgt>
                                        </p:tgtEl>
                                      </p:cBhvr>
                                    </p:animEffect>
                                    <p:anim calcmode="lin" valueType="num">
                                      <p:cBhvr>
                                        <p:cTn id="4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1000"/>
                                        <p:tgtEl>
                                          <p:spTgt spid="9">
                                            <p:txEl>
                                              <p:pRg st="3" end="3"/>
                                            </p:txEl>
                                          </p:spTgt>
                                        </p:tgtEl>
                                      </p:cBhvr>
                                    </p:animEffect>
                                    <p:anim calcmode="lin" valueType="num">
                                      <p:cBhvr>
                                        <p:cTn id="5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fade">
                                      <p:cBhvr>
                                        <p:cTn id="61" dur="1000"/>
                                        <p:tgtEl>
                                          <p:spTgt spid="9">
                                            <p:txEl>
                                              <p:pRg st="4" end="4"/>
                                            </p:txEl>
                                          </p:spTgt>
                                        </p:tgtEl>
                                      </p:cBhvr>
                                    </p:animEffect>
                                    <p:anim calcmode="lin" valueType="num">
                                      <p:cBhvr>
                                        <p:cTn id="6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8A98EA-154B-40FD-AA51-919399C7BA75}"/>
              </a:ext>
            </a:extLst>
          </p:cNvPr>
          <p:cNvSpPr/>
          <p:nvPr/>
        </p:nvSpPr>
        <p:spPr>
          <a:xfrm>
            <a:off x="119270" y="1363475"/>
            <a:ext cx="11913704" cy="5201424"/>
          </a:xfrm>
          <a:prstGeom prst="rect">
            <a:avLst/>
          </a:prstGeom>
        </p:spPr>
        <p:txBody>
          <a:bodyPr wrap="square">
            <a:spAutoFit/>
          </a:bodyPr>
          <a:lstStyle/>
          <a:p>
            <a:pPr marR="0" algn="just"/>
            <a:r>
              <a:rPr lang="fr-FR" sz="2400" dirty="0">
                <a:solidFill>
                  <a:srgbClr val="000000"/>
                </a:solidFill>
                <a:latin typeface="Verdana" panose="020B0604030504040204" pitchFamily="34" charset="0"/>
                <a:ea typeface="Verdana" panose="020B0604030504040204" pitchFamily="34" charset="0"/>
              </a:rPr>
              <a:t>Ces raccourcis peuvent parfois varier dans les anciens version D’AutoCAD</a:t>
            </a:r>
          </a:p>
          <a:p>
            <a:pPr marR="0" algn="just"/>
            <a:endParaRPr lang="fr-FR" sz="2000" b="1" dirty="0">
              <a:solidFill>
                <a:srgbClr val="000000"/>
              </a:solidFill>
              <a:latin typeface="Arial" panose="020B0604020202020204" pitchFamily="34" charset="0"/>
            </a:endParaRPr>
          </a:p>
          <a:p>
            <a:pPr marR="0" algn="just"/>
            <a:r>
              <a:rPr lang="fr-FR" sz="2400" b="1" dirty="0">
                <a:solidFill>
                  <a:srgbClr val="000000"/>
                </a:solidFill>
                <a:latin typeface="Verdana" panose="020B0604030504040204" pitchFamily="34" charset="0"/>
                <a:ea typeface="Verdana" panose="020B0604030504040204" pitchFamily="34" charset="0"/>
              </a:rPr>
              <a:t>F1 </a:t>
            </a:r>
            <a:r>
              <a:rPr lang="fr-FR" sz="2400" dirty="0">
                <a:solidFill>
                  <a:srgbClr val="0000FF"/>
                </a:solidFill>
                <a:latin typeface="Verdana" panose="020B0604030504040204" pitchFamily="34" charset="0"/>
                <a:ea typeface="Verdana" panose="020B0604030504040204" pitchFamily="34" charset="0"/>
              </a:rPr>
              <a:t>Appel l'aide du logiciel</a:t>
            </a:r>
            <a:r>
              <a:rPr lang="fr-FR" sz="2400" dirty="0">
                <a:solidFill>
                  <a:srgbClr val="000000"/>
                </a:solidFill>
                <a:latin typeface="Verdana" panose="020B0604030504040204" pitchFamily="34" charset="0"/>
                <a:ea typeface="Verdana" panose="020B0604030504040204" pitchFamily="34" charset="0"/>
              </a:rPr>
              <a:t>. </a:t>
            </a:r>
          </a:p>
          <a:p>
            <a:pPr marR="0" algn="just"/>
            <a:r>
              <a:rPr lang="fr-FR" sz="2400" b="1" dirty="0">
                <a:solidFill>
                  <a:srgbClr val="000000"/>
                </a:solidFill>
                <a:latin typeface="Verdana" panose="020B0604030504040204" pitchFamily="34" charset="0"/>
                <a:ea typeface="Verdana" panose="020B0604030504040204" pitchFamily="34" charset="0"/>
              </a:rPr>
              <a:t>F2 </a:t>
            </a:r>
            <a:r>
              <a:rPr lang="fr-FR" sz="2400" dirty="0">
                <a:solidFill>
                  <a:srgbClr val="FF0000"/>
                </a:solidFill>
                <a:latin typeface="Verdana" panose="020B0604030504040204" pitchFamily="34" charset="0"/>
                <a:ea typeface="Verdana" panose="020B0604030504040204" pitchFamily="34" charset="0"/>
              </a:rPr>
              <a:t>Affichage de la liste des commandes précédemment utilisées. </a:t>
            </a:r>
          </a:p>
          <a:p>
            <a:pPr marR="0" algn="just"/>
            <a:r>
              <a:rPr lang="fr-FR" sz="2400" b="1" dirty="0">
                <a:solidFill>
                  <a:srgbClr val="000000"/>
                </a:solidFill>
                <a:latin typeface="Verdana" panose="020B0604030504040204" pitchFamily="34" charset="0"/>
                <a:ea typeface="Verdana" panose="020B0604030504040204" pitchFamily="34" charset="0"/>
              </a:rPr>
              <a:t>F3 </a:t>
            </a:r>
            <a:r>
              <a:rPr lang="fr-FR" sz="2400" dirty="0">
                <a:solidFill>
                  <a:srgbClr val="0000FF"/>
                </a:solidFill>
                <a:latin typeface="Verdana" panose="020B0604030504040204" pitchFamily="34" charset="0"/>
                <a:ea typeface="Verdana" panose="020B0604030504040204" pitchFamily="34" charset="0"/>
              </a:rPr>
              <a:t>Active ou désactive l'accro</a:t>
            </a:r>
          </a:p>
          <a:p>
            <a:pPr marR="0" algn="just"/>
            <a:r>
              <a:rPr lang="fr-FR" sz="2400" b="1" dirty="0">
                <a:solidFill>
                  <a:srgbClr val="000000"/>
                </a:solidFill>
                <a:latin typeface="Verdana" panose="020B0604030504040204" pitchFamily="34" charset="0"/>
                <a:ea typeface="Verdana" panose="020B0604030504040204" pitchFamily="34" charset="0"/>
              </a:rPr>
              <a:t>F4 </a:t>
            </a:r>
            <a:r>
              <a:rPr lang="fr-FR" sz="2400" dirty="0">
                <a:solidFill>
                  <a:srgbClr val="FF0000"/>
                </a:solidFill>
                <a:latin typeface="Verdana" panose="020B0604030504040204" pitchFamily="34" charset="0"/>
                <a:ea typeface="Verdana" panose="020B0604030504040204" pitchFamily="34" charset="0"/>
              </a:rPr>
              <a:t>Calibrage de la tablette (pour la digitalisation). </a:t>
            </a:r>
          </a:p>
          <a:p>
            <a:pPr marR="0" algn="just"/>
            <a:r>
              <a:rPr lang="fr-FR" sz="2400" b="1" dirty="0">
                <a:solidFill>
                  <a:srgbClr val="000000"/>
                </a:solidFill>
                <a:latin typeface="Verdana" panose="020B0604030504040204" pitchFamily="34" charset="0"/>
                <a:ea typeface="Verdana" panose="020B0604030504040204" pitchFamily="34" charset="0"/>
              </a:rPr>
              <a:t>F5 </a:t>
            </a:r>
            <a:r>
              <a:rPr lang="fr-FR" sz="2400" dirty="0">
                <a:solidFill>
                  <a:srgbClr val="0000FF"/>
                </a:solidFill>
                <a:latin typeface="Verdana" panose="020B0604030504040204" pitchFamily="34" charset="0"/>
                <a:ea typeface="Verdana" panose="020B0604030504040204" pitchFamily="34" charset="0"/>
              </a:rPr>
              <a:t>Changement de la grille isométrique (haut, droite ou gauche) </a:t>
            </a:r>
          </a:p>
          <a:p>
            <a:pPr marR="0" algn="just"/>
            <a:r>
              <a:rPr lang="fr-FR" sz="2400" b="1" dirty="0">
                <a:solidFill>
                  <a:srgbClr val="000000"/>
                </a:solidFill>
                <a:latin typeface="Verdana" panose="020B0604030504040204" pitchFamily="34" charset="0"/>
                <a:ea typeface="Verdana" panose="020B0604030504040204" pitchFamily="34" charset="0"/>
              </a:rPr>
              <a:t>F6</a:t>
            </a:r>
            <a:r>
              <a:rPr lang="fr-FR" sz="2400" dirty="0">
                <a:solidFill>
                  <a:srgbClr val="000000"/>
                </a:solidFill>
                <a:latin typeface="Verdana" panose="020B0604030504040204" pitchFamily="34" charset="0"/>
                <a:ea typeface="Verdana" panose="020B0604030504040204" pitchFamily="34" charset="0"/>
              </a:rPr>
              <a:t> </a:t>
            </a:r>
            <a:r>
              <a:rPr lang="fr-FR" sz="2400" dirty="0">
                <a:solidFill>
                  <a:srgbClr val="FF0000"/>
                </a:solidFill>
                <a:latin typeface="Verdana" panose="020B0604030504040204" pitchFamily="34" charset="0"/>
                <a:ea typeface="Verdana" panose="020B0604030504040204" pitchFamily="34" charset="0"/>
              </a:rPr>
              <a:t>active ou désactive le SCU dynamique</a:t>
            </a:r>
          </a:p>
          <a:p>
            <a:pPr marR="0" algn="just"/>
            <a:r>
              <a:rPr lang="fr-FR" sz="2400" b="1" dirty="0">
                <a:solidFill>
                  <a:srgbClr val="000000"/>
                </a:solidFill>
                <a:latin typeface="Verdana" panose="020B0604030504040204" pitchFamily="34" charset="0"/>
                <a:ea typeface="Verdana" panose="020B0604030504040204" pitchFamily="34" charset="0"/>
              </a:rPr>
              <a:t>F7 </a:t>
            </a:r>
            <a:r>
              <a:rPr lang="fr-FR" sz="2400" dirty="0">
                <a:solidFill>
                  <a:srgbClr val="0000FF"/>
                </a:solidFill>
                <a:latin typeface="Verdana" panose="020B0604030504040204" pitchFamily="34" charset="0"/>
                <a:ea typeface="Verdana" panose="020B0604030504040204" pitchFamily="34" charset="0"/>
              </a:rPr>
              <a:t>Affichage de la grille</a:t>
            </a:r>
            <a:r>
              <a:rPr lang="fr-FR" sz="2400" dirty="0">
                <a:solidFill>
                  <a:srgbClr val="000000"/>
                </a:solidFill>
                <a:latin typeface="Verdana" panose="020B0604030504040204" pitchFamily="34" charset="0"/>
                <a:ea typeface="Verdana" panose="020B0604030504040204" pitchFamily="34" charset="0"/>
              </a:rPr>
              <a:t>.</a:t>
            </a:r>
          </a:p>
          <a:p>
            <a:pPr marR="0" algn="just"/>
            <a:r>
              <a:rPr lang="fr-FR" sz="2400" b="1" dirty="0">
                <a:solidFill>
                  <a:srgbClr val="000000"/>
                </a:solidFill>
                <a:latin typeface="Verdana" panose="020B0604030504040204" pitchFamily="34" charset="0"/>
                <a:ea typeface="Verdana" panose="020B0604030504040204" pitchFamily="34" charset="0"/>
              </a:rPr>
              <a:t>F8 </a:t>
            </a:r>
            <a:r>
              <a:rPr lang="fr-FR" sz="2400" dirty="0">
                <a:solidFill>
                  <a:srgbClr val="FF0000"/>
                </a:solidFill>
                <a:latin typeface="Verdana" panose="020B0604030504040204" pitchFamily="34" charset="0"/>
                <a:ea typeface="Verdana" panose="020B0604030504040204" pitchFamily="34" charset="0"/>
              </a:rPr>
              <a:t>Active ou désactive le mode orthogonal. </a:t>
            </a:r>
          </a:p>
          <a:p>
            <a:pPr marR="0" algn="just"/>
            <a:r>
              <a:rPr lang="fr-FR" sz="2400" b="1" dirty="0">
                <a:solidFill>
                  <a:srgbClr val="000000"/>
                </a:solidFill>
                <a:latin typeface="Verdana" panose="020B0604030504040204" pitchFamily="34" charset="0"/>
                <a:ea typeface="Verdana" panose="020B0604030504040204" pitchFamily="34" charset="0"/>
              </a:rPr>
              <a:t>F9 </a:t>
            </a:r>
            <a:r>
              <a:rPr lang="fr-FR" sz="2400" dirty="0">
                <a:solidFill>
                  <a:srgbClr val="0000FF"/>
                </a:solidFill>
                <a:latin typeface="Verdana" panose="020B0604030504040204" pitchFamily="34" charset="0"/>
                <a:ea typeface="Verdana" panose="020B0604030504040204" pitchFamily="34" charset="0"/>
              </a:rPr>
              <a:t>Active ou désactive l'accrochage à la grille</a:t>
            </a:r>
          </a:p>
          <a:p>
            <a:pPr marR="0" algn="just"/>
            <a:r>
              <a:rPr lang="fr-FR" sz="2400" b="1" dirty="0">
                <a:solidFill>
                  <a:srgbClr val="000000"/>
                </a:solidFill>
                <a:latin typeface="Verdana" panose="020B0604030504040204" pitchFamily="34" charset="0"/>
                <a:ea typeface="Verdana" panose="020B0604030504040204" pitchFamily="34" charset="0"/>
              </a:rPr>
              <a:t>F10 </a:t>
            </a:r>
            <a:r>
              <a:rPr lang="fr-FR" sz="2400" dirty="0">
                <a:solidFill>
                  <a:srgbClr val="FF0000"/>
                </a:solidFill>
                <a:latin typeface="Verdana" panose="020B0604030504040204" pitchFamily="34" charset="0"/>
                <a:ea typeface="Verdana" panose="020B0604030504040204" pitchFamily="34" charset="0"/>
              </a:rPr>
              <a:t>Active ou désactive le repérage polaire.</a:t>
            </a:r>
          </a:p>
          <a:p>
            <a:pPr marR="0" algn="just"/>
            <a:r>
              <a:rPr lang="fr-FR" sz="2400" b="1" dirty="0">
                <a:solidFill>
                  <a:srgbClr val="000000"/>
                </a:solidFill>
                <a:latin typeface="Verdana" panose="020B0604030504040204" pitchFamily="34" charset="0"/>
                <a:ea typeface="Verdana" panose="020B0604030504040204" pitchFamily="34" charset="0"/>
              </a:rPr>
              <a:t>F11 </a:t>
            </a:r>
            <a:r>
              <a:rPr lang="fr-FR" sz="2400" dirty="0">
                <a:solidFill>
                  <a:srgbClr val="0000FF"/>
                </a:solidFill>
                <a:latin typeface="Verdana" panose="020B0604030504040204" pitchFamily="34" charset="0"/>
                <a:ea typeface="Verdana" panose="020B0604030504040204" pitchFamily="34" charset="0"/>
              </a:rPr>
              <a:t>Active ou désactive le repérage d’accrochage aux objets. </a:t>
            </a:r>
          </a:p>
          <a:p>
            <a:pPr marR="0" algn="just"/>
            <a:r>
              <a:rPr lang="fr-FR" sz="2400" b="1" dirty="0">
                <a:solidFill>
                  <a:srgbClr val="000000"/>
                </a:solidFill>
                <a:latin typeface="Verdana" panose="020B0604030504040204" pitchFamily="34" charset="0"/>
                <a:ea typeface="Verdana" panose="020B0604030504040204" pitchFamily="34" charset="0"/>
              </a:rPr>
              <a:t>F12</a:t>
            </a:r>
            <a:r>
              <a:rPr lang="fr-FR" sz="2400" dirty="0">
                <a:solidFill>
                  <a:srgbClr val="000000"/>
                </a:solidFill>
                <a:latin typeface="Verdana" panose="020B0604030504040204" pitchFamily="34" charset="0"/>
                <a:ea typeface="Verdana" panose="020B0604030504040204" pitchFamily="34" charset="0"/>
              </a:rPr>
              <a:t> </a:t>
            </a:r>
            <a:r>
              <a:rPr lang="fr-FR" sz="2400" dirty="0">
                <a:solidFill>
                  <a:srgbClr val="FF0000"/>
                </a:solidFill>
                <a:latin typeface="Verdana" panose="020B0604030504040204" pitchFamily="34" charset="0"/>
                <a:ea typeface="Verdana" panose="020B0604030504040204" pitchFamily="34" charset="0"/>
              </a:rPr>
              <a:t>Active ou désactive la saisie dynamique au clavier</a:t>
            </a:r>
          </a:p>
        </p:txBody>
      </p:sp>
      <p:sp>
        <p:nvSpPr>
          <p:cNvPr id="4" name="Text Box 5">
            <a:extLst>
              <a:ext uri="{FF2B5EF4-FFF2-40B4-BE49-F238E27FC236}">
                <a16:creationId xmlns:a16="http://schemas.microsoft.com/office/drawing/2014/main" id="{53301787-0A0B-4727-BC4E-32E579595130}"/>
              </a:ext>
            </a:extLst>
          </p:cNvPr>
          <p:cNvSpPr txBox="1">
            <a:spLocks noChangeArrowheads="1"/>
          </p:cNvSpPr>
          <p:nvPr/>
        </p:nvSpPr>
        <p:spPr bwMode="auto">
          <a:xfrm>
            <a:off x="119270" y="731032"/>
            <a:ext cx="6830170"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2.7. Les touches de fonction </a:t>
            </a:r>
          </a:p>
        </p:txBody>
      </p:sp>
      <p:sp>
        <p:nvSpPr>
          <p:cNvPr id="5" name="AutoShape 5">
            <a:extLst>
              <a:ext uri="{FF2B5EF4-FFF2-40B4-BE49-F238E27FC236}">
                <a16:creationId xmlns:a16="http://schemas.microsoft.com/office/drawing/2014/main" id="{D6F59B1F-4C83-45D0-9EE9-382D48421FCA}"/>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692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39A4D04C-574F-4F64-947C-1011251E784B}"/>
              </a:ext>
            </a:extLst>
          </p:cNvPr>
          <p:cNvSpPr txBox="1">
            <a:spLocks noChangeArrowheads="1"/>
          </p:cNvSpPr>
          <p:nvPr/>
        </p:nvSpPr>
        <p:spPr bwMode="auto">
          <a:xfrm>
            <a:off x="119270" y="731032"/>
            <a:ext cx="6830170"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2.8. Structuration en calques </a:t>
            </a:r>
          </a:p>
        </p:txBody>
      </p:sp>
      <p:sp>
        <p:nvSpPr>
          <p:cNvPr id="6" name="Rectangle 5">
            <a:extLst>
              <a:ext uri="{FF2B5EF4-FFF2-40B4-BE49-F238E27FC236}">
                <a16:creationId xmlns:a16="http://schemas.microsoft.com/office/drawing/2014/main" id="{9772D2E9-FD99-4201-ACF0-7F7253CC26CA}"/>
              </a:ext>
            </a:extLst>
          </p:cNvPr>
          <p:cNvSpPr/>
          <p:nvPr/>
        </p:nvSpPr>
        <p:spPr>
          <a:xfrm>
            <a:off x="119270" y="1363475"/>
            <a:ext cx="11913704" cy="3341620"/>
          </a:xfrm>
          <a:prstGeom prst="rect">
            <a:avLst/>
          </a:prstGeom>
        </p:spPr>
        <p:txBody>
          <a:bodyPr wrap="square">
            <a:spAutoFit/>
          </a:bodyPr>
          <a:lstStyle/>
          <a:p>
            <a:pPr algn="just">
              <a:lnSpc>
                <a:spcPct val="150000"/>
              </a:lnSpc>
            </a:pPr>
            <a:r>
              <a:rPr lang="fr-FR" sz="2400" dirty="0">
                <a:latin typeface="Verdana" panose="020B0604030504040204" pitchFamily="34" charset="0"/>
                <a:ea typeface="Verdana" panose="020B0604030504040204" pitchFamily="34" charset="0"/>
              </a:rPr>
              <a:t>	Un plan contient un grand nombre d’informations de nature très différente. Ainsi, l'on trouve des données rigoureusement </a:t>
            </a:r>
            <a:r>
              <a:rPr lang="fr-FR" sz="2400" dirty="0">
                <a:solidFill>
                  <a:srgbClr val="0070C0"/>
                </a:solidFill>
                <a:latin typeface="Verdana" panose="020B0604030504040204" pitchFamily="34" charset="0"/>
                <a:ea typeface="Verdana" panose="020B0604030504040204" pitchFamily="34" charset="0"/>
              </a:rPr>
              <a:t>géométriques</a:t>
            </a:r>
            <a:r>
              <a:rPr lang="fr-FR" sz="2400" dirty="0">
                <a:latin typeface="Verdana" panose="020B0604030504040204" pitchFamily="34" charset="0"/>
                <a:ea typeface="Verdana" panose="020B0604030504040204" pitchFamily="34" charset="0"/>
              </a:rPr>
              <a:t> (lignes, cercles, ...), des </a:t>
            </a:r>
            <a:r>
              <a:rPr lang="fr-FR" sz="2400" dirty="0">
                <a:solidFill>
                  <a:srgbClr val="0070C0"/>
                </a:solidFill>
                <a:latin typeface="Verdana" panose="020B0604030504040204" pitchFamily="34" charset="0"/>
                <a:ea typeface="Verdana" panose="020B0604030504040204" pitchFamily="34" charset="0"/>
              </a:rPr>
              <a:t>valeurs alphanumériques </a:t>
            </a:r>
            <a:r>
              <a:rPr lang="fr-FR" sz="2400" dirty="0">
                <a:latin typeface="Verdana" panose="020B0604030504040204" pitchFamily="34" charset="0"/>
                <a:ea typeface="Verdana" panose="020B0604030504040204" pitchFamily="34" charset="0"/>
              </a:rPr>
              <a:t>séparées ou liées à la géométrie (nomenclature et cotation), des </a:t>
            </a:r>
            <a:r>
              <a:rPr lang="fr-FR" sz="2400" dirty="0">
                <a:solidFill>
                  <a:srgbClr val="0070C0"/>
                </a:solidFill>
                <a:latin typeface="Verdana" panose="020B0604030504040204" pitchFamily="34" charset="0"/>
                <a:ea typeface="Verdana" panose="020B0604030504040204" pitchFamily="34" charset="0"/>
              </a:rPr>
              <a:t>éléments complexe</a:t>
            </a:r>
            <a:r>
              <a:rPr lang="fr-FR" sz="2400" dirty="0">
                <a:latin typeface="Verdana" panose="020B0604030504040204" pitchFamily="34" charset="0"/>
                <a:ea typeface="Verdana" panose="020B0604030504040204" pitchFamily="34" charset="0"/>
              </a:rPr>
              <a:t>s importés (motifs de remplissage, blocs, éléments standardisés venus de bibliothèques…etc.), </a:t>
            </a:r>
            <a:r>
              <a:rPr lang="fr-FR" sz="2400" dirty="0">
                <a:solidFill>
                  <a:srgbClr val="0070C0"/>
                </a:solidFill>
                <a:latin typeface="Verdana" panose="020B0604030504040204" pitchFamily="34" charset="0"/>
                <a:ea typeface="Verdana" panose="020B0604030504040204" pitchFamily="34" charset="0"/>
              </a:rPr>
              <a:t>du texte</a:t>
            </a:r>
            <a:r>
              <a:rPr lang="fr-FR" sz="2400" dirty="0">
                <a:latin typeface="Verdana" panose="020B0604030504040204" pitchFamily="34" charset="0"/>
                <a:ea typeface="Verdana" panose="020B0604030504040204" pitchFamily="34" charset="0"/>
              </a:rPr>
              <a:t> et sans doute encore d’autres choses.</a:t>
            </a:r>
          </a:p>
        </p:txBody>
      </p:sp>
      <p:sp>
        <p:nvSpPr>
          <p:cNvPr id="7" name="AutoShape 5">
            <a:extLst>
              <a:ext uri="{FF2B5EF4-FFF2-40B4-BE49-F238E27FC236}">
                <a16:creationId xmlns:a16="http://schemas.microsoft.com/office/drawing/2014/main" id="{0F733ED6-FE6F-4041-BF10-3C8D64B92CC2}"/>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26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égende : flèche vers le bas 5">
            <a:extLst>
              <a:ext uri="{FF2B5EF4-FFF2-40B4-BE49-F238E27FC236}">
                <a16:creationId xmlns:a16="http://schemas.microsoft.com/office/drawing/2014/main" id="{9CB1F9F5-5CA7-4CFD-AF5F-714E22A2DCD2}"/>
              </a:ext>
            </a:extLst>
          </p:cNvPr>
          <p:cNvSpPr/>
          <p:nvPr/>
        </p:nvSpPr>
        <p:spPr>
          <a:xfrm>
            <a:off x="88790" y="798790"/>
            <a:ext cx="11913704" cy="2133600"/>
          </a:xfrm>
          <a:prstGeom prst="downArrowCallout">
            <a:avLst/>
          </a:prstGeom>
          <a:noFill/>
          <a:ln w="19050" cap="flat" cmpd="sng" algn="ctr">
            <a:solidFill>
              <a:schemeClr val="bg2">
                <a:lumMod val="2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8" name="Rectangle 7">
            <a:extLst>
              <a:ext uri="{FF2B5EF4-FFF2-40B4-BE49-F238E27FC236}">
                <a16:creationId xmlns:a16="http://schemas.microsoft.com/office/drawing/2014/main" id="{83A0B449-D7AA-4F37-8748-7255C3A6A8B3}"/>
              </a:ext>
            </a:extLst>
          </p:cNvPr>
          <p:cNvSpPr/>
          <p:nvPr/>
        </p:nvSpPr>
        <p:spPr>
          <a:xfrm>
            <a:off x="88790" y="798790"/>
            <a:ext cx="11913704" cy="1323439"/>
          </a:xfrm>
          <a:prstGeom prst="rect">
            <a:avLst/>
          </a:prstGeom>
        </p:spPr>
        <p:txBody>
          <a:bodyPr wrap="square">
            <a:spAutoFit/>
          </a:bodyPr>
          <a:lstStyle/>
          <a:p>
            <a:pPr algn="ctr"/>
            <a:r>
              <a:rPr lang="fr-FR" sz="2000" dirty="0">
                <a:latin typeface="Verdana" panose="020B0604030504040204" pitchFamily="34" charset="0"/>
                <a:ea typeface="Verdana" panose="020B0604030504040204" pitchFamily="34" charset="0"/>
                <a:cs typeface="Times New Roman" panose="02020603050405020304" pitchFamily="18" charset="0"/>
              </a:rPr>
              <a:t>Le concept </a:t>
            </a:r>
            <a:r>
              <a:rPr lang="fr-FR" sz="20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d’empilage des calques</a:t>
            </a:r>
            <a:r>
              <a:rPr lang="fr-FR" sz="2000" dirty="0">
                <a:latin typeface="Verdana" panose="020B0604030504040204" pitchFamily="34" charset="0"/>
                <a:ea typeface="Verdana" panose="020B0604030504040204" pitchFamily="34" charset="0"/>
                <a:cs typeface="Times New Roman" panose="02020603050405020304" pitchFamily="18" charset="0"/>
              </a:rPr>
              <a:t>, c’est-à-dire de </a:t>
            </a:r>
            <a:r>
              <a:rPr lang="fr-FR"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couches virtuelles </a:t>
            </a:r>
            <a:r>
              <a:rPr lang="fr-FR" sz="2000" dirty="0">
                <a:latin typeface="Verdana" panose="020B0604030504040204" pitchFamily="34" charset="0"/>
                <a:ea typeface="Verdana" panose="020B0604030504040204" pitchFamily="34" charset="0"/>
                <a:cs typeface="Times New Roman" panose="02020603050405020304" pitchFamily="18" charset="0"/>
              </a:rPr>
              <a:t>transparentes </a:t>
            </a:r>
            <a:r>
              <a:rPr lang="fr-FR"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superposées</a:t>
            </a:r>
            <a:r>
              <a:rPr lang="fr-FR" sz="2000" dirty="0">
                <a:latin typeface="Verdana" panose="020B0604030504040204" pitchFamily="34" charset="0"/>
                <a:ea typeface="Verdana" panose="020B0604030504040204" pitchFamily="34" charset="0"/>
                <a:cs typeface="Times New Roman" panose="02020603050405020304" pitchFamily="18" charset="0"/>
              </a:rPr>
              <a:t>, contenant chacune </a:t>
            </a:r>
            <a:r>
              <a:rPr lang="fr-FR"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un type d’information</a:t>
            </a:r>
            <a:r>
              <a:rPr lang="fr-FR" sz="2000" dirty="0">
                <a:latin typeface="Verdana" panose="020B0604030504040204" pitchFamily="34" charset="0"/>
                <a:ea typeface="Verdana" panose="020B0604030504040204" pitchFamily="34" charset="0"/>
                <a:cs typeface="Times New Roman" panose="02020603050405020304" pitchFamily="18" charset="0"/>
              </a:rPr>
              <a:t>, et dont la somme constitue le sujet global, répond au problème. Typiquement, un dessin technique DAO structuré e couches empilées présentera au minimum :</a:t>
            </a:r>
          </a:p>
        </p:txBody>
      </p:sp>
      <p:sp>
        <p:nvSpPr>
          <p:cNvPr id="10" name="Rectangle 9">
            <a:extLst>
              <a:ext uri="{FF2B5EF4-FFF2-40B4-BE49-F238E27FC236}">
                <a16:creationId xmlns:a16="http://schemas.microsoft.com/office/drawing/2014/main" id="{0B22D6FD-E600-4748-809A-EFE15E993B4D}"/>
              </a:ext>
            </a:extLst>
          </p:cNvPr>
          <p:cNvSpPr/>
          <p:nvPr/>
        </p:nvSpPr>
        <p:spPr>
          <a:xfrm>
            <a:off x="88790" y="2311926"/>
            <a:ext cx="2913490" cy="34792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Un calque    </a:t>
            </a:r>
          </a:p>
          <a:p>
            <a:pPr algn="just"/>
            <a:r>
              <a:rPr lang="fr-FR"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 Cartouche », </a:t>
            </a: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contenant le cadre, le cartouche normalisé préétabli sur une feuille de dimensions A4, A3, A2… et les renseignements du cartouche</a:t>
            </a:r>
            <a:endParaRPr lang="fr-FR" sz="2000" dirty="0">
              <a:solidFill>
                <a:schemeClr val="tx1"/>
              </a:solidFill>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A0E22E1D-23D5-403D-8638-5206B7872A65}"/>
              </a:ext>
            </a:extLst>
          </p:cNvPr>
          <p:cNvSpPr/>
          <p:nvPr/>
        </p:nvSpPr>
        <p:spPr>
          <a:xfrm>
            <a:off x="3286210" y="3342323"/>
            <a:ext cx="2626911" cy="22448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Un calque </a:t>
            </a:r>
          </a:p>
          <a:p>
            <a:pPr algn="just"/>
            <a:r>
              <a:rPr lang="fr-FR"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«3 vues », </a:t>
            </a: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qui contient le dessin de l’objet.</a:t>
            </a:r>
          </a:p>
        </p:txBody>
      </p:sp>
      <p:sp>
        <p:nvSpPr>
          <p:cNvPr id="12" name="Rectangle 11">
            <a:extLst>
              <a:ext uri="{FF2B5EF4-FFF2-40B4-BE49-F238E27FC236}">
                <a16:creationId xmlns:a16="http://schemas.microsoft.com/office/drawing/2014/main" id="{F98E2900-3AAD-4BA5-9D4A-42CFDFE3A3EC}"/>
              </a:ext>
            </a:extLst>
          </p:cNvPr>
          <p:cNvSpPr/>
          <p:nvPr/>
        </p:nvSpPr>
        <p:spPr>
          <a:xfrm>
            <a:off x="6156960" y="3342323"/>
            <a:ext cx="2364850" cy="22448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Un calque </a:t>
            </a:r>
          </a:p>
          <a:p>
            <a:pPr algn="just"/>
            <a:r>
              <a:rPr lang="fr-FR"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 Cotation », </a:t>
            </a: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qui contient l’inscription des dimensions de l’objet</a:t>
            </a:r>
            <a:r>
              <a:rPr lang="fr-FR" dirty="0">
                <a:solidFill>
                  <a:schemeClr val="tx1"/>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E336E64B-2095-461A-93A7-1BE6FAE53B9D}"/>
              </a:ext>
            </a:extLst>
          </p:cNvPr>
          <p:cNvSpPr/>
          <p:nvPr/>
        </p:nvSpPr>
        <p:spPr>
          <a:xfrm>
            <a:off x="9089004" y="2311925"/>
            <a:ext cx="2913490" cy="34792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Un calque </a:t>
            </a:r>
            <a:r>
              <a:rPr lang="fr-FR"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«Construction » </a:t>
            </a: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,qui ne contient que des lignes horizontales et verticales qui serviront de support à la représentation des vues de l'objet</a:t>
            </a:r>
          </a:p>
        </p:txBody>
      </p:sp>
      <p:sp>
        <p:nvSpPr>
          <p:cNvPr id="15" name="Rectangle 14">
            <a:extLst>
              <a:ext uri="{FF2B5EF4-FFF2-40B4-BE49-F238E27FC236}">
                <a16:creationId xmlns:a16="http://schemas.microsoft.com/office/drawing/2014/main" id="{23F53456-FEB7-4EB6-9A38-0A08D0542FE1}"/>
              </a:ext>
            </a:extLst>
          </p:cNvPr>
          <p:cNvSpPr/>
          <p:nvPr/>
        </p:nvSpPr>
        <p:spPr>
          <a:xfrm>
            <a:off x="402677" y="5860250"/>
            <a:ext cx="11599817" cy="910047"/>
          </a:xfrm>
          <a:prstGeom prst="rect">
            <a:avLst/>
          </a:prstGeom>
          <a:solidFill>
            <a:schemeClr val="accent2">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Il est possible de </a:t>
            </a:r>
            <a:r>
              <a:rPr lang="fr-FR" b="1" dirty="0">
                <a:solidFill>
                  <a:schemeClr val="tx1"/>
                </a:solidFill>
                <a:latin typeface="Verdana" panose="020B0604030504040204" pitchFamily="34" charset="0"/>
                <a:ea typeface="Verdana" panose="020B0604030504040204" pitchFamily="34" charset="0"/>
                <a:cs typeface="Times New Roman" panose="02020603050405020304" pitchFamily="18" charset="0"/>
              </a:rPr>
              <a:t>masquer</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 ou de </a:t>
            </a:r>
            <a:r>
              <a:rPr lang="fr-FR" b="1" dirty="0">
                <a:solidFill>
                  <a:schemeClr val="tx1"/>
                </a:solidFill>
                <a:latin typeface="Verdana" panose="020B0604030504040204" pitchFamily="34" charset="0"/>
                <a:ea typeface="Verdana" panose="020B0604030504040204" pitchFamily="34" charset="0"/>
                <a:cs typeface="Times New Roman" panose="02020603050405020304" pitchFamily="18" charset="0"/>
              </a:rPr>
              <a:t>verrouiller</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 certains calques, de faire </a:t>
            </a:r>
            <a:r>
              <a:rPr lang="fr-FR" b="1" dirty="0">
                <a:solidFill>
                  <a:schemeClr val="tx1"/>
                </a:solidFill>
                <a:latin typeface="Verdana" panose="020B0604030504040204" pitchFamily="34" charset="0"/>
                <a:ea typeface="Verdana" panose="020B0604030504040204" pitchFamily="34" charset="0"/>
                <a:cs typeface="Times New Roman" panose="02020603050405020304" pitchFamily="18" charset="0"/>
              </a:rPr>
              <a:t>passer</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 un élément d'un calque à l'autre, de </a:t>
            </a:r>
            <a:r>
              <a:rPr lang="fr-FR" b="1" dirty="0">
                <a:solidFill>
                  <a:schemeClr val="tx1"/>
                </a:solidFill>
                <a:latin typeface="Verdana" panose="020B0604030504040204" pitchFamily="34" charset="0"/>
                <a:ea typeface="Verdana" panose="020B0604030504040204" pitchFamily="34" charset="0"/>
                <a:cs typeface="Times New Roman" panose="02020603050405020304" pitchFamily="18" charset="0"/>
              </a:rPr>
              <a:t>modifier</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 l'ordre d'empilement des calques, de </a:t>
            </a:r>
            <a:r>
              <a:rPr lang="fr-FR" b="1" dirty="0">
                <a:solidFill>
                  <a:schemeClr val="tx1"/>
                </a:solidFill>
                <a:latin typeface="Verdana" panose="020B0604030504040204" pitchFamily="34" charset="0"/>
                <a:ea typeface="Verdana" panose="020B0604030504040204" pitchFamily="34" charset="0"/>
                <a:cs typeface="Times New Roman" panose="02020603050405020304" pitchFamily="18" charset="0"/>
              </a:rPr>
              <a:t>regrouper</a:t>
            </a:r>
            <a:r>
              <a:rPr lang="fr-FR" dirty="0">
                <a:solidFill>
                  <a:schemeClr val="tx1"/>
                </a:solidFill>
                <a:latin typeface="Verdana" panose="020B0604030504040204" pitchFamily="34" charset="0"/>
                <a:ea typeface="Verdana" panose="020B0604030504040204" pitchFamily="34" charset="0"/>
                <a:cs typeface="Times New Roman" panose="02020603050405020304" pitchFamily="18" charset="0"/>
              </a:rPr>
              <a:t> certains calques entre eux de manière à les rendre solidaires, etc.</a:t>
            </a:r>
          </a:p>
        </p:txBody>
      </p:sp>
      <p:sp>
        <p:nvSpPr>
          <p:cNvPr id="16" name="AutoShape 5">
            <a:extLst>
              <a:ext uri="{FF2B5EF4-FFF2-40B4-BE49-F238E27FC236}">
                <a16:creationId xmlns:a16="http://schemas.microsoft.com/office/drawing/2014/main" id="{310D4718-6054-462C-A5C8-734C312D3618}"/>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45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3FD067-6BA8-477D-B3D9-C5F1A3461ED1}"/>
              </a:ext>
            </a:extLst>
          </p:cNvPr>
          <p:cNvSpPr/>
          <p:nvPr/>
        </p:nvSpPr>
        <p:spPr>
          <a:xfrm>
            <a:off x="0" y="1052677"/>
            <a:ext cx="6503703" cy="338554"/>
          </a:xfrm>
          <a:prstGeom prst="rect">
            <a:avLst/>
          </a:prstGeom>
        </p:spPr>
        <p:txBody>
          <a:bodyPr wrap="none">
            <a:spAutoFit/>
          </a:bodyPr>
          <a:lstStyle/>
          <a:p>
            <a:r>
              <a:rPr lang="fr-FR" sz="1600" b="1" dirty="0">
                <a:solidFill>
                  <a:srgbClr val="0000FF"/>
                </a:solidFill>
                <a:latin typeface="Verdana" panose="020B0604030504040204" pitchFamily="34" charset="0"/>
                <a:ea typeface="Verdana" panose="020B0604030504040204" pitchFamily="34" charset="0"/>
              </a:rPr>
              <a:t>L'espace "Modélisation 3D" avec son panneau latéral </a:t>
            </a:r>
            <a:r>
              <a:rPr lang="fr-FR" sz="1600" b="1" dirty="0">
                <a:solidFill>
                  <a:srgbClr val="0000FF"/>
                </a:solidFill>
                <a:latin typeface="Arial" panose="020B0604020202020204" pitchFamily="34" charset="0"/>
              </a:rPr>
              <a:t>: </a:t>
            </a:r>
            <a:endParaRPr lang="fr-FR" sz="1600" b="1" dirty="0">
              <a:solidFill>
                <a:srgbClr val="0000FF"/>
              </a:solidFill>
            </a:endParaRPr>
          </a:p>
        </p:txBody>
      </p:sp>
      <p:pic>
        <p:nvPicPr>
          <p:cNvPr id="11" name="Image 10">
            <a:extLst>
              <a:ext uri="{FF2B5EF4-FFF2-40B4-BE49-F238E27FC236}">
                <a16:creationId xmlns:a16="http://schemas.microsoft.com/office/drawing/2014/main" id="{DFCF5183-0F10-45E8-AFBD-6F254C0F1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6" y="1575032"/>
            <a:ext cx="6033364" cy="4469665"/>
          </a:xfrm>
          <a:prstGeom prst="rect">
            <a:avLst/>
          </a:prstGeom>
        </p:spPr>
      </p:pic>
      <p:sp>
        <p:nvSpPr>
          <p:cNvPr id="12" name="Rectangle 11">
            <a:extLst>
              <a:ext uri="{FF2B5EF4-FFF2-40B4-BE49-F238E27FC236}">
                <a16:creationId xmlns:a16="http://schemas.microsoft.com/office/drawing/2014/main" id="{AF4AF0F2-B0CD-443D-A8ED-4A7D2510B2FA}"/>
              </a:ext>
            </a:extLst>
          </p:cNvPr>
          <p:cNvSpPr/>
          <p:nvPr/>
        </p:nvSpPr>
        <p:spPr>
          <a:xfrm>
            <a:off x="6896783" y="1037036"/>
            <a:ext cx="5040162" cy="338554"/>
          </a:xfrm>
          <a:prstGeom prst="rect">
            <a:avLst/>
          </a:prstGeom>
        </p:spPr>
        <p:txBody>
          <a:bodyPr wrap="none">
            <a:spAutoFit/>
          </a:bodyPr>
          <a:lstStyle/>
          <a:p>
            <a:pPr algn="ctr"/>
            <a:r>
              <a:rPr lang="fr-FR" sz="1600" b="1" dirty="0">
                <a:solidFill>
                  <a:srgbClr val="0000FF"/>
                </a:solidFill>
                <a:latin typeface="Verdana" panose="020B0604030504040204" pitchFamily="34" charset="0"/>
                <a:ea typeface="Verdana" panose="020B0604030504040204" pitchFamily="34" charset="0"/>
              </a:rPr>
              <a:t>L'espace de travail "AutoCAD classique" : </a:t>
            </a:r>
          </a:p>
        </p:txBody>
      </p:sp>
      <p:pic>
        <p:nvPicPr>
          <p:cNvPr id="14" name="Image 13">
            <a:extLst>
              <a:ext uri="{FF2B5EF4-FFF2-40B4-BE49-F238E27FC236}">
                <a16:creationId xmlns:a16="http://schemas.microsoft.com/office/drawing/2014/main" id="{AF904FAA-4B75-44DD-A14C-523BAD170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703" y="1575031"/>
            <a:ext cx="5529271" cy="4469665"/>
          </a:xfrm>
          <a:prstGeom prst="rect">
            <a:avLst/>
          </a:prstGeom>
        </p:spPr>
      </p:pic>
      <p:sp>
        <p:nvSpPr>
          <p:cNvPr id="7" name="AutoShape 5">
            <a:extLst>
              <a:ext uri="{FF2B5EF4-FFF2-40B4-BE49-F238E27FC236}">
                <a16:creationId xmlns:a16="http://schemas.microsoft.com/office/drawing/2014/main" id="{1EC2ABC7-45AE-4995-8525-A3307BB51716}"/>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406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F29779E-30F2-409A-8C2A-3D633DC71A45}"/>
              </a:ext>
            </a:extLst>
          </p:cNvPr>
          <p:cNvPicPr>
            <a:picLocks noChangeAspect="1"/>
          </p:cNvPicPr>
          <p:nvPr/>
        </p:nvPicPr>
        <p:blipFill>
          <a:blip r:embed="rId2"/>
          <a:stretch>
            <a:fillRect/>
          </a:stretch>
        </p:blipFill>
        <p:spPr>
          <a:xfrm>
            <a:off x="9332271" y="4055355"/>
            <a:ext cx="2724326" cy="2444674"/>
          </a:xfrm>
          <a:prstGeom prst="rect">
            <a:avLst/>
          </a:prstGeom>
        </p:spPr>
      </p:pic>
      <p:pic>
        <p:nvPicPr>
          <p:cNvPr id="7" name="Image 6">
            <a:extLst>
              <a:ext uri="{FF2B5EF4-FFF2-40B4-BE49-F238E27FC236}">
                <a16:creationId xmlns:a16="http://schemas.microsoft.com/office/drawing/2014/main" id="{C040C5E5-869B-417E-A83E-DEEEF7A4ECCD}"/>
              </a:ext>
            </a:extLst>
          </p:cNvPr>
          <p:cNvPicPr/>
          <p:nvPr/>
        </p:nvPicPr>
        <p:blipFill>
          <a:blip r:embed="rId3">
            <a:extLst>
              <a:ext uri="{28A0092B-C50C-407E-A947-70E740481C1C}">
                <a14:useLocalDpi xmlns:a14="http://schemas.microsoft.com/office/drawing/2010/main" val="0"/>
              </a:ext>
            </a:extLst>
          </a:blip>
          <a:stretch>
            <a:fillRect/>
          </a:stretch>
        </p:blipFill>
        <p:spPr>
          <a:xfrm>
            <a:off x="89557" y="1409071"/>
            <a:ext cx="9170126" cy="5029201"/>
          </a:xfrm>
          <a:prstGeom prst="rect">
            <a:avLst/>
          </a:prstGeom>
        </p:spPr>
      </p:pic>
      <p:sp>
        <p:nvSpPr>
          <p:cNvPr id="8" name="Légende encadrée 1 9">
            <a:extLst>
              <a:ext uri="{FF2B5EF4-FFF2-40B4-BE49-F238E27FC236}">
                <a16:creationId xmlns:a16="http://schemas.microsoft.com/office/drawing/2014/main" id="{EFCC8756-0993-4C88-AFCC-4CC0D50B1B4C}"/>
              </a:ext>
            </a:extLst>
          </p:cNvPr>
          <p:cNvSpPr/>
          <p:nvPr/>
        </p:nvSpPr>
        <p:spPr>
          <a:xfrm rot="10800000">
            <a:off x="89557" y="1570749"/>
            <a:ext cx="8004706" cy="981483"/>
          </a:xfrm>
          <a:prstGeom prst="borderCallout1">
            <a:avLst>
              <a:gd name="adj1" fmla="val 103929"/>
              <a:gd name="adj2" fmla="val 85827"/>
              <a:gd name="adj3" fmla="val 137155"/>
              <a:gd name="adj4" fmla="val 85855"/>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lnSpc>
                <a:spcPct val="107000"/>
              </a:lnSpc>
              <a:spcAft>
                <a:spcPts val="800"/>
              </a:spcAft>
            </a:pPr>
            <a:r>
              <a:rPr lang="fr-FR" sz="1100" b="1">
                <a:ln>
                  <a:noFill/>
                </a:ln>
                <a:solidFill>
                  <a:srgbClr val="FFC000"/>
                </a:solidFill>
                <a:effectLst/>
                <a:ea typeface="Calibri" panose="020F0502020204030204" pitchFamily="34" charset="0"/>
                <a:cs typeface="Times New Roman" panose="02020603050405020304" pitchFamily="18" charset="0"/>
              </a:rPr>
              <a:t> </a:t>
            </a:r>
            <a:endParaRPr lang="fr-FR" sz="1100">
              <a:effectLst/>
              <a:ea typeface="Calibri" panose="020F0502020204030204" pitchFamily="34" charset="0"/>
              <a:cs typeface="Times New Roman" panose="02020603050405020304" pitchFamily="18" charset="0"/>
            </a:endParaRPr>
          </a:p>
        </p:txBody>
      </p:sp>
      <p:sp>
        <p:nvSpPr>
          <p:cNvPr id="9" name="Légende encadrée avec une bordure 1 10">
            <a:extLst>
              <a:ext uri="{FF2B5EF4-FFF2-40B4-BE49-F238E27FC236}">
                <a16:creationId xmlns:a16="http://schemas.microsoft.com/office/drawing/2014/main" id="{73B46144-65B0-46AD-8772-A40CDA8C477F}"/>
              </a:ext>
            </a:extLst>
          </p:cNvPr>
          <p:cNvSpPr/>
          <p:nvPr/>
        </p:nvSpPr>
        <p:spPr>
          <a:xfrm rot="10800000">
            <a:off x="89556" y="2233592"/>
            <a:ext cx="8004706" cy="218121"/>
          </a:xfrm>
          <a:prstGeom prst="accentBorderCallout1">
            <a:avLst>
              <a:gd name="adj1" fmla="val 156492"/>
              <a:gd name="adj2" fmla="val 7170"/>
              <a:gd name="adj3" fmla="val 691452"/>
              <a:gd name="adj4" fmla="val 483"/>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Times New Roman" panose="02020603050405020304" pitchFamily="18" charset="0"/>
              </a:rPr>
              <a:t> </a:t>
            </a:r>
          </a:p>
        </p:txBody>
      </p:sp>
      <p:sp>
        <p:nvSpPr>
          <p:cNvPr id="10" name="Légende encadrée 1 11">
            <a:extLst>
              <a:ext uri="{FF2B5EF4-FFF2-40B4-BE49-F238E27FC236}">
                <a16:creationId xmlns:a16="http://schemas.microsoft.com/office/drawing/2014/main" id="{71674CA9-F55D-40D8-AAAB-6EACECD43AF3}"/>
              </a:ext>
            </a:extLst>
          </p:cNvPr>
          <p:cNvSpPr/>
          <p:nvPr/>
        </p:nvSpPr>
        <p:spPr>
          <a:xfrm>
            <a:off x="119270" y="5753597"/>
            <a:ext cx="7420782" cy="476250"/>
          </a:xfrm>
          <a:prstGeom prst="borderCallout1">
            <a:avLst>
              <a:gd name="adj1" fmla="val 97809"/>
              <a:gd name="adj2" fmla="val 11901"/>
              <a:gd name="adj3" fmla="val 153058"/>
              <a:gd name="adj4" fmla="val 11868"/>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Times New Roman" panose="02020603050405020304" pitchFamily="18" charset="0"/>
              </a:rPr>
              <a:t> </a:t>
            </a:r>
          </a:p>
        </p:txBody>
      </p:sp>
      <p:sp>
        <p:nvSpPr>
          <p:cNvPr id="11" name="Rectangle 10">
            <a:extLst>
              <a:ext uri="{FF2B5EF4-FFF2-40B4-BE49-F238E27FC236}">
                <a16:creationId xmlns:a16="http://schemas.microsoft.com/office/drawing/2014/main" id="{3BA2541A-E8FA-4D1B-B154-B501164326B6}"/>
              </a:ext>
            </a:extLst>
          </p:cNvPr>
          <p:cNvSpPr/>
          <p:nvPr/>
        </p:nvSpPr>
        <p:spPr>
          <a:xfrm>
            <a:off x="4091910" y="3331290"/>
            <a:ext cx="2100580" cy="117665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2" name="Connecteur droit 11">
            <a:extLst>
              <a:ext uri="{FF2B5EF4-FFF2-40B4-BE49-F238E27FC236}">
                <a16:creationId xmlns:a16="http://schemas.microsoft.com/office/drawing/2014/main" id="{E9499F5D-C7E7-47A8-BAE0-B6B873F44CD1}"/>
              </a:ext>
            </a:extLst>
          </p:cNvPr>
          <p:cNvCxnSpPr>
            <a:cxnSpLocks/>
          </p:cNvCxnSpPr>
          <p:nvPr/>
        </p:nvCxnSpPr>
        <p:spPr>
          <a:xfrm flipV="1">
            <a:off x="5089806" y="1263696"/>
            <a:ext cx="0" cy="2067594"/>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006F8A2A-AFDE-4197-9C36-5D150F1FFEA1}"/>
              </a:ext>
            </a:extLst>
          </p:cNvPr>
          <p:cNvSpPr/>
          <p:nvPr/>
        </p:nvSpPr>
        <p:spPr>
          <a:xfrm>
            <a:off x="3713202" y="842279"/>
            <a:ext cx="2828018" cy="400110"/>
          </a:xfrm>
          <a:prstGeom prst="rect">
            <a:avLst/>
          </a:prstGeom>
          <a:noFill/>
          <a:ln w="38100">
            <a:solidFill>
              <a:schemeClr val="accent2"/>
            </a:solidFill>
          </a:ln>
        </p:spPr>
        <p:txBody>
          <a:bodyPr wrap="none">
            <a:spAutoFit/>
          </a:bodyPr>
          <a:lstStyle/>
          <a:p>
            <a:pPr algn="ctr"/>
            <a:r>
              <a:rPr lang="fr-FR" sz="20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La zone de dessin </a:t>
            </a:r>
          </a:p>
        </p:txBody>
      </p:sp>
      <p:sp>
        <p:nvSpPr>
          <p:cNvPr id="14" name="Rectangle 13">
            <a:extLst>
              <a:ext uri="{FF2B5EF4-FFF2-40B4-BE49-F238E27FC236}">
                <a16:creationId xmlns:a16="http://schemas.microsoft.com/office/drawing/2014/main" id="{2853321A-9FF3-42D2-BE25-227DB7D6B2AF}"/>
              </a:ext>
            </a:extLst>
          </p:cNvPr>
          <p:cNvSpPr/>
          <p:nvPr/>
        </p:nvSpPr>
        <p:spPr>
          <a:xfrm>
            <a:off x="8049948" y="731032"/>
            <a:ext cx="2128376" cy="465252"/>
          </a:xfrm>
          <a:prstGeom prst="rect">
            <a:avLst/>
          </a:prstGeom>
          <a:noFill/>
          <a:ln w="38100">
            <a:solidFill>
              <a:srgbClr val="FFC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rPr>
              <a:t>Les onglets </a:t>
            </a:r>
            <a:endParaRPr lang="fr-FR" sz="1050" b="1"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DB87057-A793-4451-B9B7-6CD46BDB1CA5}"/>
              </a:ext>
            </a:extLst>
          </p:cNvPr>
          <p:cNvSpPr/>
          <p:nvPr/>
        </p:nvSpPr>
        <p:spPr>
          <a:xfrm>
            <a:off x="66154" y="848111"/>
            <a:ext cx="2981984" cy="360060"/>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b="1"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rPr>
              <a:t>Le Ruban /Panneaux</a:t>
            </a:r>
            <a:endParaRPr lang="fr-FR" sz="1000" b="1"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6" name="Légende encadrée avec une bordure 1 18">
            <a:extLst>
              <a:ext uri="{FF2B5EF4-FFF2-40B4-BE49-F238E27FC236}">
                <a16:creationId xmlns:a16="http://schemas.microsoft.com/office/drawing/2014/main" id="{1846C758-BB38-455C-AE63-2A00D6B70F31}"/>
              </a:ext>
            </a:extLst>
          </p:cNvPr>
          <p:cNvSpPr/>
          <p:nvPr/>
        </p:nvSpPr>
        <p:spPr>
          <a:xfrm rot="10800000">
            <a:off x="7788529" y="6148184"/>
            <a:ext cx="1146175" cy="311150"/>
          </a:xfrm>
          <a:prstGeom prst="accentBorderCallout1">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Times New Roman" panose="02020603050405020304" pitchFamily="18" charset="0"/>
              </a:rPr>
              <a:t> </a:t>
            </a:r>
          </a:p>
        </p:txBody>
      </p:sp>
      <p:sp>
        <p:nvSpPr>
          <p:cNvPr id="17" name="Rectangle 16">
            <a:extLst>
              <a:ext uri="{FF2B5EF4-FFF2-40B4-BE49-F238E27FC236}">
                <a16:creationId xmlns:a16="http://schemas.microsoft.com/office/drawing/2014/main" id="{69770ECD-57BD-46C0-AAED-88CAE163A088}"/>
              </a:ext>
            </a:extLst>
          </p:cNvPr>
          <p:cNvSpPr/>
          <p:nvPr/>
        </p:nvSpPr>
        <p:spPr>
          <a:xfrm>
            <a:off x="736613" y="6459334"/>
            <a:ext cx="3625525" cy="359675"/>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b="1"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rPr>
              <a:t>La ligne de commande </a:t>
            </a:r>
            <a:endParaRPr lang="fr-FR" sz="1050" b="1"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3D99A47-1170-4B0A-A2EE-3FAB6705DF4A}"/>
              </a:ext>
            </a:extLst>
          </p:cNvPr>
          <p:cNvSpPr/>
          <p:nvPr/>
        </p:nvSpPr>
        <p:spPr>
          <a:xfrm>
            <a:off x="9453538" y="1828727"/>
            <a:ext cx="2481791" cy="18592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latin typeface="Verdana" panose="020B0604030504040204" pitchFamily="34" charset="0"/>
                <a:ea typeface="Verdana" panose="020B0604030504040204" pitchFamily="34" charset="0"/>
                <a:cs typeface="Times New Roman" panose="02020603050405020304" pitchFamily="18" charset="0"/>
              </a:rPr>
              <a:t>Si vous êtes habitué à l'espace de travail dans les vieilles versions, vous pouvez choisir "AutoCAD </a:t>
            </a:r>
            <a:r>
              <a:rPr lang="fr-FR" dirty="0" err="1">
                <a:latin typeface="Verdana" panose="020B0604030504040204" pitchFamily="34" charset="0"/>
                <a:ea typeface="Verdana" panose="020B0604030504040204" pitchFamily="34" charset="0"/>
                <a:cs typeface="Times New Roman" panose="02020603050405020304" pitchFamily="18" charset="0"/>
              </a:rPr>
              <a:t>Classic</a:t>
            </a:r>
            <a:r>
              <a:rPr lang="fr-FR" dirty="0">
                <a:latin typeface="Verdana" panose="020B0604030504040204" pitchFamily="34" charset="0"/>
                <a:ea typeface="Verdana" panose="020B0604030504040204" pitchFamily="34" charset="0"/>
                <a:cs typeface="Times New Roman" panose="02020603050405020304" pitchFamily="18" charset="0"/>
              </a:rPr>
              <a:t>"</a:t>
            </a:r>
          </a:p>
        </p:txBody>
      </p:sp>
      <p:sp>
        <p:nvSpPr>
          <p:cNvPr id="20" name="AutoShape 5">
            <a:extLst>
              <a:ext uri="{FF2B5EF4-FFF2-40B4-BE49-F238E27FC236}">
                <a16:creationId xmlns:a16="http://schemas.microsoft.com/office/drawing/2014/main" id="{8506DDDC-D8F8-4FB6-B1B6-EC1379E91E9D}"/>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68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EE539F-249D-4E89-8B24-AAD12B346208}"/>
              </a:ext>
            </a:extLst>
          </p:cNvPr>
          <p:cNvPicPr>
            <a:picLocks noChangeAspect="1"/>
          </p:cNvPicPr>
          <p:nvPr/>
        </p:nvPicPr>
        <p:blipFill>
          <a:blip r:embed="rId2"/>
          <a:stretch>
            <a:fillRect/>
          </a:stretch>
        </p:blipFill>
        <p:spPr>
          <a:xfrm>
            <a:off x="812667" y="2299472"/>
            <a:ext cx="10351806" cy="4350183"/>
          </a:xfrm>
          <a:prstGeom prst="rect">
            <a:avLst/>
          </a:prstGeom>
        </p:spPr>
      </p:pic>
      <p:sp>
        <p:nvSpPr>
          <p:cNvPr id="6" name="Légende encadrée 1 3">
            <a:extLst>
              <a:ext uri="{FF2B5EF4-FFF2-40B4-BE49-F238E27FC236}">
                <a16:creationId xmlns:a16="http://schemas.microsoft.com/office/drawing/2014/main" id="{7694E0F6-4E1D-49D0-B510-0CCC6C2EF398}"/>
              </a:ext>
            </a:extLst>
          </p:cNvPr>
          <p:cNvSpPr/>
          <p:nvPr/>
        </p:nvSpPr>
        <p:spPr>
          <a:xfrm>
            <a:off x="7720284" y="2834449"/>
            <a:ext cx="2577465" cy="534670"/>
          </a:xfrm>
          <a:prstGeom prst="borderCallout1">
            <a:avLst>
              <a:gd name="adj1" fmla="val 18750"/>
              <a:gd name="adj2" fmla="val -8333"/>
              <a:gd name="adj3" fmla="val -176631"/>
              <a:gd name="adj4" fmla="val 15544"/>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solidFill>
                  <a:srgbClr val="FF0000"/>
                </a:solidFill>
                <a:effectLst/>
                <a:ea typeface="Calibri" panose="020F0502020204030204" pitchFamily="34" charset="0"/>
                <a:cs typeface="Times New Roman" panose="02020603050405020304" pitchFamily="18" charset="0"/>
              </a:rPr>
              <a:t> </a:t>
            </a:r>
            <a:endParaRPr lang="fr-FR" sz="1100">
              <a:effectLst/>
              <a:ea typeface="Calibri" panose="020F0502020204030204" pitchFamily="34" charset="0"/>
              <a:cs typeface="Times New Roman" panose="02020603050405020304" pitchFamily="18" charset="0"/>
            </a:endParaRPr>
          </a:p>
        </p:txBody>
      </p:sp>
      <p:sp>
        <p:nvSpPr>
          <p:cNvPr id="10" name="Légende : flèche vers le bas 9">
            <a:extLst>
              <a:ext uri="{FF2B5EF4-FFF2-40B4-BE49-F238E27FC236}">
                <a16:creationId xmlns:a16="http://schemas.microsoft.com/office/drawing/2014/main" id="{F93C6788-4B5F-44FE-B776-436D4AAB3EA7}"/>
              </a:ext>
            </a:extLst>
          </p:cNvPr>
          <p:cNvSpPr/>
          <p:nvPr/>
        </p:nvSpPr>
        <p:spPr>
          <a:xfrm>
            <a:off x="812667" y="944381"/>
            <a:ext cx="10028419" cy="1439056"/>
          </a:xfrm>
          <a:prstGeom prst="downArrowCallou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Lorsque les onglets ou les panneaux disparaissent parfois, vous pouvez de recliquant sur la partie grise de la barre de menu pour les trouver</a:t>
            </a:r>
          </a:p>
        </p:txBody>
      </p:sp>
      <p:sp>
        <p:nvSpPr>
          <p:cNvPr id="7" name="AutoShape 5">
            <a:extLst>
              <a:ext uri="{FF2B5EF4-FFF2-40B4-BE49-F238E27FC236}">
                <a16:creationId xmlns:a16="http://schemas.microsoft.com/office/drawing/2014/main" id="{6A95D3B7-A424-4974-9378-5378E2B808D7}"/>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13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90D3833-8FA6-44FD-A549-B84F8B690AD7}"/>
              </a:ext>
            </a:extLst>
          </p:cNvPr>
          <p:cNvPicPr>
            <a:picLocks noChangeAspect="1"/>
          </p:cNvPicPr>
          <p:nvPr/>
        </p:nvPicPr>
        <p:blipFill>
          <a:blip r:embed="rId2"/>
          <a:stretch>
            <a:fillRect/>
          </a:stretch>
        </p:blipFill>
        <p:spPr>
          <a:xfrm>
            <a:off x="277425" y="3107702"/>
            <a:ext cx="11181806" cy="2139406"/>
          </a:xfrm>
          <a:prstGeom prst="rect">
            <a:avLst/>
          </a:prstGeom>
        </p:spPr>
      </p:pic>
      <p:sp>
        <p:nvSpPr>
          <p:cNvPr id="7" name="Légende encadrée 1 5">
            <a:extLst>
              <a:ext uri="{FF2B5EF4-FFF2-40B4-BE49-F238E27FC236}">
                <a16:creationId xmlns:a16="http://schemas.microsoft.com/office/drawing/2014/main" id="{16D28B36-C6DE-42F0-9739-B1956A9626B5}"/>
              </a:ext>
            </a:extLst>
          </p:cNvPr>
          <p:cNvSpPr/>
          <p:nvPr/>
        </p:nvSpPr>
        <p:spPr>
          <a:xfrm>
            <a:off x="573746" y="3131474"/>
            <a:ext cx="579483" cy="640534"/>
          </a:xfrm>
          <a:prstGeom prst="borderCallout1">
            <a:avLst>
              <a:gd name="adj1" fmla="val 396"/>
              <a:gd name="adj2" fmla="val 43514"/>
              <a:gd name="adj3" fmla="val -72729"/>
              <a:gd name="adj4" fmla="val 124415"/>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Times New Roman" panose="02020603050405020304" pitchFamily="18" charset="0"/>
              </a:rPr>
              <a:t> </a:t>
            </a:r>
          </a:p>
        </p:txBody>
      </p:sp>
      <p:sp>
        <p:nvSpPr>
          <p:cNvPr id="8" name="Légende encadrée 2 6">
            <a:extLst>
              <a:ext uri="{FF2B5EF4-FFF2-40B4-BE49-F238E27FC236}">
                <a16:creationId xmlns:a16="http://schemas.microsoft.com/office/drawing/2014/main" id="{5C2039E3-61F8-4829-A8F2-0F66E92C27A5}"/>
              </a:ext>
            </a:extLst>
          </p:cNvPr>
          <p:cNvSpPr/>
          <p:nvPr/>
        </p:nvSpPr>
        <p:spPr>
          <a:xfrm>
            <a:off x="262435" y="3772008"/>
            <a:ext cx="1010163" cy="1354628"/>
          </a:xfrm>
          <a:prstGeom prst="borderCallout2">
            <a:avLst>
              <a:gd name="adj1" fmla="val 200484"/>
              <a:gd name="adj2" fmla="val 126059"/>
              <a:gd name="adj3" fmla="val 199848"/>
              <a:gd name="adj4" fmla="val 79573"/>
              <a:gd name="adj5" fmla="val 100617"/>
              <a:gd name="adj6" fmla="val 79485"/>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6917FCB1-055E-4A4C-BC3A-D543D695D3C8}"/>
              </a:ext>
            </a:extLst>
          </p:cNvPr>
          <p:cNvSpPr/>
          <p:nvPr/>
        </p:nvSpPr>
        <p:spPr>
          <a:xfrm>
            <a:off x="1521505" y="6076364"/>
            <a:ext cx="3211104" cy="60261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24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Les commandes </a:t>
            </a:r>
          </a:p>
        </p:txBody>
      </p:sp>
      <p:sp>
        <p:nvSpPr>
          <p:cNvPr id="10" name="Rectangle 9">
            <a:extLst>
              <a:ext uri="{FF2B5EF4-FFF2-40B4-BE49-F238E27FC236}">
                <a16:creationId xmlns:a16="http://schemas.microsoft.com/office/drawing/2014/main" id="{0A4EA165-1C1E-40B5-BBAF-CA4E76C2C0C1}"/>
              </a:ext>
            </a:extLst>
          </p:cNvPr>
          <p:cNvSpPr/>
          <p:nvPr/>
        </p:nvSpPr>
        <p:spPr>
          <a:xfrm>
            <a:off x="1287588" y="2582178"/>
            <a:ext cx="1728651" cy="612775"/>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2400" b="1" dirty="0">
                <a:solidFill>
                  <a:srgbClr val="0000FF"/>
                </a:solidFill>
                <a:latin typeface="Verdana" panose="020B0604030504040204" pitchFamily="34" charset="0"/>
                <a:ea typeface="Verdana" panose="020B0604030504040204" pitchFamily="34" charset="0"/>
                <a:cs typeface="Times New Roman" panose="02020603050405020304" pitchFamily="18" charset="0"/>
              </a:rPr>
              <a:t>L’onglet </a:t>
            </a:r>
          </a:p>
        </p:txBody>
      </p:sp>
      <p:sp>
        <p:nvSpPr>
          <p:cNvPr id="11" name="Rectangle 10">
            <a:extLst>
              <a:ext uri="{FF2B5EF4-FFF2-40B4-BE49-F238E27FC236}">
                <a16:creationId xmlns:a16="http://schemas.microsoft.com/office/drawing/2014/main" id="{39D3E15D-4CDF-4E7D-B198-3878DD7A110D}"/>
              </a:ext>
            </a:extLst>
          </p:cNvPr>
          <p:cNvSpPr/>
          <p:nvPr/>
        </p:nvSpPr>
        <p:spPr>
          <a:xfrm>
            <a:off x="4900654" y="5270654"/>
            <a:ext cx="7132320" cy="1515291"/>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Le </a:t>
            </a:r>
            <a:r>
              <a:rPr lang="fr-FR" sz="20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ruban/ le panneaux </a:t>
            </a: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est composé de plusieurs onglets (Home, </a:t>
            </a:r>
            <a:r>
              <a:rPr lang="fr-FR" sz="2000" dirty="0" err="1">
                <a:solidFill>
                  <a:schemeClr val="tx1"/>
                </a:solidFill>
                <a:latin typeface="Verdana" panose="020B0604030504040204" pitchFamily="34" charset="0"/>
                <a:ea typeface="Verdana" panose="020B0604030504040204" pitchFamily="34" charset="0"/>
                <a:cs typeface="Times New Roman" panose="02020603050405020304" pitchFamily="18" charset="0"/>
              </a:rPr>
              <a:t>View</a:t>
            </a:r>
            <a:r>
              <a:rPr lang="fr-FR"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 Insert...) qui renferment les principales commandes dont vous aurez besoin pour éditer ou modifier votre conception</a:t>
            </a:r>
            <a:r>
              <a:rPr lang="fr-FR" dirty="0">
                <a:solidFill>
                  <a:schemeClr val="tx1"/>
                </a:solidFill>
                <a:latin typeface="Verdana" panose="020B0604030504040204" pitchFamily="34" charset="0"/>
                <a:ea typeface="Verdana" panose="020B0604030504040204" pitchFamily="34" charset="0"/>
              </a:rPr>
              <a:t>.</a:t>
            </a:r>
          </a:p>
        </p:txBody>
      </p:sp>
      <p:sp>
        <p:nvSpPr>
          <p:cNvPr id="14" name="Légende : flèche vers le bas 13">
            <a:extLst>
              <a:ext uri="{FF2B5EF4-FFF2-40B4-BE49-F238E27FC236}">
                <a16:creationId xmlns:a16="http://schemas.microsoft.com/office/drawing/2014/main" id="{A2DF75D6-7C3A-4516-9D4B-EEE09BA3AFAF}"/>
              </a:ext>
            </a:extLst>
          </p:cNvPr>
          <p:cNvSpPr/>
          <p:nvPr/>
        </p:nvSpPr>
        <p:spPr>
          <a:xfrm>
            <a:off x="1020562" y="1512396"/>
            <a:ext cx="10028419" cy="1439056"/>
          </a:xfrm>
          <a:prstGeom prst="downArrowCallou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Verdana" panose="020B0604030504040204" pitchFamily="34" charset="0"/>
                <a:ea typeface="Verdana" panose="020B0604030504040204" pitchFamily="34" charset="0"/>
              </a:rPr>
              <a:t>Voici ce que vous pouvez voir en haut de l'écran </a:t>
            </a:r>
            <a:r>
              <a:rPr lang="fr-FR" sz="2000" dirty="0"/>
              <a:t>:</a:t>
            </a:r>
          </a:p>
        </p:txBody>
      </p:sp>
      <p:sp>
        <p:nvSpPr>
          <p:cNvPr id="15" name="Rectangle 14">
            <a:extLst>
              <a:ext uri="{FF2B5EF4-FFF2-40B4-BE49-F238E27FC236}">
                <a16:creationId xmlns:a16="http://schemas.microsoft.com/office/drawing/2014/main" id="{CF6D5973-204B-4AC8-ACA0-EB7B323B508B}"/>
              </a:ext>
            </a:extLst>
          </p:cNvPr>
          <p:cNvSpPr/>
          <p:nvPr/>
        </p:nvSpPr>
        <p:spPr>
          <a:xfrm>
            <a:off x="3623104" y="897579"/>
            <a:ext cx="4802918" cy="523220"/>
          </a:xfrm>
          <a:prstGeom prst="rect">
            <a:avLst/>
          </a:prstGeom>
        </p:spPr>
        <p:txBody>
          <a:bodyPr wrap="none">
            <a:spAutoFit/>
          </a:bodyPr>
          <a:lstStyle/>
          <a:p>
            <a:pPr algn="ctr"/>
            <a:r>
              <a:rPr lang="fr-FR" sz="2800" b="1" dirty="0">
                <a:solidFill>
                  <a:srgbClr val="FF5050"/>
                </a:solidFill>
                <a:latin typeface="Verdana" panose="020B0604030504040204" pitchFamily="34" charset="0"/>
                <a:ea typeface="Verdana" panose="020B0604030504040204" pitchFamily="34" charset="0"/>
              </a:rPr>
              <a:t>Le panneau / le ruban </a:t>
            </a:r>
          </a:p>
        </p:txBody>
      </p:sp>
      <p:sp>
        <p:nvSpPr>
          <p:cNvPr id="12" name="AutoShape 5">
            <a:extLst>
              <a:ext uri="{FF2B5EF4-FFF2-40B4-BE49-F238E27FC236}">
                <a16:creationId xmlns:a16="http://schemas.microsoft.com/office/drawing/2014/main" id="{02EBACFD-CA0C-4AFA-B32E-22FC4C59FEFF}"/>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12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a:extLst>
              <a:ext uri="{FF2B5EF4-FFF2-40B4-BE49-F238E27FC236}">
                <a16:creationId xmlns:a16="http://schemas.microsoft.com/office/drawing/2014/main" id="{A264E474-333A-4FF5-9029-1B7425CED575}"/>
              </a:ext>
            </a:extLst>
          </p:cNvPr>
          <p:cNvSpPr txBox="1">
            <a:spLocks noChangeArrowheads="1"/>
          </p:cNvSpPr>
          <p:nvPr/>
        </p:nvSpPr>
        <p:spPr bwMode="auto">
          <a:xfrm>
            <a:off x="119270" y="731032"/>
            <a:ext cx="4818490" cy="779131"/>
          </a:xfrm>
          <a:prstGeom prst="rect">
            <a:avLst/>
          </a:prstGeom>
          <a:noFill/>
          <a:ln w="0">
            <a:noFill/>
            <a:prstDash val="solid"/>
          </a:ln>
        </p:spPr>
        <p:txBody>
          <a:bodyPr wrap="none" lIns="90004" tIns="44997" rIns="90004" bIns="44997" anchor="ctr" anchorCtr="1" compatLnSpc="0"/>
          <a:lstStyle/>
          <a:p>
            <a:pPr defTabSz="457200"/>
            <a:r>
              <a:rPr lang="fr-FR" sz="2800" b="1" dirty="0">
                <a:solidFill>
                  <a:srgbClr val="C00000"/>
                </a:solidFill>
                <a:latin typeface="Verdana" panose="020B0604030504040204" pitchFamily="34" charset="0"/>
                <a:ea typeface="Verdana" panose="020B0604030504040204" pitchFamily="34" charset="0"/>
                <a:cs typeface="Verdana" panose="020B0604030504040204" pitchFamily="34" charset="0"/>
              </a:rPr>
              <a:t>2.2. Principes de base </a:t>
            </a:r>
          </a:p>
        </p:txBody>
      </p:sp>
      <p:sp>
        <p:nvSpPr>
          <p:cNvPr id="3" name="Rectangle 2">
            <a:extLst>
              <a:ext uri="{FF2B5EF4-FFF2-40B4-BE49-F238E27FC236}">
                <a16:creationId xmlns:a16="http://schemas.microsoft.com/office/drawing/2014/main" id="{6F5FF0A9-AC8F-487F-8A17-1681AC23F6FF}"/>
              </a:ext>
            </a:extLst>
          </p:cNvPr>
          <p:cNvSpPr/>
          <p:nvPr/>
        </p:nvSpPr>
        <p:spPr>
          <a:xfrm>
            <a:off x="119270" y="1363475"/>
            <a:ext cx="11913704" cy="5570051"/>
          </a:xfrm>
          <a:prstGeom prst="rect">
            <a:avLst/>
          </a:prstGeom>
        </p:spPr>
        <p:txBody>
          <a:bodyPr wrap="square">
            <a:spAutoFit/>
          </a:bodyPr>
          <a:lstStyle/>
          <a:p>
            <a:pPr marL="800100" lvl="1" indent="-342900" algn="just">
              <a:lnSpc>
                <a:spcPct val="150000"/>
              </a:lnSpc>
              <a:buFontTx/>
              <a:buChar char="-"/>
            </a:pPr>
            <a:r>
              <a:rPr lang="fr-FR" sz="2000" dirty="0">
                <a:solidFill>
                  <a:srgbClr val="000000"/>
                </a:solidFill>
                <a:latin typeface="Verdana" panose="020B0604030504040204" pitchFamily="34" charset="0"/>
                <a:ea typeface="Verdana" panose="020B0604030504040204" pitchFamily="34" charset="0"/>
                <a:cs typeface="Tahoma" panose="020B0604030504040204" pitchFamily="34" charset="0"/>
              </a:rPr>
              <a:t>Il n'est pas nécessaire de créer un dossier pour chaque nouveau projet comme parfois dans certains logiciel. Cependant, il est conseillé d'être un minimum méthodique et organisé, en prenant l'habitude de classer ou nommer vos fichiers selon une certaine logique, </a:t>
            </a:r>
          </a:p>
          <a:p>
            <a:pPr marL="800100" lvl="1" indent="-342900" algn="just">
              <a:lnSpc>
                <a:spcPct val="150000"/>
              </a:lnSpc>
              <a:buFontTx/>
              <a:buChar char="-"/>
            </a:pPr>
            <a:r>
              <a:rPr lang="fr-FR" sz="2000" dirty="0">
                <a:solidFill>
                  <a:srgbClr val="000000"/>
                </a:solidFill>
                <a:latin typeface="Verdana" panose="020B0604030504040204" pitchFamily="34" charset="0"/>
                <a:ea typeface="Verdana" panose="020B0604030504040204" pitchFamily="34" charset="0"/>
                <a:cs typeface="Tahoma" panose="020B0604030504040204" pitchFamily="34" charset="0"/>
              </a:rPr>
              <a:t>Le fichier natif d'AutoCAD est le DWG, mais il est possible de sauvegarder ou d'exporter son travail dans d'autres formats (comme DXF, DGN, WMF, EPS, etc.) </a:t>
            </a:r>
          </a:p>
          <a:p>
            <a:pPr marL="800100" lvl="1" indent="-342900" algn="just">
              <a:lnSpc>
                <a:spcPct val="150000"/>
              </a:lnSpc>
              <a:buFontTx/>
              <a:buChar char="-"/>
            </a:pPr>
            <a:r>
              <a:rPr lang="fr-FR" sz="2000" dirty="0">
                <a:solidFill>
                  <a:srgbClr val="000000"/>
                </a:solidFill>
                <a:latin typeface="Verdana" panose="020B0604030504040204" pitchFamily="34" charset="0"/>
                <a:ea typeface="Verdana" panose="020B0604030504040204" pitchFamily="34" charset="0"/>
                <a:cs typeface="Tahoma" panose="020B0604030504040204" pitchFamily="34" charset="0"/>
              </a:rPr>
              <a:t>Pour faciliter une première approche du logiciel, choisissez de commencer avec un espace de travail "AutoCAD classique". L'interface se retrouve alors simplifiée ne laissant apparaître que les principaux éléments dont vous aurez besoin pour bien débuter. </a:t>
            </a:r>
          </a:p>
          <a:p>
            <a:pPr lvl="2" algn="just">
              <a:lnSpc>
                <a:spcPct val="150000"/>
              </a:lnSpc>
            </a:pPr>
            <a:endParaRPr lang="fr-FR" sz="2000" dirty="0">
              <a:solidFill>
                <a:srgbClr val="000000"/>
              </a:solidFill>
              <a:latin typeface="Verdana" panose="020B0604030504040204" pitchFamily="34" charset="0"/>
              <a:ea typeface="Verdana" panose="020B0604030504040204" pitchFamily="34" charset="0"/>
              <a:cs typeface="Tahoma" panose="020B0604030504040204" pitchFamily="34" charset="0"/>
            </a:endParaRPr>
          </a:p>
          <a:p>
            <a:pPr marL="1257300" lvl="2" indent="-342900" algn="just">
              <a:lnSpc>
                <a:spcPct val="150000"/>
              </a:lnSpc>
              <a:buFontTx/>
              <a:buChar char="-"/>
            </a:pPr>
            <a:endParaRPr lang="fr-FR" sz="2000" dirty="0">
              <a:latin typeface="Verdana" panose="020B0604030504040204" pitchFamily="34" charset="0"/>
              <a:ea typeface="Verdana" panose="020B0604030504040204" pitchFamily="34" charset="0"/>
              <a:cs typeface="Tahoma" panose="020B0604030504040204" pitchFamily="34" charset="0"/>
            </a:endParaRPr>
          </a:p>
        </p:txBody>
      </p:sp>
      <p:pic>
        <p:nvPicPr>
          <p:cNvPr id="9" name="Image 8">
            <a:extLst>
              <a:ext uri="{FF2B5EF4-FFF2-40B4-BE49-F238E27FC236}">
                <a16:creationId xmlns:a16="http://schemas.microsoft.com/office/drawing/2014/main" id="{9748813C-6C2D-44CB-8754-F52E0939D7CC}"/>
              </a:ext>
            </a:extLst>
          </p:cNvPr>
          <p:cNvPicPr>
            <a:picLocks noChangeAspect="1"/>
          </p:cNvPicPr>
          <p:nvPr/>
        </p:nvPicPr>
        <p:blipFill>
          <a:blip r:embed="rId3"/>
          <a:stretch>
            <a:fillRect/>
          </a:stretch>
        </p:blipFill>
        <p:spPr>
          <a:xfrm>
            <a:off x="3377538" y="5988278"/>
            <a:ext cx="5070271" cy="496928"/>
          </a:xfrm>
          <a:prstGeom prst="rect">
            <a:avLst/>
          </a:prstGeom>
        </p:spPr>
      </p:pic>
      <p:sp>
        <p:nvSpPr>
          <p:cNvPr id="7" name="AutoShape 5">
            <a:extLst>
              <a:ext uri="{FF2B5EF4-FFF2-40B4-BE49-F238E27FC236}">
                <a16:creationId xmlns:a16="http://schemas.microsoft.com/office/drawing/2014/main" id="{95054EDD-C293-4C23-9DC7-B05A28DFF2B6}"/>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39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010A0-D9B3-4EC9-AE2A-A940C1B57DE5}"/>
              </a:ext>
            </a:extLst>
          </p:cNvPr>
          <p:cNvSpPr/>
          <p:nvPr/>
        </p:nvSpPr>
        <p:spPr>
          <a:xfrm>
            <a:off x="67711" y="952684"/>
            <a:ext cx="11913703" cy="1415067"/>
          </a:xfrm>
          <a:prstGeom prst="rect">
            <a:avLst/>
          </a:prstGeom>
        </p:spPr>
        <p:txBody>
          <a:bodyPr wrap="square">
            <a:spAutoFit/>
          </a:bodyPr>
          <a:lstStyle/>
          <a:p>
            <a:pPr marL="342900" indent="-342900">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Les icônes standards apparaissent horizontalement sous les menus. On y retrouve les commandes de base (</a:t>
            </a:r>
            <a:r>
              <a:rPr lang="fr-FR" sz="2000" dirty="0">
                <a:solidFill>
                  <a:srgbClr val="FF0000"/>
                </a:solidFill>
                <a:latin typeface="Verdana" panose="020B0604030504040204" pitchFamily="34" charset="0"/>
                <a:ea typeface="Verdana" panose="020B0604030504040204" pitchFamily="34" charset="0"/>
              </a:rPr>
              <a:t>nouveau, ouvrir, sauver, imprimer, aperçu, copier/coller, annuler, pan, zoom, propriétés, etc.) </a:t>
            </a:r>
          </a:p>
        </p:txBody>
      </p:sp>
      <p:pic>
        <p:nvPicPr>
          <p:cNvPr id="11" name="Image 10">
            <a:extLst>
              <a:ext uri="{FF2B5EF4-FFF2-40B4-BE49-F238E27FC236}">
                <a16:creationId xmlns:a16="http://schemas.microsoft.com/office/drawing/2014/main" id="{C861910B-F6CE-4A53-B4E8-47377599B72D}"/>
              </a:ext>
            </a:extLst>
          </p:cNvPr>
          <p:cNvPicPr>
            <a:picLocks noChangeAspect="1"/>
          </p:cNvPicPr>
          <p:nvPr/>
        </p:nvPicPr>
        <p:blipFill>
          <a:blip r:embed="rId3"/>
          <a:stretch>
            <a:fillRect/>
          </a:stretch>
        </p:blipFill>
        <p:spPr>
          <a:xfrm>
            <a:off x="423371" y="2620709"/>
            <a:ext cx="10652834" cy="334293"/>
          </a:xfrm>
          <a:prstGeom prst="rect">
            <a:avLst/>
          </a:prstGeom>
        </p:spPr>
      </p:pic>
      <p:sp>
        <p:nvSpPr>
          <p:cNvPr id="12" name="Rectangle 11">
            <a:extLst>
              <a:ext uri="{FF2B5EF4-FFF2-40B4-BE49-F238E27FC236}">
                <a16:creationId xmlns:a16="http://schemas.microsoft.com/office/drawing/2014/main" id="{0BF5B62E-175B-44AF-90AD-C88E23C719CF}"/>
              </a:ext>
            </a:extLst>
          </p:cNvPr>
          <p:cNvSpPr/>
          <p:nvPr/>
        </p:nvSpPr>
        <p:spPr>
          <a:xfrm>
            <a:off x="170830" y="3321050"/>
            <a:ext cx="11862144" cy="1876732"/>
          </a:xfrm>
          <a:prstGeom prst="rect">
            <a:avLst/>
          </a:prstGeom>
        </p:spPr>
        <p:txBody>
          <a:bodyPr wrap="square">
            <a:spAutoFit/>
          </a:bodyPr>
          <a:lstStyle/>
          <a:p>
            <a:pPr marL="342900" indent="-342900" algn="just">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Les principaux outils de dessin et d'édition sont affichés par défaut aux abords de l'interface. Néanmoins, il est possible de choisir les barres d'outils à afficher ou à masquer (dans le menu </a:t>
            </a:r>
            <a:r>
              <a:rPr lang="fr-FR" sz="2000" dirty="0">
                <a:solidFill>
                  <a:srgbClr val="0000FF"/>
                </a:solidFill>
                <a:latin typeface="Verdana" panose="020B0604030504040204" pitchFamily="34" charset="0"/>
                <a:ea typeface="Verdana" panose="020B0604030504040204" pitchFamily="34" charset="0"/>
              </a:rPr>
              <a:t>"Outils &gt; Barre d'outils &gt; AutoCAD"</a:t>
            </a:r>
            <a:r>
              <a:rPr lang="fr-FR" sz="2000" dirty="0">
                <a:solidFill>
                  <a:srgbClr val="000000"/>
                </a:solidFill>
                <a:latin typeface="Verdana" panose="020B0604030504040204" pitchFamily="34" charset="0"/>
                <a:ea typeface="Verdana" panose="020B0604030504040204" pitchFamily="34" charset="0"/>
              </a:rPr>
              <a:t>) et de les positionner où l'on veut (fenêtres flottantes ou ancrées sur les côtés). </a:t>
            </a:r>
            <a:endParaRPr lang="fr-FR" sz="2000" dirty="0">
              <a:latin typeface="Verdana" panose="020B0604030504040204" pitchFamily="34" charset="0"/>
              <a:ea typeface="Verdana" panose="020B0604030504040204" pitchFamily="34" charset="0"/>
            </a:endParaRPr>
          </a:p>
        </p:txBody>
      </p:sp>
      <p:sp>
        <p:nvSpPr>
          <p:cNvPr id="6" name="AutoShape 5">
            <a:extLst>
              <a:ext uri="{FF2B5EF4-FFF2-40B4-BE49-F238E27FC236}">
                <a16:creationId xmlns:a16="http://schemas.microsoft.com/office/drawing/2014/main" id="{4897C4A0-5EE3-406E-9D85-9469F1F80235}"/>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675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anim calcmode="lin" valueType="num">
                                      <p:cBhvr>
                                        <p:cTn id="2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1801D36-D52C-4C69-AC37-2427CF215BA0}"/>
              </a:ext>
            </a:extLst>
          </p:cNvPr>
          <p:cNvPicPr>
            <a:picLocks noChangeAspect="1"/>
          </p:cNvPicPr>
          <p:nvPr/>
        </p:nvPicPr>
        <p:blipFill>
          <a:blip r:embed="rId3"/>
          <a:stretch>
            <a:fillRect/>
          </a:stretch>
        </p:blipFill>
        <p:spPr>
          <a:xfrm>
            <a:off x="8240329" y="1712380"/>
            <a:ext cx="3832403" cy="3433239"/>
          </a:xfrm>
          <a:prstGeom prst="rect">
            <a:avLst/>
          </a:prstGeom>
        </p:spPr>
      </p:pic>
      <p:sp>
        <p:nvSpPr>
          <p:cNvPr id="6" name="Rectangle 5">
            <a:extLst>
              <a:ext uri="{FF2B5EF4-FFF2-40B4-BE49-F238E27FC236}">
                <a16:creationId xmlns:a16="http://schemas.microsoft.com/office/drawing/2014/main" id="{4A6044DA-CB14-495C-84C2-E51608F5BDA3}"/>
              </a:ext>
            </a:extLst>
          </p:cNvPr>
          <p:cNvSpPr/>
          <p:nvPr/>
        </p:nvSpPr>
        <p:spPr>
          <a:xfrm>
            <a:off x="148924" y="960563"/>
            <a:ext cx="8121059" cy="4185056"/>
          </a:xfrm>
          <a:prstGeom prst="rect">
            <a:avLst/>
          </a:prstGeom>
        </p:spPr>
        <p:txBody>
          <a:bodyPr wrap="square">
            <a:spAutoFit/>
          </a:bodyPr>
          <a:lstStyle/>
          <a:p>
            <a:pPr marL="342900" indent="-342900" algn="just">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Sous la zone de travail (fenêtre principale) se trouve une zone de texte (</a:t>
            </a:r>
            <a:r>
              <a:rPr lang="fr-FR" sz="2000" b="1" dirty="0">
                <a:solidFill>
                  <a:srgbClr val="FF0000"/>
                </a:solidFill>
                <a:latin typeface="Verdana" panose="020B0604030504040204" pitchFamily="34" charset="0"/>
                <a:ea typeface="Verdana" panose="020B0604030504040204" pitchFamily="34" charset="0"/>
              </a:rPr>
              <a:t>fenêtre de commandes</a:t>
            </a:r>
            <a:r>
              <a:rPr lang="fr-FR" sz="2000" dirty="0">
                <a:solidFill>
                  <a:srgbClr val="000000"/>
                </a:solidFill>
                <a:latin typeface="Verdana" panose="020B0604030504040204" pitchFamily="34" charset="0"/>
                <a:ea typeface="Verdana" panose="020B0604030504040204" pitchFamily="34" charset="0"/>
              </a:rPr>
              <a:t>)... Ou </a:t>
            </a:r>
            <a:r>
              <a:rPr lang="fr-FR" sz="2000" b="1" dirty="0">
                <a:solidFill>
                  <a:srgbClr val="FF0000"/>
                </a:solidFill>
                <a:latin typeface="Verdana" panose="020B0604030504040204" pitchFamily="34" charset="0"/>
                <a:ea typeface="Verdana" panose="020B0604030504040204" pitchFamily="34" charset="0"/>
              </a:rPr>
              <a:t>ligne de </a:t>
            </a:r>
            <a:r>
              <a:rPr lang="fr-FR" sz="2000" b="1" dirty="0" err="1">
                <a:solidFill>
                  <a:srgbClr val="FF0000"/>
                </a:solidFill>
                <a:latin typeface="Verdana" panose="020B0604030504040204" pitchFamily="34" charset="0"/>
                <a:ea typeface="Verdana" panose="020B0604030504040204" pitchFamily="34" charset="0"/>
              </a:rPr>
              <a:t>cmmande</a:t>
            </a:r>
            <a:r>
              <a:rPr lang="fr-FR" sz="2000" b="1" dirty="0">
                <a:solidFill>
                  <a:srgbClr val="FF0000"/>
                </a:solidFill>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cs typeface="Times New Roman" panose="02020603050405020304" pitchFamily="18" charset="0"/>
              </a:rPr>
              <a:t>va vous permettre de passer des commandes </a:t>
            </a:r>
            <a:r>
              <a:rPr lang="fr-FR" sz="2000" b="1" dirty="0">
                <a:latin typeface="Verdana" panose="020B0604030504040204" pitchFamily="34" charset="0"/>
                <a:ea typeface="Verdana" panose="020B0604030504040204" pitchFamily="34" charset="0"/>
                <a:cs typeface="Times New Roman" panose="02020603050405020304" pitchFamily="18" charset="0"/>
              </a:rPr>
              <a:t>textuelles</a:t>
            </a:r>
            <a:r>
              <a:rPr lang="fr-FR" sz="2000" dirty="0">
                <a:latin typeface="Verdana" panose="020B0604030504040204" pitchFamily="34" charset="0"/>
                <a:ea typeface="Verdana" panose="020B0604030504040204" pitchFamily="34" charset="0"/>
                <a:cs typeface="Times New Roman" panose="02020603050405020304" pitchFamily="18" charset="0"/>
              </a:rPr>
              <a:t> afin d'accéder à différents outils, boites de dialogues, variables d'environnement, etc.</a:t>
            </a:r>
          </a:p>
          <a:p>
            <a:pPr marL="342900" marR="0" indent="-342900" algn="just">
              <a:lnSpc>
                <a:spcPct val="150000"/>
              </a:lnSpc>
              <a:buFont typeface="Verdana" panose="020B0604030504040204" pitchFamily="34" charset="0"/>
              <a:buChar char="‒"/>
            </a:pPr>
            <a:r>
              <a:rPr lang="fr-FR" sz="2000" dirty="0">
                <a:solidFill>
                  <a:srgbClr val="000000"/>
                </a:solidFill>
                <a:latin typeface="Verdana" panose="020B0604030504040204" pitchFamily="34" charset="0"/>
                <a:ea typeface="Verdana" panose="020B0604030504040204" pitchFamily="34" charset="0"/>
              </a:rPr>
              <a:t>Cette fenêtre répertorie toutes les commandes effectuées depuis l'ouverture ou la création du projet. Chaque action s'affiche dans la zone de texte et l'historique de ces opérations reste accessible jusqu'à la fermeture du fichier </a:t>
            </a:r>
            <a:endParaRPr lang="fr-FR" sz="20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9088B48C-C40E-4D86-9F25-758FE2B854BE}"/>
              </a:ext>
            </a:extLst>
          </p:cNvPr>
          <p:cNvSpPr/>
          <p:nvPr/>
        </p:nvSpPr>
        <p:spPr>
          <a:xfrm>
            <a:off x="148924" y="5375150"/>
            <a:ext cx="7822013" cy="400110"/>
          </a:xfrm>
          <a:prstGeom prst="rect">
            <a:avLst/>
          </a:prstGeom>
        </p:spPr>
        <p:txBody>
          <a:bodyPr wrap="none">
            <a:spAutoFit/>
          </a:bodyPr>
          <a:lstStyle/>
          <a:p>
            <a:pPr marL="285750" indent="-285750">
              <a:buFont typeface="Arial" panose="020B0604020202020204" pitchFamily="34" charset="0"/>
              <a:buChar char="−"/>
            </a:pPr>
            <a:r>
              <a:rPr lang="fr-FR" sz="2000" dirty="0">
                <a:solidFill>
                  <a:srgbClr val="000000"/>
                </a:solidFill>
                <a:latin typeface="Verdana" panose="020B0604030504040204" pitchFamily="34" charset="0"/>
                <a:ea typeface="Verdana" panose="020B0604030504040204" pitchFamily="34" charset="0"/>
              </a:rPr>
              <a:t>AutoCAD travail avec un historique de commandes (F2).</a:t>
            </a:r>
            <a:endParaRPr lang="fr-FR" sz="2000" dirty="0">
              <a:latin typeface="Verdana" panose="020B0604030504040204" pitchFamily="34" charset="0"/>
              <a:ea typeface="Verdana" panose="020B0604030504040204" pitchFamily="34" charset="0"/>
            </a:endParaRPr>
          </a:p>
        </p:txBody>
      </p:sp>
      <p:sp>
        <p:nvSpPr>
          <p:cNvPr id="8" name="Organigramme : Processus 14">
            <a:extLst>
              <a:ext uri="{FF2B5EF4-FFF2-40B4-BE49-F238E27FC236}">
                <a16:creationId xmlns:a16="http://schemas.microsoft.com/office/drawing/2014/main" id="{C5DED2F0-1313-411E-BB48-12C3B77924F6}"/>
              </a:ext>
            </a:extLst>
          </p:cNvPr>
          <p:cNvSpPr/>
          <p:nvPr/>
        </p:nvSpPr>
        <p:spPr>
          <a:xfrm>
            <a:off x="8299637" y="4577892"/>
            <a:ext cx="3832403" cy="323891"/>
          </a:xfrm>
          <a:prstGeom prst="flowChartProcess">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AutoShape 5">
            <a:extLst>
              <a:ext uri="{FF2B5EF4-FFF2-40B4-BE49-F238E27FC236}">
                <a16:creationId xmlns:a16="http://schemas.microsoft.com/office/drawing/2014/main" id="{03E2196E-E62C-4C1C-AC2A-5A135CD99855}"/>
              </a:ext>
            </a:extLst>
          </p:cNvPr>
          <p:cNvSpPr>
            <a:spLocks noChangeArrowheads="1"/>
          </p:cNvSpPr>
          <p:nvPr/>
        </p:nvSpPr>
        <p:spPr bwMode="auto">
          <a:xfrm>
            <a:off x="119270" y="98589"/>
            <a:ext cx="11913704" cy="632443"/>
          </a:xfrm>
          <a:prstGeom prst="flowChartAlternateProcess">
            <a:avLst/>
          </a:prstGeom>
          <a:solidFill>
            <a:srgbClr val="C00000"/>
          </a:solidFill>
          <a:ln w="38100" cmpd="dbl">
            <a:solidFill>
              <a:srgbClr val="FFC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50000"/>
              </a:lnSpc>
              <a:defRPr sz="1800" b="0" i="0" u="none" strike="noStrike" kern="0" cap="none" spc="0" baseline="0">
                <a:solidFill>
                  <a:srgbClr val="000000"/>
                </a:solidFill>
                <a:uFillTx/>
              </a:defRPr>
            </a:pPr>
            <a:r>
              <a:rPr lang="fr-FR" sz="2400" b="1" u="sng" kern="0" dirty="0">
                <a:solidFill>
                  <a:schemeClr val="bg1"/>
                </a:solidFill>
                <a:latin typeface="Verdana" panose="020B0604030504040204" pitchFamily="34" charset="0"/>
                <a:ea typeface="Verdana" panose="020B0604030504040204" pitchFamily="34" charset="0"/>
                <a:cs typeface="Verdana" panose="020B0604030504040204" pitchFamily="34" charset="0"/>
              </a:rPr>
              <a:t>Partie 02:</a:t>
            </a:r>
            <a:r>
              <a:rPr 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400" b="1" kern="0" dirty="0">
                <a:solidFill>
                  <a:schemeClr val="bg1"/>
                </a:solidFill>
                <a:latin typeface="Verdana" panose="020B0604030504040204" pitchFamily="34" charset="0"/>
                <a:ea typeface="Verdana" panose="020B0604030504040204" pitchFamily="34" charset="0"/>
              </a:rPr>
              <a:t>Découverte et manipulation de l’interface </a:t>
            </a:r>
            <a:endParaRPr lang="fr-FR" altLang="fr-FR" sz="24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13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2832</Words>
  <Application>Microsoft Office PowerPoint</Application>
  <PresentationFormat>Widescreen</PresentationFormat>
  <Paragraphs>164</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Verdana</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dc:creator>
  <cp:lastModifiedBy>sarah.sahnoune@gmail.com</cp:lastModifiedBy>
  <cp:revision>197</cp:revision>
  <dcterms:created xsi:type="dcterms:W3CDTF">2018-10-25T16:10:57Z</dcterms:created>
  <dcterms:modified xsi:type="dcterms:W3CDTF">2022-05-10T16:31:22Z</dcterms:modified>
</cp:coreProperties>
</file>