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2" r:id="rId6"/>
    <p:sldId id="263" r:id="rId7"/>
    <p:sldId id="264" r:id="rId8"/>
    <p:sldId id="265" r:id="rId9"/>
    <p:sldId id="266" r:id="rId10"/>
    <p:sldId id="267" r:id="rId11"/>
    <p:sldId id="268"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27/05/2023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27/05/2023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27/05/2023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27/05/2023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27/05/2023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27/05/2023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27/05/2023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772816"/>
            <a:ext cx="7772400" cy="2664296"/>
          </a:xfrm>
        </p:spPr>
        <p:style>
          <a:lnRef idx="0">
            <a:scrgbClr r="0" g="0" b="0"/>
          </a:lnRef>
          <a:fillRef idx="1002">
            <a:schemeClr val="lt1"/>
          </a:fillRef>
          <a:effectRef idx="0">
            <a:scrgbClr r="0" g="0" b="0"/>
          </a:effectRef>
          <a:fontRef idx="major"/>
        </p:style>
        <p:txBody>
          <a:bodyPr>
            <a:normAutofit fontScale="90000"/>
          </a:bodyPr>
          <a:lstStyle/>
          <a:p>
            <a:pPr rtl="1">
              <a:lnSpc>
                <a:spcPct val="107000"/>
              </a:lnSpc>
              <a:spcAft>
                <a:spcPts val="1200"/>
              </a:spcAft>
            </a:pP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المحور </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الرابع</a:t>
            </a: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br>
            <a:r>
              <a:rPr lang="fr-FR" sz="1050" dirty="0">
                <a:latin typeface="Calibri" panose="020F0502020204030204" pitchFamily="34" charset="0"/>
                <a:ea typeface="Calibri" panose="020F0502020204030204" pitchFamily="34" charset="0"/>
                <a:cs typeface="Arial" panose="020B0604020202020204" pitchFamily="34" charset="0"/>
              </a:rPr>
              <a:t/>
            </a:r>
            <a:br>
              <a:rPr lang="fr-FR" sz="1050" dirty="0">
                <a:latin typeface="Calibri" panose="020F0502020204030204" pitchFamily="34" charset="0"/>
                <a:ea typeface="Calibri" panose="020F0502020204030204" pitchFamily="34" charset="0"/>
                <a:cs typeface="Arial" panose="020B0604020202020204" pitchFamily="34" charset="0"/>
              </a:rPr>
            </a:b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نماذج</a:t>
            </a:r>
            <a:r>
              <a:rPr lang="ar-KW"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t>
            </a: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a:t>
            </a:r>
            <a:r>
              <a:rPr lang="ar-KW"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إدارة </a:t>
            </a: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الاستراتيجية </a:t>
            </a:r>
            <a:r>
              <a:rPr lang="ar-KW"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الموارد البشرية</a:t>
            </a:r>
            <a:r>
              <a:rPr lang="fr-FR"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fr-FR"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(تابع)</a:t>
            </a:r>
            <a:r>
              <a:rPr lang="fr-FR" sz="4800" dirty="0">
                <a:latin typeface="Calibri" panose="020F0502020204030204" pitchFamily="34" charset="0"/>
                <a:ea typeface="Calibri" panose="020F0502020204030204" pitchFamily="34" charset="0"/>
                <a:cs typeface="Arial" panose="020B0604020202020204" pitchFamily="34" charset="0"/>
              </a:rPr>
              <a:t/>
            </a:r>
            <a:br>
              <a:rPr lang="fr-FR" sz="4800" dirty="0">
                <a:latin typeface="Calibri" panose="020F0502020204030204" pitchFamily="34" charset="0"/>
                <a:ea typeface="Calibri" panose="020F0502020204030204" pitchFamily="34" charset="0"/>
                <a:cs typeface="Arial" panose="020B0604020202020204" pitchFamily="34" charset="0"/>
              </a:rPr>
            </a:br>
            <a:endParaRPr lang="fr-FR" sz="4800" dirty="0"/>
          </a:p>
        </p:txBody>
      </p:sp>
    </p:spTree>
    <p:extLst>
      <p:ext uri="{BB962C8B-B14F-4D97-AF65-F5344CB8AC3E}">
        <p14:creationId xmlns:p14="http://schemas.microsoft.com/office/powerpoint/2010/main" val="3542403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3"/>
            <a:ext cx="8229600" cy="2160239"/>
          </a:xfrm>
          <a:solidFill>
            <a:schemeClr val="bg1">
              <a:lumMod val="95000"/>
            </a:schemeClr>
          </a:solidFill>
          <a:ln>
            <a:solidFill>
              <a:schemeClr val="bg1">
                <a:lumMod val="50000"/>
              </a:schemeClr>
            </a:solidFill>
          </a:ln>
        </p:spPr>
        <p:txBody>
          <a:bodyPr>
            <a:normAutofit fontScale="62500" lnSpcReduction="20000"/>
          </a:bodyPr>
          <a:lstStyle/>
          <a:p>
            <a:pPr marL="0" indent="0" algn="ctr" rtl="1" fontAlgn="base">
              <a:lnSpc>
                <a:spcPct val="120000"/>
              </a:lnSpc>
              <a:spcBef>
                <a:spcPts val="600"/>
              </a:spcBef>
              <a:spcAft>
                <a:spcPts val="600"/>
              </a:spcAft>
              <a:buNone/>
              <a:tabLst>
                <a:tab pos="88900" algn="r"/>
              </a:tabLst>
            </a:pPr>
            <a:r>
              <a:rPr lang="ar-SA" b="1" dirty="0" smtClean="0">
                <a:latin typeface="Simplified Arabic" panose="02020603050405020304" pitchFamily="18" charset="-78"/>
                <a:ea typeface="Calibri" panose="020F0502020204030204" pitchFamily="34" charset="0"/>
                <a:cs typeface="Simplified Arabic" panose="02020603050405020304" pitchFamily="18" charset="-78"/>
              </a:rPr>
              <a:t>التصور </a:t>
            </a:r>
            <a:r>
              <a:rPr lang="ar-SA" b="1" dirty="0">
                <a:latin typeface="Simplified Arabic" panose="02020603050405020304" pitchFamily="18" charset="-78"/>
                <a:ea typeface="Calibri" panose="020F0502020204030204" pitchFamily="34" charset="0"/>
                <a:cs typeface="Simplified Arabic" panose="02020603050405020304" pitchFamily="18" charset="-78"/>
              </a:rPr>
              <a:t>المثالي لتسيير الكفاءات </a:t>
            </a:r>
            <a:endParaRPr lang="fr-FR" b="1"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dirty="0" smtClean="0">
                <a:latin typeface="Simplified Arabic" panose="02020603050405020304" pitchFamily="18" charset="-78"/>
                <a:ea typeface="Calibri" panose="020F0502020204030204" pitchFamily="34" charset="0"/>
                <a:cs typeface="Simplified Arabic" panose="02020603050405020304" pitchFamily="18" charset="-78"/>
              </a:rPr>
              <a:t>الإدماج: ويقصد به أن تسيير الكفاءات يتمحور حول ممارسات إدارة الموارد البشرية واستراتيجية المنظمة.</a:t>
            </a:r>
            <a:endParaRPr lang="fr-FR"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dirty="0" smtClean="0">
                <a:latin typeface="Simplified Arabic" panose="02020603050405020304" pitchFamily="18" charset="-78"/>
                <a:ea typeface="Calibri" panose="020F0502020204030204" pitchFamily="34" charset="0"/>
                <a:cs typeface="Simplified Arabic" panose="02020603050405020304" pitchFamily="18" charset="-78"/>
              </a:rPr>
              <a:t>منطق </a:t>
            </a:r>
            <a:r>
              <a:rPr lang="ar-SA" dirty="0">
                <a:latin typeface="Simplified Arabic" panose="02020603050405020304" pitchFamily="18" charset="-78"/>
                <a:ea typeface="Calibri" panose="020F0502020204030204" pitchFamily="34" charset="0"/>
                <a:cs typeface="Simplified Arabic" panose="02020603050405020304" pitchFamily="18" charset="-78"/>
              </a:rPr>
              <a:t>الفرد: </a:t>
            </a:r>
            <a:r>
              <a:rPr lang="ar-DZ" dirty="0" smtClean="0">
                <a:latin typeface="Simplified Arabic" panose="02020603050405020304" pitchFamily="18" charset="-78"/>
                <a:ea typeface="Calibri" panose="020F0502020204030204" pitchFamily="34" charset="0"/>
                <a:cs typeface="Simplified Arabic" panose="02020603050405020304" pitchFamily="18" charset="-78"/>
              </a:rPr>
              <a:t>يرتبط</a:t>
            </a:r>
            <a:r>
              <a:rPr lang="ar-SA"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dirty="0">
                <a:latin typeface="Simplified Arabic" panose="02020603050405020304" pitchFamily="18" charset="-78"/>
                <a:ea typeface="Calibri" panose="020F0502020204030204" pitchFamily="34" charset="0"/>
                <a:cs typeface="Simplified Arabic" panose="02020603050405020304" pitchFamily="18" charset="-78"/>
              </a:rPr>
              <a:t>تسيير الكفاءات </a:t>
            </a:r>
            <a:r>
              <a:rPr lang="ar-SA" dirty="0" smtClean="0">
                <a:latin typeface="Simplified Arabic" panose="02020603050405020304" pitchFamily="18" charset="-78"/>
                <a:ea typeface="Calibri" panose="020F0502020204030204" pitchFamily="34" charset="0"/>
                <a:cs typeface="Simplified Arabic" panose="02020603050405020304" pitchFamily="18" charset="-78"/>
              </a:rPr>
              <a:t>بالتنمية </a:t>
            </a:r>
            <a:r>
              <a:rPr lang="ar-SA" dirty="0">
                <a:latin typeface="Simplified Arabic" panose="02020603050405020304" pitchFamily="18" charset="-78"/>
                <a:ea typeface="Calibri" panose="020F0502020204030204" pitchFamily="34" charset="0"/>
                <a:cs typeface="Simplified Arabic" panose="02020603050405020304" pitchFamily="18" charset="-78"/>
              </a:rPr>
              <a:t>والتطور الفردي للعامل.</a:t>
            </a:r>
            <a:endParaRPr lang="fr-FR"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dirty="0" smtClean="0">
                <a:latin typeface="Simplified Arabic" panose="02020603050405020304" pitchFamily="18" charset="-78"/>
                <a:ea typeface="Calibri" panose="020F0502020204030204" pitchFamily="34" charset="0"/>
                <a:cs typeface="Simplified Arabic" panose="02020603050405020304" pitchFamily="18" charset="-78"/>
              </a:rPr>
              <a:t>الرسمية</a:t>
            </a:r>
            <a:r>
              <a:rPr lang="ar-SA" dirty="0">
                <a:latin typeface="Simplified Arabic" panose="02020603050405020304" pitchFamily="18" charset="-78"/>
                <a:ea typeface="Calibri" panose="020F0502020204030204" pitchFamily="34" charset="0"/>
                <a:cs typeface="Simplified Arabic" panose="02020603050405020304" pitchFamily="18" charset="-78"/>
              </a:rPr>
              <a:t>: تسيير الكفاءات يرتكز على أدوات وآليات خاصة </a:t>
            </a:r>
            <a:r>
              <a:rPr lang="ar-SA" dirty="0" smtClean="0">
                <a:latin typeface="Simplified Arabic" panose="02020603050405020304" pitchFamily="18" charset="-78"/>
                <a:ea typeface="Calibri" panose="020F0502020204030204" pitchFamily="34" charset="0"/>
                <a:cs typeface="Simplified Arabic" panose="02020603050405020304" pitchFamily="18" charset="-78"/>
              </a:rPr>
              <a:t>ورسمية</a:t>
            </a:r>
            <a:r>
              <a:rPr lang="ar-SA" dirty="0" smtClean="0">
                <a:solidFill>
                  <a:prstClr val="black"/>
                </a:solidFill>
                <a:latin typeface="Simplified Arabic" panose="02020603050405020304" pitchFamily="18" charset="-78"/>
                <a:ea typeface="Calibri" panose="020F0502020204030204" pitchFamily="34" charset="0"/>
                <a:cs typeface="Simplified Arabic" panose="02020603050405020304" pitchFamily="18" charset="-78"/>
              </a:rPr>
              <a:t>.</a:t>
            </a:r>
            <a:endParaRPr lang="fr-FR"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dirty="0" smtClean="0">
                <a:latin typeface="Simplified Arabic" panose="02020603050405020304" pitchFamily="18" charset="-78"/>
                <a:ea typeface="Calibri" panose="020F0502020204030204" pitchFamily="34" charset="0"/>
                <a:cs typeface="Simplified Arabic" panose="02020603050405020304" pitchFamily="18" charset="-78"/>
              </a:rPr>
              <a:t>الاهتمام </a:t>
            </a:r>
            <a:r>
              <a:rPr lang="ar-SA" dirty="0">
                <a:latin typeface="Simplified Arabic" panose="02020603050405020304" pitchFamily="18" charset="-78"/>
                <a:ea typeface="Calibri" panose="020F0502020204030204" pitchFamily="34" charset="0"/>
                <a:cs typeface="Simplified Arabic" panose="02020603050405020304" pitchFamily="18" charset="-78"/>
              </a:rPr>
              <a:t>بالكفاءات </a:t>
            </a:r>
            <a:r>
              <a:rPr lang="ar-SA" dirty="0" smtClean="0">
                <a:latin typeface="Simplified Arabic" panose="02020603050405020304" pitchFamily="18" charset="-78"/>
                <a:ea typeface="Calibri" panose="020F0502020204030204" pitchFamily="34" charset="0"/>
                <a:cs typeface="Simplified Arabic" panose="02020603050405020304" pitchFamily="18" charset="-78"/>
              </a:rPr>
              <a:t>العامة.</a:t>
            </a:r>
            <a:endParaRPr lang="fr-FR"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
        <p:nvSpPr>
          <p:cNvPr id="5" name="Espace réservé du contenu 2"/>
          <p:cNvSpPr txBox="1">
            <a:spLocks/>
          </p:cNvSpPr>
          <p:nvPr/>
        </p:nvSpPr>
        <p:spPr>
          <a:xfrm>
            <a:off x="457200" y="3645025"/>
            <a:ext cx="8229600" cy="165618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indent="0" algn="ctr" rtl="1">
              <a:lnSpc>
                <a:spcPct val="107000"/>
              </a:lnSpc>
              <a:spcAft>
                <a:spcPts val="0"/>
              </a:spcAft>
              <a:buNone/>
              <a:tabLst>
                <a:tab pos="90170" algn="r"/>
              </a:tabLst>
            </a:pPr>
            <a:r>
              <a:rPr lang="ar-DZ" sz="2000" b="1" dirty="0" smtClean="0">
                <a:latin typeface="Simplified Arabic" panose="02020603050405020304" pitchFamily="18" charset="-78"/>
                <a:ea typeface="Calibri" panose="020F0502020204030204" pitchFamily="34" charset="0"/>
                <a:cs typeface="Simplified Arabic" panose="02020603050405020304" pitchFamily="18" charset="-78"/>
              </a:rPr>
              <a:t>متطلبات </a:t>
            </a:r>
            <a:r>
              <a:rPr lang="ar-SA" sz="2000" b="1" dirty="0" smtClean="0">
                <a:latin typeface="Simplified Arabic" panose="02020603050405020304" pitchFamily="18" charset="-78"/>
                <a:ea typeface="Calibri" panose="020F0502020204030204" pitchFamily="34" charset="0"/>
                <a:cs typeface="Simplified Arabic" panose="02020603050405020304" pitchFamily="18" charset="-78"/>
              </a:rPr>
              <a:t>تسيير الكفاءات </a:t>
            </a:r>
            <a:endParaRPr lang="ar-DZ" sz="2000" b="1"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sz="2000" dirty="0">
                <a:solidFill>
                  <a:prstClr val="black"/>
                </a:solidFill>
                <a:latin typeface="Simplified Arabic" panose="02020603050405020304" pitchFamily="18" charset="-78"/>
                <a:ea typeface="Calibri" panose="020F0502020204030204" pitchFamily="34" charset="0"/>
                <a:cs typeface="Simplified Arabic" panose="02020603050405020304" pitchFamily="18" charset="-78"/>
              </a:rPr>
              <a:t> </a:t>
            </a:r>
            <a:r>
              <a:rPr lang="ar-SA" sz="2000" dirty="0" smtClean="0">
                <a:latin typeface="Simplified Arabic" panose="02020603050405020304" pitchFamily="18" charset="-78"/>
                <a:ea typeface="Calibri" panose="020F0502020204030204" pitchFamily="34" charset="0"/>
                <a:cs typeface="Simplified Arabic" panose="02020603050405020304" pitchFamily="18" charset="-78"/>
              </a:rPr>
              <a:t>إدماج تسيير الكفاءات في استراتيجية المنظمة</a:t>
            </a:r>
            <a:r>
              <a:rPr lang="ar-SA" sz="2000" dirty="0" smtClean="0">
                <a:solidFill>
                  <a:prstClr val="black"/>
                </a:solidFill>
                <a:latin typeface="Simplified Arabic" panose="02020603050405020304" pitchFamily="18" charset="-78"/>
                <a:ea typeface="Calibri" panose="020F0502020204030204" pitchFamily="34" charset="0"/>
                <a:cs typeface="Simplified Arabic" panose="02020603050405020304" pitchFamily="18" charset="-78"/>
              </a:rPr>
              <a:t>.</a:t>
            </a:r>
            <a:endParaRPr lang="ar-DZ" sz="20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sz="20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000" dirty="0" smtClean="0">
                <a:latin typeface="Simplified Arabic" panose="02020603050405020304" pitchFamily="18" charset="-78"/>
                <a:ea typeface="Calibri" panose="020F0502020204030204" pitchFamily="34" charset="0"/>
                <a:cs typeface="Simplified Arabic" panose="02020603050405020304" pitchFamily="18" charset="-78"/>
              </a:rPr>
              <a:t>إشراك </a:t>
            </a:r>
            <a:r>
              <a:rPr lang="ar-SA" sz="2000" dirty="0">
                <a:latin typeface="Simplified Arabic" panose="02020603050405020304" pitchFamily="18" charset="-78"/>
                <a:ea typeface="Calibri" panose="020F0502020204030204" pitchFamily="34" charset="0"/>
                <a:cs typeface="Simplified Arabic" panose="02020603050405020304" pitchFamily="18" charset="-78"/>
              </a:rPr>
              <a:t>العمال في عملية تسيير </a:t>
            </a:r>
            <a:r>
              <a:rPr lang="ar-SA" sz="2000" dirty="0" smtClean="0">
                <a:latin typeface="Simplified Arabic" panose="02020603050405020304" pitchFamily="18" charset="-78"/>
                <a:ea typeface="Calibri" panose="020F0502020204030204" pitchFamily="34" charset="0"/>
                <a:cs typeface="Simplified Arabic" panose="02020603050405020304" pitchFamily="18" charset="-78"/>
              </a:rPr>
              <a:t>الكفاءات</a:t>
            </a:r>
            <a:r>
              <a:rPr lang="ar-SA" sz="2000" dirty="0" smtClean="0">
                <a:solidFill>
                  <a:prstClr val="black"/>
                </a:solidFill>
                <a:latin typeface="Simplified Arabic" panose="02020603050405020304" pitchFamily="18" charset="-78"/>
                <a:ea typeface="Calibri" panose="020F0502020204030204" pitchFamily="34" charset="0"/>
                <a:cs typeface="Simplified Arabic" panose="02020603050405020304" pitchFamily="18" charset="-78"/>
              </a:rPr>
              <a:t>.</a:t>
            </a:r>
            <a:endParaRPr lang="ar-DZ" sz="20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sz="20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000" dirty="0" smtClean="0">
                <a:latin typeface="Simplified Arabic" panose="02020603050405020304" pitchFamily="18" charset="-78"/>
                <a:ea typeface="Calibri" panose="020F0502020204030204" pitchFamily="34" charset="0"/>
                <a:cs typeface="Simplified Arabic" panose="02020603050405020304" pitchFamily="18" charset="-78"/>
              </a:rPr>
              <a:t>تجنيد </a:t>
            </a:r>
            <a:r>
              <a:rPr lang="ar-SA" sz="2000" dirty="0">
                <a:latin typeface="Simplified Arabic" panose="02020603050405020304" pitchFamily="18" charset="-78"/>
                <a:ea typeface="Calibri" panose="020F0502020204030204" pitchFamily="34" charset="0"/>
                <a:cs typeface="Simplified Arabic" panose="02020603050405020304" pitchFamily="18" charset="-78"/>
              </a:rPr>
              <a:t>عوامل البيئة الداخلية والخارجية </a:t>
            </a:r>
            <a:r>
              <a:rPr lang="ar-SA" sz="2000" dirty="0" smtClean="0">
                <a:latin typeface="Simplified Arabic" panose="02020603050405020304" pitchFamily="18" charset="-78"/>
                <a:ea typeface="Calibri" panose="020F0502020204030204" pitchFamily="34" charset="0"/>
                <a:cs typeface="Simplified Arabic" panose="02020603050405020304" pitchFamily="18" charset="-78"/>
              </a:rPr>
              <a:t>للمنظمة</a:t>
            </a:r>
            <a:r>
              <a:rPr lang="ar-SA" sz="2000" dirty="0">
                <a:solidFill>
                  <a:prstClr val="black"/>
                </a:solidFill>
                <a:latin typeface="Simplified Arabic" panose="02020603050405020304" pitchFamily="18" charset="-78"/>
                <a:ea typeface="Calibri" panose="020F0502020204030204" pitchFamily="34" charset="0"/>
                <a:cs typeface="Simplified Arabic" panose="02020603050405020304" pitchFamily="18" charset="-78"/>
              </a:rPr>
              <a:t>.</a:t>
            </a:r>
            <a:endParaRPr lang="fr-FR" sz="2000" dirty="0">
              <a:solidFill>
                <a:prstClr val="black"/>
              </a:solidFill>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Font typeface="Traditional Arabic" panose="02020603050405020304" pitchFamily="18" charset="-78"/>
              <a:buChar char="-"/>
            </a:pPr>
            <a:endParaRPr lang="fr-FR" sz="20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719636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66428" y="404664"/>
            <a:ext cx="7211144" cy="1066130"/>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خلاصة</a:t>
            </a:r>
            <a:endParaRPr lang="fr-FR" sz="3600" dirty="0"/>
          </a:p>
        </p:txBody>
      </p:sp>
      <p:sp>
        <p:nvSpPr>
          <p:cNvPr id="3" name="Espace réservé du contenu 2"/>
          <p:cNvSpPr>
            <a:spLocks noGrp="1"/>
          </p:cNvSpPr>
          <p:nvPr>
            <p:ph idx="1"/>
          </p:nvPr>
        </p:nvSpPr>
        <p:spPr>
          <a:xfrm>
            <a:off x="457200" y="1899085"/>
            <a:ext cx="8229600" cy="1817947"/>
          </a:xfrm>
          <a:solidFill>
            <a:schemeClr val="bg1">
              <a:lumMod val="95000"/>
            </a:schemeClr>
          </a:solidFill>
          <a:ln>
            <a:solidFill>
              <a:schemeClr val="bg1">
                <a:lumMod val="50000"/>
              </a:schemeClr>
            </a:solidFill>
          </a:ln>
        </p:spPr>
        <p:txBody>
          <a:bodyPr>
            <a:normAutofit/>
          </a:bodyPr>
          <a:lstStyle/>
          <a:p>
            <a:pPr marL="0" indent="360000" algn="just" rtl="1" fontAlgn="base">
              <a:lnSpc>
                <a:spcPct val="110000"/>
              </a:lnSpc>
              <a:spcBef>
                <a:spcPts val="0"/>
              </a:spcBef>
              <a:spcAft>
                <a:spcPts val="0"/>
              </a:spcAft>
              <a:buNone/>
            </a:pPr>
            <a:r>
              <a:rPr lang="ar-SA" sz="2000" dirty="0">
                <a:latin typeface="Simplified Arabic" panose="02020603050405020304" pitchFamily="18" charset="-78"/>
                <a:ea typeface="Calibri" panose="020F0502020204030204" pitchFamily="34" charset="0"/>
                <a:cs typeface="Simplified Arabic" panose="02020603050405020304" pitchFamily="18" charset="-78"/>
              </a:rPr>
              <a:t>تعد </a:t>
            </a:r>
            <a:r>
              <a:rPr lang="ar-DZ" sz="2000" dirty="0" smtClean="0">
                <a:latin typeface="Simplified Arabic" panose="02020603050405020304" pitchFamily="18" charset="-78"/>
                <a:ea typeface="Calibri" panose="020F0502020204030204" pitchFamily="34" charset="0"/>
                <a:cs typeface="Simplified Arabic" panose="02020603050405020304" pitchFamily="18" charset="-78"/>
              </a:rPr>
              <a:t>ال</a:t>
            </a:r>
            <a:r>
              <a:rPr lang="ar-SA" sz="2000" dirty="0" smtClean="0">
                <a:latin typeface="Simplified Arabic" panose="02020603050405020304" pitchFamily="18" charset="-78"/>
                <a:ea typeface="Calibri" panose="020F0502020204030204" pitchFamily="34" charset="0"/>
                <a:cs typeface="Simplified Arabic" panose="02020603050405020304" pitchFamily="18" charset="-78"/>
              </a:rPr>
              <a:t>نماذج المذكورة </a:t>
            </a:r>
            <a:r>
              <a:rPr lang="ar-SA" sz="2000" dirty="0">
                <a:latin typeface="Simplified Arabic" panose="02020603050405020304" pitchFamily="18" charset="-78"/>
                <a:ea typeface="Calibri" panose="020F0502020204030204" pitchFamily="34" charset="0"/>
                <a:cs typeface="Simplified Arabic" panose="02020603050405020304" pitchFamily="18" charset="-78"/>
              </a:rPr>
              <a:t>آنفا </a:t>
            </a:r>
            <a:r>
              <a:rPr lang="ar-DZ" sz="2000" dirty="0" smtClean="0">
                <a:latin typeface="Simplified Arabic" panose="02020603050405020304" pitchFamily="18" charset="-78"/>
                <a:ea typeface="Calibri" panose="020F0502020204030204" pitchFamily="34" charset="0"/>
                <a:cs typeface="Simplified Arabic" panose="02020603050405020304" pitchFamily="18" charset="-78"/>
              </a:rPr>
              <a:t>من بين </a:t>
            </a:r>
            <a:r>
              <a:rPr lang="ar-SA" sz="2000" dirty="0" smtClean="0">
                <a:latin typeface="Simplified Arabic" panose="02020603050405020304" pitchFamily="18" charset="-78"/>
                <a:ea typeface="Calibri" panose="020F0502020204030204" pitchFamily="34" charset="0"/>
                <a:cs typeface="Simplified Arabic" panose="02020603050405020304" pitchFamily="18" charset="-78"/>
              </a:rPr>
              <a:t>أهم نماذج </a:t>
            </a:r>
            <a:r>
              <a:rPr lang="ar-SA" sz="2000" dirty="0">
                <a:latin typeface="Simplified Arabic" panose="02020603050405020304" pitchFamily="18" charset="-78"/>
                <a:ea typeface="Calibri" panose="020F0502020204030204" pitchFamily="34" charset="0"/>
                <a:cs typeface="Simplified Arabic" panose="02020603050405020304" pitchFamily="18" charset="-78"/>
              </a:rPr>
              <a:t>الإدارة الاستراتيجية للموارد البشرية </a:t>
            </a:r>
            <a:r>
              <a:rPr lang="ar-SA" sz="2000" dirty="0" smtClean="0">
                <a:latin typeface="Simplified Arabic" panose="02020603050405020304" pitchFamily="18" charset="-78"/>
                <a:ea typeface="Calibri" panose="020F0502020204030204" pitchFamily="34" charset="0"/>
                <a:cs typeface="Simplified Arabic" panose="02020603050405020304" pitchFamily="18" charset="-78"/>
              </a:rPr>
              <a:t>وأشهرها</a:t>
            </a:r>
            <a:r>
              <a:rPr lang="ar-SA" sz="2000" dirty="0">
                <a:latin typeface="Simplified Arabic" panose="02020603050405020304" pitchFamily="18" charset="-78"/>
                <a:ea typeface="Calibri" panose="020F0502020204030204" pitchFamily="34" charset="0"/>
                <a:cs typeface="Simplified Arabic" panose="02020603050405020304" pitchFamily="18" charset="-78"/>
              </a:rPr>
              <a:t>، وقد تم اختيارها نظرا </a:t>
            </a:r>
            <a:r>
              <a:rPr lang="ar-SA" sz="2000" dirty="0" err="1">
                <a:latin typeface="Simplified Arabic" panose="02020603050405020304" pitchFamily="18" charset="-78"/>
                <a:ea typeface="Calibri" panose="020F0502020204030204" pitchFamily="34" charset="0"/>
                <a:cs typeface="Simplified Arabic" panose="02020603050405020304" pitchFamily="18" charset="-78"/>
              </a:rPr>
              <a:t>لمرجعيتها</a:t>
            </a:r>
            <a:r>
              <a:rPr lang="ar-SA" sz="2000" dirty="0">
                <a:latin typeface="Simplified Arabic" panose="02020603050405020304" pitchFamily="18" charset="-78"/>
                <a:ea typeface="Calibri" panose="020F0502020204030204" pitchFamily="34" charset="0"/>
                <a:cs typeface="Simplified Arabic" panose="02020603050405020304" pitchFamily="18" charset="-78"/>
              </a:rPr>
              <a:t> العلمية النظرية، فمنها ما تعود أصوله إلى العلوم المحاسبية، ومنها ما يرجع لمدارس الفكر الاستراتيجي، حيث عبرت هذه النماذج عن ارتباط الإدارة الاستراتيجية للموارد البشرية مع هذه المجالات البحثية، في حين عبرت نماذج أخرى عن التوجهات الحديثة التي عرفت انتشارا </a:t>
            </a:r>
            <a:r>
              <a:rPr lang="ar-DZ" sz="20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000" dirty="0" smtClean="0">
                <a:latin typeface="Simplified Arabic" panose="02020603050405020304" pitchFamily="18" charset="-78"/>
                <a:ea typeface="Calibri" panose="020F0502020204030204" pitchFamily="34" charset="0"/>
                <a:cs typeface="Simplified Arabic" panose="02020603050405020304" pitchFamily="18" charset="-78"/>
              </a:rPr>
              <a:t>في </a:t>
            </a:r>
            <a:r>
              <a:rPr lang="ar-SA" sz="2000" dirty="0">
                <a:latin typeface="Simplified Arabic" panose="02020603050405020304" pitchFamily="18" charset="-78"/>
                <a:ea typeface="Calibri" panose="020F0502020204030204" pitchFamily="34" charset="0"/>
                <a:cs typeface="Simplified Arabic" panose="02020603050405020304" pitchFamily="18" charset="-78"/>
              </a:rPr>
              <a:t>الآونة الأخيرة كالتوجه إلى تسيير الكفاءات.</a:t>
            </a: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Tree>
    <p:extLst>
      <p:ext uri="{BB962C8B-B14F-4D97-AF65-F5344CB8AC3E}">
        <p14:creationId xmlns:p14="http://schemas.microsoft.com/office/powerpoint/2010/main" val="4089276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أهداف المحاضرة </a:t>
            </a:r>
            <a:r>
              <a:rPr lang="ar-DZ" sz="3600" b="1" dirty="0" smtClean="0"/>
              <a:t>التاسعة</a:t>
            </a:r>
            <a:endParaRPr lang="fr-FR" sz="3600" dirty="0"/>
          </a:p>
        </p:txBody>
      </p:sp>
      <p:sp>
        <p:nvSpPr>
          <p:cNvPr id="3" name="Espace réservé du contenu 2"/>
          <p:cNvSpPr>
            <a:spLocks noGrp="1"/>
          </p:cNvSpPr>
          <p:nvPr>
            <p:ph idx="1"/>
          </p:nvPr>
        </p:nvSpPr>
        <p:spPr>
          <a:xfrm>
            <a:off x="457200" y="1965824"/>
            <a:ext cx="8229600" cy="455064"/>
          </a:xfrm>
          <a:solidFill>
            <a:schemeClr val="bg1">
              <a:lumMod val="95000"/>
            </a:schemeClr>
          </a:solidFill>
          <a:ln>
            <a:solidFill>
              <a:schemeClr val="bg1">
                <a:lumMod val="50000"/>
              </a:schemeClr>
            </a:solidFill>
          </a:ln>
        </p:spPr>
        <p:txBody>
          <a:bodyPr>
            <a:normAutofit/>
          </a:bodyPr>
          <a:lstStyle/>
          <a:p>
            <a:pPr marL="0" indent="0" algn="just" rtl="1">
              <a:spcBef>
                <a:spcPts val="0"/>
              </a:spcBef>
              <a:buNone/>
            </a:pPr>
            <a:r>
              <a:rPr lang="ar-SA" sz="2000" dirty="0">
                <a:latin typeface="Simplified Arabic" panose="02020603050405020304" pitchFamily="18" charset="-78"/>
                <a:cs typeface="Simplified Arabic" panose="02020603050405020304" pitchFamily="18" charset="-78"/>
              </a:rPr>
              <a:t>التعرف </a:t>
            </a:r>
            <a:r>
              <a:rPr lang="ar-SA" sz="2000" dirty="0" smtClean="0">
                <a:latin typeface="Simplified Arabic" panose="02020603050405020304" pitchFamily="18" charset="-78"/>
                <a:cs typeface="Simplified Arabic" panose="02020603050405020304" pitchFamily="18" charset="-78"/>
              </a:rPr>
              <a:t>على</a:t>
            </a:r>
            <a:r>
              <a:rPr lang="ar-DZ" sz="2000" dirty="0" smtClean="0">
                <a:latin typeface="Simplified Arabic" panose="02020603050405020304" pitchFamily="18" charset="-78"/>
                <a:cs typeface="Simplified Arabic" panose="02020603050405020304" pitchFamily="18" charset="-78"/>
              </a:rPr>
              <a:t> نموذج محاسبة الموارد البشرية</a:t>
            </a:r>
            <a:r>
              <a:rPr lang="ar-DZ" sz="2200" dirty="0" smtClean="0">
                <a:solidFill>
                  <a:prstClr val="black"/>
                </a:solidFill>
                <a:latin typeface="Calibri" panose="020F0502020204030204" pitchFamily="34" charset="0"/>
                <a:ea typeface="Times New Roman" panose="02020603050405020304" pitchFamily="18" charset="0"/>
                <a:cs typeface="Simplified Arabic" panose="02020603050405020304" pitchFamily="18" charset="-78"/>
              </a:rPr>
              <a:t>.</a:t>
            </a:r>
            <a:endParaRPr lang="fr-FR" dirty="0"/>
          </a:p>
          <a:p>
            <a:pPr marL="0" indent="0">
              <a:buNone/>
            </a:pPr>
            <a:endParaRPr lang="fr-FR" dirty="0"/>
          </a:p>
        </p:txBody>
      </p:sp>
      <p:sp>
        <p:nvSpPr>
          <p:cNvPr id="4" name="Espace réservé du contenu 2"/>
          <p:cNvSpPr txBox="1">
            <a:spLocks/>
          </p:cNvSpPr>
          <p:nvPr/>
        </p:nvSpPr>
        <p:spPr>
          <a:xfrm>
            <a:off x="457200" y="2708920"/>
            <a:ext cx="8229600" cy="50405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 defTabSz="914400" rtl="1" eaLnBrk="1" fontAlgn="auto" latinLnBrk="0" hangingPunct="1">
              <a:lnSpc>
                <a:spcPct val="100000"/>
              </a:lnSpc>
              <a:spcBef>
                <a:spcPct val="20000"/>
              </a:spcBef>
              <a:spcAft>
                <a:spcPts val="0"/>
              </a:spcAft>
              <a:buClr>
                <a:srgbClr val="000000"/>
              </a:buClr>
              <a:buSzTx/>
              <a:buFont typeface="Arial" pitchFamily="34" charset="0"/>
              <a:buNone/>
              <a:tabLst>
                <a:tab pos="89535" algn="r"/>
              </a:tabLst>
              <a:defRPr/>
            </a:pPr>
            <a:r>
              <a:rPr kumimoji="0" lang="ar-SA" sz="2200" b="0" i="0" u="none" strike="noStrike" kern="1200" cap="none" spc="0" normalizeH="0" baseline="0" noProof="0" dirty="0">
                <a:ln>
                  <a:noFill/>
                </a:ln>
                <a:solidFill>
                  <a:prstClr val="black"/>
                </a:solidFill>
                <a:effectLst/>
                <a:uLnTx/>
                <a:uFillTx/>
                <a:latin typeface="Calibri"/>
                <a:ea typeface="+mn-ea"/>
                <a:cs typeface="Simplified Arabic" panose="02020603050405020304" pitchFamily="18" charset="-78"/>
              </a:rPr>
              <a:t>التعرف على </a:t>
            </a:r>
            <a:r>
              <a:rPr kumimoji="0" lang="ar-SA"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نموذج </a:t>
            </a:r>
            <a:r>
              <a:rPr kumimoji="0" lang="ar-DZ"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تنافسية الموارد البشرية</a:t>
            </a:r>
            <a:r>
              <a:rPr kumimoji="0" lang="ar-DZ" sz="2200" b="0" i="0" u="none" strike="noStrike" kern="1200" cap="none" spc="0" normalizeH="0" baseline="0" noProof="0" dirty="0" smtClean="0">
                <a:ln>
                  <a:noFill/>
                </a:ln>
                <a:solidFill>
                  <a:prstClr val="black"/>
                </a:solidFill>
                <a:effectLst/>
                <a:uLnTx/>
                <a:uFillTx/>
                <a:latin typeface="Calibri" panose="020F0502020204030204" pitchFamily="34" charset="0"/>
                <a:ea typeface="Times New Roman" panose="02020603050405020304" pitchFamily="18" charset="0"/>
                <a:cs typeface="Simplified Arabic" panose="02020603050405020304" pitchFamily="18" charset="-78"/>
              </a:rPr>
              <a:t>.</a:t>
            </a:r>
            <a:endParaRPr kumimoji="0" lang="fr-FR" sz="2200" b="0" i="0" u="none" strike="noStrike" kern="1200" cap="none" spc="0" normalizeH="0" baseline="0" noProof="0" dirty="0">
              <a:ln>
                <a:noFill/>
              </a:ln>
              <a:solidFill>
                <a:prstClr val="black"/>
              </a:solidFill>
              <a:effectLst/>
              <a:uLnTx/>
              <a:uFillTx/>
              <a:latin typeface="Calibri"/>
              <a:ea typeface="+mn-ea"/>
              <a:cs typeface="Felix Titling" panose="04060505060202020A04" pitchFamily="82" charset="0"/>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Espace réservé du contenu 2"/>
          <p:cNvSpPr txBox="1">
            <a:spLocks/>
          </p:cNvSpPr>
          <p:nvPr/>
        </p:nvSpPr>
        <p:spPr>
          <a:xfrm>
            <a:off x="457200" y="3501008"/>
            <a:ext cx="8229600" cy="50405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 defTabSz="914400" rtl="1" eaLnBrk="1" fontAlgn="auto" latinLnBrk="0" hangingPunct="1">
              <a:lnSpc>
                <a:spcPct val="100000"/>
              </a:lnSpc>
              <a:spcBef>
                <a:spcPct val="20000"/>
              </a:spcBef>
              <a:spcAft>
                <a:spcPts val="0"/>
              </a:spcAft>
              <a:buClr>
                <a:srgbClr val="000000"/>
              </a:buClr>
              <a:buSzTx/>
              <a:buFont typeface="Arial" pitchFamily="34" charset="0"/>
              <a:buNone/>
              <a:tabLst>
                <a:tab pos="89535" algn="r"/>
              </a:tabLst>
              <a:defRPr/>
            </a:pPr>
            <a:r>
              <a:rPr kumimoji="0" lang="ar-DZ"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التعرف على نموذج تسيير </a:t>
            </a:r>
            <a:r>
              <a:rPr kumimoji="0" lang="ar-DZ"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الكفاءات</a:t>
            </a:r>
            <a:r>
              <a:rPr kumimoji="0" lang="fr-FR" sz="2200" b="0" i="0" u="none" strike="noStrike" kern="1200" cap="none" spc="0" normalizeH="0" baseline="0" noProof="0" dirty="0" smtClean="0">
                <a:ln>
                  <a:noFill/>
                </a:ln>
                <a:solidFill>
                  <a:prstClr val="black"/>
                </a:solidFill>
                <a:effectLst/>
                <a:uLnTx/>
                <a:uFillTx/>
                <a:latin typeface="Calibri"/>
                <a:ea typeface="+mn-ea"/>
                <a:cs typeface="Simplified Arabic" panose="02020603050405020304" pitchFamily="18" charset="-78"/>
              </a:rPr>
              <a:t> </a:t>
            </a:r>
            <a:r>
              <a:rPr kumimoji="0" lang="ar-DZ" sz="2200" b="0" i="0" u="none" strike="noStrike" kern="1200" cap="none" spc="0" normalizeH="0" baseline="0" noProof="0" dirty="0" smtClean="0">
                <a:ln>
                  <a:noFill/>
                </a:ln>
                <a:solidFill>
                  <a:prstClr val="black"/>
                </a:solidFill>
                <a:effectLst/>
                <a:uLnTx/>
                <a:uFillTx/>
                <a:latin typeface="Calibri" panose="020F0502020204030204" pitchFamily="34" charset="0"/>
                <a:ea typeface="Times New Roman" panose="02020603050405020304" pitchFamily="18" charset="0"/>
                <a:cs typeface="Simplified Arabic" panose="02020603050405020304" pitchFamily="18" charset="-78"/>
              </a:rPr>
              <a:t>.</a:t>
            </a:r>
            <a:endParaRPr kumimoji="0" lang="fr-FR" sz="2200" b="0" i="0" u="none" strike="noStrike" kern="1200" cap="none" spc="0" normalizeH="0" baseline="0" noProof="0" dirty="0">
              <a:ln>
                <a:noFill/>
              </a:ln>
              <a:solidFill>
                <a:prstClr val="black"/>
              </a:solidFill>
              <a:effectLst/>
              <a:uLnTx/>
              <a:uFillTx/>
              <a:latin typeface="Calibri"/>
              <a:ea typeface="+mn-ea"/>
              <a:cs typeface="Felix Titling" panose="04060505060202020A04" pitchFamily="82" charset="0"/>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8539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نموذج محاسبة الموارد البشرية</a:t>
            </a:r>
            <a:endParaRPr lang="fr-FR" sz="3600" dirty="0"/>
          </a:p>
        </p:txBody>
      </p:sp>
      <p:sp>
        <p:nvSpPr>
          <p:cNvPr id="3" name="Espace réservé du contenu 2"/>
          <p:cNvSpPr>
            <a:spLocks noGrp="1"/>
          </p:cNvSpPr>
          <p:nvPr>
            <p:ph idx="1"/>
          </p:nvPr>
        </p:nvSpPr>
        <p:spPr>
          <a:xfrm>
            <a:off x="457200" y="1899085"/>
            <a:ext cx="8229600" cy="3114091"/>
          </a:xfrm>
          <a:solidFill>
            <a:schemeClr val="bg1">
              <a:lumMod val="95000"/>
            </a:schemeClr>
          </a:solidFill>
          <a:ln>
            <a:solidFill>
              <a:schemeClr val="bg1">
                <a:lumMod val="50000"/>
              </a:schemeClr>
            </a:solidFill>
          </a:ln>
        </p:spPr>
        <p:txBody>
          <a:bodyPr>
            <a:normAutofit fontScale="70000" lnSpcReduction="20000"/>
          </a:bodyPr>
          <a:lstStyle/>
          <a:p>
            <a:pPr marL="0" indent="360000" algn="ctr" rtl="1">
              <a:lnSpc>
                <a:spcPct val="120000"/>
              </a:lnSpc>
              <a:spcBef>
                <a:spcPts val="0"/>
              </a:spcBef>
              <a:spcAft>
                <a:spcPts val="0"/>
              </a:spcAft>
              <a:buNone/>
            </a:pPr>
            <a:r>
              <a:rPr lang="ar-DZ" b="1" dirty="0" smtClean="0">
                <a:latin typeface="Simplified Arabic" panose="02020603050405020304" pitchFamily="18" charset="-78"/>
                <a:ea typeface="Calibri" panose="020F0502020204030204" pitchFamily="34" charset="0"/>
                <a:cs typeface="Simplified Arabic" panose="02020603050405020304" pitchFamily="18" charset="-78"/>
              </a:rPr>
              <a:t>تعريف محاسبة الموارد البشرية</a:t>
            </a:r>
          </a:p>
          <a:p>
            <a:pPr marL="0" indent="360000" algn="just" rtl="1">
              <a:lnSpc>
                <a:spcPct val="120000"/>
              </a:lnSpc>
              <a:spcBef>
                <a:spcPts val="0"/>
              </a:spcBef>
              <a:spcAft>
                <a:spcPts val="0"/>
              </a:spcAft>
              <a:buNone/>
            </a:pPr>
            <a:r>
              <a:rPr lang="ar-SA" dirty="0" smtClean="0">
                <a:latin typeface="Simplified Arabic" panose="02020603050405020304" pitchFamily="18" charset="-78"/>
                <a:ea typeface="Calibri" panose="020F0502020204030204" pitchFamily="34" charset="0"/>
                <a:cs typeface="Simplified Arabic" panose="02020603050405020304" pitchFamily="18" charset="-78"/>
              </a:rPr>
              <a:t>محاسبة </a:t>
            </a:r>
            <a:r>
              <a:rPr lang="ar-SA" dirty="0">
                <a:latin typeface="Simplified Arabic" panose="02020603050405020304" pitchFamily="18" charset="-78"/>
                <a:ea typeface="Calibri" panose="020F0502020204030204" pitchFamily="34" charset="0"/>
                <a:cs typeface="Simplified Arabic" panose="02020603050405020304" pitchFamily="18" charset="-78"/>
              </a:rPr>
              <a:t>الموارد البشرية </a:t>
            </a:r>
            <a:r>
              <a:rPr lang="ar-DZ" dirty="0" smtClean="0">
                <a:latin typeface="Simplified Arabic" panose="02020603050405020304" pitchFamily="18" charset="-78"/>
                <a:ea typeface="Calibri" panose="020F0502020204030204" pitchFamily="34" charset="0"/>
                <a:cs typeface="Simplified Arabic" panose="02020603050405020304" pitchFamily="18" charset="-78"/>
              </a:rPr>
              <a:t>هي </a:t>
            </a:r>
            <a:r>
              <a:rPr lang="ar-SA" dirty="0" smtClean="0">
                <a:latin typeface="Simplified Arabic" panose="02020603050405020304" pitchFamily="18" charset="-78"/>
                <a:ea typeface="Calibri" panose="020F0502020204030204" pitchFamily="34" charset="0"/>
                <a:cs typeface="Simplified Arabic" panose="02020603050405020304" pitchFamily="18" charset="-78"/>
              </a:rPr>
              <a:t>أداة </a:t>
            </a:r>
            <a:r>
              <a:rPr lang="ar-DZ" dirty="0">
                <a:latin typeface="Simplified Arabic" panose="02020603050405020304" pitchFamily="18" charset="-78"/>
                <a:ea typeface="Calibri" panose="020F0502020204030204" pitchFamily="34" charset="0"/>
                <a:cs typeface="Simplified Arabic" panose="02020603050405020304" pitchFamily="18" charset="-78"/>
              </a:rPr>
              <a:t>ل</a:t>
            </a:r>
            <a:r>
              <a:rPr lang="ar-SA" dirty="0">
                <a:latin typeface="Simplified Arabic" panose="02020603050405020304" pitchFamily="18" charset="-78"/>
                <a:ea typeface="Calibri" panose="020F0502020204030204" pitchFamily="34" charset="0"/>
                <a:cs typeface="Simplified Arabic" panose="02020603050405020304" pitchFamily="18" charset="-78"/>
              </a:rPr>
              <a:t>قياس الموارد البشرية قياسا كميا بالاعتماد على </a:t>
            </a:r>
            <a:r>
              <a:rPr lang="ar-SA" dirty="0" smtClean="0">
                <a:latin typeface="Simplified Arabic" panose="02020603050405020304" pitchFamily="18" charset="-78"/>
                <a:ea typeface="Calibri" panose="020F0502020204030204" pitchFamily="34" charset="0"/>
                <a:cs typeface="Simplified Arabic" panose="02020603050405020304" pitchFamily="18" charset="-78"/>
              </a:rPr>
              <a:t>مجموعة</a:t>
            </a:r>
            <a:r>
              <a:rPr lang="ar-DZ"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dirty="0" smtClean="0">
                <a:latin typeface="Simplified Arabic" panose="02020603050405020304" pitchFamily="18" charset="-78"/>
                <a:ea typeface="Calibri" panose="020F0502020204030204" pitchFamily="34" charset="0"/>
                <a:cs typeface="Simplified Arabic" panose="02020603050405020304" pitchFamily="18" charset="-78"/>
              </a:rPr>
              <a:t>من </a:t>
            </a:r>
            <a:r>
              <a:rPr lang="ar-SA" dirty="0">
                <a:latin typeface="Simplified Arabic" panose="02020603050405020304" pitchFamily="18" charset="-78"/>
                <a:ea typeface="Calibri" panose="020F0502020204030204" pitchFamily="34" charset="0"/>
                <a:cs typeface="Simplified Arabic" panose="02020603050405020304" pitchFamily="18" charset="-78"/>
              </a:rPr>
              <a:t>الأساليب والنماذج التي يمكن تطبيقها عمليا، والافصاح عن نتائج القياس للجهات الداخلية والخارجية بما يمكن من مقارنة التكاليف بالإيرادات، كما عرفت بأنها: المحاسبة التي تهتم بقياس القيمة الاقتصادية للموارد البشرية من خلال إجراء مختلف العمليات الحسابية المتعلقة بتقييم تكلفة وأداء المورد البشري وأثرهما على الأداء الكلي للمنظمة في بيئة الأعمال التي تنشط فيها، ومن تعاريف </a:t>
            </a:r>
            <a:r>
              <a:rPr lang="ar-DZ" dirty="0">
                <a:latin typeface="Simplified Arabic" panose="02020603050405020304" pitchFamily="18" charset="-78"/>
                <a:ea typeface="Calibri" panose="020F0502020204030204" pitchFamily="34" charset="0"/>
                <a:cs typeface="Simplified Arabic" panose="02020603050405020304" pitchFamily="18" charset="-78"/>
              </a:rPr>
              <a:t>محاسبة الموارد البشرية كذلك أنها: المحاسبة عن الأفراد كموارد تنظيمية، وتتضمن تكاليف استقطاب واختيار واستخدام وتدريب وتطوير الأصول البشرية، وتشمل كذلك قياس القيمة الاقتصادية للأفراد بالنسبة الى المنظمة.</a:t>
            </a:r>
            <a:endParaRPr lang="fr-FR" dirty="0">
              <a:latin typeface="Simplified Arabic" panose="02020603050405020304" pitchFamily="18" charset="-78"/>
              <a:ea typeface="Calibri" panose="020F0502020204030204" pitchFamily="34" charset="0"/>
              <a:cs typeface="Simplified Arabic" panose="02020603050405020304" pitchFamily="18" charset="-78"/>
            </a:endParaRPr>
          </a:p>
          <a:p>
            <a:pPr marL="0" indent="360000" algn="just" rtl="1">
              <a:lnSpc>
                <a:spcPct val="110000"/>
              </a:lnSpc>
              <a:spcBef>
                <a:spcPts val="0"/>
              </a:spcBef>
              <a:spcAft>
                <a:spcPts val="0"/>
              </a:spcAft>
              <a:buNone/>
            </a:pPr>
            <a:endParaRPr lang="fr-FR" sz="22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Tree>
    <p:extLst>
      <p:ext uri="{BB962C8B-B14F-4D97-AF65-F5344CB8AC3E}">
        <p14:creationId xmlns:p14="http://schemas.microsoft.com/office/powerpoint/2010/main" val="1567239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2088232"/>
          </a:xfrm>
          <a:solidFill>
            <a:schemeClr val="bg1">
              <a:lumMod val="95000"/>
            </a:schemeClr>
          </a:solidFill>
          <a:ln>
            <a:solidFill>
              <a:schemeClr val="bg1">
                <a:lumMod val="50000"/>
              </a:schemeClr>
            </a:solidFill>
          </a:ln>
        </p:spPr>
        <p:txBody>
          <a:bodyPr>
            <a:normAutofit/>
          </a:bodyPr>
          <a:lstStyle/>
          <a:p>
            <a:pPr marL="0" indent="360000" algn="ctr" rtl="1">
              <a:spcBef>
                <a:spcPts val="600"/>
              </a:spcBef>
              <a:spcAft>
                <a:spcPts val="600"/>
              </a:spcAft>
              <a:buNone/>
            </a:pPr>
            <a:r>
              <a:rPr lang="ar-DZ" sz="2000" b="1" dirty="0" smtClean="0">
                <a:latin typeface="Simplified Arabic" panose="02020603050405020304" pitchFamily="18" charset="-78"/>
                <a:ea typeface="Calibri" panose="020F0502020204030204" pitchFamily="34" charset="0"/>
                <a:cs typeface="Simplified Arabic" panose="02020603050405020304" pitchFamily="18" charset="-78"/>
              </a:rPr>
              <a:t>الخصائص </a:t>
            </a:r>
            <a:r>
              <a:rPr lang="ar-DZ" sz="2000" b="1" dirty="0">
                <a:latin typeface="Simplified Arabic" panose="02020603050405020304" pitchFamily="18" charset="-78"/>
                <a:ea typeface="Calibri" panose="020F0502020204030204" pitchFamily="34" charset="0"/>
                <a:cs typeface="Simplified Arabic" panose="02020603050405020304" pitchFamily="18" charset="-78"/>
              </a:rPr>
              <a:t>المرتبطة بمفهوم محاسبة الموارد البشرية </a:t>
            </a:r>
            <a:endParaRPr lang="fr-FR" sz="2000" b="1"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Clr>
                <a:srgbClr val="000000"/>
              </a:buClr>
              <a:buFont typeface="Felix Titling" panose="04060505060202020A04" pitchFamily="82" charset="0"/>
              <a:buChar char="-"/>
              <a:tabLst>
                <a:tab pos="88900" algn="r"/>
              </a:tabLst>
            </a:pPr>
            <a:r>
              <a:rPr lang="ar-DZ" sz="2000" dirty="0" smtClean="0">
                <a:latin typeface="Simplified Arabic" panose="02020603050405020304" pitchFamily="18" charset="-78"/>
                <a:cs typeface="Simplified Arabic" panose="02020603050405020304" pitchFamily="18" charset="-78"/>
              </a:rPr>
              <a:t> </a:t>
            </a:r>
            <a:r>
              <a:rPr lang="ar-SA" sz="2000" dirty="0" smtClean="0">
                <a:latin typeface="Simplified Arabic" panose="02020603050405020304" pitchFamily="18" charset="-78"/>
                <a:cs typeface="Simplified Arabic" panose="02020603050405020304" pitchFamily="18" charset="-78"/>
              </a:rPr>
              <a:t>أن المحاسبة عن الموارد البشرية ليست فرعا مستقلا عن فروع علم المحاسبة، وإنما هي وسيلة لقياس وتوصيل كل ما يتعلق بالموارد البشري باعتباره أصلا وموردا تنظيميا في المنظمة.</a:t>
            </a:r>
            <a:endParaRPr lang="fr-FR" sz="2000" dirty="0" smtClean="0">
              <a:latin typeface="Simplified Arabic" panose="02020603050405020304" pitchFamily="18" charset="-78"/>
              <a:cs typeface="Simplified Arabic" panose="02020603050405020304" pitchFamily="18" charset="-78"/>
            </a:endParaRPr>
          </a:p>
          <a:p>
            <a:pPr marL="0" lvl="0" indent="0" algn="just" rtl="1">
              <a:spcBef>
                <a:spcPts val="0"/>
              </a:spcBef>
              <a:buClr>
                <a:srgbClr val="000000"/>
              </a:buClr>
              <a:buFont typeface="Felix Titling" panose="04060505060202020A04" pitchFamily="82" charset="0"/>
              <a:buChar char="-"/>
              <a:tabLst>
                <a:tab pos="88900" algn="r"/>
              </a:tabLst>
            </a:pPr>
            <a:r>
              <a:rPr lang="ar-DZ" sz="2000" dirty="0" smtClean="0">
                <a:latin typeface="Simplified Arabic" panose="02020603050405020304" pitchFamily="18" charset="-78"/>
                <a:cs typeface="Simplified Arabic" panose="02020603050405020304" pitchFamily="18" charset="-78"/>
              </a:rPr>
              <a:t> </a:t>
            </a:r>
            <a:r>
              <a:rPr lang="ar-SA" sz="2000" dirty="0" smtClean="0">
                <a:latin typeface="Simplified Arabic" panose="02020603050405020304" pitchFamily="18" charset="-78"/>
                <a:cs typeface="Simplified Arabic" panose="02020603050405020304" pitchFamily="18" charset="-78"/>
              </a:rPr>
              <a:t>المحاسبة </a:t>
            </a:r>
            <a:r>
              <a:rPr lang="ar-SA" sz="2000" dirty="0">
                <a:latin typeface="Simplified Arabic" panose="02020603050405020304" pitchFamily="18" charset="-78"/>
                <a:cs typeface="Simplified Arabic" panose="02020603050405020304" pitchFamily="18" charset="-78"/>
              </a:rPr>
              <a:t>عن الموارد البشرية </a:t>
            </a:r>
            <a:r>
              <a:rPr lang="ar-DZ" sz="2000" dirty="0" smtClean="0">
                <a:latin typeface="Simplified Arabic" panose="02020603050405020304" pitchFamily="18" charset="-78"/>
                <a:cs typeface="Simplified Arabic" panose="02020603050405020304" pitchFamily="18" charset="-78"/>
              </a:rPr>
              <a:t>هي </a:t>
            </a:r>
            <a:r>
              <a:rPr lang="ar-SA" sz="2000" dirty="0" smtClean="0">
                <a:latin typeface="Simplified Arabic" panose="02020603050405020304" pitchFamily="18" charset="-78"/>
                <a:cs typeface="Simplified Arabic" panose="02020603050405020304" pitchFamily="18" charset="-78"/>
              </a:rPr>
              <a:t>طريقة </a:t>
            </a:r>
            <a:r>
              <a:rPr lang="ar-SA" sz="2000" dirty="0">
                <a:latin typeface="Simplified Arabic" panose="02020603050405020304" pitchFamily="18" charset="-78"/>
                <a:cs typeface="Simplified Arabic" panose="02020603050405020304" pitchFamily="18" charset="-78"/>
              </a:rPr>
              <a:t>للتفكير في الأفراد كموارد تنظيمية ذات قيمة كبيرة.</a:t>
            </a:r>
            <a:endParaRPr lang="fr-FR" sz="2000" dirty="0">
              <a:latin typeface="Simplified Arabic" panose="02020603050405020304" pitchFamily="18" charset="-78"/>
              <a:cs typeface="Simplified Arabic" panose="02020603050405020304" pitchFamily="18" charset="-78"/>
            </a:endParaRPr>
          </a:p>
          <a:p>
            <a:pPr marL="0" lvl="0" indent="0" algn="just" rtl="1">
              <a:spcBef>
                <a:spcPts val="0"/>
              </a:spcBef>
              <a:buClr>
                <a:srgbClr val="000000"/>
              </a:buClr>
              <a:buFont typeface="Felix Titling" panose="04060505060202020A04" pitchFamily="82" charset="0"/>
              <a:buChar char="-"/>
              <a:tabLst>
                <a:tab pos="88900" algn="r"/>
              </a:tabLst>
            </a:pPr>
            <a:r>
              <a:rPr lang="fr-FR" sz="2000" dirty="0">
                <a:latin typeface="Simplified Arabic" panose="02020603050405020304" pitchFamily="18" charset="-78"/>
                <a:cs typeface="Simplified Arabic" panose="02020603050405020304" pitchFamily="18" charset="-78"/>
              </a:rPr>
              <a:t> </a:t>
            </a:r>
            <a:r>
              <a:rPr lang="ar-SA" sz="2000" dirty="0">
                <a:latin typeface="Simplified Arabic" panose="02020603050405020304" pitchFamily="18" charset="-78"/>
                <a:cs typeface="Simplified Arabic" panose="02020603050405020304" pitchFamily="18" charset="-78"/>
              </a:rPr>
              <a:t>إن المحاسبة عن الموارد البشرية لها تأثير فكري </a:t>
            </a:r>
            <a:r>
              <a:rPr lang="ar-SA" sz="2000" dirty="0" smtClean="0">
                <a:latin typeface="Simplified Arabic" panose="02020603050405020304" pitchFamily="18" charset="-78"/>
                <a:cs typeface="Simplified Arabic" panose="02020603050405020304" pitchFamily="18" charset="-78"/>
              </a:rPr>
              <a:t>بالنسبة </a:t>
            </a:r>
            <a:r>
              <a:rPr lang="ar-SA" sz="2000" dirty="0">
                <a:latin typeface="Simplified Arabic" panose="02020603050405020304" pitchFamily="18" charset="-78"/>
                <a:cs typeface="Simplified Arabic" panose="02020603050405020304" pitchFamily="18" charset="-78"/>
              </a:rPr>
              <a:t>لإدارة المنظمة </a:t>
            </a:r>
            <a:r>
              <a:rPr lang="ar-SA" sz="2000" dirty="0" smtClean="0">
                <a:latin typeface="Simplified Arabic" panose="02020603050405020304" pitchFamily="18" charset="-78"/>
                <a:cs typeface="Simplified Arabic" panose="02020603050405020304" pitchFamily="18" charset="-78"/>
              </a:rPr>
              <a:t>وسلوكي </a:t>
            </a:r>
            <a:r>
              <a:rPr lang="ar-SA" sz="2000" dirty="0">
                <a:latin typeface="Simplified Arabic" panose="02020603050405020304" pitchFamily="18" charset="-78"/>
                <a:cs typeface="Simplified Arabic" panose="02020603050405020304" pitchFamily="18" charset="-78"/>
              </a:rPr>
              <a:t>بالنسبة للأطراف </a:t>
            </a:r>
            <a:r>
              <a:rPr lang="ar-SA" sz="2000" dirty="0" smtClean="0">
                <a:latin typeface="Simplified Arabic" panose="02020603050405020304" pitchFamily="18" charset="-78"/>
                <a:cs typeface="Simplified Arabic" panose="02020603050405020304" pitchFamily="18" charset="-78"/>
              </a:rPr>
              <a:t>الخارجية</a:t>
            </a:r>
            <a:r>
              <a:rPr lang="ar-DZ" sz="2000" dirty="0" smtClean="0">
                <a:latin typeface="Simplified Arabic" panose="02020603050405020304" pitchFamily="18" charset="-78"/>
                <a:cs typeface="Simplified Arabic" panose="02020603050405020304" pitchFamily="18" charset="-78"/>
              </a:rPr>
              <a:t>، </a:t>
            </a:r>
            <a:r>
              <a:rPr lang="ar-SA" sz="2000" dirty="0" smtClean="0">
                <a:latin typeface="Simplified Arabic" panose="02020603050405020304" pitchFamily="18" charset="-78"/>
                <a:cs typeface="Simplified Arabic" panose="02020603050405020304" pitchFamily="18" charset="-78"/>
              </a:rPr>
              <a:t>حيث </a:t>
            </a:r>
            <a:r>
              <a:rPr lang="ar-SA" sz="2000" dirty="0">
                <a:latin typeface="Simplified Arabic" panose="02020603050405020304" pitchFamily="18" charset="-78"/>
                <a:cs typeface="Simplified Arabic" panose="02020603050405020304" pitchFamily="18" charset="-78"/>
              </a:rPr>
              <a:t>يكون للمحاسبة عن الموارد البشرية آثار على سلوك تلك الجهات عند اتخاذ قراراتهم</a:t>
            </a:r>
            <a:r>
              <a:rPr lang="fr-FR" sz="2000" dirty="0">
                <a:latin typeface="Simplified Arabic" panose="02020603050405020304" pitchFamily="18" charset="-78"/>
                <a:cs typeface="Simplified Arabic" panose="02020603050405020304" pitchFamily="18" charset="-78"/>
              </a:rPr>
              <a:t>.</a:t>
            </a:r>
          </a:p>
          <a:p>
            <a:pPr marL="0" indent="360000" algn="just" rtl="1">
              <a:spcBef>
                <a:spcPts val="0"/>
              </a:spcBef>
              <a:buNone/>
            </a:pPr>
            <a:endParaRPr lang="fr-FR" sz="20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
        <p:nvSpPr>
          <p:cNvPr id="5" name="Espace réservé du contenu 2"/>
          <p:cNvSpPr txBox="1">
            <a:spLocks/>
          </p:cNvSpPr>
          <p:nvPr/>
        </p:nvSpPr>
        <p:spPr>
          <a:xfrm>
            <a:off x="457200" y="2780928"/>
            <a:ext cx="8229600" cy="259228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360000" algn="ctr" rtl="1">
              <a:spcBef>
                <a:spcPts val="600"/>
              </a:spcBef>
              <a:spcAft>
                <a:spcPts val="600"/>
              </a:spcAft>
              <a:buNone/>
            </a:pPr>
            <a:r>
              <a:rPr lang="ar-DZ" sz="2000" b="1" dirty="0" smtClean="0">
                <a:latin typeface="Simplified Arabic" panose="02020603050405020304" pitchFamily="18" charset="-78"/>
                <a:ea typeface="Calibri" panose="020F0502020204030204" pitchFamily="34" charset="0"/>
                <a:cs typeface="Simplified Arabic" panose="02020603050405020304" pitchFamily="18" charset="-78"/>
              </a:rPr>
              <a:t>افتراضات </a:t>
            </a:r>
            <a:r>
              <a:rPr lang="ar-SA" sz="2000" b="1" dirty="0" smtClean="0">
                <a:latin typeface="Simplified Arabic" panose="02020603050405020304" pitchFamily="18" charset="-78"/>
                <a:ea typeface="Calibri" panose="020F0502020204030204" pitchFamily="34" charset="0"/>
                <a:cs typeface="Simplified Arabic" panose="02020603050405020304" pitchFamily="18" charset="-78"/>
              </a:rPr>
              <a:t>محاسبة </a:t>
            </a:r>
            <a:r>
              <a:rPr lang="ar-SA" sz="2000" b="1" dirty="0">
                <a:latin typeface="Simplified Arabic" panose="02020603050405020304" pitchFamily="18" charset="-78"/>
                <a:ea typeface="Calibri" panose="020F0502020204030204" pitchFamily="34" charset="0"/>
                <a:cs typeface="Simplified Arabic" panose="02020603050405020304" pitchFamily="18" charset="-78"/>
              </a:rPr>
              <a:t>الموارد البشرية </a:t>
            </a:r>
            <a:endParaRPr lang="fr-FR" sz="2000" b="1"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Clr>
                <a:srgbClr val="000000"/>
              </a:buClr>
              <a:buFont typeface="Felix Titling" panose="04060505060202020A04" pitchFamily="82" charset="0"/>
              <a:buChar char="-"/>
              <a:tabLst>
                <a:tab pos="88900" algn="r"/>
              </a:tabLst>
            </a:pPr>
            <a:r>
              <a:rPr lang="ar-DZ" sz="2000" dirty="0" smtClean="0">
                <a:latin typeface="Simplified Arabic" panose="02020603050405020304" pitchFamily="18" charset="-78"/>
                <a:cs typeface="Simplified Arabic" panose="02020603050405020304" pitchFamily="18" charset="-78"/>
              </a:rPr>
              <a:t> </a:t>
            </a:r>
            <a:r>
              <a:rPr lang="ar-SA" sz="2000" dirty="0" smtClean="0">
                <a:latin typeface="Simplified Arabic" panose="02020603050405020304" pitchFamily="18" charset="-78"/>
                <a:cs typeface="Simplified Arabic" panose="02020603050405020304" pitchFamily="18" charset="-78"/>
              </a:rPr>
              <a:t>للموارد </a:t>
            </a:r>
            <a:r>
              <a:rPr lang="ar-SA" sz="2000" dirty="0">
                <a:latin typeface="Simplified Arabic" panose="02020603050405020304" pitchFamily="18" charset="-78"/>
                <a:cs typeface="Simplified Arabic" panose="02020603050405020304" pitchFamily="18" charset="-78"/>
              </a:rPr>
              <a:t>البشرية قيمة اقتصادية مباشرة في </a:t>
            </a:r>
            <a:r>
              <a:rPr lang="ar-SA" sz="2000" dirty="0" smtClean="0">
                <a:latin typeface="Simplified Arabic" panose="02020603050405020304" pitchFamily="18" charset="-78"/>
                <a:cs typeface="Simplified Arabic" panose="02020603050405020304" pitchFamily="18" charset="-78"/>
              </a:rPr>
              <a:t>المنظمة.</a:t>
            </a:r>
            <a:r>
              <a:rPr lang="fr-FR" sz="2000" dirty="0">
                <a:latin typeface="Simplified Arabic" panose="02020603050405020304" pitchFamily="18" charset="-78"/>
                <a:cs typeface="Simplified Arabic" panose="02020603050405020304" pitchFamily="18" charset="-78"/>
              </a:rPr>
              <a:t> </a:t>
            </a:r>
          </a:p>
          <a:p>
            <a:pPr marL="0" lvl="0" indent="0" algn="just" rtl="1">
              <a:spcBef>
                <a:spcPts val="0"/>
              </a:spcBef>
              <a:buClr>
                <a:srgbClr val="000000"/>
              </a:buClr>
              <a:buFont typeface="Felix Titling" panose="04060505060202020A04" pitchFamily="82" charset="0"/>
              <a:buChar char="-"/>
              <a:tabLst>
                <a:tab pos="88900" algn="r"/>
              </a:tabLst>
            </a:pPr>
            <a:r>
              <a:rPr lang="ar-DZ" sz="2000" dirty="0" smtClean="0">
                <a:latin typeface="Simplified Arabic" panose="02020603050405020304" pitchFamily="18" charset="-78"/>
                <a:cs typeface="Simplified Arabic" panose="02020603050405020304" pitchFamily="18" charset="-78"/>
              </a:rPr>
              <a:t> </a:t>
            </a:r>
            <a:r>
              <a:rPr lang="ar-SA" sz="2000" dirty="0" smtClean="0">
                <a:latin typeface="Simplified Arabic" panose="02020603050405020304" pitchFamily="18" charset="-78"/>
                <a:cs typeface="Simplified Arabic" panose="02020603050405020304" pitchFamily="18" charset="-78"/>
              </a:rPr>
              <a:t>تتأثر </a:t>
            </a:r>
            <a:r>
              <a:rPr lang="ar-SA" sz="2000" dirty="0">
                <a:latin typeface="Simplified Arabic" panose="02020603050405020304" pitchFamily="18" charset="-78"/>
                <a:cs typeface="Simplified Arabic" panose="02020603050405020304" pitchFamily="18" charset="-78"/>
              </a:rPr>
              <a:t>قيمة الموارد البشرية بأسلوب </a:t>
            </a:r>
            <a:r>
              <a:rPr lang="ar-SA" sz="2000" dirty="0" smtClean="0">
                <a:latin typeface="Simplified Arabic" panose="02020603050405020304" pitchFamily="18" charset="-78"/>
                <a:cs typeface="Simplified Arabic" panose="02020603050405020304" pitchFamily="18" charset="-78"/>
              </a:rPr>
              <a:t>إدارتها</a:t>
            </a:r>
            <a:r>
              <a:rPr lang="fr-FR" sz="2000" dirty="0" smtClean="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marL="0" lvl="0" indent="0" algn="just" rtl="1">
              <a:spcBef>
                <a:spcPts val="0"/>
              </a:spcBef>
              <a:buClr>
                <a:srgbClr val="000000"/>
              </a:buClr>
              <a:buFont typeface="Felix Titling" panose="04060505060202020A04" pitchFamily="82" charset="0"/>
              <a:buChar char="-"/>
              <a:tabLst>
                <a:tab pos="88900"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تعد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المعلومات الخاصة بمحاسبة الموارد البشرية إلى جانب كلفة وقيمة الموارد البشرية ضرورية لفاعلية وكفاءة إدارة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المنظمة.</a:t>
            </a:r>
            <a:r>
              <a:rPr lang="fr-FR" sz="2000" dirty="0">
                <a:latin typeface="Simplified Arabic" panose="02020603050405020304" pitchFamily="18" charset="-78"/>
                <a:ea typeface="Times New Roman" panose="02020603050405020304" pitchFamily="18" charset="0"/>
                <a:cs typeface="Simplified Arabic" panose="02020603050405020304" pitchFamily="18" charset="-78"/>
              </a:rPr>
              <a:t> </a:t>
            </a:r>
            <a:endParaRPr lang="fr-FR" sz="2000" dirty="0">
              <a:latin typeface="Simplified Arabic" panose="02020603050405020304" pitchFamily="18" charset="-78"/>
              <a:cs typeface="Simplified Arabic" panose="02020603050405020304" pitchFamily="18" charset="-78"/>
            </a:endParaRPr>
          </a:p>
          <a:p>
            <a:pPr marL="0" lvl="0" indent="0" algn="just" rtl="1">
              <a:spcBef>
                <a:spcPts val="0"/>
              </a:spcBef>
              <a:buClr>
                <a:srgbClr val="000000"/>
              </a:buClr>
              <a:buFont typeface="Felix Titling" panose="04060505060202020A04" pitchFamily="82" charset="0"/>
              <a:buChar char="-"/>
              <a:tabLst>
                <a:tab pos="88900"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يتضمن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توظيف الموارد البشرية كلفة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اقتصادية.</a:t>
            </a:r>
            <a:endParaRPr lang="fr-FR" sz="2000" dirty="0">
              <a:latin typeface="Simplified Arabic" panose="02020603050405020304" pitchFamily="18" charset="-78"/>
              <a:cs typeface="Simplified Arabic" panose="02020603050405020304" pitchFamily="18" charset="-78"/>
            </a:endParaRPr>
          </a:p>
          <a:p>
            <a:pPr marL="0" lvl="0" indent="0" algn="just" rtl="1">
              <a:spcBef>
                <a:spcPts val="0"/>
              </a:spcBef>
              <a:buClr>
                <a:srgbClr val="000000"/>
              </a:buClr>
              <a:buFont typeface="Felix Titling" panose="04060505060202020A04" pitchFamily="82" charset="0"/>
              <a:buChar char="-"/>
              <a:tabLst>
                <a:tab pos="88900" algn="r"/>
              </a:tabLst>
            </a:pP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يعتبر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المورد البشري أصل من أصول المنظمة يمكن إخضاعه إلى حد كبير لعملية الرسملة والإطفاء حسب عمره الإنتاجي.</a:t>
            </a:r>
            <a:endParaRPr lang="fr-FR" sz="2000" dirty="0">
              <a:latin typeface="Simplified Arabic" panose="02020603050405020304" pitchFamily="18" charset="-78"/>
              <a:cs typeface="Simplified Arabic" panose="02020603050405020304" pitchFamily="18" charset="-78"/>
            </a:endParaRPr>
          </a:p>
          <a:p>
            <a:pPr marL="0" indent="360000" algn="just" rtl="1">
              <a:lnSpc>
                <a:spcPct val="110000"/>
              </a:lnSpc>
              <a:spcBef>
                <a:spcPts val="0"/>
              </a:spcBef>
              <a:buFont typeface="Arial" pitchFamily="34" charset="0"/>
              <a:buNone/>
            </a:pPr>
            <a:endParaRPr lang="fr-FR" sz="22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Font typeface="Arial" pitchFamily="34" charset="0"/>
              <a:buNone/>
            </a:pPr>
            <a:endParaRPr lang="fr-FR" dirty="0"/>
          </a:p>
        </p:txBody>
      </p:sp>
    </p:spTree>
    <p:extLst>
      <p:ext uri="{BB962C8B-B14F-4D97-AF65-F5344CB8AC3E}">
        <p14:creationId xmlns:p14="http://schemas.microsoft.com/office/powerpoint/2010/main" val="1878974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3"/>
            <a:ext cx="8229600" cy="2160239"/>
          </a:xfrm>
          <a:solidFill>
            <a:schemeClr val="bg1">
              <a:lumMod val="95000"/>
            </a:schemeClr>
          </a:solidFill>
          <a:ln>
            <a:solidFill>
              <a:schemeClr val="bg1">
                <a:lumMod val="50000"/>
              </a:schemeClr>
            </a:solidFill>
          </a:ln>
        </p:spPr>
        <p:txBody>
          <a:bodyPr>
            <a:normAutofit fontScale="55000" lnSpcReduction="20000"/>
          </a:bodyPr>
          <a:lstStyle/>
          <a:p>
            <a:pPr marL="0" indent="360000" algn="ctr" rtl="1">
              <a:lnSpc>
                <a:spcPct val="120000"/>
              </a:lnSpc>
              <a:spcBef>
                <a:spcPts val="600"/>
              </a:spcBef>
              <a:spcAft>
                <a:spcPts val="600"/>
              </a:spcAft>
              <a:buNone/>
            </a:pPr>
            <a:r>
              <a:rPr lang="ar-SA" sz="3300" b="1" dirty="0" smtClean="0">
                <a:latin typeface="Simplified Arabic" panose="02020603050405020304" pitchFamily="18" charset="-78"/>
                <a:ea typeface="Calibri" panose="020F0502020204030204" pitchFamily="34" charset="0"/>
                <a:cs typeface="Simplified Arabic" panose="02020603050405020304" pitchFamily="18" charset="-78"/>
              </a:rPr>
              <a:t>أهداف </a:t>
            </a:r>
            <a:r>
              <a:rPr lang="ar-SA" sz="3300" b="1" dirty="0">
                <a:latin typeface="Simplified Arabic" panose="02020603050405020304" pitchFamily="18" charset="-78"/>
                <a:ea typeface="Calibri" panose="020F0502020204030204" pitchFamily="34" charset="0"/>
                <a:cs typeface="Simplified Arabic" panose="02020603050405020304" pitchFamily="18" charset="-78"/>
              </a:rPr>
              <a:t>محاسبة الموارد </a:t>
            </a:r>
            <a:r>
              <a:rPr lang="ar-SA" sz="3300" b="1" dirty="0" smtClean="0">
                <a:latin typeface="Simplified Arabic" panose="02020603050405020304" pitchFamily="18" charset="-78"/>
                <a:ea typeface="Calibri" panose="020F0502020204030204" pitchFamily="34" charset="0"/>
                <a:cs typeface="Simplified Arabic" panose="02020603050405020304" pitchFamily="18" charset="-78"/>
              </a:rPr>
              <a:t>البشرية</a:t>
            </a:r>
            <a:endParaRPr lang="fr-FR" sz="3300" b="1"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20000"/>
              </a:lnSpc>
              <a:spcBef>
                <a:spcPts val="0"/>
              </a:spcBef>
              <a:buClr>
                <a:srgbClr val="000000"/>
              </a:buClr>
              <a:buFont typeface="Felix Titling" panose="04060505060202020A04" pitchFamily="82" charset="0"/>
              <a:buChar char="-"/>
              <a:tabLst>
                <a:tab pos="88900" algn="r"/>
              </a:tabLst>
            </a:pPr>
            <a:r>
              <a:rPr lang="ar-DZ" sz="3300" dirty="0" smtClean="0">
                <a:latin typeface="Simplified Arabic" panose="02020603050405020304" pitchFamily="18" charset="-78"/>
                <a:cs typeface="Simplified Arabic" panose="02020603050405020304" pitchFamily="18" charset="-78"/>
              </a:rPr>
              <a:t> </a:t>
            </a:r>
            <a:r>
              <a:rPr lang="ar-SA" sz="3300" dirty="0" smtClean="0">
                <a:latin typeface="Simplified Arabic" panose="02020603050405020304" pitchFamily="18" charset="-78"/>
                <a:cs typeface="Simplified Arabic" panose="02020603050405020304" pitchFamily="18" charset="-78"/>
              </a:rPr>
              <a:t>تقديم </a:t>
            </a:r>
            <a:r>
              <a:rPr lang="ar-SA" sz="3300" dirty="0">
                <a:latin typeface="Simplified Arabic" panose="02020603050405020304" pitchFamily="18" charset="-78"/>
                <a:cs typeface="Simplified Arabic" panose="02020603050405020304" pitchFamily="18" charset="-78"/>
              </a:rPr>
              <a:t>المعلومات الكمية الرقمية للتكلفة والقيمة الخاصة بالموارد </a:t>
            </a:r>
            <a:r>
              <a:rPr lang="ar-SA" sz="3300" dirty="0" smtClean="0">
                <a:latin typeface="Simplified Arabic" panose="02020603050405020304" pitchFamily="18" charset="-78"/>
                <a:cs typeface="Simplified Arabic" panose="02020603050405020304" pitchFamily="18" charset="-78"/>
              </a:rPr>
              <a:t>البشرية.</a:t>
            </a:r>
            <a:endParaRPr lang="fr-FR" sz="3300" dirty="0">
              <a:latin typeface="Simplified Arabic" panose="02020603050405020304" pitchFamily="18" charset="-78"/>
              <a:cs typeface="Simplified Arabic" panose="02020603050405020304" pitchFamily="18" charset="-78"/>
            </a:endParaRPr>
          </a:p>
          <a:p>
            <a:pPr marL="0" lvl="0" indent="0" algn="just" rtl="1">
              <a:lnSpc>
                <a:spcPct val="120000"/>
              </a:lnSpc>
              <a:spcBef>
                <a:spcPts val="0"/>
              </a:spcBef>
              <a:buClr>
                <a:srgbClr val="000000"/>
              </a:buClr>
              <a:buFont typeface="Felix Titling" panose="04060505060202020A04" pitchFamily="82" charset="0"/>
              <a:buChar char="-"/>
              <a:tabLst>
                <a:tab pos="88900" algn="r"/>
              </a:tabLst>
            </a:pPr>
            <a:r>
              <a:rPr lang="ar-DZ" sz="3300" dirty="0" smtClean="0">
                <a:latin typeface="Simplified Arabic" panose="02020603050405020304" pitchFamily="18" charset="-78"/>
                <a:cs typeface="Simplified Arabic" panose="02020603050405020304" pitchFamily="18" charset="-78"/>
              </a:rPr>
              <a:t> </a:t>
            </a:r>
            <a:r>
              <a:rPr lang="ar-SA" sz="3300" dirty="0" smtClean="0">
                <a:latin typeface="Simplified Arabic" panose="02020603050405020304" pitchFamily="18" charset="-78"/>
                <a:cs typeface="Simplified Arabic" panose="02020603050405020304" pitchFamily="18" charset="-78"/>
              </a:rPr>
              <a:t>جذب </a:t>
            </a:r>
            <a:r>
              <a:rPr lang="ar-SA" sz="3300" dirty="0">
                <a:latin typeface="Simplified Arabic" panose="02020603050405020304" pitchFamily="18" charset="-78"/>
                <a:cs typeface="Simplified Arabic" panose="02020603050405020304" pitchFamily="18" charset="-78"/>
              </a:rPr>
              <a:t>انتباه الإدارة إلى أهمية الموارد البشرية، ومساعدتها في قياس هذه الموارد وتقييمها وتطويرها.</a:t>
            </a:r>
            <a:endParaRPr lang="fr-FR" sz="3300" dirty="0">
              <a:latin typeface="Simplified Arabic" panose="02020603050405020304" pitchFamily="18" charset="-78"/>
              <a:cs typeface="Simplified Arabic" panose="02020603050405020304" pitchFamily="18" charset="-78"/>
            </a:endParaRPr>
          </a:p>
          <a:p>
            <a:pPr marL="0" lvl="0" indent="0" algn="just" rtl="1">
              <a:lnSpc>
                <a:spcPct val="120000"/>
              </a:lnSpc>
              <a:spcBef>
                <a:spcPts val="0"/>
              </a:spcBef>
              <a:buClr>
                <a:srgbClr val="000000"/>
              </a:buClr>
              <a:buFont typeface="Felix Titling" panose="04060505060202020A04" pitchFamily="82" charset="0"/>
              <a:buChar char="-"/>
              <a:tabLst>
                <a:tab pos="88900" algn="r"/>
              </a:tabLst>
            </a:pPr>
            <a:r>
              <a:rPr lang="ar-DZ" sz="3300" dirty="0" smtClean="0">
                <a:latin typeface="Simplified Arabic" panose="02020603050405020304" pitchFamily="18" charset="-78"/>
                <a:cs typeface="Simplified Arabic" panose="02020603050405020304" pitchFamily="18" charset="-78"/>
              </a:rPr>
              <a:t> </a:t>
            </a:r>
            <a:r>
              <a:rPr lang="ar-SA" sz="3300" dirty="0" smtClean="0">
                <a:latin typeface="Simplified Arabic" panose="02020603050405020304" pitchFamily="18" charset="-78"/>
                <a:cs typeface="Simplified Arabic" panose="02020603050405020304" pitchFamily="18" charset="-78"/>
              </a:rPr>
              <a:t>كفاءة </a:t>
            </a:r>
            <a:r>
              <a:rPr lang="ar-SA" sz="3300" dirty="0">
                <a:latin typeface="Simplified Arabic" panose="02020603050405020304" pitchFamily="18" charset="-78"/>
                <a:cs typeface="Simplified Arabic" panose="02020603050405020304" pitchFamily="18" charset="-78"/>
              </a:rPr>
              <a:t>استخدام القوى العاملة </a:t>
            </a:r>
            <a:r>
              <a:rPr lang="ar-SA" sz="3300" dirty="0" smtClean="0">
                <a:latin typeface="Simplified Arabic" panose="02020603050405020304" pitchFamily="18" charset="-78"/>
                <a:cs typeface="Simplified Arabic" panose="02020603050405020304" pitchFamily="18" charset="-78"/>
              </a:rPr>
              <a:t>المتاحة.</a:t>
            </a:r>
            <a:endParaRPr lang="fr-FR" sz="3300" dirty="0">
              <a:latin typeface="Simplified Arabic" panose="02020603050405020304" pitchFamily="18" charset="-78"/>
              <a:cs typeface="Simplified Arabic" panose="02020603050405020304" pitchFamily="18" charset="-78"/>
            </a:endParaRPr>
          </a:p>
          <a:p>
            <a:pPr marL="0" lvl="0" indent="0" algn="just" rtl="1">
              <a:lnSpc>
                <a:spcPct val="120000"/>
              </a:lnSpc>
              <a:spcBef>
                <a:spcPts val="0"/>
              </a:spcBef>
              <a:buClr>
                <a:srgbClr val="000000"/>
              </a:buClr>
              <a:buFont typeface="Felix Titling" panose="04060505060202020A04" pitchFamily="82" charset="0"/>
              <a:buChar char="-"/>
              <a:tabLst>
                <a:tab pos="88900" algn="r"/>
              </a:tabLst>
            </a:pPr>
            <a:r>
              <a:rPr lang="ar-DZ" sz="3300" dirty="0" smtClean="0">
                <a:latin typeface="Simplified Arabic" panose="02020603050405020304" pitchFamily="18" charset="-78"/>
                <a:cs typeface="Simplified Arabic" panose="02020603050405020304" pitchFamily="18" charset="-78"/>
              </a:rPr>
              <a:t> </a:t>
            </a:r>
            <a:r>
              <a:rPr lang="ar-SA" sz="3300" dirty="0" smtClean="0">
                <a:latin typeface="Simplified Arabic" panose="02020603050405020304" pitchFamily="18" charset="-78"/>
                <a:cs typeface="Simplified Arabic" panose="02020603050405020304" pitchFamily="18" charset="-78"/>
              </a:rPr>
              <a:t>قياس </a:t>
            </a:r>
            <a:r>
              <a:rPr lang="ar-SA" sz="3300" dirty="0">
                <a:latin typeface="Simplified Arabic" panose="02020603050405020304" pitchFamily="18" charset="-78"/>
                <a:cs typeface="Simplified Arabic" panose="02020603050405020304" pitchFamily="18" charset="-78"/>
              </a:rPr>
              <a:t>قيمة الموارد البشرية العاملة في المنظمة باستخدام طرق علمية مناسبة قابلة للتطبيق العملي.</a:t>
            </a:r>
            <a:endParaRPr lang="fr-FR" sz="3300" dirty="0">
              <a:latin typeface="Simplified Arabic" panose="02020603050405020304" pitchFamily="18" charset="-78"/>
              <a:cs typeface="Simplified Arabic" panose="02020603050405020304" pitchFamily="18" charset="-78"/>
            </a:endParaRPr>
          </a:p>
          <a:p>
            <a:pPr marL="0" lvl="0" indent="0" algn="just" rtl="1">
              <a:lnSpc>
                <a:spcPct val="120000"/>
              </a:lnSpc>
              <a:spcBef>
                <a:spcPts val="0"/>
              </a:spcBef>
              <a:buClr>
                <a:srgbClr val="000000"/>
              </a:buClr>
              <a:buFont typeface="Felix Titling" panose="04060505060202020A04" pitchFamily="82" charset="0"/>
              <a:buChar char="-"/>
              <a:tabLst>
                <a:tab pos="88900" algn="r"/>
              </a:tabLst>
            </a:pPr>
            <a:r>
              <a:rPr lang="ar-DZ" sz="3300" dirty="0" smtClean="0">
                <a:latin typeface="Simplified Arabic" panose="02020603050405020304" pitchFamily="18" charset="-78"/>
                <a:cs typeface="Simplified Arabic" panose="02020603050405020304" pitchFamily="18" charset="-78"/>
              </a:rPr>
              <a:t> </a:t>
            </a:r>
            <a:r>
              <a:rPr lang="ar-SA" sz="3300" dirty="0" smtClean="0">
                <a:latin typeface="Simplified Arabic" panose="02020603050405020304" pitchFamily="18" charset="-78"/>
                <a:cs typeface="Simplified Arabic" panose="02020603050405020304" pitchFamily="18" charset="-78"/>
              </a:rPr>
              <a:t>قياس </a:t>
            </a:r>
            <a:r>
              <a:rPr lang="ar-SA" sz="3300" dirty="0">
                <a:latin typeface="Simplified Arabic" panose="02020603050405020304" pitchFamily="18" charset="-78"/>
                <a:cs typeface="Simplified Arabic" panose="02020603050405020304" pitchFamily="18" charset="-78"/>
              </a:rPr>
              <a:t>معدل العائد على الاستثمار البشري.</a:t>
            </a:r>
            <a:endParaRPr lang="fr-FR" sz="3300" dirty="0">
              <a:latin typeface="Simplified Arabic" panose="02020603050405020304" pitchFamily="18" charset="-78"/>
              <a:cs typeface="Simplified Arabic" panose="02020603050405020304" pitchFamily="18" charset="-78"/>
            </a:endParaRPr>
          </a:p>
          <a:p>
            <a:pPr marL="0" lvl="0" indent="0" algn="just" rtl="1">
              <a:lnSpc>
                <a:spcPct val="120000"/>
              </a:lnSpc>
              <a:spcBef>
                <a:spcPts val="0"/>
              </a:spcBef>
              <a:buClr>
                <a:srgbClr val="000000"/>
              </a:buClr>
              <a:buFont typeface="Felix Titling" panose="04060505060202020A04" pitchFamily="82" charset="0"/>
              <a:buChar char="-"/>
              <a:tabLst>
                <a:tab pos="88900" algn="r"/>
              </a:tabLst>
            </a:pPr>
            <a:r>
              <a:rPr lang="ar-DZ" sz="3300" dirty="0" smtClean="0">
                <a:latin typeface="Simplified Arabic" panose="02020603050405020304" pitchFamily="18" charset="-78"/>
                <a:cs typeface="Simplified Arabic" panose="02020603050405020304" pitchFamily="18" charset="-78"/>
              </a:rPr>
              <a:t> </a:t>
            </a:r>
            <a:r>
              <a:rPr lang="ar-SA" sz="3300" dirty="0" smtClean="0">
                <a:latin typeface="Simplified Arabic" panose="02020603050405020304" pitchFamily="18" charset="-78"/>
                <a:cs typeface="Simplified Arabic" panose="02020603050405020304" pitchFamily="18" charset="-78"/>
              </a:rPr>
              <a:t>إعداد </a:t>
            </a:r>
            <a:r>
              <a:rPr lang="ar-SA" sz="3300" dirty="0">
                <a:latin typeface="Simplified Arabic" panose="02020603050405020304" pitchFamily="18" charset="-78"/>
                <a:cs typeface="Simplified Arabic" panose="02020603050405020304" pitchFamily="18" charset="-78"/>
              </a:rPr>
              <a:t>تقارير عن الموارد البشرية وعرض النتائج التي يتم التوصل اليها في القوائم المالية.</a:t>
            </a:r>
            <a:endParaRPr lang="fr-FR" sz="3300" dirty="0">
              <a:latin typeface="Simplified Arabic" panose="02020603050405020304" pitchFamily="18" charset="-78"/>
              <a:cs typeface="Simplified Arabic" panose="02020603050405020304" pitchFamily="18" charset="-78"/>
            </a:endParaRPr>
          </a:p>
          <a:p>
            <a:pPr marL="0" indent="360000" algn="just" rtl="1">
              <a:lnSpc>
                <a:spcPct val="110000"/>
              </a:lnSpc>
              <a:spcBef>
                <a:spcPts val="0"/>
              </a:spcBef>
              <a:spcAft>
                <a:spcPts val="0"/>
              </a:spcAft>
              <a:buNone/>
            </a:pPr>
            <a:endParaRPr lang="fr-FR" sz="22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
        <p:nvSpPr>
          <p:cNvPr id="5" name="Espace réservé du contenu 2"/>
          <p:cNvSpPr txBox="1">
            <a:spLocks/>
          </p:cNvSpPr>
          <p:nvPr/>
        </p:nvSpPr>
        <p:spPr>
          <a:xfrm>
            <a:off x="457200" y="3284985"/>
            <a:ext cx="8229600" cy="2448271"/>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360000" algn="just" rtl="1">
              <a:spcBef>
                <a:spcPts val="0"/>
              </a:spcBef>
              <a:spcAft>
                <a:spcPts val="0"/>
              </a:spcAft>
              <a:buNone/>
              <a:tabLst>
                <a:tab pos="90170" algn="r"/>
              </a:tabLst>
            </a:pPr>
            <a:r>
              <a:rPr lang="ar-DZ" sz="1800" dirty="0">
                <a:latin typeface="Calibri" panose="020F0502020204030204" pitchFamily="34" charset="0"/>
                <a:ea typeface="Times New Roman" panose="02020603050405020304" pitchFamily="18" charset="0"/>
                <a:cs typeface="Simplified Arabic" panose="02020603050405020304" pitchFamily="18" charset="-78"/>
              </a:rPr>
              <a:t>وقد عرض نموذج محاسبة الموارد البشرية تصميما استراتيجيا يعتبر أن الإدماج الاستراتيجي للموارد البشرية هو عامل أساسي في نجاح العمليات، حيث ارتكز هذا النموذج على المتابعة الدورية للأداء والتقييم المستمر له مع تسجيل وقياس مستويات التغير في الفترة بالشكل الذي يزود الإدارة بكافة التفاصيل الكمية المساعدة في اتخاذ القرار؛</a:t>
            </a:r>
            <a:r>
              <a:rPr lang="ar-DZ" sz="1800" baseline="30000" dirty="0">
                <a:latin typeface="Calibri" panose="020F0502020204030204" pitchFamily="34" charset="0"/>
                <a:ea typeface="Times New Roman" panose="02020603050405020304" pitchFamily="18" charset="0"/>
                <a:cs typeface="Simplified Arabic" panose="02020603050405020304" pitchFamily="18" charset="-78"/>
              </a:rPr>
              <a:t> </a:t>
            </a:r>
            <a:r>
              <a:rPr lang="ar-DZ" sz="1800" dirty="0">
                <a:latin typeface="Calibri" panose="020F0502020204030204" pitchFamily="34" charset="0"/>
                <a:ea typeface="Times New Roman" panose="02020603050405020304" pitchFamily="18" charset="0"/>
                <a:cs typeface="Simplified Arabic" panose="02020603050405020304" pitchFamily="18" charset="-78"/>
              </a:rPr>
              <a:t>بمعنى أن هذا النموذج درس </a:t>
            </a:r>
            <a:r>
              <a:rPr lang="ar-SA" sz="1800" dirty="0">
                <a:latin typeface="Calibri" panose="020F0502020204030204" pitchFamily="34" charset="0"/>
                <a:ea typeface="Times New Roman" panose="02020603050405020304" pitchFamily="18" charset="0"/>
                <a:cs typeface="Simplified Arabic" panose="02020603050405020304" pitchFamily="18" charset="-78"/>
              </a:rPr>
              <a:t>عملية إدماج الموارد البشرية باعتبارها قيمة مالية، حيث تقيد حالة هذه الموارد وتتابع تغيراتها خلال فترات معينة ثم تخفض تكاليفها، وعليه يمكن القول بأن الفكرة الأساسية لنموذج محاسبة الموارد البشرية تتمحور حول القيمة الاقتصادية للموارد البشرية في المنظمة ومتابعتها، ومن ثم استخلاص مجموعة من الأساليب التي يمكن أن تساهم في تحسين إدارة هذه الموارد بغرض الرفع من عائداتها المالية شأنها شأن الموارد الأخرى.</a:t>
            </a:r>
            <a:endParaRPr lang="fr-FR"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87040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نموذج تنافسية الموارد البشرية</a:t>
            </a:r>
            <a:endParaRPr lang="fr-FR" sz="3600" dirty="0"/>
          </a:p>
        </p:txBody>
      </p:sp>
      <p:sp>
        <p:nvSpPr>
          <p:cNvPr id="3" name="Espace réservé du contenu 2"/>
          <p:cNvSpPr>
            <a:spLocks noGrp="1"/>
          </p:cNvSpPr>
          <p:nvPr>
            <p:ph idx="1"/>
          </p:nvPr>
        </p:nvSpPr>
        <p:spPr>
          <a:xfrm>
            <a:off x="457200" y="1899085"/>
            <a:ext cx="8229600" cy="3114091"/>
          </a:xfrm>
          <a:solidFill>
            <a:schemeClr val="bg1">
              <a:lumMod val="95000"/>
            </a:schemeClr>
          </a:solidFill>
          <a:ln>
            <a:solidFill>
              <a:schemeClr val="bg1">
                <a:lumMod val="50000"/>
              </a:schemeClr>
            </a:solidFill>
          </a:ln>
        </p:spPr>
        <p:txBody>
          <a:bodyPr>
            <a:normAutofit fontScale="70000" lnSpcReduction="20000"/>
          </a:bodyPr>
          <a:lstStyle/>
          <a:p>
            <a:pPr marL="0" indent="360000" algn="just" rtl="1">
              <a:lnSpc>
                <a:spcPct val="120000"/>
              </a:lnSpc>
              <a:spcBef>
                <a:spcPts val="0"/>
              </a:spcBef>
              <a:buNone/>
              <a:tabLst>
                <a:tab pos="90170" algn="r"/>
              </a:tabLst>
            </a:pPr>
            <a:r>
              <a:rPr lang="ar-SA" sz="2800" dirty="0">
                <a:latin typeface="Calibri" panose="020F0502020204030204" pitchFamily="34" charset="0"/>
                <a:ea typeface="Times New Roman" panose="02020603050405020304" pitchFamily="18" charset="0"/>
                <a:cs typeface="Simplified Arabic" panose="02020603050405020304" pitchFamily="18" charset="-78"/>
              </a:rPr>
              <a:t>ظهر هذا النموذج بعد الانتقادات الموجهة لنموذج التخطيط الاستراتيجي للموارد البشرية، </a:t>
            </a:r>
            <a:r>
              <a:rPr lang="ar-SA" sz="2800" dirty="0">
                <a:latin typeface="Calibri" panose="020F0502020204030204" pitchFamily="34" charset="0"/>
                <a:ea typeface="Calibri" panose="020F0502020204030204" pitchFamily="34" charset="0"/>
                <a:cs typeface="Simplified Arabic" panose="02020603050405020304" pitchFamily="18" charset="-78"/>
              </a:rPr>
              <a:t>وقام على الافتراضات التالية:</a:t>
            </a:r>
            <a:endParaRPr lang="fr-FR" sz="2000" dirty="0">
              <a:latin typeface="Calibri" panose="020F0502020204030204" pitchFamily="34" charset="0"/>
              <a:ea typeface="Calibri" panose="020F0502020204030204" pitchFamily="34" charset="0"/>
              <a:cs typeface="Arial" panose="020B0604020202020204" pitchFamily="34" charset="0"/>
            </a:endParaRPr>
          </a:p>
          <a:p>
            <a:pPr marL="0" lvl="0" indent="0" algn="just" rtl="1">
              <a:lnSpc>
                <a:spcPct val="120000"/>
              </a:lnSpc>
              <a:spcBef>
                <a:spcPts val="0"/>
              </a:spcBef>
              <a:buClr>
                <a:srgbClr val="000000"/>
              </a:buClr>
              <a:buFont typeface="Felix Titling" panose="04060505060202020A04" pitchFamily="82" charset="0"/>
              <a:buChar char="-"/>
              <a:tabLst>
                <a:tab pos="90170" algn="r"/>
              </a:tabLst>
            </a:pPr>
            <a:r>
              <a:rPr lang="ar-DZ" sz="2800" dirty="0" smtClean="0">
                <a:latin typeface="Calibri" panose="020F0502020204030204" pitchFamily="34" charset="0"/>
                <a:ea typeface="Calibri" panose="020F0502020204030204" pitchFamily="34" charset="0"/>
              </a:rPr>
              <a:t> </a:t>
            </a:r>
            <a:r>
              <a:rPr lang="ar-SA" sz="2800" dirty="0" smtClean="0">
                <a:latin typeface="Calibri" panose="020F0502020204030204" pitchFamily="34" charset="0"/>
                <a:ea typeface="Calibri" panose="020F0502020204030204" pitchFamily="34" charset="0"/>
              </a:rPr>
              <a:t>تركيز </a:t>
            </a:r>
            <a:r>
              <a:rPr lang="ar-SA" sz="2800" dirty="0">
                <a:latin typeface="Calibri" panose="020F0502020204030204" pitchFamily="34" charset="0"/>
                <a:ea typeface="Calibri" panose="020F0502020204030204" pitchFamily="34" charset="0"/>
              </a:rPr>
              <a:t>الإدارة الاستراتيجية للموارد البشرية على الأنشطة اللازمة لمساندة الاستراتيجية العامة للمنظمة.</a:t>
            </a:r>
            <a:endParaRPr lang="fr-FR" sz="2000" dirty="0">
              <a:latin typeface="Calibri" panose="020F0502020204030204" pitchFamily="34" charset="0"/>
              <a:ea typeface="Calibri" panose="020F0502020204030204" pitchFamily="34" charset="0"/>
              <a:cs typeface="Felix Titling" panose="04060505060202020A04" pitchFamily="82" charset="0"/>
            </a:endParaRPr>
          </a:p>
          <a:p>
            <a:pPr marL="0" lvl="0" indent="0" algn="just" rtl="1">
              <a:lnSpc>
                <a:spcPct val="120000"/>
              </a:lnSpc>
              <a:spcBef>
                <a:spcPts val="0"/>
              </a:spcBef>
              <a:buClr>
                <a:srgbClr val="000000"/>
              </a:buClr>
              <a:buFont typeface="Felix Titling" panose="04060505060202020A04" pitchFamily="82" charset="0"/>
              <a:buChar char="-"/>
              <a:tabLst>
                <a:tab pos="90170" algn="r"/>
              </a:tabLst>
            </a:pPr>
            <a:r>
              <a:rPr lang="ar-DZ" sz="2800" dirty="0" smtClean="0">
                <a:latin typeface="Calibri" panose="020F0502020204030204" pitchFamily="34" charset="0"/>
                <a:ea typeface="Times New Roman" panose="02020603050405020304" pitchFamily="18" charset="0"/>
                <a:cs typeface="Simplified Arabic" panose="02020603050405020304" pitchFamily="18" charset="-78"/>
              </a:rPr>
              <a:t> </a:t>
            </a:r>
            <a:r>
              <a:rPr lang="ar-SA" sz="2800" dirty="0" smtClean="0">
                <a:latin typeface="Calibri" panose="020F0502020204030204" pitchFamily="34" charset="0"/>
                <a:ea typeface="Times New Roman" panose="02020603050405020304" pitchFamily="18" charset="0"/>
                <a:cs typeface="Simplified Arabic" panose="02020603050405020304" pitchFamily="18" charset="-78"/>
              </a:rPr>
              <a:t>أن </a:t>
            </a:r>
            <a:r>
              <a:rPr lang="ar-SA" sz="2800" dirty="0">
                <a:latin typeface="Calibri" panose="020F0502020204030204" pitchFamily="34" charset="0"/>
                <a:ea typeface="Times New Roman" panose="02020603050405020304" pitchFamily="18" charset="0"/>
                <a:cs typeface="Simplified Arabic" panose="02020603050405020304" pitchFamily="18" charset="-78"/>
              </a:rPr>
              <a:t>إدارة الموارد البشرية ليست منفردة ولم توجد لذاتها، بل هي رافد للاستراتيجية التنافسية للمنظمة.</a:t>
            </a:r>
            <a:endParaRPr lang="fr-FR" sz="2000" dirty="0">
              <a:latin typeface="Calibri" panose="020F0502020204030204" pitchFamily="34" charset="0"/>
              <a:ea typeface="Calibri" panose="020F0502020204030204" pitchFamily="34" charset="0"/>
              <a:cs typeface="Felix Titling" panose="04060505060202020A04" pitchFamily="82" charset="0"/>
            </a:endParaRPr>
          </a:p>
          <a:p>
            <a:pPr marL="0" lvl="0" indent="0" algn="just" rtl="1">
              <a:lnSpc>
                <a:spcPct val="120000"/>
              </a:lnSpc>
              <a:spcBef>
                <a:spcPts val="0"/>
              </a:spcBef>
              <a:buClr>
                <a:srgbClr val="000000"/>
              </a:buClr>
              <a:buFont typeface="Felix Titling" panose="04060505060202020A04" pitchFamily="82" charset="0"/>
              <a:buChar char="-"/>
              <a:tabLst>
                <a:tab pos="90170" algn="r"/>
              </a:tabLst>
            </a:pPr>
            <a:r>
              <a:rPr lang="ar-DZ" sz="2800" dirty="0" smtClean="0">
                <a:latin typeface="Calibri" panose="020F0502020204030204" pitchFamily="34" charset="0"/>
                <a:ea typeface="Calibri" panose="020F0502020204030204" pitchFamily="34" charset="0"/>
                <a:cs typeface="Simplified Arabic" panose="02020603050405020304" pitchFamily="18" charset="-78"/>
              </a:rPr>
              <a:t> </a:t>
            </a:r>
            <a:r>
              <a:rPr lang="ar-SA" sz="2800" dirty="0" smtClean="0">
                <a:latin typeface="Calibri" panose="020F0502020204030204" pitchFamily="34" charset="0"/>
                <a:ea typeface="Calibri" panose="020F0502020204030204" pitchFamily="34" charset="0"/>
                <a:cs typeface="Simplified Arabic" panose="02020603050405020304" pitchFamily="18" charset="-78"/>
              </a:rPr>
              <a:t>لا </a:t>
            </a:r>
            <a:r>
              <a:rPr lang="ar-SA" sz="2800" dirty="0">
                <a:latin typeface="Calibri" panose="020F0502020204030204" pitchFamily="34" charset="0"/>
                <a:ea typeface="Calibri" panose="020F0502020204030204" pitchFamily="34" charset="0"/>
                <a:cs typeface="Simplified Arabic" panose="02020603050405020304" pitchFamily="18" charset="-78"/>
              </a:rPr>
              <a:t>ينبغي أن تكون استراتيجية الموارد البشرية تفاعلية، ولكن يجب أن تسهم في تطوير استراتيجية النمو والتطور من خلال الثقافة التنظيمية وكذا توجيه صانعي القرار</a:t>
            </a:r>
            <a:r>
              <a:rPr lang="fr-FR" sz="2800" dirty="0" smtClean="0">
                <a:latin typeface="Simplified Arabic" panose="02020603050405020304" pitchFamily="18" charset="-78"/>
                <a:ea typeface="Calibri" panose="020F0502020204030204" pitchFamily="34" charset="0"/>
                <a:cs typeface="Felix Titling" panose="04060505060202020A04" pitchFamily="82" charset="0"/>
              </a:rPr>
              <a:t>.</a:t>
            </a:r>
            <a:endParaRPr lang="ar-DZ" sz="2000" dirty="0" smtClean="0">
              <a:latin typeface="Calibri" panose="020F0502020204030204" pitchFamily="34" charset="0"/>
              <a:ea typeface="Calibri" panose="020F0502020204030204" pitchFamily="34" charset="0"/>
              <a:cs typeface="Felix Titling" panose="04060505060202020A04" pitchFamily="82" charset="0"/>
            </a:endParaRPr>
          </a:p>
          <a:p>
            <a:pPr marL="0" lvl="0" indent="0" algn="just" rtl="1">
              <a:lnSpc>
                <a:spcPct val="120000"/>
              </a:lnSpc>
              <a:spcBef>
                <a:spcPts val="0"/>
              </a:spcBef>
              <a:buClr>
                <a:srgbClr val="000000"/>
              </a:buClr>
              <a:buFont typeface="Felix Titling" panose="04060505060202020A04" pitchFamily="82" charset="0"/>
              <a:buChar char="-"/>
              <a:tabLst>
                <a:tab pos="90170" algn="r"/>
              </a:tabLst>
            </a:pPr>
            <a:r>
              <a:rPr lang="ar-DZ" sz="2000" dirty="0">
                <a:latin typeface="Calibri" panose="020F0502020204030204" pitchFamily="34" charset="0"/>
                <a:ea typeface="Times New Roman" panose="02020603050405020304" pitchFamily="18" charset="0"/>
                <a:cs typeface="Simplified Arabic" panose="02020603050405020304" pitchFamily="18" charset="-78"/>
              </a:rPr>
              <a:t> </a:t>
            </a:r>
            <a:r>
              <a:rPr lang="ar-SA" sz="2800" dirty="0" smtClean="0">
                <a:ea typeface="Times New Roman" panose="02020603050405020304" pitchFamily="18" charset="0"/>
                <a:cs typeface="Simplified Arabic" panose="02020603050405020304" pitchFamily="18" charset="-78"/>
              </a:rPr>
              <a:t>وجود</a:t>
            </a:r>
            <a:r>
              <a:rPr lang="ar-SA" sz="2800" b="1" dirty="0" smtClean="0">
                <a:solidFill>
                  <a:srgbClr val="FF0000"/>
                </a:solidFill>
                <a:ea typeface="Times New Roman" panose="02020603050405020304" pitchFamily="18" charset="0"/>
                <a:cs typeface="Simplified Arabic" panose="02020603050405020304" pitchFamily="18" charset="-78"/>
              </a:rPr>
              <a:t> </a:t>
            </a:r>
            <a:r>
              <a:rPr lang="ar-SA" sz="2800" dirty="0">
                <a:ea typeface="Times New Roman" panose="02020603050405020304" pitchFamily="18" charset="0"/>
                <a:cs typeface="Simplified Arabic" panose="02020603050405020304" pitchFamily="18" charset="-78"/>
              </a:rPr>
              <a:t>علاقة تفاعلية بين إدارة الموارد البشرية ومختلف السياسات الوظيفية الأخرى للمنظمة من خلال مفاهيم الترابط الاستراتيجي، التفاوض الجماعي والتغيير التنظيمي.</a:t>
            </a:r>
            <a:endParaRPr lang="fr-FR" sz="22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Tree>
    <p:extLst>
      <p:ext uri="{BB962C8B-B14F-4D97-AF65-F5344CB8AC3E}">
        <p14:creationId xmlns:p14="http://schemas.microsoft.com/office/powerpoint/2010/main" val="2115130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3"/>
            <a:ext cx="8229600" cy="1728191"/>
          </a:xfrm>
          <a:solidFill>
            <a:schemeClr val="bg1">
              <a:lumMod val="95000"/>
            </a:schemeClr>
          </a:solidFill>
          <a:ln>
            <a:solidFill>
              <a:schemeClr val="bg1">
                <a:lumMod val="50000"/>
              </a:schemeClr>
            </a:solidFill>
          </a:ln>
        </p:spPr>
        <p:txBody>
          <a:bodyPr>
            <a:normAutofit fontScale="70000" lnSpcReduction="20000"/>
          </a:bodyPr>
          <a:lstStyle/>
          <a:p>
            <a:pPr marL="0" indent="360000" algn="ctr" rtl="1">
              <a:lnSpc>
                <a:spcPct val="120000"/>
              </a:lnSpc>
              <a:spcBef>
                <a:spcPts val="600"/>
              </a:spcBef>
              <a:spcAft>
                <a:spcPts val="600"/>
              </a:spcAft>
              <a:buNone/>
              <a:tabLst>
                <a:tab pos="90170" algn="r"/>
              </a:tabLst>
            </a:pPr>
            <a:r>
              <a:rPr lang="ar-SA" sz="2800" b="1" dirty="0" smtClean="0">
                <a:latin typeface="Calibri" panose="020F0502020204030204" pitchFamily="34" charset="0"/>
                <a:ea typeface="Times New Roman" panose="02020603050405020304" pitchFamily="18" charset="0"/>
                <a:cs typeface="Simplified Arabic" panose="02020603050405020304" pitchFamily="18" charset="-78"/>
              </a:rPr>
              <a:t>طرق بناء </a:t>
            </a:r>
            <a:r>
              <a:rPr lang="ar-SA" sz="2800" b="1" dirty="0">
                <a:latin typeface="Calibri" panose="020F0502020204030204" pitchFamily="34" charset="0"/>
                <a:ea typeface="Times New Roman" panose="02020603050405020304" pitchFamily="18" charset="0"/>
                <a:cs typeface="Simplified Arabic" panose="02020603050405020304" pitchFamily="18" charset="-78"/>
              </a:rPr>
              <a:t>الميزة التنافسية والمحافظة </a:t>
            </a:r>
            <a:r>
              <a:rPr lang="ar-SA" sz="2800" b="1" dirty="0" smtClean="0">
                <a:latin typeface="Calibri" panose="020F0502020204030204" pitchFamily="34" charset="0"/>
                <a:ea typeface="Times New Roman" panose="02020603050405020304" pitchFamily="18" charset="0"/>
                <a:cs typeface="Simplified Arabic" panose="02020603050405020304" pitchFamily="18" charset="-78"/>
              </a:rPr>
              <a:t>عليها</a:t>
            </a:r>
            <a:endParaRPr lang="fr-FR" sz="2000" b="1" dirty="0">
              <a:latin typeface="Calibri" panose="020F0502020204030204" pitchFamily="34" charset="0"/>
              <a:ea typeface="Calibri" panose="020F0502020204030204" pitchFamily="34" charset="0"/>
              <a:cs typeface="Arial" panose="020B0604020202020204" pitchFamily="34" charset="0"/>
            </a:endParaRPr>
          </a:p>
          <a:p>
            <a:pPr marL="0" lvl="0" indent="0" algn="just" rtl="1">
              <a:lnSpc>
                <a:spcPct val="120000"/>
              </a:lnSpc>
              <a:spcBef>
                <a:spcPts val="0"/>
              </a:spcBef>
              <a:buClr>
                <a:srgbClr val="000000"/>
              </a:buClr>
              <a:buFont typeface="Felix Titling" panose="04060505060202020A04" pitchFamily="82" charset="0"/>
              <a:buChar char="-"/>
              <a:tabLst>
                <a:tab pos="90170" algn="r"/>
              </a:tabLst>
            </a:pPr>
            <a:r>
              <a:rPr lang="ar-DZ" sz="2800" dirty="0" smtClean="0">
                <a:latin typeface="Calibri" panose="020F0502020204030204" pitchFamily="34" charset="0"/>
                <a:ea typeface="Times New Roman" panose="02020603050405020304" pitchFamily="18" charset="0"/>
                <a:cs typeface="Simplified Arabic" panose="02020603050405020304" pitchFamily="18" charset="-78"/>
              </a:rPr>
              <a:t> </a:t>
            </a:r>
            <a:r>
              <a:rPr lang="ar-SA" sz="2800" dirty="0" smtClean="0">
                <a:latin typeface="Calibri" panose="020F0502020204030204" pitchFamily="34" charset="0"/>
                <a:ea typeface="Times New Roman" panose="02020603050405020304" pitchFamily="18" charset="0"/>
                <a:cs typeface="Simplified Arabic" panose="02020603050405020304" pitchFamily="18" charset="-78"/>
              </a:rPr>
              <a:t>تنفيذ </a:t>
            </a:r>
            <a:r>
              <a:rPr lang="ar-SA" sz="2800" dirty="0">
                <a:latin typeface="Calibri" panose="020F0502020204030204" pitchFamily="34" charset="0"/>
                <a:ea typeface="Times New Roman" panose="02020603050405020304" pitchFamily="18" charset="0"/>
                <a:cs typeface="Simplified Arabic" panose="02020603050405020304" pitchFamily="18" charset="-78"/>
              </a:rPr>
              <a:t>استراتيجية المنظمة ويرتبط بوضع رسالة المنظمة وأهدافها.</a:t>
            </a:r>
            <a:endParaRPr lang="fr-FR" sz="2000" dirty="0">
              <a:latin typeface="Calibri" panose="020F0502020204030204" pitchFamily="34" charset="0"/>
              <a:ea typeface="Calibri" panose="020F0502020204030204" pitchFamily="34" charset="0"/>
              <a:cs typeface="Felix Titling" panose="04060505060202020A04" pitchFamily="82" charset="0"/>
            </a:endParaRPr>
          </a:p>
          <a:p>
            <a:pPr marL="0" lvl="0" indent="0" algn="just" rtl="1">
              <a:lnSpc>
                <a:spcPct val="120000"/>
              </a:lnSpc>
              <a:spcBef>
                <a:spcPts val="0"/>
              </a:spcBef>
              <a:buClr>
                <a:srgbClr val="000000"/>
              </a:buClr>
              <a:buFont typeface="Felix Titling" panose="04060505060202020A04" pitchFamily="82" charset="0"/>
              <a:buChar char="-"/>
              <a:tabLst>
                <a:tab pos="90170" algn="r"/>
              </a:tabLst>
            </a:pPr>
            <a:r>
              <a:rPr lang="ar-DZ" sz="2800" dirty="0" smtClean="0">
                <a:latin typeface="Calibri" panose="020F0502020204030204" pitchFamily="34" charset="0"/>
                <a:ea typeface="Times New Roman" panose="02020603050405020304" pitchFamily="18" charset="0"/>
                <a:cs typeface="Simplified Arabic" panose="02020603050405020304" pitchFamily="18" charset="-78"/>
              </a:rPr>
              <a:t> </a:t>
            </a:r>
            <a:r>
              <a:rPr lang="ar-SA" sz="2800" dirty="0" smtClean="0">
                <a:latin typeface="Calibri" panose="020F0502020204030204" pitchFamily="34" charset="0"/>
                <a:ea typeface="Times New Roman" panose="02020603050405020304" pitchFamily="18" charset="0"/>
                <a:cs typeface="Simplified Arabic" panose="02020603050405020304" pitchFamily="18" charset="-78"/>
              </a:rPr>
              <a:t>التعامل </a:t>
            </a:r>
            <a:r>
              <a:rPr lang="ar-SA" sz="2800" dirty="0">
                <a:latin typeface="Calibri" panose="020F0502020204030204" pitchFamily="34" charset="0"/>
                <a:ea typeface="Times New Roman" panose="02020603050405020304" pitchFamily="18" charset="0"/>
                <a:cs typeface="Simplified Arabic" panose="02020603050405020304" pitchFamily="18" charset="-78"/>
              </a:rPr>
              <a:t>مع التغيير عن طريق تدعيم قدرة المنظمة على إدارة التغيير.</a:t>
            </a:r>
            <a:endParaRPr lang="fr-FR" sz="2000" dirty="0">
              <a:latin typeface="Calibri" panose="020F0502020204030204" pitchFamily="34" charset="0"/>
              <a:ea typeface="Calibri" panose="020F0502020204030204" pitchFamily="34" charset="0"/>
              <a:cs typeface="Felix Titling" panose="04060505060202020A04" pitchFamily="82" charset="0"/>
            </a:endParaRPr>
          </a:p>
          <a:p>
            <a:pPr marL="0" lvl="0" indent="0" algn="just" rtl="1">
              <a:lnSpc>
                <a:spcPct val="120000"/>
              </a:lnSpc>
              <a:spcBef>
                <a:spcPts val="0"/>
              </a:spcBef>
              <a:buClr>
                <a:srgbClr val="000000"/>
              </a:buClr>
              <a:buFont typeface="Felix Titling" panose="04060505060202020A04" pitchFamily="82" charset="0"/>
              <a:buChar char="-"/>
              <a:tabLst>
                <a:tab pos="90170" algn="r"/>
              </a:tabLst>
            </a:pPr>
            <a:r>
              <a:rPr lang="ar-DZ" sz="2800" dirty="0" smtClean="0">
                <a:latin typeface="Calibri" panose="020F0502020204030204" pitchFamily="34" charset="0"/>
                <a:ea typeface="Times New Roman" panose="02020603050405020304" pitchFamily="18" charset="0"/>
                <a:cs typeface="Simplified Arabic" panose="02020603050405020304" pitchFamily="18" charset="-78"/>
              </a:rPr>
              <a:t> </a:t>
            </a:r>
            <a:r>
              <a:rPr lang="ar-SA" sz="2800" dirty="0" smtClean="0">
                <a:latin typeface="Calibri" panose="020F0502020204030204" pitchFamily="34" charset="0"/>
                <a:ea typeface="Times New Roman" panose="02020603050405020304" pitchFamily="18" charset="0"/>
                <a:cs typeface="Simplified Arabic" panose="02020603050405020304" pitchFamily="18" charset="-78"/>
              </a:rPr>
              <a:t>التوحد </a:t>
            </a:r>
            <a:r>
              <a:rPr lang="ar-SA" sz="2800" dirty="0">
                <a:latin typeface="Calibri" panose="020F0502020204030204" pitchFamily="34" charset="0"/>
                <a:ea typeface="Times New Roman" panose="02020603050405020304" pitchFamily="18" charset="0"/>
                <a:cs typeface="Simplified Arabic" panose="02020603050405020304" pitchFamily="18" charset="-78"/>
              </a:rPr>
              <a:t>الاستراتيجي </a:t>
            </a:r>
            <a:r>
              <a:rPr lang="ar-DZ" sz="2800" dirty="0" smtClean="0">
                <a:latin typeface="Calibri" panose="020F0502020204030204" pitchFamily="34" charset="0"/>
                <a:ea typeface="Times New Roman" panose="02020603050405020304" pitchFamily="18" charset="0"/>
                <a:cs typeface="Simplified Arabic" panose="02020603050405020304" pitchFamily="18" charset="-78"/>
              </a:rPr>
              <a:t>الذي </a:t>
            </a:r>
            <a:r>
              <a:rPr lang="ar-SA" sz="2800" dirty="0" smtClean="0">
                <a:latin typeface="Calibri" panose="020F0502020204030204" pitchFamily="34" charset="0"/>
                <a:ea typeface="Times New Roman" panose="02020603050405020304" pitchFamily="18" charset="0"/>
                <a:cs typeface="Simplified Arabic" panose="02020603050405020304" pitchFamily="18" charset="-78"/>
              </a:rPr>
              <a:t>يقصد </a:t>
            </a:r>
            <a:r>
              <a:rPr lang="ar-SA" sz="2800" dirty="0">
                <a:latin typeface="Calibri" panose="020F0502020204030204" pitchFamily="34" charset="0"/>
                <a:ea typeface="Times New Roman" panose="02020603050405020304" pitchFamily="18" charset="0"/>
                <a:cs typeface="Simplified Arabic" panose="02020603050405020304" pitchFamily="18" charset="-78"/>
              </a:rPr>
              <a:t>به درجة مشاركة العاملين من خارج المنظمة في مجموعة من القيم والافتراضات الأساسية المتعلقة بها.</a:t>
            </a:r>
            <a:endParaRPr lang="fr-FR" sz="2000" dirty="0">
              <a:latin typeface="Calibri" panose="020F0502020204030204" pitchFamily="34" charset="0"/>
              <a:ea typeface="Calibri" panose="020F0502020204030204" pitchFamily="34" charset="0"/>
              <a:cs typeface="Felix Titling" panose="04060505060202020A04" pitchFamily="82" charset="0"/>
            </a:endParaRPr>
          </a:p>
          <a:p>
            <a:pPr marL="0" indent="360000" algn="just" rtl="1">
              <a:lnSpc>
                <a:spcPct val="110000"/>
              </a:lnSpc>
              <a:spcBef>
                <a:spcPts val="0"/>
              </a:spcBef>
              <a:spcAft>
                <a:spcPts val="0"/>
              </a:spcAft>
              <a:buNone/>
            </a:pPr>
            <a:endParaRPr lang="fr-FR" sz="22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
        <p:nvSpPr>
          <p:cNvPr id="5" name="Espace réservé du contenu 2"/>
          <p:cNvSpPr txBox="1">
            <a:spLocks/>
          </p:cNvSpPr>
          <p:nvPr/>
        </p:nvSpPr>
        <p:spPr>
          <a:xfrm>
            <a:off x="539552" y="2852936"/>
            <a:ext cx="8229600" cy="280831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rtl="1">
              <a:lnSpc>
                <a:spcPct val="120000"/>
              </a:lnSpc>
              <a:spcBef>
                <a:spcPts val="600"/>
              </a:spcBef>
              <a:spcAft>
                <a:spcPts val="600"/>
              </a:spcAft>
              <a:buNone/>
              <a:tabLst>
                <a:tab pos="90170" algn="r"/>
              </a:tabLst>
            </a:pPr>
            <a:r>
              <a:rPr lang="ar-SA" sz="8000" b="1" dirty="0" smtClean="0">
                <a:latin typeface="Simplified Arabic" panose="02020603050405020304" pitchFamily="18" charset="-78"/>
                <a:ea typeface="Times New Roman" panose="02020603050405020304" pitchFamily="18" charset="0"/>
                <a:cs typeface="Simplified Arabic" panose="02020603050405020304" pitchFamily="18" charset="-78"/>
              </a:rPr>
              <a:t>مقومات تحقيق </a:t>
            </a:r>
            <a:r>
              <a:rPr lang="ar-DZ" sz="8000" b="1" dirty="0" smtClean="0">
                <a:latin typeface="Simplified Arabic" panose="02020603050405020304" pitchFamily="18" charset="-78"/>
                <a:ea typeface="Times New Roman" panose="02020603050405020304" pitchFamily="18" charset="0"/>
                <a:cs typeface="Simplified Arabic" panose="02020603050405020304" pitchFamily="18" charset="-78"/>
              </a:rPr>
              <a:t>الموارد البشرية </a:t>
            </a:r>
            <a:r>
              <a:rPr lang="ar-DZ" sz="8000" b="1" dirty="0">
                <a:latin typeface="Simplified Arabic" panose="02020603050405020304" pitchFamily="18" charset="-78"/>
                <a:ea typeface="Times New Roman" panose="02020603050405020304" pitchFamily="18" charset="0"/>
                <a:cs typeface="Simplified Arabic" panose="02020603050405020304" pitchFamily="18" charset="-78"/>
              </a:rPr>
              <a:t>ل</a:t>
            </a:r>
            <a:r>
              <a:rPr lang="ar-SA" sz="8000" b="1" dirty="0" smtClean="0">
                <a:latin typeface="Simplified Arabic" panose="02020603050405020304" pitchFamily="18" charset="-78"/>
                <a:ea typeface="Times New Roman" panose="02020603050405020304" pitchFamily="18" charset="0"/>
                <a:cs typeface="Simplified Arabic" panose="02020603050405020304" pitchFamily="18" charset="-78"/>
              </a:rPr>
              <a:t>لميزة التنافسية</a:t>
            </a:r>
            <a:endParaRPr lang="fr-FR" sz="8000" b="1"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20000"/>
              </a:lnSpc>
              <a:spcBef>
                <a:spcPts val="0"/>
              </a:spcBef>
              <a:buClr>
                <a:srgbClr val="000000"/>
              </a:buClr>
              <a:buFont typeface="Felix Titling" panose="04060505060202020A04" pitchFamily="82" charset="0"/>
              <a:buChar char="-"/>
              <a:tabLst>
                <a:tab pos="90170" algn="r"/>
              </a:tabLst>
            </a:pPr>
            <a:r>
              <a:rPr lang="ar-DZ" sz="8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8000" dirty="0" smtClean="0">
                <a:latin typeface="Simplified Arabic" panose="02020603050405020304" pitchFamily="18" charset="-78"/>
                <a:ea typeface="Times New Roman" panose="02020603050405020304" pitchFamily="18" charset="0"/>
                <a:cs typeface="Simplified Arabic" panose="02020603050405020304" pitchFamily="18" charset="-78"/>
              </a:rPr>
              <a:t>أن يتوفر </a:t>
            </a:r>
            <a:r>
              <a:rPr lang="ar-DZ" sz="8000" dirty="0" smtClean="0">
                <a:latin typeface="Simplified Arabic" panose="02020603050405020304" pitchFamily="18" charset="-78"/>
                <a:ea typeface="Times New Roman" panose="02020603050405020304" pitchFamily="18" charset="0"/>
                <a:cs typeface="Simplified Arabic" panose="02020603050405020304" pitchFamily="18" charset="-78"/>
              </a:rPr>
              <a:t>لدى ال</a:t>
            </a:r>
            <a:r>
              <a:rPr lang="ar-SA" sz="8000" dirty="0" smtClean="0">
                <a:latin typeface="Simplified Arabic" panose="02020603050405020304" pitchFamily="18" charset="-78"/>
                <a:ea typeface="Times New Roman" panose="02020603050405020304" pitchFamily="18" charset="0"/>
                <a:cs typeface="Simplified Arabic" panose="02020603050405020304" pitchFamily="18" charset="-78"/>
              </a:rPr>
              <a:t>منظمة موارد بشرية نادرة المهارات والقدرات لا يمكن للمنافسين الحصول على مثلها أو تقليدها سواء بالتدريب أو التأهيل.</a:t>
            </a:r>
            <a:endParaRPr lang="fr-FR" sz="80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20000"/>
              </a:lnSpc>
              <a:spcBef>
                <a:spcPts val="0"/>
              </a:spcBef>
              <a:buClr>
                <a:srgbClr val="000000"/>
              </a:buClr>
              <a:buFont typeface="Felix Titling" panose="04060505060202020A04" pitchFamily="82" charset="0"/>
              <a:buChar char="-"/>
              <a:tabLst>
                <a:tab pos="90170" algn="r"/>
              </a:tabLst>
            </a:pPr>
            <a:r>
              <a:rPr lang="ar-DZ" sz="8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8000" dirty="0" smtClean="0">
                <a:latin typeface="Simplified Arabic" panose="02020603050405020304" pitchFamily="18" charset="-78"/>
                <a:ea typeface="Times New Roman" panose="02020603050405020304" pitchFamily="18" charset="0"/>
                <a:cs typeface="Simplified Arabic" panose="02020603050405020304" pitchFamily="18" charset="-78"/>
              </a:rPr>
              <a:t>القدرة </a:t>
            </a:r>
            <a:r>
              <a:rPr lang="ar-SA" sz="8000" dirty="0">
                <a:latin typeface="Simplified Arabic" panose="02020603050405020304" pitchFamily="18" charset="-78"/>
                <a:ea typeface="Times New Roman" panose="02020603050405020304" pitchFamily="18" charset="0"/>
                <a:cs typeface="Simplified Arabic" panose="02020603050405020304" pitchFamily="18" charset="-78"/>
              </a:rPr>
              <a:t>على إنتاج القيم من خلال التنظيم غير المسبوق، تكامل المهارات والخبرات والقدرات العالية على العمل </a:t>
            </a:r>
            <a:r>
              <a:rPr lang="ar-DZ" sz="8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8000" dirty="0" smtClean="0">
                <a:latin typeface="Simplified Arabic" panose="02020603050405020304" pitchFamily="18" charset="-78"/>
                <a:ea typeface="Times New Roman" panose="02020603050405020304" pitchFamily="18" charset="0"/>
                <a:cs typeface="Simplified Arabic" panose="02020603050405020304" pitchFamily="18" charset="-78"/>
              </a:rPr>
              <a:t>في </a:t>
            </a:r>
            <a:r>
              <a:rPr lang="ar-SA" sz="8000" dirty="0">
                <a:latin typeface="Simplified Arabic" panose="02020603050405020304" pitchFamily="18" charset="-78"/>
                <a:ea typeface="Times New Roman" panose="02020603050405020304" pitchFamily="18" charset="0"/>
                <a:cs typeface="Simplified Arabic" panose="02020603050405020304" pitchFamily="18" charset="-78"/>
              </a:rPr>
              <a:t>فريق.</a:t>
            </a:r>
            <a:endParaRPr lang="fr-FR" sz="80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Clr>
                <a:srgbClr val="000000"/>
              </a:buClr>
              <a:buFont typeface="Felix Titling" panose="04060505060202020A04" pitchFamily="82" charset="0"/>
              <a:buChar char="-"/>
              <a:tabLst>
                <a:tab pos="90170" algn="r"/>
              </a:tabLst>
            </a:pPr>
            <a:r>
              <a:rPr lang="ar-DZ" sz="8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8000" dirty="0" smtClean="0">
                <a:latin typeface="Simplified Arabic" panose="02020603050405020304" pitchFamily="18" charset="-78"/>
                <a:ea typeface="Times New Roman" panose="02020603050405020304" pitchFamily="18" charset="0"/>
                <a:cs typeface="Simplified Arabic" panose="02020603050405020304" pitchFamily="18" charset="-78"/>
              </a:rPr>
              <a:t>امتلاك </a:t>
            </a:r>
            <a:r>
              <a:rPr lang="ar-SA" sz="8000" dirty="0">
                <a:latin typeface="Simplified Arabic" panose="02020603050405020304" pitchFamily="18" charset="-78"/>
                <a:ea typeface="Times New Roman" panose="02020603050405020304" pitchFamily="18" charset="0"/>
                <a:cs typeface="Simplified Arabic" panose="02020603050405020304" pitchFamily="18" charset="-78"/>
              </a:rPr>
              <a:t>مهارات تصميم برامج إدارة الموارد البشرية وتوصيلها.</a:t>
            </a:r>
            <a:endParaRPr lang="fr-FR" sz="80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20000"/>
              </a:lnSpc>
              <a:spcBef>
                <a:spcPts val="0"/>
              </a:spcBef>
              <a:buClr>
                <a:srgbClr val="000000"/>
              </a:buClr>
              <a:buFont typeface="Felix Titling" panose="04060505060202020A04" pitchFamily="82" charset="0"/>
              <a:buChar char="-"/>
              <a:tabLst>
                <a:tab pos="90170" algn="r"/>
              </a:tabLst>
            </a:pPr>
            <a:r>
              <a:rPr lang="ar-DZ" sz="8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8000" dirty="0" smtClean="0">
                <a:latin typeface="Simplified Arabic" panose="02020603050405020304" pitchFamily="18" charset="-78"/>
                <a:ea typeface="Times New Roman" panose="02020603050405020304" pitchFamily="18" charset="0"/>
                <a:cs typeface="Simplified Arabic" panose="02020603050405020304" pitchFamily="18" charset="-78"/>
              </a:rPr>
              <a:t>المعرفة </a:t>
            </a:r>
            <a:r>
              <a:rPr lang="ar-SA" sz="8000" dirty="0">
                <a:latin typeface="Simplified Arabic" panose="02020603050405020304" pitchFamily="18" charset="-78"/>
                <a:ea typeface="Times New Roman" panose="02020603050405020304" pitchFamily="18" charset="0"/>
                <a:cs typeface="Simplified Arabic" panose="02020603050405020304" pitchFamily="18" charset="-78"/>
              </a:rPr>
              <a:t>بأعمال وأنشطة المنظمة.</a:t>
            </a:r>
            <a:endParaRPr lang="fr-FR" sz="80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lnSpc>
                <a:spcPct val="120000"/>
              </a:lnSpc>
              <a:spcBef>
                <a:spcPts val="0"/>
              </a:spcBef>
              <a:buClr>
                <a:srgbClr val="000000"/>
              </a:buClr>
              <a:buFont typeface="Felix Titling" panose="04060505060202020A04" pitchFamily="82" charset="0"/>
              <a:buChar char="-"/>
              <a:tabLst>
                <a:tab pos="90170" algn="r"/>
              </a:tabLst>
            </a:pPr>
            <a:r>
              <a:rPr lang="ar-DZ" sz="8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8000" dirty="0" smtClean="0">
                <a:latin typeface="Simplified Arabic" panose="02020603050405020304" pitchFamily="18" charset="-78"/>
                <a:ea typeface="Times New Roman" panose="02020603050405020304" pitchFamily="18" charset="0"/>
                <a:cs typeface="Simplified Arabic" panose="02020603050405020304" pitchFamily="18" charset="-78"/>
              </a:rPr>
              <a:t>امتلاك </a:t>
            </a:r>
            <a:r>
              <a:rPr lang="ar-SA" sz="8000" dirty="0">
                <a:latin typeface="Simplified Arabic" panose="02020603050405020304" pitchFamily="18" charset="-78"/>
                <a:ea typeface="Times New Roman" panose="02020603050405020304" pitchFamily="18" charset="0"/>
                <a:cs typeface="Simplified Arabic" panose="02020603050405020304" pitchFamily="18" charset="-78"/>
              </a:rPr>
              <a:t>مهارات إدارة </a:t>
            </a:r>
            <a:r>
              <a:rPr lang="ar-SA" sz="8000" dirty="0" smtClean="0">
                <a:latin typeface="Simplified Arabic" panose="02020603050405020304" pitchFamily="18" charset="-78"/>
                <a:ea typeface="Times New Roman" panose="02020603050405020304" pitchFamily="18" charset="0"/>
                <a:cs typeface="Simplified Arabic" panose="02020603050405020304" pitchFamily="18" charset="-78"/>
              </a:rPr>
              <a:t>التغيير.</a:t>
            </a:r>
            <a:endParaRPr lang="fr-FR" sz="80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Font typeface="Arial" pitchFamily="34" charset="0"/>
              <a:buNone/>
            </a:pPr>
            <a:endParaRPr lang="fr-FR" sz="33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Font typeface="Arial" pitchFamily="34" charset="0"/>
              <a:buNone/>
            </a:pPr>
            <a:endParaRPr lang="fr-FR" dirty="0"/>
          </a:p>
        </p:txBody>
      </p:sp>
    </p:spTree>
    <p:extLst>
      <p:ext uri="{BB962C8B-B14F-4D97-AF65-F5344CB8AC3E}">
        <p14:creationId xmlns:p14="http://schemas.microsoft.com/office/powerpoint/2010/main" val="590531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نموذج تسيير الكفاءات من الموارد البشرية</a:t>
            </a:r>
            <a:endParaRPr lang="fr-FR" sz="3600" dirty="0"/>
          </a:p>
        </p:txBody>
      </p:sp>
      <p:sp>
        <p:nvSpPr>
          <p:cNvPr id="3" name="Espace réservé du contenu 2"/>
          <p:cNvSpPr>
            <a:spLocks noGrp="1"/>
          </p:cNvSpPr>
          <p:nvPr>
            <p:ph idx="1"/>
          </p:nvPr>
        </p:nvSpPr>
        <p:spPr>
          <a:xfrm>
            <a:off x="457200" y="1899085"/>
            <a:ext cx="8229600" cy="2394011"/>
          </a:xfrm>
          <a:solidFill>
            <a:schemeClr val="bg1">
              <a:lumMod val="95000"/>
            </a:schemeClr>
          </a:solidFill>
          <a:ln>
            <a:solidFill>
              <a:schemeClr val="bg1">
                <a:lumMod val="50000"/>
              </a:schemeClr>
            </a:solidFill>
          </a:ln>
        </p:spPr>
        <p:txBody>
          <a:bodyPr>
            <a:normAutofit fontScale="70000" lnSpcReduction="20000"/>
          </a:bodyPr>
          <a:lstStyle/>
          <a:p>
            <a:pPr marL="0" indent="360000" algn="just" rtl="1">
              <a:lnSpc>
                <a:spcPct val="120000"/>
              </a:lnSpc>
              <a:spcBef>
                <a:spcPts val="0"/>
              </a:spcBef>
              <a:buNone/>
              <a:tabLst>
                <a:tab pos="90170" algn="r"/>
              </a:tabLst>
            </a:pPr>
            <a:r>
              <a:rPr lang="ar-SA" sz="2800" spc="25" dirty="0">
                <a:ea typeface="Calibri" panose="020F0502020204030204" pitchFamily="34" charset="0"/>
                <a:cs typeface="Simplified Arabic" panose="02020603050405020304" pitchFamily="18" charset="-78"/>
              </a:rPr>
              <a:t>يعتبر نموذج تسيير الكفاءات أحد النماذج الحديثة للإدارة الاستراتيجية للموارد البشرية، والذي اعتبر القدرة والكفاءة </a:t>
            </a:r>
            <a:r>
              <a:rPr lang="ar-SA" sz="2800" spc="25" dirty="0" err="1">
                <a:ea typeface="Calibri" panose="020F0502020204030204" pitchFamily="34" charset="0"/>
                <a:cs typeface="Simplified Arabic" panose="02020603050405020304" pitchFamily="18" charset="-78"/>
              </a:rPr>
              <a:t>التسييرية</a:t>
            </a:r>
            <a:r>
              <a:rPr lang="ar-SA" sz="2800" spc="25" dirty="0">
                <a:ea typeface="Calibri" panose="020F0502020204030204" pitchFamily="34" charset="0"/>
                <a:cs typeface="Simplified Arabic" panose="02020603050405020304" pitchFamily="18" charset="-78"/>
              </a:rPr>
              <a:t> والتنظيمية عنصرا رئيسيا لكفاءة المنظمة، </a:t>
            </a:r>
            <a:r>
              <a:rPr lang="ar-SA" sz="2800" spc="25" dirty="0">
                <a:ea typeface="Times New Roman" panose="02020603050405020304" pitchFamily="18" charset="0"/>
                <a:cs typeface="Simplified Arabic" panose="02020603050405020304" pitchFamily="18" charset="-78"/>
              </a:rPr>
              <a:t>فقد باتت الإدارة الاستراتيجية للموارد البشرية ترتبط بشكل رئيسي بإدارة الكفاءات، وبالتالي فإن التخطيط الاستراتيجي للموارد البشرية والتنمية والتكوين وتقييم الأداء تعتبر نماذج للتسيير التي تختص بكفاءات المنظمة، فنموذج الكفاءات يجعل من استراتيجية الموارد البشرية أداة فعالة ومناسبة لها دور في بناء موارد وأصول استراتيجية للمنظمة، مما يسمح باندماج الكفاءات في المنظمة، ويتيح </a:t>
            </a:r>
            <a:r>
              <a:rPr lang="ar-DZ" sz="2800" spc="25" dirty="0" smtClean="0">
                <a:ea typeface="Times New Roman" panose="02020603050405020304" pitchFamily="18" charset="0"/>
                <a:cs typeface="Simplified Arabic" panose="02020603050405020304" pitchFamily="18" charset="-78"/>
              </a:rPr>
              <a:t>فرصة </a:t>
            </a:r>
            <a:r>
              <a:rPr lang="ar-SA" sz="2800" spc="25" dirty="0" smtClean="0">
                <a:ea typeface="Times New Roman" panose="02020603050405020304" pitchFamily="18" charset="0"/>
                <a:cs typeface="Simplified Arabic" panose="02020603050405020304" pitchFamily="18" charset="-78"/>
              </a:rPr>
              <a:t>ظهور </a:t>
            </a:r>
            <a:r>
              <a:rPr lang="ar-SA" sz="2800" spc="25" dirty="0">
                <a:ea typeface="Times New Roman" panose="02020603050405020304" pitchFamily="18" charset="0"/>
                <a:cs typeface="Simplified Arabic" panose="02020603050405020304" pitchFamily="18" charset="-78"/>
              </a:rPr>
              <a:t>معارف جديدة وتثمين قدرات وكفاءات متاحة </a:t>
            </a:r>
            <a:r>
              <a:rPr lang="ar-SA" sz="2800" spc="25" dirty="0" smtClean="0">
                <a:ea typeface="Times New Roman" panose="02020603050405020304" pitchFamily="18" charset="0"/>
                <a:cs typeface="Simplified Arabic" panose="02020603050405020304" pitchFamily="18" charset="-78"/>
              </a:rPr>
              <a:t>ومتراكمة</a:t>
            </a:r>
            <a:r>
              <a:rPr lang="ar-SA" sz="2800" dirty="0" smtClean="0">
                <a:ea typeface="Times New Roman" panose="02020603050405020304" pitchFamily="18" charset="0"/>
                <a:cs typeface="Simplified Arabic" panose="02020603050405020304" pitchFamily="18" charset="-78"/>
              </a:rPr>
              <a:t>.</a:t>
            </a:r>
            <a:endParaRPr lang="fr-FR" sz="22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20000"/>
              </a:lnSpc>
              <a:spcBef>
                <a:spcPts val="0"/>
              </a:spcBef>
              <a:buNone/>
            </a:pPr>
            <a:endParaRPr lang="fr-FR" dirty="0"/>
          </a:p>
        </p:txBody>
      </p:sp>
    </p:spTree>
    <p:extLst>
      <p:ext uri="{BB962C8B-B14F-4D97-AF65-F5344CB8AC3E}">
        <p14:creationId xmlns:p14="http://schemas.microsoft.com/office/powerpoint/2010/main" val="408181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9"/>
            <a:ext cx="8229600" cy="1584175"/>
          </a:xfrm>
          <a:solidFill>
            <a:schemeClr val="bg1">
              <a:lumMod val="95000"/>
            </a:schemeClr>
          </a:solidFill>
          <a:ln>
            <a:solidFill>
              <a:schemeClr val="bg1">
                <a:lumMod val="50000"/>
              </a:schemeClr>
            </a:solidFill>
          </a:ln>
        </p:spPr>
        <p:txBody>
          <a:bodyPr>
            <a:normAutofit fontScale="40000" lnSpcReduction="20000"/>
          </a:bodyPr>
          <a:lstStyle/>
          <a:p>
            <a:pPr marL="0" lvl="0" indent="0" algn="ctr" rtl="1">
              <a:lnSpc>
                <a:spcPct val="120000"/>
              </a:lnSpc>
              <a:spcBef>
                <a:spcPts val="0"/>
              </a:spcBef>
              <a:spcAft>
                <a:spcPts val="600"/>
              </a:spcAft>
              <a:buNone/>
            </a:pPr>
            <a:r>
              <a:rPr lang="ar-DZ" sz="4500" b="1" dirty="0" smtClean="0">
                <a:latin typeface="Simplified Arabic" panose="02020603050405020304" pitchFamily="18" charset="-78"/>
                <a:ea typeface="Calibri" panose="020F0502020204030204" pitchFamily="34" charset="0"/>
                <a:cs typeface="Simplified Arabic" panose="02020603050405020304" pitchFamily="18" charset="-78"/>
              </a:rPr>
              <a:t>تعريف تسيير الكفاءات</a:t>
            </a:r>
          </a:p>
          <a:p>
            <a:pPr marL="0" lvl="0" indent="360000" algn="just" rtl="1">
              <a:lnSpc>
                <a:spcPct val="120000"/>
              </a:lnSpc>
              <a:spcBef>
                <a:spcPts val="0"/>
              </a:spcBef>
              <a:buNone/>
            </a:pPr>
            <a:r>
              <a:rPr lang="ar-SA" sz="4500" dirty="0" smtClean="0">
                <a:latin typeface="Simplified Arabic" panose="02020603050405020304" pitchFamily="18" charset="-78"/>
                <a:ea typeface="Calibri" panose="020F0502020204030204" pitchFamily="34" charset="0"/>
                <a:cs typeface="Simplified Arabic" panose="02020603050405020304" pitchFamily="18" charset="-78"/>
              </a:rPr>
              <a:t>عرف </a:t>
            </a:r>
            <a:r>
              <a:rPr lang="ar-SA" sz="4500" dirty="0">
                <a:latin typeface="Simplified Arabic" panose="02020603050405020304" pitchFamily="18" charset="-78"/>
                <a:ea typeface="Calibri" panose="020F0502020204030204" pitchFamily="34" charset="0"/>
                <a:cs typeface="Simplified Arabic" panose="02020603050405020304" pitchFamily="18" charset="-78"/>
              </a:rPr>
              <a:t>تسيير الكفاءات بكونه نظاما </a:t>
            </a:r>
            <a:r>
              <a:rPr lang="ar-SA" sz="4500" dirty="0" err="1">
                <a:latin typeface="Simplified Arabic" panose="02020603050405020304" pitchFamily="18" charset="-78"/>
                <a:ea typeface="Calibri" panose="020F0502020204030204" pitchFamily="34" charset="0"/>
                <a:cs typeface="Simplified Arabic" panose="02020603050405020304" pitchFamily="18" charset="-78"/>
              </a:rPr>
              <a:t>تسييريا</a:t>
            </a:r>
            <a:r>
              <a:rPr lang="ar-SA" sz="4500" dirty="0">
                <a:latin typeface="Simplified Arabic" panose="02020603050405020304" pitchFamily="18" charset="-78"/>
                <a:ea typeface="Calibri" panose="020F0502020204030204" pitchFamily="34" charset="0"/>
                <a:cs typeface="Simplified Arabic" panose="02020603050405020304" pitchFamily="18" charset="-78"/>
              </a:rPr>
              <a:t> يهدف إلى الاستغلال الأمثل للكفاءات من خلال استقطابها، تنميتها، تحفيزها ودمجها في مسار تحقيق الأهداف الاستراتيجية للمنظمة، وتوفير بيئة العمل المناسبة لتفجير القدرات والامكانيات المحتملة، وهو بمثابة منهج تنظيم جديد لإدارة الموارد البشرية بالاعتماد على طرق وتقنيات وأساليب تسيير تكون الكفاءة </a:t>
            </a:r>
            <a:r>
              <a:rPr lang="ar-SA" sz="4500" dirty="0" smtClean="0">
                <a:latin typeface="Simplified Arabic" panose="02020603050405020304" pitchFamily="18" charset="-78"/>
                <a:ea typeface="Calibri" panose="020F0502020204030204" pitchFamily="34" charset="0"/>
                <a:cs typeface="Simplified Arabic" panose="02020603050405020304" pitchFamily="18" charset="-78"/>
              </a:rPr>
              <a:t>محورها</a:t>
            </a:r>
            <a:r>
              <a:rPr lang="ar-SA" sz="4500" dirty="0" smtClean="0">
                <a:solidFill>
                  <a:prstClr val="black"/>
                </a:solidFill>
                <a:latin typeface="Simplified Arabic" panose="02020603050405020304" pitchFamily="18" charset="-78"/>
                <a:ea typeface="Calibri" panose="020F0502020204030204" pitchFamily="34" charset="0"/>
                <a:cs typeface="Simplified Arabic" panose="02020603050405020304" pitchFamily="18" charset="-78"/>
              </a:rPr>
              <a:t>.</a:t>
            </a:r>
            <a:endParaRPr lang="fr-FR" sz="4500" dirty="0">
              <a:solidFill>
                <a:prstClr val="black"/>
              </a:solidFill>
              <a:latin typeface="Simplified Arabic" panose="02020603050405020304" pitchFamily="18" charset="-78"/>
              <a:cs typeface="Simplified Arabic" panose="02020603050405020304" pitchFamily="18" charset="-78"/>
            </a:endParaRPr>
          </a:p>
          <a:p>
            <a:pPr marL="0" indent="360000" algn="just" rtl="1">
              <a:lnSpc>
                <a:spcPct val="120000"/>
              </a:lnSpc>
              <a:spcBef>
                <a:spcPts val="0"/>
              </a:spcBef>
              <a:buNone/>
              <a:tabLst>
                <a:tab pos="90170" algn="r"/>
              </a:tabLst>
            </a:pPr>
            <a:endParaRPr lang="fr-FR" dirty="0"/>
          </a:p>
        </p:txBody>
      </p:sp>
      <p:sp>
        <p:nvSpPr>
          <p:cNvPr id="5" name="Espace réservé du contenu 2"/>
          <p:cNvSpPr txBox="1">
            <a:spLocks/>
          </p:cNvSpPr>
          <p:nvPr/>
        </p:nvSpPr>
        <p:spPr>
          <a:xfrm>
            <a:off x="457200" y="2348880"/>
            <a:ext cx="8229600" cy="331236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fontAlgn="base">
              <a:lnSpc>
                <a:spcPct val="107000"/>
              </a:lnSpc>
              <a:spcAft>
                <a:spcPts val="0"/>
              </a:spcAft>
              <a:buNone/>
            </a:pPr>
            <a:endParaRPr lang="ar-DZ" sz="2800" dirty="0" smtClean="0">
              <a:latin typeface="Calibri" panose="020F0502020204030204" pitchFamily="34" charset="0"/>
              <a:ea typeface="Calibri" panose="020F0502020204030204" pitchFamily="34" charset="0"/>
              <a:cs typeface="Simplified Arabic" panose="02020603050405020304" pitchFamily="18" charset="-78"/>
            </a:endParaRPr>
          </a:p>
          <a:p>
            <a:pPr marL="0" indent="0" algn="ctr" rtl="1" fontAlgn="base">
              <a:lnSpc>
                <a:spcPct val="120000"/>
              </a:lnSpc>
              <a:spcBef>
                <a:spcPts val="0"/>
              </a:spcBef>
              <a:buNone/>
            </a:pPr>
            <a:r>
              <a:rPr lang="ar-DZ" sz="2900" b="1" dirty="0" smtClean="0">
                <a:latin typeface="Simplified Arabic" panose="02020603050405020304" pitchFamily="18" charset="-78"/>
                <a:ea typeface="Calibri" panose="020F0502020204030204" pitchFamily="34" charset="0"/>
                <a:cs typeface="Simplified Arabic" panose="02020603050405020304" pitchFamily="18" charset="-78"/>
              </a:rPr>
              <a:t>أهداف تسيير الكفاءات</a:t>
            </a:r>
            <a:endParaRPr lang="ar-DZ" sz="2900" b="1" dirty="0">
              <a:latin typeface="Simplified Arabic" panose="02020603050405020304" pitchFamily="18" charset="-78"/>
              <a:ea typeface="Calibri" panose="020F0502020204030204" pitchFamily="34" charset="0"/>
              <a:cs typeface="Simplified Arabic" panose="02020603050405020304" pitchFamily="18" charset="-78"/>
            </a:endParaRPr>
          </a:p>
          <a:p>
            <a:pPr marL="0" indent="360000" algn="just" rtl="1" fontAlgn="base">
              <a:lnSpc>
                <a:spcPct val="120000"/>
              </a:lnSpc>
              <a:spcBef>
                <a:spcPts val="0"/>
              </a:spcBef>
              <a:buNone/>
            </a:pPr>
            <a:r>
              <a:rPr lang="ar-SA" sz="2900" dirty="0" smtClean="0">
                <a:latin typeface="Simplified Arabic" panose="02020603050405020304" pitchFamily="18" charset="-78"/>
                <a:ea typeface="Calibri" panose="020F0502020204030204" pitchFamily="34" charset="0"/>
                <a:cs typeface="Simplified Arabic" panose="02020603050405020304" pitchFamily="18" charset="-78"/>
              </a:rPr>
              <a:t>يهدف </a:t>
            </a:r>
            <a:r>
              <a:rPr lang="ar-SA" sz="2900" dirty="0">
                <a:latin typeface="Simplified Arabic" panose="02020603050405020304" pitchFamily="18" charset="-78"/>
                <a:ea typeface="Calibri" panose="020F0502020204030204" pitchFamily="34" charset="0"/>
                <a:cs typeface="Simplified Arabic" panose="02020603050405020304" pitchFamily="18" charset="-78"/>
              </a:rPr>
              <a:t>تسيير الكفاءات بصفة عامة إلى تحسين أداء المنظمة وتثمين الموارد البشرية وخلق القيم والمعارف التي تدعم التعلم التنظيمي من خلال</a:t>
            </a:r>
            <a:r>
              <a:rPr lang="fr-FR" sz="2900" dirty="0">
                <a:latin typeface="Simplified Arabic" panose="02020603050405020304" pitchFamily="18" charset="-78"/>
                <a:ea typeface="Calibri" panose="020F0502020204030204" pitchFamily="34" charset="0"/>
                <a:cs typeface="Simplified Arabic" panose="02020603050405020304" pitchFamily="18" charset="-78"/>
              </a:rPr>
              <a:t>:</a:t>
            </a: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sz="29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900" dirty="0" smtClean="0">
                <a:latin typeface="Simplified Arabic" panose="02020603050405020304" pitchFamily="18" charset="-78"/>
                <a:ea typeface="Calibri" panose="020F0502020204030204" pitchFamily="34" charset="0"/>
                <a:cs typeface="Simplified Arabic" panose="02020603050405020304" pitchFamily="18" charset="-78"/>
              </a:rPr>
              <a:t>تطوير </a:t>
            </a:r>
            <a:r>
              <a:rPr lang="ar-SA" sz="2900" dirty="0">
                <a:latin typeface="Simplified Arabic" panose="02020603050405020304" pitchFamily="18" charset="-78"/>
                <a:ea typeface="Calibri" panose="020F0502020204030204" pitchFamily="34" charset="0"/>
                <a:cs typeface="Simplified Arabic" panose="02020603050405020304" pitchFamily="18" charset="-78"/>
              </a:rPr>
              <a:t>كفاءات الأفراد في كل المستويات من أجل زيادة قدرتهم على ممارسة عدة وظائف، الاستقلالية وتحمل المسؤولية</a:t>
            </a:r>
            <a:r>
              <a:rPr lang="fr-FR" sz="2900" dirty="0">
                <a:latin typeface="Simplified Arabic" panose="02020603050405020304" pitchFamily="18" charset="-78"/>
                <a:ea typeface="Calibri" panose="020F0502020204030204" pitchFamily="34" charset="0"/>
                <a:cs typeface="Simplified Arabic" panose="02020603050405020304" pitchFamily="18" charset="-78"/>
              </a:rPr>
              <a:t>.</a:t>
            </a: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sz="29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900" dirty="0" smtClean="0">
                <a:latin typeface="Simplified Arabic" panose="02020603050405020304" pitchFamily="18" charset="-78"/>
                <a:ea typeface="Calibri" panose="020F0502020204030204" pitchFamily="34" charset="0"/>
                <a:cs typeface="Simplified Arabic" panose="02020603050405020304" pitchFamily="18" charset="-78"/>
              </a:rPr>
              <a:t>مساعدة </a:t>
            </a:r>
            <a:r>
              <a:rPr lang="ar-SA" sz="2900" dirty="0">
                <a:latin typeface="Simplified Arabic" panose="02020603050405020304" pitchFamily="18" charset="-78"/>
                <a:ea typeface="Calibri" panose="020F0502020204030204" pitchFamily="34" charset="0"/>
                <a:cs typeface="Simplified Arabic" panose="02020603050405020304" pitchFamily="18" charset="-78"/>
              </a:rPr>
              <a:t>المنظمة على التحول من منطق الوظائف إلى منهج تسيير المنظمات بالكفاءات.</a:t>
            </a:r>
            <a:endParaRPr lang="fr-FR" sz="29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sz="29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900" dirty="0" smtClean="0">
                <a:latin typeface="Simplified Arabic" panose="02020603050405020304" pitchFamily="18" charset="-78"/>
                <a:ea typeface="Calibri" panose="020F0502020204030204" pitchFamily="34" charset="0"/>
                <a:cs typeface="Simplified Arabic" panose="02020603050405020304" pitchFamily="18" charset="-78"/>
              </a:rPr>
              <a:t>وضع </a:t>
            </a:r>
            <a:r>
              <a:rPr lang="ar-SA" sz="2900" dirty="0">
                <a:latin typeface="Simplified Arabic" panose="02020603050405020304" pitchFamily="18" charset="-78"/>
                <a:ea typeface="Calibri" panose="020F0502020204030204" pitchFamily="34" charset="0"/>
                <a:cs typeface="Simplified Arabic" panose="02020603050405020304" pitchFamily="18" charset="-78"/>
              </a:rPr>
              <a:t>أسس علمية مناسبة لجذب واستقطاب الكفاءات البشرية التي تساهم في تحقيق أهداف المنظمة.</a:t>
            </a:r>
            <a:endParaRPr lang="fr-FR" sz="29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sz="29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900" dirty="0" smtClean="0">
                <a:latin typeface="Simplified Arabic" panose="02020603050405020304" pitchFamily="18" charset="-78"/>
                <a:ea typeface="Calibri" panose="020F0502020204030204" pitchFamily="34" charset="0"/>
                <a:cs typeface="Simplified Arabic" panose="02020603050405020304" pitchFamily="18" charset="-78"/>
              </a:rPr>
              <a:t>تحديد </a:t>
            </a:r>
            <a:r>
              <a:rPr lang="ar-SA" sz="2900" dirty="0">
                <a:latin typeface="Simplified Arabic" panose="02020603050405020304" pitchFamily="18" charset="-78"/>
                <a:ea typeface="Calibri" panose="020F0502020204030204" pitchFamily="34" charset="0"/>
                <a:cs typeface="Simplified Arabic" panose="02020603050405020304" pitchFamily="18" charset="-78"/>
              </a:rPr>
              <a:t>الاحتياجات الحالية من اليد العاملة التي تسمح بتنفيذ استراتيجية </a:t>
            </a:r>
            <a:r>
              <a:rPr lang="ar-SA" sz="2900" dirty="0" smtClean="0">
                <a:latin typeface="Simplified Arabic" panose="02020603050405020304" pitchFamily="18" charset="-78"/>
                <a:ea typeface="Calibri" panose="020F0502020204030204" pitchFamily="34" charset="0"/>
                <a:cs typeface="Simplified Arabic" panose="02020603050405020304" pitchFamily="18" charset="-78"/>
              </a:rPr>
              <a:t>المنظمة.</a:t>
            </a:r>
            <a:endParaRPr lang="ar-DZ" sz="29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fontAlgn="base">
              <a:lnSpc>
                <a:spcPct val="120000"/>
              </a:lnSpc>
              <a:spcBef>
                <a:spcPts val="0"/>
              </a:spcBef>
              <a:buClr>
                <a:srgbClr val="000000"/>
              </a:buClr>
              <a:buFont typeface="Felix Titling" panose="04060505060202020A04" pitchFamily="82" charset="0"/>
              <a:buChar char="-"/>
              <a:tabLst>
                <a:tab pos="88900" algn="r"/>
              </a:tabLst>
            </a:pPr>
            <a:r>
              <a:rPr lang="ar-DZ" sz="2900" dirty="0">
                <a:latin typeface="Simplified Arabic" panose="02020603050405020304" pitchFamily="18" charset="-78"/>
                <a:ea typeface="Calibri" panose="020F0502020204030204" pitchFamily="34" charset="0"/>
                <a:cs typeface="Simplified Arabic" panose="02020603050405020304" pitchFamily="18" charset="-78"/>
              </a:rPr>
              <a:t> </a:t>
            </a:r>
            <a:r>
              <a:rPr lang="ar-SA" sz="2900" dirty="0" smtClean="0">
                <a:latin typeface="Simplified Arabic" panose="02020603050405020304" pitchFamily="18" charset="-78"/>
                <a:ea typeface="Calibri" panose="020F0502020204030204" pitchFamily="34" charset="0"/>
                <a:cs typeface="Simplified Arabic" panose="02020603050405020304" pitchFamily="18" charset="-78"/>
              </a:rPr>
              <a:t>زيادة </a:t>
            </a:r>
            <a:r>
              <a:rPr lang="ar-SA" sz="2900" dirty="0">
                <a:latin typeface="Simplified Arabic" panose="02020603050405020304" pitchFamily="18" charset="-78"/>
                <a:ea typeface="Calibri" panose="020F0502020204030204" pitchFamily="34" charset="0"/>
                <a:cs typeface="Simplified Arabic" panose="02020603050405020304" pitchFamily="18" charset="-78"/>
              </a:rPr>
              <a:t>فرص الإبداع والابتكار في المنظمة، مما يسمح بتخفيض التكاليف الخاصة بجلب الكفاءات من الخارج</a:t>
            </a:r>
            <a:r>
              <a:rPr lang="ar-SA" sz="2800" dirty="0">
                <a:ea typeface="Calibri" panose="020F0502020204030204" pitchFamily="34" charset="0"/>
                <a:cs typeface="Simplified Arabic" panose="02020603050405020304" pitchFamily="18" charset="-78"/>
              </a:rPr>
              <a:t>.</a:t>
            </a:r>
            <a:endParaRPr lang="fr-FR" dirty="0"/>
          </a:p>
        </p:txBody>
      </p:sp>
    </p:spTree>
    <p:extLst>
      <p:ext uri="{BB962C8B-B14F-4D97-AF65-F5344CB8AC3E}">
        <p14:creationId xmlns:p14="http://schemas.microsoft.com/office/powerpoint/2010/main" val="74575778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1074</Words>
  <Application>Microsoft Office PowerPoint</Application>
  <PresentationFormat>Affichage à l'écran (4:3)</PresentationFormat>
  <Paragraphs>65</Paragraphs>
  <Slides>11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11</vt:i4>
      </vt:variant>
    </vt:vector>
  </HeadingPairs>
  <TitlesOfParts>
    <vt:vector size="19" baseType="lpstr">
      <vt:lpstr>Andalus</vt:lpstr>
      <vt:lpstr>Arial</vt:lpstr>
      <vt:lpstr>Calibri</vt:lpstr>
      <vt:lpstr>Felix Titling</vt:lpstr>
      <vt:lpstr>Simplified Arabic</vt:lpstr>
      <vt:lpstr>Times New Roman</vt:lpstr>
      <vt:lpstr>Traditional Arabic</vt:lpstr>
      <vt:lpstr>Thème Office</vt:lpstr>
      <vt:lpstr> المحور الرابع:   نماذج الإدارة الاستراتيجية الموارد البشرية (تابع) </vt:lpstr>
      <vt:lpstr>أهداف المحاضرة التاسعة</vt:lpstr>
      <vt:lpstr>نموذج محاسبة الموارد البشرية</vt:lpstr>
      <vt:lpstr>Présentation PowerPoint</vt:lpstr>
      <vt:lpstr>Présentation PowerPoint</vt:lpstr>
      <vt:lpstr>نموذج تنافسية الموارد البشرية</vt:lpstr>
      <vt:lpstr>Présentation PowerPoint</vt:lpstr>
      <vt:lpstr>نموذج تسيير الكفاءات من الموارد البشرية</vt:lpstr>
      <vt:lpstr>Présentation PowerPoint</vt:lpstr>
      <vt:lpstr>Présentation PowerPoint</vt:lpstr>
      <vt:lpstr>خلاصة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المحور الرابع:   نماذج الإدارة الاستراتيجية الموارد البشرية (تابع) </dc:title>
  <dc:creator>PC</dc:creator>
  <cp:lastModifiedBy>PC</cp:lastModifiedBy>
  <cp:revision>14</cp:revision>
  <dcterms:created xsi:type="dcterms:W3CDTF">2023-05-26T07:42:21Z</dcterms:created>
  <dcterms:modified xsi:type="dcterms:W3CDTF">2023-05-27T02:59:42Z</dcterms:modified>
</cp:coreProperties>
</file>