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omments/comment1.xml" ContentType="application/vnd.openxmlformats-officedocument.presentationml.comments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57" r:id="rId3"/>
    <p:sldId id="268" r:id="rId4"/>
    <p:sldId id="258" r:id="rId5"/>
    <p:sldId id="259" r:id="rId6"/>
    <p:sldId id="260" r:id="rId7"/>
    <p:sldId id="261" r:id="rId8"/>
    <p:sldId id="276" r:id="rId9"/>
    <p:sldId id="262" r:id="rId10"/>
    <p:sldId id="263" r:id="rId11"/>
    <p:sldId id="264" r:id="rId12"/>
    <p:sldId id="265" r:id="rId13"/>
    <p:sldId id="266" r:id="rId14"/>
    <p:sldId id="267" r:id="rId15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Walid" initials="W" lastIdx="1" clrIdx="0">
    <p:extLst>
      <p:ext uri="{19B8F6BF-5375-455C-9EA6-DF929625EA0E}">
        <p15:presenceInfo xmlns:p15="http://schemas.microsoft.com/office/powerpoint/2012/main" userId="Walid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6757" autoAdjust="0"/>
    <p:restoredTop sz="74910" autoAdjust="0"/>
  </p:normalViewPr>
  <p:slideViewPr>
    <p:cSldViewPr>
      <p:cViewPr varScale="1">
        <p:scale>
          <a:sx n="54" d="100"/>
          <a:sy n="54" d="100"/>
        </p:scale>
        <p:origin x="1410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5" d="100"/>
          <a:sy n="55" d="100"/>
        </p:scale>
        <p:origin x="-2892" y="-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1-02-20T23:07:51.092" idx="1">
    <p:pos x="10" y="10"/>
    <p:text>mlkdpkspd</p:text>
    <p:extLst>
      <p:ext uri="{C676402C-5697-4E1C-873F-D02D1690AC5C}">
        <p15:threadingInfo xmlns:p15="http://schemas.microsoft.com/office/powerpoint/2012/main" timeZoneBias="-60"/>
      </p:ext>
    </p:extLst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AA7AAA-7CE1-4F11-A85D-15DE24CEE24F}" type="datetimeFigureOut">
              <a:rPr lang="fr-FR" smtClean="0"/>
              <a:pPr/>
              <a:t>22/02/2021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AF23E13-47D3-4FD3-8390-792447C822C1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833124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F23E13-47D3-4FD3-8390-792447C822C1}" type="slidenum">
              <a:rPr lang="fr-FR" smtClean="0"/>
              <a:pPr/>
              <a:t>1</a:t>
            </a:fld>
            <a:endParaRPr lang="fr-FR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Tx/>
              <a:buNone/>
            </a:pP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F23E13-47D3-4FD3-8390-792447C822C1}" type="slidenum">
              <a:rPr lang="fr-FR" smtClean="0"/>
              <a:pPr/>
              <a:t>10</a:t>
            </a:fld>
            <a:endParaRPr lang="fr-FR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fr-FR" dirty="0"/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F23E13-47D3-4FD3-8390-792447C822C1}" type="slidenum">
              <a:rPr lang="fr-FR" smtClean="0"/>
              <a:pPr/>
              <a:t>11</a:t>
            </a:fld>
            <a:endParaRPr lang="fr-FR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F23E13-47D3-4FD3-8390-792447C822C1}" type="slidenum">
              <a:rPr lang="fr-FR" smtClean="0"/>
              <a:pPr/>
              <a:t>12</a:t>
            </a:fld>
            <a:endParaRPr lang="fr-FR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F23E13-47D3-4FD3-8390-792447C822C1}" type="slidenum">
              <a:rPr lang="fr-FR" smtClean="0"/>
              <a:pPr/>
              <a:t>14</a:t>
            </a:fld>
            <a:endParaRPr lang="fr-F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F23E13-47D3-4FD3-8390-792447C822C1}" type="slidenum">
              <a:rPr lang="fr-FR" smtClean="0"/>
              <a:pPr/>
              <a:t>2</a:t>
            </a:fld>
            <a:endParaRPr lang="fr-F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F23E13-47D3-4FD3-8390-792447C822C1}" type="slidenum">
              <a:rPr lang="fr-FR" smtClean="0"/>
              <a:pPr/>
              <a:t>3</a:t>
            </a:fld>
            <a:endParaRPr lang="fr-F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F23E13-47D3-4FD3-8390-792447C822C1}" type="slidenum">
              <a:rPr lang="fr-FR" smtClean="0"/>
              <a:pPr/>
              <a:t>4</a:t>
            </a:fld>
            <a:endParaRPr lang="fr-F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F23E13-47D3-4FD3-8390-792447C822C1}" type="slidenum">
              <a:rPr lang="fr-FR" smtClean="0"/>
              <a:pPr/>
              <a:t>5</a:t>
            </a:fld>
            <a:endParaRPr lang="fr-F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70000" lnSpcReduction="20000"/>
          </a:bodyPr>
          <a:lstStyle/>
          <a:p>
            <a:endParaRPr lang="fr-FR" b="1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F23E13-47D3-4FD3-8390-792447C822C1}" type="slidenum">
              <a:rPr lang="fr-FR" smtClean="0"/>
              <a:pPr/>
              <a:t>6</a:t>
            </a:fld>
            <a:endParaRPr lang="fr-F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F23E13-47D3-4FD3-8390-792447C822C1}" type="slidenum">
              <a:rPr lang="fr-FR" smtClean="0"/>
              <a:pPr/>
              <a:t>7</a:t>
            </a:fld>
            <a:endParaRPr lang="fr-FR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F23E13-47D3-4FD3-8390-792447C822C1}" type="slidenum">
              <a:rPr lang="fr-FR" smtClean="0"/>
              <a:pPr/>
              <a:t>8</a:t>
            </a:fld>
            <a:endParaRPr lang="fr-FR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F23E13-47D3-4FD3-8390-792447C822C1}" type="slidenum">
              <a:rPr lang="fr-FR" smtClean="0"/>
              <a:pPr/>
              <a:t>9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890F9-C234-402B-8988-2F7C5EEE33B9}" type="datetimeFigureOut">
              <a:rPr lang="fr-FR" smtClean="0"/>
              <a:pPr/>
              <a:t>22/02/2021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C8F98-FCE2-4956-B107-CF8B4211DBE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  <p:transition spd="med">
    <p:dissolv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890F9-C234-402B-8988-2F7C5EEE33B9}" type="datetimeFigureOut">
              <a:rPr lang="fr-FR" smtClean="0"/>
              <a:pPr/>
              <a:t>22/02/2021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C8F98-FCE2-4956-B107-CF8B4211DBE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  <p:transition spd="med"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890F9-C234-402B-8988-2F7C5EEE33B9}" type="datetimeFigureOut">
              <a:rPr lang="fr-FR" smtClean="0"/>
              <a:pPr/>
              <a:t>22/02/2021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C8F98-FCE2-4956-B107-CF8B4211DBE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  <p:transition spd="med"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890F9-C234-402B-8988-2F7C5EEE33B9}" type="datetimeFigureOut">
              <a:rPr lang="fr-FR" smtClean="0"/>
              <a:pPr/>
              <a:t>22/02/2021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C8F98-FCE2-4956-B107-CF8B4211DBE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  <p:transition spd="med"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890F9-C234-402B-8988-2F7C5EEE33B9}" type="datetimeFigureOut">
              <a:rPr lang="fr-FR" smtClean="0"/>
              <a:pPr/>
              <a:t>22/02/2021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C8F98-FCE2-4956-B107-CF8B4211DBE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  <p:transition spd="med"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890F9-C234-402B-8988-2F7C5EEE33B9}" type="datetimeFigureOut">
              <a:rPr lang="fr-FR" smtClean="0"/>
              <a:pPr/>
              <a:t>22/02/2021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C8F98-FCE2-4956-B107-CF8B4211DBE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  <p:transition spd="med"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890F9-C234-402B-8988-2F7C5EEE33B9}" type="datetimeFigureOut">
              <a:rPr lang="fr-FR" smtClean="0"/>
              <a:pPr/>
              <a:t>22/02/2021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C8F98-FCE2-4956-B107-CF8B4211DBE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  <p:transition spd="med"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890F9-C234-402B-8988-2F7C5EEE33B9}" type="datetimeFigureOut">
              <a:rPr lang="fr-FR" smtClean="0"/>
              <a:pPr/>
              <a:t>22/02/2021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C8F98-FCE2-4956-B107-CF8B4211DBE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  <p:transition spd="med"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890F9-C234-402B-8988-2F7C5EEE33B9}" type="datetimeFigureOut">
              <a:rPr lang="fr-FR" smtClean="0"/>
              <a:pPr/>
              <a:t>22/02/2021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C8F98-FCE2-4956-B107-CF8B4211DBE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  <p:transition spd="med"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890F9-C234-402B-8988-2F7C5EEE33B9}" type="datetimeFigureOut">
              <a:rPr lang="fr-FR" smtClean="0"/>
              <a:pPr/>
              <a:t>22/02/2021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C8F98-FCE2-4956-B107-CF8B4211DBE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  <p:transition spd="med"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890F9-C234-402B-8988-2F7C5EEE33B9}" type="datetimeFigureOut">
              <a:rPr lang="fr-FR" smtClean="0"/>
              <a:pPr/>
              <a:t>22/02/2021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C8F98-FCE2-4956-B107-CF8B4211DBE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  <p:transition spd="med"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1890F9-C234-402B-8988-2F7C5EEE33B9}" type="datetimeFigureOut">
              <a:rPr lang="fr-FR" smtClean="0"/>
              <a:pPr/>
              <a:t>22/02/2021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BC8F98-FCE2-4956-B107-CF8B4211DBE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dissolve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1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42910" y="1"/>
            <a:ext cx="7772400" cy="714356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br>
              <a:rPr lang="en-GB" sz="2700" b="1" cap="all" dirty="0"/>
            </a:br>
            <a:br>
              <a:rPr lang="fr-FR" dirty="0"/>
            </a:b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785786" y="642918"/>
            <a:ext cx="7572428" cy="6000768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40000" lnSpcReduction="20000"/>
          </a:bodyPr>
          <a:lstStyle/>
          <a:p>
            <a:r>
              <a:rPr lang="en-GB" b="1" cap="all" dirty="0"/>
              <a:t> </a:t>
            </a:r>
            <a:endParaRPr lang="fr-FR" dirty="0"/>
          </a:p>
          <a:p>
            <a:r>
              <a:rPr lang="en-GB" b="1" cap="all" dirty="0"/>
              <a:t> </a:t>
            </a:r>
            <a:r>
              <a:rPr lang="en-GB" sz="6400" b="1" cap="all" dirty="0">
                <a:solidFill>
                  <a:schemeClr val="tx1"/>
                </a:solidFill>
              </a:rPr>
              <a:t>OUTLINE</a:t>
            </a:r>
            <a:endParaRPr lang="fr-FR" sz="6400" b="1" dirty="0">
              <a:solidFill>
                <a:schemeClr val="tx1"/>
              </a:solidFill>
            </a:endParaRPr>
          </a:p>
          <a:p>
            <a:r>
              <a:rPr lang="en-GB" sz="6400" b="1" dirty="0">
                <a:solidFill>
                  <a:schemeClr val="tx1"/>
                </a:solidFill>
              </a:rPr>
              <a:t> </a:t>
            </a:r>
            <a:endParaRPr lang="fr-FR" sz="6400" dirty="0">
              <a:solidFill>
                <a:schemeClr val="tx1"/>
              </a:solidFill>
            </a:endParaRPr>
          </a:p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en-GB" sz="6400" b="1" dirty="0">
                <a:solidFill>
                  <a:schemeClr val="tx1"/>
                </a:solidFill>
              </a:rPr>
              <a:t>      1.</a:t>
            </a:r>
            <a:r>
              <a:rPr lang="en-GB" sz="6400" dirty="0">
                <a:solidFill>
                  <a:schemeClr val="tx1"/>
                </a:solidFill>
              </a:rPr>
              <a:t> </a:t>
            </a:r>
            <a:r>
              <a:rPr lang="en-GB" sz="6400" b="1" dirty="0">
                <a:solidFill>
                  <a:schemeClr val="tx1"/>
                </a:solidFill>
              </a:rPr>
              <a:t>Introduction</a:t>
            </a:r>
          </a:p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en-GB" sz="6400" b="1" dirty="0">
                <a:solidFill>
                  <a:schemeClr val="tx1"/>
                </a:solidFill>
              </a:rPr>
              <a:t>      2. Teaching &amp; Learning Processes</a:t>
            </a:r>
            <a:endParaRPr lang="fr-FR" sz="6400" dirty="0">
              <a:solidFill>
                <a:schemeClr val="tx1"/>
              </a:solidFill>
            </a:endParaRPr>
          </a:p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en-GB" sz="6400" b="1" dirty="0">
                <a:solidFill>
                  <a:schemeClr val="tx1"/>
                </a:solidFill>
              </a:rPr>
              <a:t>      3.</a:t>
            </a:r>
            <a:r>
              <a:rPr lang="en-GB" sz="6400" dirty="0">
                <a:solidFill>
                  <a:schemeClr val="tx1"/>
                </a:solidFill>
              </a:rPr>
              <a:t> </a:t>
            </a:r>
            <a:r>
              <a:rPr lang="en-GB" sz="6400" b="1" dirty="0">
                <a:solidFill>
                  <a:schemeClr val="tx1"/>
                </a:solidFill>
              </a:rPr>
              <a:t>Definition of Approach, Method and Technique</a:t>
            </a:r>
          </a:p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en-GB" sz="6400" b="1" dirty="0">
                <a:solidFill>
                  <a:schemeClr val="tx1"/>
                </a:solidFill>
              </a:rPr>
              <a:t>      4. Teaching Approaches: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en-GB" sz="6400" b="1" dirty="0">
                <a:solidFill>
                  <a:schemeClr val="tx1"/>
                </a:solidFill>
              </a:rPr>
              <a:t>               - Flipped Approach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en-GB" sz="6400" b="1" dirty="0">
                <a:solidFill>
                  <a:schemeClr val="tx1"/>
                </a:solidFill>
              </a:rPr>
              <a:t>               -</a:t>
            </a:r>
            <a:r>
              <a:rPr lang="en-GB" sz="5900" b="1" dirty="0">
                <a:solidFill>
                  <a:schemeClr val="tx1"/>
                </a:solidFill>
              </a:rPr>
              <a:t> </a:t>
            </a:r>
            <a:r>
              <a:rPr lang="fr-FR" sz="5900" b="1" dirty="0" err="1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Kinesthetic</a:t>
            </a:r>
            <a:r>
              <a:rPr lang="fr-FR" sz="59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5900" b="1" dirty="0" err="1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Approach</a:t>
            </a:r>
            <a:endParaRPr lang="fr-FR" sz="5900" b="1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fr-FR" sz="59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- </a:t>
            </a:r>
            <a:r>
              <a:rPr lang="fr-FR" sz="5900" b="1" dirty="0" err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Personalized</a:t>
            </a:r>
            <a:r>
              <a:rPr lang="fr-FR" sz="59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5900" b="1" dirty="0" err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Approach</a:t>
            </a:r>
            <a:endParaRPr lang="fr-FR" sz="5900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fr-FR" sz="59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- </a:t>
            </a:r>
            <a:r>
              <a:rPr lang="fr-FR" sz="5900" b="1" dirty="0" err="1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Inquiry</a:t>
            </a:r>
            <a:r>
              <a:rPr lang="fr-FR" sz="59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5900" b="1" dirty="0" err="1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Approach</a:t>
            </a:r>
            <a:endParaRPr lang="fr-FR" sz="5900" b="1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fr-FR" sz="59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- </a:t>
            </a:r>
            <a:r>
              <a:rPr lang="fr-FR" sz="5900" b="1" dirty="0" err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Expeditionary</a:t>
            </a:r>
            <a:r>
              <a:rPr lang="fr-FR" sz="59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5900" b="1" dirty="0" err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Approach</a:t>
            </a:r>
            <a:endParaRPr lang="fr-FR" sz="5900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fr-FR" sz="59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- </a:t>
            </a:r>
            <a:r>
              <a:rPr lang="fr-FR" sz="5900" b="1" dirty="0" err="1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Differentiated</a:t>
            </a:r>
            <a:r>
              <a:rPr lang="fr-FR" sz="59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5900" b="1" dirty="0" err="1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Approach</a:t>
            </a:r>
            <a:endParaRPr lang="fr-FR" sz="5900" b="1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endParaRPr lang="fr-FR" sz="6400" dirty="0">
              <a:solidFill>
                <a:schemeClr val="tx1"/>
              </a:solidFill>
            </a:endParaRPr>
          </a:p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en-GB" sz="6400" dirty="0">
                <a:solidFill>
                  <a:schemeClr val="tx1"/>
                </a:solidFill>
              </a:rPr>
              <a:t> </a:t>
            </a:r>
            <a:endParaRPr lang="fr-FR" sz="6400" dirty="0">
              <a:solidFill>
                <a:schemeClr val="tx1"/>
              </a:solidFill>
            </a:endParaRPr>
          </a:p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en-GB" dirty="0"/>
              <a:t> </a:t>
            </a:r>
            <a:endParaRPr lang="fr-FR" dirty="0"/>
          </a:p>
          <a:p>
            <a:endParaRPr lang="fr-FR" dirty="0"/>
          </a:p>
        </p:txBody>
      </p:sp>
    </p:spTree>
  </p:cSld>
  <p:clrMapOvr>
    <a:masterClrMapping/>
  </p:clrMapOvr>
  <p:transition spd="med">
    <p:dissolv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br>
              <a:rPr lang="en-GB" b="1" cap="all" dirty="0"/>
            </a:br>
            <a:r>
              <a:rPr lang="en-GB" sz="2200" b="1" cap="all" dirty="0"/>
              <a:t>Learner </a:t>
            </a:r>
            <a:r>
              <a:rPr lang="en-GB" sz="2200" b="1" cap="all" dirty="0" err="1"/>
              <a:t>Centered</a:t>
            </a:r>
            <a:r>
              <a:rPr lang="en-GB" sz="2200" b="1" cap="all" dirty="0"/>
              <a:t> APPROACHES</a:t>
            </a:r>
            <a:br>
              <a:rPr lang="fr-FR" dirty="0"/>
            </a:br>
            <a:r>
              <a:rPr lang="fr-FR" dirty="0"/>
              <a:t>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5214974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en-US" sz="2400" dirty="0"/>
              <a:t>Teachers and students play an</a:t>
            </a:r>
            <a:r>
              <a:rPr lang="en-US" sz="2400" b="1" dirty="0"/>
              <a:t> equally </a:t>
            </a:r>
            <a:r>
              <a:rPr lang="en-US" sz="2400" dirty="0"/>
              <a:t>active role in the learning process.</a:t>
            </a:r>
          </a:p>
          <a:p>
            <a:pPr>
              <a:buFontTx/>
              <a:buChar char="-"/>
            </a:pPr>
            <a:r>
              <a:rPr lang="fr-FR" sz="2400" dirty="0" err="1"/>
              <a:t>Students</a:t>
            </a:r>
            <a:r>
              <a:rPr lang="fr-FR" sz="2400" dirty="0"/>
              <a:t> are </a:t>
            </a:r>
            <a:r>
              <a:rPr lang="fr-FR" sz="2400" b="1" dirty="0" err="1"/>
              <a:t>actively</a:t>
            </a:r>
            <a:r>
              <a:rPr lang="fr-FR" sz="2400" dirty="0"/>
              <a:t> </a:t>
            </a:r>
            <a:r>
              <a:rPr lang="fr-FR" sz="2400" dirty="0" err="1"/>
              <a:t>involved</a:t>
            </a:r>
            <a:r>
              <a:rPr lang="fr-FR" sz="2400" dirty="0"/>
              <a:t>.</a:t>
            </a:r>
          </a:p>
          <a:p>
            <a:pPr>
              <a:buFontTx/>
              <a:buChar char="-"/>
            </a:pPr>
            <a:r>
              <a:rPr lang="en-US" sz="2400" dirty="0"/>
              <a:t>Desired learning is assessed</a:t>
            </a:r>
            <a:r>
              <a:rPr lang="en-US" sz="2400" b="1" dirty="0"/>
              <a:t> indirectly </a:t>
            </a:r>
            <a:r>
              <a:rPr lang="en-US" sz="2400" dirty="0"/>
              <a:t>through papers, projects, performances, portfolios, and the </a:t>
            </a:r>
            <a:r>
              <a:rPr lang="fr-FR" sz="2400" dirty="0" err="1"/>
              <a:t>like</a:t>
            </a:r>
            <a:r>
              <a:rPr lang="fr-FR" sz="2400" dirty="0"/>
              <a:t>.</a:t>
            </a:r>
          </a:p>
          <a:p>
            <a:pPr>
              <a:buFontTx/>
              <a:buChar char="-"/>
            </a:pPr>
            <a:r>
              <a:rPr lang="en-US" sz="2400" dirty="0"/>
              <a:t>Teaching and assessing are intertwined.</a:t>
            </a:r>
          </a:p>
          <a:p>
            <a:pPr>
              <a:buFontTx/>
              <a:buChar char="-"/>
            </a:pPr>
            <a:r>
              <a:rPr lang="en-US" sz="2400" dirty="0"/>
              <a:t>Emphasis is on generating better questions and learning</a:t>
            </a:r>
          </a:p>
          <a:p>
            <a:pPr>
              <a:buNone/>
            </a:pPr>
            <a:r>
              <a:rPr lang="fr-FR" sz="2400" dirty="0" err="1"/>
              <a:t>from</a:t>
            </a:r>
            <a:r>
              <a:rPr lang="fr-FR" sz="2400" dirty="0"/>
              <a:t> </a:t>
            </a:r>
            <a:r>
              <a:rPr lang="fr-FR" sz="2400" dirty="0" err="1"/>
              <a:t>errors</a:t>
            </a:r>
            <a:r>
              <a:rPr lang="fr-FR" sz="2400" dirty="0"/>
              <a:t>.</a:t>
            </a:r>
          </a:p>
          <a:p>
            <a:pPr>
              <a:buNone/>
            </a:pPr>
            <a:r>
              <a:rPr lang="fr-FR" sz="2400" dirty="0"/>
              <a:t>-    </a:t>
            </a:r>
            <a:r>
              <a:rPr lang="en-US" sz="2400" dirty="0"/>
              <a:t>Professor and students learn </a:t>
            </a:r>
            <a:r>
              <a:rPr lang="en-US" sz="2400" b="1" dirty="0"/>
              <a:t>together</a:t>
            </a:r>
            <a:r>
              <a:rPr lang="en-US" sz="2400" dirty="0"/>
              <a:t>.</a:t>
            </a:r>
            <a:endParaRPr lang="fr-FR" sz="2400" dirty="0"/>
          </a:p>
          <a:p>
            <a:endParaRPr lang="en-US" sz="2400" b="1" dirty="0"/>
          </a:p>
          <a:p>
            <a:endParaRPr lang="fr-FR" sz="2400" b="1" dirty="0"/>
          </a:p>
          <a:p>
            <a:endParaRPr lang="fr-FR" sz="2400" dirty="0"/>
          </a:p>
          <a:p>
            <a:pPr>
              <a:buFontTx/>
              <a:buChar char="-"/>
            </a:pPr>
            <a:endParaRPr lang="en-US" sz="2400" b="1" dirty="0"/>
          </a:p>
        </p:txBody>
      </p:sp>
    </p:spTree>
  </p:cSld>
  <p:clrMapOvr>
    <a:masterClrMapping/>
  </p:clrMapOvr>
  <p:transition spd="med">
    <p:dissolv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br>
              <a:rPr lang="en-GB" b="1" cap="all" dirty="0"/>
            </a:br>
            <a:r>
              <a:rPr lang="fr-FR" sz="2700" b="1" cap="all" dirty="0" err="1"/>
              <a:t>Advantages</a:t>
            </a:r>
            <a:r>
              <a:rPr lang="fr-FR" sz="2700" b="1" cap="all" dirty="0"/>
              <a:t>  OF A TEACHER CENTERED CLASSROOM</a:t>
            </a:r>
            <a:endParaRPr lang="fr-FR" sz="27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72072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pPr lvl="0" algn="ctr">
              <a:buNone/>
            </a:pPr>
            <a:endParaRPr lang="fr-FR" dirty="0"/>
          </a:p>
          <a:p>
            <a:pPr fontAlgn="base"/>
            <a:r>
              <a:rPr lang="en-US" dirty="0"/>
              <a:t>Order in the class! Students are quiet as the teacher exercises full control of the classroom and activities.</a:t>
            </a:r>
          </a:p>
          <a:p>
            <a:pPr fontAlgn="base"/>
            <a:r>
              <a:rPr lang="en-US" dirty="0"/>
              <a:t>Being fully in control minimizes an instructor’s concern that students may be missing key material.</a:t>
            </a:r>
          </a:p>
          <a:p>
            <a:pPr fontAlgn="base"/>
            <a:r>
              <a:rPr lang="en-US" dirty="0"/>
              <a:t>Teachers feel comfortable, confident and in charge of the classroom activities.</a:t>
            </a:r>
          </a:p>
          <a:p>
            <a:pPr fontAlgn="base"/>
            <a:r>
              <a:rPr lang="en-US" dirty="0"/>
              <a:t>Students always know where to focus their attention — on the teacher.</a:t>
            </a:r>
          </a:p>
          <a:p>
            <a:pPr>
              <a:buNone/>
            </a:pPr>
            <a:endParaRPr lang="fr-FR" dirty="0"/>
          </a:p>
        </p:txBody>
      </p:sp>
    </p:spTree>
  </p:cSld>
  <p:clrMapOvr>
    <a:masterClrMapping/>
  </p:clrMapOvr>
  <p:transition spd="med">
    <p:dissolv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fr-FR" sz="2700" dirty="0"/>
              <a:t>DISADVANTAGES OF A TEACHER-CENTERED CLASSROOM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85720" y="1071546"/>
            <a:ext cx="8572560" cy="6215106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fontAlgn="base"/>
            <a:r>
              <a:rPr lang="en-US" sz="2400" dirty="0"/>
              <a:t>This method works best when the instructor can make the lesson interesting; absent this, students may get bored, their minds may wander and they may miss key information.</a:t>
            </a:r>
          </a:p>
          <a:p>
            <a:pPr fontAlgn="base"/>
            <a:r>
              <a:rPr lang="en-US" sz="2400" dirty="0"/>
              <a:t>Students work alone, missing potential opportunities to share the process of discovery with their peers.</a:t>
            </a:r>
          </a:p>
          <a:p>
            <a:pPr fontAlgn="base"/>
            <a:r>
              <a:rPr lang="en-US" sz="2400" dirty="0"/>
              <a:t>Collaboration, an essential and valuable skill in school and in life, is discouraged.</a:t>
            </a:r>
          </a:p>
          <a:p>
            <a:pPr fontAlgn="base"/>
            <a:r>
              <a:rPr lang="en-US" sz="2400" dirty="0"/>
              <a:t>Students may have less opportunity to develop their communication and crucial-thinking skills.</a:t>
            </a:r>
          </a:p>
        </p:txBody>
      </p:sp>
    </p:spTree>
  </p:cSld>
  <p:clrMapOvr>
    <a:masterClrMapping/>
  </p:clrMapOvr>
  <p:transition spd="med">
    <p:dissolv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br>
              <a:rPr lang="en-GB" b="1" cap="all" dirty="0"/>
            </a:br>
            <a:r>
              <a:rPr lang="en-GB" sz="3100" b="1" cap="all" dirty="0"/>
              <a:t>ADVANTAGES OF A STUDENT-CENTERED CLASSROOM</a:t>
            </a:r>
            <a:endParaRPr lang="fr-FR" sz="31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pPr fontAlgn="base"/>
            <a:r>
              <a:rPr lang="en-US" dirty="0"/>
              <a:t>Education becomes a more shared experience between the instructor and the students, and between the students themselves.</a:t>
            </a:r>
          </a:p>
          <a:p>
            <a:pPr fontAlgn="base"/>
            <a:r>
              <a:rPr lang="en-US" dirty="0"/>
              <a:t>Students build both collaboration and communication skills.</a:t>
            </a:r>
          </a:p>
          <a:p>
            <a:pPr fontAlgn="base"/>
            <a:r>
              <a:rPr lang="en-US" dirty="0"/>
              <a:t>Students tend to be more interested in learning when they can interact with one another and participate actively in their own education.</a:t>
            </a:r>
          </a:p>
          <a:p>
            <a:pPr fontAlgn="base"/>
            <a:r>
              <a:rPr lang="en-US" dirty="0"/>
              <a:t>Members of the class learn to work independently and to interact with others as part of the learning process.</a:t>
            </a:r>
          </a:p>
          <a:p>
            <a:pPr>
              <a:buNone/>
            </a:pPr>
            <a:endParaRPr lang="fr-FR" dirty="0"/>
          </a:p>
        </p:txBody>
      </p:sp>
    </p:spTree>
  </p:cSld>
  <p:clrMapOvr>
    <a:masterClrMapping/>
  </p:clrMapOvr>
  <p:transition spd="med">
    <p:dissolv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57158" y="0"/>
            <a:ext cx="8229600" cy="1214422"/>
          </a:xfr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br>
              <a:rPr lang="en-GB" b="1" cap="all" dirty="0"/>
            </a:br>
            <a:r>
              <a:rPr lang="fr-FR" sz="2700" b="1" cap="all" dirty="0"/>
              <a:t>DISADVANTAGES OF A STUDENT-CENTERED CLASSROOM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14282" y="1214422"/>
            <a:ext cx="8643998" cy="5643578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en-GB" sz="6400" dirty="0"/>
              <a:t> </a:t>
            </a:r>
            <a:endParaRPr lang="fr-FR" sz="6400" dirty="0"/>
          </a:p>
          <a:p>
            <a:pPr fontAlgn="base"/>
            <a:r>
              <a:rPr lang="en-GB" sz="5600" dirty="0"/>
              <a:t> </a:t>
            </a:r>
            <a:r>
              <a:rPr lang="en-US" sz="6000" dirty="0"/>
              <a:t>With students free to interact, the classroom space can feel noisy or chaotic.</a:t>
            </a:r>
          </a:p>
          <a:p>
            <a:pPr fontAlgn="base"/>
            <a:r>
              <a:rPr lang="en-US" sz="6000" dirty="0"/>
              <a:t>Classroom management can become more of an issue for the teacher, possibly cutting into instructional activities.</a:t>
            </a:r>
          </a:p>
          <a:p>
            <a:pPr fontAlgn="base"/>
            <a:r>
              <a:rPr lang="en-US" sz="6000" dirty="0"/>
              <a:t>With less focus on lectures, there can be a concern that some students may miss important information.</a:t>
            </a:r>
          </a:p>
          <a:p>
            <a:pPr fontAlgn="base"/>
            <a:r>
              <a:rPr lang="en-US" sz="6000" dirty="0"/>
              <a:t>Though collaboration is considered beneficial, this approach may not feel ideal for students who prefer to work alone.</a:t>
            </a:r>
          </a:p>
          <a:p>
            <a:pPr>
              <a:buNone/>
            </a:pPr>
            <a:endParaRPr lang="fr-FR" sz="5600" dirty="0"/>
          </a:p>
          <a:p>
            <a:endParaRPr lang="fr-FR" dirty="0"/>
          </a:p>
        </p:txBody>
      </p:sp>
    </p:spTree>
  </p:cSld>
  <p:clrMapOvr>
    <a:masterClrMapping/>
  </p:clrMapOvr>
  <p:transition spd="med">
    <p:dissolv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2143115"/>
            <a:ext cx="8229600" cy="3071835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algn="ctr">
              <a:buNone/>
            </a:pPr>
            <a:r>
              <a:rPr lang="en-US" sz="2400" b="1" dirty="0"/>
              <a:t>INTRODUCTION</a:t>
            </a:r>
          </a:p>
          <a:p>
            <a:pPr algn="ctr">
              <a:buNone/>
            </a:pPr>
            <a:endParaRPr lang="en-US" sz="1600" b="1" dirty="0"/>
          </a:p>
          <a:p>
            <a:pPr algn="ctr">
              <a:buNone/>
            </a:pPr>
            <a:endParaRPr lang="en-US" sz="2000" b="1" dirty="0"/>
          </a:p>
          <a:p>
            <a:pPr>
              <a:buNone/>
            </a:pPr>
            <a:r>
              <a:rPr lang="en-US" sz="2000" b="1" dirty="0"/>
              <a:t>1. What is the interest of investigating the teaching and learning process?</a:t>
            </a:r>
          </a:p>
          <a:p>
            <a:pPr>
              <a:buNone/>
            </a:pPr>
            <a:r>
              <a:rPr lang="en-US" sz="2000" b="1" dirty="0"/>
              <a:t>2. What is the utility of the approaches to teaching languages?</a:t>
            </a:r>
          </a:p>
        </p:txBody>
      </p:sp>
      <p:sp>
        <p:nvSpPr>
          <p:cNvPr id="4" name="Titre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br>
              <a:rPr lang="en-GB" sz="2700" b="1" cap="all" dirty="0"/>
            </a:br>
            <a:endParaRPr lang="fr-FR" dirty="0"/>
          </a:p>
        </p:txBody>
      </p:sp>
    </p:spTree>
  </p:cSld>
  <p:clrMapOvr>
    <a:masterClrMapping/>
  </p:clrMapOvr>
  <p:transition spd="med">
    <p:dissolv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fr-FR" sz="2400" dirty="0" err="1"/>
              <a:t>Teaching</a:t>
            </a:r>
            <a:r>
              <a:rPr lang="fr-FR" sz="2400" dirty="0"/>
              <a:t> and Learning </a:t>
            </a:r>
            <a:r>
              <a:rPr lang="fr-FR" sz="2400" dirty="0" err="1"/>
              <a:t>Process</a:t>
            </a:r>
            <a:endParaRPr lang="fr-FR" sz="24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14282" y="1071546"/>
            <a:ext cx="8715436" cy="5572164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>
              <a:buNone/>
            </a:pPr>
            <a:endParaRPr lang="fr-FR" dirty="0"/>
          </a:p>
        </p:txBody>
      </p:sp>
      <p:sp>
        <p:nvSpPr>
          <p:cNvPr id="4" name="Ellipse 3"/>
          <p:cNvSpPr/>
          <p:nvPr/>
        </p:nvSpPr>
        <p:spPr>
          <a:xfrm>
            <a:off x="500034" y="1785926"/>
            <a:ext cx="2357454" cy="85725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Curriculum</a:t>
            </a:r>
          </a:p>
        </p:txBody>
      </p:sp>
      <p:sp>
        <p:nvSpPr>
          <p:cNvPr id="5" name="Ellipse 4"/>
          <p:cNvSpPr/>
          <p:nvPr/>
        </p:nvSpPr>
        <p:spPr>
          <a:xfrm>
            <a:off x="1714480" y="2786058"/>
            <a:ext cx="1285884" cy="7143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dirty="0"/>
              <a:t>Content</a:t>
            </a:r>
          </a:p>
        </p:txBody>
      </p:sp>
      <p:sp>
        <p:nvSpPr>
          <p:cNvPr id="9" name="Ellipse 8"/>
          <p:cNvSpPr/>
          <p:nvPr/>
        </p:nvSpPr>
        <p:spPr>
          <a:xfrm>
            <a:off x="1357290" y="4786322"/>
            <a:ext cx="1714512" cy="7143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Syllabus</a:t>
            </a:r>
          </a:p>
        </p:txBody>
      </p:sp>
      <p:sp>
        <p:nvSpPr>
          <p:cNvPr id="10" name="Ellipse 9"/>
          <p:cNvSpPr/>
          <p:nvPr/>
        </p:nvSpPr>
        <p:spPr>
          <a:xfrm>
            <a:off x="4000496" y="2428868"/>
            <a:ext cx="1571636" cy="64294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/>
              <a:t>Materials</a:t>
            </a:r>
            <a:endParaRPr lang="fr-FR" dirty="0"/>
          </a:p>
        </p:txBody>
      </p:sp>
      <p:sp>
        <p:nvSpPr>
          <p:cNvPr id="11" name="Ellipse 10"/>
          <p:cNvSpPr/>
          <p:nvPr/>
        </p:nvSpPr>
        <p:spPr>
          <a:xfrm>
            <a:off x="5286380" y="1714488"/>
            <a:ext cx="1785950" cy="714380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Learning  </a:t>
            </a:r>
            <a:r>
              <a:rPr lang="fr-FR" dirty="0" err="1"/>
              <a:t>Theories</a:t>
            </a:r>
            <a:endParaRPr lang="fr-FR" dirty="0"/>
          </a:p>
        </p:txBody>
      </p:sp>
      <p:sp>
        <p:nvSpPr>
          <p:cNvPr id="13" name="Ellipse 12"/>
          <p:cNvSpPr/>
          <p:nvPr/>
        </p:nvSpPr>
        <p:spPr>
          <a:xfrm>
            <a:off x="7072330" y="2786058"/>
            <a:ext cx="1714512" cy="571504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Cognition</a:t>
            </a:r>
          </a:p>
        </p:txBody>
      </p:sp>
      <p:sp>
        <p:nvSpPr>
          <p:cNvPr id="14" name="Ellipse 13"/>
          <p:cNvSpPr/>
          <p:nvPr/>
        </p:nvSpPr>
        <p:spPr>
          <a:xfrm>
            <a:off x="7215206" y="4143380"/>
            <a:ext cx="1643074" cy="785818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Learning Styles</a:t>
            </a:r>
          </a:p>
        </p:txBody>
      </p:sp>
      <p:sp>
        <p:nvSpPr>
          <p:cNvPr id="15" name="Ellipse 14"/>
          <p:cNvSpPr/>
          <p:nvPr/>
        </p:nvSpPr>
        <p:spPr>
          <a:xfrm>
            <a:off x="5286380" y="5214950"/>
            <a:ext cx="1928826" cy="785818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Motivation</a:t>
            </a:r>
          </a:p>
        </p:txBody>
      </p:sp>
      <p:sp>
        <p:nvSpPr>
          <p:cNvPr id="17" name="Rectangle 16"/>
          <p:cNvSpPr/>
          <p:nvPr/>
        </p:nvSpPr>
        <p:spPr>
          <a:xfrm>
            <a:off x="357158" y="3571876"/>
            <a:ext cx="1357322" cy="571504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/>
              <a:t>Teacher</a:t>
            </a:r>
            <a:endParaRPr lang="fr-FR" dirty="0"/>
          </a:p>
        </p:txBody>
      </p:sp>
      <p:sp>
        <p:nvSpPr>
          <p:cNvPr id="18" name="Rectangle 17"/>
          <p:cNvSpPr/>
          <p:nvPr/>
        </p:nvSpPr>
        <p:spPr>
          <a:xfrm>
            <a:off x="5500694" y="3429000"/>
            <a:ext cx="1500198" cy="571504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/>
              <a:t>Student</a:t>
            </a:r>
            <a:endParaRPr lang="fr-FR" dirty="0"/>
          </a:p>
        </p:txBody>
      </p:sp>
      <p:sp>
        <p:nvSpPr>
          <p:cNvPr id="21" name="Arc 20"/>
          <p:cNvSpPr/>
          <p:nvPr/>
        </p:nvSpPr>
        <p:spPr>
          <a:xfrm>
            <a:off x="2571736" y="2214554"/>
            <a:ext cx="214314" cy="1071570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23" name="Connecteur droit avec flèche 22"/>
          <p:cNvCxnSpPr>
            <a:stCxn id="21" idx="2"/>
          </p:cNvCxnSpPr>
          <p:nvPr/>
        </p:nvCxnSpPr>
        <p:spPr>
          <a:xfrm rot="5400000">
            <a:off x="2732472" y="2803917"/>
            <a:ext cx="107157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necteur droit avec flèche 27"/>
          <p:cNvCxnSpPr>
            <a:stCxn id="5" idx="4"/>
          </p:cNvCxnSpPr>
          <p:nvPr/>
        </p:nvCxnSpPr>
        <p:spPr>
          <a:xfrm rot="5400000">
            <a:off x="1678761" y="4107661"/>
            <a:ext cx="1285884" cy="7143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Arc 33"/>
          <p:cNvSpPr/>
          <p:nvPr/>
        </p:nvSpPr>
        <p:spPr>
          <a:xfrm>
            <a:off x="6000760" y="2143116"/>
            <a:ext cx="2286016" cy="1214446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5" name="Arc 34"/>
          <p:cNvSpPr/>
          <p:nvPr/>
        </p:nvSpPr>
        <p:spPr>
          <a:xfrm>
            <a:off x="7858148" y="3357562"/>
            <a:ext cx="642942" cy="1571636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7" name="Arc 36"/>
          <p:cNvSpPr/>
          <p:nvPr/>
        </p:nvSpPr>
        <p:spPr>
          <a:xfrm rot="3594903">
            <a:off x="7072330" y="4857760"/>
            <a:ext cx="571504" cy="714380"/>
          </a:xfrm>
          <a:prstGeom prst="arc">
            <a:avLst>
              <a:gd name="adj1" fmla="val 16312823"/>
              <a:gd name="adj2" fmla="val 2849404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9" name="Arc 38"/>
          <p:cNvSpPr/>
          <p:nvPr/>
        </p:nvSpPr>
        <p:spPr>
          <a:xfrm rot="10008328">
            <a:off x="5820718" y="3403994"/>
            <a:ext cx="500066" cy="1836640"/>
          </a:xfrm>
          <a:prstGeom prst="arc">
            <a:avLst>
              <a:gd name="adj1" fmla="val 16701401"/>
              <a:gd name="adj2" fmla="val 2116304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0" name="Arc 39"/>
          <p:cNvSpPr/>
          <p:nvPr/>
        </p:nvSpPr>
        <p:spPr>
          <a:xfrm rot="12061059">
            <a:off x="6038839" y="1825698"/>
            <a:ext cx="500066" cy="1500198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42" name="Connecteur droit 41"/>
          <p:cNvCxnSpPr/>
          <p:nvPr/>
        </p:nvCxnSpPr>
        <p:spPr>
          <a:xfrm rot="5400000">
            <a:off x="500828" y="3071810"/>
            <a:ext cx="856462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Connecteur droit 44"/>
          <p:cNvCxnSpPr/>
          <p:nvPr/>
        </p:nvCxnSpPr>
        <p:spPr>
          <a:xfrm rot="5400000">
            <a:off x="-178627" y="5322107"/>
            <a:ext cx="221457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Connecteur droit 47"/>
          <p:cNvCxnSpPr/>
          <p:nvPr/>
        </p:nvCxnSpPr>
        <p:spPr>
          <a:xfrm>
            <a:off x="928662" y="6429396"/>
            <a:ext cx="628654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Connecteur droit 49"/>
          <p:cNvCxnSpPr/>
          <p:nvPr/>
        </p:nvCxnSpPr>
        <p:spPr>
          <a:xfrm rot="5400000" flipH="1" flipV="1">
            <a:off x="5857884" y="5072074"/>
            <a:ext cx="271464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Connecteur droit 51"/>
          <p:cNvCxnSpPr>
            <a:endCxn id="18" idx="3"/>
          </p:cNvCxnSpPr>
          <p:nvPr/>
        </p:nvCxnSpPr>
        <p:spPr>
          <a:xfrm rot="10800000">
            <a:off x="7000892" y="3714752"/>
            <a:ext cx="21431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Ellipse 55"/>
          <p:cNvSpPr/>
          <p:nvPr/>
        </p:nvSpPr>
        <p:spPr>
          <a:xfrm>
            <a:off x="2643174" y="3714752"/>
            <a:ext cx="2071702" cy="78581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/>
              <a:t>Teaching</a:t>
            </a:r>
            <a:r>
              <a:rPr lang="fr-FR" dirty="0"/>
              <a:t> </a:t>
            </a:r>
            <a:r>
              <a:rPr lang="fr-FR" dirty="0" err="1"/>
              <a:t>Methodology</a:t>
            </a:r>
            <a:endParaRPr lang="fr-FR" dirty="0"/>
          </a:p>
        </p:txBody>
      </p:sp>
      <p:cxnSp>
        <p:nvCxnSpPr>
          <p:cNvPr id="59" name="Connecteur droit avec flèche 58"/>
          <p:cNvCxnSpPr/>
          <p:nvPr/>
        </p:nvCxnSpPr>
        <p:spPr>
          <a:xfrm rot="5400000" flipH="1" flipV="1">
            <a:off x="2857488" y="4572008"/>
            <a:ext cx="285752" cy="14287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Connecteur droit avec flèche 60"/>
          <p:cNvCxnSpPr/>
          <p:nvPr/>
        </p:nvCxnSpPr>
        <p:spPr>
          <a:xfrm rot="5400000">
            <a:off x="3750463" y="3178967"/>
            <a:ext cx="500066" cy="28575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Flèche droite 63"/>
          <p:cNvSpPr/>
          <p:nvPr/>
        </p:nvSpPr>
        <p:spPr>
          <a:xfrm>
            <a:off x="4572000" y="4429132"/>
            <a:ext cx="1285884" cy="64294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/>
              <a:t>Needs</a:t>
            </a:r>
            <a:endParaRPr lang="fr-FR" dirty="0"/>
          </a:p>
        </p:txBody>
      </p:sp>
    </p:spTree>
  </p:cSld>
  <p:clrMapOvr>
    <a:masterClrMapping/>
  </p:clrMapOvr>
  <p:transition spd="med">
    <p:dissolv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214422"/>
            <a:ext cx="8329642" cy="535785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47500" lnSpcReduction="20000"/>
          </a:bodyPr>
          <a:lstStyle/>
          <a:p>
            <a:pPr algn="ctr">
              <a:buNone/>
            </a:pPr>
            <a:r>
              <a:rPr lang="en-US" sz="5100" b="1" dirty="0"/>
              <a:t>Approach, Method and Technique</a:t>
            </a:r>
          </a:p>
          <a:p>
            <a:pPr algn="ctr">
              <a:buNone/>
            </a:pPr>
            <a:endParaRPr lang="fr-FR" b="1" dirty="0"/>
          </a:p>
          <a:p>
            <a:pPr lvl="0"/>
            <a:r>
              <a:rPr lang="en-GB" sz="4200" dirty="0"/>
              <a:t>In </a:t>
            </a:r>
            <a:r>
              <a:rPr lang="en-GB" sz="4200" b="1" dirty="0"/>
              <a:t>1963</a:t>
            </a:r>
            <a:r>
              <a:rPr lang="en-GB" sz="4200" dirty="0"/>
              <a:t>, </a:t>
            </a:r>
            <a:r>
              <a:rPr lang="en-GB" sz="4200" b="1" dirty="0"/>
              <a:t>Edward Anthony </a:t>
            </a:r>
            <a:r>
              <a:rPr lang="en-GB" sz="4200" dirty="0"/>
              <a:t>gave a definition that has withstood the test of time. </a:t>
            </a:r>
          </a:p>
          <a:p>
            <a:pPr lvl="0"/>
            <a:endParaRPr lang="fr-FR" sz="4200" dirty="0"/>
          </a:p>
          <a:p>
            <a:pPr lvl="0"/>
            <a:r>
              <a:rPr lang="en-GB" sz="4200" dirty="0"/>
              <a:t>His concept of </a:t>
            </a:r>
            <a:r>
              <a:rPr lang="en-GB" sz="4200" b="1" dirty="0"/>
              <a:t>“method”</a:t>
            </a:r>
            <a:r>
              <a:rPr lang="en-GB" sz="4200" dirty="0"/>
              <a:t> is the </a:t>
            </a:r>
            <a:r>
              <a:rPr lang="en-GB" sz="4200" b="1" dirty="0"/>
              <a:t>second </a:t>
            </a:r>
            <a:r>
              <a:rPr lang="en-GB" sz="4200" dirty="0"/>
              <a:t>of </a:t>
            </a:r>
            <a:r>
              <a:rPr lang="en-GB" sz="4200" b="1" dirty="0"/>
              <a:t>three</a:t>
            </a:r>
            <a:r>
              <a:rPr lang="en-GB" sz="4200" dirty="0"/>
              <a:t> hierarchical </a:t>
            </a:r>
            <a:r>
              <a:rPr lang="en-GB" sz="4200" b="1" dirty="0"/>
              <a:t>elements</a:t>
            </a:r>
            <a:r>
              <a:rPr lang="en-GB" sz="4200" dirty="0"/>
              <a:t>, namely </a:t>
            </a:r>
            <a:r>
              <a:rPr lang="en-GB" sz="4200" b="1" dirty="0"/>
              <a:t>approac</a:t>
            </a:r>
            <a:r>
              <a:rPr lang="en-GB" sz="4200" dirty="0"/>
              <a:t>h, </a:t>
            </a:r>
            <a:r>
              <a:rPr lang="en-GB" sz="4200" b="1" dirty="0"/>
              <a:t>method</a:t>
            </a:r>
            <a:r>
              <a:rPr lang="en-GB" sz="4200" dirty="0"/>
              <a:t>, and </a:t>
            </a:r>
            <a:r>
              <a:rPr lang="en-GB" sz="4200" b="1" dirty="0"/>
              <a:t>technique.</a:t>
            </a:r>
          </a:p>
          <a:p>
            <a:pPr lvl="0">
              <a:buNone/>
            </a:pPr>
            <a:endParaRPr lang="fr-FR" sz="4200" dirty="0"/>
          </a:p>
          <a:p>
            <a:pPr lvl="0"/>
            <a:r>
              <a:rPr lang="en-GB" sz="4200" dirty="0"/>
              <a:t>According to </a:t>
            </a:r>
            <a:r>
              <a:rPr lang="en-GB" sz="4200" b="1" dirty="0"/>
              <a:t>Anthony,</a:t>
            </a:r>
            <a:r>
              <a:rPr lang="en-GB" sz="4200" dirty="0"/>
              <a:t>  an</a:t>
            </a:r>
            <a:r>
              <a:rPr lang="en-GB" sz="4200" dirty="0">
                <a:solidFill>
                  <a:schemeClr val="accent1"/>
                </a:solidFill>
              </a:rPr>
              <a:t> </a:t>
            </a:r>
            <a:r>
              <a:rPr lang="en-GB" sz="4200" b="1" dirty="0">
                <a:solidFill>
                  <a:schemeClr val="accent1"/>
                </a:solidFill>
              </a:rPr>
              <a:t>approach</a:t>
            </a:r>
            <a:r>
              <a:rPr lang="en-GB" sz="4200" dirty="0">
                <a:solidFill>
                  <a:schemeClr val="accent1"/>
                </a:solidFill>
              </a:rPr>
              <a:t> </a:t>
            </a:r>
            <a:r>
              <a:rPr lang="en-GB" sz="4200" dirty="0"/>
              <a:t>is a set of</a:t>
            </a:r>
            <a:r>
              <a:rPr lang="en-GB" sz="4200" b="1" dirty="0"/>
              <a:t> assumptions (beliefs)</a:t>
            </a:r>
            <a:r>
              <a:rPr lang="en-GB" sz="4200" dirty="0"/>
              <a:t> dealing with the </a:t>
            </a:r>
            <a:r>
              <a:rPr lang="en-GB" sz="4200" b="1" dirty="0"/>
              <a:t>nature </a:t>
            </a:r>
            <a:r>
              <a:rPr lang="en-GB" sz="4200" dirty="0"/>
              <a:t>of </a:t>
            </a:r>
            <a:r>
              <a:rPr lang="en-GB" sz="4200" b="1" dirty="0"/>
              <a:t>language</a:t>
            </a:r>
            <a:r>
              <a:rPr lang="en-GB" sz="4200" dirty="0"/>
              <a:t>, the </a:t>
            </a:r>
            <a:r>
              <a:rPr lang="en-GB" sz="4200" b="1" dirty="0"/>
              <a:t>nature</a:t>
            </a:r>
            <a:r>
              <a:rPr lang="en-GB" sz="4200" dirty="0"/>
              <a:t> of </a:t>
            </a:r>
            <a:r>
              <a:rPr lang="en-GB" sz="4200" b="1" dirty="0"/>
              <a:t>learning</a:t>
            </a:r>
            <a:r>
              <a:rPr lang="en-GB" sz="4200" dirty="0"/>
              <a:t>  and </a:t>
            </a:r>
            <a:r>
              <a:rPr lang="en-GB" sz="4200" b="1" dirty="0"/>
              <a:t>teaching. </a:t>
            </a:r>
            <a:endParaRPr lang="fr-FR" sz="4200" dirty="0"/>
          </a:p>
          <a:p>
            <a:pPr>
              <a:buNone/>
            </a:pPr>
            <a:r>
              <a:rPr lang="en-GB" sz="4200" dirty="0"/>
              <a:t> </a:t>
            </a:r>
            <a:endParaRPr lang="fr-FR" sz="4200" dirty="0"/>
          </a:p>
          <a:p>
            <a:pPr lvl="0"/>
            <a:r>
              <a:rPr lang="en-GB" sz="4200" dirty="0"/>
              <a:t>A </a:t>
            </a:r>
            <a:r>
              <a:rPr lang="en-GB" sz="4200" b="1" dirty="0">
                <a:solidFill>
                  <a:schemeClr val="accent1"/>
                </a:solidFill>
              </a:rPr>
              <a:t>method</a:t>
            </a:r>
            <a:r>
              <a:rPr lang="en-GB" sz="4200" dirty="0">
                <a:solidFill>
                  <a:schemeClr val="accent1"/>
                </a:solidFill>
              </a:rPr>
              <a:t> </a:t>
            </a:r>
            <a:r>
              <a:rPr lang="en-GB" sz="4200" dirty="0"/>
              <a:t>is an </a:t>
            </a:r>
            <a:r>
              <a:rPr lang="en-GB" sz="4200" b="1" dirty="0"/>
              <a:t>overall plan</a:t>
            </a:r>
            <a:r>
              <a:rPr lang="en-GB" sz="4200" dirty="0"/>
              <a:t> for systematic </a:t>
            </a:r>
            <a:r>
              <a:rPr lang="en-GB" sz="4200" b="1" dirty="0"/>
              <a:t>presentation</a:t>
            </a:r>
            <a:r>
              <a:rPr lang="en-GB" sz="4200" dirty="0"/>
              <a:t> of language </a:t>
            </a:r>
            <a:r>
              <a:rPr lang="en-GB" sz="4200" b="1" dirty="0"/>
              <a:t>based</a:t>
            </a:r>
            <a:r>
              <a:rPr lang="en-GB" sz="4200" dirty="0"/>
              <a:t> upon a selected </a:t>
            </a:r>
            <a:r>
              <a:rPr lang="en-GB" sz="4200" b="1" dirty="0"/>
              <a:t>approach.</a:t>
            </a:r>
            <a:endParaRPr lang="fr-FR" sz="4200" dirty="0"/>
          </a:p>
          <a:p>
            <a:pPr>
              <a:buNone/>
            </a:pPr>
            <a:r>
              <a:rPr lang="en-GB" sz="4200" dirty="0"/>
              <a:t> </a:t>
            </a:r>
            <a:endParaRPr lang="fr-FR" sz="4200" dirty="0"/>
          </a:p>
          <a:p>
            <a:pPr lvl="0"/>
            <a:r>
              <a:rPr lang="en-GB" sz="4200" b="1" dirty="0"/>
              <a:t>A </a:t>
            </a:r>
            <a:r>
              <a:rPr lang="en-GB" sz="4200" b="1" dirty="0">
                <a:solidFill>
                  <a:schemeClr val="accent1"/>
                </a:solidFill>
              </a:rPr>
              <a:t>technique</a:t>
            </a:r>
            <a:r>
              <a:rPr lang="en-GB" sz="4200" dirty="0">
                <a:solidFill>
                  <a:schemeClr val="accent1"/>
                </a:solidFill>
              </a:rPr>
              <a:t> </a:t>
            </a:r>
            <a:r>
              <a:rPr lang="en-GB" sz="4200" dirty="0"/>
              <a:t>is</a:t>
            </a:r>
            <a:r>
              <a:rPr lang="en-GB" sz="4200" b="1" dirty="0"/>
              <a:t> </a:t>
            </a:r>
            <a:r>
              <a:rPr lang="en-GB" sz="4200" dirty="0"/>
              <a:t>the specific </a:t>
            </a:r>
            <a:r>
              <a:rPr lang="en-GB" sz="4200" b="1" dirty="0"/>
              <a:t>activity</a:t>
            </a:r>
            <a:r>
              <a:rPr lang="en-GB" sz="4200" dirty="0"/>
              <a:t> which takes place in the classroom that is </a:t>
            </a:r>
            <a:r>
              <a:rPr lang="en-GB" sz="4200" b="1" dirty="0"/>
              <a:t>consistent</a:t>
            </a:r>
            <a:r>
              <a:rPr lang="en-GB" sz="4200" dirty="0"/>
              <a:t> </a:t>
            </a:r>
            <a:r>
              <a:rPr lang="en-GB" sz="4200" b="1" dirty="0"/>
              <a:t>with</a:t>
            </a:r>
            <a:r>
              <a:rPr lang="en-GB" sz="4200" dirty="0"/>
              <a:t> a </a:t>
            </a:r>
            <a:r>
              <a:rPr lang="en-GB" sz="4200" b="1" dirty="0"/>
              <a:t>method</a:t>
            </a:r>
            <a:r>
              <a:rPr lang="en-GB" sz="4200" dirty="0"/>
              <a:t>, and therefore </a:t>
            </a:r>
            <a:r>
              <a:rPr lang="en-GB" sz="4200" b="1" dirty="0"/>
              <a:t>in harmony with</a:t>
            </a:r>
            <a:r>
              <a:rPr lang="en-GB" sz="4200" dirty="0"/>
              <a:t> an </a:t>
            </a:r>
            <a:r>
              <a:rPr lang="en-GB" sz="4200" b="1" dirty="0"/>
              <a:t>approach</a:t>
            </a:r>
            <a:r>
              <a:rPr lang="en-GB" sz="4200" dirty="0"/>
              <a:t>.</a:t>
            </a:r>
            <a:endParaRPr lang="fr-FR" sz="4200" dirty="0"/>
          </a:p>
          <a:p>
            <a:pPr>
              <a:buNone/>
            </a:pPr>
            <a:endParaRPr lang="fr-FR" dirty="0"/>
          </a:p>
        </p:txBody>
      </p:sp>
      <p:sp>
        <p:nvSpPr>
          <p:cNvPr id="4" name="Titre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143000"/>
          </a:xfr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br>
              <a:rPr lang="en-GB" sz="2700" b="1" cap="all" dirty="0"/>
            </a:br>
            <a:r>
              <a:rPr lang="en-GB" sz="2700" b="1" cap="all" dirty="0"/>
              <a:t>Language Teaching Approaches/Methods</a:t>
            </a:r>
            <a:br>
              <a:rPr lang="fr-FR" dirty="0"/>
            </a:br>
            <a:endParaRPr lang="fr-FR" dirty="0"/>
          </a:p>
        </p:txBody>
      </p:sp>
    </p:spTree>
  </p:cSld>
  <p:clrMapOvr>
    <a:masterClrMapping/>
  </p:clrMapOvr>
  <p:transition spd="med">
    <p:dissolv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br>
              <a:rPr lang="en-GB" b="1" cap="all" dirty="0"/>
            </a:br>
            <a:r>
              <a:rPr lang="en-GB" sz="2700" b="1" cap="all" dirty="0"/>
              <a:t>Language Teaching Approaches/Methods</a:t>
            </a:r>
            <a:br>
              <a:rPr lang="fr-FR" dirty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5643578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40000" lnSpcReduction="20000"/>
          </a:bodyPr>
          <a:lstStyle/>
          <a:p>
            <a:pPr lvl="0" algn="ctr">
              <a:buNone/>
            </a:pPr>
            <a:r>
              <a:rPr lang="en-GB" sz="4500" b="1" dirty="0"/>
              <a:t>Jack Richards and Theodore Rodgers </a:t>
            </a:r>
            <a:r>
              <a:rPr lang="en-GB" sz="4500" dirty="0"/>
              <a:t>reformulation of the concept of “</a:t>
            </a:r>
            <a:r>
              <a:rPr lang="en-GB" sz="4500" b="1" dirty="0"/>
              <a:t>method</a:t>
            </a:r>
            <a:r>
              <a:rPr lang="en-GB" b="1" dirty="0"/>
              <a:t>” (1982)</a:t>
            </a:r>
            <a:endParaRPr lang="fr-FR" dirty="0"/>
          </a:p>
          <a:p>
            <a:pPr>
              <a:buNone/>
            </a:pPr>
            <a:r>
              <a:rPr lang="en-GB" dirty="0"/>
              <a:t> </a:t>
            </a:r>
            <a:endParaRPr lang="fr-FR" dirty="0"/>
          </a:p>
          <a:p>
            <a:pPr lvl="0"/>
            <a:r>
              <a:rPr lang="en-GB" sz="4000" b="1" dirty="0"/>
              <a:t>Anthony</a:t>
            </a:r>
            <a:r>
              <a:rPr lang="en-GB" sz="4000" dirty="0"/>
              <a:t>’s </a:t>
            </a:r>
            <a:r>
              <a:rPr lang="en-GB" sz="4000" b="1" dirty="0"/>
              <a:t>approach</a:t>
            </a:r>
            <a:r>
              <a:rPr lang="en-GB" sz="4000" dirty="0"/>
              <a:t>, </a:t>
            </a:r>
            <a:r>
              <a:rPr lang="en-GB" sz="4000" b="1" dirty="0"/>
              <a:t>method</a:t>
            </a:r>
            <a:r>
              <a:rPr lang="en-GB" sz="4000" dirty="0"/>
              <a:t>, and</a:t>
            </a:r>
            <a:r>
              <a:rPr lang="en-GB" sz="4000" b="1" dirty="0"/>
              <a:t> technique</a:t>
            </a:r>
            <a:r>
              <a:rPr lang="en-GB" sz="4000" dirty="0"/>
              <a:t> were renamed, respectively as, </a:t>
            </a:r>
            <a:r>
              <a:rPr lang="en-GB" sz="4000" b="1" dirty="0"/>
              <a:t>approach</a:t>
            </a:r>
            <a:r>
              <a:rPr lang="en-GB" sz="4000" dirty="0"/>
              <a:t>, </a:t>
            </a:r>
            <a:r>
              <a:rPr lang="en-GB" sz="4000" b="1" dirty="0"/>
              <a:t>design</a:t>
            </a:r>
            <a:r>
              <a:rPr lang="en-GB" sz="4000" dirty="0"/>
              <a:t>, and </a:t>
            </a:r>
            <a:r>
              <a:rPr lang="en-GB" sz="4000" b="1" dirty="0"/>
              <a:t>procedure</a:t>
            </a:r>
            <a:r>
              <a:rPr lang="en-GB" sz="4000" dirty="0"/>
              <a:t>, with a </a:t>
            </a:r>
            <a:r>
              <a:rPr lang="en-GB" sz="4000" b="1" dirty="0"/>
              <a:t>super ordinate</a:t>
            </a:r>
            <a:r>
              <a:rPr lang="en-GB" sz="4000" dirty="0"/>
              <a:t> term to describe this </a:t>
            </a:r>
            <a:r>
              <a:rPr lang="en-GB" sz="4000" b="1" dirty="0"/>
              <a:t>three-step process</a:t>
            </a:r>
            <a:r>
              <a:rPr lang="en-GB" sz="4000" dirty="0"/>
              <a:t>, now called “</a:t>
            </a:r>
            <a:r>
              <a:rPr lang="en-GB" sz="4000" b="1" dirty="0"/>
              <a:t>method”.</a:t>
            </a:r>
            <a:r>
              <a:rPr lang="en-GB" sz="4000" dirty="0"/>
              <a:t> </a:t>
            </a:r>
            <a:endParaRPr lang="fr-FR" sz="4000" dirty="0"/>
          </a:p>
          <a:p>
            <a:pPr>
              <a:buNone/>
            </a:pPr>
            <a:r>
              <a:rPr lang="en-GB" sz="4000" dirty="0"/>
              <a:t> </a:t>
            </a:r>
            <a:endParaRPr lang="fr-FR" sz="4000" dirty="0"/>
          </a:p>
          <a:p>
            <a:pPr lvl="0"/>
            <a:r>
              <a:rPr lang="en-GB" sz="4000" dirty="0"/>
              <a:t>A</a:t>
            </a:r>
            <a:r>
              <a:rPr lang="en-GB" sz="4000" b="1" dirty="0"/>
              <a:t> method</a:t>
            </a:r>
            <a:r>
              <a:rPr lang="en-GB" sz="4000" dirty="0"/>
              <a:t> is “an umbrella term for the specification and interrelation of theory and practice” (</a:t>
            </a:r>
            <a:r>
              <a:rPr lang="en-GB" sz="4000" b="1" dirty="0"/>
              <a:t>1985:154</a:t>
            </a:r>
            <a:r>
              <a:rPr lang="en-GB" sz="4000" dirty="0"/>
              <a:t>).</a:t>
            </a:r>
            <a:endParaRPr lang="fr-FR" sz="4000" dirty="0"/>
          </a:p>
          <a:p>
            <a:pPr>
              <a:buNone/>
            </a:pPr>
            <a:r>
              <a:rPr lang="en-GB" sz="4000" dirty="0"/>
              <a:t> </a:t>
            </a:r>
            <a:endParaRPr lang="fr-FR" sz="4000" dirty="0"/>
          </a:p>
          <a:p>
            <a:pPr lvl="0"/>
            <a:r>
              <a:rPr lang="en-GB" sz="4000" dirty="0"/>
              <a:t>An </a:t>
            </a:r>
            <a:r>
              <a:rPr lang="en-GB" sz="4000" b="1" dirty="0"/>
              <a:t>approach</a:t>
            </a:r>
            <a:r>
              <a:rPr lang="en-GB" sz="4000" dirty="0"/>
              <a:t> is </a:t>
            </a:r>
            <a:r>
              <a:rPr lang="en-GB" sz="4000" b="1" dirty="0"/>
              <a:t>assumptions</a:t>
            </a:r>
            <a:r>
              <a:rPr lang="en-GB" sz="4000" dirty="0"/>
              <a:t>, </a:t>
            </a:r>
            <a:r>
              <a:rPr lang="en-GB" sz="4000" b="1" dirty="0"/>
              <a:t>beliefs</a:t>
            </a:r>
            <a:r>
              <a:rPr lang="en-GB" sz="4000" dirty="0"/>
              <a:t>, and</a:t>
            </a:r>
            <a:r>
              <a:rPr lang="en-GB" sz="4000" b="1" dirty="0"/>
              <a:t> theories</a:t>
            </a:r>
            <a:r>
              <a:rPr lang="en-GB" sz="4000" dirty="0"/>
              <a:t> about the </a:t>
            </a:r>
            <a:r>
              <a:rPr lang="en-GB" sz="4000" b="1" dirty="0"/>
              <a:t>nature</a:t>
            </a:r>
            <a:r>
              <a:rPr lang="en-GB" sz="4000" dirty="0"/>
              <a:t> of </a:t>
            </a:r>
            <a:r>
              <a:rPr lang="en-GB" sz="4000" b="1" dirty="0"/>
              <a:t>language</a:t>
            </a:r>
            <a:r>
              <a:rPr lang="en-GB" sz="4000" dirty="0"/>
              <a:t> and </a:t>
            </a:r>
            <a:r>
              <a:rPr lang="en-GB" sz="4000" b="1" dirty="0"/>
              <a:t>language learning.</a:t>
            </a:r>
            <a:r>
              <a:rPr lang="en-GB" sz="4000" dirty="0"/>
              <a:t> </a:t>
            </a:r>
            <a:endParaRPr lang="fr-FR" sz="4000" dirty="0"/>
          </a:p>
          <a:p>
            <a:pPr>
              <a:buNone/>
            </a:pPr>
            <a:r>
              <a:rPr lang="en-GB" sz="4000" dirty="0"/>
              <a:t> </a:t>
            </a:r>
            <a:endParaRPr lang="fr-FR" sz="4000" dirty="0"/>
          </a:p>
          <a:p>
            <a:pPr lvl="0"/>
            <a:r>
              <a:rPr lang="en-GB" sz="4000" b="1" dirty="0"/>
              <a:t>A design </a:t>
            </a:r>
            <a:r>
              <a:rPr lang="en-GB" sz="4000" dirty="0"/>
              <a:t>is the </a:t>
            </a:r>
            <a:r>
              <a:rPr lang="en-GB" sz="4000" b="1" dirty="0"/>
              <a:t>relationship</a:t>
            </a:r>
            <a:r>
              <a:rPr lang="en-GB" sz="4000" dirty="0"/>
              <a:t> of the </a:t>
            </a:r>
            <a:r>
              <a:rPr lang="en-GB" sz="4000" b="1" dirty="0"/>
              <a:t>theories</a:t>
            </a:r>
            <a:r>
              <a:rPr lang="en-GB" sz="4000" dirty="0"/>
              <a:t> to classroom</a:t>
            </a:r>
            <a:r>
              <a:rPr lang="en-GB" sz="4000" b="1" dirty="0"/>
              <a:t> materials</a:t>
            </a:r>
            <a:r>
              <a:rPr lang="en-GB" sz="4000" dirty="0"/>
              <a:t> and </a:t>
            </a:r>
            <a:r>
              <a:rPr lang="en-GB" sz="4000" b="1" dirty="0"/>
              <a:t>activities</a:t>
            </a:r>
            <a:r>
              <a:rPr lang="en-GB" sz="4000" dirty="0"/>
              <a:t> including </a:t>
            </a:r>
            <a:r>
              <a:rPr lang="en-GB" sz="4000" b="1" dirty="0"/>
              <a:t>six</a:t>
            </a:r>
            <a:r>
              <a:rPr lang="en-GB" sz="4000" dirty="0"/>
              <a:t> important features:</a:t>
            </a:r>
          </a:p>
          <a:p>
            <a:pPr lvl="0">
              <a:buNone/>
            </a:pPr>
            <a:r>
              <a:rPr lang="en-GB" sz="4000" dirty="0"/>
              <a:t> </a:t>
            </a:r>
            <a:endParaRPr lang="fr-FR" sz="4000" dirty="0"/>
          </a:p>
          <a:p>
            <a:pPr lvl="0"/>
            <a:r>
              <a:rPr lang="en-GB" sz="4000" dirty="0"/>
              <a:t>objectives, </a:t>
            </a:r>
            <a:endParaRPr lang="fr-FR" sz="4000" dirty="0"/>
          </a:p>
          <a:p>
            <a:pPr lvl="0"/>
            <a:r>
              <a:rPr lang="en-GB" sz="4000" dirty="0"/>
              <a:t>syllabus (criteria for selection and organization of linguistic and subject-matter content), </a:t>
            </a:r>
            <a:endParaRPr lang="fr-FR" sz="4000" dirty="0"/>
          </a:p>
          <a:p>
            <a:pPr lvl="0"/>
            <a:r>
              <a:rPr lang="en-GB" sz="4000" dirty="0"/>
              <a:t>activities, </a:t>
            </a:r>
            <a:endParaRPr lang="fr-FR" sz="4000" dirty="0"/>
          </a:p>
          <a:p>
            <a:pPr lvl="0"/>
            <a:r>
              <a:rPr lang="en-GB" sz="4000" dirty="0"/>
              <a:t> learner roles, </a:t>
            </a:r>
            <a:endParaRPr lang="fr-FR" sz="4000" dirty="0"/>
          </a:p>
          <a:p>
            <a:pPr lvl="0"/>
            <a:r>
              <a:rPr lang="en-GB" sz="4000" dirty="0"/>
              <a:t>teacher roles, </a:t>
            </a:r>
            <a:endParaRPr lang="fr-FR" sz="4000" dirty="0"/>
          </a:p>
          <a:p>
            <a:r>
              <a:rPr lang="en-GB" sz="4000" dirty="0"/>
              <a:t>and the role of instructional materials; </a:t>
            </a:r>
            <a:endParaRPr lang="fr-FR" sz="4000" dirty="0"/>
          </a:p>
          <a:p>
            <a:pPr>
              <a:buNone/>
            </a:pPr>
            <a:r>
              <a:rPr lang="en-GB" sz="4000" dirty="0"/>
              <a:t> </a:t>
            </a:r>
            <a:endParaRPr lang="fr-FR" sz="4000" dirty="0"/>
          </a:p>
          <a:p>
            <a:pPr lvl="0"/>
            <a:r>
              <a:rPr lang="en-GB" sz="4000" b="1" dirty="0"/>
              <a:t>A procedure is</a:t>
            </a:r>
            <a:r>
              <a:rPr lang="en-GB" sz="4000" dirty="0"/>
              <a:t> the </a:t>
            </a:r>
            <a:r>
              <a:rPr lang="en-GB" sz="4000" b="1" dirty="0"/>
              <a:t>technique</a:t>
            </a:r>
            <a:r>
              <a:rPr lang="en-GB" sz="4000" dirty="0"/>
              <a:t> and </a:t>
            </a:r>
            <a:r>
              <a:rPr lang="en-GB" sz="4000" b="1" dirty="0"/>
              <a:t>practice</a:t>
            </a:r>
            <a:r>
              <a:rPr lang="en-GB" sz="4000" dirty="0"/>
              <a:t> that are derived from the approach and the design.</a:t>
            </a:r>
            <a:endParaRPr lang="fr-FR" sz="4000" dirty="0"/>
          </a:p>
          <a:p>
            <a:pPr>
              <a:buNone/>
            </a:pPr>
            <a:endParaRPr lang="fr-FR" dirty="0"/>
          </a:p>
        </p:txBody>
      </p:sp>
    </p:spTree>
  </p:cSld>
  <p:clrMapOvr>
    <a:masterClrMapping/>
  </p:clrMapOvr>
  <p:transition spd="med">
    <p:dissolv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285860"/>
            <a:ext cx="8401080" cy="557214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pPr lvl="0" algn="ctr">
              <a:buNone/>
            </a:pPr>
            <a:r>
              <a:rPr lang="en-GB" b="1" dirty="0"/>
              <a:t>Definitions</a:t>
            </a:r>
            <a:r>
              <a:rPr lang="en-GB" dirty="0"/>
              <a:t> in </a:t>
            </a:r>
            <a:r>
              <a:rPr lang="en-GB" b="1" dirty="0"/>
              <a:t>Current Usage</a:t>
            </a:r>
          </a:p>
          <a:p>
            <a:pPr lvl="0" algn="ctr">
              <a:buNone/>
            </a:pPr>
            <a:endParaRPr lang="fr-FR" dirty="0"/>
          </a:p>
          <a:p>
            <a:pPr lvl="0"/>
            <a:r>
              <a:rPr lang="en-GB" b="1" dirty="0"/>
              <a:t>Approach</a:t>
            </a:r>
            <a:r>
              <a:rPr lang="en-GB" dirty="0"/>
              <a:t>: </a:t>
            </a:r>
            <a:r>
              <a:rPr lang="en-GB" b="1" dirty="0"/>
              <a:t>theoretically</a:t>
            </a:r>
            <a:r>
              <a:rPr lang="en-GB" dirty="0"/>
              <a:t> well-informed </a:t>
            </a:r>
            <a:r>
              <a:rPr lang="en-GB" b="1" dirty="0"/>
              <a:t>positions</a:t>
            </a:r>
            <a:r>
              <a:rPr lang="en-GB" dirty="0"/>
              <a:t> and </a:t>
            </a:r>
            <a:r>
              <a:rPr lang="en-GB" b="1" dirty="0"/>
              <a:t>beliefs </a:t>
            </a:r>
            <a:r>
              <a:rPr lang="en-GB" dirty="0"/>
              <a:t>about the </a:t>
            </a:r>
            <a:r>
              <a:rPr lang="en-GB" b="1" dirty="0"/>
              <a:t>nature of language</a:t>
            </a:r>
            <a:r>
              <a:rPr lang="en-GB" dirty="0"/>
              <a:t>, the </a:t>
            </a:r>
            <a:r>
              <a:rPr lang="en-GB" b="1" dirty="0"/>
              <a:t>nature of language learning</a:t>
            </a:r>
            <a:r>
              <a:rPr lang="en-GB" dirty="0"/>
              <a:t>, and the</a:t>
            </a:r>
            <a:r>
              <a:rPr lang="en-GB" b="1" dirty="0"/>
              <a:t> applicability</a:t>
            </a:r>
            <a:r>
              <a:rPr lang="en-GB" dirty="0"/>
              <a:t> of both to </a:t>
            </a:r>
            <a:r>
              <a:rPr lang="en-GB" b="1" dirty="0"/>
              <a:t>pedagogical settings</a:t>
            </a:r>
            <a:r>
              <a:rPr lang="en-GB" dirty="0"/>
              <a:t>.</a:t>
            </a:r>
            <a:endParaRPr lang="fr-FR" dirty="0"/>
          </a:p>
          <a:p>
            <a:pPr>
              <a:buNone/>
            </a:pPr>
            <a:r>
              <a:rPr lang="en-GB" dirty="0"/>
              <a:t> </a:t>
            </a:r>
            <a:endParaRPr lang="fr-FR" dirty="0"/>
          </a:p>
          <a:p>
            <a:pPr lvl="0"/>
            <a:r>
              <a:rPr lang="en-GB" b="1" dirty="0"/>
              <a:t>Method</a:t>
            </a:r>
            <a:r>
              <a:rPr lang="en-GB" dirty="0"/>
              <a:t>: a set of classroom </a:t>
            </a:r>
            <a:r>
              <a:rPr lang="en-GB" b="1" dirty="0"/>
              <a:t>specifications</a:t>
            </a:r>
            <a:r>
              <a:rPr lang="en-GB" dirty="0"/>
              <a:t> for accomplishing </a:t>
            </a:r>
            <a:r>
              <a:rPr lang="en-GB" b="1" dirty="0"/>
              <a:t>linguistic objectives</a:t>
            </a:r>
            <a:r>
              <a:rPr lang="en-GB" dirty="0"/>
              <a:t>. </a:t>
            </a:r>
            <a:endParaRPr lang="fr-FR" dirty="0"/>
          </a:p>
          <a:p>
            <a:pPr>
              <a:buNone/>
            </a:pPr>
            <a:r>
              <a:rPr lang="en-GB" b="1" dirty="0"/>
              <a:t>	     </a:t>
            </a:r>
            <a:r>
              <a:rPr lang="en-GB" dirty="0"/>
              <a:t>It is concerned with:</a:t>
            </a:r>
            <a:endParaRPr lang="fr-FR" dirty="0"/>
          </a:p>
          <a:p>
            <a:pPr lvl="0"/>
            <a:r>
              <a:rPr lang="en-GB" dirty="0"/>
              <a:t>objectives, </a:t>
            </a:r>
            <a:endParaRPr lang="fr-FR" dirty="0"/>
          </a:p>
          <a:p>
            <a:pPr lvl="0"/>
            <a:r>
              <a:rPr lang="en-GB" dirty="0"/>
              <a:t>sequencing information, </a:t>
            </a:r>
            <a:endParaRPr lang="fr-FR" dirty="0"/>
          </a:p>
          <a:p>
            <a:pPr lvl="0"/>
            <a:r>
              <a:rPr lang="en-GB" dirty="0"/>
              <a:t>materials to be used,</a:t>
            </a:r>
            <a:endParaRPr lang="fr-FR" dirty="0"/>
          </a:p>
          <a:p>
            <a:pPr lvl="0"/>
            <a:r>
              <a:rPr lang="en-GB" dirty="0"/>
              <a:t>and teachers and students roles.   </a:t>
            </a:r>
          </a:p>
          <a:p>
            <a:pPr lvl="0">
              <a:buNone/>
            </a:pPr>
            <a:endParaRPr lang="fr-FR" dirty="0"/>
          </a:p>
          <a:p>
            <a:pPr lvl="0"/>
            <a:r>
              <a:rPr lang="en-GB" b="1" dirty="0"/>
              <a:t>Techniques</a:t>
            </a:r>
            <a:r>
              <a:rPr lang="en-GB" dirty="0"/>
              <a:t>: </a:t>
            </a:r>
            <a:r>
              <a:rPr lang="en-GB" b="1" dirty="0"/>
              <a:t>exercises,</a:t>
            </a:r>
            <a:r>
              <a:rPr lang="en-GB" dirty="0"/>
              <a:t> </a:t>
            </a:r>
            <a:r>
              <a:rPr lang="en-GB" b="1" dirty="0"/>
              <a:t>activities</a:t>
            </a:r>
            <a:r>
              <a:rPr lang="en-GB" dirty="0"/>
              <a:t>, or</a:t>
            </a:r>
            <a:r>
              <a:rPr lang="en-GB" b="1" dirty="0"/>
              <a:t> tasks</a:t>
            </a:r>
            <a:r>
              <a:rPr lang="en-GB" dirty="0"/>
              <a:t> used in the language classroom in order </a:t>
            </a:r>
            <a:r>
              <a:rPr lang="en-GB" b="1" dirty="0"/>
              <a:t>to realize objectives</a:t>
            </a:r>
            <a:r>
              <a:rPr lang="en-GB" dirty="0"/>
              <a:t>.</a:t>
            </a:r>
            <a:endParaRPr lang="fr-FR" dirty="0"/>
          </a:p>
          <a:p>
            <a:endParaRPr lang="fr-FR" dirty="0"/>
          </a:p>
        </p:txBody>
      </p:sp>
      <p:sp>
        <p:nvSpPr>
          <p:cNvPr id="4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46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br>
              <a:rPr lang="en-GB" sz="2700" b="1" cap="all" dirty="0"/>
            </a:br>
            <a:r>
              <a:rPr lang="en-GB" sz="2700" b="1" cap="all" dirty="0"/>
              <a:t>Language Teaching Approaches/Methods</a:t>
            </a:r>
            <a:br>
              <a:rPr lang="fr-FR" dirty="0"/>
            </a:br>
            <a:endParaRPr lang="fr-FR" dirty="0"/>
          </a:p>
        </p:txBody>
      </p:sp>
    </p:spTree>
  </p:cSld>
  <p:clrMapOvr>
    <a:masterClrMapping/>
  </p:clrMapOvr>
  <p:transition spd="med">
    <p:dissolv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158" y="1643050"/>
            <a:ext cx="8229600" cy="4972072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pPr algn="ctr">
              <a:buNone/>
            </a:pPr>
            <a:endParaRPr lang="en-US" sz="2400" b="1" dirty="0">
              <a:latin typeface="+mj-lt"/>
            </a:endParaRPr>
          </a:p>
          <a:p>
            <a:pPr algn="ctr">
              <a:buNone/>
            </a:pPr>
            <a:endParaRPr lang="en-US" sz="2400" b="1" dirty="0">
              <a:latin typeface="+mj-lt"/>
            </a:endParaRPr>
          </a:p>
          <a:p>
            <a:pPr lvl="0">
              <a:buNone/>
            </a:pPr>
            <a:endParaRPr lang="en-US" sz="2000" b="1" dirty="0">
              <a:latin typeface="+mj-lt"/>
            </a:endParaRPr>
          </a:p>
          <a:p>
            <a:pPr>
              <a:buNone/>
            </a:pPr>
            <a:endParaRPr lang="en-US" sz="2000" b="1" dirty="0">
              <a:latin typeface="+mj-lt"/>
            </a:endParaRPr>
          </a:p>
        </p:txBody>
      </p:sp>
      <p:sp>
        <p:nvSpPr>
          <p:cNvPr id="4" name="Titre 1"/>
          <p:cNvSpPr>
            <a:spLocks noGrp="1"/>
          </p:cNvSpPr>
          <p:nvPr>
            <p:ph type="title"/>
          </p:nvPr>
        </p:nvSpPr>
        <p:spPr/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br>
              <a:rPr lang="en-GB" sz="2700" b="1" cap="all" dirty="0"/>
            </a:br>
            <a:r>
              <a:rPr lang="fr-FR" sz="2700" b="1" cap="all" dirty="0" err="1"/>
              <a:t>Teaching</a:t>
            </a:r>
            <a:r>
              <a:rPr lang="fr-FR" sz="2700" b="1" cap="all" dirty="0"/>
              <a:t> APPROACHES</a:t>
            </a:r>
            <a:endParaRPr lang="fr-FR" dirty="0"/>
          </a:p>
        </p:txBody>
      </p:sp>
      <p:pic>
        <p:nvPicPr>
          <p:cNvPr id="1026" name="Picture 2" descr="C:\Users\BpitiqueCh\Desktop\imaaaaage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1472" y="1785926"/>
            <a:ext cx="7858180" cy="4572033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dissolv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1026" name="Picture 2" descr="C:\Users\BpitiqueCh\Desktop\2u-teach-teaching-styles-v4_2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4282" y="0"/>
            <a:ext cx="8929718" cy="6858000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dissolv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39341"/>
            <a:ext cx="8229600" cy="4525963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en-US" sz="2800" dirty="0"/>
              <a:t>Teachers are the main </a:t>
            </a:r>
            <a:r>
              <a:rPr lang="en-US" sz="2800" b="1" dirty="0"/>
              <a:t>authority</a:t>
            </a:r>
            <a:r>
              <a:rPr lang="en-US" sz="2800" dirty="0"/>
              <a:t> figure in a teacher-centered instruction model.</a:t>
            </a:r>
          </a:p>
          <a:p>
            <a:pPr>
              <a:buFontTx/>
              <a:buChar char="-"/>
            </a:pPr>
            <a:r>
              <a:rPr lang="fr-FR" sz="2800" dirty="0" err="1"/>
              <a:t>Students</a:t>
            </a:r>
            <a:r>
              <a:rPr lang="fr-FR" sz="2800" dirty="0"/>
              <a:t> </a:t>
            </a:r>
            <a:r>
              <a:rPr lang="fr-FR" sz="2800" b="1" dirty="0" err="1"/>
              <a:t>passively</a:t>
            </a:r>
            <a:r>
              <a:rPr lang="fr-FR" sz="2800" b="1" dirty="0"/>
              <a:t> </a:t>
            </a:r>
            <a:r>
              <a:rPr lang="fr-FR" sz="2800" dirty="0" err="1"/>
              <a:t>receive</a:t>
            </a:r>
            <a:r>
              <a:rPr lang="fr-FR" sz="2800" dirty="0"/>
              <a:t> information.</a:t>
            </a:r>
          </a:p>
          <a:p>
            <a:pPr>
              <a:buFontTx/>
              <a:buChar char="-"/>
            </a:pPr>
            <a:r>
              <a:rPr lang="en-US" sz="2800" dirty="0"/>
              <a:t> Desired learning is assessed </a:t>
            </a:r>
            <a:r>
              <a:rPr lang="en-US" sz="2800" b="1" dirty="0"/>
              <a:t>directly </a:t>
            </a:r>
            <a:r>
              <a:rPr lang="en-US" sz="2800" dirty="0"/>
              <a:t>through the use of</a:t>
            </a:r>
            <a:r>
              <a:rPr lang="fr-FR" sz="2800" dirty="0"/>
              <a:t> </a:t>
            </a:r>
            <a:r>
              <a:rPr lang="fr-FR" sz="2800" b="1" dirty="0" err="1"/>
              <a:t>objectively</a:t>
            </a:r>
            <a:r>
              <a:rPr lang="fr-FR" sz="2800" b="1" dirty="0"/>
              <a:t> </a:t>
            </a:r>
            <a:r>
              <a:rPr lang="fr-FR" sz="2800" b="1" dirty="0" err="1"/>
              <a:t>scored</a:t>
            </a:r>
            <a:r>
              <a:rPr lang="fr-FR" sz="2800" b="1" dirty="0"/>
              <a:t> tests</a:t>
            </a:r>
            <a:r>
              <a:rPr lang="fr-FR" sz="2800" dirty="0"/>
              <a:t>.</a:t>
            </a:r>
          </a:p>
          <a:p>
            <a:pPr>
              <a:buFontTx/>
              <a:buChar char="-"/>
            </a:pPr>
            <a:r>
              <a:rPr lang="en-US" sz="2800" dirty="0"/>
              <a:t>Teaching and assessing are </a:t>
            </a:r>
            <a:r>
              <a:rPr lang="en-US" sz="2800" b="1" dirty="0"/>
              <a:t>separate</a:t>
            </a:r>
            <a:r>
              <a:rPr lang="en-US" sz="2800" dirty="0"/>
              <a:t>.</a:t>
            </a:r>
          </a:p>
          <a:p>
            <a:pPr>
              <a:buFontTx/>
              <a:buChar char="-"/>
            </a:pPr>
            <a:r>
              <a:rPr lang="en-US" sz="2800" dirty="0"/>
              <a:t>Emphasis is on </a:t>
            </a:r>
            <a:r>
              <a:rPr lang="en-US" sz="2800" b="1" dirty="0"/>
              <a:t>right</a:t>
            </a:r>
            <a:r>
              <a:rPr lang="en-US" sz="2800" dirty="0"/>
              <a:t> answers.</a:t>
            </a:r>
          </a:p>
          <a:p>
            <a:pPr>
              <a:buFontTx/>
              <a:buChar char="-"/>
            </a:pPr>
            <a:r>
              <a:rPr lang="en-US" sz="2800" b="1" dirty="0"/>
              <a:t>Only</a:t>
            </a:r>
            <a:r>
              <a:rPr lang="en-US" sz="2800" dirty="0"/>
              <a:t> students are viewed as learners…</a:t>
            </a:r>
          </a:p>
          <a:p>
            <a:pPr>
              <a:buNone/>
            </a:pPr>
            <a:endParaRPr lang="en-US" sz="2800" dirty="0"/>
          </a:p>
          <a:p>
            <a:pPr>
              <a:buFontTx/>
              <a:buChar char="-"/>
            </a:pPr>
            <a:endParaRPr lang="en-US" dirty="0"/>
          </a:p>
          <a:p>
            <a:pPr>
              <a:buFontTx/>
              <a:buChar char="-"/>
            </a:pPr>
            <a:endParaRPr lang="fr-FR" dirty="0"/>
          </a:p>
        </p:txBody>
      </p:sp>
      <p:sp>
        <p:nvSpPr>
          <p:cNvPr id="4" name="Titre 1"/>
          <p:cNvSpPr>
            <a:spLocks noGrp="1"/>
          </p:cNvSpPr>
          <p:nvPr>
            <p:ph type="title"/>
          </p:nvPr>
        </p:nvSpPr>
        <p:spPr/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br>
              <a:rPr lang="en-GB" sz="2700" b="1" cap="all" dirty="0"/>
            </a:br>
            <a:r>
              <a:rPr lang="en-GB" sz="2700" b="1" cap="all" dirty="0"/>
              <a:t>Teacher </a:t>
            </a:r>
            <a:r>
              <a:rPr lang="fr-FR" sz="2700" b="1" cap="all" dirty="0"/>
              <a:t> </a:t>
            </a:r>
            <a:r>
              <a:rPr lang="fr-FR" sz="2700" b="1" cap="all" dirty="0" err="1"/>
              <a:t>Centered</a:t>
            </a:r>
            <a:r>
              <a:rPr lang="fr-FR" sz="2700" b="1" cap="all" dirty="0"/>
              <a:t> APPROACHES</a:t>
            </a:r>
            <a:endParaRPr lang="fr-FR" b="1" dirty="0"/>
          </a:p>
        </p:txBody>
      </p:sp>
    </p:spTree>
  </p:cSld>
  <p:clrMapOvr>
    <a:masterClrMapping/>
  </p:clrMapOvr>
  <p:transition spd="med">
    <p:dissolve/>
  </p:transition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7830</TotalTime>
  <Words>938</Words>
  <Application>Microsoft Office PowerPoint</Application>
  <PresentationFormat>Affichage à l'écran (4:3)</PresentationFormat>
  <Paragraphs>136</Paragraphs>
  <Slides>14</Slides>
  <Notes>13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14</vt:i4>
      </vt:variant>
    </vt:vector>
  </HeadingPairs>
  <TitlesOfParts>
    <vt:vector size="17" baseType="lpstr">
      <vt:lpstr>Arial</vt:lpstr>
      <vt:lpstr>Calibri</vt:lpstr>
      <vt:lpstr>Thème Office</vt:lpstr>
      <vt:lpstr>  </vt:lpstr>
      <vt:lpstr> </vt:lpstr>
      <vt:lpstr>Teaching and Learning Process</vt:lpstr>
      <vt:lpstr> Language Teaching Approaches/Methods </vt:lpstr>
      <vt:lpstr> Language Teaching Approaches/Methods </vt:lpstr>
      <vt:lpstr> Language Teaching Approaches/Methods </vt:lpstr>
      <vt:lpstr> Teaching APPROACHES</vt:lpstr>
      <vt:lpstr>Présentation PowerPoint</vt:lpstr>
      <vt:lpstr> Teacher  Centered APPROACHES</vt:lpstr>
      <vt:lpstr> Learner Centered APPROACHES  </vt:lpstr>
      <vt:lpstr> Advantages  OF A TEACHER CENTERED CLASSROOM</vt:lpstr>
      <vt:lpstr>DISADVANTAGES OF A TEACHER-CENTERED CLASSROOM</vt:lpstr>
      <vt:lpstr> ADVANTAGES OF A STUDENT-CENTERED CLASSROOM</vt:lpstr>
      <vt:lpstr> DISADVANTAGES OF A STUDENT-CENTERED CLASSROOM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History of Language Teaching Approaches/Methods </dc:title>
  <dc:creator>nemouchi</dc:creator>
  <cp:lastModifiedBy>Walid</cp:lastModifiedBy>
  <cp:revision>161</cp:revision>
  <dcterms:created xsi:type="dcterms:W3CDTF">2011-08-31T10:24:43Z</dcterms:created>
  <dcterms:modified xsi:type="dcterms:W3CDTF">2021-02-22T18:27:31Z</dcterms:modified>
</cp:coreProperties>
</file>