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1" r:id="rId7"/>
    <p:sldId id="264"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27/05/2023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27/05/2023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27/05/2023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266429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الرابع</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نماذج</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إدارة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الاستراتيجية </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الموارد البشرية</a:t>
            </a:r>
            <a: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(تابع)</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2275504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الثامنة</a:t>
            </a:r>
            <a:endParaRPr lang="fr-FR" sz="3600" dirty="0"/>
          </a:p>
        </p:txBody>
      </p:sp>
      <p:sp>
        <p:nvSpPr>
          <p:cNvPr id="3" name="Espace réservé du contenu 2"/>
          <p:cNvSpPr>
            <a:spLocks noGrp="1"/>
          </p:cNvSpPr>
          <p:nvPr>
            <p:ph idx="1"/>
          </p:nvPr>
        </p:nvSpPr>
        <p:spPr>
          <a:xfrm>
            <a:off x="457200" y="1965824"/>
            <a:ext cx="8229600" cy="455064"/>
          </a:xfrm>
          <a:solidFill>
            <a:schemeClr val="bg1">
              <a:lumMod val="95000"/>
            </a:schemeClr>
          </a:solidFill>
          <a:ln>
            <a:solidFill>
              <a:schemeClr val="bg1">
                <a:lumMod val="50000"/>
              </a:schemeClr>
            </a:solidFill>
          </a:ln>
        </p:spPr>
        <p:txBody>
          <a:bodyPr>
            <a:normAutofit/>
          </a:bodyPr>
          <a:lstStyle/>
          <a:p>
            <a:pPr marL="0" indent="0" algn="just" rtl="1">
              <a:spcBef>
                <a:spcPts val="0"/>
              </a:spcBef>
              <a:buNone/>
            </a:pPr>
            <a:r>
              <a:rPr lang="ar-SA" sz="2000" dirty="0">
                <a:latin typeface="Simplified Arabic" panose="02020603050405020304" pitchFamily="18" charset="-78"/>
                <a:cs typeface="Simplified Arabic" panose="02020603050405020304" pitchFamily="18" charset="-78"/>
              </a:rPr>
              <a:t>التعرف </a:t>
            </a:r>
            <a:r>
              <a:rPr lang="ar-SA" sz="2000" dirty="0" smtClean="0">
                <a:latin typeface="Simplified Arabic" panose="02020603050405020304" pitchFamily="18" charset="-78"/>
                <a:cs typeface="Simplified Arabic" panose="02020603050405020304" pitchFamily="18" charset="-78"/>
              </a:rPr>
              <a:t>على</a:t>
            </a:r>
            <a:r>
              <a:rPr lang="ar-DZ" sz="2000" dirty="0" smtClean="0">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نموذج </a:t>
            </a:r>
            <a:r>
              <a:rPr lang="ar-DZ" sz="2000" dirty="0" smtClean="0">
                <a:latin typeface="Simplified Arabic" panose="02020603050405020304" pitchFamily="18" charset="-78"/>
                <a:cs typeface="Simplified Arabic" panose="02020603050405020304" pitchFamily="18" charset="-78"/>
              </a:rPr>
              <a:t>جامعة هارفارد</a:t>
            </a:r>
            <a:r>
              <a:rPr lang="ar-DZ" sz="2200" dirty="0" smtClean="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a:t>
            </a:r>
            <a:endParaRPr lang="fr-FR" dirty="0"/>
          </a:p>
          <a:p>
            <a:pPr marL="0" indent="0">
              <a:buNone/>
            </a:pPr>
            <a:endParaRPr lang="fr-FR" dirty="0"/>
          </a:p>
        </p:txBody>
      </p:sp>
      <p:sp>
        <p:nvSpPr>
          <p:cNvPr id="4" name="Espace réservé du contenu 2"/>
          <p:cNvSpPr txBox="1">
            <a:spLocks/>
          </p:cNvSpPr>
          <p:nvPr/>
        </p:nvSpPr>
        <p:spPr>
          <a:xfrm>
            <a:off x="457200" y="2708920"/>
            <a:ext cx="8229600" cy="50405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1" eaLnBrk="1" fontAlgn="auto" latinLnBrk="0" hangingPunct="1">
              <a:lnSpc>
                <a:spcPct val="100000"/>
              </a:lnSpc>
              <a:spcBef>
                <a:spcPct val="20000"/>
              </a:spcBef>
              <a:spcAft>
                <a:spcPts val="0"/>
              </a:spcAft>
              <a:buClr>
                <a:srgbClr val="000000"/>
              </a:buClr>
              <a:buSzTx/>
              <a:buFont typeface="Arial" pitchFamily="34" charset="0"/>
              <a:buNone/>
              <a:tabLst>
                <a:tab pos="89535" algn="r"/>
              </a:tabLst>
              <a:defRPr/>
            </a:pPr>
            <a:r>
              <a:rPr kumimoji="0" lang="ar-SA" sz="2200" b="0" i="0" u="none" strike="noStrike" kern="1200" cap="none" spc="0" normalizeH="0" baseline="0" noProof="0" dirty="0">
                <a:ln>
                  <a:noFill/>
                </a:ln>
                <a:solidFill>
                  <a:prstClr val="black"/>
                </a:solidFill>
                <a:effectLst/>
                <a:uLnTx/>
                <a:uFillTx/>
                <a:latin typeface="Calibri"/>
                <a:ea typeface="+mn-ea"/>
                <a:cs typeface="Simplified Arabic" panose="02020603050405020304" pitchFamily="18" charset="-78"/>
              </a:rPr>
              <a:t>التعرف على </a:t>
            </a:r>
            <a:r>
              <a:rPr kumimoji="0" lang="ar-SA"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نموذج </a:t>
            </a: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التطابق الاستراتيجي</a:t>
            </a:r>
            <a:r>
              <a:rPr kumimoji="0" lang="ar-DZ" sz="2200" b="0" i="0" u="none" strike="noStrike" kern="1200" cap="none" spc="0" normalizeH="0" baseline="0" noProof="0" dirty="0" smtClean="0">
                <a:ln>
                  <a:noFill/>
                </a:ln>
                <a:solidFill>
                  <a:prstClr val="black"/>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endParaRPr kumimoji="0" lang="fr-FR" sz="2200" b="0" i="0" u="none" strike="noStrike" kern="1200" cap="none" spc="0" normalizeH="0" baseline="0" noProof="0" dirty="0">
              <a:ln>
                <a:noFill/>
              </a:ln>
              <a:solidFill>
                <a:prstClr val="black"/>
              </a:solidFill>
              <a:effectLst/>
              <a:uLnTx/>
              <a:uFillTx/>
              <a:latin typeface="Calibri"/>
              <a:ea typeface="+mn-ea"/>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Espace réservé du contenu 2"/>
          <p:cNvSpPr txBox="1">
            <a:spLocks/>
          </p:cNvSpPr>
          <p:nvPr/>
        </p:nvSpPr>
        <p:spPr>
          <a:xfrm>
            <a:off x="457200" y="3501008"/>
            <a:ext cx="8229600" cy="50405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1" eaLnBrk="1" fontAlgn="auto" latinLnBrk="0" hangingPunct="1">
              <a:lnSpc>
                <a:spcPct val="100000"/>
              </a:lnSpc>
              <a:spcBef>
                <a:spcPct val="20000"/>
              </a:spcBef>
              <a:spcAft>
                <a:spcPts val="0"/>
              </a:spcAft>
              <a:buClr>
                <a:srgbClr val="000000"/>
              </a:buClr>
              <a:buSzTx/>
              <a:buFont typeface="Arial" pitchFamily="34" charset="0"/>
              <a:buNone/>
              <a:tabLst>
                <a:tab pos="89535" algn="r"/>
              </a:tabLst>
              <a:defRPr/>
            </a:pPr>
            <a:r>
              <a:rPr lang="ar-DZ" sz="2200" dirty="0" smtClean="0">
                <a:solidFill>
                  <a:prstClr val="black"/>
                </a:solidFill>
                <a:latin typeface="Calibri"/>
                <a:cs typeface="Simplified Arabic" panose="02020603050405020304" pitchFamily="18" charset="-78"/>
              </a:rPr>
              <a:t>التذكير ب</a:t>
            </a:r>
            <a:r>
              <a:rPr kumimoji="0" lang="ar-SA"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مض</a:t>
            </a: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مون</a:t>
            </a:r>
            <a:r>
              <a:rPr kumimoji="0" lang="ar-SA"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 </a:t>
            </a:r>
            <a:r>
              <a:rPr kumimoji="0" lang="ar-SA"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نموذج </a:t>
            </a: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التخطيط الاستراتيجي للموارد البشرية</a:t>
            </a:r>
            <a:r>
              <a:rPr kumimoji="0" lang="ar-DZ" sz="2200" b="0" i="0" u="none" strike="noStrike" kern="1200" cap="none" spc="0" normalizeH="0" baseline="0" noProof="0" dirty="0" smtClean="0">
                <a:ln>
                  <a:noFill/>
                </a:ln>
                <a:solidFill>
                  <a:prstClr val="black"/>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endParaRPr kumimoji="0" lang="fr-FR" sz="2200" b="0" i="0" u="none" strike="noStrike" kern="1200" cap="none" spc="0" normalizeH="0" baseline="0" noProof="0" dirty="0">
              <a:ln>
                <a:noFill/>
              </a:ln>
              <a:solidFill>
                <a:prstClr val="black"/>
              </a:solidFill>
              <a:effectLst/>
              <a:uLnTx/>
              <a:uFillTx/>
              <a:latin typeface="Calibri"/>
              <a:ea typeface="+mn-ea"/>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0621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جامعة هارفارد</a:t>
            </a:r>
            <a:endParaRPr lang="fr-FR" sz="3600" dirty="0"/>
          </a:p>
        </p:txBody>
      </p:sp>
      <p:sp>
        <p:nvSpPr>
          <p:cNvPr id="3" name="Espace réservé du contenu 2"/>
          <p:cNvSpPr>
            <a:spLocks noGrp="1"/>
          </p:cNvSpPr>
          <p:nvPr>
            <p:ph idx="1"/>
          </p:nvPr>
        </p:nvSpPr>
        <p:spPr>
          <a:xfrm>
            <a:off x="457200" y="1899085"/>
            <a:ext cx="8229600" cy="3114091"/>
          </a:xfrm>
          <a:solidFill>
            <a:schemeClr val="bg1">
              <a:lumMod val="95000"/>
            </a:schemeClr>
          </a:solidFill>
          <a:ln>
            <a:solidFill>
              <a:schemeClr val="bg1">
                <a:lumMod val="50000"/>
              </a:schemeClr>
            </a:solidFill>
          </a:ln>
        </p:spPr>
        <p:txBody>
          <a:bodyPr>
            <a:normAutofit/>
          </a:bodyPr>
          <a:lstStyle/>
          <a:p>
            <a:pPr marL="0" indent="360000" algn="just" rtl="1">
              <a:spcBef>
                <a:spcPts val="0"/>
              </a:spcBef>
              <a:spcAft>
                <a:spcPts val="0"/>
              </a:spcAft>
              <a:buNone/>
            </a:pPr>
            <a:r>
              <a:rPr lang="ar-SA" sz="2800" dirty="0" smtClean="0">
                <a:latin typeface="Calibri" panose="020F0502020204030204" pitchFamily="34" charset="0"/>
                <a:ea typeface="Calibri" panose="020F0502020204030204" pitchFamily="34" charset="0"/>
                <a:cs typeface="Simplified Arabic" panose="02020603050405020304" pitchFamily="18" charset="-78"/>
              </a:rPr>
              <a:t>ط</a:t>
            </a:r>
            <a:r>
              <a:rPr lang="ar-DZ" sz="2800" dirty="0" smtClean="0">
                <a:latin typeface="Calibri" panose="020F0502020204030204" pitchFamily="34" charset="0"/>
                <a:ea typeface="Calibri" panose="020F0502020204030204" pitchFamily="34" charset="0"/>
                <a:cs typeface="Simplified Arabic" panose="02020603050405020304" pitchFamily="18" charset="-78"/>
              </a:rPr>
              <a:t>ُ</a:t>
            </a:r>
            <a:r>
              <a:rPr lang="ar-SA" sz="2800" dirty="0" smtClean="0">
                <a:latin typeface="Calibri" panose="020F0502020204030204" pitchFamily="34" charset="0"/>
                <a:ea typeface="Calibri" panose="020F0502020204030204" pitchFamily="34" charset="0"/>
                <a:cs typeface="Simplified Arabic" panose="02020603050405020304" pitchFamily="18" charset="-78"/>
              </a:rPr>
              <a:t>و</a:t>
            </a:r>
            <a:r>
              <a:rPr lang="ar-DZ" sz="2800" dirty="0" smtClean="0">
                <a:latin typeface="Calibri" panose="020F0502020204030204" pitchFamily="34" charset="0"/>
                <a:ea typeface="Calibri" panose="020F0502020204030204" pitchFamily="34" charset="0"/>
                <a:cs typeface="Simplified Arabic" panose="02020603050405020304" pitchFamily="18" charset="-78"/>
              </a:rPr>
              <a:t>ِ</a:t>
            </a:r>
            <a:r>
              <a:rPr lang="ar-SA" sz="2800" dirty="0" smtClean="0">
                <a:latin typeface="Calibri" panose="020F0502020204030204" pitchFamily="34" charset="0"/>
                <a:ea typeface="Calibri" panose="020F0502020204030204" pitchFamily="34" charset="0"/>
                <a:cs typeface="Simplified Arabic" panose="02020603050405020304" pitchFamily="18" charset="-78"/>
              </a:rPr>
              <a:t>ر</a:t>
            </a:r>
            <a:r>
              <a:rPr lang="ar-SA" sz="2800" dirty="0">
                <a:latin typeface="Calibri" panose="020F0502020204030204" pitchFamily="34" charset="0"/>
                <a:ea typeface="Calibri" panose="020F0502020204030204" pitchFamily="34" charset="0"/>
                <a:cs typeface="Simplified Arabic" panose="02020603050405020304" pitchFamily="18" charset="-78"/>
              </a:rPr>
              <a:t> نموذج هارفارد سنة 1984 من قبل العديد من الخبراء في جامعة هارفارد، ونص هذا النموذج على </a:t>
            </a:r>
            <a:r>
              <a:rPr lang="ar-SA" sz="2800" dirty="0" smtClean="0">
                <a:latin typeface="Calibri" panose="020F0502020204030204" pitchFamily="34" charset="0"/>
                <a:ea typeface="Calibri" panose="020F0502020204030204" pitchFamily="34" charset="0"/>
                <a:cs typeface="Simplified Arabic" panose="02020603050405020304" pitchFamily="18" charset="-78"/>
              </a:rPr>
              <a:t>أن</a:t>
            </a:r>
            <a:r>
              <a:rPr lang="ar-DZ" sz="2800" dirty="0" smtClean="0">
                <a:latin typeface="Calibri" panose="020F0502020204030204" pitchFamily="34" charset="0"/>
                <a:ea typeface="Calibri" panose="020F0502020204030204" pitchFamily="34" charset="0"/>
                <a:cs typeface="Simplified Arabic" panose="02020603050405020304" pitchFamily="18" charset="-78"/>
              </a:rPr>
              <a:t> استراتيجية إدارة الموارد البشرية </a:t>
            </a:r>
            <a:r>
              <a:rPr lang="ar-SA" sz="2800" dirty="0" smtClean="0">
                <a:latin typeface="Calibri" panose="020F0502020204030204" pitchFamily="34" charset="0"/>
                <a:ea typeface="Calibri" panose="020F0502020204030204" pitchFamily="34" charset="0"/>
                <a:cs typeface="Simplified Arabic" panose="02020603050405020304" pitchFamily="18" charset="-78"/>
              </a:rPr>
              <a:t>تتكون </a:t>
            </a:r>
            <a:r>
              <a:rPr lang="ar-SA" sz="2800" dirty="0">
                <a:latin typeface="Calibri" panose="020F0502020204030204" pitchFamily="34" charset="0"/>
                <a:ea typeface="Calibri" panose="020F0502020204030204" pitchFamily="34" charset="0"/>
                <a:cs typeface="Simplified Arabic" panose="02020603050405020304" pitchFamily="18" charset="-78"/>
              </a:rPr>
              <a:t>من اهتمامات أصحاب العلاقة والعوامل </a:t>
            </a:r>
            <a:r>
              <a:rPr lang="ar-SA" sz="2800" dirty="0" err="1">
                <a:latin typeface="Calibri" panose="020F0502020204030204" pitchFamily="34" charset="0"/>
                <a:ea typeface="Calibri" panose="020F0502020204030204" pitchFamily="34" charset="0"/>
                <a:cs typeface="Simplified Arabic" panose="02020603050405020304" pitchFamily="18" charset="-78"/>
              </a:rPr>
              <a:t>الموقفية</a:t>
            </a:r>
            <a:r>
              <a:rPr lang="ar-SA" sz="2800" dirty="0">
                <a:latin typeface="Calibri" panose="020F0502020204030204" pitchFamily="34" charset="0"/>
                <a:ea typeface="Calibri" panose="020F0502020204030204" pitchFamily="34" charset="0"/>
                <a:cs typeface="Simplified Arabic" panose="02020603050405020304" pitchFamily="18" charset="-78"/>
              </a:rPr>
              <a:t> والتغذية العكسية التي تبين نتائج ممارسات إدارة الموارد البشرية التي يجب الوصول إليها في المديين القصير والبعيد، وساهم هذا النموذج </a:t>
            </a:r>
            <a:r>
              <a:rPr lang="ar-DZ" sz="2800" dirty="0" smtClean="0">
                <a:latin typeface="Calibri" panose="020F0502020204030204" pitchFamily="34" charset="0"/>
                <a:ea typeface="Calibri" panose="020F0502020204030204" pitchFamily="34" charset="0"/>
                <a:cs typeface="Simplified Arabic" panose="02020603050405020304" pitchFamily="18" charset="-78"/>
              </a:rPr>
              <a:t>        </a:t>
            </a:r>
            <a:r>
              <a:rPr lang="ar-SA" sz="2800" dirty="0" smtClean="0">
                <a:latin typeface="Calibri" panose="020F0502020204030204" pitchFamily="34" charset="0"/>
                <a:ea typeface="Calibri" panose="020F0502020204030204" pitchFamily="34" charset="0"/>
                <a:cs typeface="Simplified Arabic" panose="02020603050405020304" pitchFamily="18" charset="-78"/>
              </a:rPr>
              <a:t>في </a:t>
            </a:r>
            <a:r>
              <a:rPr lang="ar-SA" sz="2800" dirty="0">
                <a:latin typeface="Calibri" panose="020F0502020204030204" pitchFamily="34" charset="0"/>
                <a:ea typeface="Calibri" panose="020F0502020204030204" pitchFamily="34" charset="0"/>
                <a:cs typeface="Simplified Arabic" panose="02020603050405020304" pitchFamily="18" charset="-78"/>
              </a:rPr>
              <a:t>التطورات اللاحقة في مجال </a:t>
            </a:r>
            <a:r>
              <a:rPr lang="ar-SA" sz="2800" dirty="0" smtClean="0">
                <a:latin typeface="Calibri" panose="020F0502020204030204" pitchFamily="34" charset="0"/>
                <a:ea typeface="Calibri" panose="020F0502020204030204" pitchFamily="34" charset="0"/>
                <a:cs typeface="Simplified Arabic" panose="02020603050405020304" pitchFamily="18" charset="-78"/>
              </a:rPr>
              <a:t>الإدارة </a:t>
            </a:r>
            <a:r>
              <a:rPr lang="ar-SA" sz="2800" dirty="0">
                <a:latin typeface="Calibri" panose="020F0502020204030204" pitchFamily="34" charset="0"/>
                <a:ea typeface="Calibri" panose="020F0502020204030204" pitchFamily="34" charset="0"/>
                <a:cs typeface="Simplified Arabic" panose="02020603050405020304" pitchFamily="18" charset="-78"/>
              </a:rPr>
              <a:t>الاستراتيجية للموارد البشرية من خلال تبيانه لما يلي:</a:t>
            </a:r>
            <a:endParaRPr lang="fr-FR" sz="2800" dirty="0">
              <a:latin typeface="Calibri" panose="020F0502020204030204" pitchFamily="34" charset="0"/>
              <a:ea typeface="Calibri" panose="020F0502020204030204" pitchFamily="34" charset="0"/>
              <a:cs typeface="Arial" panose="020B0604020202020204" pitchFamily="34" charset="0"/>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2254618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9"/>
            <a:ext cx="8229600" cy="504055"/>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8900" algn="r"/>
              </a:tabLst>
            </a:pPr>
            <a:r>
              <a:rPr lang="ar-SA" sz="1800" dirty="0">
                <a:latin typeface="Simplified Arabic" panose="02020603050405020304" pitchFamily="18" charset="-78"/>
                <a:ea typeface="Simplified Arabic" panose="02020603050405020304" pitchFamily="18" charset="-78"/>
                <a:cs typeface="Simplified Arabic" panose="02020603050405020304" pitchFamily="18" charset="-78"/>
              </a:rPr>
              <a:t>أن استراتيجية إدارة الموارد البشرية يجب أن تتطور مع مراعاة مصالح أصحاب والعوامل </a:t>
            </a:r>
            <a:r>
              <a:rPr lang="ar-SA" sz="1800" dirty="0" smtClean="0">
                <a:latin typeface="Simplified Arabic" panose="02020603050405020304" pitchFamily="18" charset="-78"/>
                <a:ea typeface="Simplified Arabic" panose="02020603050405020304" pitchFamily="18" charset="-78"/>
                <a:cs typeface="Simplified Arabic" panose="02020603050405020304" pitchFamily="18" charset="-78"/>
              </a:rPr>
              <a:t>الظرفية</a:t>
            </a:r>
            <a:r>
              <a:rPr lang="ar-SA" sz="1800" spc="25"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buNone/>
            </a:pPr>
            <a:endParaRPr lang="fr-FR" dirty="0"/>
          </a:p>
        </p:txBody>
      </p:sp>
      <p:sp>
        <p:nvSpPr>
          <p:cNvPr id="4" name="Espace réservé du contenu 2"/>
          <p:cNvSpPr txBox="1">
            <a:spLocks/>
          </p:cNvSpPr>
          <p:nvPr/>
        </p:nvSpPr>
        <p:spPr>
          <a:xfrm>
            <a:off x="452099" y="1302445"/>
            <a:ext cx="8229600" cy="162249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8900" algn="r"/>
              </a:tabLst>
            </a:pPr>
            <a:r>
              <a:rPr lang="ar-SA" sz="1800" dirty="0">
                <a:latin typeface="Simplified Arabic" panose="02020603050405020304" pitchFamily="18" charset="-78"/>
                <a:ea typeface="Simplified Arabic" panose="02020603050405020304" pitchFamily="18" charset="-78"/>
                <a:cs typeface="Simplified Arabic" panose="02020603050405020304" pitchFamily="18" charset="-78"/>
              </a:rPr>
              <a:t>أن إدارة الموارد البشرية تتميز بخاصيتين تتمثلان في:</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705" algn="r"/>
              </a:tabLst>
            </a:pPr>
            <a:r>
              <a:rPr lang="ar-DZ" sz="1800" dirty="0" smtClean="0">
                <a:latin typeface="Simplified Arabic" panose="02020603050405020304" pitchFamily="18" charset="-78"/>
                <a:ea typeface="Simplified Arabic" panose="02020603050405020304" pitchFamily="18" charset="-78"/>
                <a:cs typeface="Simplified Arabic" panose="02020603050405020304" pitchFamily="18" charset="-78"/>
              </a:rPr>
              <a:t> </a:t>
            </a:r>
            <a:r>
              <a:rPr lang="ar-SA" sz="1800" dirty="0" smtClean="0">
                <a:latin typeface="Simplified Arabic" panose="02020603050405020304" pitchFamily="18" charset="-78"/>
                <a:ea typeface="Simplified Arabic" panose="02020603050405020304" pitchFamily="18" charset="-78"/>
                <a:cs typeface="Simplified Arabic" panose="02020603050405020304" pitchFamily="18" charset="-78"/>
              </a:rPr>
              <a:t>يكلف </a:t>
            </a:r>
            <a:r>
              <a:rPr lang="ar-SA" sz="1800" dirty="0">
                <a:latin typeface="Simplified Arabic" panose="02020603050405020304" pitchFamily="18" charset="-78"/>
                <a:ea typeface="Simplified Arabic" panose="02020603050405020304" pitchFamily="18" charset="-78"/>
                <a:cs typeface="Simplified Arabic" panose="02020603050405020304" pitchFamily="18" charset="-78"/>
              </a:rPr>
              <a:t>المديرون المباشرون في إدارة الموارد البشرية بالمزيد من المسؤولية لضمان الموائمة بين الاستراتيجية التنافسية وسياسة الموارد البشرية.</a:t>
            </a:r>
            <a:endParaRPr lang="fr-FR" sz="1800" dirty="0">
              <a:latin typeface="Simplified Arabic" panose="02020603050405020304" pitchFamily="18" charset="-78"/>
              <a:cs typeface="Simplified Arabic" panose="02020603050405020304" pitchFamily="18" charset="-78"/>
            </a:endParaRPr>
          </a:p>
          <a:p>
            <a:pPr marL="0" lvl="0" indent="0" algn="just" rtl="1">
              <a:spcBef>
                <a:spcPts val="0"/>
              </a:spcBef>
              <a:buFont typeface="Symbol" panose="05050102010706020507" pitchFamily="18" charset="2"/>
              <a:buChar char=""/>
              <a:tabLst>
                <a:tab pos="179705" algn="r"/>
              </a:tabLst>
            </a:pPr>
            <a:r>
              <a:rPr lang="ar-DZ" sz="1800" dirty="0" smtClean="0">
                <a:latin typeface="Simplified Arabic" panose="02020603050405020304" pitchFamily="18" charset="-78"/>
                <a:ea typeface="Simplified Arabic" panose="02020603050405020304" pitchFamily="18" charset="-78"/>
                <a:cs typeface="Simplified Arabic" panose="02020603050405020304" pitchFamily="18" charset="-78"/>
              </a:rPr>
              <a:t> </a:t>
            </a:r>
            <a:r>
              <a:rPr lang="ar-SA" sz="1800" dirty="0" smtClean="0">
                <a:latin typeface="Simplified Arabic" panose="02020603050405020304" pitchFamily="18" charset="-78"/>
                <a:ea typeface="Simplified Arabic" panose="02020603050405020304" pitchFamily="18" charset="-78"/>
                <a:cs typeface="Simplified Arabic" panose="02020603050405020304" pitchFamily="18" charset="-78"/>
              </a:rPr>
              <a:t>تتمثل </a:t>
            </a:r>
            <a:r>
              <a:rPr lang="ar-SA" sz="1800" dirty="0">
                <a:latin typeface="Simplified Arabic" panose="02020603050405020304" pitchFamily="18" charset="-78"/>
                <a:ea typeface="Simplified Arabic" panose="02020603050405020304" pitchFamily="18" charset="-78"/>
                <a:cs typeface="Simplified Arabic" panose="02020603050405020304" pitchFamily="18" charset="-78"/>
              </a:rPr>
              <a:t>مهمة الموارد البشرية في وضع السياسات التي تبين كيفية تطوير أنشطة الموارد البشرية وتنفيذها بطرق تجعلها أكثر تعزيزا لبعضها البعض.</a:t>
            </a:r>
            <a:endParaRPr lang="fr-FR" sz="1800" dirty="0">
              <a:effectLst/>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452099" y="3102645"/>
            <a:ext cx="8229600" cy="758403"/>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defRPr/>
            </a:pPr>
            <a:r>
              <a:rPr lang="ar-SA" sz="1800" dirty="0">
                <a:ea typeface="Simplified Arabic" panose="02020603050405020304" pitchFamily="18" charset="-78"/>
                <a:cs typeface="Simplified Arabic" panose="02020603050405020304" pitchFamily="18" charset="-78"/>
              </a:rPr>
              <a:t>أن مفهوم إدارة الموارد البشرية يتكون من سياسات تعزز التبادلية من خلال تحقيق مصالح الأفراد ومصالح المنظمة </a:t>
            </a:r>
            <a:r>
              <a:rPr lang="ar-SA" sz="1800" dirty="0" smtClean="0">
                <a:ea typeface="Simplified Arabic" panose="02020603050405020304" pitchFamily="18" charset="-78"/>
                <a:cs typeface="Simplified Arabic" panose="02020603050405020304" pitchFamily="18" charset="-78"/>
              </a:rPr>
              <a:t>معا</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a:t>
            </a:r>
            <a:endParaRPr lang="fr-FR" sz="1800" dirty="0">
              <a:solidFill>
                <a:prstClr val="black"/>
              </a:solidFill>
              <a:latin typeface="Calibri" panose="020F0502020204030204" pitchFamily="34" charset="0"/>
              <a:ea typeface="Calibri" panose="020F0502020204030204" pitchFamily="34" charset="0"/>
              <a:cs typeface="Felix Titling" panose="04060505060202020A04" pitchFamily="82" charset="0"/>
            </a:endParaRPr>
          </a:p>
          <a:p>
            <a:pPr marL="0" lvl="0" indent="0" algn="just" rtl="1">
              <a:spcBef>
                <a:spcPts val="0"/>
              </a:spcBef>
              <a:buClr>
                <a:srgbClr val="000000"/>
              </a:buClr>
              <a:buNone/>
              <a:tabLst>
                <a:tab pos="89535" algn="r"/>
              </a:tabLst>
            </a:pP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Felix Titling" panose="04060505060202020A04" pitchFamily="82" charset="0"/>
            </a:endParaRPr>
          </a:p>
        </p:txBody>
      </p:sp>
      <p:sp>
        <p:nvSpPr>
          <p:cNvPr id="6" name="Espace réservé du contenu 2"/>
          <p:cNvSpPr txBox="1">
            <a:spLocks/>
          </p:cNvSpPr>
          <p:nvPr/>
        </p:nvSpPr>
        <p:spPr>
          <a:xfrm>
            <a:off x="452099" y="4758829"/>
            <a:ext cx="8229600" cy="104643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 pos="179705" algn="r"/>
              </a:tabLst>
            </a:pPr>
            <a:r>
              <a:rPr lang="ar-SA" sz="1800" dirty="0">
                <a:ea typeface="Simplified Arabic" panose="02020603050405020304" pitchFamily="18" charset="-78"/>
                <a:cs typeface="Simplified Arabic" panose="02020603050405020304" pitchFamily="18" charset="-78"/>
              </a:rPr>
              <a:t>وجود مجموعة من المقترحات التي تساعد على إنشاء منظمات أكثر فاعلية تتمثل في التكامل الاستراتيجي وقدرة المنظمات على دمج قضايا إدارة الموارد البشرية في خططها الاستراتيجية، </a:t>
            </a:r>
            <a:r>
              <a:rPr lang="ar-SA" sz="1800" dirty="0" smtClean="0">
                <a:ea typeface="Simplified Arabic" panose="02020603050405020304" pitchFamily="18" charset="-78"/>
                <a:cs typeface="Simplified Arabic" panose="02020603050405020304" pitchFamily="18" charset="-78"/>
              </a:rPr>
              <a:t>الالتزام </a:t>
            </a:r>
            <a:r>
              <a:rPr lang="ar-SA" sz="1800" dirty="0">
                <a:ea typeface="Simplified Arabic" panose="02020603050405020304" pitchFamily="18" charset="-78"/>
                <a:cs typeface="Simplified Arabic" panose="02020603050405020304" pitchFamily="18" charset="-78"/>
              </a:rPr>
              <a:t>العالي لمتابعة الأهداف </a:t>
            </a:r>
            <a:r>
              <a:rPr lang="ar-SA" sz="1800" dirty="0" smtClean="0">
                <a:ea typeface="Simplified Arabic" panose="02020603050405020304" pitchFamily="18" charset="-78"/>
                <a:cs typeface="Simplified Arabic" panose="02020603050405020304" pitchFamily="18" charset="-78"/>
              </a:rPr>
              <a:t>المسطرة</a:t>
            </a:r>
            <a:r>
              <a:rPr lang="ar-DZ" sz="1800" dirty="0" smtClean="0">
                <a:ea typeface="Simplified Arabic" panose="02020603050405020304" pitchFamily="18" charset="-78"/>
                <a:cs typeface="Simplified Arabic" panose="02020603050405020304" pitchFamily="18" charset="-78"/>
              </a:rPr>
              <a:t>، </a:t>
            </a:r>
            <a:r>
              <a:rPr lang="ar-SA" sz="1800" dirty="0" smtClean="0">
                <a:ea typeface="Simplified Arabic" panose="02020603050405020304" pitchFamily="18" charset="-78"/>
                <a:cs typeface="Simplified Arabic" panose="02020603050405020304" pitchFamily="18" charset="-78"/>
              </a:rPr>
              <a:t>الجودة العالية</a:t>
            </a:r>
            <a:r>
              <a:rPr lang="ar-DZ" sz="1800" dirty="0" smtClean="0">
                <a:ea typeface="Simplified Arabic" panose="02020603050405020304" pitchFamily="18" charset="-78"/>
                <a:cs typeface="Simplified Arabic" panose="02020603050405020304" pitchFamily="18" charset="-78"/>
              </a:rPr>
              <a:t> و</a:t>
            </a:r>
            <a:r>
              <a:rPr lang="ar-SA" sz="1800" dirty="0" smtClean="0">
                <a:ea typeface="Simplified Arabic" panose="02020603050405020304" pitchFamily="18" charset="-78"/>
                <a:cs typeface="Simplified Arabic" panose="02020603050405020304" pitchFamily="18" charset="-78"/>
              </a:rPr>
              <a:t>المرونة.</a:t>
            </a:r>
            <a:endParaRPr lang="fr-FR" sz="1800" spc="0" dirty="0">
              <a:effectLst/>
              <a:cs typeface="Felix Titling" panose="04060505060202020A04" pitchFamily="82" charset="0"/>
            </a:endParaRPr>
          </a:p>
        </p:txBody>
      </p:sp>
      <p:sp>
        <p:nvSpPr>
          <p:cNvPr id="7" name="Espace réservé du contenu 2"/>
          <p:cNvSpPr txBox="1">
            <a:spLocks/>
          </p:cNvSpPr>
          <p:nvPr/>
        </p:nvSpPr>
        <p:spPr>
          <a:xfrm>
            <a:off x="452099" y="4038749"/>
            <a:ext cx="8229600" cy="54237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9535" algn="r"/>
              </a:tabLst>
              <a:defRPr/>
            </a:pPr>
            <a:r>
              <a:rPr lang="ar-SA" sz="2600" dirty="0">
                <a:latin typeface="Simplified Arabic" panose="02020603050405020304" pitchFamily="18" charset="-78"/>
                <a:ea typeface="Simplified Arabic" panose="02020603050405020304" pitchFamily="18" charset="-78"/>
                <a:cs typeface="Simplified Arabic" panose="02020603050405020304" pitchFamily="18" charset="-78"/>
              </a:rPr>
              <a:t>أهمية الجوانب الاستراتيجية الكمية والحسابية لإدارة الموظفين بطريقة </a:t>
            </a:r>
            <a:r>
              <a:rPr lang="ar-SA" sz="2600" dirty="0" smtClean="0">
                <a:latin typeface="Simplified Arabic" panose="02020603050405020304" pitchFamily="18" charset="-78"/>
                <a:ea typeface="Simplified Arabic" panose="02020603050405020304" pitchFamily="18" charset="-78"/>
                <a:cs typeface="Simplified Arabic" panose="02020603050405020304" pitchFamily="18" charset="-78"/>
              </a:rPr>
              <a:t>عقلانية</a:t>
            </a:r>
            <a:r>
              <a:rPr lang="ar-SA" sz="2600" dirty="0">
                <a:solidFill>
                  <a:srgbClr val="000000"/>
                </a:solidFill>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26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Clr>
                <a:srgbClr val="000000"/>
              </a:buClr>
              <a:buNone/>
              <a:tabLst>
                <a:tab pos="89535" algn="r"/>
              </a:tabLst>
            </a:pPr>
            <a:r>
              <a:rPr lang="ar-SA" sz="1800" dirty="0" smtClean="0">
                <a:ea typeface="Simplified Arabic" panose="02020603050405020304" pitchFamily="18" charset="-78"/>
                <a:cs typeface="Simplified Arabic" panose="02020603050405020304" pitchFamily="18" charset="-78"/>
              </a:rPr>
              <a:t> </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124237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200" b="1" dirty="0" smtClean="0"/>
              <a:t>مراحل تصميم استراتيجية الموارد البشرية حسب نموذج جامعة هارفارد</a:t>
            </a:r>
            <a:endParaRPr lang="fr-FR" sz="3200" dirty="0"/>
          </a:p>
        </p:txBody>
      </p:sp>
      <p:sp>
        <p:nvSpPr>
          <p:cNvPr id="3" name="Espace réservé du contenu 2"/>
          <p:cNvSpPr>
            <a:spLocks noGrp="1"/>
          </p:cNvSpPr>
          <p:nvPr>
            <p:ph idx="1"/>
          </p:nvPr>
        </p:nvSpPr>
        <p:spPr>
          <a:xfrm>
            <a:off x="480452" y="2043101"/>
            <a:ext cx="8229600" cy="809835"/>
          </a:xfrm>
          <a:solidFill>
            <a:schemeClr val="bg1">
              <a:lumMod val="95000"/>
            </a:schemeClr>
          </a:solidFill>
          <a:ln>
            <a:solidFill>
              <a:schemeClr val="bg1">
                <a:lumMod val="50000"/>
              </a:schemeClr>
            </a:solidFill>
          </a:ln>
        </p:spPr>
        <p:txBody>
          <a:bodyPr>
            <a:normAutofit/>
          </a:bodyPr>
          <a:lstStyle/>
          <a:p>
            <a:pPr marL="0" lvl="0" indent="0" algn="just" rtl="1" fontAlgn="base">
              <a:lnSpc>
                <a:spcPct val="107000"/>
              </a:lnSpc>
              <a:spcBef>
                <a:spcPts val="0"/>
              </a:spcBef>
              <a:buNone/>
            </a:pPr>
            <a:r>
              <a:rPr lang="ar-DZ" sz="2000" dirty="0">
                <a:latin typeface="Calibri" panose="020F0502020204030204" pitchFamily="34" charset="0"/>
                <a:ea typeface="Times New Roman" panose="02020603050405020304" pitchFamily="18" charset="0"/>
                <a:cs typeface="Simplified Arabic" panose="02020603050405020304" pitchFamily="18" charset="-78"/>
              </a:rPr>
              <a:t>تحديد اهتمامات أصحاب المصالح والعوامل </a:t>
            </a:r>
            <a:r>
              <a:rPr lang="ar-DZ" sz="2000" dirty="0" err="1" smtClean="0">
                <a:latin typeface="Calibri" panose="020F0502020204030204" pitchFamily="34" charset="0"/>
                <a:ea typeface="Times New Roman" panose="02020603050405020304" pitchFamily="18" charset="0"/>
                <a:cs typeface="Simplified Arabic" panose="02020603050405020304" pitchFamily="18" charset="-78"/>
              </a:rPr>
              <a:t>الموقفية</a:t>
            </a:r>
            <a:r>
              <a:rPr lang="ar-DZ" sz="20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000" dirty="0" smtClean="0">
                <a:ea typeface="Simplified Arabic" panose="02020603050405020304" pitchFamily="18" charset="-78"/>
                <a:cs typeface="Simplified Arabic" panose="02020603050405020304" pitchFamily="18" charset="-78"/>
              </a:rPr>
              <a:t>والتي </a:t>
            </a:r>
            <a:r>
              <a:rPr lang="ar-SA" sz="2000" dirty="0">
                <a:ea typeface="Simplified Arabic" panose="02020603050405020304" pitchFamily="18" charset="-78"/>
                <a:cs typeface="Simplified Arabic" panose="02020603050405020304" pitchFamily="18" charset="-78"/>
              </a:rPr>
              <a:t>يجب أن تؤخذ بعين الاعتبار عند صياغة استراتيجيات الموارد البشرية التي تعكس اهتماماتهم </a:t>
            </a:r>
            <a:r>
              <a:rPr lang="ar-SA" sz="2000" dirty="0" smtClean="0">
                <a:ea typeface="Simplified Arabic" panose="02020603050405020304" pitchFamily="18" charset="-78"/>
                <a:cs typeface="Simplified Arabic" panose="02020603050405020304" pitchFamily="18" charset="-78"/>
              </a:rPr>
              <a:t>المختلفة</a:t>
            </a:r>
            <a:r>
              <a:rPr lang="fr-FR" sz="1700" spc="25" dirty="0" smtClean="0">
                <a:solidFill>
                  <a:prstClr val="black"/>
                </a:solidFill>
                <a:latin typeface="Simplified Arabic" panose="02020603050405020304" pitchFamily="18" charset="-78"/>
                <a:ea typeface="Times New Roman" panose="02020603050405020304" pitchFamily="18" charset="0"/>
                <a:cs typeface="Arial" panose="020B0604020202020204" pitchFamily="34" charset="0"/>
              </a:rPr>
              <a:t>.</a:t>
            </a:r>
            <a:endParaRPr lang="fr-FR" sz="13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indent="0" algn="just" rtl="1">
              <a:spcBef>
                <a:spcPts val="0"/>
              </a:spcBef>
              <a:spcAft>
                <a:spcPts val="0"/>
              </a:spcAft>
              <a:buNone/>
            </a:pP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4" name="Espace réservé du contenu 2"/>
          <p:cNvSpPr txBox="1">
            <a:spLocks/>
          </p:cNvSpPr>
          <p:nvPr/>
        </p:nvSpPr>
        <p:spPr>
          <a:xfrm>
            <a:off x="480452" y="3284984"/>
            <a:ext cx="8229600" cy="57606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fontAlgn="base">
              <a:lnSpc>
                <a:spcPct val="107000"/>
              </a:lnSpc>
              <a:spcBef>
                <a:spcPts val="0"/>
              </a:spcBef>
              <a:buNone/>
            </a:pPr>
            <a:r>
              <a:rPr lang="ar-SA" sz="2000" spc="25" dirty="0" smtClean="0">
                <a:latin typeface="Calibri" panose="020F0502020204030204" pitchFamily="34" charset="0"/>
                <a:ea typeface="Calibri" panose="020F0502020204030204" pitchFamily="34" charset="0"/>
                <a:cs typeface="Simplified Arabic" panose="02020603050405020304" pitchFamily="18" charset="-78"/>
              </a:rPr>
              <a:t>صياغة استراتيجية الموارد البشرية في ضوء اهتمامات أصحاب المصالح والعوامل الظرفية</a:t>
            </a:r>
            <a:r>
              <a:rPr lang="fr-FR" sz="1700" spc="25" dirty="0" smtClean="0">
                <a:solidFill>
                  <a:prstClr val="black"/>
                </a:solidFill>
                <a:latin typeface="Simplified Arabic" panose="02020603050405020304" pitchFamily="18" charset="-78"/>
                <a:ea typeface="Times New Roman" panose="02020603050405020304" pitchFamily="18" charset="0"/>
                <a:cs typeface="Arial" panose="020B0604020202020204" pitchFamily="34" charset="0"/>
              </a:rPr>
              <a:t>.</a:t>
            </a:r>
            <a:endParaRPr lang="fr-FR" sz="1300" dirty="0" smtClean="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lvl="0" indent="0" algn="just" rtl="1">
              <a:lnSpc>
                <a:spcPct val="107000"/>
              </a:lnSpc>
              <a:buClr>
                <a:srgbClr val="000000"/>
              </a:buClr>
              <a:buNone/>
              <a:tabLst>
                <a:tab pos="88900" algn="r"/>
              </a:tabLst>
            </a:pPr>
            <a:endParaRPr lang="fr-FR" sz="22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
        <p:nvSpPr>
          <p:cNvPr id="5" name="Espace réservé du contenu 2"/>
          <p:cNvSpPr txBox="1">
            <a:spLocks/>
          </p:cNvSpPr>
          <p:nvPr/>
        </p:nvSpPr>
        <p:spPr>
          <a:xfrm>
            <a:off x="480452" y="4293096"/>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10000"/>
              </a:lnSpc>
              <a:spcBef>
                <a:spcPts val="0"/>
              </a:spcBef>
              <a:buClr>
                <a:srgbClr val="000000"/>
              </a:buClr>
              <a:buNone/>
              <a:tabLst>
                <a:tab pos="88900" algn="r"/>
              </a:tabLst>
            </a:pPr>
            <a:r>
              <a:rPr lang="ar-SA" sz="2400" spc="25" dirty="0">
                <a:latin typeface="Calibri" panose="020F0502020204030204" pitchFamily="34" charset="0"/>
                <a:ea typeface="Calibri" panose="020F0502020204030204" pitchFamily="34" charset="0"/>
                <a:cs typeface="Simplified Arabic" panose="02020603050405020304" pitchFamily="18" charset="-78"/>
              </a:rPr>
              <a:t>القيام بعملية التغذية </a:t>
            </a:r>
            <a:r>
              <a:rPr lang="ar-SA" sz="2400" spc="25" dirty="0" smtClean="0">
                <a:latin typeface="Calibri" panose="020F0502020204030204" pitchFamily="34" charset="0"/>
                <a:ea typeface="Calibri" panose="020F0502020204030204" pitchFamily="34" charset="0"/>
                <a:cs typeface="Simplified Arabic" panose="02020603050405020304" pitchFamily="18" charset="-78"/>
              </a:rPr>
              <a:t>العكسية </a:t>
            </a:r>
            <a:r>
              <a:rPr lang="ar-SA" sz="2400" spc="25" dirty="0">
                <a:latin typeface="Calibri" panose="020F0502020204030204" pitchFamily="34" charset="0"/>
                <a:ea typeface="Calibri" panose="020F0502020204030204" pitchFamily="34" charset="0"/>
                <a:cs typeface="Simplified Arabic" panose="02020603050405020304" pitchFamily="18" charset="-78"/>
              </a:rPr>
              <a:t>بشكل مستمر بناء على النتائج التي تم تحقيقها من خلال تنفيذ استراتيجية إدارة الموارد </a:t>
            </a:r>
            <a:r>
              <a:rPr lang="ar-SA" sz="2400" spc="25" dirty="0" smtClean="0">
                <a:latin typeface="Calibri" panose="020F0502020204030204" pitchFamily="34" charset="0"/>
                <a:ea typeface="Calibri" panose="020F0502020204030204" pitchFamily="34" charset="0"/>
                <a:cs typeface="Simplified Arabic" panose="02020603050405020304" pitchFamily="18" charset="-78"/>
              </a:rPr>
              <a:t>البشرية</a:t>
            </a:r>
            <a:r>
              <a:rPr lang="fr-FR" sz="2400" spc="25" dirty="0">
                <a:solidFill>
                  <a:prstClr val="black"/>
                </a:solidFill>
                <a:latin typeface="Simplified Arabic" panose="02020603050405020304" pitchFamily="18" charset="-78"/>
                <a:ea typeface="Times New Roman" panose="02020603050405020304" pitchFamily="18" charset="0"/>
                <a:cs typeface="Arial" panose="020B0604020202020204" pitchFamily="34" charset="0"/>
              </a:rPr>
              <a:t> .</a:t>
            </a:r>
            <a:endParaRPr lang="fr-FR"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Tree>
    <p:extLst>
      <p:ext uri="{BB962C8B-B14F-4D97-AF65-F5344CB8AC3E}">
        <p14:creationId xmlns:p14="http://schemas.microsoft.com/office/powerpoint/2010/main" val="3234208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ZoneTexte 59"/>
          <p:cNvSpPr txBox="1"/>
          <p:nvPr/>
        </p:nvSpPr>
        <p:spPr>
          <a:xfrm>
            <a:off x="1979712" y="1208936"/>
            <a:ext cx="4896544" cy="369332"/>
          </a:xfrm>
          <a:prstGeom prst="rect">
            <a:avLst/>
          </a:prstGeom>
          <a:solidFill>
            <a:schemeClr val="bg1">
              <a:lumMod val="95000"/>
            </a:schemeClr>
          </a:solidFill>
          <a:ln>
            <a:solidFill>
              <a:schemeClr val="bg1">
                <a:lumMod val="6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1800" b="0" i="0" u="none" strike="noStrike" kern="1200" cap="none" spc="0" normalizeH="0" baseline="0" noProof="0" dirty="0" smtClean="0">
                <a:ln>
                  <a:noFill/>
                </a:ln>
                <a:solidFill>
                  <a:prstClr val="black"/>
                </a:solidFill>
                <a:effectLst/>
                <a:uLnTx/>
                <a:uFillTx/>
                <a:latin typeface="Calibri"/>
                <a:ea typeface="+mn-ea"/>
                <a:cs typeface="Arial" panose="020B0604020202020204" pitchFamily="34" charset="0"/>
              </a:rPr>
              <a:t>نموذج جامعة هارفارد</a:t>
            </a: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5" name="Espace réservé du contenu 4"/>
          <p:cNvPicPr>
            <a:picLocks noGrp="1" noChangeAspect="1"/>
          </p:cNvPicPr>
          <p:nvPr>
            <p:ph idx="1"/>
          </p:nvPr>
        </p:nvPicPr>
        <p:blipFill>
          <a:blip r:embed="rId2"/>
          <a:stretch>
            <a:fillRect/>
          </a:stretch>
        </p:blipFill>
        <p:spPr>
          <a:xfrm>
            <a:off x="467544" y="1600200"/>
            <a:ext cx="8208911" cy="4525963"/>
          </a:xfrm>
          <a:prstGeom prst="rect">
            <a:avLst/>
          </a:prstGeom>
        </p:spPr>
      </p:pic>
    </p:spTree>
    <p:extLst>
      <p:ext uri="{BB962C8B-B14F-4D97-AF65-F5344CB8AC3E}">
        <p14:creationId xmlns:p14="http://schemas.microsoft.com/office/powerpoint/2010/main" val="258653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التطابق الاستراتيجي</a:t>
            </a:r>
            <a:endParaRPr lang="fr-FR" sz="3600" dirty="0"/>
          </a:p>
        </p:txBody>
      </p:sp>
      <p:sp>
        <p:nvSpPr>
          <p:cNvPr id="3" name="Espace réservé du contenu 2"/>
          <p:cNvSpPr>
            <a:spLocks noGrp="1"/>
          </p:cNvSpPr>
          <p:nvPr>
            <p:ph idx="1"/>
          </p:nvPr>
        </p:nvSpPr>
        <p:spPr>
          <a:xfrm>
            <a:off x="436797" y="1936854"/>
            <a:ext cx="8229600" cy="1601923"/>
          </a:xfrm>
          <a:solidFill>
            <a:schemeClr val="bg1">
              <a:lumMod val="95000"/>
            </a:schemeClr>
          </a:solidFill>
          <a:ln>
            <a:solidFill>
              <a:schemeClr val="bg1">
                <a:lumMod val="50000"/>
              </a:schemeClr>
            </a:solidFill>
          </a:ln>
        </p:spPr>
        <p:txBody>
          <a:bodyPr>
            <a:noAutofit/>
          </a:bodyPr>
          <a:lstStyle/>
          <a:p>
            <a:pPr marL="0" indent="360000" algn="just" rtl="1">
              <a:lnSpc>
                <a:spcPct val="120000"/>
              </a:lnSpc>
              <a:spcBef>
                <a:spcPts val="0"/>
              </a:spcBef>
              <a:spcAft>
                <a:spcPts val="0"/>
              </a:spcAft>
              <a:buNone/>
            </a:pPr>
            <a:r>
              <a:rPr lang="ar-SA" sz="2000" dirty="0">
                <a:ea typeface="Calibri" panose="020F0502020204030204" pitchFamily="34" charset="0"/>
                <a:cs typeface="Simplified Arabic" panose="02020603050405020304" pitchFamily="18" charset="-78"/>
              </a:rPr>
              <a:t>بين نموذج التطابق الاستراتيجي أهمية التطابق التام بين الاستراتيجية العامة للمنظمة واستراتيجية إدارة الموارد البشرية، وهذا يستوجب بالضرورة التنسيق التام والتوافق والتكامل بين إدارة الموارد البشرية ونشاطاتها وممارساتها وجميع الإدارات الأخرى داخل </a:t>
            </a:r>
            <a:r>
              <a:rPr lang="ar-SA" sz="2000" dirty="0" smtClean="0">
                <a:ea typeface="Calibri" panose="020F0502020204030204" pitchFamily="34" charset="0"/>
                <a:cs typeface="Simplified Arabic" panose="02020603050405020304" pitchFamily="18" charset="-78"/>
              </a:rPr>
              <a:t>المنظمة</a:t>
            </a:r>
            <a:r>
              <a:rPr lang="ar-SA" sz="20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000" dirty="0">
                <a:latin typeface="Calibri" panose="020F0502020204030204" pitchFamily="34" charset="0"/>
                <a:ea typeface="Times New Roman" panose="02020603050405020304" pitchFamily="18" charset="0"/>
                <a:cs typeface="Simplified Arabic" panose="02020603050405020304" pitchFamily="18" charset="-78"/>
              </a:rPr>
              <a:t>وينقسم التطابق الاستراتيجي إلى قسمين هما:</a:t>
            </a:r>
            <a:r>
              <a:rPr lang="ar-SA" sz="2000" baseline="30000" dirty="0">
                <a:latin typeface="Calibri" panose="020F0502020204030204" pitchFamily="34" charset="0"/>
                <a:ea typeface="Times New Roman" panose="02020603050405020304" pitchFamily="18" charset="0"/>
                <a:cs typeface="Simplified Arabic" panose="02020603050405020304" pitchFamily="18" charset="-78"/>
              </a:rPr>
              <a:t> </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sz="2000" dirty="0"/>
          </a:p>
        </p:txBody>
      </p:sp>
      <p:sp>
        <p:nvSpPr>
          <p:cNvPr id="4" name="Espace réservé du contenu 2"/>
          <p:cNvSpPr txBox="1">
            <a:spLocks/>
          </p:cNvSpPr>
          <p:nvPr/>
        </p:nvSpPr>
        <p:spPr>
          <a:xfrm>
            <a:off x="436797" y="3717033"/>
            <a:ext cx="8229600" cy="79208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265" algn="r"/>
              </a:tabLst>
            </a:pPr>
            <a:r>
              <a:rPr lang="ar-SA" b="1" dirty="0">
                <a:latin typeface="Calibri" panose="020F0502020204030204" pitchFamily="34" charset="0"/>
                <a:ea typeface="Times New Roman" panose="02020603050405020304" pitchFamily="18" charset="0"/>
                <a:cs typeface="Simplified Arabic" panose="02020603050405020304" pitchFamily="18" charset="-78"/>
              </a:rPr>
              <a:t>تطابق داخلي</a:t>
            </a:r>
            <a:r>
              <a:rPr lang="ar-SA" dirty="0">
                <a:latin typeface="Calibri" panose="020F0502020204030204" pitchFamily="34" charset="0"/>
                <a:ea typeface="Times New Roman" panose="02020603050405020304" pitchFamily="18" charset="0"/>
                <a:cs typeface="Simplified Arabic" panose="02020603050405020304" pitchFamily="18" charset="-78"/>
              </a:rPr>
              <a:t>: يقصد به أن ممارسات إدارة الموارد البشرية متكاملة ومتفاعلة مع بعضها البعض، فهي تشكل نظاما متكاملا من أجل تحقيق استراتيجية المؤسسة وخدمة هيكلها التنظيمي.</a:t>
            </a:r>
            <a:endParaRPr lang="fr-FR" spc="0" dirty="0">
              <a:effectLst/>
              <a:cs typeface="Felix Titling" panose="04060505060202020A04" pitchFamily="82" charset="0"/>
            </a:endParaRPr>
          </a:p>
        </p:txBody>
      </p:sp>
      <p:sp>
        <p:nvSpPr>
          <p:cNvPr id="5" name="Espace réservé du contenu 2"/>
          <p:cNvSpPr txBox="1">
            <a:spLocks/>
          </p:cNvSpPr>
          <p:nvPr/>
        </p:nvSpPr>
        <p:spPr>
          <a:xfrm>
            <a:off x="457200" y="4687376"/>
            <a:ext cx="8229600" cy="9738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265" algn="r"/>
              </a:tabLst>
            </a:pPr>
            <a:r>
              <a:rPr lang="ar-SA" sz="2400" b="1" dirty="0">
                <a:latin typeface="Calibri" panose="020F0502020204030204" pitchFamily="34" charset="0"/>
                <a:ea typeface="Times New Roman" panose="02020603050405020304" pitchFamily="18" charset="0"/>
                <a:cs typeface="Simplified Arabic" panose="02020603050405020304" pitchFamily="18" charset="-78"/>
              </a:rPr>
              <a:t>تطابق خارجي</a:t>
            </a:r>
            <a:r>
              <a:rPr lang="ar-SA" sz="2400" dirty="0">
                <a:latin typeface="Calibri" panose="020F0502020204030204" pitchFamily="34" charset="0"/>
                <a:ea typeface="Times New Roman" panose="02020603050405020304" pitchFamily="18" charset="0"/>
                <a:cs typeface="Simplified Arabic" panose="02020603050405020304" pitchFamily="18" charset="-78"/>
              </a:rPr>
              <a:t>: يقصد به التعاضدية بين الاستراتيجية العامة للمنظمة واستراتيجية الموارد البشرية في مواجهة تحديات البيئة الخارجية (الفرص والتهديدات) بما يحقق رسالة ورؤية المنظمة.</a:t>
            </a:r>
            <a:endParaRPr lang="fr-FR" sz="2400" dirty="0">
              <a:cs typeface="Felix Titling" panose="04060505060202020A04" pitchFamily="82" charset="0"/>
            </a:endParaRPr>
          </a:p>
          <a:p>
            <a:pPr marL="0" indent="0" algn="just" rtl="1">
              <a:lnSpc>
                <a:spcPct val="120000"/>
              </a:lnSpc>
              <a:spcBef>
                <a:spcPts val="0"/>
              </a:spcBef>
              <a:buFont typeface="Arial" pitchFamily="34" charset="0"/>
              <a:buNone/>
            </a:pPr>
            <a:endParaRPr lang="fr-FR" dirty="0"/>
          </a:p>
        </p:txBody>
      </p:sp>
    </p:spTree>
    <p:extLst>
      <p:ext uri="{BB962C8B-B14F-4D97-AF65-F5344CB8AC3E}">
        <p14:creationId xmlns:p14="http://schemas.microsoft.com/office/powerpoint/2010/main" val="1526078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ZoneTexte 59"/>
          <p:cNvSpPr txBox="1"/>
          <p:nvPr/>
        </p:nvSpPr>
        <p:spPr>
          <a:xfrm>
            <a:off x="1979712" y="1208936"/>
            <a:ext cx="4896544" cy="369332"/>
          </a:xfrm>
          <a:prstGeom prst="rect">
            <a:avLst/>
          </a:prstGeom>
          <a:solidFill>
            <a:schemeClr val="bg1">
              <a:lumMod val="95000"/>
            </a:schemeClr>
          </a:solidFill>
          <a:ln>
            <a:solidFill>
              <a:schemeClr val="bg1">
                <a:lumMod val="6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1800" b="0" i="0" u="none" strike="noStrike" kern="1200" cap="none" spc="0" normalizeH="0" baseline="0" noProof="0" dirty="0" smtClean="0">
                <a:ln>
                  <a:noFill/>
                </a:ln>
                <a:solidFill>
                  <a:prstClr val="black"/>
                </a:solidFill>
                <a:effectLst/>
                <a:uLnTx/>
                <a:uFillTx/>
                <a:latin typeface="Calibri"/>
                <a:ea typeface="+mn-ea"/>
                <a:cs typeface="Arial" panose="020B0604020202020204" pitchFamily="34" charset="0"/>
              </a:rPr>
              <a:t>نموذج التطابق</a:t>
            </a:r>
            <a:r>
              <a:rPr kumimoji="0" lang="ar-DZ" sz="1800" b="0" i="0" u="none" strike="noStrike" kern="1200" cap="none" spc="0" normalizeH="0" noProof="0" dirty="0" smtClean="0">
                <a:ln>
                  <a:noFill/>
                </a:ln>
                <a:solidFill>
                  <a:prstClr val="black"/>
                </a:solidFill>
                <a:effectLst/>
                <a:uLnTx/>
                <a:uFillTx/>
                <a:latin typeface="Calibri"/>
                <a:ea typeface="+mn-ea"/>
                <a:cs typeface="Arial" panose="020B0604020202020204" pitchFamily="34" charset="0"/>
              </a:rPr>
              <a:t> الاستراتيجي</a:t>
            </a: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35" name="Espace réservé du contenu 34"/>
          <p:cNvPicPr>
            <a:picLocks noGrp="1" noChangeAspect="1"/>
          </p:cNvPicPr>
          <p:nvPr>
            <p:ph idx="1"/>
          </p:nvPr>
        </p:nvPicPr>
        <p:blipFill>
          <a:blip r:embed="rId2"/>
          <a:stretch>
            <a:fillRect/>
          </a:stretch>
        </p:blipFill>
        <p:spPr>
          <a:xfrm>
            <a:off x="755576" y="1600200"/>
            <a:ext cx="7776863" cy="4525963"/>
          </a:xfrm>
          <a:prstGeom prst="rect">
            <a:avLst/>
          </a:prstGeom>
        </p:spPr>
      </p:pic>
    </p:spTree>
    <p:extLst>
      <p:ext uri="{BB962C8B-B14F-4D97-AF65-F5344CB8AC3E}">
        <p14:creationId xmlns:p14="http://schemas.microsoft.com/office/powerpoint/2010/main" val="1187917135"/>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340</Words>
  <Application>Microsoft Office PowerPoint</Application>
  <PresentationFormat>Affichage à l'écran (4:3)</PresentationFormat>
  <Paragraphs>25</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Andalus</vt:lpstr>
      <vt:lpstr>Arial</vt:lpstr>
      <vt:lpstr>Calibri</vt:lpstr>
      <vt:lpstr>Felix Titling</vt:lpstr>
      <vt:lpstr>Simplified Arabic</vt:lpstr>
      <vt:lpstr>Symbol</vt:lpstr>
      <vt:lpstr>Times New Roman</vt:lpstr>
      <vt:lpstr>Thème Office</vt:lpstr>
      <vt:lpstr> المحور الرابع:   نماذج الإدارة الاستراتيجية الموارد البشرية (تابع) </vt:lpstr>
      <vt:lpstr>أهداف المحاضرة الثامنة</vt:lpstr>
      <vt:lpstr>نموذج جامعة هارفارد</vt:lpstr>
      <vt:lpstr>Présentation PowerPoint</vt:lpstr>
      <vt:lpstr>مراحل تصميم استراتيجية الموارد البشرية حسب نموذج جامعة هارفارد</vt:lpstr>
      <vt:lpstr>Présentation PowerPoint</vt:lpstr>
      <vt:lpstr>نموذج التطابق الاستراتيجي</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الرابع:   نماذج الإدارة الاستراتيجية الموارد البشرية </dc:title>
  <dc:creator>PC</dc:creator>
  <cp:lastModifiedBy>PC</cp:lastModifiedBy>
  <cp:revision>16</cp:revision>
  <dcterms:created xsi:type="dcterms:W3CDTF">2023-05-26T07:42:31Z</dcterms:created>
  <dcterms:modified xsi:type="dcterms:W3CDTF">2023-05-26T23:54:46Z</dcterms:modified>
</cp:coreProperties>
</file>