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8" r:id="rId13"/>
    <p:sldId id="269" r:id="rId14"/>
    <p:sldId id="267"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66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E31BBF8-B4ED-40A5-87EA-77396B4D1724}" type="datetimeFigureOut">
              <a:rPr lang="fr-FR" smtClean="0"/>
              <a:pPr/>
              <a:t>12/03/2023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457FE16-C50D-4D3B-BD4D-596A6B793DD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E31BBF8-B4ED-40A5-87EA-77396B4D1724}" type="datetimeFigureOut">
              <a:rPr lang="fr-FR" smtClean="0"/>
              <a:pPr/>
              <a:t>12/03/2023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457FE16-C50D-4D3B-BD4D-596A6B793DD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E31BBF8-B4ED-40A5-87EA-77396B4D1724}" type="datetimeFigureOut">
              <a:rPr lang="fr-FR" smtClean="0"/>
              <a:pPr/>
              <a:t>12/03/2023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457FE16-C50D-4D3B-BD4D-596A6B793DD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E31BBF8-B4ED-40A5-87EA-77396B4D1724}" type="datetimeFigureOut">
              <a:rPr lang="fr-FR" smtClean="0"/>
              <a:pPr/>
              <a:t>12/03/2023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457FE16-C50D-4D3B-BD4D-596A6B793DD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E31BBF8-B4ED-40A5-87EA-77396B4D1724}" type="datetimeFigureOut">
              <a:rPr lang="fr-FR" smtClean="0"/>
              <a:pPr/>
              <a:t>12/03/2023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457FE16-C50D-4D3B-BD4D-596A6B793DD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E31BBF8-B4ED-40A5-87EA-77396B4D1724}" type="datetimeFigureOut">
              <a:rPr lang="fr-FR" smtClean="0"/>
              <a:pPr/>
              <a:t>12/03/2023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457FE16-C50D-4D3B-BD4D-596A6B793DD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E31BBF8-B4ED-40A5-87EA-77396B4D1724}" type="datetimeFigureOut">
              <a:rPr lang="fr-FR" smtClean="0"/>
              <a:pPr/>
              <a:t>12/03/2023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457FE16-C50D-4D3B-BD4D-596A6B793DD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E31BBF8-B4ED-40A5-87EA-77396B4D1724}" type="datetimeFigureOut">
              <a:rPr lang="fr-FR" smtClean="0"/>
              <a:pPr/>
              <a:t>12/03/2023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457FE16-C50D-4D3B-BD4D-596A6B793DD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E31BBF8-B4ED-40A5-87EA-77396B4D1724}" type="datetimeFigureOut">
              <a:rPr lang="fr-FR" smtClean="0"/>
              <a:pPr/>
              <a:t>12/03/2023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457FE16-C50D-4D3B-BD4D-596A6B793DD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E31BBF8-B4ED-40A5-87EA-77396B4D1724}" type="datetimeFigureOut">
              <a:rPr lang="fr-FR" smtClean="0"/>
              <a:pPr/>
              <a:t>12/03/2023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457FE16-C50D-4D3B-BD4D-596A6B793DD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E31BBF8-B4ED-40A5-87EA-77396B4D1724}" type="datetimeFigureOut">
              <a:rPr lang="fr-FR" smtClean="0"/>
              <a:pPr/>
              <a:t>12/03/2023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457FE16-C50D-4D3B-BD4D-596A6B793DD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31BBF8-B4ED-40A5-87EA-77396B4D1724}" type="datetimeFigureOut">
              <a:rPr lang="fr-FR" smtClean="0"/>
              <a:pPr/>
              <a:t>12/03/2023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57FE16-C50D-4D3B-BD4D-596A6B793DD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b="1" dirty="0" smtClean="0">
                <a:latin typeface="Times New Roman" pitchFamily="18" charset="0"/>
                <a:cs typeface="Times New Roman" pitchFamily="18" charset="0"/>
              </a:rPr>
              <a:t>L’observation scientifique </a:t>
            </a:r>
            <a:br>
              <a:rPr lang="fr-FR" b="1" dirty="0" smtClean="0">
                <a:latin typeface="Times New Roman" pitchFamily="18" charset="0"/>
                <a:cs typeface="Times New Roman" pitchFamily="18" charset="0"/>
              </a:rPr>
            </a:br>
            <a:r>
              <a:rPr lang="fr-FR" b="1" dirty="0" smtClean="0">
                <a:latin typeface="Times New Roman" pitchFamily="18" charset="0"/>
                <a:cs typeface="Times New Roman" pitchFamily="18" charset="0"/>
              </a:rPr>
              <a:t>types, avantages et inconvénients </a:t>
            </a:r>
            <a:endParaRPr lang="fr-F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3139321"/>
          </a:xfrm>
          <a:prstGeom prst="rect">
            <a:avLst/>
          </a:prstGeom>
        </p:spPr>
        <p:txBody>
          <a:bodyPr wrap="square">
            <a:spAutoFit/>
          </a:bodyPr>
          <a:lstStyle/>
          <a:p>
            <a:r>
              <a:rPr lang="fr-FR" dirty="0"/>
              <a:t>Pour bien recueillir les données partant de l’observation, le chercheur doit disposer des outils de consignation :</a:t>
            </a:r>
          </a:p>
          <a:p>
            <a:pPr lvl="0"/>
            <a:r>
              <a:rPr lang="fr-FR" b="1" dirty="0"/>
              <a:t>Grille d’observation</a:t>
            </a:r>
            <a:r>
              <a:rPr lang="fr-FR" dirty="0"/>
              <a:t> : une liste préétablie et précise  de caractéristiques ou d’actions (pratiques, comportements) en vue </a:t>
            </a:r>
            <a:r>
              <a:rPr lang="fr-FR" dirty="0" smtClean="0"/>
              <a:t>d’un </a:t>
            </a:r>
            <a:r>
              <a:rPr lang="fr-FR" dirty="0"/>
              <a:t>pointage de leur présence ou de leur absence à des fins descriptives et interprétatives</a:t>
            </a:r>
          </a:p>
          <a:p>
            <a:pPr lvl="0"/>
            <a:r>
              <a:rPr lang="fr-FR" b="1" dirty="0"/>
              <a:t>Journal de bord</a:t>
            </a:r>
            <a:r>
              <a:rPr lang="fr-FR" dirty="0"/>
              <a:t> : un cahier qui sert à consigner des observations, prendre des notes importantes sur l’ensemble des observations en matière de données écrites.au </a:t>
            </a:r>
            <a:r>
              <a:rPr lang="fr-FR" dirty="0" smtClean="0"/>
              <a:t>quotidien. </a:t>
            </a:r>
            <a:r>
              <a:rPr lang="fr-FR" dirty="0"/>
              <a:t>on y inscrit le déroulement de la recherche ou de l’observation. Cela peut être un cahier ordinaire. En cas de consignation différée, il faut prévoir un moyen simple d’enregistrement pouvant immortaliser les </a:t>
            </a:r>
            <a:r>
              <a:rPr lang="fr-FR" dirty="0" smtClean="0"/>
              <a:t>observations </a:t>
            </a:r>
            <a:r>
              <a:rPr lang="fr-FR" dirty="0"/>
              <a:t>( appareil photo, caméra, webcam, </a:t>
            </a:r>
            <a:r>
              <a:rPr lang="fr-FR" dirty="0" smtClean="0"/>
              <a:t>téléphone </a:t>
            </a:r>
            <a:r>
              <a:rPr lang="fr-FR" dirty="0"/>
              <a:t>intelligent, etc</a:t>
            </a:r>
            <a:r>
              <a:rPr lang="fr-FR" dirty="0" smtClean="0"/>
              <a:t>.)</a:t>
            </a:r>
          </a:p>
          <a:p>
            <a:pPr lvl="0"/>
            <a:endParaRPr lang="fr-FR" dirty="0"/>
          </a:p>
        </p:txBody>
      </p:sp>
      <p:sp>
        <p:nvSpPr>
          <p:cNvPr id="6" name="Rectangle 5"/>
          <p:cNvSpPr/>
          <p:nvPr/>
        </p:nvSpPr>
        <p:spPr>
          <a:xfrm>
            <a:off x="32" y="2880366"/>
            <a:ext cx="9144000" cy="1477328"/>
          </a:xfrm>
          <a:prstGeom prst="rect">
            <a:avLst/>
          </a:prstGeom>
        </p:spPr>
        <p:txBody>
          <a:bodyPr wrap="square">
            <a:spAutoFit/>
          </a:bodyPr>
          <a:lstStyle/>
          <a:p>
            <a:pPr lvl="0" algn="just" fontAlgn="base">
              <a:spcBef>
                <a:spcPct val="0"/>
              </a:spcBef>
              <a:spcAft>
                <a:spcPct val="0"/>
              </a:spcAft>
            </a:pP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 carnet de bord est un outil fréquemment utilisé pour l'observation scientifique en </a:t>
            </a:r>
            <a:r>
              <a:rPr kumimoji="0" lang="fr-F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sociolinguistique</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Il s'agit d'un journal où les chercheurs consignent leurs observations et leurs réflexions sur les interactions langagières qu'ils ont observées. Le carnet de bord permet aux chercheurs de prendre des notes détaillées sur les événements observés, les locuteurs impliqués, le contexte de l'interaction et les caractéristiques linguistiques pertinentes.</a:t>
            </a:r>
          </a:p>
        </p:txBody>
      </p:sp>
      <p:sp>
        <p:nvSpPr>
          <p:cNvPr id="7" name="Rectangle 6"/>
          <p:cNvSpPr/>
          <p:nvPr/>
        </p:nvSpPr>
        <p:spPr>
          <a:xfrm>
            <a:off x="0" y="4357694"/>
            <a:ext cx="9144000" cy="1477328"/>
          </a:xfrm>
          <a:prstGeom prst="rect">
            <a:avLst/>
          </a:prstGeom>
        </p:spPr>
        <p:txBody>
          <a:bodyPr wrap="square">
            <a:spAutoFit/>
          </a:bodyPr>
          <a:lstStyle/>
          <a:p>
            <a:pPr lvl="0" algn="just" eaLnBrk="0" fontAlgn="base" hangingPunct="0">
              <a:spcBef>
                <a:spcPct val="0"/>
              </a:spcBef>
              <a:spcAft>
                <a:spcPct val="0"/>
              </a:spcAft>
            </a:pP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 carnet de bord est souvent utilisé dans le cadre de l'observation </a:t>
            </a:r>
            <a:r>
              <a:rPr kumimoji="0" lang="fr-F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participante</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où les chercheurs participent activement aux interactions qu'ils étudient. Ils peuvent ainsi noter les détails des interactions qu'ils ont observées, y compris les nuances de langage, les expressions faciales, les gestes</a:t>
            </a:r>
            <a:r>
              <a:rPr lang="fr-FR" dirty="0" smtClean="0"/>
              <a:t>, </a:t>
            </a:r>
            <a:r>
              <a:rPr lang="fr-FR" dirty="0"/>
              <a:t>la prononciation, le ton de </a:t>
            </a:r>
            <a:r>
              <a:rPr lang="fr-FR" dirty="0" smtClean="0"/>
              <a:t>la voix </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ou encore les changements de langues en fonction des contextes</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0"/>
            <a:ext cx="91440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Exemple d’une observation en classe </a:t>
            </a:r>
            <a:endPar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Un exemple d'observation scientifique en classe de langues pourrait être une étude visant à observer et à analyser les interactions verbales entre les élèves et leur enseignant pendant une leçon de langue étrangère. Les chercheurs pourraient utiliser une observation directe pour recueillir des données sur la fréquence et la nature des interactions verbales entre les participants, en notant les types de </a:t>
            </a:r>
            <a:r>
              <a:rPr kumimoji="0" lang="fr-FR" b="1" i="0" u="none" strike="noStrike" cap="none" normalizeH="0" baseline="0" dirty="0" smtClean="0">
                <a:ln>
                  <a:noFill/>
                </a:ln>
                <a:effectLst/>
                <a:latin typeface="Times New Roman" pitchFamily="18" charset="0"/>
                <a:ea typeface="Times New Roman" pitchFamily="18" charset="0"/>
                <a:cs typeface="Times New Roman" pitchFamily="18" charset="0"/>
              </a:rPr>
              <a:t>questions posées</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fr-FR" b="1" i="0" u="none" strike="noStrike" cap="none" normalizeH="0" baseline="0" dirty="0" smtClean="0">
                <a:ln>
                  <a:noFill/>
                </a:ln>
                <a:effectLst/>
                <a:latin typeface="Times New Roman" pitchFamily="18" charset="0"/>
                <a:ea typeface="Times New Roman" pitchFamily="18" charset="0"/>
                <a:cs typeface="Times New Roman" pitchFamily="18" charset="0"/>
              </a:rPr>
              <a:t>les réponses données</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fr-FR" b="1" i="0" u="none" strike="noStrike" cap="none" normalizeH="0" baseline="0" dirty="0" smtClean="0">
                <a:ln>
                  <a:noFill/>
                </a:ln>
                <a:effectLst/>
                <a:latin typeface="Times New Roman" pitchFamily="18" charset="0"/>
                <a:ea typeface="Times New Roman" pitchFamily="18" charset="0"/>
                <a:cs typeface="Times New Roman" pitchFamily="18" charset="0"/>
              </a:rPr>
              <a:t>les corrections apportées</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fr-FR"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etc.</a:t>
            </a:r>
            <a:r>
              <a:rPr kumimoji="0" lang="fr-FR"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Les chercheurs pourraient également utiliser une observation structurée pour s'assurer que les données sont collectées de manière cohérente et standardisée. Par exemple, ils pourraient établir un gille d'observation comprenant des catégories d'interactions à observer et à noter, comme les questions fermées, les questions ouvertes, les réponses courtes, les réponses développées, etc.</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Cette observation scientifique pourrait fournir des données précieuses sur la manière dont les élèves et l'enseignant interagissent en classe, et comment ces interactions peuvent affecter l'apprentissage de la langue étrangère. Les résultats de l'observation pourraient être utilisés pour améliorer les pratiques pédagogiques en classe de langues, par exemple en aidant l'enseignant à mieux comprendre comment encourager la participation des élèves</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ChangeAspect="1" noChangeArrowheads="1"/>
          </p:cNvPicPr>
          <p:nvPr/>
        </p:nvPicPr>
        <p:blipFill>
          <a:blip r:embed="rId2"/>
          <a:srcRect/>
          <a:stretch>
            <a:fillRect/>
          </a:stretch>
        </p:blipFill>
        <p:spPr bwMode="auto">
          <a:xfrm>
            <a:off x="0" y="0"/>
            <a:ext cx="9525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p:cNvPicPr>
            <a:picLocks noChangeAspect="1" noChangeArrowheads="1"/>
          </p:cNvPicPr>
          <p:nvPr/>
        </p:nvPicPr>
        <p:blipFill>
          <a:blip r:embed="rId2"/>
          <a:srcRect/>
          <a:stretch>
            <a:fillRect/>
          </a:stretch>
        </p:blipFill>
        <p:spPr bwMode="auto">
          <a:xfrm>
            <a:off x="0" y="144463"/>
            <a:ext cx="9144000" cy="63531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714356"/>
            <a:ext cx="9144000" cy="1200329"/>
          </a:xfrm>
          <a:prstGeom prst="rect">
            <a:avLst/>
          </a:prstGeom>
        </p:spPr>
        <p:txBody>
          <a:bodyPr wrap="square">
            <a:spAutoFit/>
          </a:bodyPr>
          <a:lstStyle/>
          <a:p>
            <a:pPr lvl="0"/>
            <a:r>
              <a:rPr lang="fr-FR" dirty="0"/>
              <a:t>Observation des variations linguistiques en fonction de la région géographique : Les chercheurs peuvent observer les variations linguistiques en fonction de la région géographique. Par exemple, une étude peut être menée pour observer les différences dans l'utilisation de l'anglais entre les États-Unis et le Royaume-Uni.</a:t>
            </a:r>
          </a:p>
        </p:txBody>
      </p:sp>
      <p:sp>
        <p:nvSpPr>
          <p:cNvPr id="7" name="Rectangle 6"/>
          <p:cNvSpPr/>
          <p:nvPr/>
        </p:nvSpPr>
        <p:spPr>
          <a:xfrm>
            <a:off x="0" y="2428868"/>
            <a:ext cx="9144000" cy="1200329"/>
          </a:xfrm>
          <a:prstGeom prst="rect">
            <a:avLst/>
          </a:prstGeom>
        </p:spPr>
        <p:txBody>
          <a:bodyPr wrap="square">
            <a:spAutoFit/>
          </a:bodyPr>
          <a:lstStyle/>
          <a:p>
            <a:pPr lvl="0"/>
            <a:r>
              <a:rPr lang="fr-FR" dirty="0"/>
              <a:t>Observation des variations linguistiques en fonction de l'âge et du sexe : Les chercheurs peuvent observer comment l'utilisation de la langue varie en fonction de l'âge et du sexe. Par exemple, une étude peut être menée pour observer les différences linguistiques entre les jeunes et les personnes âgées, ou encore entre les hommes et les femmes.</a:t>
            </a:r>
          </a:p>
        </p:txBody>
      </p:sp>
      <p:sp>
        <p:nvSpPr>
          <p:cNvPr id="8" name="Rectangle 7"/>
          <p:cNvSpPr/>
          <p:nvPr/>
        </p:nvSpPr>
        <p:spPr>
          <a:xfrm>
            <a:off x="0" y="4286256"/>
            <a:ext cx="9144000" cy="1477328"/>
          </a:xfrm>
          <a:prstGeom prst="rect">
            <a:avLst/>
          </a:prstGeom>
        </p:spPr>
        <p:txBody>
          <a:bodyPr wrap="square">
            <a:spAutoFit/>
          </a:bodyPr>
          <a:lstStyle/>
          <a:p>
            <a:pPr lvl="0"/>
            <a:r>
              <a:rPr lang="fr-FR" dirty="0"/>
              <a:t>Observation des variations linguistiques dans des contextes sociaux spécifiques : Les chercheurs peuvent observer les variations linguistiques dans des contextes sociaux spécifiques, tels que le milieu professionnel, le milieu académique ou le milieu familial. Par exemple, une étude peut être menée pour observer les variations linguistiques dans le langage utilisé par les professionnels de la santé lorsqu'ils interagissent avec leurs patients.</a:t>
            </a:r>
          </a:p>
        </p:txBody>
      </p:sp>
      <p:sp>
        <p:nvSpPr>
          <p:cNvPr id="9" name="Rectangle 8"/>
          <p:cNvSpPr/>
          <p:nvPr/>
        </p:nvSpPr>
        <p:spPr>
          <a:xfrm>
            <a:off x="0" y="0"/>
            <a:ext cx="7643834" cy="646331"/>
          </a:xfrm>
          <a:prstGeom prst="rect">
            <a:avLst/>
          </a:prstGeom>
        </p:spPr>
        <p:txBody>
          <a:bodyPr wrap="square">
            <a:spAutoFit/>
          </a:bodyPr>
          <a:lstStyle/>
          <a:p>
            <a:r>
              <a:rPr lang="fr-FR" b="1" dirty="0"/>
              <a:t>Voici quelques exemples concrets de l'utilisation de l'observation scientifique en sociolinguistique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checkerboard(across)">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heckerboard(across)">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L'observation scientifique est une </a:t>
            </a:r>
            <a:r>
              <a:rPr kumimoji="0" lang="fr-FR"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technique d'investigation</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utilisée dans la recherche scientifique pour recueillir </a:t>
            </a:r>
            <a:r>
              <a:rPr kumimoji="0" lang="fr-FR"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des données objectives et précises</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Elle implique la collecte systématique d'informations sur un sujet particulier en utilisant des méthodes rigoureuses et standardisées. Les observations peuvent être qualitatives ou quantitatives, et peuvent être effectuées directement </a:t>
            </a:r>
            <a:r>
              <a:rPr kumimoji="0" lang="fr-FR"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sur le terrain ou à distance</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p>
        </p:txBody>
      </p:sp>
      <p:sp>
        <p:nvSpPr>
          <p:cNvPr id="5" name="Rectangle 4"/>
          <p:cNvSpPr/>
          <p:nvPr/>
        </p:nvSpPr>
        <p:spPr>
          <a:xfrm>
            <a:off x="0" y="1785926"/>
            <a:ext cx="9144000" cy="1200329"/>
          </a:xfrm>
          <a:prstGeom prst="rect">
            <a:avLst/>
          </a:prstGeom>
        </p:spPr>
        <p:txBody>
          <a:bodyPr wrap="square">
            <a:spAutoFit/>
          </a:bodyPr>
          <a:lstStyle/>
          <a:p>
            <a:pPr lvl="0" algn="just" eaLnBrk="0" fontAlgn="base" hangingPunct="0">
              <a:spcBef>
                <a:spcPct val="0"/>
              </a:spcBef>
              <a:spcAft>
                <a:spcPct val="0"/>
              </a:spcAft>
              <a:buFont typeface="Arial" pitchFamily="34" charset="0"/>
              <a:buChar char="•"/>
            </a:pP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Constatation exacte d’un fait à l’aide des moyens d’investigation (grille d’observation et carnet de bord/route) et d’étude appropriés à cette constatation.(Claude Bernard , 1865) </a:t>
            </a:r>
          </a:p>
          <a:p>
            <a:pPr lvl="0" algn="just" eaLnBrk="0" fontAlgn="base" hangingPunct="0">
              <a:spcBef>
                <a:spcPct val="0"/>
              </a:spcBef>
              <a:spcAft>
                <a:spcPct val="0"/>
              </a:spcAft>
              <a:buFont typeface="Arial" pitchFamily="34" charset="0"/>
              <a:buChar char="•"/>
            </a:pP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C’est un regard attentif pour scruter les phénomènes inédits qui se reproduisent dans la société  (Augustin </a:t>
            </a:r>
            <a:r>
              <a:rPr kumimoji="0" lang="fr-FR" b="0" i="0" u="none" strike="noStrike" cap="none" normalizeH="0" baseline="0" dirty="0" err="1" smtClean="0">
                <a:ln>
                  <a:noFill/>
                </a:ln>
                <a:effectLst/>
                <a:latin typeface="Times New Roman" pitchFamily="18" charset="0"/>
                <a:ea typeface="Times New Roman" pitchFamily="18" charset="0"/>
                <a:cs typeface="Times New Roman" pitchFamily="18" charset="0"/>
              </a:rPr>
              <a:t>Ependa</a:t>
            </a: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 2017) </a:t>
            </a:r>
          </a:p>
        </p:txBody>
      </p:sp>
      <p:sp>
        <p:nvSpPr>
          <p:cNvPr id="6" name="Rectangle 5"/>
          <p:cNvSpPr/>
          <p:nvPr/>
        </p:nvSpPr>
        <p:spPr>
          <a:xfrm>
            <a:off x="0" y="3286124"/>
            <a:ext cx="9144000" cy="2308324"/>
          </a:xfrm>
          <a:prstGeom prst="rect">
            <a:avLst/>
          </a:prstGeom>
        </p:spPr>
        <p:txBody>
          <a:bodyPr wrap="square">
            <a:spAutoFit/>
          </a:bodyPr>
          <a:lstStyle/>
          <a:p>
            <a:pPr lvl="0" algn="just" eaLnBrk="0" fontAlgn="base" hangingPunct="0">
              <a:spcBef>
                <a:spcPct val="0"/>
              </a:spcBef>
              <a:spcAft>
                <a:spcPct val="0"/>
              </a:spcAft>
              <a:buFont typeface="Arial" pitchFamily="34" charset="0"/>
              <a:buChar char="•"/>
            </a:pP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L’observation en situation : est une technique d’investigation qui sert à examiner habituellement un groupe (un village ou une association), en vue de faire un prélèvement qualitatif pour comprendre des attitudes ou des comportements. Elle permet donc d’avoir accès à des données qui ne sont pas accessibles par des entretiens ou des questionnaires (</a:t>
            </a:r>
            <a:r>
              <a:rPr kumimoji="0" lang="fr-FR" b="0" i="0" u="none" strike="noStrike" cap="none" normalizeH="0" baseline="0" dirty="0" err="1" smtClean="0">
                <a:ln>
                  <a:noFill/>
                </a:ln>
                <a:effectLst/>
                <a:latin typeface="Times New Roman" pitchFamily="18" charset="0"/>
                <a:ea typeface="Times New Roman" pitchFamily="18" charset="0"/>
                <a:cs typeface="Times New Roman" pitchFamily="18" charset="0"/>
              </a:rPr>
              <a:t>Arborio</a:t>
            </a: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 &amp; Fournier, 2010).</a:t>
            </a:r>
          </a:p>
          <a:p>
            <a:pPr lvl="0" algn="just" eaLnBrk="0" fontAlgn="base" hangingPunct="0">
              <a:spcBef>
                <a:spcPct val="0"/>
              </a:spcBef>
              <a:spcAft>
                <a:spcPct val="0"/>
              </a:spcAft>
            </a:pPr>
            <a:endPar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endParaRPr>
          </a:p>
          <a:p>
            <a:pPr lvl="0" algn="just" eaLnBrk="0" fontAlgn="base" hangingPunct="0">
              <a:spcBef>
                <a:spcPct val="0"/>
              </a:spcBef>
              <a:spcAft>
                <a:spcPct val="0"/>
              </a:spcAft>
              <a:buFont typeface="Arial" pitchFamily="34" charset="0"/>
              <a:buChar char="•"/>
            </a:pPr>
            <a:r>
              <a:rPr lang="fr-FR" dirty="0" smtClean="0">
                <a:latin typeface="Times New Roman" pitchFamily="18" charset="0"/>
                <a:ea typeface="Times New Roman" pitchFamily="18" charset="0"/>
                <a:cs typeface="Times New Roman" pitchFamily="18" charset="0"/>
              </a:rPr>
              <a:t>E</a:t>
            </a: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lle consiste à récolter les pratiques concrètes d’acteurs situés dans des contextes précis, à aller comprendre , sur place, le déroulement de la vie dans une organisation sans trop en perturber les activités ordinaires et à chercher la signification de ce qui se passe entre les acteurs concerné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0"/>
            <a:ext cx="9144000" cy="20928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Brève histoire de l’observation scientifique </a:t>
            </a:r>
            <a:endParaRPr kumimoji="0" lang="fr-F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L'histoire de l'observation scientifique remonte à l'Antiquité, où les philosophes grecs tels qu'Aristote ont commencé à étudier le monde naturel en utilisant la raison et l'observation empirique.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Cependant, c'est au 17ème siècle que la méthode scientifique moderne a commencé à émerger, grâce à des penseurs tels que Francis Bacon, Galilée et Isaac Newton. Ils ont tous souligné l'importance de l'observation et de l'expérimentation dans la recherche scientifique, et ont mis en place des méthodes rigoureuses pour collecter des données et tester des hypothèses.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0" y="1868655"/>
            <a:ext cx="9144000" cy="2031325"/>
          </a:xfrm>
          <a:prstGeom prst="rect">
            <a:avLst/>
          </a:prstGeom>
        </p:spPr>
        <p:txBody>
          <a:bodyPr wrap="square">
            <a:spAutoFit/>
          </a:bodyPr>
          <a:lstStyle/>
          <a:p>
            <a:pPr lvl="0" algn="just" eaLnBrk="0" fontAlgn="base" hangingPunct="0">
              <a:spcBef>
                <a:spcPct val="0"/>
              </a:spcBef>
              <a:spcAft>
                <a:spcPct val="0"/>
              </a:spcAft>
              <a:buFont typeface="Arial" pitchFamily="34" charset="0"/>
              <a:buChar char="•"/>
            </a:pPr>
            <a:r>
              <a:rPr kumimoji="0" lang="fr-FR"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Au XVIIIe siècle, le philosophe français Montesquieu a utilisé l'observation pour étudier les institutions politiques et sociales dans son ouvrage "De l'esprit des lois". Le philosophe allemand Hegel a également utilisé l'observation pour comprendre les phénomènes sociaux et culturels</a:t>
            </a:r>
            <a:r>
              <a:rPr kumimoji="0" lang="fr-FR"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t>
            </a:r>
            <a:endPar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0" algn="just" eaLnBrk="0" fontAlgn="base" hangingPunct="0">
              <a:spcBef>
                <a:spcPct val="0"/>
              </a:spcBef>
              <a:spcAft>
                <a:spcPct val="0"/>
              </a:spcAft>
              <a:buFont typeface="Arial" pitchFamily="34" charset="0"/>
              <a:buChar char="•"/>
            </a:pP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Au cours des siècles suivants, les méthodes scientifiques ont continué à évoluer, avec des améliorations dans les instruments d'observation et l'utilisation de statistiques pour analyser les données collectées. Des domaines tels que la biologie, la géologie, la physique et l'astronomie ont tous bénéficié des avancées dans les méthodes d'observation scientifique.</a:t>
            </a:r>
          </a:p>
        </p:txBody>
      </p:sp>
      <p:sp>
        <p:nvSpPr>
          <p:cNvPr id="6" name="Rectangle 5"/>
          <p:cNvSpPr/>
          <p:nvPr/>
        </p:nvSpPr>
        <p:spPr>
          <a:xfrm>
            <a:off x="0" y="4021961"/>
            <a:ext cx="9144000" cy="2862322"/>
          </a:xfrm>
          <a:prstGeom prst="rect">
            <a:avLst/>
          </a:prstGeom>
        </p:spPr>
        <p:txBody>
          <a:bodyPr wrap="square">
            <a:spAutoFit/>
          </a:bodyPr>
          <a:lstStyle/>
          <a:p>
            <a:pPr lvl="0" algn="just" eaLnBrk="0" fontAlgn="base" hangingPunct="0">
              <a:spcBef>
                <a:spcPct val="0"/>
              </a:spcBef>
              <a:spcAft>
                <a:spcPct val="0"/>
              </a:spcAft>
              <a:buFont typeface="Arial" pitchFamily="34" charset="0"/>
              <a:buChar char="•"/>
            </a:pP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Au XIXe siècle, la sociologie est devenue une discipline scientifique à part entière, et de nombreux sociologues ont utilisé l'observation comme méthode de recherche. Les sociologues français Durkheim et Mauss ont, par exemple, utilisé l'observation pour étudier les rites et les cérémonies dans différentes cultures.</a:t>
            </a:r>
          </a:p>
          <a:p>
            <a:pPr lvl="0" algn="just" eaLnBrk="0" fontAlgn="base" hangingPunct="0">
              <a:spcBef>
                <a:spcPct val="0"/>
              </a:spcBef>
              <a:spcAft>
                <a:spcPct val="0"/>
              </a:spcAft>
              <a:buFont typeface="Arial" pitchFamily="34" charset="0"/>
              <a:buChar char="•"/>
            </a:pP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Au XXe siècle, l'observation a été largement utilisée dans des domaines tels que l'anthropologie, la psychologie et la communication. Dans les années 1920, l'anthropologue britannique Malinowski a utilisé l'observation participante pour étudier la culture des îles </a:t>
            </a:r>
            <a:r>
              <a:rPr kumimoji="0" lang="fr-FR"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Trobriand</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en Mélanésie. Cette méthode consistait à vivre parmi les populations étudiées et à participer à leurs activités quotidiennes pour mieux comprendre leur culture.</a:t>
            </a:r>
          </a:p>
          <a:p>
            <a:pPr lvl="0" algn="just" eaLnBrk="0" fontAlgn="base" hangingPunct="0">
              <a:spcBef>
                <a:spcPct val="0"/>
              </a:spcBef>
              <a:spcAft>
                <a:spcPct val="0"/>
              </a:spcAft>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200329"/>
          </a:xfrm>
          <a:prstGeom prst="rect">
            <a:avLst/>
          </a:prstGeom>
        </p:spPr>
        <p:txBody>
          <a:bodyPr wrap="square">
            <a:spAutoFit/>
          </a:bodyPr>
          <a:lstStyle/>
          <a:p>
            <a:pPr algn="just"/>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Dans les années 1950 et 1960, l'observation a été largement utilisée en psychologie, notamment par les behavioristes, qui étudiaient les comportements observables des individus. La méthode de l'observation a également été utilisée dans des domaines tels que la communication, où les chercheurs ont étudié les interactions verbales et non verbales entre les individus</a:t>
            </a:r>
            <a:endParaRPr lang="fr-FR" dirty="0"/>
          </a:p>
        </p:txBody>
      </p:sp>
      <p:sp>
        <p:nvSpPr>
          <p:cNvPr id="5" name="Rectangle 4"/>
          <p:cNvSpPr/>
          <p:nvPr/>
        </p:nvSpPr>
        <p:spPr>
          <a:xfrm>
            <a:off x="0" y="1285860"/>
            <a:ext cx="9144000" cy="2308324"/>
          </a:xfrm>
          <a:prstGeom prst="rect">
            <a:avLst/>
          </a:prstGeom>
        </p:spPr>
        <p:txBody>
          <a:bodyPr wrap="square">
            <a:spAutoFit/>
          </a:bodyPr>
          <a:lstStyle/>
          <a:p>
            <a:r>
              <a:rPr lang="fr-FR" b="1" dirty="0">
                <a:latin typeface="Times New Roman" pitchFamily="18" charset="0"/>
                <a:cs typeface="Times New Roman" pitchFamily="18" charset="0"/>
              </a:rPr>
              <a:t>But de l’observation </a:t>
            </a:r>
            <a:r>
              <a:rPr lang="fr-FR" b="1" dirty="0" smtClean="0">
                <a:latin typeface="Times New Roman" pitchFamily="18" charset="0"/>
                <a:cs typeface="Times New Roman" pitchFamily="18" charset="0"/>
              </a:rPr>
              <a:t>scientifique</a:t>
            </a:r>
          </a:p>
          <a:p>
            <a:r>
              <a:rPr lang="fr-FR" dirty="0" smtClean="0">
                <a:latin typeface="Times New Roman" pitchFamily="18" charset="0"/>
                <a:cs typeface="Times New Roman" pitchFamily="18" charset="0"/>
              </a:rPr>
              <a:t>L’observation </a:t>
            </a:r>
            <a:r>
              <a:rPr lang="fr-FR" dirty="0">
                <a:latin typeface="Times New Roman" pitchFamily="18" charset="0"/>
                <a:cs typeface="Times New Roman" pitchFamily="18" charset="0"/>
              </a:rPr>
              <a:t>scientifique permet de : </a:t>
            </a:r>
          </a:p>
          <a:p>
            <a:pPr lvl="0"/>
            <a:r>
              <a:rPr lang="fr-FR" dirty="0" smtClean="0">
                <a:latin typeface="Times New Roman" pitchFamily="18" charset="0"/>
                <a:cs typeface="Times New Roman" pitchFamily="18" charset="0"/>
              </a:rPr>
              <a:t>1. Recueillir </a:t>
            </a:r>
            <a:r>
              <a:rPr lang="fr-FR" dirty="0">
                <a:latin typeface="Times New Roman" pitchFamily="18" charset="0"/>
                <a:cs typeface="Times New Roman" pitchFamily="18" charset="0"/>
              </a:rPr>
              <a:t>des informations,</a:t>
            </a:r>
          </a:p>
          <a:p>
            <a:pPr lvl="0"/>
            <a:r>
              <a:rPr lang="fr-FR" dirty="0" smtClean="0">
                <a:latin typeface="Times New Roman" pitchFamily="18" charset="0"/>
                <a:cs typeface="Times New Roman" pitchFamily="18" charset="0"/>
              </a:rPr>
              <a:t>2. Dénombrer </a:t>
            </a:r>
            <a:r>
              <a:rPr lang="fr-FR" dirty="0">
                <a:latin typeface="Times New Roman" pitchFamily="18" charset="0"/>
                <a:cs typeface="Times New Roman" pitchFamily="18" charset="0"/>
              </a:rPr>
              <a:t>et recenser les faits, les pratiques  et les comportements des individus ou des groupes</a:t>
            </a:r>
          </a:p>
          <a:p>
            <a:pPr lvl="0"/>
            <a:r>
              <a:rPr lang="fr-FR" dirty="0" smtClean="0">
                <a:latin typeface="Times New Roman" pitchFamily="18" charset="0"/>
                <a:cs typeface="Times New Roman" pitchFamily="18" charset="0"/>
              </a:rPr>
              <a:t>3. Décrire </a:t>
            </a:r>
            <a:r>
              <a:rPr lang="fr-FR" dirty="0">
                <a:latin typeface="Times New Roman" pitchFamily="18" charset="0"/>
                <a:cs typeface="Times New Roman" pitchFamily="18" charset="0"/>
              </a:rPr>
              <a:t>et comprendre les pratiques,  le comportement et la dynamique des individus ou  des groupes</a:t>
            </a:r>
          </a:p>
          <a:p>
            <a:pPr lvl="0"/>
            <a:r>
              <a:rPr lang="fr-FR" dirty="0" smtClean="0">
                <a:latin typeface="Times New Roman" pitchFamily="18" charset="0"/>
                <a:cs typeface="Times New Roman" pitchFamily="18" charset="0"/>
              </a:rPr>
              <a:t>4. Cerner </a:t>
            </a:r>
            <a:r>
              <a:rPr lang="fr-FR" dirty="0">
                <a:latin typeface="Times New Roman" pitchFamily="18" charset="0"/>
                <a:cs typeface="Times New Roman" pitchFamily="18" charset="0"/>
              </a:rPr>
              <a:t>le non-dit  </a:t>
            </a:r>
          </a:p>
        </p:txBody>
      </p:sp>
      <p:sp>
        <p:nvSpPr>
          <p:cNvPr id="6" name="Rectangle 5"/>
          <p:cNvSpPr/>
          <p:nvPr/>
        </p:nvSpPr>
        <p:spPr>
          <a:xfrm>
            <a:off x="0" y="3995678"/>
            <a:ext cx="9144000" cy="2862322"/>
          </a:xfrm>
          <a:prstGeom prst="rect">
            <a:avLst/>
          </a:prstGeom>
        </p:spPr>
        <p:txBody>
          <a:bodyPr wrap="square">
            <a:spAutoFit/>
          </a:bodyPr>
          <a:lstStyle/>
          <a:p>
            <a:pPr algn="just"/>
            <a:r>
              <a:rPr lang="fr-FR" b="1" dirty="0" smtClean="0">
                <a:latin typeface="Times New Roman" pitchFamily="18" charset="0"/>
                <a:cs typeface="Times New Roman" pitchFamily="18" charset="0"/>
              </a:rPr>
              <a:t>Les avantages de l’observation scientifique </a:t>
            </a:r>
          </a:p>
          <a:p>
            <a:pPr algn="just"/>
            <a:r>
              <a:rPr lang="fr-FR" dirty="0" smtClean="0">
                <a:latin typeface="Times New Roman" pitchFamily="18" charset="0"/>
                <a:cs typeface="Times New Roman" pitchFamily="18" charset="0"/>
              </a:rPr>
              <a:t>L’observation </a:t>
            </a:r>
            <a:r>
              <a:rPr lang="fr-FR" dirty="0">
                <a:latin typeface="Times New Roman" pitchFamily="18" charset="0"/>
                <a:cs typeface="Times New Roman" pitchFamily="18" charset="0"/>
              </a:rPr>
              <a:t>est une technique de recueil de données qualitative (non mesurables) auprès d’un ou plusieurs </a:t>
            </a:r>
            <a:r>
              <a:rPr lang="fr-FR" dirty="0" smtClean="0">
                <a:latin typeface="Times New Roman" pitchFamily="18" charset="0"/>
                <a:cs typeface="Times New Roman" pitchFamily="18" charset="0"/>
              </a:rPr>
              <a:t>individus. En </a:t>
            </a:r>
            <a:r>
              <a:rPr lang="fr-FR" dirty="0">
                <a:latin typeface="Times New Roman" pitchFamily="18" charset="0"/>
                <a:cs typeface="Times New Roman" pitchFamily="18" charset="0"/>
              </a:rPr>
              <a:t>comparaison avec d’autres méthodes de recueil de données notamment les entretiens et les </a:t>
            </a:r>
            <a:r>
              <a:rPr lang="fr-FR" dirty="0" smtClean="0">
                <a:latin typeface="Times New Roman" pitchFamily="18" charset="0"/>
                <a:cs typeface="Times New Roman" pitchFamily="18" charset="0"/>
              </a:rPr>
              <a:t>questionnaires,  </a:t>
            </a:r>
            <a:r>
              <a:rPr lang="fr-FR" dirty="0">
                <a:latin typeface="Times New Roman" pitchFamily="18" charset="0"/>
                <a:cs typeface="Times New Roman" pitchFamily="18" charset="0"/>
              </a:rPr>
              <a:t>elle présente un certains nombre </a:t>
            </a:r>
            <a:r>
              <a:rPr lang="fr-FR" dirty="0" smtClean="0">
                <a:latin typeface="Times New Roman" pitchFamily="18" charset="0"/>
                <a:cs typeface="Times New Roman" pitchFamily="18" charset="0"/>
              </a:rPr>
              <a:t>d’avantages</a:t>
            </a:r>
            <a:r>
              <a:rPr lang="fr-FR" dirty="0">
                <a:latin typeface="Times New Roman" pitchFamily="18" charset="0"/>
                <a:cs typeface="Times New Roman" pitchFamily="18" charset="0"/>
              </a:rPr>
              <a:t> :</a:t>
            </a:r>
          </a:p>
          <a:p>
            <a:pPr lvl="0" algn="just"/>
            <a:r>
              <a:rPr lang="fr-FR" dirty="0" smtClean="0">
                <a:latin typeface="Times New Roman" pitchFamily="18" charset="0"/>
                <a:cs typeface="Times New Roman" pitchFamily="18" charset="0"/>
              </a:rPr>
              <a:t>- On </a:t>
            </a:r>
            <a:r>
              <a:rPr lang="fr-FR" dirty="0">
                <a:latin typeface="Times New Roman" pitchFamily="18" charset="0"/>
                <a:cs typeface="Times New Roman" pitchFamily="18" charset="0"/>
              </a:rPr>
              <a:t>a plus de chance d’observer en contexte réel les activités </a:t>
            </a:r>
          </a:p>
          <a:p>
            <a:pPr lvl="0" algn="just"/>
            <a:r>
              <a:rPr lang="fr-FR" dirty="0" smtClean="0">
                <a:latin typeface="Times New Roman" pitchFamily="18" charset="0"/>
                <a:cs typeface="Times New Roman" pitchFamily="18" charset="0"/>
              </a:rPr>
              <a:t>- Elle </a:t>
            </a:r>
            <a:r>
              <a:rPr lang="fr-FR" dirty="0">
                <a:latin typeface="Times New Roman" pitchFamily="18" charset="0"/>
                <a:cs typeface="Times New Roman" pitchFamily="18" charset="0"/>
              </a:rPr>
              <a:t>peut donner accès à des comportements dont les participants n’ont pas toujours </a:t>
            </a:r>
            <a:r>
              <a:rPr lang="fr-FR" dirty="0" smtClean="0">
                <a:latin typeface="Times New Roman" pitchFamily="18" charset="0"/>
                <a:cs typeface="Times New Roman" pitchFamily="18" charset="0"/>
              </a:rPr>
              <a:t>conscience. </a:t>
            </a:r>
            <a:endParaRPr lang="fr-FR" dirty="0">
              <a:latin typeface="Times New Roman" pitchFamily="18" charset="0"/>
              <a:cs typeface="Times New Roman" pitchFamily="18" charset="0"/>
            </a:endParaRPr>
          </a:p>
          <a:p>
            <a:pPr lvl="0" algn="just"/>
            <a:r>
              <a:rPr lang="fr-FR" dirty="0" smtClean="0">
                <a:latin typeface="Times New Roman" pitchFamily="18" charset="0"/>
                <a:cs typeface="Times New Roman" pitchFamily="18" charset="0"/>
              </a:rPr>
              <a:t>- Elle permet </a:t>
            </a:r>
            <a:r>
              <a:rPr lang="fr-FR" dirty="0">
                <a:latin typeface="Times New Roman" pitchFamily="18" charset="0"/>
                <a:cs typeface="Times New Roman" pitchFamily="18" charset="0"/>
              </a:rPr>
              <a:t>aux chercheurs de recueillir des </a:t>
            </a:r>
            <a:r>
              <a:rPr lang="fr-FR" dirty="0" smtClean="0">
                <a:latin typeface="Times New Roman" pitchFamily="18" charset="0"/>
                <a:cs typeface="Times New Roman" pitchFamily="18" charset="0"/>
              </a:rPr>
              <a:t>données sur </a:t>
            </a:r>
            <a:r>
              <a:rPr lang="fr-FR" dirty="0">
                <a:latin typeface="Times New Roman" pitchFamily="18" charset="0"/>
                <a:cs typeface="Times New Roman" pitchFamily="18" charset="0"/>
              </a:rPr>
              <a:t>des phénomènes complexes ou difficiles à mesurer par d'autres moyens, comme les comportements humains ou les interactions sociales. </a:t>
            </a:r>
          </a:p>
          <a:p>
            <a:pPr lvl="0"/>
            <a:r>
              <a:rPr lang="fr-FR"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32" y="0"/>
            <a:ext cx="9144032"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limites de l’observation scientifique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L’observation présente encore un certain nombre de limites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 est difficile d’avoir un échantillon représentatif des participants et de répliquer les résultats puisque il s’agit de données principalement qualitatives (il s’agit de parlers ou de comportement à observer par exemple)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lang="fr-FR" dirty="0">
                <a:latin typeface="Times New Roman" pitchFamily="18" charset="0"/>
                <a:ea typeface="Calibri" pitchFamily="34" charset="0"/>
                <a:cs typeface="Times New Roman" pitchFamily="18" charset="0"/>
              </a:rPr>
              <a:t>C</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’est une méthode consommatrice en ressources humaines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permet pas d’accéder aux intentions et pensées du participant, seulement à des comportements observable et  cela peut constituer un avantage ou un inconvénient selon le but de la recherche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386" name="Rectangle 2"/>
          <p:cNvSpPr>
            <a:spLocks noChangeArrowheads="1"/>
          </p:cNvSpPr>
          <p:nvPr/>
        </p:nvSpPr>
        <p:spPr bwMode="auto">
          <a:xfrm>
            <a:off x="0" y="2928934"/>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Les types d'observation scientifique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Observation non participante ou non participative </a:t>
            </a:r>
            <a:endPar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C’est une méthode de recherche qualitative en sciences sociales qui consiste à observer des individus, des groupes ou des événements à </a:t>
            </a:r>
            <a:r>
              <a:rPr kumimoji="0" lang="fr-F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distance</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fr-F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sans participer directement à l'action</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Cette méthode peut être utile pour étudier des comportements ou des situations dans leur environnement naturel, sans perturber le cours normal des choses. Contrairement à l'observation participante, l'observateur ne devient pas un membre de la communauté qu'il observe.</a:t>
            </a:r>
          </a:p>
        </p:txBody>
      </p:sp>
      <p:sp>
        <p:nvSpPr>
          <p:cNvPr id="6" name="Rectangle 5"/>
          <p:cNvSpPr/>
          <p:nvPr/>
        </p:nvSpPr>
        <p:spPr>
          <a:xfrm>
            <a:off x="0" y="5357826"/>
            <a:ext cx="9144000" cy="1200329"/>
          </a:xfrm>
          <a:prstGeom prst="rect">
            <a:avLst/>
          </a:prstGeom>
        </p:spPr>
        <p:txBody>
          <a:bodyPr wrap="square">
            <a:spAutoFit/>
          </a:bodyPr>
          <a:lstStyle/>
          <a:p>
            <a:pPr algn="just"/>
            <a:r>
              <a:rPr lang="fr-FR" b="1" dirty="0" smtClean="0">
                <a:latin typeface="Times New Roman" pitchFamily="18" charset="0"/>
                <a:cs typeface="Times New Roman" pitchFamily="18" charset="0"/>
              </a:rPr>
              <a:t>Les étapes </a:t>
            </a:r>
            <a:r>
              <a:rPr lang="fr-FR" b="1" dirty="0">
                <a:latin typeface="Times New Roman" pitchFamily="18" charset="0"/>
                <a:cs typeface="Times New Roman" pitchFamily="18" charset="0"/>
              </a:rPr>
              <a:t>à suivre pour réaliser une observation non participante :</a:t>
            </a:r>
          </a:p>
          <a:p>
            <a:pPr lvl="0" algn="just"/>
            <a:r>
              <a:rPr lang="fr-FR" dirty="0" smtClean="0">
                <a:latin typeface="Times New Roman" pitchFamily="18" charset="0"/>
                <a:cs typeface="Times New Roman" pitchFamily="18" charset="0"/>
              </a:rPr>
              <a:t>1. Définir </a:t>
            </a:r>
            <a:r>
              <a:rPr lang="fr-FR" dirty="0">
                <a:latin typeface="Times New Roman" pitchFamily="18" charset="0"/>
                <a:cs typeface="Times New Roman" pitchFamily="18" charset="0"/>
              </a:rPr>
              <a:t>clairement l'objectif de l'observation : Avant de commencer l'observation, il est important de savoir exactement ce que vous cherchez à observer et pourquoi. Vous devez définir clairement vos objectifs de recherche et ce que vous espérez apprendre de l'observation</a:t>
            </a:r>
            <a:r>
              <a:rPr lang="fr-FR"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checkerboard(across)">
                                      <p:cBhvr>
                                        <p:cTn id="7" dur="500"/>
                                        <p:tgtEl>
                                          <p:spTgt spid="1638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2308324"/>
          </a:xfrm>
          <a:prstGeom prst="rect">
            <a:avLst/>
          </a:prstGeom>
        </p:spPr>
        <p:txBody>
          <a:bodyPr wrap="square">
            <a:spAutoFit/>
          </a:bodyPr>
          <a:lstStyle/>
          <a:p>
            <a:pPr lvl="0" algn="just"/>
            <a:r>
              <a:rPr lang="fr-FR" dirty="0" smtClean="0"/>
              <a:t>2. </a:t>
            </a:r>
            <a:r>
              <a:rPr lang="fr-FR" b="1" dirty="0" smtClean="0"/>
              <a:t>Choisir </a:t>
            </a:r>
            <a:r>
              <a:rPr lang="fr-FR" b="1" dirty="0"/>
              <a:t>un contexte approprié </a:t>
            </a:r>
            <a:r>
              <a:rPr lang="fr-FR" dirty="0"/>
              <a:t>: Vous devez choisir un contexte approprié pour votre observation. Il peut s'agir d'un lieu public, d'un lieu de travail ou d'un lieu de rencontre spécifique, selon ce que vous cherchez à observer.</a:t>
            </a:r>
          </a:p>
          <a:p>
            <a:pPr lvl="0" algn="just"/>
            <a:r>
              <a:rPr lang="fr-FR" b="1" dirty="0" smtClean="0"/>
              <a:t>3. Planifier </a:t>
            </a:r>
            <a:r>
              <a:rPr lang="fr-FR" b="1" dirty="0"/>
              <a:t>l'observation </a:t>
            </a:r>
            <a:r>
              <a:rPr lang="fr-FR" dirty="0"/>
              <a:t>: Vous devez planifier votre observation en décidant combien de temps vous allez observer, quelle sera la fréquence de vos observations et comment vous allez enregistrer les données. Il est important de planifier à l'avance pour éviter de manquer des informations importantes ou de perturber les comportements ou les interactions que vous observez.</a:t>
            </a:r>
          </a:p>
        </p:txBody>
      </p:sp>
      <p:sp>
        <p:nvSpPr>
          <p:cNvPr id="5" name="Rectangle 4"/>
          <p:cNvSpPr/>
          <p:nvPr/>
        </p:nvSpPr>
        <p:spPr>
          <a:xfrm>
            <a:off x="0" y="2214554"/>
            <a:ext cx="9144000" cy="2585323"/>
          </a:xfrm>
          <a:prstGeom prst="rect">
            <a:avLst/>
          </a:prstGeom>
        </p:spPr>
        <p:txBody>
          <a:bodyPr wrap="square">
            <a:spAutoFit/>
          </a:bodyPr>
          <a:lstStyle/>
          <a:p>
            <a:pPr lvl="0" algn="just"/>
            <a:r>
              <a:rPr lang="fr-FR" b="1" dirty="0" smtClean="0"/>
              <a:t>4. Déterminez </a:t>
            </a:r>
            <a:r>
              <a:rPr lang="fr-FR" b="1" dirty="0"/>
              <a:t>les limites de votre observation </a:t>
            </a:r>
            <a:r>
              <a:rPr lang="fr-FR" dirty="0"/>
              <a:t>: Il est important de déterminer les limites de votre observation en termes de temps, d'espace et de contexte. Cela vous aidera à vous concentrer sur l'objet de votre observation et à éviter de vous disperser.</a:t>
            </a:r>
          </a:p>
          <a:p>
            <a:pPr lvl="0" algn="just"/>
            <a:r>
              <a:rPr lang="fr-FR" b="1" dirty="0" smtClean="0"/>
              <a:t>5.Restez </a:t>
            </a:r>
            <a:r>
              <a:rPr lang="fr-FR" b="1" dirty="0"/>
              <a:t>objectif </a:t>
            </a:r>
            <a:r>
              <a:rPr lang="fr-FR" dirty="0"/>
              <a:t>: Il est important de rester objectif et de ne pas influencer les comportements ou les événements que vous observez. Évitez de juger ou d'interpréter ce que vous observez, car cela peut biaiser vos données.</a:t>
            </a:r>
          </a:p>
          <a:p>
            <a:pPr lvl="0" algn="just"/>
            <a:r>
              <a:rPr lang="fr-FR" b="1" dirty="0" smtClean="0"/>
              <a:t>6.Collecter </a:t>
            </a:r>
            <a:r>
              <a:rPr lang="fr-FR" b="1" dirty="0"/>
              <a:t>les données </a:t>
            </a:r>
            <a:r>
              <a:rPr lang="fr-FR" dirty="0"/>
              <a:t>: Pendant l'observation, vous devez collecter les données en utilisant des méthodes telles que la prise de notes, l'enregistrement audio ou vidéo ou l'utilisation de questionnaires. Vous devez être objectif et précis dans votre collecte de données.</a:t>
            </a:r>
          </a:p>
        </p:txBody>
      </p:sp>
      <p:sp>
        <p:nvSpPr>
          <p:cNvPr id="6" name="Rectangle 5"/>
          <p:cNvSpPr/>
          <p:nvPr/>
        </p:nvSpPr>
        <p:spPr>
          <a:xfrm>
            <a:off x="0" y="4786322"/>
            <a:ext cx="9144000" cy="2031325"/>
          </a:xfrm>
          <a:prstGeom prst="rect">
            <a:avLst/>
          </a:prstGeom>
        </p:spPr>
        <p:txBody>
          <a:bodyPr wrap="square">
            <a:spAutoFit/>
          </a:bodyPr>
          <a:lstStyle/>
          <a:p>
            <a:pPr lvl="0" algn="just"/>
            <a:r>
              <a:rPr lang="fr-FR" b="1" dirty="0" smtClean="0"/>
              <a:t>7. Analyser </a:t>
            </a:r>
            <a:r>
              <a:rPr lang="fr-FR" b="1" dirty="0"/>
              <a:t>les données </a:t>
            </a:r>
            <a:r>
              <a:rPr lang="fr-FR" dirty="0"/>
              <a:t>: Une fois que vous avez collecté les données, vous devez les analyser pour déterminer les tendances et les modèles. Vous pouvez utiliser des outils tels que l'analyse de contenu ou des logiciels d'analyse de données pour vous aider dans cette tâche</a:t>
            </a:r>
            <a:r>
              <a:rPr lang="fr-FR" dirty="0" smtClean="0"/>
              <a:t>.</a:t>
            </a:r>
          </a:p>
          <a:p>
            <a:pPr algn="just"/>
            <a:endParaRPr lang="fr-FR" dirty="0" smtClean="0"/>
          </a:p>
          <a:p>
            <a:pPr algn="just"/>
            <a:r>
              <a:rPr lang="fr-FR" dirty="0" smtClean="0"/>
              <a:t>En suivant ces étapes, vous pourrez réaliser une observation non participante rigoureuse et informative en sciences sociales</a:t>
            </a:r>
          </a:p>
          <a:p>
            <a:pPr lvl="0" algn="just"/>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923330"/>
          </a:xfrm>
          <a:prstGeom prst="rect">
            <a:avLst/>
          </a:prstGeom>
        </p:spPr>
        <p:txBody>
          <a:bodyPr wrap="square">
            <a:spAutoFit/>
          </a:bodyPr>
          <a:lstStyle/>
          <a:p>
            <a:r>
              <a:rPr lang="fr-FR" dirty="0"/>
              <a:t>L'observation non participante une méthode de recherche utile pour comprendre les comportements et les pratiques dans des situations naturelles et non manipulées. Elle se fait de manière désengagée. Elle peut être </a:t>
            </a:r>
            <a:r>
              <a:rPr lang="fr-FR" b="1" dirty="0"/>
              <a:t>ouverte</a:t>
            </a:r>
            <a:r>
              <a:rPr lang="fr-FR" dirty="0"/>
              <a:t> ou </a:t>
            </a:r>
            <a:r>
              <a:rPr lang="fr-FR" b="1" dirty="0"/>
              <a:t>dissimulée</a:t>
            </a:r>
          </a:p>
        </p:txBody>
      </p:sp>
      <p:sp>
        <p:nvSpPr>
          <p:cNvPr id="6" name="Rectangle 5"/>
          <p:cNvSpPr/>
          <p:nvPr/>
        </p:nvSpPr>
        <p:spPr>
          <a:xfrm>
            <a:off x="0" y="1000108"/>
            <a:ext cx="9144000" cy="3139321"/>
          </a:xfrm>
          <a:prstGeom prst="rect">
            <a:avLst/>
          </a:prstGeom>
        </p:spPr>
        <p:txBody>
          <a:bodyPr wrap="square">
            <a:spAutoFit/>
          </a:bodyPr>
          <a:lstStyle/>
          <a:p>
            <a:r>
              <a:rPr lang="fr-FR" b="1" dirty="0" smtClean="0"/>
              <a:t>L'observation non participante </a:t>
            </a:r>
            <a:r>
              <a:rPr lang="fr-FR" b="1" dirty="0"/>
              <a:t>o</a:t>
            </a:r>
            <a:r>
              <a:rPr lang="fr-FR" b="1" dirty="0" smtClean="0"/>
              <a:t>uverte</a:t>
            </a:r>
            <a:r>
              <a:rPr lang="fr-FR" dirty="0"/>
              <a:t> : consiste, pour l’observateur, à ne pas se mêler à la vie des individus observés. Ainsi, elle ne requiert pas une intégration au groupe ou une mise en </a:t>
            </a:r>
            <a:r>
              <a:rPr lang="fr-FR" dirty="0" smtClean="0"/>
              <a:t>scène </a:t>
            </a:r>
            <a:r>
              <a:rPr lang="fr-FR" dirty="0"/>
              <a:t>particulière. </a:t>
            </a:r>
            <a:endParaRPr lang="fr-FR" dirty="0" smtClean="0"/>
          </a:p>
          <a:p>
            <a:r>
              <a:rPr lang="fr-FR" dirty="0" smtClean="0"/>
              <a:t>Si </a:t>
            </a:r>
            <a:r>
              <a:rPr lang="fr-FR" dirty="0"/>
              <a:t>cette technique à l’avantage d’être moins couteuse, elle a cependant un inconvénient majeur sur le plan scientifique. En fait, il faut toujours et avant tout obtenir le consentement du sujet qui accepte d’être observé. Et c’est là que surgit un problème </a:t>
            </a:r>
            <a:r>
              <a:rPr lang="fr-FR" b="1" dirty="0"/>
              <a:t>: le fait de savoir qu’elles sont observés se mettent à emprunter un comportement non naturel</a:t>
            </a:r>
            <a:r>
              <a:rPr lang="fr-FR" dirty="0"/>
              <a:t>, c'est-à-dire adapté à la situation (comportement caméléon). Ainsi, cette technique est bien désignée quand il n’est pas nécessaire de connaitre comment une situation est vécue de </a:t>
            </a:r>
            <a:r>
              <a:rPr lang="fr-FR" dirty="0" smtClean="0"/>
              <a:t>l’intérieure et </a:t>
            </a:r>
            <a:r>
              <a:rPr lang="fr-FR" dirty="0"/>
              <a:t>que les phénomènes que l’on recherche peuvent être simplement constatés ou observés à l’œil nu </a:t>
            </a:r>
            <a:r>
              <a:rPr lang="fr-FR" dirty="0" smtClean="0"/>
              <a:t>. (observer les langues dans un supermarché) </a:t>
            </a:r>
            <a:endParaRPr lang="fr-FR" dirty="0"/>
          </a:p>
        </p:txBody>
      </p:sp>
      <p:sp>
        <p:nvSpPr>
          <p:cNvPr id="7" name="Rectangle 6"/>
          <p:cNvSpPr/>
          <p:nvPr/>
        </p:nvSpPr>
        <p:spPr>
          <a:xfrm>
            <a:off x="0" y="4180344"/>
            <a:ext cx="9144000" cy="2677656"/>
          </a:xfrm>
          <a:prstGeom prst="rect">
            <a:avLst/>
          </a:prstGeom>
        </p:spPr>
        <p:txBody>
          <a:bodyPr wrap="square">
            <a:spAutoFit/>
          </a:bodyPr>
          <a:lstStyle/>
          <a:p>
            <a:r>
              <a:rPr lang="fr-FR" b="1" dirty="0" smtClean="0"/>
              <a:t>L’observation </a:t>
            </a:r>
            <a:r>
              <a:rPr lang="fr-FR" b="1" dirty="0"/>
              <a:t>non participante </a:t>
            </a:r>
            <a:r>
              <a:rPr lang="fr-FR" b="1" dirty="0" smtClean="0"/>
              <a:t>dissimulée: </a:t>
            </a:r>
            <a:r>
              <a:rPr lang="fr-FR" dirty="0" smtClean="0"/>
              <a:t>Dans ce cas, </a:t>
            </a:r>
            <a:r>
              <a:rPr lang="fr-FR" dirty="0"/>
              <a:t>le chercheur fait approximativement ce que font les </a:t>
            </a:r>
            <a:r>
              <a:rPr lang="fr-FR" b="1" dirty="0"/>
              <a:t>détectives</a:t>
            </a:r>
            <a:r>
              <a:rPr lang="fr-FR" dirty="0"/>
              <a:t> car c’est une situation dans laquelle les personnes observées ne savent pas qu’elles le sont. On peut se dissimuler de deux manières : en regardant les gens sans qu’ils nous voient ou bien on étant avec eux mais sans qu’ils sachent qu’on les observe</a:t>
            </a:r>
          </a:p>
          <a:p>
            <a:pPr algn="just"/>
            <a:r>
              <a:rPr lang="fr-FR" sz="1600" dirty="0" smtClean="0"/>
              <a:t>Cette façon de faire pose aussi un dilemme au chercheur : comment rester observateur neutre, un spectateur des interactions qui ont lieu sur le terrain qu’on a choisi d’étudier ? à la limite, comment un chercheur peut-il se rendre invisible dans les sociétés où tout le monde observe tout le monde ? Finalement, comment un chercheur peut-il simplement observer en tentant de se faire oublier ? Il est important de noter que l'observation non participante peut être sujette à des biais d'observation, car le chercheur peut manquer des </a:t>
            </a:r>
            <a:r>
              <a:rPr lang="fr-FR" sz="1600" dirty="0"/>
              <a:t>éléments importants s'il n'est pas activement impliqué dans la communauté qu'il </a:t>
            </a:r>
            <a:r>
              <a:rPr lang="fr-FR" sz="1600" dirty="0" smtClean="0"/>
              <a:t>observe</a:t>
            </a:r>
            <a:endParaRPr lang="fr-F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9144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Observation participante ou participative </a:t>
            </a:r>
            <a:endParaRPr kumimoji="0" lang="fr-FR"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fr-FR" sz="2000" dirty="0" smtClean="0">
                <a:latin typeface="Times New Roman" pitchFamily="18" charset="0"/>
                <a:ea typeface="Calibri" pitchFamily="34" charset="0"/>
                <a:cs typeface="Times New Roman" pitchFamily="18" charset="0"/>
              </a:rPr>
              <a:t>C’e</a:t>
            </a:r>
            <a:r>
              <a:rPr kumimoji="0" lang="fr-FR" sz="2000" i="0" u="none" strike="noStrike" cap="none" normalizeH="0" baseline="0" dirty="0" smtClean="0">
                <a:ln>
                  <a:noFill/>
                </a:ln>
                <a:effectLst/>
                <a:latin typeface="Times New Roman" pitchFamily="18" charset="0"/>
                <a:ea typeface="Calibri" pitchFamily="34" charset="0"/>
                <a:cs typeface="Times New Roman" pitchFamily="18" charset="0"/>
              </a:rPr>
              <a:t>st une technique de collecte d’information qui consiste à passer un temps plus au moins prolongé ou répété sur le lieu d’investigation en vivant avec et parmi les individus observés.</a:t>
            </a:r>
            <a:endParaRPr kumimoji="0" lang="fr-FR" sz="2000" i="0" u="none" strike="noStrike" cap="none" normalizeH="0" baseline="0" dirty="0" smtClean="0">
              <a:ln>
                <a:noFill/>
              </a:ln>
              <a:effectLst/>
              <a:latin typeface="Times New Roman" pitchFamily="18" charset="0"/>
              <a:cs typeface="Times New Roman" pitchFamily="18" charset="0"/>
            </a:endParaRPr>
          </a:p>
          <a:p>
            <a:pPr lvl="0" algn="just" eaLnBrk="0" fontAlgn="base" hangingPunct="0">
              <a:spcBef>
                <a:spcPct val="0"/>
              </a:spcBef>
              <a:spcAft>
                <a:spcPct val="0"/>
              </a:spcAft>
            </a:pPr>
            <a:r>
              <a:rPr kumimoji="0" lang="fr-FR" sz="2000" i="0" u="none" strike="noStrike" cap="none" normalizeH="0" baseline="0" dirty="0" smtClean="0">
                <a:ln>
                  <a:noFill/>
                </a:ln>
                <a:effectLst/>
                <a:latin typeface="Times New Roman" pitchFamily="18" charset="0"/>
                <a:ea typeface="Calibri" pitchFamily="34" charset="0"/>
                <a:cs typeface="Times New Roman" pitchFamily="18" charset="0"/>
              </a:rPr>
              <a:t>En d’autres termes , elle, renvoie à des situations où le chercheur prend part aux activités qu’il observe. Le chercheur est à la fois acteur et observateur de la situation. Elle peut</a:t>
            </a:r>
            <a:r>
              <a:rPr kumimoji="0" lang="fr-FR" sz="2000" i="0" u="none" strike="noStrike" cap="none" normalizeH="0" dirty="0" smtClean="0">
                <a:ln>
                  <a:noFill/>
                </a:ln>
                <a:effectLst/>
                <a:latin typeface="Times New Roman" pitchFamily="18" charset="0"/>
                <a:ea typeface="Calibri" pitchFamily="34" charset="0"/>
                <a:cs typeface="Times New Roman" pitchFamily="18" charset="0"/>
              </a:rPr>
              <a:t> être </a:t>
            </a:r>
            <a:r>
              <a:rPr kumimoji="0" lang="fr-FR" sz="2000" b="1" i="0" u="none" strike="noStrike" cap="none" normalizeH="0" dirty="0" smtClean="0">
                <a:ln>
                  <a:noFill/>
                </a:ln>
                <a:effectLst/>
                <a:latin typeface="Times New Roman" pitchFamily="18" charset="0"/>
                <a:ea typeface="Calibri" pitchFamily="34" charset="0"/>
                <a:cs typeface="Times New Roman" pitchFamily="18" charset="0"/>
              </a:rPr>
              <a:t>ouverte</a:t>
            </a:r>
            <a:r>
              <a:rPr kumimoji="0" lang="fr-FR" sz="2000" i="0" u="none" strike="noStrike" cap="none" normalizeH="0" dirty="0" smtClean="0">
                <a:ln>
                  <a:noFill/>
                </a:ln>
                <a:effectLst/>
                <a:latin typeface="Times New Roman" pitchFamily="18" charset="0"/>
                <a:ea typeface="Calibri" pitchFamily="34" charset="0"/>
                <a:cs typeface="Times New Roman" pitchFamily="18" charset="0"/>
              </a:rPr>
              <a:t> (</a:t>
            </a:r>
            <a:r>
              <a:rPr lang="fr-FR" sz="2000" dirty="0"/>
              <a:t>Les enquêtés  savent qu’ils sont </a:t>
            </a:r>
            <a:r>
              <a:rPr lang="fr-FR" sz="2000" dirty="0" smtClean="0"/>
              <a:t>observés) </a:t>
            </a:r>
            <a:r>
              <a:rPr kumimoji="0" lang="fr-FR" sz="2000" i="0" u="none" strike="noStrike" cap="none" normalizeH="0" dirty="0" smtClean="0">
                <a:ln>
                  <a:noFill/>
                </a:ln>
                <a:effectLst/>
                <a:latin typeface="Times New Roman" pitchFamily="18" charset="0"/>
                <a:ea typeface="Calibri" pitchFamily="34" charset="0"/>
                <a:cs typeface="Times New Roman" pitchFamily="18" charset="0"/>
              </a:rPr>
              <a:t>ou </a:t>
            </a:r>
            <a:r>
              <a:rPr kumimoji="0" lang="fr-FR" sz="2000" b="1" i="0" u="none" strike="noStrike" cap="none" normalizeH="0" dirty="0" smtClean="0">
                <a:ln>
                  <a:noFill/>
                </a:ln>
                <a:effectLst/>
                <a:latin typeface="Times New Roman" pitchFamily="18" charset="0"/>
                <a:ea typeface="Calibri" pitchFamily="34" charset="0"/>
                <a:cs typeface="Times New Roman" pitchFamily="18" charset="0"/>
              </a:rPr>
              <a:t>dissimulée (</a:t>
            </a:r>
            <a:r>
              <a:rPr lang="fr-FR" sz="2000" dirty="0"/>
              <a:t>Les enquêtés  ne savent pas qu’ils sont </a:t>
            </a:r>
            <a:r>
              <a:rPr lang="fr-FR" sz="2000" dirty="0" smtClean="0"/>
              <a:t>observés)</a:t>
            </a:r>
            <a:r>
              <a:rPr kumimoji="0" lang="fr-FR" sz="2000" b="1" i="0" u="none" strike="noStrike" cap="none" normalizeH="0" dirty="0" smtClean="0">
                <a:ln>
                  <a:noFill/>
                </a:ln>
                <a:effectLst/>
                <a:latin typeface="Times New Roman" pitchFamily="18" charset="0"/>
                <a:ea typeface="Calibri" pitchFamily="34" charset="0"/>
                <a:cs typeface="Times New Roman" pitchFamily="18" charset="0"/>
              </a:rPr>
              <a:t> </a:t>
            </a:r>
            <a:endParaRPr kumimoji="0" lang="fr-FR" sz="2000" b="1" i="0" u="none" strike="noStrike" cap="none" normalizeH="0" baseline="0" dirty="0" smtClean="0">
              <a:ln>
                <a:noFill/>
              </a:ln>
              <a:effectLst/>
              <a:latin typeface="Times New Roman" pitchFamily="18" charset="0"/>
              <a:cs typeface="Times New Roman" pitchFamily="18" charset="0"/>
            </a:endParaRPr>
          </a:p>
        </p:txBody>
      </p:sp>
      <p:sp>
        <p:nvSpPr>
          <p:cNvPr id="6" name="Rectangle 5"/>
          <p:cNvSpPr/>
          <p:nvPr/>
        </p:nvSpPr>
        <p:spPr>
          <a:xfrm>
            <a:off x="0" y="2487597"/>
            <a:ext cx="9144000" cy="4370427"/>
          </a:xfrm>
          <a:prstGeom prst="rect">
            <a:avLst/>
          </a:prstGeom>
        </p:spPr>
        <p:txBody>
          <a:bodyPr wrap="square">
            <a:spAutoFit/>
          </a:bodyPr>
          <a:lstStyle/>
          <a:p>
            <a:pPr lvl="0" algn="just" eaLnBrk="0" fontAlgn="base" hangingPunct="0">
              <a:spcBef>
                <a:spcPct val="0"/>
              </a:spcBef>
              <a:spcAft>
                <a:spcPct val="0"/>
              </a:spcAf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Avantages </a:t>
            </a:r>
          </a:p>
          <a:p>
            <a:pPr lvl="0" algn="just" eaLnBrk="0" fontAlgn="base" hangingPunct="0">
              <a:spcBef>
                <a:spcPct val="0"/>
              </a:spcBef>
              <a:spcAft>
                <a:spcPct val="0"/>
              </a:spcAft>
            </a:pPr>
            <a:r>
              <a:rPr kumimoji="0" lang="fr-FR" sz="2000" i="0" u="none" strike="noStrike" cap="none" normalizeH="0" baseline="0" dirty="0" smtClean="0">
                <a:ln>
                  <a:noFill/>
                </a:ln>
                <a:effectLst/>
                <a:latin typeface="Times New Roman" pitchFamily="18" charset="0"/>
                <a:ea typeface="Calibri" pitchFamily="34" charset="0"/>
                <a:cs typeface="Times New Roman" pitchFamily="18" charset="0"/>
              </a:rPr>
              <a:t>- Elle a pour avantage principal de permettre d’observer et de remettre en question directement et en temps réel les pratiques et réalité locales. On peut le faire pour compléter les entretiens oraux. Cependant, la technique en elle-même est plus exigeante, car elle laisse entendre qu’on s’insère dans la vie des sujets qu’on étudie, tout en cherchant à ne modifier d’aucune façon la situation.</a:t>
            </a:r>
            <a:endParaRPr kumimoji="0" lang="fr-FR" sz="2000" i="0" u="none" strike="noStrike" cap="none" normalizeH="0" baseline="0" dirty="0" smtClean="0">
              <a:ln>
                <a:noFill/>
              </a:ln>
              <a:effectLst/>
              <a:latin typeface="Times New Roman" pitchFamily="18" charset="0"/>
              <a:cs typeface="Times New Roman" pitchFamily="18" charset="0"/>
            </a:endParaRPr>
          </a:p>
          <a:p>
            <a:pPr lvl="0" algn="just" eaLnBrk="0" fontAlgn="base" hangingPunct="0">
              <a:spcBef>
                <a:spcPct val="0"/>
              </a:spcBef>
              <a:spcAft>
                <a:spcPct val="0"/>
              </a:spcAft>
            </a:pPr>
            <a:r>
              <a:rPr kumimoji="0" lang="fr-FR" sz="2000" i="0" u="none" strike="noStrike" cap="none" normalizeH="0" baseline="0" dirty="0" smtClean="0">
                <a:ln>
                  <a:noFill/>
                </a:ln>
                <a:effectLst/>
                <a:latin typeface="Times New Roman" pitchFamily="18" charset="0"/>
                <a:ea typeface="Calibri" pitchFamily="34" charset="0"/>
                <a:cs typeface="Times New Roman" pitchFamily="18" charset="0"/>
              </a:rPr>
              <a:t>- Elle permet également de vivre la réalité des sujets étudiés et de comprendre certains faits insolites puisqu’on y participe au même titre que les acteurs.</a:t>
            </a:r>
            <a:endParaRPr kumimoji="0" lang="fr-FR" sz="2000" i="0" u="none" strike="noStrike" cap="none" normalizeH="0" baseline="0" dirty="0" smtClean="0">
              <a:ln>
                <a:noFill/>
              </a:ln>
              <a:effectLst/>
              <a:latin typeface="Times New Roman" pitchFamily="18" charset="0"/>
              <a:cs typeface="Times New Roman" pitchFamily="18" charset="0"/>
            </a:endParaRPr>
          </a:p>
          <a:p>
            <a:pPr algn="just" eaLnBrk="0" fontAlgn="base" hangingPunct="0">
              <a:spcBef>
                <a:spcPct val="0"/>
              </a:spcBef>
              <a:spcAft>
                <a:spcPct val="0"/>
              </a:spcAft>
            </a:pPr>
            <a:r>
              <a:rPr lang="fr-FR" sz="2000" dirty="0">
                <a:latin typeface="Times New Roman" pitchFamily="18" charset="0"/>
                <a:ea typeface="Calibri" pitchFamily="34" charset="0"/>
                <a:cs typeface="Times New Roman" pitchFamily="18" charset="0"/>
              </a:rPr>
              <a:t>- Elle facilite l’obtention d’informations détaillées sur une culture particulière, un groupe de personnes ou sur le comportement des individus. C’est-à-dire, Lorsqu'ils fonctionnent pleinement à l'intérieur d'un cadre, les observateurs participants ont accès à beaucoup plus de matériel que les chercheurs qui font des observations depuis l'extérieur d'une situation</a:t>
            </a:r>
          </a:p>
          <a:p>
            <a:pPr lvl="0" algn="just" eaLnBrk="0" fontAlgn="base" hangingPunct="0">
              <a:spcBef>
                <a:spcPct val="0"/>
              </a:spcBef>
              <a:spcAft>
                <a:spcPct val="0"/>
              </a:spcAft>
            </a:pPr>
            <a:r>
              <a:rPr kumimoji="0" lang="fr-FR" i="0" u="none" strike="noStrike" cap="none" normalizeH="0" baseline="0" dirty="0" smtClean="0">
                <a:ln>
                  <a:noFill/>
                </a:ln>
                <a:effectLst/>
                <a:latin typeface="Times New Roman" pitchFamily="18" charset="0"/>
                <a:ea typeface="Calibri" pitchFamily="34" charset="0"/>
                <a:cs typeface="Times New Roman" pitchFamily="18" charset="0"/>
              </a:rPr>
              <a:t> </a:t>
            </a:r>
            <a:endParaRPr kumimoji="0" lang="fr-FR"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effectLst/>
                <a:latin typeface="Times New Roman" pitchFamily="18" charset="0"/>
                <a:ea typeface="Calibri" pitchFamily="34" charset="0"/>
                <a:cs typeface="Times New Roman" pitchFamily="18" charset="0"/>
              </a:rPr>
              <a:t>Les limites de l’observation</a:t>
            </a:r>
            <a:r>
              <a:rPr kumimoji="0" lang="fr-FR" b="1" i="0" u="none" strike="noStrike" cap="none" normalizeH="0" dirty="0" smtClean="0">
                <a:ln>
                  <a:noFill/>
                </a:ln>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effectLst/>
                <a:latin typeface="Times New Roman" pitchFamily="18" charset="0"/>
                <a:ea typeface="Calibri" pitchFamily="34" charset="0"/>
                <a:cs typeface="Times New Roman" pitchFamily="18" charset="0"/>
              </a:rPr>
              <a:t>participant</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a:t>
            </a:r>
            <a:r>
              <a:rPr kumimoji="0" lang="fr-FR" b="1" i="0" u="none" strike="noStrike" cap="none" normalizeH="0" baseline="0" dirty="0" smtClean="0">
                <a:ln>
                  <a:noFill/>
                </a:ln>
                <a:effectLst/>
                <a:latin typeface="Times New Roman" pitchFamily="18" charset="0"/>
                <a:ea typeface="Calibri" pitchFamily="34" charset="0"/>
                <a:cs typeface="Times New Roman" pitchFamily="18" charset="0"/>
              </a:rPr>
              <a:t> </a:t>
            </a:r>
          </a:p>
        </p:txBody>
      </p:sp>
      <p:sp>
        <p:nvSpPr>
          <p:cNvPr id="5" name="Rectangle 4"/>
          <p:cNvSpPr/>
          <p:nvPr/>
        </p:nvSpPr>
        <p:spPr>
          <a:xfrm>
            <a:off x="0" y="500042"/>
            <a:ext cx="9144000" cy="6647974"/>
          </a:xfrm>
          <a:prstGeom prst="rect">
            <a:avLst/>
          </a:prstGeom>
        </p:spPr>
        <p:txBody>
          <a:bodyPr wrap="square">
            <a:spAutoFit/>
          </a:bodyPr>
          <a:lstStyle/>
          <a:p>
            <a:pPr lvl="0" algn="just" fontAlgn="base">
              <a:spcBef>
                <a:spcPct val="0"/>
              </a:spcBef>
              <a:spcAft>
                <a:spcPct val="0"/>
              </a:spcAft>
              <a:buFont typeface="Arial" pitchFamily="34" charset="0"/>
              <a:buChar char="•"/>
            </a:pPr>
            <a:r>
              <a:rPr kumimoji="0" lang="fr-FR" sz="2400" i="0" u="none" strike="noStrike" cap="none" normalizeH="0" baseline="0" dirty="0" smtClean="0">
                <a:ln>
                  <a:noFill/>
                </a:ln>
                <a:effectLst/>
                <a:latin typeface="Times New Roman" pitchFamily="18" charset="0"/>
                <a:ea typeface="Calibri" pitchFamily="34" charset="0"/>
                <a:cs typeface="Times New Roman" pitchFamily="18" charset="0"/>
              </a:rPr>
              <a:t>L’inconvénient ou le handicap majeur de cette technique est que par moments, le chercheur est amené à apprendre la langue et à se plier aux us et coutumes locaux dans le but de pratiquer l’observation participante. </a:t>
            </a:r>
            <a:endParaRPr kumimoji="0" lang="fr-FR" sz="2400" i="0" u="none" strike="noStrike" cap="none" normalizeH="0" baseline="0" dirty="0" smtClean="0">
              <a:ln>
                <a:noFill/>
              </a:ln>
              <a:effectLst/>
              <a:latin typeface="Times New Roman" pitchFamily="18" charset="0"/>
              <a:cs typeface="Times New Roman" pitchFamily="18" charset="0"/>
            </a:endParaRPr>
          </a:p>
          <a:p>
            <a:pPr lvl="0" algn="just" eaLnBrk="0" fontAlgn="base" hangingPunct="0">
              <a:spcBef>
                <a:spcPct val="0"/>
              </a:spcBef>
              <a:spcAft>
                <a:spcPct val="0"/>
              </a:spcAft>
              <a:buFont typeface="Arial" pitchFamily="34" charset="0"/>
              <a:buChar char="•"/>
            </a:pPr>
            <a:r>
              <a:rPr kumimoji="0" lang="fr-FR" sz="2400" i="0" u="none" strike="noStrike" cap="none" normalizeH="0" baseline="0" dirty="0" smtClean="0">
                <a:ln>
                  <a:noFill/>
                </a:ln>
                <a:effectLst/>
                <a:latin typeface="Times New Roman" pitchFamily="18" charset="0"/>
                <a:ea typeface="Calibri" pitchFamily="34" charset="0"/>
                <a:cs typeface="Times New Roman" pitchFamily="18" charset="0"/>
              </a:rPr>
              <a:t> On signale par contre des de rejet et de non –intégration culturelle</a:t>
            </a:r>
            <a:r>
              <a:rPr kumimoji="0" lang="fr-FR" sz="2400" i="0" u="none" strike="noStrike" cap="none" normalizeH="0" dirty="0" smtClean="0">
                <a:ln>
                  <a:noFill/>
                </a:ln>
                <a:effectLst/>
                <a:latin typeface="Times New Roman" pitchFamily="18" charset="0"/>
                <a:ea typeface="Calibri" pitchFamily="34" charset="0"/>
                <a:cs typeface="Times New Roman" pitchFamily="18" charset="0"/>
              </a:rPr>
              <a:t> e</a:t>
            </a:r>
            <a:r>
              <a:rPr kumimoji="0" lang="fr-FR" sz="2400" i="0" u="none" strike="noStrike" cap="none" normalizeH="0" baseline="0" dirty="0" smtClean="0">
                <a:ln>
                  <a:noFill/>
                </a:ln>
                <a:effectLst/>
                <a:latin typeface="Times New Roman" pitchFamily="18" charset="0"/>
                <a:ea typeface="Calibri" pitchFamily="34" charset="0"/>
                <a:cs typeface="Times New Roman" pitchFamily="18" charset="0"/>
              </a:rPr>
              <a:t>t</a:t>
            </a:r>
            <a:r>
              <a:rPr kumimoji="0" lang="fr-FR" sz="2400" i="0" u="none" strike="noStrike" cap="none" normalizeH="0" dirty="0" smtClean="0">
                <a:ln>
                  <a:noFill/>
                </a:ln>
                <a:effectLst/>
                <a:latin typeface="Times New Roman" pitchFamily="18" charset="0"/>
                <a:ea typeface="Calibri" pitchFamily="34" charset="0"/>
                <a:cs typeface="Times New Roman" pitchFamily="18" charset="0"/>
              </a:rPr>
              <a:t> p</a:t>
            </a:r>
            <a:r>
              <a:rPr kumimoji="0" lang="fr-FR" sz="2400" i="0" u="none" strike="noStrike" cap="none" normalizeH="0" baseline="0" dirty="0" smtClean="0">
                <a:ln>
                  <a:noFill/>
                </a:ln>
                <a:effectLst/>
                <a:latin typeface="Times New Roman" pitchFamily="18" charset="0"/>
                <a:ea typeface="Calibri" pitchFamily="34" charset="0"/>
                <a:cs typeface="Times New Roman" pitchFamily="18" charset="0"/>
              </a:rPr>
              <a:t>arfois l’observation est difficile dans le milieu où on veut l’effectuer.</a:t>
            </a:r>
            <a:r>
              <a:rPr kumimoji="0" lang="fr-FR" sz="2400" i="0" u="none" strike="noStrike" cap="none" normalizeH="0" dirty="0" smtClean="0">
                <a:ln>
                  <a:noFill/>
                </a:ln>
                <a:effectLst/>
                <a:latin typeface="Times New Roman" pitchFamily="18" charset="0"/>
                <a:ea typeface="Calibri" pitchFamily="34" charset="0"/>
                <a:cs typeface="Times New Roman" pitchFamily="18" charset="0"/>
              </a:rPr>
              <a:t> Car o</a:t>
            </a:r>
            <a:r>
              <a:rPr kumimoji="0" lang="fr-FR" sz="2400" i="0" u="none" strike="noStrike" cap="none" normalizeH="0" baseline="0" dirty="0" smtClean="0">
                <a:ln>
                  <a:noFill/>
                </a:ln>
                <a:effectLst/>
                <a:latin typeface="Times New Roman" pitchFamily="18" charset="0"/>
                <a:ea typeface="Calibri" pitchFamily="34" charset="0"/>
                <a:cs typeface="Times New Roman" pitchFamily="18" charset="0"/>
              </a:rPr>
              <a:t>n doit savoir si on y sera accepté ou rejeté </a:t>
            </a:r>
            <a:endParaRPr kumimoji="0" lang="fr-FR" sz="2400" i="0" u="none" strike="noStrike" cap="none" normalizeH="0" baseline="0" dirty="0" smtClean="0">
              <a:ln>
                <a:noFill/>
              </a:ln>
              <a:effectLst/>
              <a:latin typeface="Times New Roman" pitchFamily="18" charset="0"/>
              <a:cs typeface="Times New Roman" pitchFamily="18" charset="0"/>
            </a:endParaRPr>
          </a:p>
          <a:p>
            <a:pPr lvl="0" algn="just" eaLnBrk="0" fontAlgn="base" hangingPunct="0">
              <a:spcBef>
                <a:spcPct val="0"/>
              </a:spcBef>
              <a:spcAft>
                <a:spcPct val="0"/>
              </a:spcAft>
              <a:buFont typeface="Arial" pitchFamily="34" charset="0"/>
              <a:buChar char="•"/>
            </a:pPr>
            <a:r>
              <a:rPr kumimoji="0" lang="fr-FR" sz="2400" i="0" u="none" strike="noStrike" cap="none" normalizeH="0" baseline="0" dirty="0" smtClean="0">
                <a:ln>
                  <a:noFill/>
                </a:ln>
                <a:effectLst/>
                <a:latin typeface="Times New Roman" pitchFamily="18" charset="0"/>
                <a:ea typeface="Calibri" pitchFamily="34" charset="0"/>
                <a:cs typeface="Times New Roman" pitchFamily="18" charset="0"/>
              </a:rPr>
              <a:t> Les participants n'agissent pas toujours naturellement lorsqu'ils savent qu'ils sont observés.</a:t>
            </a:r>
            <a:endParaRPr kumimoji="0" lang="fr-FR" sz="2400" i="0" u="none" strike="noStrike" cap="none" normalizeH="0" baseline="0" dirty="0" smtClean="0">
              <a:ln>
                <a:noFill/>
              </a:ln>
              <a:effectLst/>
              <a:latin typeface="Times New Roman" pitchFamily="18" charset="0"/>
              <a:cs typeface="Times New Roman" pitchFamily="18" charset="0"/>
            </a:endParaRPr>
          </a:p>
          <a:p>
            <a:pPr lvl="0" algn="just" eaLnBrk="0" fontAlgn="base" hangingPunct="0">
              <a:spcBef>
                <a:spcPct val="0"/>
              </a:spcBef>
              <a:spcAft>
                <a:spcPct val="0"/>
              </a:spcAft>
              <a:buFont typeface="Arial" pitchFamily="34" charset="0"/>
              <a:buChar char="•"/>
            </a:pPr>
            <a:r>
              <a:rPr kumimoji="0" lang="fr-FR" sz="2400" i="0" u="none" strike="noStrike" cap="none" normalizeH="0" baseline="0" dirty="0" smtClean="0">
                <a:ln>
                  <a:noFill/>
                </a:ln>
                <a:effectLst/>
                <a:latin typeface="Times New Roman" pitchFamily="18" charset="0"/>
                <a:ea typeface="Calibri" pitchFamily="34" charset="0"/>
                <a:cs typeface="Times New Roman" pitchFamily="18" charset="0"/>
              </a:rPr>
              <a:t> Si le chercheur a des préjugés et des attentes, ils affectent potentiellement ce processus</a:t>
            </a:r>
          </a:p>
          <a:p>
            <a:pPr algn="just" eaLnBrk="0" fontAlgn="base" hangingPunct="0">
              <a:spcBef>
                <a:spcPct val="0"/>
              </a:spcBef>
              <a:spcAft>
                <a:spcPct val="0"/>
              </a:spcAft>
              <a:buFont typeface="Arial" pitchFamily="34" charset="0"/>
              <a:buChar char="•"/>
            </a:pPr>
            <a:r>
              <a:rPr lang="fr-FR" sz="2400" dirty="0" smtClean="0">
                <a:latin typeface="Times New Roman" pitchFamily="18" charset="0"/>
                <a:ea typeface="Calibri" pitchFamily="34" charset="0"/>
                <a:cs typeface="Times New Roman" pitchFamily="18" charset="0"/>
              </a:rPr>
              <a:t> L'observation </a:t>
            </a:r>
            <a:r>
              <a:rPr lang="fr-FR" sz="2400" dirty="0">
                <a:latin typeface="Times New Roman" pitchFamily="18" charset="0"/>
                <a:ea typeface="Calibri" pitchFamily="34" charset="0"/>
                <a:cs typeface="Times New Roman" pitchFamily="18" charset="0"/>
              </a:rPr>
              <a:t>participante (</a:t>
            </a:r>
            <a:r>
              <a:rPr lang="fr-FR" sz="2400" b="1" dirty="0">
                <a:latin typeface="Times New Roman" pitchFamily="18" charset="0"/>
                <a:ea typeface="Calibri" pitchFamily="34" charset="0"/>
                <a:cs typeface="Times New Roman" pitchFamily="18" charset="0"/>
              </a:rPr>
              <a:t>dissimulée</a:t>
            </a:r>
            <a:r>
              <a:rPr lang="fr-FR" sz="2400" dirty="0">
                <a:latin typeface="Times New Roman" pitchFamily="18" charset="0"/>
                <a:ea typeface="Calibri" pitchFamily="34" charset="0"/>
                <a:cs typeface="Times New Roman" pitchFamily="18" charset="0"/>
              </a:rPr>
              <a:t> notamment ) soulève des questions éthiques importantes, car les membres du groupe ne sont pas informés qu'ils sont observés, ce qui peut être considéré comme une violation de leur vie privée. Par conséquent, cette méthode doit être utilisée avec précaution et les chercheurs doivent s'assurer que leur recherche ne porte pas atteinte aux droits ou à la dignité des personnes observées</a:t>
            </a:r>
            <a:r>
              <a:rPr lang="fr-FR" dirty="0">
                <a:latin typeface="Times New Roman" pitchFamily="18" charset="0"/>
                <a:ea typeface="Calibri" pitchFamily="34" charset="0"/>
                <a:cs typeface="Times New Roman" pitchFamily="18" charset="0"/>
              </a:rPr>
              <a:t>.</a:t>
            </a:r>
          </a:p>
          <a:p>
            <a:pPr lvl="0" eaLnBrk="0" fontAlgn="base" hangingPunct="0">
              <a:spcBef>
                <a:spcPct val="0"/>
              </a:spcBef>
              <a:spcAft>
                <a:spcPct val="0"/>
              </a:spcAft>
              <a:buFont typeface="Arial" pitchFamily="34" charset="0"/>
              <a:buChar char="•"/>
            </a:pPr>
            <a:endParaRPr kumimoji="0" lang="fr-FR"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2112</Words>
  <Application>Microsoft Office PowerPoint</Application>
  <PresentationFormat>Affichage à l'écran (4:3)</PresentationFormat>
  <Paragraphs>77</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L’observation scientifique  types, avantages et inconvénients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mr</dc:creator>
  <cp:lastModifiedBy>mr</cp:lastModifiedBy>
  <cp:revision>15</cp:revision>
  <dcterms:created xsi:type="dcterms:W3CDTF">2023-03-11T11:20:03Z</dcterms:created>
  <dcterms:modified xsi:type="dcterms:W3CDTF">2023-03-12T09:57:34Z</dcterms:modified>
</cp:coreProperties>
</file>