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321" r:id="rId2"/>
    <p:sldId id="317" r:id="rId3"/>
    <p:sldId id="318" r:id="rId4"/>
    <p:sldId id="319" r:id="rId5"/>
    <p:sldId id="320" r:id="rId6"/>
    <p:sldId id="322" r:id="rId7"/>
    <p:sldId id="324" r:id="rId8"/>
    <p:sldId id="257" r:id="rId9"/>
    <p:sldId id="265" r:id="rId10"/>
    <p:sldId id="258" r:id="rId11"/>
    <p:sldId id="264" r:id="rId12"/>
    <p:sldId id="259" r:id="rId13"/>
    <p:sldId id="260" r:id="rId14"/>
    <p:sldId id="261" r:id="rId15"/>
    <p:sldId id="262" r:id="rId16"/>
    <p:sldId id="263" r:id="rId17"/>
    <p:sldId id="286" r:id="rId18"/>
    <p:sldId id="278" r:id="rId19"/>
    <p:sldId id="279" r:id="rId20"/>
    <p:sldId id="287" r:id="rId21"/>
    <p:sldId id="280" r:id="rId22"/>
    <p:sldId id="281" r:id="rId23"/>
    <p:sldId id="282" r:id="rId24"/>
    <p:sldId id="283" r:id="rId25"/>
    <p:sldId id="284" r:id="rId26"/>
    <p:sldId id="285" r:id="rId27"/>
    <p:sldId id="276" r:id="rId28"/>
    <p:sldId id="267" r:id="rId29"/>
    <p:sldId id="288" r:id="rId30"/>
    <p:sldId id="289" r:id="rId31"/>
    <p:sldId id="290" r:id="rId32"/>
    <p:sldId id="291" r:id="rId33"/>
    <p:sldId id="292" r:id="rId34"/>
    <p:sldId id="293" r:id="rId35"/>
    <p:sldId id="294" r:id="rId36"/>
    <p:sldId id="295" r:id="rId37"/>
    <p:sldId id="297" r:id="rId38"/>
    <p:sldId id="298" r:id="rId39"/>
    <p:sldId id="299" r:id="rId40"/>
    <p:sldId id="301" r:id="rId41"/>
    <p:sldId id="302" r:id="rId42"/>
    <p:sldId id="303" r:id="rId43"/>
    <p:sldId id="304" r:id="rId44"/>
    <p:sldId id="305" r:id="rId45"/>
    <p:sldId id="306" r:id="rId46"/>
    <p:sldId id="307" r:id="rId47"/>
    <p:sldId id="315" r:id="rId48"/>
    <p:sldId id="308" r:id="rId49"/>
    <p:sldId id="310" r:id="rId50"/>
    <p:sldId id="309" r:id="rId51"/>
    <p:sldId id="311" r:id="rId52"/>
    <p:sldId id="312" r:id="rId53"/>
    <p:sldId id="313" r:id="rId54"/>
    <p:sldId id="316" r:id="rId55"/>
    <p:sldId id="314" r:id="rId5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088" autoAdjust="0"/>
    <p:restoredTop sz="94660"/>
  </p:normalViewPr>
  <p:slideViewPr>
    <p:cSldViewPr>
      <p:cViewPr>
        <p:scale>
          <a:sx n="60" d="100"/>
          <a:sy n="60" d="100"/>
        </p:scale>
        <p:origin x="-1356" y="-258"/>
      </p:cViewPr>
      <p:guideLst>
        <p:guide orient="horz" pos="2160"/>
        <p:guide pos="2880"/>
      </p:guideLst>
    </p:cSldViewPr>
  </p:slideViewPr>
  <p:notesTextViewPr>
    <p:cViewPr>
      <p:scale>
        <a:sx n="50" d="100"/>
        <a:sy n="5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CEE5E1-93C2-435F-BC47-00FDAFC30593}" type="datetimeFigureOut">
              <a:rPr lang="fr-FR" smtClean="0"/>
              <a:pPr/>
              <a:t>15/09/2017</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753BE5-5574-466C-81CD-AEE30CF75722}"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5B753BE5-5574-466C-81CD-AEE30CF75722}" type="slidenum">
              <a:rPr lang="fr-FR" smtClean="0"/>
              <a:pPr/>
              <a:t>11</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5B753BE5-5574-466C-81CD-AEE30CF75722}" type="slidenum">
              <a:rPr lang="fr-FR" smtClean="0"/>
              <a:pPr/>
              <a:t>16</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66D8FB10-375D-44ED-A205-DCF96C4CB729}" type="datetimeFigureOut">
              <a:rPr lang="fr-FR" smtClean="0"/>
              <a:pPr/>
              <a:t>15/09/2017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FA6A94D-2422-4B83-9901-2945168FED60}"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6D8FB10-375D-44ED-A205-DCF96C4CB729}" type="datetimeFigureOut">
              <a:rPr lang="fr-FR" smtClean="0"/>
              <a:pPr/>
              <a:t>15/09/2017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FA6A94D-2422-4B83-9901-2945168FED60}"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6D8FB10-375D-44ED-A205-DCF96C4CB729}" type="datetimeFigureOut">
              <a:rPr lang="fr-FR" smtClean="0"/>
              <a:pPr/>
              <a:t>15/09/2017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FA6A94D-2422-4B83-9901-2945168FED60}"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6D8FB10-375D-44ED-A205-DCF96C4CB729}" type="datetimeFigureOut">
              <a:rPr lang="fr-FR" smtClean="0"/>
              <a:pPr/>
              <a:t>15/09/2017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FA6A94D-2422-4B83-9901-2945168FED60}"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66D8FB10-375D-44ED-A205-DCF96C4CB729}" type="datetimeFigureOut">
              <a:rPr lang="fr-FR" smtClean="0"/>
              <a:pPr/>
              <a:t>15/09/2017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FA6A94D-2422-4B83-9901-2945168FED60}"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66D8FB10-375D-44ED-A205-DCF96C4CB729}" type="datetimeFigureOut">
              <a:rPr lang="fr-FR" smtClean="0"/>
              <a:pPr/>
              <a:t>15/09/2017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FA6A94D-2422-4B83-9901-2945168FED60}"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66D8FB10-375D-44ED-A205-DCF96C4CB729}" type="datetimeFigureOut">
              <a:rPr lang="fr-FR" smtClean="0"/>
              <a:pPr/>
              <a:t>15/09/2017</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FA6A94D-2422-4B83-9901-2945168FED60}"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66D8FB10-375D-44ED-A205-DCF96C4CB729}" type="datetimeFigureOut">
              <a:rPr lang="fr-FR" smtClean="0"/>
              <a:pPr/>
              <a:t>15/09/2017</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FA6A94D-2422-4B83-9901-2945168FED60}"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6D8FB10-375D-44ED-A205-DCF96C4CB729}" type="datetimeFigureOut">
              <a:rPr lang="fr-FR" smtClean="0"/>
              <a:pPr/>
              <a:t>15/09/2017</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FA6A94D-2422-4B83-9901-2945168FED60}"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66D8FB10-375D-44ED-A205-DCF96C4CB729}" type="datetimeFigureOut">
              <a:rPr lang="fr-FR" smtClean="0"/>
              <a:pPr/>
              <a:t>15/09/2017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FA6A94D-2422-4B83-9901-2945168FED60}"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66D8FB10-375D-44ED-A205-DCF96C4CB729}" type="datetimeFigureOut">
              <a:rPr lang="fr-FR" smtClean="0"/>
              <a:pPr/>
              <a:t>15/09/2017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FA6A94D-2422-4B83-9901-2945168FED60}"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D8FB10-375D-44ED-A205-DCF96C4CB729}" type="datetimeFigureOut">
              <a:rPr lang="fr-FR" smtClean="0"/>
              <a:pPr/>
              <a:t>15/09/2017</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A6A94D-2422-4B83-9901-2945168FED60}"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fr.wikipedia.org/wiki/%C3%89lectricit%C3%A9" TargetMode="External"/><Relationship Id="rId2" Type="http://schemas.openxmlformats.org/officeDocument/2006/relationships/hyperlink" Target="https://fr.wikipedia.org/wiki/Physique_appliqu%C3%A9e" TargetMode="External"/><Relationship Id="rId1" Type="http://schemas.openxmlformats.org/officeDocument/2006/relationships/slideLayout" Target="../slideLayouts/slideLayout2.xml"/><Relationship Id="rId5" Type="http://schemas.openxmlformats.org/officeDocument/2006/relationships/hyperlink" Target="https://fr.wikipedia.org/wiki/Tension_%C3%A9lectrique" TargetMode="External"/><Relationship Id="rId4" Type="http://schemas.openxmlformats.org/officeDocument/2006/relationships/hyperlink" Target="https://fr.wikipedia.org/wiki/Information"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fr.wikipedia.org/wiki/Science"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s://fr.wikipedia.org/wiki/Ing%C3%A9nieur" TargetMode="External"/><Relationship Id="rId4" Type="http://schemas.openxmlformats.org/officeDocument/2006/relationships/hyperlink" Target="https://fr.wikipedia.org/wiki/Technique"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hyperlink" Target="https://fr.wikipedia.org/wiki/Histoire_des_bourses_de_valeurs" TargetMode="External"/><Relationship Id="rId3" Type="http://schemas.openxmlformats.org/officeDocument/2006/relationships/hyperlink" Target="https://fr.wikipedia.org/wiki/%C3%89lectricit%C3%A9" TargetMode="External"/><Relationship Id="rId7" Type="http://schemas.openxmlformats.org/officeDocument/2006/relationships/hyperlink" Target="https://fr.wikipedia.org/wiki/Circuit_int%C3%A9gr%C3%A9" TargetMode="External"/><Relationship Id="rId2" Type="http://schemas.openxmlformats.org/officeDocument/2006/relationships/hyperlink" Target="https://fr.wikipedia.org/wiki/XXe_si%C3%A8cle" TargetMode="External"/><Relationship Id="rId1" Type="http://schemas.openxmlformats.org/officeDocument/2006/relationships/slideLayout" Target="../slideLayouts/slideLayout2.xml"/><Relationship Id="rId6" Type="http://schemas.openxmlformats.org/officeDocument/2006/relationships/hyperlink" Target="https://fr.wikipedia.org/wiki/Transistor" TargetMode="External"/><Relationship Id="rId5" Type="http://schemas.openxmlformats.org/officeDocument/2006/relationships/hyperlink" Target="https://fr.wikipedia.org/wiki/Tube_%C3%A9lectronique" TargetMode="External"/><Relationship Id="rId4" Type="http://schemas.openxmlformats.org/officeDocument/2006/relationships/hyperlink" Target="https://fr.wikipedia.org/wiki/Composant_%C3%A9lectronique"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9.xml"/><Relationship Id="rId5" Type="http://schemas.openxmlformats.org/officeDocument/2006/relationships/image" Target="../media/image4.emf"/><Relationship Id="rId4" Type="http://schemas.openxmlformats.org/officeDocument/2006/relationships/image" Target="../media/image3.e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hyperlink" Target="https://fr.wikipedia.org/wiki/Signal_%C3%A9lectrique" TargetMode="External"/><Relationship Id="rId5" Type="http://schemas.openxmlformats.org/officeDocument/2006/relationships/hyperlink" Target="https://fr.wikipedia.org/wiki/Amplificateur_%C3%A9lectronique" TargetMode="External"/><Relationship Id="rId4" Type="http://schemas.openxmlformats.org/officeDocument/2006/relationships/image" Target="../media/image9.jpeg"/></Relationships>
</file>

<file path=ppt/slides/_rels/slide19.xml.rels><?xml version="1.0" encoding="UTF-8" standalone="yes"?>
<Relationships xmlns="http://schemas.openxmlformats.org/package/2006/relationships"><Relationship Id="rId3" Type="http://schemas.openxmlformats.org/officeDocument/2006/relationships/hyperlink" Target="https://fr.wikipedia.org/wiki/Hertz" TargetMode="External"/><Relationship Id="rId7" Type="http://schemas.openxmlformats.org/officeDocument/2006/relationships/image" Target="../media/image12.jpe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hyperlink" Target="https://fr.wikipedia.org/wiki/Quartz_(min%C3%A9ral)" TargetMode="External"/><Relationship Id="rId4" Type="http://schemas.openxmlformats.org/officeDocument/2006/relationships/hyperlink" Target="https://fr.wikipedia.org/wiki/Pi%C3%A9zo%C3%A9lectricit%C3%A9"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villemin.gerard.free.fr/Junior/COUR2012/Binaire.ppsx" TargetMode="External"/><Relationship Id="rId2" Type="http://schemas.openxmlformats.org/officeDocument/2006/relationships/image" Target="../media/image13.jpe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hyperlink" Target="https://fr.wikipedia.org/wiki/T%C3%A9l%C3%A9viseur" TargetMode="External"/><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4.emf"/><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0.jpe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jpeg"/></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8" Type="http://schemas.openxmlformats.org/officeDocument/2006/relationships/hyperlink" Target="https://fr.wikipedia.org/wiki/Intel" TargetMode="External"/><Relationship Id="rId13" Type="http://schemas.openxmlformats.org/officeDocument/2006/relationships/hyperlink" Target="https://fr.wikipedia.org/wiki/Microprocesseur" TargetMode="External"/><Relationship Id="rId3" Type="http://schemas.openxmlformats.org/officeDocument/2006/relationships/image" Target="../media/image27.jpeg"/><Relationship Id="rId7" Type="http://schemas.openxmlformats.org/officeDocument/2006/relationships/hyperlink" Target="https://fr.wikipedia.org/wiki/1981_en_informatique" TargetMode="External"/><Relationship Id="rId12" Type="http://schemas.openxmlformats.org/officeDocument/2006/relationships/image" Target="../media/image28.png"/><Relationship Id="rId2"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hyperlink" Target="https://fr.wikipedia.org/wiki/1971_en_informatique" TargetMode="External"/><Relationship Id="rId11" Type="http://schemas.openxmlformats.org/officeDocument/2006/relationships/hyperlink" Target="https://fr.wikipedia.org/wiki/Dual_Inline_Package" TargetMode="External"/><Relationship Id="rId5" Type="http://schemas.openxmlformats.org/officeDocument/2006/relationships/hyperlink" Target="https://fr.wikipedia.org/wiki/Novembre_1971" TargetMode="External"/><Relationship Id="rId10" Type="http://schemas.openxmlformats.org/officeDocument/2006/relationships/hyperlink" Target="https://fr.wikipedia.org/wiki/%CE%9Cm" TargetMode="External"/><Relationship Id="rId4" Type="http://schemas.openxmlformats.org/officeDocument/2006/relationships/hyperlink" Target="https://fr.wikipedia.org/wiki/15_novembre" TargetMode="External"/><Relationship Id="rId9" Type="http://schemas.openxmlformats.org/officeDocument/2006/relationships/hyperlink" Target="https://fr.wikipedia.org/wiki/KHz" TargetMode="External"/></Relationships>
</file>

<file path=ppt/slides/_rels/slide26.xml.rels><?xml version="1.0" encoding="UTF-8" standalone="yes"?>
<Relationships xmlns="http://schemas.openxmlformats.org/package/2006/relationships"><Relationship Id="rId8" Type="http://schemas.openxmlformats.org/officeDocument/2006/relationships/image" Target="../media/image30.jpeg"/><Relationship Id="rId13" Type="http://schemas.openxmlformats.org/officeDocument/2006/relationships/hyperlink" Target="https://fr.wikipedia.org/wiki/Micro-ordinateur" TargetMode="External"/><Relationship Id="rId3" Type="http://schemas.openxmlformats.org/officeDocument/2006/relationships/hyperlink" Target="https://fr.wikipedia.org/wiki/Avril_1974" TargetMode="External"/><Relationship Id="rId7" Type="http://schemas.openxmlformats.org/officeDocument/2006/relationships/hyperlink" Target="https://fr.wikipedia.org/wiki/Nanom%C3%A8tre" TargetMode="External"/><Relationship Id="rId12" Type="http://schemas.openxmlformats.org/officeDocument/2006/relationships/hyperlink" Target="https://fr.wikipedia.org/wiki/Dual_Inline_Package" TargetMode="External"/><Relationship Id="rId2" Type="http://schemas.openxmlformats.org/officeDocument/2006/relationships/image" Target="../media/image29.jpeg"/><Relationship Id="rId1" Type="http://schemas.openxmlformats.org/officeDocument/2006/relationships/slideLayout" Target="../slideLayouts/slideLayout7.xml"/><Relationship Id="rId6" Type="http://schemas.openxmlformats.org/officeDocument/2006/relationships/hyperlink" Target="https://fr.wikipedia.org/wiki/MHz" TargetMode="External"/><Relationship Id="rId11" Type="http://schemas.openxmlformats.org/officeDocument/2006/relationships/hyperlink" Target="https://fr.wikipedia.org/wiki/X86" TargetMode="External"/><Relationship Id="rId5" Type="http://schemas.openxmlformats.org/officeDocument/2006/relationships/hyperlink" Target="https://fr.wikipedia.org/wiki/Intel" TargetMode="External"/><Relationship Id="rId10" Type="http://schemas.openxmlformats.org/officeDocument/2006/relationships/hyperlink" Target="https://fr.wikipedia.org/wiki/Microm%C3%A8tre" TargetMode="External"/><Relationship Id="rId4" Type="http://schemas.openxmlformats.org/officeDocument/2006/relationships/hyperlink" Target="https://fr.wikipedia.org/wiki/1974_en_informatique" TargetMode="External"/><Relationship Id="rId9" Type="http://schemas.openxmlformats.org/officeDocument/2006/relationships/hyperlink" Target="https://fr.wikipedia.org/wiki/Ann%C3%A9es_1990"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villemin.gerard.free.fr/aScience/Electron/Diode.htm" TargetMode="External"/><Relationship Id="rId2" Type="http://schemas.openxmlformats.org/officeDocument/2006/relationships/image" Target="../media/image31.jpeg"/><Relationship Id="rId1" Type="http://schemas.openxmlformats.org/officeDocument/2006/relationships/slideLayout" Target="../slideLayouts/slideLayout7.xml"/><Relationship Id="rId4" Type="http://schemas.openxmlformats.org/officeDocument/2006/relationships/hyperlink" Target="http://villemin.gerard.free.fr/aScience/Electron/Triode.htm"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villemin.gerard.free.fr/Wwwgvmm/Numerati/BINAIRE/Introduc.htm" TargetMode="External"/><Relationship Id="rId2" Type="http://schemas.openxmlformats.org/officeDocument/2006/relationships/image" Target="../media/image31.jpeg"/><Relationship Id="rId1" Type="http://schemas.openxmlformats.org/officeDocument/2006/relationships/slideLayout" Target="../slideLayouts/slideLayout7.xml"/><Relationship Id="rId5" Type="http://schemas.openxmlformats.org/officeDocument/2006/relationships/hyperlink" Target="http://villemin.gerard.free.fr/Esprit/Prix.htm" TargetMode="External"/><Relationship Id="rId4" Type="http://schemas.openxmlformats.org/officeDocument/2006/relationships/hyperlink" Target="http://villemin.gerard.free.fr/aLangue/DicoCult/T.htm"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hyperlink" Target="http://villemin.gerard.free.fr/Multimed/Gravure.htm" TargetMode="External"/><Relationship Id="rId2" Type="http://schemas.openxmlformats.org/officeDocument/2006/relationships/hyperlink" Target="http://villemin.gerard.free.fr/Astronom/SatObs.htm" TargetMode="External"/><Relationship Id="rId1" Type="http://schemas.openxmlformats.org/officeDocument/2006/relationships/slideLayout" Target="../slideLayouts/slideLayout7.xml"/><Relationship Id="rId4" Type="http://schemas.openxmlformats.org/officeDocument/2006/relationships/hyperlink" Target="http://villemin.gerard.free.fr/Multimed/Moore.htm" TargetMode="External"/></Relationships>
</file>

<file path=ppt/slides/_rels/slide32.xml.rels><?xml version="1.0" encoding="UTF-8" standalone="yes"?>
<Relationships xmlns="http://schemas.openxmlformats.org/package/2006/relationships"><Relationship Id="rId8" Type="http://schemas.openxmlformats.org/officeDocument/2006/relationships/hyperlink" Target="http://villemin.gerard.free.fr/Multimed/Telephon.htm" TargetMode="External"/><Relationship Id="rId3" Type="http://schemas.openxmlformats.org/officeDocument/2006/relationships/hyperlink" Target="https://fr.wikipedia.org/wiki/Intel_8085" TargetMode="External"/><Relationship Id="rId7" Type="http://schemas.openxmlformats.org/officeDocument/2006/relationships/hyperlink" Target="https://fr.wikipedia.org/wiki/1981" TargetMode="External"/><Relationship Id="rId2" Type="http://schemas.openxmlformats.org/officeDocument/2006/relationships/hyperlink" Target="http://villemin.gerard.free.fr/Multimed/Moore.htm" TargetMode="External"/><Relationship Id="rId1" Type="http://schemas.openxmlformats.org/officeDocument/2006/relationships/slideLayout" Target="../slideLayouts/slideLayout7.xml"/><Relationship Id="rId6" Type="http://schemas.openxmlformats.org/officeDocument/2006/relationships/hyperlink" Target="https://fr.wikipedia.org/wiki/International_Business_Machines_Corporation" TargetMode="External"/><Relationship Id="rId5" Type="http://schemas.openxmlformats.org/officeDocument/2006/relationships/hyperlink" Target="https://fr.wikipedia.org/wiki/Intel_8088" TargetMode="External"/><Relationship Id="rId4" Type="http://schemas.openxmlformats.org/officeDocument/2006/relationships/hyperlink" Target="https://fr.wikipedia.org/wiki/Intel_8086"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hyperlink" Target="http://villemin.gerard.free.fr/Multimed/Internet.htm" TargetMode="External"/><Relationship Id="rId2" Type="http://schemas.openxmlformats.org/officeDocument/2006/relationships/hyperlink" Target="http://villemin.gerard.free.fr/Multimed/aaaMedia/Televisi.htm" TargetMode="External"/><Relationship Id="rId1" Type="http://schemas.openxmlformats.org/officeDocument/2006/relationships/slideLayout" Target="../slideLayouts/slideLayout7.xml"/><Relationship Id="rId4" Type="http://schemas.openxmlformats.org/officeDocument/2006/relationships/hyperlink" Target="http://villemin.gerard.free.fr/Science/Telecom.htm"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fr.wikipedia.org/wiki/Bit" TargetMode="External"/><Relationship Id="rId2" Type="http://schemas.openxmlformats.org/officeDocument/2006/relationships/hyperlink" Target="https://fr.wikipedia.org/wiki/Nombre"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fr.wikipedia.org/wiki/Microcontr%C3%B4leur" TargetMode="External"/><Relationship Id="rId2" Type="http://schemas.openxmlformats.org/officeDocument/2006/relationships/hyperlink" Target="https://fr.wikipedia.org/wiki/Microprocesseur" TargetMode="External"/><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hyperlink" Target="https://fr.wikipedia.org/wiki/Ordinateur"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fr.wikipedia.org/wiki/Photonique" TargetMode="External"/><Relationship Id="rId2" Type="http://schemas.openxmlformats.org/officeDocument/2006/relationships/hyperlink" Target="https://fr.wikipedia.org/wiki/%C3%89lectronique" TargetMode="External"/><Relationship Id="rId1" Type="http://schemas.openxmlformats.org/officeDocument/2006/relationships/slideLayout" Target="../slideLayouts/slideLayout2.xml"/><Relationship Id="rId6" Type="http://schemas.openxmlformats.org/officeDocument/2006/relationships/hyperlink" Target="https://fr.wikipedia.org/wiki/Fibre_optique" TargetMode="External"/><Relationship Id="rId5" Type="http://schemas.openxmlformats.org/officeDocument/2006/relationships/hyperlink" Target="https://fr.wikipedia.org/wiki/T%C3%A9l%C3%A9communications" TargetMode="External"/><Relationship Id="rId4" Type="http://schemas.openxmlformats.org/officeDocument/2006/relationships/hyperlink" Target="https://fr.wikipedia.org/wiki/Composant_%C3%A9lectronique" TargetMode="External"/></Relationships>
</file>

<file path=ppt/slides/_rels/slide42.xml.rels><?xml version="1.0" encoding="UTF-8" standalone="yes"?>
<Relationships xmlns="http://schemas.openxmlformats.org/package/2006/relationships"><Relationship Id="rId8" Type="http://schemas.openxmlformats.org/officeDocument/2006/relationships/hyperlink" Target="https://fr.wikipedia.org/wiki/Diode_laser" TargetMode="External"/><Relationship Id="rId3" Type="http://schemas.openxmlformats.org/officeDocument/2006/relationships/hyperlink" Target="https://fr.wikipedia.org/wiki/Opto-triac" TargetMode="External"/><Relationship Id="rId7" Type="http://schemas.openxmlformats.org/officeDocument/2006/relationships/hyperlink" Target="https://fr.wikipedia.org/wiki/Cellule_photo%C3%A9lectrique" TargetMode="External"/><Relationship Id="rId2" Type="http://schemas.openxmlformats.org/officeDocument/2006/relationships/hyperlink" Target="https://fr.wikipedia.org/wiki/Photodiode" TargetMode="External"/><Relationship Id="rId1" Type="http://schemas.openxmlformats.org/officeDocument/2006/relationships/slideLayout" Target="../slideLayouts/slideLayout2.xml"/><Relationship Id="rId6" Type="http://schemas.openxmlformats.org/officeDocument/2006/relationships/hyperlink" Target="https://fr.wikipedia.org/wiki/Capteur_photographique" TargetMode="External"/><Relationship Id="rId5" Type="http://schemas.openxmlformats.org/officeDocument/2006/relationships/hyperlink" Target="https://fr.wikipedia.org/wiki/Photor%C3%A9sistance" TargetMode="External"/><Relationship Id="rId4" Type="http://schemas.openxmlformats.org/officeDocument/2006/relationships/hyperlink" Target="https://fr.wikipedia.org/wiki/Photomultiplicateur" TargetMode="External"/><Relationship Id="rId9" Type="http://schemas.openxmlformats.org/officeDocument/2006/relationships/hyperlink" Target="https://fr.wikipedia.org/wiki/Diode_%C3%A9lectroluminescente" TargetMode="External"/></Relationships>
</file>

<file path=ppt/slides/_rels/slide43.xml.rels><?xml version="1.0" encoding="UTF-8" standalone="yes"?>
<Relationships xmlns="http://schemas.openxmlformats.org/package/2006/relationships"><Relationship Id="rId8" Type="http://schemas.openxmlformats.org/officeDocument/2006/relationships/hyperlink" Target="https://fr.wikipedia.org/wiki/Diode_%C3%A9lectroluminescente" TargetMode="External"/><Relationship Id="rId3" Type="http://schemas.openxmlformats.org/officeDocument/2006/relationships/hyperlink" Target="https://fr.wikipedia.org/wiki/Rayonnement" TargetMode="External"/><Relationship Id="rId7" Type="http://schemas.openxmlformats.org/officeDocument/2006/relationships/hyperlink" Target="https://fr.wikipedia.org/wiki/Triac" TargetMode="External"/><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hyperlink" Target="https://fr.wikipedia.org/wiki/Signal_%C3%A9lectrique" TargetMode="External"/><Relationship Id="rId10" Type="http://schemas.openxmlformats.org/officeDocument/2006/relationships/image" Target="../media/image37.jpeg"/><Relationship Id="rId4" Type="http://schemas.openxmlformats.org/officeDocument/2006/relationships/hyperlink" Target="https://fr.wikipedia.org/wiki/Optique" TargetMode="External"/><Relationship Id="rId9" Type="http://schemas.openxmlformats.org/officeDocument/2006/relationships/image" Target="../media/image36.png"/></Relationships>
</file>

<file path=ppt/slides/_rels/slide44.xml.rels><?xml version="1.0" encoding="UTF-8" standalone="yes"?>
<Relationships xmlns="http://schemas.openxmlformats.org/package/2006/relationships"><Relationship Id="rId3" Type="http://schemas.openxmlformats.org/officeDocument/2006/relationships/hyperlink" Target="https://fr.wikipedia.org/wiki/Opto-%C3%A9lectronique" TargetMode="External"/><Relationship Id="rId7" Type="http://schemas.openxmlformats.org/officeDocument/2006/relationships/hyperlink" Target="https://fr.wikipedia.org/wiki/T%C3%A9l%C3%A9communication" TargetMode="External"/><Relationship Id="rId2" Type="http://schemas.openxmlformats.org/officeDocument/2006/relationships/image" Target="../media/image38.jpeg"/><Relationship Id="rId1" Type="http://schemas.openxmlformats.org/officeDocument/2006/relationships/slideLayout" Target="../slideLayouts/slideLayout7.xml"/><Relationship Id="rId6" Type="http://schemas.openxmlformats.org/officeDocument/2006/relationships/hyperlink" Target="https://fr.wikipedia.org/wiki/Signal_%C3%A9lectrique" TargetMode="External"/><Relationship Id="rId5" Type="http://schemas.openxmlformats.org/officeDocument/2006/relationships/hyperlink" Target="https://fr.wikipedia.org/wiki/Lumi%C3%A8re" TargetMode="External"/><Relationship Id="rId4" Type="http://schemas.openxmlformats.org/officeDocument/2006/relationships/hyperlink" Target="https://fr.wikipedia.org/wiki/Semi-conducteur"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s://fr.wikipedia.org/wiki/Composant_%C3%A9lectronique" TargetMode="External"/><Relationship Id="rId7" Type="http://schemas.openxmlformats.org/officeDocument/2006/relationships/hyperlink" Target="https://fr.wikipedia.org/wiki/Fabrication_des_dispositifs_%C3%A0_semi-conducteurs" TargetMode="External"/><Relationship Id="rId2" Type="http://schemas.openxmlformats.org/officeDocument/2006/relationships/hyperlink" Target="https://fr.wikipedia.org/wiki/%C3%89lectronique" TargetMode="External"/><Relationship Id="rId1" Type="http://schemas.openxmlformats.org/officeDocument/2006/relationships/slideLayout" Target="../slideLayouts/slideLayout2.xml"/><Relationship Id="rId6" Type="http://schemas.openxmlformats.org/officeDocument/2006/relationships/hyperlink" Target="https://fr.wikipedia.org/wiki/Silicium" TargetMode="External"/><Relationship Id="rId5" Type="http://schemas.openxmlformats.org/officeDocument/2006/relationships/hyperlink" Target="https://fr.wikipedia.org/wiki/Semi-conducteur" TargetMode="External"/><Relationship Id="rId4" Type="http://schemas.openxmlformats.org/officeDocument/2006/relationships/hyperlink" Target="https://fr.wikipedia.org/wiki/Microm%C3%A8tre" TargetMode="External"/></Relationships>
</file>

<file path=ppt/slides/_rels/slide46.xml.rels><?xml version="1.0" encoding="UTF-8" standalone="yes"?>
<Relationships xmlns="http://schemas.openxmlformats.org/package/2006/relationships"><Relationship Id="rId2" Type="http://schemas.openxmlformats.org/officeDocument/2006/relationships/hyperlink" Target="https://fr.wikipedia.org/wiki/Circuits_int%C3%A9gr%C3%A9s"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http://fr.wikipedia.org/wiki/%C3%89lectricit%C3%A9"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http://www.techno-science.net/?onglet=glossaire&amp;definition=3154"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hyperlink" Target="http://www.techno-science.net/?onglet=glossaire&amp;definition=3099"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hyperlink" Target="https://fr.wikipedia.org/wiki/G%C3%A9n%C3%A9rateur_%C3%A9lectrique"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214422"/>
            <a:ext cx="8229600" cy="4911741"/>
          </a:xfrm>
        </p:spPr>
        <p:txBody>
          <a:bodyPr>
            <a:normAutofit lnSpcReduction="10000"/>
          </a:bodyPr>
          <a:lstStyle/>
          <a:p>
            <a:r>
              <a:rPr lang="fr-FR" b="1" dirty="0" smtClean="0">
                <a:solidFill>
                  <a:srgbClr val="FF0000"/>
                </a:solidFill>
              </a:rPr>
              <a:t>I. </a:t>
            </a:r>
            <a:r>
              <a:rPr lang="fr-FR" b="1" dirty="0" smtClean="0">
                <a:solidFill>
                  <a:srgbClr val="FF0000"/>
                </a:solidFill>
              </a:rPr>
              <a:t>Introduction au </a:t>
            </a:r>
            <a:r>
              <a:rPr lang="fr-FR" b="1" dirty="0" smtClean="0">
                <a:solidFill>
                  <a:srgbClr val="FF0000"/>
                </a:solidFill>
              </a:rPr>
              <a:t>génie électrique</a:t>
            </a:r>
          </a:p>
          <a:p>
            <a:pPr algn="just"/>
            <a:r>
              <a:rPr lang="fr-FR" b="1" dirty="0" smtClean="0">
                <a:solidFill>
                  <a:srgbClr val="FF0000"/>
                </a:solidFill>
              </a:rPr>
              <a:t>I.1 Qu'est-ce </a:t>
            </a:r>
            <a:r>
              <a:rPr lang="fr-FR" b="1" dirty="0" smtClean="0">
                <a:solidFill>
                  <a:srgbClr val="FF0000"/>
                </a:solidFill>
              </a:rPr>
              <a:t>que le génie électrique? </a:t>
            </a:r>
            <a:endParaRPr lang="fr-FR" dirty="0" smtClean="0">
              <a:solidFill>
                <a:srgbClr val="FF0000"/>
              </a:solidFill>
            </a:endParaRPr>
          </a:p>
          <a:p>
            <a:pPr algn="just"/>
            <a:r>
              <a:rPr lang="fr-FR" dirty="0" smtClean="0"/>
              <a:t>On imagine mal la société sans l’électricité</a:t>
            </a:r>
            <a:r>
              <a:rPr lang="fr-FR" dirty="0" smtClean="0"/>
              <a:t>, le  </a:t>
            </a:r>
            <a:r>
              <a:rPr lang="fr-FR" dirty="0" smtClean="0"/>
              <a:t>moteur central des progrès technologiques depuis bon nombre d’années. Qu’adviendrait-il alors de l’éclairage des villes, du transport en métro, de l’ordinateur et des échanges par Internet, de la communication sans fil et par satellite, des stimulateurs cardiaques et de l’instrumentation médicale?</a:t>
            </a:r>
          </a:p>
          <a:p>
            <a:endParaRPr lang="fr-FR" dirty="0"/>
          </a:p>
        </p:txBody>
      </p:sp>
      <p:sp>
        <p:nvSpPr>
          <p:cNvPr id="4" name="Titre 1"/>
          <p:cNvSpPr>
            <a:spLocks noGrp="1"/>
          </p:cNvSpPr>
          <p:nvPr>
            <p:ph type="title"/>
          </p:nvPr>
        </p:nvSpPr>
        <p:spPr>
          <a:xfrm>
            <a:off x="457200" y="274638"/>
            <a:ext cx="8229600" cy="939784"/>
          </a:xfrm>
        </p:spPr>
        <p:txBody>
          <a:bodyPr>
            <a:normAutofit/>
          </a:bodyPr>
          <a:lstStyle/>
          <a:p>
            <a:r>
              <a:rPr lang="fr-FR" b="1" dirty="0" smtClean="0">
                <a:solidFill>
                  <a:srgbClr val="FF0000"/>
                </a:solidFill>
              </a:rPr>
              <a:t>Etat de l'art du génie </a:t>
            </a:r>
            <a:r>
              <a:rPr lang="fr-FR" b="1" dirty="0" smtClean="0">
                <a:solidFill>
                  <a:srgbClr val="FF0000"/>
                </a:solidFill>
              </a:rPr>
              <a:t>électrique</a:t>
            </a:r>
            <a:endParaRPr lang="fr-FR"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600" decel="100000"/>
                                        <p:tgtEl>
                                          <p:spTgt spid="4"/>
                                        </p:tgtEl>
                                      </p:cBhvr>
                                    </p:animEffect>
                                    <p:anim calcmode="lin" valueType="num">
                                      <p:cBhvr>
                                        <p:cTn id="8" dur="1600" decel="100000" fill="hold"/>
                                        <p:tgtEl>
                                          <p:spTgt spid="4"/>
                                        </p:tgtEl>
                                        <p:attrNameLst>
                                          <p:attrName>style.rotation</p:attrName>
                                        </p:attrNameLst>
                                      </p:cBhvr>
                                      <p:tavLst>
                                        <p:tav tm="0">
                                          <p:val>
                                            <p:fltVal val="-90"/>
                                          </p:val>
                                        </p:tav>
                                        <p:tav tm="100000">
                                          <p:val>
                                            <p:fltVal val="0"/>
                                          </p:val>
                                        </p:tav>
                                      </p:tavLst>
                                    </p:anim>
                                    <p:anim calcmode="lin" valueType="num">
                                      <p:cBhvr>
                                        <p:cTn id="9" dur="1600" decel="100000" fill="hold"/>
                                        <p:tgtEl>
                                          <p:spTgt spid="4"/>
                                        </p:tgtEl>
                                        <p:attrNameLst>
                                          <p:attrName>ppt_x</p:attrName>
                                        </p:attrNameLst>
                                      </p:cBhvr>
                                      <p:tavLst>
                                        <p:tav tm="0">
                                          <p:val>
                                            <p:strVal val="#ppt_x+0.4"/>
                                          </p:val>
                                        </p:tav>
                                        <p:tav tm="100000">
                                          <p:val>
                                            <p:strVal val="#ppt_x-0.05"/>
                                          </p:val>
                                        </p:tav>
                                      </p:tavLst>
                                    </p:anim>
                                    <p:anim calcmode="lin" valueType="num">
                                      <p:cBhvr>
                                        <p:cTn id="10" dur="1600" decel="100000" fill="hold"/>
                                        <p:tgtEl>
                                          <p:spTgt spid="4"/>
                                        </p:tgtEl>
                                        <p:attrNameLst>
                                          <p:attrName>ppt_y</p:attrName>
                                        </p:attrNameLst>
                                      </p:cBhvr>
                                      <p:tavLst>
                                        <p:tav tm="0">
                                          <p:val>
                                            <p:strVal val="#ppt_y-0.4"/>
                                          </p:val>
                                        </p:tav>
                                        <p:tav tm="100000">
                                          <p:val>
                                            <p:strVal val="#ppt_y+0.1"/>
                                          </p:val>
                                        </p:tav>
                                      </p:tavLst>
                                    </p:anim>
                                    <p:anim calcmode="lin" valueType="num">
                                      <p:cBhvr>
                                        <p:cTn id="11" dur="400" accel="100000" fill="hold">
                                          <p:stCondLst>
                                            <p:cond delay="1600"/>
                                          </p:stCondLst>
                                        </p:cTn>
                                        <p:tgtEl>
                                          <p:spTgt spid="4"/>
                                        </p:tgtEl>
                                        <p:attrNameLst>
                                          <p:attrName>ppt_x</p:attrName>
                                        </p:attrNameLst>
                                      </p:cBhvr>
                                      <p:tavLst>
                                        <p:tav tm="0">
                                          <p:val>
                                            <p:strVal val="#ppt_x-0.05"/>
                                          </p:val>
                                        </p:tav>
                                        <p:tav tm="100000">
                                          <p:val>
                                            <p:strVal val="#ppt_x"/>
                                          </p:val>
                                        </p:tav>
                                      </p:tavLst>
                                    </p:anim>
                                    <p:anim calcmode="lin" valueType="num">
                                      <p:cBhvr>
                                        <p:cTn id="12" dur="400" accel="100000" fill="hold">
                                          <p:stCondLst>
                                            <p:cond delay="16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up)">
                                      <p:cBhvr>
                                        <p:cTn id="17" dur="2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wipe(up)">
                                      <p:cBhvr>
                                        <p:cTn id="22" dur="20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wipe(up)">
                                      <p:cBhvr>
                                        <p:cTn id="2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l"/>
            <a:r>
              <a:rPr lang="fr-FR" b="1" dirty="0">
                <a:solidFill>
                  <a:srgbClr val="FF0000"/>
                </a:solidFill>
              </a:rPr>
              <a:t>II.1 L'Électronique</a:t>
            </a:r>
            <a:r>
              <a:rPr lang="fr-FR" dirty="0">
                <a:solidFill>
                  <a:srgbClr val="FF0000"/>
                </a:solidFill>
              </a:rPr>
              <a:t/>
            </a:r>
            <a:br>
              <a:rPr lang="fr-FR" dirty="0">
                <a:solidFill>
                  <a:srgbClr val="FF0000"/>
                </a:solidFill>
              </a:rPr>
            </a:br>
            <a:endParaRPr lang="fr-FR" dirty="0">
              <a:solidFill>
                <a:srgbClr val="FF0000"/>
              </a:solidFill>
            </a:endParaRPr>
          </a:p>
        </p:txBody>
      </p:sp>
      <p:sp>
        <p:nvSpPr>
          <p:cNvPr id="3" name="Espace réservé du contenu 2"/>
          <p:cNvSpPr>
            <a:spLocks noGrp="1"/>
          </p:cNvSpPr>
          <p:nvPr>
            <p:ph idx="1"/>
          </p:nvPr>
        </p:nvSpPr>
        <p:spPr>
          <a:xfrm>
            <a:off x="457200" y="1071546"/>
            <a:ext cx="8229600" cy="5500726"/>
          </a:xfrm>
        </p:spPr>
        <p:txBody>
          <a:bodyPr>
            <a:normAutofit/>
          </a:bodyPr>
          <a:lstStyle/>
          <a:p>
            <a:pPr lvl="0"/>
            <a:r>
              <a:rPr lang="fr-FR" sz="3300" b="1" dirty="0" smtClean="0">
                <a:solidFill>
                  <a:srgbClr val="FF0000"/>
                </a:solidFill>
              </a:rPr>
              <a:t>1. Définition</a:t>
            </a:r>
          </a:p>
          <a:p>
            <a:pPr algn="just"/>
            <a:r>
              <a:rPr lang="fr-FR" sz="2800" dirty="0" smtClean="0"/>
              <a:t>-</a:t>
            </a:r>
            <a:r>
              <a:rPr lang="fr-FR" sz="2800" dirty="0"/>
              <a:t>L'</a:t>
            </a:r>
            <a:r>
              <a:rPr lang="fr-FR" sz="2800" b="1" dirty="0"/>
              <a:t>électronique</a:t>
            </a:r>
            <a:r>
              <a:rPr lang="fr-FR" sz="2800" dirty="0"/>
              <a:t> est une branche de la </a:t>
            </a:r>
            <a:r>
              <a:rPr lang="fr-FR" sz="2800" u="sng" dirty="0">
                <a:hlinkClick r:id="rId2" tooltip="Physique appliquée"/>
              </a:rPr>
              <a:t>physique appliquée</a:t>
            </a:r>
            <a:r>
              <a:rPr lang="fr-FR" sz="2800" dirty="0"/>
              <a:t>, traitant de la mise en forme et de la gestion de signaux </a:t>
            </a:r>
            <a:r>
              <a:rPr lang="fr-FR" sz="2800" u="sng" dirty="0">
                <a:hlinkClick r:id="rId3" tooltip="Électricité"/>
              </a:rPr>
              <a:t>électriques</a:t>
            </a:r>
            <a:r>
              <a:rPr lang="fr-FR" sz="2800" dirty="0"/>
              <a:t>, permettant de transmettre ou recevoir des </a:t>
            </a:r>
            <a:r>
              <a:rPr lang="fr-FR" sz="2800" u="sng" dirty="0">
                <a:hlinkClick r:id="rId4" tooltip="Information"/>
              </a:rPr>
              <a:t>informations</a:t>
            </a:r>
            <a:r>
              <a:rPr lang="fr-FR" sz="2800" dirty="0"/>
              <a:t>.</a:t>
            </a:r>
          </a:p>
          <a:p>
            <a:pPr algn="just"/>
            <a:r>
              <a:rPr lang="fr-FR" sz="2800" dirty="0"/>
              <a:t>-L'</a:t>
            </a:r>
            <a:r>
              <a:rPr lang="fr-FR" sz="2800" b="1" dirty="0"/>
              <a:t>électronique</a:t>
            </a:r>
            <a:r>
              <a:rPr lang="fr-FR" sz="2800" dirty="0"/>
              <a:t> est la science du contrôle des mouvements d'électrons.</a:t>
            </a:r>
          </a:p>
          <a:p>
            <a:pPr algn="just"/>
            <a:r>
              <a:rPr lang="fr-FR" sz="2800" dirty="0"/>
              <a:t>-On associe souvent l'électronique à l'utilisation de faibles </a:t>
            </a:r>
            <a:r>
              <a:rPr lang="fr-FR" sz="2800" u="sng" dirty="0">
                <a:hlinkClick r:id="rId5" tooltip="Tension électrique"/>
              </a:rPr>
              <a:t>tensions</a:t>
            </a:r>
            <a:r>
              <a:rPr lang="fr-FR" sz="2800" dirty="0"/>
              <a:t> et </a:t>
            </a:r>
            <a:r>
              <a:rPr lang="fr-FR" sz="2800" u="sng" dirty="0">
                <a:hlinkClick r:id="rId5" tooltip="Tension électrique"/>
              </a:rPr>
              <a:t>courants</a:t>
            </a:r>
            <a:r>
              <a:rPr lang="fr-FR" sz="2800" dirty="0"/>
              <a:t> électriques</a:t>
            </a:r>
            <a:r>
              <a:rPr lang="fr-FR" sz="2800" dirty="0" smtClean="0"/>
              <a:t>.</a:t>
            </a:r>
            <a:endParaRPr lang="fr-FR" sz="2800" dirty="0"/>
          </a:p>
          <a:p>
            <a:pPr lvl="0" algn="just"/>
            <a:endParaRPr lang="fr-FR" dirty="0"/>
          </a:p>
          <a:p>
            <a:pPr algn="just"/>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2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ipe(down)">
                                      <p:cBhvr>
                                        <p:cTn id="19" dur="20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wipe(down)">
                                      <p:cBhvr>
                                        <p:cTn id="24" dur="20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wipe(down)">
                                      <p:cBhvr>
                                        <p:cTn id="29"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à coins arrondis 4"/>
          <p:cNvSpPr/>
          <p:nvPr/>
        </p:nvSpPr>
        <p:spPr>
          <a:xfrm>
            <a:off x="500034" y="357166"/>
            <a:ext cx="8429684" cy="5643602"/>
          </a:xfrm>
          <a:prstGeom prst="wedgeRoundRectCallou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contenu 2"/>
          <p:cNvSpPr>
            <a:spLocks noGrp="1"/>
          </p:cNvSpPr>
          <p:nvPr>
            <p:ph idx="1"/>
          </p:nvPr>
        </p:nvSpPr>
        <p:spPr>
          <a:xfrm>
            <a:off x="457200" y="428603"/>
            <a:ext cx="8115328" cy="5572165"/>
          </a:xfrm>
          <a:noFill/>
          <a:ln>
            <a:noFill/>
          </a:ln>
        </p:spPr>
        <p:style>
          <a:lnRef idx="2">
            <a:schemeClr val="accent1"/>
          </a:lnRef>
          <a:fillRef idx="1">
            <a:schemeClr val="lt1"/>
          </a:fillRef>
          <a:effectRef idx="0">
            <a:schemeClr val="accent1"/>
          </a:effectRef>
          <a:fontRef idx="minor">
            <a:schemeClr val="dk1"/>
          </a:fontRef>
        </p:style>
        <p:txBody>
          <a:bodyPr>
            <a:normAutofit fontScale="92500" lnSpcReduction="10000"/>
          </a:bodyPr>
          <a:lstStyle/>
          <a:p>
            <a:pPr algn="just">
              <a:lnSpc>
                <a:spcPct val="150000"/>
              </a:lnSpc>
              <a:buNone/>
            </a:pPr>
            <a:r>
              <a:rPr lang="fr-FR" dirty="0" smtClean="0"/>
              <a:t>	</a:t>
            </a:r>
            <a:r>
              <a:rPr lang="fr-FR" sz="2800" dirty="0" smtClean="0"/>
              <a:t>Donc on donne une définition générale de l’électronique:</a:t>
            </a:r>
          </a:p>
          <a:p>
            <a:pPr algn="just">
              <a:lnSpc>
                <a:spcPct val="150000"/>
              </a:lnSpc>
            </a:pPr>
            <a:r>
              <a:rPr lang="fr-FR" sz="2800" dirty="0" smtClean="0"/>
              <a:t> </a:t>
            </a:r>
            <a:r>
              <a:rPr lang="fr-FR" sz="2800" b="1" dirty="0" smtClean="0"/>
              <a:t>l’électronique</a:t>
            </a:r>
            <a:r>
              <a:rPr lang="fr-FR" sz="2800" dirty="0" smtClean="0"/>
              <a:t> est : une </a:t>
            </a:r>
            <a:r>
              <a:rPr lang="fr-FR" sz="2800" dirty="0" smtClean="0">
                <a:hlinkClick r:id="rId3" tooltip="Science"/>
              </a:rPr>
              <a:t>science</a:t>
            </a:r>
            <a:r>
              <a:rPr lang="fr-FR" sz="2800" dirty="0" smtClean="0"/>
              <a:t> </a:t>
            </a:r>
            <a:r>
              <a:rPr lang="fr-FR" sz="2800" dirty="0" smtClean="0">
                <a:hlinkClick r:id="rId4" tooltip="Technique"/>
              </a:rPr>
              <a:t>technique</a:t>
            </a:r>
            <a:r>
              <a:rPr lang="fr-FR" sz="2800" dirty="0" smtClean="0"/>
              <a:t>, ou science de l’</a:t>
            </a:r>
            <a:r>
              <a:rPr lang="fr-FR" sz="2800" u="sng" dirty="0" smtClean="0">
                <a:hlinkClick r:id="rId5" tooltip="Ingénieur"/>
              </a:rPr>
              <a:t>ingénieur</a:t>
            </a:r>
            <a:r>
              <a:rPr lang="fr-FR" sz="2800" dirty="0" smtClean="0"/>
              <a:t>, constituant l'une des branches les plus importantes de la physique appliquée, qui </a:t>
            </a:r>
            <a:r>
              <a:rPr lang="fr-FR" sz="2800" u="sng" dirty="0" smtClean="0">
                <a:hlinkClick r:id="rId3" tooltip="Science"/>
              </a:rPr>
              <a:t>étudie et utilise les variations de grandeurs électriques</a:t>
            </a:r>
            <a:r>
              <a:rPr lang="fr-FR" sz="2800" dirty="0" smtClean="0"/>
              <a:t> (champs électromagnétiques, charges électriques, courant, tension, etc.) </a:t>
            </a:r>
            <a:r>
              <a:rPr lang="fr-FR" sz="2800" dirty="0" smtClean="0">
                <a:hlinkClick r:id="rId3" tooltip="Science"/>
              </a:rPr>
              <a:t>pour </a:t>
            </a:r>
            <a:r>
              <a:rPr lang="fr-FR" sz="2800" u="sng" dirty="0" smtClean="0">
                <a:hlinkClick r:id="rId3" tooltip="Science"/>
              </a:rPr>
              <a:t>capter, transmettre et exploiter de l'information</a:t>
            </a:r>
            <a:r>
              <a:rPr lang="fr-FR" sz="2800" dirty="0" smtClean="0"/>
              <a:t>.</a:t>
            </a:r>
          </a:p>
          <a:p>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800" decel="100000"/>
                                        <p:tgtEl>
                                          <p:spTgt spid="5"/>
                                        </p:tgtEl>
                                      </p:cBhvr>
                                    </p:animEffect>
                                    <p:anim calcmode="lin" valueType="num">
                                      <p:cBhvr>
                                        <p:cTn id="8" dur="800" decel="100000" fill="hold"/>
                                        <p:tgtEl>
                                          <p:spTgt spid="5"/>
                                        </p:tgtEl>
                                        <p:attrNameLst>
                                          <p:attrName>style.rotation</p:attrName>
                                        </p:attrNameLst>
                                      </p:cBhvr>
                                      <p:tavLst>
                                        <p:tav tm="0">
                                          <p:val>
                                            <p:fltVal val="-90"/>
                                          </p:val>
                                        </p:tav>
                                        <p:tav tm="100000">
                                          <p:val>
                                            <p:fltVal val="0"/>
                                          </p:val>
                                        </p:tav>
                                      </p:tavLst>
                                    </p:anim>
                                    <p:anim calcmode="lin" valueType="num">
                                      <p:cBhvr>
                                        <p:cTn id="9" dur="800" decel="100000" fill="hold"/>
                                        <p:tgtEl>
                                          <p:spTgt spid="5"/>
                                        </p:tgtEl>
                                        <p:attrNameLst>
                                          <p:attrName>ppt_x</p:attrName>
                                        </p:attrNameLst>
                                      </p:cBhvr>
                                      <p:tavLst>
                                        <p:tav tm="0">
                                          <p:val>
                                            <p:strVal val="#ppt_x+0.4"/>
                                          </p:val>
                                        </p:tav>
                                        <p:tav tm="100000">
                                          <p:val>
                                            <p:strVal val="#ppt_x-0.05"/>
                                          </p:val>
                                        </p:tav>
                                      </p:tavLst>
                                    </p:anim>
                                    <p:anim calcmode="lin" valueType="num">
                                      <p:cBhvr>
                                        <p:cTn id="10" dur="800" decel="100000" fill="hold"/>
                                        <p:tgtEl>
                                          <p:spTgt spid="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left)">
                                      <p:cBhvr>
                                        <p:cTn id="17" dur="2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wipe(left)">
                                      <p:cBhvr>
                                        <p:cTn id="2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868346"/>
          </a:xfrm>
        </p:spPr>
        <p:txBody>
          <a:bodyPr>
            <a:normAutofit/>
          </a:bodyPr>
          <a:lstStyle/>
          <a:p>
            <a:pPr algn="l"/>
            <a:r>
              <a:rPr lang="fr-FR" sz="3600" b="1" dirty="0">
                <a:solidFill>
                  <a:srgbClr val="FF0000"/>
                </a:solidFill>
              </a:rPr>
              <a:t>2. </a:t>
            </a:r>
            <a:r>
              <a:rPr lang="fr-FR" sz="3600" b="1" dirty="0" smtClean="0">
                <a:solidFill>
                  <a:srgbClr val="FF0000"/>
                </a:solidFill>
              </a:rPr>
              <a:t>Applications</a:t>
            </a:r>
            <a:endParaRPr lang="fr-FR" sz="3600" dirty="0">
              <a:solidFill>
                <a:srgbClr val="FF0000"/>
              </a:solidFill>
            </a:endParaRPr>
          </a:p>
        </p:txBody>
      </p:sp>
      <p:sp>
        <p:nvSpPr>
          <p:cNvPr id="3" name="Espace réservé du contenu 2"/>
          <p:cNvSpPr>
            <a:spLocks noGrp="1"/>
          </p:cNvSpPr>
          <p:nvPr>
            <p:ph idx="1"/>
          </p:nvPr>
        </p:nvSpPr>
        <p:spPr>
          <a:xfrm>
            <a:off x="457200" y="1214422"/>
            <a:ext cx="8229600" cy="5357850"/>
          </a:xfrm>
        </p:spPr>
        <p:txBody>
          <a:bodyPr/>
          <a:lstStyle/>
          <a:p>
            <a:pPr algn="just">
              <a:lnSpc>
                <a:spcPct val="150000"/>
              </a:lnSpc>
            </a:pPr>
            <a:r>
              <a:rPr lang="fr-FR" sz="2800" dirty="0" smtClean="0"/>
              <a:t>L’électronique nous fournit des </a:t>
            </a:r>
            <a:r>
              <a:rPr lang="fr-FR" sz="2800" dirty="0"/>
              <a:t>dispositifs </a:t>
            </a:r>
            <a:r>
              <a:rPr lang="fr-FR" sz="2800" dirty="0" smtClean="0"/>
              <a:t>électroniques, parmi eux </a:t>
            </a:r>
            <a:r>
              <a:rPr lang="fr-FR" sz="2800" dirty="0"/>
              <a:t>nous avons : radio, télévision, ordinateurs, consoles de jeux, appareils photos, cinéma … ce qui traite de l'information.</a:t>
            </a:r>
          </a:p>
          <a:p>
            <a:pPr algn="just">
              <a:lnSpc>
                <a:spcPct val="150000"/>
              </a:lnSpc>
            </a:pPr>
            <a:r>
              <a:rPr lang="fr-FR" sz="2800" dirty="0"/>
              <a:t>Le champ d'application des dispositifs électroniques est vaste. Le tableau ci-dessous en donne un aperçu :</a:t>
            </a:r>
          </a:p>
          <a:p>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nvGraphicFramePr>
        <p:xfrm>
          <a:off x="571472" y="500045"/>
          <a:ext cx="8143932" cy="5762965"/>
        </p:xfrm>
        <a:graphic>
          <a:graphicData uri="http://schemas.openxmlformats.org/drawingml/2006/table">
            <a:tbl>
              <a:tblPr/>
              <a:tblGrid>
                <a:gridCol w="3549234"/>
                <a:gridCol w="4594698"/>
              </a:tblGrid>
              <a:tr h="1370128">
                <a:tc>
                  <a:txBody>
                    <a:bodyPr/>
                    <a:lstStyle/>
                    <a:p>
                      <a:pPr>
                        <a:lnSpc>
                          <a:spcPct val="115000"/>
                        </a:lnSpc>
                        <a:spcAft>
                          <a:spcPts val="0"/>
                        </a:spcAft>
                      </a:pPr>
                      <a:r>
                        <a:rPr lang="fr-FR" sz="2000" b="1" dirty="0">
                          <a:solidFill>
                            <a:srgbClr val="009900"/>
                          </a:solidFill>
                          <a:latin typeface="Calibri"/>
                          <a:ea typeface="Times New Roman"/>
                          <a:cs typeface="Calibri"/>
                        </a:rPr>
                        <a:t> Télécommunications</a:t>
                      </a:r>
                      <a:endParaRPr lang="fr-FR" sz="2000" dirty="0">
                        <a:latin typeface="Calibri"/>
                        <a:ea typeface="Calibri"/>
                        <a:cs typeface="Arial"/>
                      </a:endParaRPr>
                    </a:p>
                  </a:txBody>
                  <a:tcPr marL="0" marR="0" marT="0" marB="0" anchor="ctr">
                    <a:lnL>
                      <a:noFill/>
                    </a:lnL>
                    <a:lnR>
                      <a:noFill/>
                    </a:lnR>
                    <a:lnT>
                      <a:noFill/>
                    </a:lnT>
                    <a:lnB>
                      <a:noFill/>
                    </a:lnB>
                  </a:tcPr>
                </a:tc>
                <a:tc>
                  <a:txBody>
                    <a:bodyPr/>
                    <a:lstStyle/>
                    <a:p>
                      <a:pPr>
                        <a:lnSpc>
                          <a:spcPct val="115000"/>
                        </a:lnSpc>
                        <a:spcAft>
                          <a:spcPts val="0"/>
                        </a:spcAft>
                      </a:pPr>
                      <a:r>
                        <a:rPr lang="fr-FR" sz="2000" b="1">
                          <a:solidFill>
                            <a:srgbClr val="800000"/>
                          </a:solidFill>
                          <a:latin typeface="Calibri"/>
                          <a:ea typeface="Times New Roman"/>
                          <a:cs typeface="Calibri"/>
                        </a:rPr>
                        <a:t>Télégraphie, téléphonie,</a:t>
                      </a:r>
                      <a:r>
                        <a:rPr lang="fr-FR" sz="2000">
                          <a:latin typeface="Calibri"/>
                          <a:ea typeface="Times New Roman"/>
                          <a:cs typeface="Calibri"/>
                        </a:rPr>
                        <a:t> </a:t>
                      </a:r>
                      <a:endParaRPr lang="fr-FR" sz="2000">
                        <a:latin typeface="Calibri"/>
                        <a:ea typeface="Calibri"/>
                        <a:cs typeface="Arial"/>
                      </a:endParaRPr>
                    </a:p>
                    <a:p>
                      <a:pPr>
                        <a:lnSpc>
                          <a:spcPct val="115000"/>
                        </a:lnSpc>
                        <a:spcAft>
                          <a:spcPts val="0"/>
                        </a:spcAft>
                      </a:pPr>
                      <a:r>
                        <a:rPr lang="fr-FR" sz="2000" b="1">
                          <a:solidFill>
                            <a:srgbClr val="800000"/>
                          </a:solidFill>
                          <a:latin typeface="Calibri"/>
                          <a:ea typeface="Times New Roman"/>
                          <a:cs typeface="Calibri"/>
                        </a:rPr>
                        <a:t>Transmission de données</a:t>
                      </a:r>
                      <a:r>
                        <a:rPr lang="fr-FR" sz="2000">
                          <a:latin typeface="Calibri"/>
                          <a:ea typeface="Times New Roman"/>
                          <a:cs typeface="Calibri"/>
                        </a:rPr>
                        <a:t> </a:t>
                      </a:r>
                      <a:endParaRPr lang="fr-FR" sz="2000">
                        <a:latin typeface="Calibri"/>
                        <a:ea typeface="Calibri"/>
                        <a:cs typeface="Arial"/>
                      </a:endParaRPr>
                    </a:p>
                    <a:p>
                      <a:pPr>
                        <a:lnSpc>
                          <a:spcPct val="115000"/>
                        </a:lnSpc>
                        <a:spcAft>
                          <a:spcPts val="0"/>
                        </a:spcAft>
                      </a:pPr>
                      <a:r>
                        <a:rPr lang="fr-FR" sz="2000" b="1">
                          <a:solidFill>
                            <a:srgbClr val="800000"/>
                          </a:solidFill>
                          <a:latin typeface="Calibri"/>
                          <a:ea typeface="Times New Roman"/>
                          <a:cs typeface="Calibri"/>
                        </a:rPr>
                        <a:t>Radiodiffusion, télévision</a:t>
                      </a:r>
                      <a:r>
                        <a:rPr lang="fr-FR" sz="2000">
                          <a:latin typeface="Calibri"/>
                          <a:ea typeface="Times New Roman"/>
                          <a:cs typeface="Calibri"/>
                        </a:rPr>
                        <a:t> </a:t>
                      </a:r>
                      <a:endParaRPr lang="fr-FR" sz="2000">
                        <a:latin typeface="Calibri"/>
                        <a:ea typeface="Calibri"/>
                        <a:cs typeface="Arial"/>
                      </a:endParaRPr>
                    </a:p>
                    <a:p>
                      <a:pPr>
                        <a:lnSpc>
                          <a:spcPct val="115000"/>
                        </a:lnSpc>
                        <a:spcAft>
                          <a:spcPts val="0"/>
                        </a:spcAft>
                      </a:pPr>
                      <a:r>
                        <a:rPr lang="fr-FR" sz="2000" b="1">
                          <a:solidFill>
                            <a:srgbClr val="800000"/>
                          </a:solidFill>
                          <a:latin typeface="Calibri"/>
                          <a:ea typeface="Times New Roman"/>
                          <a:cs typeface="Calibri"/>
                        </a:rPr>
                        <a:t>Télémesure, télécommande</a:t>
                      </a:r>
                      <a:r>
                        <a:rPr lang="fr-FR" sz="2000">
                          <a:latin typeface="Calibri"/>
                          <a:ea typeface="Times New Roman"/>
                          <a:cs typeface="Calibri"/>
                        </a:rPr>
                        <a:t> </a:t>
                      </a:r>
                      <a:endParaRPr lang="fr-FR" sz="2000">
                        <a:latin typeface="Calibri"/>
                        <a:ea typeface="Calibri"/>
                        <a:cs typeface="Arial"/>
                      </a:endParaRPr>
                    </a:p>
                  </a:txBody>
                  <a:tcPr marL="0" marR="0" marT="0" marB="0" anchor="ctr">
                    <a:lnL>
                      <a:noFill/>
                    </a:lnL>
                    <a:lnR>
                      <a:noFill/>
                    </a:lnR>
                    <a:lnT>
                      <a:noFill/>
                    </a:lnT>
                    <a:lnB>
                      <a:noFill/>
                    </a:lnB>
                  </a:tcPr>
                </a:tc>
              </a:tr>
              <a:tr h="548934">
                <a:tc>
                  <a:txBody>
                    <a:bodyPr/>
                    <a:lstStyle/>
                    <a:p>
                      <a:pPr>
                        <a:lnSpc>
                          <a:spcPct val="115000"/>
                        </a:lnSpc>
                        <a:spcAft>
                          <a:spcPts val="0"/>
                        </a:spcAft>
                      </a:pPr>
                      <a:r>
                        <a:rPr lang="fr-FR" sz="2000" b="1" dirty="0">
                          <a:solidFill>
                            <a:srgbClr val="009900"/>
                          </a:solidFill>
                          <a:latin typeface="Calibri"/>
                          <a:ea typeface="Times New Roman"/>
                          <a:cs typeface="Calibri"/>
                        </a:rPr>
                        <a:t> Systèmes de détection</a:t>
                      </a:r>
                      <a:endParaRPr lang="fr-FR" sz="2000" dirty="0">
                        <a:latin typeface="Calibri"/>
                        <a:ea typeface="Calibri"/>
                        <a:cs typeface="Arial"/>
                      </a:endParaRPr>
                    </a:p>
                  </a:txBody>
                  <a:tcPr marL="0" marR="0" marT="0" marB="0" anchor="ctr">
                    <a:lnL>
                      <a:noFill/>
                    </a:lnL>
                    <a:lnR>
                      <a:noFill/>
                    </a:lnR>
                    <a:lnT>
                      <a:noFill/>
                    </a:lnT>
                    <a:lnB>
                      <a:noFill/>
                    </a:lnB>
                  </a:tcPr>
                </a:tc>
                <a:tc>
                  <a:txBody>
                    <a:bodyPr/>
                    <a:lstStyle/>
                    <a:p>
                      <a:pPr>
                        <a:lnSpc>
                          <a:spcPct val="115000"/>
                        </a:lnSpc>
                        <a:spcAft>
                          <a:spcPts val="0"/>
                        </a:spcAft>
                      </a:pPr>
                      <a:r>
                        <a:rPr lang="fr-FR" sz="2000" dirty="0">
                          <a:latin typeface="Calibri"/>
                          <a:ea typeface="Times New Roman"/>
                          <a:cs typeface="Calibri"/>
                        </a:rPr>
                        <a:t> </a:t>
                      </a:r>
                      <a:r>
                        <a:rPr lang="fr-FR" sz="2000" b="1" dirty="0">
                          <a:solidFill>
                            <a:srgbClr val="800000"/>
                          </a:solidFill>
                          <a:latin typeface="Calibri"/>
                          <a:ea typeface="Times New Roman"/>
                          <a:cs typeface="Calibri"/>
                        </a:rPr>
                        <a:t>Radar, sonar, télédétection</a:t>
                      </a:r>
                      <a:endParaRPr lang="fr-FR" sz="2000" dirty="0">
                        <a:latin typeface="Calibri"/>
                        <a:ea typeface="Calibri"/>
                        <a:cs typeface="Arial"/>
                      </a:endParaRPr>
                    </a:p>
                  </a:txBody>
                  <a:tcPr marL="0" marR="0" marT="0" marB="0" anchor="ctr">
                    <a:lnL>
                      <a:noFill/>
                    </a:lnL>
                    <a:lnR>
                      <a:noFill/>
                    </a:lnR>
                    <a:lnT>
                      <a:noFill/>
                    </a:lnT>
                    <a:lnB>
                      <a:noFill/>
                    </a:lnB>
                  </a:tcPr>
                </a:tc>
              </a:tr>
              <a:tr h="448109">
                <a:tc>
                  <a:txBody>
                    <a:bodyPr/>
                    <a:lstStyle/>
                    <a:p>
                      <a:pPr>
                        <a:lnSpc>
                          <a:spcPct val="115000"/>
                        </a:lnSpc>
                        <a:spcAft>
                          <a:spcPts val="0"/>
                        </a:spcAft>
                      </a:pPr>
                      <a:r>
                        <a:rPr lang="fr-FR" sz="2000" b="1" dirty="0">
                          <a:solidFill>
                            <a:srgbClr val="009900"/>
                          </a:solidFill>
                          <a:latin typeface="Calibri"/>
                          <a:ea typeface="Times New Roman"/>
                          <a:cs typeface="Calibri"/>
                        </a:rPr>
                        <a:t> Electroacoustique</a:t>
                      </a:r>
                      <a:endParaRPr lang="fr-FR" sz="2000" dirty="0">
                        <a:latin typeface="Calibri"/>
                        <a:ea typeface="Calibri"/>
                        <a:cs typeface="Arial"/>
                      </a:endParaRPr>
                    </a:p>
                  </a:txBody>
                  <a:tcPr marL="0" marR="0" marT="0" marB="0" anchor="ctr">
                    <a:lnL>
                      <a:noFill/>
                    </a:lnL>
                    <a:lnR>
                      <a:noFill/>
                    </a:lnR>
                    <a:lnT>
                      <a:noFill/>
                    </a:lnT>
                    <a:lnB>
                      <a:noFill/>
                    </a:lnB>
                  </a:tcPr>
                </a:tc>
                <a:tc>
                  <a:txBody>
                    <a:bodyPr/>
                    <a:lstStyle/>
                    <a:p>
                      <a:pPr>
                        <a:lnSpc>
                          <a:spcPct val="115000"/>
                        </a:lnSpc>
                        <a:spcAft>
                          <a:spcPts val="0"/>
                        </a:spcAft>
                      </a:pPr>
                      <a:r>
                        <a:rPr lang="fr-FR" sz="2000" b="1" dirty="0">
                          <a:solidFill>
                            <a:srgbClr val="800000"/>
                          </a:solidFill>
                          <a:latin typeface="Calibri"/>
                          <a:ea typeface="Times New Roman"/>
                          <a:cs typeface="Calibri"/>
                        </a:rPr>
                        <a:t> Enregistrement et reproduction des sons</a:t>
                      </a:r>
                      <a:endParaRPr lang="fr-FR" sz="2000" dirty="0">
                        <a:latin typeface="Calibri"/>
                        <a:ea typeface="Calibri"/>
                        <a:cs typeface="Arial"/>
                      </a:endParaRPr>
                    </a:p>
                  </a:txBody>
                  <a:tcPr marL="0" marR="0" marT="0" marB="0" anchor="ctr">
                    <a:lnL>
                      <a:noFill/>
                    </a:lnL>
                    <a:lnR>
                      <a:noFill/>
                    </a:lnR>
                    <a:lnT>
                      <a:noFill/>
                    </a:lnT>
                    <a:lnB>
                      <a:noFill/>
                    </a:lnB>
                  </a:tcPr>
                </a:tc>
              </a:tr>
              <a:tr h="430874">
                <a:tc>
                  <a:txBody>
                    <a:bodyPr/>
                    <a:lstStyle/>
                    <a:p>
                      <a:pPr>
                        <a:lnSpc>
                          <a:spcPct val="115000"/>
                        </a:lnSpc>
                        <a:spcAft>
                          <a:spcPts val="0"/>
                        </a:spcAft>
                      </a:pPr>
                      <a:r>
                        <a:rPr lang="fr-FR" sz="2000" b="1" dirty="0">
                          <a:solidFill>
                            <a:srgbClr val="009900"/>
                          </a:solidFill>
                          <a:latin typeface="Calibri"/>
                          <a:ea typeface="Times New Roman"/>
                          <a:cs typeface="Calibri"/>
                        </a:rPr>
                        <a:t> Traitement de l'information</a:t>
                      </a:r>
                      <a:endParaRPr lang="fr-FR" sz="2000" dirty="0">
                        <a:latin typeface="Calibri"/>
                        <a:ea typeface="Calibri"/>
                        <a:cs typeface="Arial"/>
                      </a:endParaRPr>
                    </a:p>
                  </a:txBody>
                  <a:tcPr marL="0" marR="0" marT="0" marB="0" anchor="ctr">
                    <a:lnL>
                      <a:noFill/>
                    </a:lnL>
                    <a:lnR>
                      <a:noFill/>
                    </a:lnR>
                    <a:lnT>
                      <a:noFill/>
                    </a:lnT>
                    <a:lnB>
                      <a:noFill/>
                    </a:lnB>
                  </a:tcPr>
                </a:tc>
                <a:tc>
                  <a:txBody>
                    <a:bodyPr/>
                    <a:lstStyle/>
                    <a:p>
                      <a:pPr>
                        <a:lnSpc>
                          <a:spcPct val="115000"/>
                        </a:lnSpc>
                        <a:spcAft>
                          <a:spcPts val="0"/>
                        </a:spcAft>
                      </a:pPr>
                      <a:r>
                        <a:rPr lang="fr-FR" sz="2000" b="1" dirty="0">
                          <a:solidFill>
                            <a:srgbClr val="800000"/>
                          </a:solidFill>
                          <a:latin typeface="Calibri"/>
                          <a:ea typeface="Times New Roman"/>
                          <a:cs typeface="Calibri"/>
                        </a:rPr>
                        <a:t>Ordinateurs, calculatrices, périphériques</a:t>
                      </a:r>
                      <a:endParaRPr lang="fr-FR" sz="2000" dirty="0">
                        <a:latin typeface="Calibri"/>
                        <a:ea typeface="Calibri"/>
                        <a:cs typeface="Arial"/>
                      </a:endParaRPr>
                    </a:p>
                  </a:txBody>
                  <a:tcPr marL="0" marR="0" marT="0" marB="0" anchor="ctr">
                    <a:lnL>
                      <a:noFill/>
                    </a:lnL>
                    <a:lnR>
                      <a:noFill/>
                    </a:lnR>
                    <a:lnT>
                      <a:noFill/>
                    </a:lnT>
                    <a:lnB>
                      <a:noFill/>
                    </a:lnB>
                  </a:tcPr>
                </a:tc>
              </a:tr>
              <a:tr h="804011">
                <a:tc>
                  <a:txBody>
                    <a:bodyPr/>
                    <a:lstStyle/>
                    <a:p>
                      <a:pPr>
                        <a:lnSpc>
                          <a:spcPct val="115000"/>
                        </a:lnSpc>
                        <a:spcAft>
                          <a:spcPts val="0"/>
                        </a:spcAft>
                      </a:pPr>
                      <a:r>
                        <a:rPr lang="fr-FR" sz="2000" b="1" dirty="0">
                          <a:solidFill>
                            <a:srgbClr val="009900"/>
                          </a:solidFill>
                          <a:latin typeface="Calibri"/>
                          <a:ea typeface="Times New Roman"/>
                          <a:cs typeface="Calibri"/>
                        </a:rPr>
                        <a:t> Electronique industrielle</a:t>
                      </a:r>
                      <a:endParaRPr lang="fr-FR" sz="2000" dirty="0">
                        <a:latin typeface="Calibri"/>
                        <a:ea typeface="Calibri"/>
                        <a:cs typeface="Arial"/>
                      </a:endParaRPr>
                    </a:p>
                  </a:txBody>
                  <a:tcPr marL="0" marR="0" marT="0" marB="0" anchor="ctr">
                    <a:lnL>
                      <a:noFill/>
                    </a:lnL>
                    <a:lnR>
                      <a:noFill/>
                    </a:lnR>
                    <a:lnT>
                      <a:noFill/>
                    </a:lnT>
                    <a:lnB>
                      <a:noFill/>
                    </a:lnB>
                  </a:tcPr>
                </a:tc>
                <a:tc>
                  <a:txBody>
                    <a:bodyPr/>
                    <a:lstStyle/>
                    <a:p>
                      <a:pPr>
                        <a:lnSpc>
                          <a:spcPct val="115000"/>
                        </a:lnSpc>
                        <a:spcAft>
                          <a:spcPts val="0"/>
                        </a:spcAft>
                      </a:pPr>
                      <a:r>
                        <a:rPr lang="fr-FR" sz="2000" b="1" dirty="0">
                          <a:solidFill>
                            <a:srgbClr val="800000"/>
                          </a:solidFill>
                          <a:latin typeface="Calibri"/>
                          <a:ea typeface="Times New Roman"/>
                          <a:cs typeface="Calibri"/>
                        </a:rPr>
                        <a:t>Commandes et réglages automatiques</a:t>
                      </a:r>
                      <a:r>
                        <a:rPr lang="fr-FR" sz="2000" dirty="0">
                          <a:latin typeface="Calibri"/>
                          <a:ea typeface="Times New Roman"/>
                          <a:cs typeface="Calibri"/>
                        </a:rPr>
                        <a:t> </a:t>
                      </a:r>
                      <a:endParaRPr lang="fr-FR" sz="2000" dirty="0">
                        <a:latin typeface="Calibri"/>
                        <a:ea typeface="Calibri"/>
                        <a:cs typeface="Arial"/>
                      </a:endParaRPr>
                    </a:p>
                    <a:p>
                      <a:pPr>
                        <a:lnSpc>
                          <a:spcPct val="115000"/>
                        </a:lnSpc>
                        <a:spcAft>
                          <a:spcPts val="0"/>
                        </a:spcAft>
                      </a:pPr>
                      <a:r>
                        <a:rPr lang="fr-FR" sz="2000" b="1" dirty="0">
                          <a:solidFill>
                            <a:srgbClr val="800000"/>
                          </a:solidFill>
                          <a:latin typeface="Calibri"/>
                          <a:ea typeface="Times New Roman"/>
                          <a:cs typeface="Calibri"/>
                        </a:rPr>
                        <a:t>installations de surveillance</a:t>
                      </a:r>
                      <a:r>
                        <a:rPr lang="fr-FR" sz="2000" dirty="0">
                          <a:latin typeface="Calibri"/>
                          <a:ea typeface="Times New Roman"/>
                          <a:cs typeface="Calibri"/>
                        </a:rPr>
                        <a:t> </a:t>
                      </a:r>
                      <a:endParaRPr lang="fr-FR" sz="2000" dirty="0">
                        <a:latin typeface="Calibri"/>
                        <a:ea typeface="Calibri"/>
                        <a:cs typeface="Arial"/>
                      </a:endParaRPr>
                    </a:p>
                  </a:txBody>
                  <a:tcPr marL="0" marR="0" marT="0" marB="0" anchor="ctr">
                    <a:lnL>
                      <a:noFill/>
                    </a:lnL>
                    <a:lnR>
                      <a:noFill/>
                    </a:lnR>
                    <a:lnT>
                      <a:noFill/>
                    </a:lnT>
                    <a:lnB>
                      <a:noFill/>
                    </a:lnB>
                  </a:tcPr>
                </a:tc>
              </a:tr>
              <a:tr h="685063">
                <a:tc>
                  <a:txBody>
                    <a:bodyPr/>
                    <a:lstStyle/>
                    <a:p>
                      <a:pPr>
                        <a:lnSpc>
                          <a:spcPct val="115000"/>
                        </a:lnSpc>
                        <a:spcAft>
                          <a:spcPts val="0"/>
                        </a:spcAft>
                      </a:pPr>
                      <a:r>
                        <a:rPr lang="fr-FR" sz="2000" b="1" dirty="0">
                          <a:solidFill>
                            <a:srgbClr val="009900"/>
                          </a:solidFill>
                          <a:latin typeface="Calibri"/>
                          <a:ea typeface="Times New Roman"/>
                          <a:cs typeface="Calibri"/>
                        </a:rPr>
                        <a:t>Instruments de mesures</a:t>
                      </a:r>
                      <a:endParaRPr lang="fr-FR" sz="2000" dirty="0">
                        <a:latin typeface="Calibri"/>
                        <a:ea typeface="Calibri"/>
                        <a:cs typeface="Arial"/>
                      </a:endParaRPr>
                    </a:p>
                  </a:txBody>
                  <a:tcPr marL="0" marR="0" marT="0" marB="0" anchor="ctr">
                    <a:lnL>
                      <a:noFill/>
                    </a:lnL>
                    <a:lnR>
                      <a:noFill/>
                    </a:lnR>
                    <a:lnT>
                      <a:noFill/>
                    </a:lnT>
                    <a:lnB>
                      <a:noFill/>
                    </a:lnB>
                  </a:tcPr>
                </a:tc>
                <a:tc>
                  <a:txBody>
                    <a:bodyPr/>
                    <a:lstStyle/>
                    <a:p>
                      <a:pPr>
                        <a:lnSpc>
                          <a:spcPct val="115000"/>
                        </a:lnSpc>
                        <a:spcAft>
                          <a:spcPts val="0"/>
                        </a:spcAft>
                      </a:pPr>
                      <a:r>
                        <a:rPr lang="fr-FR" sz="2000" b="1" dirty="0">
                          <a:solidFill>
                            <a:srgbClr val="800000"/>
                          </a:solidFill>
                          <a:latin typeface="Calibri"/>
                          <a:ea typeface="Times New Roman"/>
                          <a:cs typeface="Calibri"/>
                        </a:rPr>
                        <a:t>Equipements industriels</a:t>
                      </a:r>
                      <a:r>
                        <a:rPr lang="fr-FR" sz="2000" dirty="0">
                          <a:latin typeface="Calibri"/>
                          <a:ea typeface="Times New Roman"/>
                          <a:cs typeface="Calibri"/>
                        </a:rPr>
                        <a:t> </a:t>
                      </a:r>
                      <a:endParaRPr lang="fr-FR" sz="2000" dirty="0">
                        <a:latin typeface="Calibri"/>
                        <a:ea typeface="Calibri"/>
                        <a:cs typeface="Arial"/>
                      </a:endParaRPr>
                    </a:p>
                    <a:p>
                      <a:pPr>
                        <a:lnSpc>
                          <a:spcPct val="115000"/>
                        </a:lnSpc>
                        <a:spcAft>
                          <a:spcPts val="0"/>
                        </a:spcAft>
                      </a:pPr>
                      <a:r>
                        <a:rPr lang="fr-FR" sz="2000" b="1" dirty="0">
                          <a:solidFill>
                            <a:srgbClr val="800000"/>
                          </a:solidFill>
                          <a:latin typeface="Calibri"/>
                          <a:ea typeface="Times New Roman"/>
                          <a:cs typeface="Calibri"/>
                        </a:rPr>
                        <a:t>Equipements scientifiques</a:t>
                      </a:r>
                      <a:r>
                        <a:rPr lang="fr-FR" sz="2000" dirty="0">
                          <a:latin typeface="Calibri"/>
                          <a:ea typeface="Times New Roman"/>
                          <a:cs typeface="Calibri"/>
                        </a:rPr>
                        <a:t> </a:t>
                      </a:r>
                      <a:endParaRPr lang="fr-FR" sz="2000" dirty="0">
                        <a:latin typeface="Calibri"/>
                        <a:ea typeface="Calibri"/>
                        <a:cs typeface="Arial"/>
                      </a:endParaRPr>
                    </a:p>
                  </a:txBody>
                  <a:tcPr marL="0" marR="0" marT="0" marB="0" anchor="ctr">
                    <a:lnL>
                      <a:noFill/>
                    </a:lnL>
                    <a:lnR>
                      <a:noFill/>
                    </a:lnR>
                    <a:lnT>
                      <a:noFill/>
                    </a:lnT>
                    <a:lnB>
                      <a:noFill/>
                    </a:lnB>
                  </a:tcPr>
                </a:tc>
              </a:tr>
              <a:tr h="448109">
                <a:tc>
                  <a:txBody>
                    <a:bodyPr/>
                    <a:lstStyle/>
                    <a:p>
                      <a:pPr>
                        <a:lnSpc>
                          <a:spcPct val="115000"/>
                        </a:lnSpc>
                        <a:spcAft>
                          <a:spcPts val="0"/>
                        </a:spcAft>
                      </a:pPr>
                      <a:r>
                        <a:rPr lang="fr-FR" sz="2000" b="1" dirty="0">
                          <a:solidFill>
                            <a:srgbClr val="009900"/>
                          </a:solidFill>
                          <a:latin typeface="Calibri"/>
                          <a:ea typeface="Times New Roman"/>
                          <a:cs typeface="Calibri"/>
                        </a:rPr>
                        <a:t> Machines de bureau</a:t>
                      </a:r>
                      <a:endParaRPr lang="fr-FR" sz="2000" dirty="0">
                        <a:latin typeface="Calibri"/>
                        <a:ea typeface="Calibri"/>
                        <a:cs typeface="Arial"/>
                      </a:endParaRPr>
                    </a:p>
                  </a:txBody>
                  <a:tcPr marL="0" marR="0" marT="0" marB="0" anchor="ctr">
                    <a:lnL>
                      <a:noFill/>
                    </a:lnL>
                    <a:lnR>
                      <a:noFill/>
                    </a:lnR>
                    <a:lnT>
                      <a:noFill/>
                    </a:lnT>
                    <a:lnB>
                      <a:noFill/>
                    </a:lnB>
                  </a:tcPr>
                </a:tc>
                <a:tc>
                  <a:txBody>
                    <a:bodyPr/>
                    <a:lstStyle/>
                    <a:p>
                      <a:pPr>
                        <a:lnSpc>
                          <a:spcPct val="115000"/>
                        </a:lnSpc>
                        <a:spcAft>
                          <a:spcPts val="0"/>
                        </a:spcAft>
                      </a:pPr>
                      <a:r>
                        <a:rPr lang="fr-FR" sz="2000" b="1" dirty="0">
                          <a:solidFill>
                            <a:srgbClr val="800000"/>
                          </a:solidFill>
                          <a:latin typeface="Calibri"/>
                          <a:ea typeface="Times New Roman"/>
                          <a:cs typeface="Calibri"/>
                        </a:rPr>
                        <a:t> Ordinateur, fax, ...</a:t>
                      </a:r>
                      <a:endParaRPr lang="fr-FR" sz="2000" dirty="0">
                        <a:latin typeface="Calibri"/>
                        <a:ea typeface="Calibri"/>
                        <a:cs typeface="Arial"/>
                      </a:endParaRPr>
                    </a:p>
                  </a:txBody>
                  <a:tcPr marL="0" marR="0" marT="0" marB="0" anchor="ctr">
                    <a:lnL>
                      <a:noFill/>
                    </a:lnL>
                    <a:lnR>
                      <a:noFill/>
                    </a:lnR>
                    <a:lnT>
                      <a:noFill/>
                    </a:lnT>
                    <a:lnB>
                      <a:noFill/>
                    </a:lnB>
                  </a:tcPr>
                </a:tc>
              </a:tr>
              <a:tr h="552381">
                <a:tc>
                  <a:txBody>
                    <a:bodyPr/>
                    <a:lstStyle/>
                    <a:p>
                      <a:pPr>
                        <a:lnSpc>
                          <a:spcPct val="115000"/>
                        </a:lnSpc>
                        <a:spcAft>
                          <a:spcPts val="0"/>
                        </a:spcAft>
                      </a:pPr>
                      <a:r>
                        <a:rPr lang="fr-FR" sz="2000" b="1" dirty="0">
                          <a:solidFill>
                            <a:srgbClr val="009900"/>
                          </a:solidFill>
                          <a:latin typeface="Calibri"/>
                          <a:ea typeface="Times New Roman"/>
                          <a:cs typeface="Calibri"/>
                        </a:rPr>
                        <a:t> Electronique biomédicale</a:t>
                      </a:r>
                      <a:endParaRPr lang="fr-FR" sz="2000" dirty="0">
                        <a:latin typeface="Calibri"/>
                        <a:ea typeface="Calibri"/>
                        <a:cs typeface="Arial"/>
                      </a:endParaRPr>
                    </a:p>
                  </a:txBody>
                  <a:tcPr marL="0" marR="0" marT="0" marB="0" anchor="ctr">
                    <a:lnL>
                      <a:noFill/>
                    </a:lnL>
                    <a:lnR>
                      <a:noFill/>
                    </a:lnR>
                    <a:lnT>
                      <a:noFill/>
                    </a:lnT>
                    <a:lnB>
                      <a:noFill/>
                    </a:lnB>
                  </a:tcPr>
                </a:tc>
                <a:tc>
                  <a:txBody>
                    <a:bodyPr/>
                    <a:lstStyle/>
                    <a:p>
                      <a:pPr>
                        <a:lnSpc>
                          <a:spcPct val="115000"/>
                        </a:lnSpc>
                        <a:spcAft>
                          <a:spcPts val="0"/>
                        </a:spcAft>
                      </a:pPr>
                      <a:r>
                        <a:rPr lang="fr-FR" sz="2000" b="1" dirty="0">
                          <a:solidFill>
                            <a:srgbClr val="800000"/>
                          </a:solidFill>
                          <a:latin typeface="Calibri"/>
                          <a:ea typeface="Times New Roman"/>
                          <a:cs typeface="Calibri"/>
                        </a:rPr>
                        <a:t> Pace Maker, prothèses, ...</a:t>
                      </a:r>
                      <a:endParaRPr lang="fr-FR" sz="2000" dirty="0">
                        <a:latin typeface="Calibri"/>
                        <a:ea typeface="Calibri"/>
                        <a:cs typeface="Arial"/>
                      </a:endParaRPr>
                    </a:p>
                  </a:txBody>
                  <a:tcPr marL="0" marR="0" marT="0" marB="0" anchor="ctr">
                    <a:lnL>
                      <a:noFill/>
                    </a:lnL>
                    <a:lnR>
                      <a:noFill/>
                    </a:lnR>
                    <a:lnT>
                      <a:noFill/>
                    </a:lnT>
                    <a:lnB>
                      <a:noFill/>
                    </a:lnB>
                  </a:tcPr>
                </a:tc>
              </a:tr>
              <a:tr h="427427">
                <a:tc>
                  <a:txBody>
                    <a:bodyPr/>
                    <a:lstStyle/>
                    <a:p>
                      <a:pPr>
                        <a:lnSpc>
                          <a:spcPct val="115000"/>
                        </a:lnSpc>
                        <a:spcAft>
                          <a:spcPts val="0"/>
                        </a:spcAft>
                      </a:pPr>
                      <a:r>
                        <a:rPr lang="fr-FR" sz="2000" b="1" dirty="0">
                          <a:solidFill>
                            <a:srgbClr val="009900"/>
                          </a:solidFill>
                          <a:latin typeface="Calibri"/>
                          <a:ea typeface="Times New Roman"/>
                          <a:cs typeface="Calibri"/>
                        </a:rPr>
                        <a:t> Horlogerie électronique</a:t>
                      </a:r>
                      <a:endParaRPr lang="fr-FR" sz="2000" dirty="0">
                        <a:latin typeface="Calibri"/>
                        <a:ea typeface="Calibri"/>
                        <a:cs typeface="Arial"/>
                      </a:endParaRPr>
                    </a:p>
                  </a:txBody>
                  <a:tcPr marL="0" marR="0" marT="0" marB="0" anchor="ctr">
                    <a:lnL>
                      <a:noFill/>
                    </a:lnL>
                    <a:lnR>
                      <a:noFill/>
                    </a:lnR>
                    <a:lnT>
                      <a:noFill/>
                    </a:lnT>
                    <a:lnB>
                      <a:noFill/>
                    </a:lnB>
                  </a:tcPr>
                </a:tc>
                <a:tc>
                  <a:txBody>
                    <a:bodyPr/>
                    <a:lstStyle/>
                    <a:p>
                      <a:pPr>
                        <a:lnSpc>
                          <a:spcPct val="115000"/>
                        </a:lnSpc>
                        <a:spcAft>
                          <a:spcPts val="0"/>
                        </a:spcAft>
                      </a:pPr>
                      <a:r>
                        <a:rPr lang="fr-FR" sz="2000" dirty="0">
                          <a:latin typeface="Calibri"/>
                          <a:ea typeface="Times New Roman"/>
                          <a:cs typeface="Calibri"/>
                        </a:rPr>
                        <a:t> </a:t>
                      </a:r>
                      <a:r>
                        <a:rPr lang="fr-FR" sz="2000" b="1" dirty="0">
                          <a:solidFill>
                            <a:srgbClr val="800000"/>
                          </a:solidFill>
                          <a:latin typeface="Calibri"/>
                          <a:ea typeface="Times New Roman"/>
                          <a:cs typeface="Calibri"/>
                        </a:rPr>
                        <a:t>Horloge atomique, montres, ...</a:t>
                      </a:r>
                      <a:endParaRPr lang="fr-FR" sz="2000" dirty="0">
                        <a:latin typeface="Calibri"/>
                        <a:ea typeface="Calibri"/>
                        <a:cs typeface="Arial"/>
                      </a:endParaRPr>
                    </a:p>
                  </a:txBody>
                  <a:tcPr marL="0" marR="0" marT="0" marB="0" anchor="ctr">
                    <a:lnL>
                      <a:noFill/>
                    </a:lnL>
                    <a:lnR>
                      <a:noFill/>
                    </a:lnR>
                    <a:lnT>
                      <a:noFill/>
                    </a:lnT>
                    <a:lnB>
                      <a:noFill/>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600" decel="100000"/>
                                        <p:tgtEl>
                                          <p:spTgt spid="2"/>
                                        </p:tgtEl>
                                      </p:cBhvr>
                                    </p:animEffect>
                                    <p:anim calcmode="lin" valueType="num">
                                      <p:cBhvr>
                                        <p:cTn id="8" dur="1600" decel="100000" fill="hold"/>
                                        <p:tgtEl>
                                          <p:spTgt spid="2"/>
                                        </p:tgtEl>
                                        <p:attrNameLst>
                                          <p:attrName>style.rotation</p:attrName>
                                        </p:attrNameLst>
                                      </p:cBhvr>
                                      <p:tavLst>
                                        <p:tav tm="0">
                                          <p:val>
                                            <p:fltVal val="-90"/>
                                          </p:val>
                                        </p:tav>
                                        <p:tav tm="100000">
                                          <p:val>
                                            <p:fltVal val="0"/>
                                          </p:val>
                                        </p:tav>
                                      </p:tavLst>
                                    </p:anim>
                                    <p:anim calcmode="lin" valueType="num">
                                      <p:cBhvr>
                                        <p:cTn id="9" dur="1600" decel="100000" fill="hold"/>
                                        <p:tgtEl>
                                          <p:spTgt spid="2"/>
                                        </p:tgtEl>
                                        <p:attrNameLst>
                                          <p:attrName>ppt_x</p:attrName>
                                        </p:attrNameLst>
                                      </p:cBhvr>
                                      <p:tavLst>
                                        <p:tav tm="0">
                                          <p:val>
                                            <p:strVal val="#ppt_x+0.4"/>
                                          </p:val>
                                        </p:tav>
                                        <p:tav tm="100000">
                                          <p:val>
                                            <p:strVal val="#ppt_x-0.05"/>
                                          </p:val>
                                        </p:tav>
                                      </p:tavLst>
                                    </p:anim>
                                    <p:anim calcmode="lin" valueType="num">
                                      <p:cBhvr>
                                        <p:cTn id="10" dur="1600" decel="100000" fill="hold"/>
                                        <p:tgtEl>
                                          <p:spTgt spid="2"/>
                                        </p:tgtEl>
                                        <p:attrNameLst>
                                          <p:attrName>ppt_y</p:attrName>
                                        </p:attrNameLst>
                                      </p:cBhvr>
                                      <p:tavLst>
                                        <p:tav tm="0">
                                          <p:val>
                                            <p:strVal val="#ppt_y-0.4"/>
                                          </p:val>
                                        </p:tav>
                                        <p:tav tm="100000">
                                          <p:val>
                                            <p:strVal val="#ppt_y+0.1"/>
                                          </p:val>
                                        </p:tav>
                                      </p:tavLst>
                                    </p:anim>
                                    <p:anim calcmode="lin" valueType="num">
                                      <p:cBhvr>
                                        <p:cTn id="11" dur="400" accel="100000" fill="hold">
                                          <p:stCondLst>
                                            <p:cond delay="1600"/>
                                          </p:stCondLst>
                                        </p:cTn>
                                        <p:tgtEl>
                                          <p:spTgt spid="2"/>
                                        </p:tgtEl>
                                        <p:attrNameLst>
                                          <p:attrName>ppt_x</p:attrName>
                                        </p:attrNameLst>
                                      </p:cBhvr>
                                      <p:tavLst>
                                        <p:tav tm="0">
                                          <p:val>
                                            <p:strVal val="#ppt_x-0.05"/>
                                          </p:val>
                                        </p:tav>
                                        <p:tav tm="100000">
                                          <p:val>
                                            <p:strVal val="#ppt_x"/>
                                          </p:val>
                                        </p:tav>
                                      </p:tavLst>
                                    </p:anim>
                                    <p:anim calcmode="lin" valueType="num">
                                      <p:cBhvr>
                                        <p:cTn id="12" dur="400" accel="100000" fill="hold">
                                          <p:stCondLst>
                                            <p:cond delay="16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l"/>
            <a:r>
              <a:rPr lang="fr-FR" sz="3600" b="1" dirty="0">
                <a:solidFill>
                  <a:srgbClr val="FF0000"/>
                </a:solidFill>
              </a:rPr>
              <a:t>3. </a:t>
            </a:r>
            <a:r>
              <a:rPr lang="fr-FR" sz="3600" b="1" dirty="0" smtClean="0">
                <a:solidFill>
                  <a:srgbClr val="FF0000"/>
                </a:solidFill>
              </a:rPr>
              <a:t>Historique</a:t>
            </a:r>
            <a:endParaRPr lang="fr-FR" sz="3600" dirty="0">
              <a:solidFill>
                <a:srgbClr val="FF0000"/>
              </a:solidFill>
            </a:endParaRPr>
          </a:p>
        </p:txBody>
      </p:sp>
      <p:sp>
        <p:nvSpPr>
          <p:cNvPr id="3" name="Espace réservé du contenu 2"/>
          <p:cNvSpPr>
            <a:spLocks noGrp="1"/>
          </p:cNvSpPr>
          <p:nvPr>
            <p:ph idx="1"/>
          </p:nvPr>
        </p:nvSpPr>
        <p:spPr>
          <a:xfrm>
            <a:off x="457200" y="1285860"/>
            <a:ext cx="8229600" cy="4840303"/>
          </a:xfrm>
        </p:spPr>
        <p:txBody>
          <a:bodyPr>
            <a:normAutofit fontScale="92500" lnSpcReduction="20000"/>
          </a:bodyPr>
          <a:lstStyle/>
          <a:p>
            <a:pPr algn="just">
              <a:lnSpc>
                <a:spcPct val="160000"/>
              </a:lnSpc>
            </a:pPr>
            <a:r>
              <a:rPr lang="fr-FR" sz="2800" dirty="0"/>
              <a:t>Depuis le début du </a:t>
            </a:r>
            <a:r>
              <a:rPr lang="fr-FR" sz="2800" u="sng" dirty="0">
                <a:hlinkClick r:id="rId2" tooltip="XXe siècle"/>
              </a:rPr>
              <a:t>XX</a:t>
            </a:r>
            <a:r>
              <a:rPr lang="fr-FR" sz="2800" u="sng" baseline="30000" dirty="0">
                <a:hlinkClick r:id="rId2" tooltip="XXe siècle"/>
              </a:rPr>
              <a:t>e</a:t>
            </a:r>
            <a:r>
              <a:rPr lang="fr-FR" sz="2800" u="sng" dirty="0">
                <a:hlinkClick r:id="rId2" tooltip="XXe siècle"/>
              </a:rPr>
              <a:t> siècle</a:t>
            </a:r>
            <a:r>
              <a:rPr lang="fr-FR" sz="2800" dirty="0"/>
              <a:t>, au fur et à mesure des découvertes des possibilités de l’</a:t>
            </a:r>
            <a:r>
              <a:rPr lang="fr-FR" sz="2800" u="sng" dirty="0">
                <a:hlinkClick r:id="rId3" tooltip="Électricité"/>
              </a:rPr>
              <a:t>électricité</a:t>
            </a:r>
            <a:r>
              <a:rPr lang="fr-FR" sz="2800" dirty="0"/>
              <a:t>, les </a:t>
            </a:r>
            <a:r>
              <a:rPr lang="fr-FR" sz="2800" u="sng" dirty="0">
                <a:hlinkClick r:id="rId4" tooltip="Composant électronique"/>
              </a:rPr>
              <a:t>composants</a:t>
            </a:r>
            <a:r>
              <a:rPr lang="fr-FR" sz="2800" dirty="0"/>
              <a:t> et applications électroniques ont vu le jour. On date généralement les débuts des applications de l'électronique à l'invention du </a:t>
            </a:r>
            <a:r>
              <a:rPr lang="fr-FR" sz="2800" u="sng" dirty="0">
                <a:hlinkClick r:id="rId5" tooltip="Tube électronique"/>
              </a:rPr>
              <a:t>tube électronique</a:t>
            </a:r>
            <a:r>
              <a:rPr lang="fr-FR" sz="2800" dirty="0"/>
              <a:t> en 1904, l'invention du </a:t>
            </a:r>
            <a:r>
              <a:rPr lang="fr-FR" sz="2800" u="sng" dirty="0">
                <a:hlinkClick r:id="rId6" tooltip="Transistor"/>
              </a:rPr>
              <a:t>transistor</a:t>
            </a:r>
            <a:r>
              <a:rPr lang="fr-FR" sz="2800" dirty="0"/>
              <a:t>, puis du </a:t>
            </a:r>
            <a:r>
              <a:rPr lang="fr-FR" sz="2800" u="sng" dirty="0">
                <a:hlinkClick r:id="rId7" tooltip="Circuit intégré"/>
              </a:rPr>
              <a:t>circuit intégré</a:t>
            </a:r>
            <a:r>
              <a:rPr lang="fr-FR" sz="2800" dirty="0"/>
              <a:t> déclenchent </a:t>
            </a:r>
            <a:r>
              <a:rPr lang="fr-FR" sz="2800" u="sng" dirty="0">
                <a:hlinkClick r:id="rId8" tooltip="Histoire des bourses de valeurs"/>
              </a:rPr>
              <a:t>un enthousiasme pour l'innovation électronique au début des années 1960</a:t>
            </a:r>
            <a:r>
              <a:rPr lang="fr-FR" sz="2800" dirty="0"/>
              <a:t>.</a:t>
            </a:r>
          </a:p>
          <a:p>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600" decel="100000"/>
                                        <p:tgtEl>
                                          <p:spTgt spid="2"/>
                                        </p:tgtEl>
                                      </p:cBhvr>
                                    </p:animEffect>
                                    <p:anim calcmode="lin" valueType="num">
                                      <p:cBhvr>
                                        <p:cTn id="8" dur="1600" decel="100000" fill="hold"/>
                                        <p:tgtEl>
                                          <p:spTgt spid="2"/>
                                        </p:tgtEl>
                                        <p:attrNameLst>
                                          <p:attrName>style.rotation</p:attrName>
                                        </p:attrNameLst>
                                      </p:cBhvr>
                                      <p:tavLst>
                                        <p:tav tm="0">
                                          <p:val>
                                            <p:fltVal val="-90"/>
                                          </p:val>
                                        </p:tav>
                                        <p:tav tm="100000">
                                          <p:val>
                                            <p:fltVal val="0"/>
                                          </p:val>
                                        </p:tav>
                                      </p:tavLst>
                                    </p:anim>
                                    <p:anim calcmode="lin" valueType="num">
                                      <p:cBhvr>
                                        <p:cTn id="9" dur="1600" decel="100000" fill="hold"/>
                                        <p:tgtEl>
                                          <p:spTgt spid="2"/>
                                        </p:tgtEl>
                                        <p:attrNameLst>
                                          <p:attrName>ppt_x</p:attrName>
                                        </p:attrNameLst>
                                      </p:cBhvr>
                                      <p:tavLst>
                                        <p:tav tm="0">
                                          <p:val>
                                            <p:strVal val="#ppt_x+0.4"/>
                                          </p:val>
                                        </p:tav>
                                        <p:tav tm="100000">
                                          <p:val>
                                            <p:strVal val="#ppt_x-0.05"/>
                                          </p:val>
                                        </p:tav>
                                      </p:tavLst>
                                    </p:anim>
                                    <p:anim calcmode="lin" valueType="num">
                                      <p:cBhvr>
                                        <p:cTn id="10" dur="1600" decel="100000" fill="hold"/>
                                        <p:tgtEl>
                                          <p:spTgt spid="2"/>
                                        </p:tgtEl>
                                        <p:attrNameLst>
                                          <p:attrName>ppt_y</p:attrName>
                                        </p:attrNameLst>
                                      </p:cBhvr>
                                      <p:tavLst>
                                        <p:tav tm="0">
                                          <p:val>
                                            <p:strVal val="#ppt_y-0.4"/>
                                          </p:val>
                                        </p:tav>
                                        <p:tav tm="100000">
                                          <p:val>
                                            <p:strVal val="#ppt_y+0.1"/>
                                          </p:val>
                                        </p:tav>
                                      </p:tavLst>
                                    </p:anim>
                                    <p:anim calcmode="lin" valueType="num">
                                      <p:cBhvr>
                                        <p:cTn id="11" dur="400" accel="100000" fill="hold">
                                          <p:stCondLst>
                                            <p:cond delay="1600"/>
                                          </p:stCondLst>
                                        </p:cTn>
                                        <p:tgtEl>
                                          <p:spTgt spid="2"/>
                                        </p:tgtEl>
                                        <p:attrNameLst>
                                          <p:attrName>ppt_x</p:attrName>
                                        </p:attrNameLst>
                                      </p:cBhvr>
                                      <p:tavLst>
                                        <p:tav tm="0">
                                          <p:val>
                                            <p:strVal val="#ppt_x-0.05"/>
                                          </p:val>
                                        </p:tav>
                                        <p:tav tm="100000">
                                          <p:val>
                                            <p:strVal val="#ppt_x"/>
                                          </p:val>
                                        </p:tav>
                                      </p:tavLst>
                                    </p:anim>
                                    <p:anim calcmode="lin" valueType="num">
                                      <p:cBhvr>
                                        <p:cTn id="12" dur="400" accel="100000" fill="hold">
                                          <p:stCondLst>
                                            <p:cond delay="16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up)">
                                      <p:cBhvr>
                                        <p:cTn id="1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2857496"/>
            <a:ext cx="2778126" cy="500066"/>
          </a:xfrm>
        </p:spPr>
        <p:txBody>
          <a:bodyPr/>
          <a:lstStyle/>
          <a:p>
            <a:pPr algn="ctr"/>
            <a:r>
              <a:rPr lang="fr-FR" dirty="0" smtClean="0"/>
              <a:t>Tube électronique de TV</a:t>
            </a:r>
            <a:endParaRPr lang="fr-FR" dirty="0"/>
          </a:p>
        </p:txBody>
      </p:sp>
      <p:sp>
        <p:nvSpPr>
          <p:cNvPr id="4" name="Espace réservé du texte 3"/>
          <p:cNvSpPr>
            <a:spLocks noGrp="1"/>
          </p:cNvSpPr>
          <p:nvPr>
            <p:ph type="body" sz="half" idx="2"/>
          </p:nvPr>
        </p:nvSpPr>
        <p:spPr>
          <a:xfrm>
            <a:off x="5286380" y="3357562"/>
            <a:ext cx="2492374" cy="490554"/>
          </a:xfrm>
        </p:spPr>
        <p:txBody>
          <a:bodyPr/>
          <a:lstStyle/>
          <a:p>
            <a:pPr algn="ctr"/>
            <a:r>
              <a:rPr lang="fr-FR" dirty="0" smtClean="0"/>
              <a:t>  </a:t>
            </a:r>
            <a:endParaRPr lang="fr-FR" dirty="0"/>
          </a:p>
        </p:txBody>
      </p:sp>
      <p:pic>
        <p:nvPicPr>
          <p:cNvPr id="22530" name="Picture 2" descr="https://upload.wikimedia.org/wikipedia/commons/thumb/8/83/Tube_cathodique_face.png/120px-Tube_cathodique_face.png"/>
          <p:cNvPicPr>
            <a:picLocks noGrp="1" noChangeAspect="1" noChangeArrowheads="1"/>
          </p:cNvPicPr>
          <p:nvPr>
            <p:ph type="pic" idx="1"/>
          </p:nvPr>
        </p:nvPicPr>
        <p:blipFill>
          <a:blip r:embed="rId2"/>
          <a:srcRect/>
          <a:stretch>
            <a:fillRect/>
          </a:stretch>
        </p:blipFill>
        <p:spPr bwMode="auto">
          <a:xfrm>
            <a:off x="357158" y="285728"/>
            <a:ext cx="2778126" cy="2601911"/>
          </a:xfrm>
          <a:prstGeom prst="rect">
            <a:avLst/>
          </a:prstGeom>
          <a:noFill/>
        </p:spPr>
      </p:pic>
      <p:pic>
        <p:nvPicPr>
          <p:cNvPr id="22532" name="Picture 4" descr="https://upload.wikimedia.org/wikipedia/commons/thumb/0/02/80486dx2-large.jpg/120px-80486dx2-large.jpg"/>
          <p:cNvPicPr>
            <a:picLocks noChangeAspect="1" noChangeArrowheads="1"/>
          </p:cNvPicPr>
          <p:nvPr/>
        </p:nvPicPr>
        <p:blipFill>
          <a:blip r:embed="rId3"/>
          <a:srcRect/>
          <a:stretch>
            <a:fillRect/>
          </a:stretch>
        </p:blipFill>
        <p:spPr bwMode="auto">
          <a:xfrm>
            <a:off x="4929190" y="3357562"/>
            <a:ext cx="3429020" cy="2571768"/>
          </a:xfrm>
          <a:prstGeom prst="rect">
            <a:avLst/>
          </a:prstGeom>
          <a:noFill/>
        </p:spPr>
      </p:pic>
      <p:sp>
        <p:nvSpPr>
          <p:cNvPr id="8" name="Rectangle 7"/>
          <p:cNvSpPr/>
          <p:nvPr/>
        </p:nvSpPr>
        <p:spPr>
          <a:xfrm>
            <a:off x="5000628" y="5929330"/>
            <a:ext cx="3418949" cy="707886"/>
          </a:xfrm>
          <a:prstGeom prst="rect">
            <a:avLst/>
          </a:prstGeom>
        </p:spPr>
        <p:txBody>
          <a:bodyPr wrap="none">
            <a:spAutoFit/>
          </a:bodyPr>
          <a:lstStyle/>
          <a:p>
            <a:pPr algn="ctr"/>
            <a:r>
              <a:rPr lang="fr-FR" sz="2000" b="1" dirty="0" smtClean="0"/>
              <a:t>Micro-processeur 80486 Intel, </a:t>
            </a:r>
          </a:p>
          <a:p>
            <a:pPr algn="ctr"/>
            <a:r>
              <a:rPr lang="fr-FR" sz="2000" b="1" dirty="0" smtClean="0"/>
              <a:t>vue interne</a:t>
            </a:r>
            <a:endParaRPr lang="fr-FR" sz="2000" b="1" dirty="0"/>
          </a:p>
        </p:txBody>
      </p:sp>
      <p:pic>
        <p:nvPicPr>
          <p:cNvPr id="9" name="Image 8"/>
          <p:cNvPicPr/>
          <p:nvPr/>
        </p:nvPicPr>
        <p:blipFill>
          <a:blip r:embed="rId4"/>
          <a:srcRect/>
          <a:stretch>
            <a:fillRect/>
          </a:stretch>
        </p:blipFill>
        <p:spPr bwMode="auto">
          <a:xfrm>
            <a:off x="5000628" y="285728"/>
            <a:ext cx="2724150" cy="1959909"/>
          </a:xfrm>
          <a:prstGeom prst="rect">
            <a:avLst/>
          </a:prstGeom>
          <a:noFill/>
          <a:ln w="9525">
            <a:noFill/>
            <a:miter lim="800000"/>
            <a:headEnd/>
            <a:tailEnd/>
          </a:ln>
        </p:spPr>
      </p:pic>
      <p:sp>
        <p:nvSpPr>
          <p:cNvPr id="10" name="Rectangle 9"/>
          <p:cNvSpPr/>
          <p:nvPr/>
        </p:nvSpPr>
        <p:spPr>
          <a:xfrm>
            <a:off x="4714876" y="2285992"/>
            <a:ext cx="3971793" cy="400110"/>
          </a:xfrm>
          <a:prstGeom prst="rect">
            <a:avLst/>
          </a:prstGeom>
        </p:spPr>
        <p:txBody>
          <a:bodyPr wrap="none">
            <a:spAutoFit/>
          </a:bodyPr>
          <a:lstStyle/>
          <a:p>
            <a:r>
              <a:rPr lang="fr-FR" sz="2000" b="1" dirty="0"/>
              <a:t>Le premier transistor Bell </a:t>
            </a:r>
            <a:r>
              <a:rPr lang="fr-FR" sz="2000" b="1" dirty="0" err="1"/>
              <a:t>Labs</a:t>
            </a:r>
            <a:r>
              <a:rPr lang="fr-FR" sz="2000" b="1" dirty="0"/>
              <a:t> 1948</a:t>
            </a:r>
          </a:p>
        </p:txBody>
      </p:sp>
      <p:pic>
        <p:nvPicPr>
          <p:cNvPr id="11" name="Image 10"/>
          <p:cNvPicPr/>
          <p:nvPr/>
        </p:nvPicPr>
        <p:blipFill>
          <a:blip r:embed="rId5"/>
          <a:srcRect/>
          <a:stretch>
            <a:fillRect/>
          </a:stretch>
        </p:blipFill>
        <p:spPr bwMode="auto">
          <a:xfrm>
            <a:off x="1142976" y="4143380"/>
            <a:ext cx="2047875" cy="1658129"/>
          </a:xfrm>
          <a:prstGeom prst="rect">
            <a:avLst/>
          </a:prstGeom>
          <a:noFill/>
          <a:ln w="9525">
            <a:noFill/>
            <a:miter lim="800000"/>
            <a:headEnd/>
            <a:tailEnd/>
          </a:ln>
        </p:spPr>
      </p:pic>
      <p:sp>
        <p:nvSpPr>
          <p:cNvPr id="12" name="Rectangle 11"/>
          <p:cNvSpPr/>
          <p:nvPr/>
        </p:nvSpPr>
        <p:spPr>
          <a:xfrm>
            <a:off x="785786" y="5786454"/>
            <a:ext cx="3075650" cy="400110"/>
          </a:xfrm>
          <a:prstGeom prst="rect">
            <a:avLst/>
          </a:prstGeom>
        </p:spPr>
        <p:txBody>
          <a:bodyPr wrap="none">
            <a:spAutoFit/>
          </a:bodyPr>
          <a:lstStyle/>
          <a:p>
            <a:r>
              <a:rPr lang="fr-FR" sz="2000" b="1" dirty="0"/>
              <a:t>Circuits intégrés boîtier DIP</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714356"/>
            <a:ext cx="8229600" cy="5411807"/>
          </a:xfrm>
        </p:spPr>
        <p:txBody>
          <a:bodyPr>
            <a:normAutofit fontScale="70000" lnSpcReduction="20000"/>
          </a:bodyPr>
          <a:lstStyle/>
          <a:p>
            <a:pPr algn="just">
              <a:lnSpc>
                <a:spcPct val="120000"/>
              </a:lnSpc>
              <a:buNone/>
            </a:pPr>
            <a:r>
              <a:rPr lang="fr-FR" dirty="0" smtClean="0"/>
              <a:t>	</a:t>
            </a:r>
            <a:r>
              <a:rPr lang="fr-FR" sz="3800" dirty="0" smtClean="0"/>
              <a:t>La </a:t>
            </a:r>
            <a:r>
              <a:rPr lang="fr-FR" sz="3800" dirty="0"/>
              <a:t>croissance de l'électronique s'est faite par 2 apports simultanés :</a:t>
            </a:r>
          </a:p>
          <a:p>
            <a:pPr lvl="0" algn="just">
              <a:lnSpc>
                <a:spcPct val="120000"/>
              </a:lnSpc>
            </a:pPr>
            <a:r>
              <a:rPr lang="fr-FR" sz="3800" dirty="0"/>
              <a:t>la réduction de la taille des composants élémentaires mis en œuvre (transistors et autre structures semblables) permettant une intégration de plus en plus efficace, ce qui a considérablement augmenté la puissance et le champ d'action des fonctions réalisées</a:t>
            </a:r>
          </a:p>
          <a:p>
            <a:pPr lvl="0" algn="just">
              <a:lnSpc>
                <a:spcPct val="120000"/>
              </a:lnSpc>
            </a:pPr>
            <a:r>
              <a:rPr lang="fr-FR" sz="3800" dirty="0"/>
              <a:t>la sophistication progressive des méthodes et principes employés (traitement du signal, d'abord essentiellement analogique, puis numérique, voire sous forme de logiciel intégré dans les composants)</a:t>
            </a:r>
          </a:p>
          <a:p>
            <a:endParaRPr lang="fr-F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http://villemin.gerard.free.fr/aScience/Electron/Diode_fichiers/image017.jpg"/>
          <p:cNvPicPr>
            <a:picLocks noChangeAspect="1" noChangeArrowheads="1"/>
          </p:cNvPicPr>
          <p:nvPr/>
        </p:nvPicPr>
        <p:blipFill>
          <a:blip r:embed="rId2"/>
          <a:srcRect/>
          <a:stretch>
            <a:fillRect/>
          </a:stretch>
        </p:blipFill>
        <p:spPr bwMode="auto">
          <a:xfrm>
            <a:off x="5143504" y="3357562"/>
            <a:ext cx="2786082" cy="2619051"/>
          </a:xfrm>
          <a:prstGeom prst="rect">
            <a:avLst/>
          </a:prstGeom>
          <a:noFill/>
        </p:spPr>
      </p:pic>
      <p:pic>
        <p:nvPicPr>
          <p:cNvPr id="3" name="Picture 2" descr="http://villemin.gerard.free.fr/aScience/Electron/Diode_fichiers/image015.jpg"/>
          <p:cNvPicPr>
            <a:picLocks noChangeAspect="1" noChangeArrowheads="1"/>
          </p:cNvPicPr>
          <p:nvPr/>
        </p:nvPicPr>
        <p:blipFill>
          <a:blip r:embed="rId3"/>
          <a:srcRect/>
          <a:stretch>
            <a:fillRect/>
          </a:stretch>
        </p:blipFill>
        <p:spPr bwMode="auto">
          <a:xfrm>
            <a:off x="500033" y="1428736"/>
            <a:ext cx="2414009" cy="2500845"/>
          </a:xfrm>
          <a:prstGeom prst="rect">
            <a:avLst/>
          </a:prstGeom>
          <a:noFill/>
        </p:spPr>
      </p:pic>
      <p:sp>
        <p:nvSpPr>
          <p:cNvPr id="4" name="Rectangle 3"/>
          <p:cNvSpPr/>
          <p:nvPr/>
        </p:nvSpPr>
        <p:spPr>
          <a:xfrm>
            <a:off x="357158" y="4572008"/>
            <a:ext cx="2189317" cy="369332"/>
          </a:xfrm>
          <a:prstGeom prst="rect">
            <a:avLst/>
          </a:prstGeom>
        </p:spPr>
        <p:txBody>
          <a:bodyPr wrap="none">
            <a:spAutoFit/>
          </a:bodyPr>
          <a:lstStyle/>
          <a:p>
            <a:r>
              <a:rPr lang="fr-FR" b="1" dirty="0" smtClean="0"/>
              <a:t>(La valve de Fleming)</a:t>
            </a:r>
            <a:endParaRPr lang="fr-FR" dirty="0"/>
          </a:p>
        </p:txBody>
      </p:sp>
      <p:sp>
        <p:nvSpPr>
          <p:cNvPr id="5" name="Rectangle 4"/>
          <p:cNvSpPr/>
          <p:nvPr/>
        </p:nvSpPr>
        <p:spPr>
          <a:xfrm>
            <a:off x="3357554" y="1714488"/>
            <a:ext cx="4286280" cy="1323439"/>
          </a:xfrm>
          <a:prstGeom prst="rect">
            <a:avLst/>
          </a:prstGeom>
        </p:spPr>
        <p:txBody>
          <a:bodyPr wrap="square">
            <a:spAutoFit/>
          </a:bodyPr>
          <a:lstStyle/>
          <a:p>
            <a:pPr algn="just"/>
            <a:r>
              <a:rPr lang="fr-FR" sz="2000" dirty="0" smtClean="0"/>
              <a:t>Il s'agit d'un tube à vide  contenant deux électrodes métalliques et une plaque de métal placée face à un filament chauffé.</a:t>
            </a:r>
            <a:endParaRPr lang="fr-FR" sz="2000" dirty="0"/>
          </a:p>
        </p:txBody>
      </p:sp>
      <p:sp>
        <p:nvSpPr>
          <p:cNvPr id="6" name="Rectangle 5"/>
          <p:cNvSpPr/>
          <p:nvPr/>
        </p:nvSpPr>
        <p:spPr>
          <a:xfrm>
            <a:off x="857224" y="4143380"/>
            <a:ext cx="1322157" cy="369332"/>
          </a:xfrm>
          <a:prstGeom prst="rect">
            <a:avLst/>
          </a:prstGeom>
        </p:spPr>
        <p:txBody>
          <a:bodyPr wrap="none">
            <a:spAutoFit/>
          </a:bodyPr>
          <a:lstStyle/>
          <a:p>
            <a:r>
              <a:rPr lang="fr-FR" b="1" dirty="0" smtClean="0"/>
              <a:t>Tube DIODE</a:t>
            </a:r>
            <a:endParaRPr lang="fr-FR" dirty="0"/>
          </a:p>
        </p:txBody>
      </p:sp>
      <p:sp>
        <p:nvSpPr>
          <p:cNvPr id="7" name="Rectangle 6"/>
          <p:cNvSpPr/>
          <p:nvPr/>
        </p:nvSpPr>
        <p:spPr>
          <a:xfrm>
            <a:off x="357158" y="285728"/>
            <a:ext cx="8143932" cy="1077218"/>
          </a:xfrm>
          <a:prstGeom prst="rect">
            <a:avLst/>
          </a:prstGeom>
        </p:spPr>
        <p:txBody>
          <a:bodyPr wrap="square">
            <a:spAutoFit/>
          </a:bodyPr>
          <a:lstStyle/>
          <a:p>
            <a:pPr algn="ctr"/>
            <a:r>
              <a:rPr lang="fr-FR" sz="3200" b="1" dirty="0" smtClean="0">
                <a:solidFill>
                  <a:srgbClr val="FF0000"/>
                </a:solidFill>
              </a:rPr>
              <a:t>Histoire de l’Electronique : quelques points de repères</a:t>
            </a:r>
            <a:endParaRPr lang="fr-FR" sz="3200" dirty="0">
              <a:solidFill>
                <a:srgbClr val="FF00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upload.wikimedia.org/wikipedia/commons/thumb/1/11/6N23P.JPG/150px-6N23P.JPG"/>
          <p:cNvPicPr>
            <a:picLocks noChangeAspect="1" noChangeArrowheads="1"/>
          </p:cNvPicPr>
          <p:nvPr/>
        </p:nvPicPr>
        <p:blipFill>
          <a:blip r:embed="rId2"/>
          <a:srcRect/>
          <a:stretch>
            <a:fillRect/>
          </a:stretch>
        </p:blipFill>
        <p:spPr bwMode="auto">
          <a:xfrm>
            <a:off x="6715140" y="214290"/>
            <a:ext cx="1428750" cy="2686051"/>
          </a:xfrm>
          <a:prstGeom prst="rect">
            <a:avLst/>
          </a:prstGeom>
          <a:noFill/>
        </p:spPr>
      </p:pic>
      <p:sp>
        <p:nvSpPr>
          <p:cNvPr id="3" name="Rectangle 2"/>
          <p:cNvSpPr/>
          <p:nvPr/>
        </p:nvSpPr>
        <p:spPr>
          <a:xfrm>
            <a:off x="6572264" y="2643182"/>
            <a:ext cx="1940339" cy="369332"/>
          </a:xfrm>
          <a:prstGeom prst="rect">
            <a:avLst/>
          </a:prstGeom>
        </p:spPr>
        <p:txBody>
          <a:bodyPr wrap="none">
            <a:spAutoFit/>
          </a:bodyPr>
          <a:lstStyle/>
          <a:p>
            <a:r>
              <a:rPr lang="fr-FR" b="1" dirty="0" smtClean="0"/>
              <a:t>tube électronique</a:t>
            </a:r>
            <a:r>
              <a:rPr lang="fr-FR" dirty="0" smtClean="0"/>
              <a:t> </a:t>
            </a:r>
            <a:endParaRPr lang="fr-FR" dirty="0"/>
          </a:p>
        </p:txBody>
      </p:sp>
      <p:sp>
        <p:nvSpPr>
          <p:cNvPr id="4" name="Rectangle 3"/>
          <p:cNvSpPr/>
          <p:nvPr/>
        </p:nvSpPr>
        <p:spPr>
          <a:xfrm>
            <a:off x="6429388" y="3071810"/>
            <a:ext cx="2286203" cy="646331"/>
          </a:xfrm>
          <a:prstGeom prst="rect">
            <a:avLst/>
          </a:prstGeom>
        </p:spPr>
        <p:txBody>
          <a:bodyPr wrap="none">
            <a:spAutoFit/>
          </a:bodyPr>
          <a:lstStyle/>
          <a:p>
            <a:r>
              <a:rPr lang="fr-FR" dirty="0" smtClean="0"/>
              <a:t>(Lampe double-triode </a:t>
            </a:r>
          </a:p>
          <a:p>
            <a:r>
              <a:rPr lang="fr-FR" dirty="0" smtClean="0"/>
              <a:t>de fabrication russe).</a:t>
            </a:r>
            <a:endParaRPr lang="fr-FR" dirty="0"/>
          </a:p>
        </p:txBody>
      </p:sp>
      <p:pic>
        <p:nvPicPr>
          <p:cNvPr id="1028" name="Picture 4" descr="https://upload.wikimedia.org/wikipedia/commons/thumb/5/52/Triode.png/400px-Triode.png"/>
          <p:cNvPicPr>
            <a:picLocks noChangeAspect="1" noChangeArrowheads="1"/>
          </p:cNvPicPr>
          <p:nvPr/>
        </p:nvPicPr>
        <p:blipFill>
          <a:blip r:embed="rId3"/>
          <a:srcRect/>
          <a:stretch>
            <a:fillRect/>
          </a:stretch>
        </p:blipFill>
        <p:spPr bwMode="auto">
          <a:xfrm>
            <a:off x="785786" y="3571876"/>
            <a:ext cx="3810000" cy="1790701"/>
          </a:xfrm>
          <a:prstGeom prst="rect">
            <a:avLst/>
          </a:prstGeom>
          <a:noFill/>
        </p:spPr>
      </p:pic>
      <p:sp>
        <p:nvSpPr>
          <p:cNvPr id="6" name="Rectangle 5"/>
          <p:cNvSpPr/>
          <p:nvPr/>
        </p:nvSpPr>
        <p:spPr>
          <a:xfrm>
            <a:off x="500034" y="5500702"/>
            <a:ext cx="4572000" cy="646331"/>
          </a:xfrm>
          <a:prstGeom prst="rect">
            <a:avLst/>
          </a:prstGeom>
        </p:spPr>
        <p:txBody>
          <a:bodyPr>
            <a:spAutoFit/>
          </a:bodyPr>
          <a:lstStyle/>
          <a:p>
            <a:r>
              <a:rPr lang="fr-FR" dirty="0" smtClean="0"/>
              <a:t>Principe des triodes à chauffage indirect et direct.</a:t>
            </a:r>
            <a:endParaRPr lang="fr-FR" dirty="0"/>
          </a:p>
        </p:txBody>
      </p:sp>
      <p:pic>
        <p:nvPicPr>
          <p:cNvPr id="1030" name="Picture 6" descr="https://upload.wikimedia.org/wikipedia/commons/thumb/1/14/Triode_tube_1906.jpg/200px-Triode_tube_1906.jpg"/>
          <p:cNvPicPr>
            <a:picLocks noChangeAspect="1" noChangeArrowheads="1"/>
          </p:cNvPicPr>
          <p:nvPr/>
        </p:nvPicPr>
        <p:blipFill>
          <a:blip r:embed="rId4"/>
          <a:srcRect/>
          <a:stretch>
            <a:fillRect/>
          </a:stretch>
        </p:blipFill>
        <p:spPr bwMode="auto">
          <a:xfrm>
            <a:off x="6572264" y="4286256"/>
            <a:ext cx="1905000" cy="1304926"/>
          </a:xfrm>
          <a:prstGeom prst="rect">
            <a:avLst/>
          </a:prstGeom>
          <a:noFill/>
        </p:spPr>
      </p:pic>
      <p:sp>
        <p:nvSpPr>
          <p:cNvPr id="8" name="Rectangle 7"/>
          <p:cNvSpPr/>
          <p:nvPr/>
        </p:nvSpPr>
        <p:spPr>
          <a:xfrm>
            <a:off x="6137151" y="5715016"/>
            <a:ext cx="3006849" cy="369332"/>
          </a:xfrm>
          <a:prstGeom prst="rect">
            <a:avLst/>
          </a:prstGeom>
        </p:spPr>
        <p:txBody>
          <a:bodyPr wrap="none">
            <a:spAutoFit/>
          </a:bodyPr>
          <a:lstStyle/>
          <a:p>
            <a:r>
              <a:rPr lang="fr-FR" dirty="0" smtClean="0"/>
              <a:t>triode de Lee De Forest, 1906.</a:t>
            </a:r>
            <a:endParaRPr lang="fr-FR" dirty="0"/>
          </a:p>
        </p:txBody>
      </p:sp>
      <p:sp>
        <p:nvSpPr>
          <p:cNvPr id="9" name="Rectangle 8"/>
          <p:cNvSpPr/>
          <p:nvPr/>
        </p:nvSpPr>
        <p:spPr>
          <a:xfrm>
            <a:off x="1285852" y="928670"/>
            <a:ext cx="4572000" cy="1200329"/>
          </a:xfrm>
          <a:prstGeom prst="rect">
            <a:avLst/>
          </a:prstGeom>
        </p:spPr>
        <p:txBody>
          <a:bodyPr>
            <a:spAutoFit/>
          </a:bodyPr>
          <a:lstStyle/>
          <a:p>
            <a:r>
              <a:rPr lang="fr-FR" dirty="0" smtClean="0"/>
              <a:t>également appelé </a:t>
            </a:r>
            <a:r>
              <a:rPr lang="fr-FR" b="1" dirty="0" smtClean="0"/>
              <a:t>tube à vide</a:t>
            </a:r>
            <a:r>
              <a:rPr lang="fr-FR" dirty="0" smtClean="0"/>
              <a:t> ou même </a:t>
            </a:r>
            <a:r>
              <a:rPr lang="fr-FR" b="1" dirty="0" smtClean="0"/>
              <a:t>lampe</a:t>
            </a:r>
            <a:r>
              <a:rPr lang="fr-FR" dirty="0" smtClean="0"/>
              <a:t>, est un composant électronique actif, généralement utilisé comme </a:t>
            </a:r>
            <a:r>
              <a:rPr lang="fr-FR" dirty="0" smtClean="0">
                <a:hlinkClick r:id="rId5" tooltip="Amplificateur électronique"/>
              </a:rPr>
              <a:t>amplificateur</a:t>
            </a:r>
            <a:r>
              <a:rPr lang="fr-FR" dirty="0" smtClean="0"/>
              <a:t> de </a:t>
            </a:r>
            <a:r>
              <a:rPr lang="fr-FR" dirty="0" smtClean="0">
                <a:hlinkClick r:id="rId6" tooltip="Signal électrique"/>
              </a:rPr>
              <a:t>signal</a:t>
            </a:r>
            <a:r>
              <a:rPr lang="fr-FR" dirty="0" smtClean="0"/>
              <a:t>.</a:t>
            </a:r>
            <a:endParaRPr lang="fr-F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s://upload.wikimedia.org/wikipedia/commons/thumb/7/78/Crystal_oscillator_4MHz.jpg/154px-Crystal_oscillator_4MHz.jpg"/>
          <p:cNvPicPr>
            <a:picLocks noChangeAspect="1" noChangeArrowheads="1"/>
          </p:cNvPicPr>
          <p:nvPr/>
        </p:nvPicPr>
        <p:blipFill>
          <a:blip r:embed="rId2"/>
          <a:srcRect/>
          <a:stretch>
            <a:fillRect/>
          </a:stretch>
        </p:blipFill>
        <p:spPr bwMode="auto">
          <a:xfrm>
            <a:off x="571472" y="357166"/>
            <a:ext cx="1466850" cy="1466851"/>
          </a:xfrm>
          <a:prstGeom prst="rect">
            <a:avLst/>
          </a:prstGeom>
          <a:noFill/>
        </p:spPr>
      </p:pic>
      <p:sp>
        <p:nvSpPr>
          <p:cNvPr id="3" name="Rectangle 2"/>
          <p:cNvSpPr/>
          <p:nvPr/>
        </p:nvSpPr>
        <p:spPr>
          <a:xfrm>
            <a:off x="0" y="2000240"/>
            <a:ext cx="4572000" cy="646331"/>
          </a:xfrm>
          <a:prstGeom prst="rect">
            <a:avLst/>
          </a:prstGeom>
        </p:spPr>
        <p:txBody>
          <a:bodyPr>
            <a:spAutoFit/>
          </a:bodyPr>
          <a:lstStyle/>
          <a:p>
            <a:r>
              <a:rPr lang="fr-FR" dirty="0" smtClean="0"/>
              <a:t>Un quartz de 4 </a:t>
            </a:r>
            <a:r>
              <a:rPr lang="fr-FR" dirty="0" smtClean="0">
                <a:hlinkClick r:id="rId3" tooltip="Hertz"/>
              </a:rPr>
              <a:t>MHz</a:t>
            </a:r>
            <a:r>
              <a:rPr lang="fr-FR" dirty="0" smtClean="0"/>
              <a:t> dans un boîtier hermétique HC-49/US</a:t>
            </a:r>
            <a:endParaRPr lang="fr-FR" dirty="0"/>
          </a:p>
        </p:txBody>
      </p:sp>
      <p:sp>
        <p:nvSpPr>
          <p:cNvPr id="4" name="Rectangle 3"/>
          <p:cNvSpPr/>
          <p:nvPr/>
        </p:nvSpPr>
        <p:spPr>
          <a:xfrm>
            <a:off x="2500298" y="428604"/>
            <a:ext cx="4572000" cy="923330"/>
          </a:xfrm>
          <a:prstGeom prst="rect">
            <a:avLst/>
          </a:prstGeom>
        </p:spPr>
        <p:txBody>
          <a:bodyPr>
            <a:spAutoFit/>
          </a:bodyPr>
          <a:lstStyle/>
          <a:p>
            <a:r>
              <a:rPr lang="fr-FR" dirty="0" smtClean="0"/>
              <a:t>Les propriétés </a:t>
            </a:r>
            <a:r>
              <a:rPr lang="fr-FR" dirty="0" smtClean="0">
                <a:hlinkClick r:id="rId4" tooltip="Piézoélectricité"/>
              </a:rPr>
              <a:t>piézoélectriques</a:t>
            </a:r>
            <a:r>
              <a:rPr lang="fr-FR" dirty="0" smtClean="0"/>
              <a:t> remarquables du </a:t>
            </a:r>
            <a:r>
              <a:rPr lang="fr-FR" dirty="0" smtClean="0">
                <a:hlinkClick r:id="rId5" tooltip="Quartz (minéral)"/>
              </a:rPr>
              <a:t>minéral de quartz</a:t>
            </a:r>
            <a:r>
              <a:rPr lang="fr-FR" dirty="0" smtClean="0"/>
              <a:t> permettent d'obtenir des fréquences d'oscillation très précises</a:t>
            </a:r>
            <a:endParaRPr lang="fr-FR" dirty="0"/>
          </a:p>
        </p:txBody>
      </p:sp>
      <p:pic>
        <p:nvPicPr>
          <p:cNvPr id="37892" name="Picture 4" descr="https://upload.wikimedia.org/wikipedia/commons/thumb/b/b1/Quartz_synthese.jpg/220px-Quartz_synthese.jpg"/>
          <p:cNvPicPr>
            <a:picLocks noChangeAspect="1" noChangeArrowheads="1"/>
          </p:cNvPicPr>
          <p:nvPr/>
        </p:nvPicPr>
        <p:blipFill>
          <a:blip r:embed="rId6"/>
          <a:srcRect/>
          <a:stretch>
            <a:fillRect/>
          </a:stretch>
        </p:blipFill>
        <p:spPr bwMode="auto">
          <a:xfrm>
            <a:off x="6500826" y="1214422"/>
            <a:ext cx="2095500" cy="1400175"/>
          </a:xfrm>
          <a:prstGeom prst="rect">
            <a:avLst/>
          </a:prstGeom>
          <a:noFill/>
        </p:spPr>
      </p:pic>
      <p:sp>
        <p:nvSpPr>
          <p:cNvPr id="6" name="Rectangle 5"/>
          <p:cNvSpPr/>
          <p:nvPr/>
        </p:nvSpPr>
        <p:spPr>
          <a:xfrm>
            <a:off x="5786446" y="2643182"/>
            <a:ext cx="3117585" cy="369332"/>
          </a:xfrm>
          <a:prstGeom prst="rect">
            <a:avLst/>
          </a:prstGeom>
        </p:spPr>
        <p:txBody>
          <a:bodyPr wrap="none">
            <a:spAutoFit/>
          </a:bodyPr>
          <a:lstStyle/>
          <a:p>
            <a:r>
              <a:rPr lang="fr-FR" dirty="0" smtClean="0"/>
              <a:t>Monocristal de quartz artificiel </a:t>
            </a:r>
            <a:endParaRPr lang="fr-FR" dirty="0"/>
          </a:p>
        </p:txBody>
      </p:sp>
      <p:pic>
        <p:nvPicPr>
          <p:cNvPr id="37894" name="Picture 6" descr="https://upload.wikimedia.org/wikipedia/commons/thumb/7/72/Hvtubes.jpg/220px-Hvtubes.jpg"/>
          <p:cNvPicPr>
            <a:picLocks noChangeAspect="1" noChangeArrowheads="1"/>
          </p:cNvPicPr>
          <p:nvPr/>
        </p:nvPicPr>
        <p:blipFill>
          <a:blip r:embed="rId7"/>
          <a:srcRect/>
          <a:stretch>
            <a:fillRect/>
          </a:stretch>
        </p:blipFill>
        <p:spPr bwMode="auto">
          <a:xfrm>
            <a:off x="1857356" y="3071810"/>
            <a:ext cx="2095500" cy="2209801"/>
          </a:xfrm>
          <a:prstGeom prst="rect">
            <a:avLst/>
          </a:prstGeom>
          <a:noFill/>
        </p:spPr>
      </p:pic>
      <p:sp>
        <p:nvSpPr>
          <p:cNvPr id="8" name="Rectangle 7"/>
          <p:cNvSpPr/>
          <p:nvPr/>
        </p:nvSpPr>
        <p:spPr>
          <a:xfrm>
            <a:off x="1714480" y="5357826"/>
            <a:ext cx="2157450" cy="369332"/>
          </a:xfrm>
          <a:prstGeom prst="rect">
            <a:avLst/>
          </a:prstGeom>
        </p:spPr>
        <p:txBody>
          <a:bodyPr wrap="none">
            <a:spAutoFit/>
          </a:bodyPr>
          <a:lstStyle/>
          <a:p>
            <a:r>
              <a:rPr lang="fr-FR" dirty="0" smtClean="0"/>
              <a:t>Les </a:t>
            </a:r>
            <a:r>
              <a:rPr lang="fr-FR" b="1" dirty="0" smtClean="0"/>
              <a:t>tubes à rayons X</a:t>
            </a:r>
            <a:r>
              <a:rPr lang="fr-FR" dirty="0" smtClean="0"/>
              <a:t> </a:t>
            </a:r>
            <a:endParaRPr lang="fr-F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571480"/>
            <a:ext cx="8229600" cy="5554683"/>
          </a:xfrm>
        </p:spPr>
        <p:txBody>
          <a:bodyPr>
            <a:normAutofit/>
          </a:bodyPr>
          <a:lstStyle/>
          <a:p>
            <a:pPr algn="just"/>
            <a:r>
              <a:rPr lang="fr-FR" sz="3600" b="1" dirty="0" smtClean="0">
                <a:solidFill>
                  <a:srgbClr val="FF0000"/>
                </a:solidFill>
              </a:rPr>
              <a:t>I.2 Le </a:t>
            </a:r>
            <a:r>
              <a:rPr lang="fr-FR" sz="3600" b="1" dirty="0" smtClean="0">
                <a:solidFill>
                  <a:srgbClr val="FF0000"/>
                </a:solidFill>
              </a:rPr>
              <a:t>génie électrique et </a:t>
            </a:r>
            <a:r>
              <a:rPr lang="fr-FR" sz="3600" b="1" dirty="0" smtClean="0">
                <a:solidFill>
                  <a:srgbClr val="FF0000"/>
                </a:solidFill>
              </a:rPr>
              <a:t>électronique</a:t>
            </a:r>
            <a:endParaRPr lang="fr-FR" sz="3600" dirty="0" smtClean="0">
              <a:solidFill>
                <a:srgbClr val="FF0000"/>
              </a:solidFill>
            </a:endParaRPr>
          </a:p>
          <a:p>
            <a:pPr algn="just"/>
            <a:r>
              <a:rPr lang="fr-FR" dirty="0" smtClean="0"/>
              <a:t>L’électricité est un élément indispensable de notre vie </a:t>
            </a:r>
            <a:r>
              <a:rPr lang="fr-FR" dirty="0" smtClean="0"/>
              <a:t>quotidienne. </a:t>
            </a:r>
            <a:r>
              <a:rPr lang="fr-FR" dirty="0" smtClean="0"/>
              <a:t>C’est une ressource unique, dotée d’une double propriété : elle est à la fois </a:t>
            </a:r>
            <a:r>
              <a:rPr lang="fr-FR" dirty="0" smtClean="0">
                <a:solidFill>
                  <a:srgbClr val="0000CC"/>
                </a:solidFill>
              </a:rPr>
              <a:t>énergie</a:t>
            </a:r>
            <a:r>
              <a:rPr lang="fr-FR" dirty="0" smtClean="0"/>
              <a:t> et vecteur d’</a:t>
            </a:r>
            <a:r>
              <a:rPr lang="fr-FR" dirty="0" smtClean="0">
                <a:solidFill>
                  <a:srgbClr val="0000CC"/>
                </a:solidFill>
              </a:rPr>
              <a:t>information</a:t>
            </a:r>
            <a:r>
              <a:rPr lang="fr-FR" dirty="0" smtClean="0"/>
              <a:t>. Le génie électrique et électronique se trouve constamment à la croisée de ces deux domaines.</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http://villemin.gerard.free.fr/Wwwgvmm/Numerati/BINAIRE/Introduc_fichiers/image021.jpg"/>
          <p:cNvPicPr>
            <a:picLocks noChangeAspect="1" noChangeArrowheads="1"/>
          </p:cNvPicPr>
          <p:nvPr/>
        </p:nvPicPr>
        <p:blipFill>
          <a:blip r:embed="rId2"/>
          <a:srcRect/>
          <a:stretch>
            <a:fillRect/>
          </a:stretch>
        </p:blipFill>
        <p:spPr bwMode="auto">
          <a:xfrm>
            <a:off x="500034" y="357166"/>
            <a:ext cx="2513152" cy="2000264"/>
          </a:xfrm>
          <a:prstGeom prst="rect">
            <a:avLst/>
          </a:prstGeom>
          <a:noFill/>
        </p:spPr>
      </p:pic>
      <p:sp>
        <p:nvSpPr>
          <p:cNvPr id="3" name="Rectangle 2"/>
          <p:cNvSpPr/>
          <p:nvPr/>
        </p:nvSpPr>
        <p:spPr>
          <a:xfrm>
            <a:off x="785786" y="2357430"/>
            <a:ext cx="2185406" cy="369332"/>
          </a:xfrm>
          <a:prstGeom prst="rect">
            <a:avLst/>
          </a:prstGeom>
        </p:spPr>
        <p:txBody>
          <a:bodyPr wrap="none">
            <a:spAutoFit/>
          </a:bodyPr>
          <a:lstStyle/>
          <a:p>
            <a:r>
              <a:rPr lang="fr-FR" dirty="0" smtClean="0">
                <a:hlinkClick r:id="rId3"/>
              </a:rPr>
              <a:t>Additionneur binaire</a:t>
            </a:r>
            <a:r>
              <a:rPr lang="fr-FR" dirty="0" smtClean="0"/>
              <a:t> </a:t>
            </a:r>
            <a:endParaRPr lang="fr-FR" dirty="0"/>
          </a:p>
        </p:txBody>
      </p:sp>
      <p:sp>
        <p:nvSpPr>
          <p:cNvPr id="4" name="Rectangle 3"/>
          <p:cNvSpPr/>
          <p:nvPr/>
        </p:nvSpPr>
        <p:spPr>
          <a:xfrm>
            <a:off x="3786182" y="642918"/>
            <a:ext cx="4572000" cy="1200329"/>
          </a:xfrm>
          <a:prstGeom prst="rect">
            <a:avLst/>
          </a:prstGeom>
        </p:spPr>
        <p:txBody>
          <a:bodyPr>
            <a:spAutoFit/>
          </a:bodyPr>
          <a:lstStyle/>
          <a:p>
            <a:r>
              <a:rPr lang="fr-FR" dirty="0" smtClean="0"/>
              <a:t>En 1918, Bloch et Abraham (français) construisent une machine à additionner en binaire. La présence ou l'absence de courant témoignent des 0 et des 1. </a:t>
            </a:r>
            <a:endParaRPr lang="fr-FR" dirty="0"/>
          </a:p>
        </p:txBody>
      </p:sp>
      <p:pic>
        <p:nvPicPr>
          <p:cNvPr id="5" name="Picture 3"/>
          <p:cNvPicPr>
            <a:picLocks noChangeAspect="1" noChangeArrowheads="1"/>
          </p:cNvPicPr>
          <p:nvPr/>
        </p:nvPicPr>
        <p:blipFill>
          <a:blip r:embed="rId4"/>
          <a:srcRect/>
          <a:stretch>
            <a:fillRect/>
          </a:stretch>
        </p:blipFill>
        <p:spPr bwMode="auto">
          <a:xfrm>
            <a:off x="5266381" y="2500306"/>
            <a:ext cx="3877619" cy="2910474"/>
          </a:xfrm>
          <a:prstGeom prst="rect">
            <a:avLst/>
          </a:prstGeom>
          <a:noFill/>
          <a:ln w="9525">
            <a:noFill/>
            <a:miter lim="800000"/>
            <a:headEnd/>
            <a:tailEnd/>
          </a:ln>
          <a:effectLst/>
        </p:spPr>
      </p:pic>
      <p:pic>
        <p:nvPicPr>
          <p:cNvPr id="6" name="Picture 2"/>
          <p:cNvPicPr>
            <a:picLocks noChangeAspect="1" noChangeArrowheads="1"/>
          </p:cNvPicPr>
          <p:nvPr/>
        </p:nvPicPr>
        <p:blipFill>
          <a:blip r:embed="rId5"/>
          <a:srcRect/>
          <a:stretch>
            <a:fillRect/>
          </a:stretch>
        </p:blipFill>
        <p:spPr bwMode="auto">
          <a:xfrm>
            <a:off x="1071538" y="3642523"/>
            <a:ext cx="4143372" cy="321547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s://upload.wikimedia.org/wikipedia/commons/thumb/c/ce/Cathode_ray_tube2.png/220px-Cathode_ray_tube2.png"/>
          <p:cNvPicPr>
            <a:picLocks noChangeAspect="1" noChangeArrowheads="1"/>
          </p:cNvPicPr>
          <p:nvPr/>
        </p:nvPicPr>
        <p:blipFill>
          <a:blip r:embed="rId2"/>
          <a:srcRect/>
          <a:stretch>
            <a:fillRect/>
          </a:stretch>
        </p:blipFill>
        <p:spPr bwMode="auto">
          <a:xfrm>
            <a:off x="357158" y="357165"/>
            <a:ext cx="2500330" cy="2261663"/>
          </a:xfrm>
          <a:prstGeom prst="rect">
            <a:avLst/>
          </a:prstGeom>
          <a:noFill/>
        </p:spPr>
      </p:pic>
      <p:sp>
        <p:nvSpPr>
          <p:cNvPr id="5" name="Rectangle 4"/>
          <p:cNvSpPr/>
          <p:nvPr/>
        </p:nvSpPr>
        <p:spPr>
          <a:xfrm>
            <a:off x="2357422" y="2857496"/>
            <a:ext cx="3929090" cy="646331"/>
          </a:xfrm>
          <a:prstGeom prst="rect">
            <a:avLst/>
          </a:prstGeom>
        </p:spPr>
        <p:txBody>
          <a:bodyPr wrap="square">
            <a:spAutoFit/>
          </a:bodyPr>
          <a:lstStyle/>
          <a:p>
            <a:r>
              <a:rPr lang="fr-FR" dirty="0" smtClean="0"/>
              <a:t>Photo du tube cathodique se trouvant à l’intérieur d’un </a:t>
            </a:r>
            <a:r>
              <a:rPr lang="fr-FR" dirty="0" smtClean="0">
                <a:hlinkClick r:id="rId3" tooltip="Téléviseur"/>
              </a:rPr>
              <a:t>téléviseur</a:t>
            </a:r>
            <a:r>
              <a:rPr lang="fr-FR" dirty="0" smtClean="0"/>
              <a:t>.</a:t>
            </a:r>
            <a:endParaRPr lang="fr-FR" dirty="0"/>
          </a:p>
        </p:txBody>
      </p:sp>
      <p:pic>
        <p:nvPicPr>
          <p:cNvPr id="27652" name="Picture 4" descr="https://upload.wikimedia.org/wikipedia/commons/thumb/8/83/Tube_cathodique_face.png/220px-Tube_cathodique_face.png"/>
          <p:cNvPicPr>
            <a:picLocks noChangeAspect="1" noChangeArrowheads="1"/>
          </p:cNvPicPr>
          <p:nvPr/>
        </p:nvPicPr>
        <p:blipFill>
          <a:blip r:embed="rId4"/>
          <a:srcRect/>
          <a:stretch>
            <a:fillRect/>
          </a:stretch>
        </p:blipFill>
        <p:spPr bwMode="auto">
          <a:xfrm>
            <a:off x="4857752" y="714356"/>
            <a:ext cx="2476516" cy="1857388"/>
          </a:xfrm>
          <a:prstGeom prst="rect">
            <a:avLst/>
          </a:prstGeom>
          <a:noFill/>
        </p:spPr>
      </p:pic>
      <p:pic>
        <p:nvPicPr>
          <p:cNvPr id="7" name="Image 6"/>
          <p:cNvPicPr/>
          <p:nvPr/>
        </p:nvPicPr>
        <p:blipFill>
          <a:blip r:embed="rId5"/>
          <a:srcRect/>
          <a:stretch>
            <a:fillRect/>
          </a:stretch>
        </p:blipFill>
        <p:spPr bwMode="auto">
          <a:xfrm>
            <a:off x="2285984" y="3643314"/>
            <a:ext cx="2047875" cy="1658129"/>
          </a:xfrm>
          <a:prstGeom prst="rect">
            <a:avLst/>
          </a:prstGeom>
          <a:noFill/>
          <a:ln w="9525">
            <a:noFill/>
            <a:miter lim="800000"/>
            <a:headEnd/>
            <a:tailEnd/>
          </a:ln>
        </p:spPr>
      </p:pic>
      <p:sp>
        <p:nvSpPr>
          <p:cNvPr id="8" name="Rectangle 7"/>
          <p:cNvSpPr/>
          <p:nvPr/>
        </p:nvSpPr>
        <p:spPr>
          <a:xfrm>
            <a:off x="2000232" y="5357826"/>
            <a:ext cx="3075650" cy="400110"/>
          </a:xfrm>
          <a:prstGeom prst="rect">
            <a:avLst/>
          </a:prstGeom>
        </p:spPr>
        <p:txBody>
          <a:bodyPr wrap="none">
            <a:spAutoFit/>
          </a:bodyPr>
          <a:lstStyle/>
          <a:p>
            <a:r>
              <a:rPr lang="fr-FR" sz="2000" b="1" dirty="0"/>
              <a:t>Circuits intégrés boîtier DIP</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http://experttvvideo.com/tvtimeline.jpg"/>
          <p:cNvPicPr>
            <a:picLocks noChangeAspect="1" noChangeArrowheads="1"/>
          </p:cNvPicPr>
          <p:nvPr/>
        </p:nvPicPr>
        <p:blipFill>
          <a:blip r:embed="rId2"/>
          <a:srcRect/>
          <a:stretch>
            <a:fillRect/>
          </a:stretch>
        </p:blipFill>
        <p:spPr bwMode="auto">
          <a:xfrm>
            <a:off x="0" y="3214686"/>
            <a:ext cx="9144001" cy="2143140"/>
          </a:xfrm>
          <a:prstGeom prst="rect">
            <a:avLst/>
          </a:prstGeom>
          <a:noFill/>
        </p:spPr>
      </p:pic>
      <p:sp>
        <p:nvSpPr>
          <p:cNvPr id="3" name="Rectangle 2"/>
          <p:cNvSpPr/>
          <p:nvPr/>
        </p:nvSpPr>
        <p:spPr>
          <a:xfrm>
            <a:off x="3143240" y="5572140"/>
            <a:ext cx="2868093" cy="369332"/>
          </a:xfrm>
          <a:prstGeom prst="rect">
            <a:avLst/>
          </a:prstGeom>
        </p:spPr>
        <p:txBody>
          <a:bodyPr wrap="none">
            <a:spAutoFit/>
          </a:bodyPr>
          <a:lstStyle/>
          <a:p>
            <a:r>
              <a:rPr lang="fr-FR" b="1" dirty="0" smtClean="0"/>
              <a:t>Chronologie des téléviseurs:</a:t>
            </a:r>
            <a:endParaRPr lang="fr-FR" b="1" dirty="0"/>
          </a:p>
        </p:txBody>
      </p:sp>
      <p:pic>
        <p:nvPicPr>
          <p:cNvPr id="39940" name="Picture 4" descr="http://experttvvideo.com/baird-tv.jpg"/>
          <p:cNvPicPr>
            <a:picLocks noChangeAspect="1" noChangeArrowheads="1"/>
          </p:cNvPicPr>
          <p:nvPr/>
        </p:nvPicPr>
        <p:blipFill>
          <a:blip r:embed="rId3"/>
          <a:srcRect/>
          <a:stretch>
            <a:fillRect/>
          </a:stretch>
        </p:blipFill>
        <p:spPr bwMode="auto">
          <a:xfrm>
            <a:off x="3143240" y="0"/>
            <a:ext cx="2273285" cy="1904323"/>
          </a:xfrm>
          <a:prstGeom prst="rect">
            <a:avLst/>
          </a:prstGeom>
          <a:noFill/>
        </p:spPr>
      </p:pic>
      <p:sp>
        <p:nvSpPr>
          <p:cNvPr id="5" name="Rectangle 4"/>
          <p:cNvSpPr/>
          <p:nvPr/>
        </p:nvSpPr>
        <p:spPr>
          <a:xfrm>
            <a:off x="1142976" y="1928802"/>
            <a:ext cx="7358114" cy="923330"/>
          </a:xfrm>
          <a:prstGeom prst="rect">
            <a:avLst/>
          </a:prstGeom>
        </p:spPr>
        <p:txBody>
          <a:bodyPr wrap="square">
            <a:spAutoFit/>
          </a:bodyPr>
          <a:lstStyle/>
          <a:p>
            <a:r>
              <a:rPr lang="fr-FR" dirty="0" smtClean="0"/>
              <a:t>Le premier prototype de téléviseur en 1928, Le Téléviseur Baird.</a:t>
            </a:r>
            <a:br>
              <a:rPr lang="fr-FR" dirty="0" smtClean="0"/>
            </a:br>
            <a:r>
              <a:rPr lang="fr-FR" dirty="0" smtClean="0"/>
              <a:t>Il produit 12,5 images par secondes grâce à un disque rotatif </a:t>
            </a:r>
            <a:r>
              <a:rPr lang="fr-FR" dirty="0" err="1" smtClean="0"/>
              <a:t>Nipkow</a:t>
            </a:r>
            <a:r>
              <a:rPr lang="fr-FR" dirty="0" smtClean="0"/>
              <a:t> qui tourne à 750 tours par minute.</a:t>
            </a:r>
            <a:endParaRPr lang="fr-FR"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https://upload.wikimedia.org/wikipedia/commons/thumb/b/bf/Replica-of-first-transistor.jpg/220px-Replica-of-first-transistor.jpg"/>
          <p:cNvPicPr>
            <a:picLocks noChangeAspect="1" noChangeArrowheads="1"/>
          </p:cNvPicPr>
          <p:nvPr/>
        </p:nvPicPr>
        <p:blipFill>
          <a:blip r:embed="rId2"/>
          <a:srcRect/>
          <a:stretch>
            <a:fillRect/>
          </a:stretch>
        </p:blipFill>
        <p:spPr bwMode="auto">
          <a:xfrm>
            <a:off x="428596" y="357166"/>
            <a:ext cx="3749589" cy="3357586"/>
          </a:xfrm>
          <a:prstGeom prst="rect">
            <a:avLst/>
          </a:prstGeom>
          <a:noFill/>
        </p:spPr>
      </p:pic>
      <p:pic>
        <p:nvPicPr>
          <p:cNvPr id="3" name="Image 2"/>
          <p:cNvPicPr/>
          <p:nvPr/>
        </p:nvPicPr>
        <p:blipFill>
          <a:blip r:embed="rId3"/>
          <a:srcRect/>
          <a:stretch>
            <a:fillRect/>
          </a:stretch>
        </p:blipFill>
        <p:spPr bwMode="auto">
          <a:xfrm>
            <a:off x="5000628" y="285728"/>
            <a:ext cx="2724150" cy="1959909"/>
          </a:xfrm>
          <a:prstGeom prst="rect">
            <a:avLst/>
          </a:prstGeom>
          <a:noFill/>
          <a:ln w="9525">
            <a:noFill/>
            <a:miter lim="800000"/>
            <a:headEnd/>
            <a:tailEnd/>
          </a:ln>
        </p:spPr>
      </p:pic>
      <p:sp>
        <p:nvSpPr>
          <p:cNvPr id="4" name="Rectangle 3"/>
          <p:cNvSpPr/>
          <p:nvPr/>
        </p:nvSpPr>
        <p:spPr>
          <a:xfrm>
            <a:off x="4714876" y="2285992"/>
            <a:ext cx="3971793" cy="400110"/>
          </a:xfrm>
          <a:prstGeom prst="rect">
            <a:avLst/>
          </a:prstGeom>
        </p:spPr>
        <p:txBody>
          <a:bodyPr wrap="none">
            <a:spAutoFit/>
          </a:bodyPr>
          <a:lstStyle/>
          <a:p>
            <a:r>
              <a:rPr lang="fr-FR" sz="2000" b="1" dirty="0"/>
              <a:t>Le premier transistor Bell </a:t>
            </a:r>
            <a:r>
              <a:rPr lang="fr-FR" sz="2000" b="1" dirty="0" err="1"/>
              <a:t>Labs</a:t>
            </a:r>
            <a:r>
              <a:rPr lang="fr-FR" sz="2000" b="1" dirty="0"/>
              <a:t> 1948</a:t>
            </a:r>
          </a:p>
        </p:txBody>
      </p:sp>
      <p:sp>
        <p:nvSpPr>
          <p:cNvPr id="5" name="Rectangle 4"/>
          <p:cNvSpPr/>
          <p:nvPr/>
        </p:nvSpPr>
        <p:spPr>
          <a:xfrm>
            <a:off x="500034" y="3786190"/>
            <a:ext cx="3442417" cy="369332"/>
          </a:xfrm>
          <a:prstGeom prst="rect">
            <a:avLst/>
          </a:prstGeom>
        </p:spPr>
        <p:txBody>
          <a:bodyPr wrap="none">
            <a:spAutoFit/>
          </a:bodyPr>
          <a:lstStyle/>
          <a:p>
            <a:r>
              <a:rPr lang="fr-FR" dirty="0" smtClean="0"/>
              <a:t>Une réplique du premier transistor</a:t>
            </a:r>
            <a:endParaRPr lang="fr-FR" dirty="0"/>
          </a:p>
        </p:txBody>
      </p:sp>
      <p:pic>
        <p:nvPicPr>
          <p:cNvPr id="40964" name="Picture 4" descr="https://upload.wikimedia.org/wikipedia/commons/thumb/d/da/Thyristors_thyristoren.jpg/220px-Thyristors_thyristoren.jpg"/>
          <p:cNvPicPr>
            <a:picLocks noChangeAspect="1" noChangeArrowheads="1"/>
          </p:cNvPicPr>
          <p:nvPr/>
        </p:nvPicPr>
        <p:blipFill>
          <a:blip r:embed="rId4"/>
          <a:srcRect/>
          <a:stretch>
            <a:fillRect/>
          </a:stretch>
        </p:blipFill>
        <p:spPr bwMode="auto">
          <a:xfrm>
            <a:off x="6643702" y="3857628"/>
            <a:ext cx="2095500" cy="2495551"/>
          </a:xfrm>
          <a:prstGeom prst="rect">
            <a:avLst/>
          </a:prstGeom>
          <a:noFill/>
        </p:spPr>
      </p:pic>
      <p:sp>
        <p:nvSpPr>
          <p:cNvPr id="7" name="Rectangle 6"/>
          <p:cNvSpPr/>
          <p:nvPr/>
        </p:nvSpPr>
        <p:spPr>
          <a:xfrm>
            <a:off x="1071538" y="5500702"/>
            <a:ext cx="5500694" cy="1200329"/>
          </a:xfrm>
          <a:prstGeom prst="rect">
            <a:avLst/>
          </a:prstGeom>
        </p:spPr>
        <p:txBody>
          <a:bodyPr wrap="square">
            <a:spAutoFit/>
          </a:bodyPr>
          <a:lstStyle/>
          <a:p>
            <a:pPr algn="just"/>
            <a:r>
              <a:rPr lang="fr-FR" dirty="0" smtClean="0"/>
              <a:t>Les thyristors sont principalement utilisés lorsque la tension, le courant ou les deux sont élevés. Ils permettent de régler alors l'amplitude du courant appliqué à une charge.</a:t>
            </a:r>
            <a:endParaRPr lang="fr-FR" dirty="0"/>
          </a:p>
        </p:txBody>
      </p:sp>
      <p:pic>
        <p:nvPicPr>
          <p:cNvPr id="40966" name="Picture 6" descr="https://upload.wikimedia.org/wikipedia/commons/thumb/9/93/Thyristor_circuit_symbol.svg/120px-Thyristor_circuit_symbol.svg.png"/>
          <p:cNvPicPr>
            <a:picLocks noChangeAspect="1" noChangeArrowheads="1"/>
          </p:cNvPicPr>
          <p:nvPr/>
        </p:nvPicPr>
        <p:blipFill>
          <a:blip r:embed="rId5"/>
          <a:srcRect/>
          <a:stretch>
            <a:fillRect/>
          </a:stretch>
        </p:blipFill>
        <p:spPr bwMode="auto">
          <a:xfrm>
            <a:off x="5286380" y="3786190"/>
            <a:ext cx="1143000" cy="1019176"/>
          </a:xfrm>
          <a:prstGeom prst="rect">
            <a:avLst/>
          </a:prstGeom>
          <a:noFill/>
        </p:spPr>
      </p:pic>
      <p:sp>
        <p:nvSpPr>
          <p:cNvPr id="9" name="Rectangle 8"/>
          <p:cNvSpPr/>
          <p:nvPr/>
        </p:nvSpPr>
        <p:spPr>
          <a:xfrm>
            <a:off x="4572000" y="4929198"/>
            <a:ext cx="2126801" cy="369332"/>
          </a:xfrm>
          <a:prstGeom prst="rect">
            <a:avLst/>
          </a:prstGeom>
        </p:spPr>
        <p:txBody>
          <a:bodyPr wrap="none">
            <a:spAutoFit/>
          </a:bodyPr>
          <a:lstStyle/>
          <a:p>
            <a:r>
              <a:rPr lang="fr-FR" dirty="0" smtClean="0"/>
              <a:t>Symbole de thyristor</a:t>
            </a:r>
            <a:endParaRPr lang="fr-FR"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https://upload.wikimedia.org/wikipedia/commons/thumb/9/9e/Verschiedene_LEDs.jpg/220px-Verschiedene_LEDs.jpg"/>
          <p:cNvPicPr>
            <a:picLocks noChangeAspect="1" noChangeArrowheads="1"/>
          </p:cNvPicPr>
          <p:nvPr/>
        </p:nvPicPr>
        <p:blipFill>
          <a:blip r:embed="rId2"/>
          <a:srcRect/>
          <a:stretch>
            <a:fillRect/>
          </a:stretch>
        </p:blipFill>
        <p:spPr bwMode="auto">
          <a:xfrm>
            <a:off x="571472" y="500042"/>
            <a:ext cx="3878058" cy="1357322"/>
          </a:xfrm>
          <a:prstGeom prst="rect">
            <a:avLst/>
          </a:prstGeom>
          <a:noFill/>
        </p:spPr>
      </p:pic>
      <p:sp>
        <p:nvSpPr>
          <p:cNvPr id="3" name="Rectangle 2"/>
          <p:cNvSpPr/>
          <p:nvPr/>
        </p:nvSpPr>
        <p:spPr>
          <a:xfrm>
            <a:off x="857224" y="1928802"/>
            <a:ext cx="2806859" cy="369332"/>
          </a:xfrm>
          <a:prstGeom prst="rect">
            <a:avLst/>
          </a:prstGeom>
        </p:spPr>
        <p:txBody>
          <a:bodyPr wrap="none">
            <a:spAutoFit/>
          </a:bodyPr>
          <a:lstStyle/>
          <a:p>
            <a:r>
              <a:rPr lang="fr-FR" dirty="0" smtClean="0"/>
              <a:t>Différents types de DEL/LED</a:t>
            </a:r>
            <a:endParaRPr lang="fr-FR" dirty="0"/>
          </a:p>
        </p:txBody>
      </p:sp>
      <p:grpSp>
        <p:nvGrpSpPr>
          <p:cNvPr id="8" name="Groupe 7"/>
          <p:cNvGrpSpPr/>
          <p:nvPr/>
        </p:nvGrpSpPr>
        <p:grpSpPr>
          <a:xfrm>
            <a:off x="214282" y="3714752"/>
            <a:ext cx="4119205" cy="1628776"/>
            <a:chOff x="4786314" y="785794"/>
            <a:chExt cx="4119205" cy="1628776"/>
          </a:xfrm>
        </p:grpSpPr>
        <p:pic>
          <p:nvPicPr>
            <p:cNvPr id="41988" name="Picture 4" descr="https://upload.wikimedia.org/wikipedia/commons/thumb/4/4f/D2PAK.JPG/235px-D2PAK.JPG"/>
            <p:cNvPicPr>
              <a:picLocks noChangeAspect="1" noChangeArrowheads="1"/>
            </p:cNvPicPr>
            <p:nvPr/>
          </p:nvPicPr>
          <p:blipFill>
            <a:blip r:embed="rId3"/>
            <a:srcRect/>
            <a:stretch>
              <a:fillRect/>
            </a:stretch>
          </p:blipFill>
          <p:spPr bwMode="auto">
            <a:xfrm>
              <a:off x="5643570" y="785794"/>
              <a:ext cx="2238375" cy="1628776"/>
            </a:xfrm>
            <a:prstGeom prst="rect">
              <a:avLst/>
            </a:prstGeom>
            <a:noFill/>
          </p:spPr>
        </p:pic>
        <p:sp>
          <p:nvSpPr>
            <p:cNvPr id="5" name="Rectangle 4"/>
            <p:cNvSpPr/>
            <p:nvPr/>
          </p:nvSpPr>
          <p:spPr>
            <a:xfrm>
              <a:off x="4786314" y="1928802"/>
              <a:ext cx="4119205" cy="369332"/>
            </a:xfrm>
            <a:prstGeom prst="rect">
              <a:avLst/>
            </a:prstGeom>
            <a:solidFill>
              <a:schemeClr val="bg1"/>
            </a:solidFill>
          </p:spPr>
          <p:txBody>
            <a:bodyPr wrap="none">
              <a:spAutoFit/>
            </a:bodyPr>
            <a:lstStyle/>
            <a:p>
              <a:r>
                <a:rPr lang="fr-FR" dirty="0" smtClean="0"/>
                <a:t>Photographie représentant deux MOSFET </a:t>
              </a:r>
              <a:endParaRPr lang="fr-FR" dirty="0"/>
            </a:p>
          </p:txBody>
        </p:sp>
      </p:grpSp>
      <p:pic>
        <p:nvPicPr>
          <p:cNvPr id="41990" name="Picture 6" descr="https://upload.wikimedia.org/wikipedia/commons/thumb/c/c0/Coupe_MOSFET.svg/250px-Coupe_MOSFET.svg.png"/>
          <p:cNvPicPr>
            <a:picLocks noChangeAspect="1" noChangeArrowheads="1"/>
          </p:cNvPicPr>
          <p:nvPr/>
        </p:nvPicPr>
        <p:blipFill>
          <a:blip r:embed="rId4"/>
          <a:srcRect/>
          <a:stretch>
            <a:fillRect/>
          </a:stretch>
        </p:blipFill>
        <p:spPr bwMode="auto">
          <a:xfrm>
            <a:off x="4214810" y="3286124"/>
            <a:ext cx="4464871" cy="2000264"/>
          </a:xfrm>
          <a:prstGeom prst="rect">
            <a:avLst/>
          </a:prstGeom>
          <a:noFill/>
        </p:spPr>
      </p:pic>
      <p:sp>
        <p:nvSpPr>
          <p:cNvPr id="7" name="Rectangle 6"/>
          <p:cNvSpPr/>
          <p:nvPr/>
        </p:nvSpPr>
        <p:spPr>
          <a:xfrm>
            <a:off x="4500562" y="5429264"/>
            <a:ext cx="3685753" cy="369332"/>
          </a:xfrm>
          <a:prstGeom prst="rect">
            <a:avLst/>
          </a:prstGeom>
        </p:spPr>
        <p:txBody>
          <a:bodyPr wrap="none">
            <a:spAutoFit/>
          </a:bodyPr>
          <a:lstStyle/>
          <a:p>
            <a:r>
              <a:rPr lang="fr-FR" dirty="0" smtClean="0"/>
              <a:t>Vue en coupe d'un MOSFET à canal N</a:t>
            </a:r>
            <a:endParaRPr lang="fr-FR"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https://upload.wikimedia.org/wikipedia/commons/thumb/0/09/C4004_%28Intel%29.jpg/305px-C4004_%28Intel%29.jpg"/>
          <p:cNvPicPr>
            <a:picLocks noChangeAspect="1" noChangeArrowheads="1"/>
          </p:cNvPicPr>
          <p:nvPr/>
        </p:nvPicPr>
        <p:blipFill>
          <a:blip r:embed="rId2"/>
          <a:srcRect/>
          <a:stretch>
            <a:fillRect/>
          </a:stretch>
        </p:blipFill>
        <p:spPr bwMode="auto">
          <a:xfrm>
            <a:off x="214282" y="3357562"/>
            <a:ext cx="4867401" cy="1659706"/>
          </a:xfrm>
          <a:prstGeom prst="rect">
            <a:avLst/>
          </a:prstGeom>
          <a:noFill/>
        </p:spPr>
      </p:pic>
      <p:sp>
        <p:nvSpPr>
          <p:cNvPr id="3" name="Rectangle 2"/>
          <p:cNvSpPr/>
          <p:nvPr/>
        </p:nvSpPr>
        <p:spPr>
          <a:xfrm>
            <a:off x="714348" y="5143512"/>
            <a:ext cx="3995774" cy="369332"/>
          </a:xfrm>
          <a:prstGeom prst="rect">
            <a:avLst/>
          </a:prstGeom>
        </p:spPr>
        <p:txBody>
          <a:bodyPr wrap="none">
            <a:spAutoFit/>
          </a:bodyPr>
          <a:lstStyle/>
          <a:p>
            <a:r>
              <a:rPr lang="fr-FR" dirty="0" smtClean="0"/>
              <a:t>Deux processeurs C4004 dont un ouvert.</a:t>
            </a:r>
            <a:endParaRPr lang="fr-FR" dirty="0"/>
          </a:p>
        </p:txBody>
      </p:sp>
      <p:pic>
        <p:nvPicPr>
          <p:cNvPr id="43012" name="Picture 4" descr="Description de cette image, également commentée ci-après"/>
          <p:cNvPicPr>
            <a:picLocks noChangeAspect="1" noChangeArrowheads="1"/>
          </p:cNvPicPr>
          <p:nvPr/>
        </p:nvPicPr>
        <p:blipFill>
          <a:blip r:embed="rId3"/>
          <a:srcRect/>
          <a:stretch>
            <a:fillRect/>
          </a:stretch>
        </p:blipFill>
        <p:spPr bwMode="auto">
          <a:xfrm>
            <a:off x="285720" y="357166"/>
            <a:ext cx="2565936" cy="1714512"/>
          </a:xfrm>
          <a:prstGeom prst="rect">
            <a:avLst/>
          </a:prstGeom>
          <a:noFill/>
        </p:spPr>
      </p:pic>
      <p:sp>
        <p:nvSpPr>
          <p:cNvPr id="5" name="Rectangle 4"/>
          <p:cNvSpPr/>
          <p:nvPr/>
        </p:nvSpPr>
        <p:spPr>
          <a:xfrm>
            <a:off x="214282" y="2071678"/>
            <a:ext cx="2871555" cy="369332"/>
          </a:xfrm>
          <a:prstGeom prst="rect">
            <a:avLst/>
          </a:prstGeom>
        </p:spPr>
        <p:txBody>
          <a:bodyPr wrap="none">
            <a:spAutoFit/>
          </a:bodyPr>
          <a:lstStyle/>
          <a:p>
            <a:r>
              <a:rPr lang="fr-FR" dirty="0" smtClean="0"/>
              <a:t>La version céramique C4004 </a:t>
            </a:r>
          </a:p>
        </p:txBody>
      </p:sp>
      <p:graphicFrame>
        <p:nvGraphicFramePr>
          <p:cNvPr id="6" name="Tableau 5"/>
          <p:cNvGraphicFramePr>
            <a:graphicFrameLocks noGrp="1"/>
          </p:cNvGraphicFramePr>
          <p:nvPr/>
        </p:nvGraphicFramePr>
        <p:xfrm>
          <a:off x="3048000" y="285728"/>
          <a:ext cx="6096000" cy="2643206"/>
        </p:xfrm>
        <a:graphic>
          <a:graphicData uri="http://schemas.openxmlformats.org/drawingml/2006/table">
            <a:tbl>
              <a:tblPr/>
              <a:tblGrid>
                <a:gridCol w="3048000"/>
                <a:gridCol w="3048000"/>
              </a:tblGrid>
              <a:tr h="0">
                <a:tc gridSpan="2">
                  <a:txBody>
                    <a:bodyPr/>
                    <a:lstStyle/>
                    <a:p>
                      <a:r>
                        <a:rPr lang="fr-FR" dirty="0"/>
                        <a:t>Caractéristiques</a:t>
                      </a:r>
                    </a:p>
                  </a:txBody>
                  <a:tcPr anchor="ctr"/>
                </a:tc>
                <a:tc hMerge="1">
                  <a:txBody>
                    <a:bodyPr/>
                    <a:lstStyle/>
                    <a:p>
                      <a:endParaRPr lang="fr-FR"/>
                    </a:p>
                  </a:txBody>
                  <a:tcPr/>
                </a:tc>
              </a:tr>
              <a:tr h="0">
                <a:tc>
                  <a:txBody>
                    <a:bodyPr/>
                    <a:lstStyle/>
                    <a:p>
                      <a:r>
                        <a:rPr lang="fr-FR"/>
                        <a:t>Production</a:t>
                      </a:r>
                    </a:p>
                  </a:txBody>
                  <a:tcPr anchor="ctr">
                    <a:lnL>
                      <a:noFill/>
                    </a:lnL>
                    <a:lnR>
                      <a:noFill/>
                    </a:lnR>
                    <a:lnB>
                      <a:noFill/>
                    </a:lnB>
                  </a:tcPr>
                </a:tc>
                <a:tc>
                  <a:txBody>
                    <a:bodyPr/>
                    <a:lstStyle/>
                    <a:p>
                      <a:r>
                        <a:rPr lang="fr-FR" dirty="0"/>
                        <a:t>De </a:t>
                      </a:r>
                      <a:r>
                        <a:rPr lang="fr-FR" dirty="0">
                          <a:hlinkClick r:id="rId4" tooltip="15 novembre"/>
                        </a:rPr>
                        <a:t>15</a:t>
                      </a:r>
                      <a:r>
                        <a:rPr lang="fr-FR" dirty="0"/>
                        <a:t> </a:t>
                      </a:r>
                      <a:r>
                        <a:rPr lang="fr-FR" dirty="0">
                          <a:hlinkClick r:id="rId5" tooltip="Novembre 1971"/>
                        </a:rPr>
                        <a:t>novembre</a:t>
                      </a:r>
                      <a:r>
                        <a:rPr lang="fr-FR" dirty="0"/>
                        <a:t> </a:t>
                      </a:r>
                      <a:r>
                        <a:rPr lang="fr-FR" dirty="0">
                          <a:hlinkClick r:id="rId6" tooltip="1971 en informatique"/>
                        </a:rPr>
                        <a:t>1971</a:t>
                      </a:r>
                      <a:r>
                        <a:rPr lang="fr-FR" dirty="0"/>
                        <a:t> à </a:t>
                      </a:r>
                      <a:r>
                        <a:rPr lang="fr-FR" dirty="0">
                          <a:hlinkClick r:id="rId7" tooltip="1981 en informatique"/>
                        </a:rPr>
                        <a:t>1981</a:t>
                      </a:r>
                      <a:endParaRPr lang="fr-FR" dirty="0"/>
                    </a:p>
                  </a:txBody>
                  <a:tcPr anchor="ctr">
                    <a:lnL>
                      <a:noFill/>
                    </a:lnL>
                    <a:lnR>
                      <a:noFill/>
                    </a:lnR>
                    <a:lnT>
                      <a:noFill/>
                    </a:lnT>
                    <a:lnB>
                      <a:noFill/>
                    </a:lnB>
                  </a:tcPr>
                </a:tc>
              </a:tr>
              <a:tr h="0">
                <a:tc>
                  <a:txBody>
                    <a:bodyPr/>
                    <a:lstStyle/>
                    <a:p>
                      <a:r>
                        <a:rPr lang="fr-FR"/>
                        <a:t>Fabricant</a:t>
                      </a:r>
                    </a:p>
                  </a:txBody>
                  <a:tcPr anchor="ctr">
                    <a:lnL>
                      <a:noFill/>
                    </a:lnL>
                    <a:lnR>
                      <a:noFill/>
                    </a:lnR>
                    <a:lnT>
                      <a:noFill/>
                    </a:lnT>
                    <a:lnB>
                      <a:noFill/>
                    </a:lnB>
                  </a:tcPr>
                </a:tc>
                <a:tc>
                  <a:txBody>
                    <a:bodyPr/>
                    <a:lstStyle/>
                    <a:p>
                      <a:r>
                        <a:rPr lang="fr-FR">
                          <a:hlinkClick r:id="rId8" tooltip="Intel"/>
                        </a:rPr>
                        <a:t>Intel</a:t>
                      </a:r>
                      <a:endParaRPr lang="fr-FR"/>
                    </a:p>
                  </a:txBody>
                  <a:tcPr anchor="ctr">
                    <a:lnL>
                      <a:noFill/>
                    </a:lnL>
                    <a:lnR>
                      <a:noFill/>
                    </a:lnR>
                    <a:lnT>
                      <a:noFill/>
                    </a:lnT>
                    <a:lnB>
                      <a:noFill/>
                    </a:lnB>
                  </a:tcPr>
                </a:tc>
              </a:tr>
              <a:tr h="0">
                <a:tc>
                  <a:txBody>
                    <a:bodyPr/>
                    <a:lstStyle/>
                    <a:p>
                      <a:r>
                        <a:rPr lang="fr-FR"/>
                        <a:t>Fréquence</a:t>
                      </a:r>
                    </a:p>
                  </a:txBody>
                  <a:tcPr anchor="ctr">
                    <a:lnL>
                      <a:noFill/>
                    </a:lnL>
                    <a:lnR>
                      <a:noFill/>
                    </a:lnR>
                    <a:lnT>
                      <a:noFill/>
                    </a:lnT>
                    <a:lnB>
                      <a:noFill/>
                    </a:lnB>
                  </a:tcPr>
                </a:tc>
                <a:tc>
                  <a:txBody>
                    <a:bodyPr/>
                    <a:lstStyle/>
                    <a:p>
                      <a:r>
                        <a:rPr lang="fr-FR"/>
                        <a:t>740 </a:t>
                      </a:r>
                      <a:r>
                        <a:rPr lang="fr-FR">
                          <a:hlinkClick r:id="rId9" tooltip="KHz"/>
                        </a:rPr>
                        <a:t>kHz</a:t>
                      </a:r>
                      <a:endParaRPr lang="fr-FR"/>
                    </a:p>
                  </a:txBody>
                  <a:tcPr anchor="ctr">
                    <a:lnL>
                      <a:noFill/>
                    </a:lnL>
                    <a:lnR>
                      <a:noFill/>
                    </a:lnR>
                    <a:lnT>
                      <a:noFill/>
                    </a:lnT>
                    <a:lnB>
                      <a:noFill/>
                    </a:lnB>
                  </a:tcPr>
                </a:tc>
              </a:tr>
              <a:tr h="0">
                <a:tc>
                  <a:txBody>
                    <a:bodyPr/>
                    <a:lstStyle/>
                    <a:p>
                      <a:r>
                        <a:rPr lang="fr-FR"/>
                        <a:t>Finesse de gravure</a:t>
                      </a:r>
                    </a:p>
                  </a:txBody>
                  <a:tcPr anchor="ctr">
                    <a:lnL>
                      <a:noFill/>
                    </a:lnL>
                    <a:lnR>
                      <a:noFill/>
                    </a:lnR>
                    <a:lnT>
                      <a:noFill/>
                    </a:lnT>
                    <a:lnB>
                      <a:noFill/>
                    </a:lnB>
                  </a:tcPr>
                </a:tc>
                <a:tc>
                  <a:txBody>
                    <a:bodyPr/>
                    <a:lstStyle/>
                    <a:p>
                      <a:r>
                        <a:rPr lang="fr-FR"/>
                        <a:t>10 </a:t>
                      </a:r>
                      <a:r>
                        <a:rPr lang="fr-FR">
                          <a:hlinkClick r:id="rId10" tooltip="Μm"/>
                        </a:rPr>
                        <a:t>µm</a:t>
                      </a:r>
                      <a:endParaRPr lang="fr-FR"/>
                    </a:p>
                  </a:txBody>
                  <a:tcPr anchor="ctr">
                    <a:lnL>
                      <a:noFill/>
                    </a:lnL>
                    <a:lnR>
                      <a:noFill/>
                    </a:lnR>
                    <a:lnT>
                      <a:noFill/>
                    </a:lnT>
                    <a:lnB>
                      <a:noFill/>
                    </a:lnB>
                  </a:tcPr>
                </a:tc>
              </a:tr>
              <a:tr h="0">
                <a:tc>
                  <a:txBody>
                    <a:bodyPr/>
                    <a:lstStyle/>
                    <a:p>
                      <a:r>
                        <a:rPr lang="fr-FR"/>
                        <a:t>Architecture</a:t>
                      </a:r>
                    </a:p>
                  </a:txBody>
                  <a:tcPr anchor="ctr">
                    <a:lnL>
                      <a:noFill/>
                    </a:lnL>
                    <a:lnR>
                      <a:noFill/>
                    </a:lnR>
                    <a:lnT>
                      <a:noFill/>
                    </a:lnT>
                    <a:lnB>
                      <a:noFill/>
                    </a:lnB>
                  </a:tcPr>
                </a:tc>
                <a:tc>
                  <a:txBody>
                    <a:bodyPr/>
                    <a:lstStyle/>
                    <a:p>
                      <a:r>
                        <a:rPr lang="fr-FR"/>
                        <a:t>4 bits</a:t>
                      </a:r>
                    </a:p>
                  </a:txBody>
                  <a:tcPr anchor="ctr">
                    <a:lnL>
                      <a:noFill/>
                    </a:lnL>
                    <a:lnR>
                      <a:noFill/>
                    </a:lnR>
                    <a:lnT>
                      <a:noFill/>
                    </a:lnT>
                    <a:lnB>
                      <a:noFill/>
                    </a:lnB>
                  </a:tcPr>
                </a:tc>
              </a:tr>
              <a:tr h="448646">
                <a:tc>
                  <a:txBody>
                    <a:bodyPr/>
                    <a:lstStyle/>
                    <a:p>
                      <a:r>
                        <a:rPr lang="fr-FR"/>
                        <a:t>Boîtier</a:t>
                      </a:r>
                    </a:p>
                  </a:txBody>
                  <a:tcPr anchor="ctr">
                    <a:lnL>
                      <a:noFill/>
                    </a:lnL>
                    <a:lnR>
                      <a:noFill/>
                    </a:lnR>
                    <a:lnT>
                      <a:noFill/>
                    </a:lnT>
                    <a:lnB>
                      <a:noFill/>
                    </a:lnB>
                  </a:tcPr>
                </a:tc>
                <a:tc>
                  <a:txBody>
                    <a:bodyPr/>
                    <a:lstStyle/>
                    <a:p>
                      <a:r>
                        <a:rPr lang="fr-FR" dirty="0">
                          <a:hlinkClick r:id="rId11" tooltip="Dual Inline Package"/>
                        </a:rPr>
                        <a:t>DIP</a:t>
                      </a:r>
                      <a:r>
                        <a:rPr lang="fr-FR" dirty="0"/>
                        <a:t> à 16 broches</a:t>
                      </a:r>
                    </a:p>
                  </a:txBody>
                  <a:tcPr anchor="ctr">
                    <a:lnL>
                      <a:noFill/>
                    </a:lnL>
                    <a:lnR>
                      <a:noFill/>
                    </a:lnR>
                    <a:lnT>
                      <a:noFill/>
                    </a:lnT>
                    <a:lnB>
                      <a:noFill/>
                    </a:lnB>
                  </a:tcPr>
                </a:tc>
              </a:tr>
            </a:tbl>
          </a:graphicData>
        </a:graphic>
      </p:graphicFrame>
      <p:pic>
        <p:nvPicPr>
          <p:cNvPr id="43014" name="Picture 6" descr="https://upload.wikimedia.org/wikipedia/commons/thumb/7/72/4004_dil.svg/250px-4004_dil.svg.png"/>
          <p:cNvPicPr>
            <a:picLocks noChangeAspect="1" noChangeArrowheads="1"/>
          </p:cNvPicPr>
          <p:nvPr/>
        </p:nvPicPr>
        <p:blipFill>
          <a:blip r:embed="rId12"/>
          <a:srcRect/>
          <a:stretch>
            <a:fillRect/>
          </a:stretch>
        </p:blipFill>
        <p:spPr bwMode="auto">
          <a:xfrm>
            <a:off x="6072198" y="3214686"/>
            <a:ext cx="2381250" cy="2324101"/>
          </a:xfrm>
          <a:prstGeom prst="rect">
            <a:avLst/>
          </a:prstGeom>
          <a:noFill/>
        </p:spPr>
      </p:pic>
      <p:sp>
        <p:nvSpPr>
          <p:cNvPr id="8" name="Rectangle 7"/>
          <p:cNvSpPr/>
          <p:nvPr/>
        </p:nvSpPr>
        <p:spPr>
          <a:xfrm>
            <a:off x="5176311" y="5715016"/>
            <a:ext cx="3967689" cy="369332"/>
          </a:xfrm>
          <a:prstGeom prst="rect">
            <a:avLst/>
          </a:prstGeom>
        </p:spPr>
        <p:txBody>
          <a:bodyPr wrap="none">
            <a:spAutoFit/>
          </a:bodyPr>
          <a:lstStyle/>
          <a:p>
            <a:r>
              <a:rPr lang="fr-FR" dirty="0" smtClean="0"/>
              <a:t>Brochage du </a:t>
            </a:r>
            <a:r>
              <a:rPr lang="fr-FR" dirty="0" smtClean="0">
                <a:hlinkClick r:id="rId13" tooltip="Microprocesseur"/>
              </a:rPr>
              <a:t>microprocesseur</a:t>
            </a:r>
            <a:r>
              <a:rPr lang="fr-FR" dirty="0" smtClean="0"/>
              <a:t> Intel 4004</a:t>
            </a:r>
            <a:endParaRPr lang="fr-FR"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Description de cette image, également commentée ci-après"/>
          <p:cNvPicPr>
            <a:picLocks noChangeAspect="1" noChangeArrowheads="1"/>
          </p:cNvPicPr>
          <p:nvPr/>
        </p:nvPicPr>
        <p:blipFill>
          <a:blip r:embed="rId2"/>
          <a:srcRect/>
          <a:stretch>
            <a:fillRect/>
          </a:stretch>
        </p:blipFill>
        <p:spPr bwMode="auto">
          <a:xfrm>
            <a:off x="642909" y="428604"/>
            <a:ext cx="3170845" cy="1643074"/>
          </a:xfrm>
          <a:prstGeom prst="rect">
            <a:avLst/>
          </a:prstGeom>
          <a:noFill/>
        </p:spPr>
      </p:pic>
      <p:graphicFrame>
        <p:nvGraphicFramePr>
          <p:cNvPr id="3" name="Tableau 2"/>
          <p:cNvGraphicFramePr>
            <a:graphicFrameLocks noGrp="1"/>
          </p:cNvGraphicFramePr>
          <p:nvPr/>
        </p:nvGraphicFramePr>
        <p:xfrm>
          <a:off x="4190976" y="357166"/>
          <a:ext cx="4953024" cy="2194560"/>
        </p:xfrm>
        <a:graphic>
          <a:graphicData uri="http://schemas.openxmlformats.org/drawingml/2006/table">
            <a:tbl>
              <a:tblPr/>
              <a:tblGrid>
                <a:gridCol w="2476512"/>
                <a:gridCol w="2476512"/>
              </a:tblGrid>
              <a:tr h="0">
                <a:tc gridSpan="2">
                  <a:txBody>
                    <a:bodyPr/>
                    <a:lstStyle/>
                    <a:p>
                      <a:r>
                        <a:rPr lang="fr-FR"/>
                        <a:t>Caractéristiques</a:t>
                      </a:r>
                    </a:p>
                  </a:txBody>
                  <a:tcPr anchor="ctr"/>
                </a:tc>
                <a:tc hMerge="1">
                  <a:txBody>
                    <a:bodyPr/>
                    <a:lstStyle/>
                    <a:p>
                      <a:endParaRPr lang="fr-FR"/>
                    </a:p>
                  </a:txBody>
                  <a:tcPr/>
                </a:tc>
              </a:tr>
              <a:tr h="0">
                <a:tc>
                  <a:txBody>
                    <a:bodyPr/>
                    <a:lstStyle/>
                    <a:p>
                      <a:r>
                        <a:rPr lang="fr-FR"/>
                        <a:t>Production</a:t>
                      </a:r>
                    </a:p>
                  </a:txBody>
                  <a:tcPr anchor="ctr">
                    <a:lnL>
                      <a:noFill/>
                    </a:lnL>
                    <a:lnR>
                      <a:noFill/>
                    </a:lnR>
                    <a:lnB>
                      <a:noFill/>
                    </a:lnB>
                  </a:tcPr>
                </a:tc>
                <a:tc>
                  <a:txBody>
                    <a:bodyPr/>
                    <a:lstStyle/>
                    <a:p>
                      <a:r>
                        <a:rPr lang="fr-FR">
                          <a:hlinkClick r:id="rId3" tooltip="Avril 1974"/>
                        </a:rPr>
                        <a:t>avril</a:t>
                      </a:r>
                      <a:r>
                        <a:rPr lang="fr-FR"/>
                        <a:t> </a:t>
                      </a:r>
                      <a:r>
                        <a:rPr lang="fr-FR">
                          <a:hlinkClick r:id="rId4" tooltip="1974 en informatique"/>
                        </a:rPr>
                        <a:t>1974</a:t>
                      </a:r>
                      <a:endParaRPr lang="fr-FR"/>
                    </a:p>
                  </a:txBody>
                  <a:tcPr anchor="ctr">
                    <a:lnL>
                      <a:noFill/>
                    </a:lnL>
                    <a:lnR>
                      <a:noFill/>
                    </a:lnR>
                    <a:lnT>
                      <a:noFill/>
                    </a:lnT>
                    <a:lnB>
                      <a:noFill/>
                    </a:lnB>
                  </a:tcPr>
                </a:tc>
              </a:tr>
              <a:tr h="0">
                <a:tc>
                  <a:txBody>
                    <a:bodyPr/>
                    <a:lstStyle/>
                    <a:p>
                      <a:r>
                        <a:rPr lang="fr-FR"/>
                        <a:t>Fabricant</a:t>
                      </a:r>
                    </a:p>
                  </a:txBody>
                  <a:tcPr anchor="ctr">
                    <a:lnL>
                      <a:noFill/>
                    </a:lnL>
                    <a:lnR>
                      <a:noFill/>
                    </a:lnR>
                    <a:lnT>
                      <a:noFill/>
                    </a:lnT>
                    <a:lnB>
                      <a:noFill/>
                    </a:lnB>
                  </a:tcPr>
                </a:tc>
                <a:tc>
                  <a:txBody>
                    <a:bodyPr/>
                    <a:lstStyle/>
                    <a:p>
                      <a:r>
                        <a:rPr lang="fr-FR">
                          <a:hlinkClick r:id="rId5" tooltip="Intel"/>
                        </a:rPr>
                        <a:t>Intel</a:t>
                      </a:r>
                      <a:endParaRPr lang="fr-FR"/>
                    </a:p>
                  </a:txBody>
                  <a:tcPr anchor="ctr">
                    <a:lnL>
                      <a:noFill/>
                    </a:lnL>
                    <a:lnR>
                      <a:noFill/>
                    </a:lnR>
                    <a:lnT>
                      <a:noFill/>
                    </a:lnT>
                    <a:lnB>
                      <a:noFill/>
                    </a:lnB>
                  </a:tcPr>
                </a:tc>
              </a:tr>
              <a:tr h="0">
                <a:tc>
                  <a:txBody>
                    <a:bodyPr/>
                    <a:lstStyle/>
                    <a:p>
                      <a:r>
                        <a:rPr lang="fr-FR"/>
                        <a:t>Fréquence</a:t>
                      </a:r>
                    </a:p>
                  </a:txBody>
                  <a:tcPr anchor="ctr">
                    <a:lnL>
                      <a:noFill/>
                    </a:lnL>
                    <a:lnR>
                      <a:noFill/>
                    </a:lnR>
                    <a:lnT>
                      <a:noFill/>
                    </a:lnT>
                    <a:lnB>
                      <a:noFill/>
                    </a:lnB>
                  </a:tcPr>
                </a:tc>
                <a:tc>
                  <a:txBody>
                    <a:bodyPr/>
                    <a:lstStyle/>
                    <a:p>
                      <a:r>
                        <a:rPr lang="fr-FR"/>
                        <a:t>2 </a:t>
                      </a:r>
                      <a:r>
                        <a:rPr lang="fr-FR">
                          <a:hlinkClick r:id="rId6" tooltip="MHz"/>
                        </a:rPr>
                        <a:t>MHz</a:t>
                      </a:r>
                      <a:r>
                        <a:rPr lang="fr-FR"/>
                        <a:t> à 4 </a:t>
                      </a:r>
                      <a:r>
                        <a:rPr lang="fr-FR">
                          <a:hlinkClick r:id="rId6" tooltip="MHz"/>
                        </a:rPr>
                        <a:t>MHz</a:t>
                      </a:r>
                      <a:endParaRPr lang="fr-FR"/>
                    </a:p>
                  </a:txBody>
                  <a:tcPr anchor="ctr">
                    <a:lnL>
                      <a:noFill/>
                    </a:lnL>
                    <a:lnR>
                      <a:noFill/>
                    </a:lnR>
                    <a:lnT>
                      <a:noFill/>
                    </a:lnT>
                    <a:lnB>
                      <a:noFill/>
                    </a:lnB>
                  </a:tcPr>
                </a:tc>
              </a:tr>
              <a:tr h="0">
                <a:tc>
                  <a:txBody>
                    <a:bodyPr/>
                    <a:lstStyle/>
                    <a:p>
                      <a:r>
                        <a:rPr lang="fr-FR"/>
                        <a:t>Finesse de gravure</a:t>
                      </a:r>
                    </a:p>
                  </a:txBody>
                  <a:tcPr anchor="ctr">
                    <a:lnL>
                      <a:noFill/>
                    </a:lnL>
                    <a:lnR>
                      <a:noFill/>
                    </a:lnR>
                    <a:lnT>
                      <a:noFill/>
                    </a:lnT>
                    <a:lnB>
                      <a:noFill/>
                    </a:lnB>
                  </a:tcPr>
                </a:tc>
                <a:tc>
                  <a:txBody>
                    <a:bodyPr/>
                    <a:lstStyle/>
                    <a:p>
                      <a:r>
                        <a:rPr lang="fr-FR"/>
                        <a:t>6000 </a:t>
                      </a:r>
                      <a:r>
                        <a:rPr lang="fr-FR">
                          <a:hlinkClick r:id="rId7" tooltip="Nanomètre"/>
                        </a:rPr>
                        <a:t>nm</a:t>
                      </a:r>
                      <a:endParaRPr lang="fr-FR"/>
                    </a:p>
                  </a:txBody>
                  <a:tcPr anchor="ctr">
                    <a:lnL>
                      <a:noFill/>
                    </a:lnL>
                    <a:lnR>
                      <a:noFill/>
                    </a:lnR>
                    <a:lnT>
                      <a:noFill/>
                    </a:lnT>
                    <a:lnB>
                      <a:noFill/>
                    </a:lnB>
                  </a:tcPr>
                </a:tc>
              </a:tr>
              <a:tr h="0">
                <a:tc>
                  <a:txBody>
                    <a:bodyPr/>
                    <a:lstStyle/>
                    <a:p>
                      <a:r>
                        <a:rPr lang="fr-FR"/>
                        <a:t>Architecture</a:t>
                      </a:r>
                    </a:p>
                  </a:txBody>
                  <a:tcPr anchor="ctr">
                    <a:lnL>
                      <a:noFill/>
                    </a:lnL>
                    <a:lnR>
                      <a:noFill/>
                    </a:lnR>
                    <a:lnT>
                      <a:noFill/>
                    </a:lnT>
                    <a:lnB>
                      <a:noFill/>
                    </a:lnB>
                  </a:tcPr>
                </a:tc>
                <a:tc>
                  <a:txBody>
                    <a:bodyPr/>
                    <a:lstStyle/>
                    <a:p>
                      <a:r>
                        <a:rPr lang="fr-FR" dirty="0"/>
                        <a:t>8080</a:t>
                      </a:r>
                    </a:p>
                  </a:txBody>
                  <a:tcPr anchor="ctr">
                    <a:lnL>
                      <a:noFill/>
                    </a:lnL>
                    <a:lnR>
                      <a:noFill/>
                    </a:lnR>
                    <a:lnT>
                      <a:noFill/>
                    </a:lnT>
                    <a:lnB>
                      <a:noFill/>
                    </a:lnB>
                  </a:tcPr>
                </a:tc>
              </a:tr>
            </a:tbl>
          </a:graphicData>
        </a:graphic>
      </p:graphicFrame>
      <p:sp>
        <p:nvSpPr>
          <p:cNvPr id="4" name="Rectangle 3"/>
          <p:cNvSpPr/>
          <p:nvPr/>
        </p:nvSpPr>
        <p:spPr>
          <a:xfrm>
            <a:off x="857224" y="2143116"/>
            <a:ext cx="3011530" cy="369332"/>
          </a:xfrm>
          <a:prstGeom prst="rect">
            <a:avLst/>
          </a:prstGeom>
        </p:spPr>
        <p:txBody>
          <a:bodyPr wrap="none">
            <a:spAutoFit/>
          </a:bodyPr>
          <a:lstStyle/>
          <a:p>
            <a:r>
              <a:rPr lang="fr-FR" dirty="0" smtClean="0"/>
              <a:t>Microprocesseur Intel C8080A</a:t>
            </a:r>
            <a:endParaRPr lang="fr-FR" dirty="0"/>
          </a:p>
        </p:txBody>
      </p:sp>
      <p:pic>
        <p:nvPicPr>
          <p:cNvPr id="44036" name="Picture 4" descr="Description de cette image, également commentée ci-après"/>
          <p:cNvPicPr>
            <a:picLocks noChangeAspect="1" noChangeArrowheads="1"/>
          </p:cNvPicPr>
          <p:nvPr/>
        </p:nvPicPr>
        <p:blipFill>
          <a:blip r:embed="rId8"/>
          <a:srcRect/>
          <a:stretch>
            <a:fillRect/>
          </a:stretch>
        </p:blipFill>
        <p:spPr bwMode="auto">
          <a:xfrm>
            <a:off x="357158" y="4071942"/>
            <a:ext cx="2667004" cy="1782044"/>
          </a:xfrm>
          <a:prstGeom prst="rect">
            <a:avLst/>
          </a:prstGeom>
          <a:noFill/>
        </p:spPr>
      </p:pic>
      <p:graphicFrame>
        <p:nvGraphicFramePr>
          <p:cNvPr id="6" name="Tableau 5"/>
          <p:cNvGraphicFramePr>
            <a:graphicFrameLocks noGrp="1"/>
          </p:cNvGraphicFramePr>
          <p:nvPr/>
        </p:nvGraphicFramePr>
        <p:xfrm>
          <a:off x="3643306" y="3786190"/>
          <a:ext cx="5667404" cy="2834640"/>
        </p:xfrm>
        <a:graphic>
          <a:graphicData uri="http://schemas.openxmlformats.org/drawingml/2006/table">
            <a:tbl>
              <a:tblPr/>
              <a:tblGrid>
                <a:gridCol w="2833702"/>
                <a:gridCol w="2833702"/>
              </a:tblGrid>
              <a:tr h="0">
                <a:tc gridSpan="2">
                  <a:txBody>
                    <a:bodyPr/>
                    <a:lstStyle/>
                    <a:p>
                      <a:r>
                        <a:rPr lang="fr-FR" dirty="0"/>
                        <a:t>Caractéristiques</a:t>
                      </a:r>
                    </a:p>
                  </a:txBody>
                  <a:tcPr anchor="ctr"/>
                </a:tc>
                <a:tc hMerge="1">
                  <a:txBody>
                    <a:bodyPr/>
                    <a:lstStyle/>
                    <a:p>
                      <a:endParaRPr lang="fr-FR"/>
                    </a:p>
                  </a:txBody>
                  <a:tcPr/>
                </a:tc>
              </a:tr>
              <a:tr h="0">
                <a:tc>
                  <a:txBody>
                    <a:bodyPr/>
                    <a:lstStyle/>
                    <a:p>
                      <a:r>
                        <a:rPr lang="fr-FR" dirty="0"/>
                        <a:t>Production</a:t>
                      </a:r>
                    </a:p>
                  </a:txBody>
                  <a:tcPr anchor="ctr">
                    <a:lnL>
                      <a:noFill/>
                    </a:lnL>
                    <a:lnR>
                      <a:noFill/>
                    </a:lnR>
                    <a:lnB>
                      <a:noFill/>
                    </a:lnB>
                  </a:tcPr>
                </a:tc>
                <a:tc>
                  <a:txBody>
                    <a:bodyPr/>
                    <a:lstStyle/>
                    <a:p>
                      <a:r>
                        <a:rPr lang="fr-FR"/>
                        <a:t>De 1978 à </a:t>
                      </a:r>
                      <a:r>
                        <a:rPr lang="fr-FR">
                          <a:hlinkClick r:id="rId9" tooltip="Années 1990"/>
                        </a:rPr>
                        <a:t>années 1990</a:t>
                      </a:r>
                      <a:endParaRPr lang="fr-FR"/>
                    </a:p>
                  </a:txBody>
                  <a:tcPr anchor="ctr">
                    <a:lnL>
                      <a:noFill/>
                    </a:lnL>
                    <a:lnR>
                      <a:noFill/>
                    </a:lnR>
                    <a:lnT>
                      <a:noFill/>
                    </a:lnT>
                    <a:lnB>
                      <a:noFill/>
                    </a:lnB>
                  </a:tcPr>
                </a:tc>
              </a:tr>
              <a:tr h="0">
                <a:tc>
                  <a:txBody>
                    <a:bodyPr/>
                    <a:lstStyle/>
                    <a:p>
                      <a:r>
                        <a:rPr lang="fr-FR" dirty="0"/>
                        <a:t>Fabricant</a:t>
                      </a:r>
                    </a:p>
                  </a:txBody>
                  <a:tcPr anchor="ctr">
                    <a:lnL>
                      <a:noFill/>
                    </a:lnL>
                    <a:lnR>
                      <a:noFill/>
                    </a:lnR>
                    <a:lnT>
                      <a:noFill/>
                    </a:lnT>
                    <a:lnB>
                      <a:noFill/>
                    </a:lnB>
                  </a:tcPr>
                </a:tc>
                <a:tc>
                  <a:txBody>
                    <a:bodyPr/>
                    <a:lstStyle/>
                    <a:p>
                      <a:r>
                        <a:rPr lang="fr-FR">
                          <a:hlinkClick r:id="rId5" tooltip="Intel"/>
                        </a:rPr>
                        <a:t>Intel</a:t>
                      </a:r>
                      <a:endParaRPr lang="fr-FR"/>
                    </a:p>
                  </a:txBody>
                  <a:tcPr anchor="ctr">
                    <a:lnL>
                      <a:noFill/>
                    </a:lnL>
                    <a:lnR>
                      <a:noFill/>
                    </a:lnR>
                    <a:lnT>
                      <a:noFill/>
                    </a:lnT>
                    <a:lnB>
                      <a:noFill/>
                    </a:lnB>
                  </a:tcPr>
                </a:tc>
              </a:tr>
              <a:tr h="0">
                <a:tc>
                  <a:txBody>
                    <a:bodyPr/>
                    <a:lstStyle/>
                    <a:p>
                      <a:r>
                        <a:rPr lang="fr-FR" dirty="0"/>
                        <a:t>Fréquence</a:t>
                      </a:r>
                    </a:p>
                  </a:txBody>
                  <a:tcPr anchor="ctr">
                    <a:lnL>
                      <a:noFill/>
                    </a:lnL>
                    <a:lnR>
                      <a:noFill/>
                    </a:lnR>
                    <a:lnT>
                      <a:noFill/>
                    </a:lnT>
                    <a:lnB>
                      <a:noFill/>
                    </a:lnB>
                  </a:tcPr>
                </a:tc>
                <a:tc>
                  <a:txBody>
                    <a:bodyPr/>
                    <a:lstStyle/>
                    <a:p>
                      <a:r>
                        <a:rPr lang="fr-FR"/>
                        <a:t>4,77 </a:t>
                      </a:r>
                      <a:r>
                        <a:rPr lang="fr-FR">
                          <a:hlinkClick r:id="rId6" tooltip="MHz"/>
                        </a:rPr>
                        <a:t>MHz</a:t>
                      </a:r>
                      <a:r>
                        <a:rPr lang="fr-FR"/>
                        <a:t> à 10 </a:t>
                      </a:r>
                      <a:r>
                        <a:rPr lang="fr-FR">
                          <a:hlinkClick r:id="rId6" tooltip="MHz"/>
                        </a:rPr>
                        <a:t>MHz</a:t>
                      </a:r>
                      <a:endParaRPr lang="fr-FR"/>
                    </a:p>
                  </a:txBody>
                  <a:tcPr anchor="ctr">
                    <a:lnL>
                      <a:noFill/>
                    </a:lnL>
                    <a:lnR>
                      <a:noFill/>
                    </a:lnR>
                    <a:lnT>
                      <a:noFill/>
                    </a:lnT>
                    <a:lnB>
                      <a:noFill/>
                    </a:lnB>
                  </a:tcPr>
                </a:tc>
              </a:tr>
              <a:tr h="0">
                <a:tc>
                  <a:txBody>
                    <a:bodyPr/>
                    <a:lstStyle/>
                    <a:p>
                      <a:r>
                        <a:rPr lang="fr-FR" dirty="0"/>
                        <a:t>Finesse de gravure</a:t>
                      </a:r>
                    </a:p>
                  </a:txBody>
                  <a:tcPr anchor="ctr">
                    <a:lnL>
                      <a:noFill/>
                    </a:lnL>
                    <a:lnR>
                      <a:noFill/>
                    </a:lnR>
                    <a:lnT>
                      <a:noFill/>
                    </a:lnT>
                    <a:lnB>
                      <a:noFill/>
                    </a:lnB>
                  </a:tcPr>
                </a:tc>
                <a:tc>
                  <a:txBody>
                    <a:bodyPr/>
                    <a:lstStyle/>
                    <a:p>
                      <a:r>
                        <a:rPr lang="fr-FR"/>
                        <a:t>3 </a:t>
                      </a:r>
                      <a:r>
                        <a:rPr lang="fr-FR">
                          <a:hlinkClick r:id="rId10" tooltip="Micromètre"/>
                        </a:rPr>
                        <a:t>µm</a:t>
                      </a:r>
                      <a:endParaRPr lang="fr-FR"/>
                    </a:p>
                  </a:txBody>
                  <a:tcPr anchor="ctr">
                    <a:lnL>
                      <a:noFill/>
                    </a:lnL>
                    <a:lnR>
                      <a:noFill/>
                    </a:lnR>
                    <a:lnT>
                      <a:noFill/>
                    </a:lnT>
                    <a:lnB>
                      <a:noFill/>
                    </a:lnB>
                  </a:tcPr>
                </a:tc>
              </a:tr>
              <a:tr h="0">
                <a:tc>
                  <a:txBody>
                    <a:bodyPr/>
                    <a:lstStyle/>
                    <a:p>
                      <a:r>
                        <a:rPr lang="fr-FR" dirty="0"/>
                        <a:t>Architecture</a:t>
                      </a:r>
                    </a:p>
                  </a:txBody>
                  <a:tcPr anchor="ctr">
                    <a:lnL>
                      <a:noFill/>
                    </a:lnL>
                    <a:lnR>
                      <a:noFill/>
                    </a:lnR>
                    <a:lnT>
                      <a:noFill/>
                    </a:lnT>
                    <a:lnB>
                      <a:noFill/>
                    </a:lnB>
                  </a:tcPr>
                </a:tc>
                <a:tc>
                  <a:txBody>
                    <a:bodyPr/>
                    <a:lstStyle/>
                    <a:p>
                      <a:r>
                        <a:rPr lang="fr-FR">
                          <a:hlinkClick r:id="rId11" tooltip="X86"/>
                        </a:rPr>
                        <a:t>x86</a:t>
                      </a:r>
                      <a:endParaRPr lang="fr-FR"/>
                    </a:p>
                  </a:txBody>
                  <a:tcPr anchor="ctr">
                    <a:lnL>
                      <a:noFill/>
                    </a:lnL>
                    <a:lnR>
                      <a:noFill/>
                    </a:lnR>
                    <a:lnT>
                      <a:noFill/>
                    </a:lnT>
                    <a:lnB>
                      <a:noFill/>
                    </a:lnB>
                  </a:tcPr>
                </a:tc>
              </a:tr>
              <a:tr h="0">
                <a:tc>
                  <a:txBody>
                    <a:bodyPr/>
                    <a:lstStyle/>
                    <a:p>
                      <a:r>
                        <a:rPr lang="fr-FR"/>
                        <a:t>Boîtier</a:t>
                      </a:r>
                    </a:p>
                  </a:txBody>
                  <a:tcPr anchor="ctr">
                    <a:lnL>
                      <a:noFill/>
                    </a:lnL>
                    <a:lnR>
                      <a:noFill/>
                    </a:lnR>
                    <a:lnT>
                      <a:noFill/>
                    </a:lnT>
                    <a:lnB>
                      <a:noFill/>
                    </a:lnB>
                  </a:tcPr>
                </a:tc>
                <a:tc>
                  <a:txBody>
                    <a:bodyPr/>
                    <a:lstStyle/>
                    <a:p>
                      <a:r>
                        <a:rPr lang="fr-FR" dirty="0">
                          <a:hlinkClick r:id="rId12" tooltip="Dual Inline Package"/>
                        </a:rPr>
                        <a:t>DIP</a:t>
                      </a:r>
                      <a:r>
                        <a:rPr lang="fr-FR" dirty="0"/>
                        <a:t> à 40 broches en céramique ou en plastique</a:t>
                      </a:r>
                    </a:p>
                  </a:txBody>
                  <a:tcPr anchor="ctr">
                    <a:lnL>
                      <a:noFill/>
                    </a:lnL>
                    <a:lnR>
                      <a:noFill/>
                    </a:lnR>
                    <a:lnT>
                      <a:noFill/>
                    </a:lnT>
                    <a:lnB>
                      <a:noFill/>
                    </a:lnB>
                  </a:tcPr>
                </a:tc>
              </a:tr>
            </a:tbl>
          </a:graphicData>
        </a:graphic>
      </p:graphicFrame>
      <p:sp>
        <p:nvSpPr>
          <p:cNvPr id="7" name="Rectangle 6"/>
          <p:cNvSpPr/>
          <p:nvPr/>
        </p:nvSpPr>
        <p:spPr>
          <a:xfrm>
            <a:off x="214282" y="5929330"/>
            <a:ext cx="3315588" cy="646331"/>
          </a:xfrm>
          <a:prstGeom prst="rect">
            <a:avLst/>
          </a:prstGeom>
        </p:spPr>
        <p:txBody>
          <a:bodyPr wrap="none">
            <a:spAutoFit/>
          </a:bodyPr>
          <a:lstStyle/>
          <a:p>
            <a:r>
              <a:rPr lang="fr-FR" dirty="0" smtClean="0"/>
              <a:t>Une version en boitier céramique</a:t>
            </a:r>
          </a:p>
          <a:p>
            <a:pPr algn="ctr"/>
            <a:r>
              <a:rPr lang="fr-FR" dirty="0" smtClean="0"/>
              <a:t> C8086.</a:t>
            </a:r>
            <a:endParaRPr lang="fr-FR" dirty="0"/>
          </a:p>
        </p:txBody>
      </p:sp>
      <p:sp>
        <p:nvSpPr>
          <p:cNvPr id="8" name="Rectangle 7"/>
          <p:cNvSpPr/>
          <p:nvPr/>
        </p:nvSpPr>
        <p:spPr>
          <a:xfrm>
            <a:off x="500034" y="2928934"/>
            <a:ext cx="8215370" cy="369332"/>
          </a:xfrm>
          <a:prstGeom prst="rect">
            <a:avLst/>
          </a:prstGeom>
          <a:ln>
            <a:solidFill>
              <a:srgbClr val="FF0000"/>
            </a:solidFill>
          </a:ln>
        </p:spPr>
        <p:txBody>
          <a:bodyPr wrap="square">
            <a:spAutoFit/>
          </a:bodyPr>
          <a:lstStyle/>
          <a:p>
            <a:pPr>
              <a:buFont typeface="Wingdings" pitchFamily="2" charset="2"/>
              <a:buChar char="ü"/>
            </a:pPr>
            <a:r>
              <a:rPr lang="fr-FR" b="1" dirty="0" smtClean="0"/>
              <a:t>Le Intel 8080 fut le processeur qui commença la révolution des </a:t>
            </a:r>
            <a:r>
              <a:rPr lang="fr-FR" b="1" dirty="0" smtClean="0">
                <a:hlinkClick r:id="rId13" tooltip="Micro-ordinateur"/>
              </a:rPr>
              <a:t>micro-ordinateurs</a:t>
            </a:r>
            <a:endParaRPr lang="fr-FR" b="1"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1" descr="*"/>
          <p:cNvPicPr>
            <a:picLocks noChangeAspect="1" noChangeArrowheads="1"/>
          </p:cNvPicPr>
          <p:nvPr/>
        </p:nvPicPr>
        <p:blipFill>
          <a:blip r:embed="rId2" cstate="print"/>
          <a:srcRect/>
          <a:stretch>
            <a:fillRect/>
          </a:stretch>
        </p:blipFill>
        <p:spPr bwMode="auto">
          <a:xfrm>
            <a:off x="0" y="0"/>
            <a:ext cx="152400" cy="152400"/>
          </a:xfrm>
          <a:prstGeom prst="rect">
            <a:avLst/>
          </a:prstGeom>
          <a:noFill/>
        </p:spPr>
      </p:pic>
      <p:pic>
        <p:nvPicPr>
          <p:cNvPr id="1026" name="Picture 2" descr="*"/>
          <p:cNvPicPr>
            <a:picLocks noChangeAspect="1" noChangeArrowheads="1"/>
          </p:cNvPicPr>
          <p:nvPr/>
        </p:nvPicPr>
        <p:blipFill>
          <a:blip r:embed="rId2" cstate="print"/>
          <a:srcRect/>
          <a:stretch>
            <a:fillRect/>
          </a:stretch>
        </p:blipFill>
        <p:spPr bwMode="auto">
          <a:xfrm>
            <a:off x="0" y="0"/>
            <a:ext cx="152400" cy="152400"/>
          </a:xfrm>
          <a:prstGeom prst="rect">
            <a:avLst/>
          </a:prstGeom>
          <a:noFill/>
        </p:spPr>
      </p:pic>
      <p:pic>
        <p:nvPicPr>
          <p:cNvPr id="1027" name="Picture 3" descr="*"/>
          <p:cNvPicPr>
            <a:picLocks noChangeAspect="1" noChangeArrowheads="1"/>
          </p:cNvPicPr>
          <p:nvPr/>
        </p:nvPicPr>
        <p:blipFill>
          <a:blip r:embed="rId2" cstate="print"/>
          <a:srcRect/>
          <a:stretch>
            <a:fillRect/>
          </a:stretch>
        </p:blipFill>
        <p:spPr bwMode="auto">
          <a:xfrm>
            <a:off x="0" y="0"/>
            <a:ext cx="152400" cy="152400"/>
          </a:xfrm>
          <a:prstGeom prst="rect">
            <a:avLst/>
          </a:prstGeom>
          <a:noFill/>
        </p:spPr>
      </p:pic>
      <p:pic>
        <p:nvPicPr>
          <p:cNvPr id="1028" name="Picture 4" descr="*"/>
          <p:cNvPicPr>
            <a:picLocks noChangeAspect="1" noChangeArrowheads="1"/>
          </p:cNvPicPr>
          <p:nvPr/>
        </p:nvPicPr>
        <p:blipFill>
          <a:blip r:embed="rId2" cstate="print"/>
          <a:srcRect/>
          <a:stretch>
            <a:fillRect/>
          </a:stretch>
        </p:blipFill>
        <p:spPr bwMode="auto">
          <a:xfrm>
            <a:off x="0" y="0"/>
            <a:ext cx="152400" cy="152400"/>
          </a:xfrm>
          <a:prstGeom prst="rect">
            <a:avLst/>
          </a:prstGeom>
          <a:noFill/>
        </p:spPr>
      </p:pic>
      <p:pic>
        <p:nvPicPr>
          <p:cNvPr id="1029" name="Picture 5" descr="*"/>
          <p:cNvPicPr>
            <a:picLocks noChangeAspect="1" noChangeArrowheads="1"/>
          </p:cNvPicPr>
          <p:nvPr/>
        </p:nvPicPr>
        <p:blipFill>
          <a:blip r:embed="rId2" cstate="print"/>
          <a:srcRect/>
          <a:stretch>
            <a:fillRect/>
          </a:stretch>
        </p:blipFill>
        <p:spPr bwMode="auto">
          <a:xfrm>
            <a:off x="0" y="0"/>
            <a:ext cx="152400" cy="152400"/>
          </a:xfrm>
          <a:prstGeom prst="rect">
            <a:avLst/>
          </a:prstGeom>
          <a:noFill/>
        </p:spPr>
      </p:pic>
      <p:pic>
        <p:nvPicPr>
          <p:cNvPr id="1030" name="Picture 6" descr="*"/>
          <p:cNvPicPr>
            <a:picLocks noChangeAspect="1" noChangeArrowheads="1"/>
          </p:cNvPicPr>
          <p:nvPr/>
        </p:nvPicPr>
        <p:blipFill>
          <a:blip r:embed="rId2" cstate="print"/>
          <a:srcRect/>
          <a:stretch>
            <a:fillRect/>
          </a:stretch>
        </p:blipFill>
        <p:spPr bwMode="auto">
          <a:xfrm>
            <a:off x="0" y="0"/>
            <a:ext cx="152400" cy="152400"/>
          </a:xfrm>
          <a:prstGeom prst="rect">
            <a:avLst/>
          </a:prstGeom>
          <a:noFill/>
        </p:spPr>
      </p:pic>
      <p:pic>
        <p:nvPicPr>
          <p:cNvPr id="1031" name="Picture 7" descr="*"/>
          <p:cNvPicPr>
            <a:picLocks noChangeAspect="1" noChangeArrowheads="1"/>
          </p:cNvPicPr>
          <p:nvPr/>
        </p:nvPicPr>
        <p:blipFill>
          <a:blip r:embed="rId2" cstate="print"/>
          <a:srcRect/>
          <a:stretch>
            <a:fillRect/>
          </a:stretch>
        </p:blipFill>
        <p:spPr bwMode="auto">
          <a:xfrm>
            <a:off x="0" y="0"/>
            <a:ext cx="152400" cy="152400"/>
          </a:xfrm>
          <a:prstGeom prst="rect">
            <a:avLst/>
          </a:prstGeom>
          <a:noFill/>
        </p:spPr>
      </p:pic>
      <p:pic>
        <p:nvPicPr>
          <p:cNvPr id="1032" name="Picture 8" descr="*"/>
          <p:cNvPicPr>
            <a:picLocks noChangeAspect="1" noChangeArrowheads="1"/>
          </p:cNvPicPr>
          <p:nvPr/>
        </p:nvPicPr>
        <p:blipFill>
          <a:blip r:embed="rId2" cstate="print"/>
          <a:srcRect/>
          <a:stretch>
            <a:fillRect/>
          </a:stretch>
        </p:blipFill>
        <p:spPr bwMode="auto">
          <a:xfrm>
            <a:off x="0" y="0"/>
            <a:ext cx="152400" cy="152400"/>
          </a:xfrm>
          <a:prstGeom prst="rect">
            <a:avLst/>
          </a:prstGeom>
          <a:noFill/>
        </p:spPr>
      </p:pic>
      <p:pic>
        <p:nvPicPr>
          <p:cNvPr id="1033" name="Picture 9" descr="*"/>
          <p:cNvPicPr>
            <a:picLocks noChangeAspect="1" noChangeArrowheads="1"/>
          </p:cNvPicPr>
          <p:nvPr/>
        </p:nvPicPr>
        <p:blipFill>
          <a:blip r:embed="rId2" cstate="print"/>
          <a:srcRect/>
          <a:stretch>
            <a:fillRect/>
          </a:stretch>
        </p:blipFill>
        <p:spPr bwMode="auto">
          <a:xfrm>
            <a:off x="0" y="0"/>
            <a:ext cx="152400" cy="152400"/>
          </a:xfrm>
          <a:prstGeom prst="rect">
            <a:avLst/>
          </a:prstGeom>
          <a:noFill/>
        </p:spPr>
      </p:pic>
      <p:sp>
        <p:nvSpPr>
          <p:cNvPr id="12" name="Rectangle 11"/>
          <p:cNvSpPr/>
          <p:nvPr/>
        </p:nvSpPr>
        <p:spPr>
          <a:xfrm>
            <a:off x="428596" y="0"/>
            <a:ext cx="8358246" cy="1077218"/>
          </a:xfrm>
          <a:prstGeom prst="rect">
            <a:avLst/>
          </a:prstGeom>
        </p:spPr>
        <p:txBody>
          <a:bodyPr wrap="square">
            <a:spAutoFit/>
          </a:bodyPr>
          <a:lstStyle/>
          <a:p>
            <a:pPr algn="ctr"/>
            <a:r>
              <a:rPr lang="fr-FR" sz="3200" b="1" dirty="0" smtClean="0">
                <a:solidFill>
                  <a:srgbClr val="FF0000"/>
                </a:solidFill>
              </a:rPr>
              <a:t>Histoire de l’Electronique : quelques points de repères</a:t>
            </a:r>
            <a:endParaRPr lang="fr-FR" sz="3200" dirty="0">
              <a:solidFill>
                <a:srgbClr val="FF0000"/>
              </a:solidFill>
            </a:endParaRPr>
          </a:p>
        </p:txBody>
      </p:sp>
      <p:graphicFrame>
        <p:nvGraphicFramePr>
          <p:cNvPr id="13" name="Tableau 12"/>
          <p:cNvGraphicFramePr>
            <a:graphicFrameLocks noGrp="1"/>
          </p:cNvGraphicFramePr>
          <p:nvPr/>
        </p:nvGraphicFramePr>
        <p:xfrm>
          <a:off x="500034" y="1071546"/>
          <a:ext cx="8143932" cy="5561160"/>
        </p:xfrm>
        <a:graphic>
          <a:graphicData uri="http://schemas.openxmlformats.org/drawingml/2006/table">
            <a:tbl>
              <a:tblPr/>
              <a:tblGrid>
                <a:gridCol w="785006"/>
                <a:gridCol w="1998075"/>
                <a:gridCol w="5360851"/>
              </a:tblGrid>
              <a:tr h="1112232">
                <a:tc>
                  <a:txBody>
                    <a:bodyPr/>
                    <a:lstStyle/>
                    <a:p>
                      <a:pPr marL="71755" marR="71755" algn="r">
                        <a:lnSpc>
                          <a:spcPct val="115000"/>
                        </a:lnSpc>
                        <a:spcAft>
                          <a:spcPts val="0"/>
                        </a:spcAft>
                      </a:pPr>
                      <a:r>
                        <a:rPr lang="fr-FR" sz="1800" b="1" dirty="0">
                          <a:latin typeface="Arial"/>
                          <a:ea typeface="Times New Roman"/>
                          <a:cs typeface="Arial"/>
                        </a:rPr>
                        <a:t>1904</a:t>
                      </a:r>
                      <a:endParaRPr lang="fr-FR" sz="1800" dirty="0">
                        <a:latin typeface="Calibri"/>
                        <a:ea typeface="Calibri"/>
                        <a:cs typeface="Arial"/>
                      </a:endParaRPr>
                    </a:p>
                  </a:txBody>
                  <a:tcPr marL="35164" marR="35164" marT="28634" marB="28634">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EBFFFF"/>
                    </a:solidFill>
                  </a:tcPr>
                </a:tc>
                <a:tc>
                  <a:txBody>
                    <a:bodyPr/>
                    <a:lstStyle/>
                    <a:p>
                      <a:pPr marL="228600">
                        <a:lnSpc>
                          <a:spcPct val="115000"/>
                        </a:lnSpc>
                        <a:spcAft>
                          <a:spcPts val="1000"/>
                        </a:spcAft>
                      </a:pPr>
                      <a:r>
                        <a:rPr lang="fr-FR" sz="1800" b="1" u="sng">
                          <a:solidFill>
                            <a:srgbClr val="0000FF"/>
                          </a:solidFill>
                          <a:latin typeface="Arial"/>
                          <a:ea typeface="Times New Roman"/>
                          <a:cs typeface="Arial"/>
                          <a:hlinkClick r:id="rId3"/>
                        </a:rPr>
                        <a:t>Diode</a:t>
                      </a:r>
                      <a:r>
                        <a:rPr lang="fr-FR" sz="1800" b="1">
                          <a:latin typeface="Arial"/>
                          <a:ea typeface="Times New Roman"/>
                          <a:cs typeface="Arial"/>
                        </a:rPr>
                        <a:t> à vide</a:t>
                      </a:r>
                      <a:endParaRPr lang="fr-FR" sz="1800">
                        <a:latin typeface="Calibri"/>
                        <a:ea typeface="Calibri"/>
                        <a:cs typeface="Arial"/>
                      </a:endParaRPr>
                    </a:p>
                  </a:txBody>
                  <a:tcPr marL="35164" marR="35164" marT="28634" marB="28634">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FFFFDB"/>
                    </a:solidFill>
                  </a:tcPr>
                </a:tc>
                <a:tc>
                  <a:txBody>
                    <a:bodyPr/>
                    <a:lstStyle/>
                    <a:p>
                      <a:pPr marL="78105">
                        <a:lnSpc>
                          <a:spcPct val="115000"/>
                        </a:lnSpc>
                        <a:spcAft>
                          <a:spcPts val="1000"/>
                        </a:spcAft>
                      </a:pPr>
                      <a:r>
                        <a:rPr lang="fr-FR" sz="1800" dirty="0">
                          <a:latin typeface="Comic Sans MS"/>
                          <a:ea typeface="Times New Roman"/>
                          <a:cs typeface="Times New Roman"/>
                        </a:rPr>
                        <a:t>- John Ambrose Fleming invente le tube diode, suite à une observation de Thomas Edison. </a:t>
                      </a:r>
                      <a:endParaRPr lang="fr-FR" sz="1800" dirty="0">
                        <a:latin typeface="Calibri"/>
                        <a:ea typeface="Calibri"/>
                        <a:cs typeface="Arial"/>
                      </a:endParaRPr>
                    </a:p>
                  </a:txBody>
                  <a:tcPr marL="35164" marR="35164" marT="28634" marB="28634">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FFFFFF"/>
                    </a:solidFill>
                  </a:tcPr>
                </a:tc>
              </a:tr>
              <a:tr h="1112232">
                <a:tc>
                  <a:txBody>
                    <a:bodyPr/>
                    <a:lstStyle/>
                    <a:p>
                      <a:pPr marL="71755" marR="71755" algn="r">
                        <a:lnSpc>
                          <a:spcPct val="115000"/>
                        </a:lnSpc>
                        <a:spcAft>
                          <a:spcPts val="0"/>
                        </a:spcAft>
                      </a:pPr>
                      <a:r>
                        <a:rPr lang="fr-FR" sz="1800" b="1">
                          <a:latin typeface="Arial"/>
                          <a:ea typeface="Times New Roman"/>
                          <a:cs typeface="Arial"/>
                        </a:rPr>
                        <a:t>1906</a:t>
                      </a:r>
                      <a:endParaRPr lang="fr-FR" sz="1800">
                        <a:latin typeface="Calibri"/>
                        <a:ea typeface="Calibri"/>
                        <a:cs typeface="Arial"/>
                      </a:endParaRPr>
                    </a:p>
                  </a:txBody>
                  <a:tcPr marL="35164" marR="35164" marT="28634" marB="28634">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EBFFFF"/>
                    </a:solidFill>
                  </a:tcPr>
                </a:tc>
                <a:tc>
                  <a:txBody>
                    <a:bodyPr/>
                    <a:lstStyle/>
                    <a:p>
                      <a:pPr marL="228600">
                        <a:lnSpc>
                          <a:spcPct val="115000"/>
                        </a:lnSpc>
                        <a:spcAft>
                          <a:spcPts val="1000"/>
                        </a:spcAft>
                      </a:pPr>
                      <a:r>
                        <a:rPr lang="fr-FR" sz="1800" b="1" u="sng">
                          <a:solidFill>
                            <a:srgbClr val="0000FF"/>
                          </a:solidFill>
                          <a:latin typeface="Arial"/>
                          <a:ea typeface="Times New Roman"/>
                          <a:cs typeface="Arial"/>
                          <a:hlinkClick r:id="rId4"/>
                        </a:rPr>
                        <a:t>Triode</a:t>
                      </a:r>
                      <a:endParaRPr lang="fr-FR" sz="1800">
                        <a:latin typeface="Calibri"/>
                        <a:ea typeface="Calibri"/>
                        <a:cs typeface="Arial"/>
                      </a:endParaRPr>
                    </a:p>
                  </a:txBody>
                  <a:tcPr marL="35164" marR="35164" marT="28634" marB="28634">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FFFFDB"/>
                    </a:solidFill>
                  </a:tcPr>
                </a:tc>
                <a:tc>
                  <a:txBody>
                    <a:bodyPr/>
                    <a:lstStyle/>
                    <a:p>
                      <a:pPr marL="78105">
                        <a:lnSpc>
                          <a:spcPct val="115000"/>
                        </a:lnSpc>
                        <a:spcAft>
                          <a:spcPts val="1000"/>
                        </a:spcAft>
                      </a:pPr>
                      <a:r>
                        <a:rPr lang="fr-FR" sz="1800" dirty="0">
                          <a:latin typeface="Comic Sans MS"/>
                          <a:ea typeface="Times New Roman"/>
                          <a:cs typeface="Times New Roman"/>
                        </a:rPr>
                        <a:t>- Lee De Forest (États-Unis) construit la lampe amplificatrice en ajoutant une troisième électrode à la diode à vide.</a:t>
                      </a:r>
                      <a:endParaRPr lang="fr-FR" sz="1800" dirty="0">
                        <a:latin typeface="Calibri"/>
                        <a:ea typeface="Calibri"/>
                        <a:cs typeface="Arial"/>
                      </a:endParaRPr>
                    </a:p>
                  </a:txBody>
                  <a:tcPr marL="35164" marR="35164" marT="28634" marB="28634">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FFFFFF"/>
                    </a:solidFill>
                  </a:tcPr>
                </a:tc>
              </a:tr>
              <a:tr h="1112232">
                <a:tc>
                  <a:txBody>
                    <a:bodyPr/>
                    <a:lstStyle/>
                    <a:p>
                      <a:pPr marL="71755" marR="71755" algn="r">
                        <a:lnSpc>
                          <a:spcPct val="115000"/>
                        </a:lnSpc>
                        <a:spcAft>
                          <a:spcPts val="0"/>
                        </a:spcAft>
                      </a:pPr>
                      <a:r>
                        <a:rPr lang="fr-FR" sz="1800" b="1">
                          <a:latin typeface="Arial"/>
                          <a:ea typeface="Times New Roman"/>
                          <a:cs typeface="Arial"/>
                        </a:rPr>
                        <a:t>1913</a:t>
                      </a:r>
                      <a:endParaRPr lang="fr-FR" sz="1800">
                        <a:latin typeface="Calibri"/>
                        <a:ea typeface="Calibri"/>
                        <a:cs typeface="Arial"/>
                      </a:endParaRPr>
                    </a:p>
                  </a:txBody>
                  <a:tcPr marL="35164" marR="35164" marT="28634" marB="28634">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EBFFFF"/>
                    </a:solidFill>
                  </a:tcPr>
                </a:tc>
                <a:tc>
                  <a:txBody>
                    <a:bodyPr/>
                    <a:lstStyle/>
                    <a:p>
                      <a:pPr>
                        <a:lnSpc>
                          <a:spcPct val="115000"/>
                        </a:lnSpc>
                      </a:pPr>
                      <a:endParaRPr lang="fr-FR" sz="1800">
                        <a:latin typeface="Calibri"/>
                        <a:ea typeface="Times New Roman"/>
                        <a:cs typeface="Arial"/>
                      </a:endParaRPr>
                    </a:p>
                  </a:txBody>
                  <a:tcPr marL="35164" marR="35164" marT="28634" marB="28634">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FFFFDB"/>
                    </a:solidFill>
                  </a:tcPr>
                </a:tc>
                <a:tc>
                  <a:txBody>
                    <a:bodyPr/>
                    <a:lstStyle/>
                    <a:p>
                      <a:pPr marL="78105">
                        <a:lnSpc>
                          <a:spcPct val="115000"/>
                        </a:lnSpc>
                        <a:spcAft>
                          <a:spcPts val="1000"/>
                        </a:spcAft>
                      </a:pPr>
                      <a:r>
                        <a:rPr lang="fr-FR" sz="1800" dirty="0">
                          <a:latin typeface="Comic Sans MS"/>
                          <a:ea typeface="Times New Roman"/>
                          <a:cs typeface="Times New Roman"/>
                        </a:rPr>
                        <a:t>Meissner Alexandre : Première production d'oscillations par un composant électronique.</a:t>
                      </a:r>
                      <a:endParaRPr lang="fr-FR" sz="1800" dirty="0">
                        <a:latin typeface="Calibri"/>
                        <a:ea typeface="Calibri"/>
                        <a:cs typeface="Arial"/>
                      </a:endParaRPr>
                    </a:p>
                  </a:txBody>
                  <a:tcPr marL="35164" marR="35164" marT="28634" marB="28634">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FFFFFF"/>
                    </a:solidFill>
                  </a:tcPr>
                </a:tc>
              </a:tr>
              <a:tr h="1461822">
                <a:tc>
                  <a:txBody>
                    <a:bodyPr/>
                    <a:lstStyle/>
                    <a:p>
                      <a:pPr marL="71755" marR="71755" algn="r">
                        <a:lnSpc>
                          <a:spcPct val="115000"/>
                        </a:lnSpc>
                        <a:spcAft>
                          <a:spcPts val="0"/>
                        </a:spcAft>
                      </a:pPr>
                      <a:r>
                        <a:rPr lang="fr-FR" sz="1800" b="1">
                          <a:latin typeface="Arial"/>
                          <a:ea typeface="Times New Roman"/>
                          <a:cs typeface="Arial"/>
                        </a:rPr>
                        <a:t>1913</a:t>
                      </a:r>
                      <a:endParaRPr lang="fr-FR" sz="1800">
                        <a:latin typeface="Calibri"/>
                        <a:ea typeface="Calibri"/>
                        <a:cs typeface="Arial"/>
                      </a:endParaRPr>
                    </a:p>
                  </a:txBody>
                  <a:tcPr marL="35164" marR="35164" marT="28634" marB="28634">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EBFFFF"/>
                    </a:solidFill>
                  </a:tcPr>
                </a:tc>
                <a:tc>
                  <a:txBody>
                    <a:bodyPr/>
                    <a:lstStyle/>
                    <a:p>
                      <a:pPr marL="228600">
                        <a:lnSpc>
                          <a:spcPct val="115000"/>
                        </a:lnSpc>
                        <a:spcAft>
                          <a:spcPts val="1000"/>
                        </a:spcAft>
                      </a:pPr>
                      <a:r>
                        <a:rPr lang="fr-FR" sz="1800" b="1">
                          <a:latin typeface="Arial"/>
                          <a:ea typeface="Times New Roman"/>
                          <a:cs typeface="Arial"/>
                        </a:rPr>
                        <a:t>Tube de Coolidge</a:t>
                      </a:r>
                      <a:endParaRPr lang="fr-FR" sz="1800">
                        <a:latin typeface="Calibri"/>
                        <a:ea typeface="Calibri"/>
                        <a:cs typeface="Arial"/>
                      </a:endParaRPr>
                    </a:p>
                  </a:txBody>
                  <a:tcPr marL="35164" marR="35164" marT="28634" marB="28634">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FFFFDB"/>
                    </a:solidFill>
                  </a:tcPr>
                </a:tc>
                <a:tc>
                  <a:txBody>
                    <a:bodyPr/>
                    <a:lstStyle/>
                    <a:p>
                      <a:pPr marL="78105">
                        <a:lnSpc>
                          <a:spcPct val="115000"/>
                        </a:lnSpc>
                        <a:spcAft>
                          <a:spcPts val="1000"/>
                        </a:spcAft>
                      </a:pPr>
                      <a:r>
                        <a:rPr lang="fr-FR" sz="1800" dirty="0">
                          <a:latin typeface="Comic Sans MS"/>
                          <a:ea typeface="Times New Roman"/>
                          <a:cs typeface="Times New Roman"/>
                        </a:rPr>
                        <a:t>Coolidge William : Tube de Coolidge, amélioration des tubes émettant des rayons X. Il améliore les filaments tungstène des ampoules.</a:t>
                      </a:r>
                      <a:endParaRPr lang="fr-FR" sz="1800" dirty="0">
                        <a:latin typeface="Calibri"/>
                        <a:ea typeface="Calibri"/>
                        <a:cs typeface="Arial"/>
                      </a:endParaRPr>
                    </a:p>
                  </a:txBody>
                  <a:tcPr marL="35164" marR="35164" marT="28634" marB="28634">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FFFFFF"/>
                    </a:solidFill>
                  </a:tcPr>
                </a:tc>
              </a:tr>
              <a:tr h="762642">
                <a:tc>
                  <a:txBody>
                    <a:bodyPr/>
                    <a:lstStyle/>
                    <a:p>
                      <a:pPr marL="71755" marR="71755" algn="r">
                        <a:lnSpc>
                          <a:spcPct val="115000"/>
                        </a:lnSpc>
                        <a:spcAft>
                          <a:spcPts val="0"/>
                        </a:spcAft>
                      </a:pPr>
                      <a:r>
                        <a:rPr lang="fr-FR" sz="1800" b="1">
                          <a:latin typeface="Arial"/>
                          <a:ea typeface="Times New Roman"/>
                          <a:cs typeface="Arial"/>
                        </a:rPr>
                        <a:t>1914</a:t>
                      </a:r>
                      <a:endParaRPr lang="fr-FR" sz="1800">
                        <a:latin typeface="Calibri"/>
                        <a:ea typeface="Calibri"/>
                        <a:cs typeface="Arial"/>
                      </a:endParaRPr>
                    </a:p>
                  </a:txBody>
                  <a:tcPr marL="35164" marR="35164" marT="28634" marB="28634">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EBFFFF"/>
                    </a:solidFill>
                  </a:tcPr>
                </a:tc>
                <a:tc>
                  <a:txBody>
                    <a:bodyPr/>
                    <a:lstStyle/>
                    <a:p>
                      <a:pPr marL="228600">
                        <a:lnSpc>
                          <a:spcPct val="115000"/>
                        </a:lnSpc>
                        <a:spcAft>
                          <a:spcPts val="1000"/>
                        </a:spcAft>
                      </a:pPr>
                      <a:r>
                        <a:rPr lang="fr-FR" sz="1800" b="1">
                          <a:latin typeface="Arial"/>
                          <a:ea typeface="Times New Roman"/>
                          <a:cs typeface="Arial"/>
                        </a:rPr>
                        <a:t>Tube cathodique</a:t>
                      </a:r>
                      <a:endParaRPr lang="fr-FR" sz="1800">
                        <a:latin typeface="Calibri"/>
                        <a:ea typeface="Calibri"/>
                        <a:cs typeface="Arial"/>
                      </a:endParaRPr>
                    </a:p>
                  </a:txBody>
                  <a:tcPr marL="35164" marR="35164" marT="28634" marB="28634">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FFFFDB"/>
                    </a:solidFill>
                  </a:tcPr>
                </a:tc>
                <a:tc>
                  <a:txBody>
                    <a:bodyPr/>
                    <a:lstStyle/>
                    <a:p>
                      <a:pPr marL="78105">
                        <a:lnSpc>
                          <a:spcPct val="115000"/>
                        </a:lnSpc>
                        <a:spcAft>
                          <a:spcPts val="1000"/>
                        </a:spcAft>
                      </a:pPr>
                      <a:r>
                        <a:rPr lang="fr-FR" sz="1800" dirty="0">
                          <a:latin typeface="Comic Sans MS"/>
                          <a:ea typeface="Times New Roman"/>
                          <a:cs typeface="Times New Roman"/>
                        </a:rPr>
                        <a:t>Wehnelt Arthur : Tube cathodique à grille de commande dite Wehnelt</a:t>
                      </a:r>
                      <a:endParaRPr lang="fr-FR" sz="1800" dirty="0">
                        <a:latin typeface="Calibri"/>
                        <a:ea typeface="Calibri"/>
                        <a:cs typeface="Arial"/>
                      </a:endParaRPr>
                    </a:p>
                  </a:txBody>
                  <a:tcPr marL="35164" marR="35164" marT="28634" marB="28634">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FFFFFF"/>
                    </a:solidFill>
                  </a:tcPr>
                </a:tc>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Image 5" descr="*"/>
          <p:cNvPicPr>
            <a:picLocks noChangeAspect="1" noChangeArrowheads="1"/>
          </p:cNvPicPr>
          <p:nvPr/>
        </p:nvPicPr>
        <p:blipFill>
          <a:blip r:embed="rId2"/>
          <a:srcRect/>
          <a:stretch>
            <a:fillRect/>
          </a:stretch>
        </p:blipFill>
        <p:spPr bwMode="auto">
          <a:xfrm>
            <a:off x="0" y="0"/>
            <a:ext cx="152400" cy="152400"/>
          </a:xfrm>
          <a:prstGeom prst="rect">
            <a:avLst/>
          </a:prstGeom>
          <a:noFill/>
        </p:spPr>
      </p:pic>
      <p:pic>
        <p:nvPicPr>
          <p:cNvPr id="23555" name="Image 6" descr="*"/>
          <p:cNvPicPr>
            <a:picLocks noChangeAspect="1" noChangeArrowheads="1"/>
          </p:cNvPicPr>
          <p:nvPr/>
        </p:nvPicPr>
        <p:blipFill>
          <a:blip r:embed="rId2"/>
          <a:srcRect/>
          <a:stretch>
            <a:fillRect/>
          </a:stretch>
        </p:blipFill>
        <p:spPr bwMode="auto">
          <a:xfrm>
            <a:off x="0" y="0"/>
            <a:ext cx="152400" cy="152400"/>
          </a:xfrm>
          <a:prstGeom prst="rect">
            <a:avLst/>
          </a:prstGeom>
          <a:noFill/>
        </p:spPr>
      </p:pic>
      <p:pic>
        <p:nvPicPr>
          <p:cNvPr id="23554" name="Image 7" descr="*"/>
          <p:cNvPicPr>
            <a:picLocks noChangeAspect="1" noChangeArrowheads="1"/>
          </p:cNvPicPr>
          <p:nvPr/>
        </p:nvPicPr>
        <p:blipFill>
          <a:blip r:embed="rId2"/>
          <a:srcRect/>
          <a:stretch>
            <a:fillRect/>
          </a:stretch>
        </p:blipFill>
        <p:spPr bwMode="auto">
          <a:xfrm>
            <a:off x="0" y="0"/>
            <a:ext cx="152400" cy="152400"/>
          </a:xfrm>
          <a:prstGeom prst="rect">
            <a:avLst/>
          </a:prstGeom>
          <a:noFill/>
        </p:spPr>
      </p:pic>
      <p:pic>
        <p:nvPicPr>
          <p:cNvPr id="23553" name="Image 8" descr="*"/>
          <p:cNvPicPr>
            <a:picLocks noChangeAspect="1" noChangeArrowheads="1"/>
          </p:cNvPicPr>
          <p:nvPr/>
        </p:nvPicPr>
        <p:blipFill>
          <a:blip r:embed="rId2"/>
          <a:srcRect/>
          <a:stretch>
            <a:fillRect/>
          </a:stretch>
        </p:blipFill>
        <p:spPr bwMode="auto">
          <a:xfrm>
            <a:off x="0" y="0"/>
            <a:ext cx="152400" cy="152400"/>
          </a:xfrm>
          <a:prstGeom prst="rect">
            <a:avLst/>
          </a:prstGeom>
          <a:noFill/>
        </p:spPr>
      </p:pic>
      <p:pic>
        <p:nvPicPr>
          <p:cNvPr id="23560" name="Image 5" descr="*"/>
          <p:cNvPicPr>
            <a:picLocks noChangeAspect="1" noChangeArrowheads="1"/>
          </p:cNvPicPr>
          <p:nvPr/>
        </p:nvPicPr>
        <p:blipFill>
          <a:blip r:embed="rId2"/>
          <a:srcRect/>
          <a:stretch>
            <a:fillRect/>
          </a:stretch>
        </p:blipFill>
        <p:spPr bwMode="auto">
          <a:xfrm>
            <a:off x="0" y="0"/>
            <a:ext cx="152400" cy="152400"/>
          </a:xfrm>
          <a:prstGeom prst="rect">
            <a:avLst/>
          </a:prstGeom>
          <a:noFill/>
        </p:spPr>
      </p:pic>
      <p:pic>
        <p:nvPicPr>
          <p:cNvPr id="23559" name="Image 6" descr="*"/>
          <p:cNvPicPr>
            <a:picLocks noChangeAspect="1" noChangeArrowheads="1"/>
          </p:cNvPicPr>
          <p:nvPr/>
        </p:nvPicPr>
        <p:blipFill>
          <a:blip r:embed="rId2"/>
          <a:srcRect/>
          <a:stretch>
            <a:fillRect/>
          </a:stretch>
        </p:blipFill>
        <p:spPr bwMode="auto">
          <a:xfrm>
            <a:off x="0" y="0"/>
            <a:ext cx="152400" cy="152400"/>
          </a:xfrm>
          <a:prstGeom prst="rect">
            <a:avLst/>
          </a:prstGeom>
          <a:noFill/>
        </p:spPr>
      </p:pic>
      <p:pic>
        <p:nvPicPr>
          <p:cNvPr id="23558" name="Image 7" descr="*"/>
          <p:cNvPicPr>
            <a:picLocks noChangeAspect="1" noChangeArrowheads="1"/>
          </p:cNvPicPr>
          <p:nvPr/>
        </p:nvPicPr>
        <p:blipFill>
          <a:blip r:embed="rId2"/>
          <a:srcRect/>
          <a:stretch>
            <a:fillRect/>
          </a:stretch>
        </p:blipFill>
        <p:spPr bwMode="auto">
          <a:xfrm>
            <a:off x="0" y="0"/>
            <a:ext cx="152400" cy="152400"/>
          </a:xfrm>
          <a:prstGeom prst="rect">
            <a:avLst/>
          </a:prstGeom>
          <a:noFill/>
        </p:spPr>
      </p:pic>
      <p:pic>
        <p:nvPicPr>
          <p:cNvPr id="23557" name="Image 8" descr="*"/>
          <p:cNvPicPr>
            <a:picLocks noChangeAspect="1" noChangeArrowheads="1"/>
          </p:cNvPicPr>
          <p:nvPr/>
        </p:nvPicPr>
        <p:blipFill>
          <a:blip r:embed="rId2"/>
          <a:srcRect/>
          <a:stretch>
            <a:fillRect/>
          </a:stretch>
        </p:blipFill>
        <p:spPr bwMode="auto">
          <a:xfrm>
            <a:off x="0" y="0"/>
            <a:ext cx="152400" cy="152400"/>
          </a:xfrm>
          <a:prstGeom prst="rect">
            <a:avLst/>
          </a:prstGeom>
          <a:noFill/>
        </p:spPr>
      </p:pic>
      <p:pic>
        <p:nvPicPr>
          <p:cNvPr id="10241" name="Picture 1" descr="*"/>
          <p:cNvPicPr>
            <a:picLocks noChangeAspect="1" noChangeArrowheads="1"/>
          </p:cNvPicPr>
          <p:nvPr/>
        </p:nvPicPr>
        <p:blipFill>
          <a:blip r:embed="rId2" cstate="print"/>
          <a:srcRect/>
          <a:stretch>
            <a:fillRect/>
          </a:stretch>
        </p:blipFill>
        <p:spPr bwMode="auto">
          <a:xfrm>
            <a:off x="0" y="0"/>
            <a:ext cx="152400" cy="152400"/>
          </a:xfrm>
          <a:prstGeom prst="rect">
            <a:avLst/>
          </a:prstGeom>
          <a:noFill/>
        </p:spPr>
      </p:pic>
      <p:graphicFrame>
        <p:nvGraphicFramePr>
          <p:cNvPr id="14" name="Tableau 13"/>
          <p:cNvGraphicFramePr>
            <a:graphicFrameLocks noGrp="1"/>
          </p:cNvGraphicFramePr>
          <p:nvPr/>
        </p:nvGraphicFramePr>
        <p:xfrm>
          <a:off x="357158" y="428606"/>
          <a:ext cx="8358246" cy="6072227"/>
        </p:xfrm>
        <a:graphic>
          <a:graphicData uri="http://schemas.openxmlformats.org/drawingml/2006/table">
            <a:tbl>
              <a:tblPr/>
              <a:tblGrid>
                <a:gridCol w="805664"/>
                <a:gridCol w="2050656"/>
                <a:gridCol w="5501926"/>
              </a:tblGrid>
              <a:tr h="1009609">
                <a:tc>
                  <a:txBody>
                    <a:bodyPr/>
                    <a:lstStyle/>
                    <a:p>
                      <a:pPr marL="71755" marR="71755" algn="r">
                        <a:lnSpc>
                          <a:spcPct val="115000"/>
                        </a:lnSpc>
                        <a:spcAft>
                          <a:spcPts val="0"/>
                        </a:spcAft>
                      </a:pPr>
                      <a:r>
                        <a:rPr lang="fr-FR" sz="1800" b="1">
                          <a:latin typeface="Arial"/>
                          <a:ea typeface="Times New Roman"/>
                          <a:cs typeface="Arial"/>
                        </a:rPr>
                        <a:t>1918</a:t>
                      </a:r>
                      <a:endParaRPr lang="fr-FR" sz="1800">
                        <a:latin typeface="Calibri"/>
                        <a:ea typeface="Calibri"/>
                        <a:cs typeface="Arial"/>
                      </a:endParaRPr>
                    </a:p>
                  </a:txBody>
                  <a:tcPr marL="35164" marR="35164" marT="28634" marB="28634">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EBFFFF"/>
                    </a:solidFill>
                  </a:tcPr>
                </a:tc>
                <a:tc>
                  <a:txBody>
                    <a:bodyPr/>
                    <a:lstStyle/>
                    <a:p>
                      <a:pPr marL="228600">
                        <a:lnSpc>
                          <a:spcPct val="115000"/>
                        </a:lnSpc>
                        <a:spcAft>
                          <a:spcPts val="1000"/>
                        </a:spcAft>
                      </a:pPr>
                      <a:r>
                        <a:rPr lang="fr-FR" sz="1800" b="1">
                          <a:latin typeface="Arial"/>
                          <a:ea typeface="Times New Roman"/>
                          <a:cs typeface="Arial"/>
                        </a:rPr>
                        <a:t> Premier </a:t>
                      </a:r>
                      <a:r>
                        <a:rPr lang="fr-FR" sz="1800" b="1" u="sng">
                          <a:solidFill>
                            <a:srgbClr val="0000FF"/>
                          </a:solidFill>
                          <a:latin typeface="Arial"/>
                          <a:ea typeface="Times New Roman"/>
                          <a:cs typeface="Arial"/>
                          <a:hlinkClick r:id="rId3"/>
                        </a:rPr>
                        <a:t>additionneur binaire</a:t>
                      </a:r>
                      <a:r>
                        <a:rPr lang="fr-FR" sz="1800" b="1">
                          <a:latin typeface="Arial"/>
                          <a:ea typeface="Times New Roman"/>
                          <a:cs typeface="Arial"/>
                        </a:rPr>
                        <a:t>.</a:t>
                      </a:r>
                      <a:endParaRPr lang="fr-FR" sz="1800">
                        <a:latin typeface="Calibri"/>
                        <a:ea typeface="Calibri"/>
                        <a:cs typeface="Arial"/>
                      </a:endParaRPr>
                    </a:p>
                  </a:txBody>
                  <a:tcPr marL="35164" marR="35164" marT="28634" marB="28634">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FFFFDB"/>
                    </a:solidFill>
                  </a:tcPr>
                </a:tc>
                <a:tc>
                  <a:txBody>
                    <a:bodyPr/>
                    <a:lstStyle/>
                    <a:p>
                      <a:pPr marL="78105">
                        <a:lnSpc>
                          <a:spcPct val="115000"/>
                        </a:lnSpc>
                        <a:spcAft>
                          <a:spcPts val="1000"/>
                        </a:spcAft>
                      </a:pPr>
                      <a:r>
                        <a:rPr lang="fr-FR" sz="1800" dirty="0">
                          <a:latin typeface="Comic Sans MS"/>
                          <a:ea typeface="Times New Roman"/>
                          <a:cs typeface="Times New Roman"/>
                        </a:rPr>
                        <a:t>Bloch et Abraham</a:t>
                      </a:r>
                      <a:endParaRPr lang="fr-FR" sz="1800" dirty="0">
                        <a:latin typeface="Calibri"/>
                        <a:ea typeface="Calibri"/>
                        <a:cs typeface="Arial"/>
                      </a:endParaRPr>
                    </a:p>
                  </a:txBody>
                  <a:tcPr marL="35164" marR="35164" marT="28634" marB="28634">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FFFFFF"/>
                    </a:solidFill>
                  </a:tcPr>
                </a:tc>
              </a:tr>
              <a:tr h="1009609">
                <a:tc>
                  <a:txBody>
                    <a:bodyPr/>
                    <a:lstStyle/>
                    <a:p>
                      <a:pPr marL="71755" marR="71755" algn="r">
                        <a:lnSpc>
                          <a:spcPct val="115000"/>
                        </a:lnSpc>
                        <a:spcAft>
                          <a:spcPts val="0"/>
                        </a:spcAft>
                      </a:pPr>
                      <a:r>
                        <a:rPr lang="fr-FR" sz="1800" b="1">
                          <a:latin typeface="Arial"/>
                          <a:ea typeface="Times New Roman"/>
                          <a:cs typeface="Arial"/>
                        </a:rPr>
                        <a:t>1924</a:t>
                      </a:r>
                      <a:endParaRPr lang="fr-FR" sz="1800">
                        <a:latin typeface="Calibri"/>
                        <a:ea typeface="Calibri"/>
                        <a:cs typeface="Arial"/>
                      </a:endParaRPr>
                    </a:p>
                  </a:txBody>
                  <a:tcPr marL="35164" marR="35164" marT="28634" marB="28634">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EBFFFF"/>
                    </a:solidFill>
                  </a:tcPr>
                </a:tc>
                <a:tc>
                  <a:txBody>
                    <a:bodyPr/>
                    <a:lstStyle/>
                    <a:p>
                      <a:pPr marL="228600">
                        <a:lnSpc>
                          <a:spcPct val="115000"/>
                        </a:lnSpc>
                        <a:spcAft>
                          <a:spcPts val="1000"/>
                        </a:spcAft>
                      </a:pPr>
                      <a:r>
                        <a:rPr lang="fr-FR" sz="1800" b="1">
                          <a:latin typeface="Arial"/>
                          <a:ea typeface="Times New Roman"/>
                          <a:cs typeface="Arial"/>
                        </a:rPr>
                        <a:t> </a:t>
                      </a:r>
                      <a:endParaRPr lang="fr-FR" sz="1800">
                        <a:latin typeface="Calibri"/>
                        <a:ea typeface="Calibri"/>
                        <a:cs typeface="Arial"/>
                      </a:endParaRPr>
                    </a:p>
                  </a:txBody>
                  <a:tcPr marL="35164" marR="35164" marT="28634" marB="28634">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FFFFDB"/>
                    </a:solidFill>
                  </a:tcPr>
                </a:tc>
                <a:tc>
                  <a:txBody>
                    <a:bodyPr/>
                    <a:lstStyle/>
                    <a:p>
                      <a:pPr marL="78105">
                        <a:lnSpc>
                          <a:spcPct val="115000"/>
                        </a:lnSpc>
                        <a:spcAft>
                          <a:spcPts val="1000"/>
                        </a:spcAft>
                      </a:pPr>
                      <a:r>
                        <a:rPr lang="fr-FR" sz="1800" dirty="0">
                          <a:latin typeface="Comic Sans MS"/>
                          <a:ea typeface="Times New Roman"/>
                          <a:cs typeface="Times New Roman"/>
                        </a:rPr>
                        <a:t>Baird John : Première création d'images de télévision (utilisation du disque de </a:t>
                      </a:r>
                      <a:r>
                        <a:rPr lang="fr-FR" sz="1800" dirty="0" err="1">
                          <a:latin typeface="Comic Sans MS"/>
                          <a:ea typeface="Times New Roman"/>
                          <a:cs typeface="Times New Roman"/>
                        </a:rPr>
                        <a:t>Nipkow</a:t>
                      </a:r>
                      <a:r>
                        <a:rPr lang="fr-FR" sz="1800" dirty="0">
                          <a:latin typeface="Comic Sans MS"/>
                          <a:ea typeface="Times New Roman"/>
                          <a:cs typeface="Times New Roman"/>
                        </a:rPr>
                        <a:t>); première émission par la BBC en 1929.</a:t>
                      </a:r>
                      <a:endParaRPr lang="fr-FR" sz="1800" dirty="0">
                        <a:latin typeface="Calibri"/>
                        <a:ea typeface="Calibri"/>
                        <a:cs typeface="Arial"/>
                      </a:endParaRPr>
                    </a:p>
                  </a:txBody>
                  <a:tcPr marL="35164" marR="35164" marT="28634" marB="28634">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FFFFFF"/>
                    </a:solidFill>
                  </a:tcPr>
                </a:tc>
              </a:tr>
              <a:tr h="1526640">
                <a:tc>
                  <a:txBody>
                    <a:bodyPr/>
                    <a:lstStyle/>
                    <a:p>
                      <a:pPr marL="71755" marR="71755" algn="r">
                        <a:lnSpc>
                          <a:spcPct val="115000"/>
                        </a:lnSpc>
                        <a:spcAft>
                          <a:spcPts val="0"/>
                        </a:spcAft>
                      </a:pPr>
                      <a:r>
                        <a:rPr lang="fr-FR" sz="1800" b="1">
                          <a:latin typeface="Arial"/>
                          <a:ea typeface="Times New Roman"/>
                          <a:cs typeface="Arial"/>
                        </a:rPr>
                        <a:t>1948</a:t>
                      </a:r>
                      <a:endParaRPr lang="fr-FR" sz="1800">
                        <a:latin typeface="Calibri"/>
                        <a:ea typeface="Calibri"/>
                        <a:cs typeface="Arial"/>
                      </a:endParaRPr>
                    </a:p>
                  </a:txBody>
                  <a:tcPr marL="35164" marR="35164" marT="28634" marB="28634">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EBFFFF"/>
                    </a:solidFill>
                  </a:tcPr>
                </a:tc>
                <a:tc>
                  <a:txBody>
                    <a:bodyPr/>
                    <a:lstStyle/>
                    <a:p>
                      <a:pPr marL="228600">
                        <a:lnSpc>
                          <a:spcPct val="115000"/>
                        </a:lnSpc>
                        <a:spcAft>
                          <a:spcPts val="1000"/>
                        </a:spcAft>
                      </a:pPr>
                      <a:r>
                        <a:rPr lang="fr-FR" sz="1800" b="1" u="sng">
                          <a:solidFill>
                            <a:srgbClr val="0000FF"/>
                          </a:solidFill>
                          <a:latin typeface="Arial"/>
                          <a:ea typeface="Times New Roman"/>
                          <a:cs typeface="Arial"/>
                          <a:hlinkClick r:id="rId4"/>
                        </a:rPr>
                        <a:t>Transistor</a:t>
                      </a:r>
                      <a:r>
                        <a:rPr lang="fr-FR" sz="1800" b="1">
                          <a:latin typeface="Arial"/>
                          <a:ea typeface="Times New Roman"/>
                          <a:cs typeface="Arial"/>
                        </a:rPr>
                        <a:t>  </a:t>
                      </a:r>
                      <a:endParaRPr lang="fr-FR" sz="1800">
                        <a:latin typeface="Calibri"/>
                        <a:ea typeface="Calibri"/>
                        <a:cs typeface="Arial"/>
                      </a:endParaRPr>
                    </a:p>
                  </a:txBody>
                  <a:tcPr marL="35164" marR="35164" marT="28634" marB="28634">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FFFFDB"/>
                    </a:solidFill>
                  </a:tcPr>
                </a:tc>
                <a:tc>
                  <a:txBody>
                    <a:bodyPr/>
                    <a:lstStyle/>
                    <a:p>
                      <a:pPr marL="71755" marR="71755" indent="-53975">
                        <a:lnSpc>
                          <a:spcPct val="115000"/>
                        </a:lnSpc>
                        <a:spcAft>
                          <a:spcPts val="0"/>
                        </a:spcAft>
                        <a:tabLst>
                          <a:tab pos="228600" algn="l"/>
                        </a:tabLst>
                      </a:pPr>
                      <a:r>
                        <a:rPr lang="fr-FR" sz="1800" u="none" strike="noStrike" dirty="0">
                          <a:solidFill>
                            <a:srgbClr val="0000FF"/>
                          </a:solidFill>
                          <a:latin typeface="Comic Sans MS"/>
                          <a:ea typeface="Times New Roman"/>
                          <a:cs typeface="Arial"/>
                          <a:hlinkClick r:id="rId4"/>
                        </a:rPr>
                        <a:t>Transistor</a:t>
                      </a:r>
                      <a:r>
                        <a:rPr lang="fr-FR" sz="1800" dirty="0">
                          <a:latin typeface="Comic Sans MS"/>
                          <a:ea typeface="Times New Roman"/>
                          <a:cs typeface="Arial"/>
                        </a:rPr>
                        <a:t> à pointes : Invention du transistor par </a:t>
                      </a:r>
                      <a:endParaRPr lang="fr-FR" sz="1800" dirty="0">
                        <a:latin typeface="Calibri"/>
                        <a:ea typeface="Times New Roman"/>
                        <a:cs typeface="Arial"/>
                      </a:endParaRPr>
                    </a:p>
                    <a:p>
                      <a:pPr marR="71755">
                        <a:lnSpc>
                          <a:spcPct val="115000"/>
                        </a:lnSpc>
                        <a:spcAft>
                          <a:spcPts val="0"/>
                        </a:spcAft>
                      </a:pPr>
                      <a:r>
                        <a:rPr lang="fr-FR" sz="1800" dirty="0">
                          <a:latin typeface="Comic Sans MS"/>
                          <a:ea typeface="Times New Roman"/>
                          <a:cs typeface="Arial"/>
                        </a:rPr>
                        <a:t>John Bardeen, Walter </a:t>
                      </a:r>
                      <a:r>
                        <a:rPr lang="fr-FR" sz="1800" dirty="0" err="1">
                          <a:latin typeface="Comic Sans MS"/>
                          <a:ea typeface="Times New Roman"/>
                          <a:cs typeface="Arial"/>
                        </a:rPr>
                        <a:t>Braitain</a:t>
                      </a:r>
                      <a:r>
                        <a:rPr lang="fr-FR" sz="1800" dirty="0">
                          <a:latin typeface="Comic Sans MS"/>
                          <a:ea typeface="Times New Roman"/>
                          <a:cs typeface="Arial"/>
                        </a:rPr>
                        <a:t> et William </a:t>
                      </a:r>
                      <a:r>
                        <a:rPr lang="fr-FR" sz="1800" dirty="0" err="1">
                          <a:latin typeface="Comic Sans MS"/>
                          <a:ea typeface="Times New Roman"/>
                          <a:cs typeface="Arial"/>
                        </a:rPr>
                        <a:t>Shockley</a:t>
                      </a:r>
                      <a:r>
                        <a:rPr lang="fr-FR" sz="1800" dirty="0">
                          <a:latin typeface="Comic Sans MS"/>
                          <a:ea typeface="Times New Roman"/>
                          <a:cs typeface="Arial"/>
                        </a:rPr>
                        <a:t>. Prix </a:t>
                      </a:r>
                      <a:r>
                        <a:rPr lang="fr-FR" sz="1800" u="none" strike="noStrike" dirty="0">
                          <a:solidFill>
                            <a:srgbClr val="0000FF"/>
                          </a:solidFill>
                          <a:latin typeface="Comic Sans MS"/>
                          <a:ea typeface="Times New Roman"/>
                          <a:cs typeface="Arial"/>
                          <a:hlinkClick r:id="rId5"/>
                        </a:rPr>
                        <a:t>Nobel</a:t>
                      </a:r>
                      <a:r>
                        <a:rPr lang="fr-FR" sz="1800" dirty="0">
                          <a:latin typeface="Comic Sans MS"/>
                          <a:ea typeface="Times New Roman"/>
                          <a:cs typeface="Arial"/>
                        </a:rPr>
                        <a:t> pour les trois chercheurs en 1956.</a:t>
                      </a:r>
                      <a:endParaRPr lang="fr-FR" sz="1800" dirty="0">
                        <a:latin typeface="Calibri"/>
                        <a:ea typeface="Times New Roman"/>
                        <a:cs typeface="Arial"/>
                      </a:endParaRPr>
                    </a:p>
                  </a:txBody>
                  <a:tcPr marL="35164" marR="35164" marT="28634" marB="28634">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FFFFFF"/>
                    </a:solidFill>
                  </a:tcPr>
                </a:tc>
              </a:tr>
              <a:tr h="578927">
                <a:tc>
                  <a:txBody>
                    <a:bodyPr/>
                    <a:lstStyle/>
                    <a:p>
                      <a:pPr marL="71755" marR="71755" algn="r">
                        <a:lnSpc>
                          <a:spcPct val="115000"/>
                        </a:lnSpc>
                        <a:spcAft>
                          <a:spcPts val="0"/>
                        </a:spcAft>
                      </a:pPr>
                      <a:r>
                        <a:rPr lang="fr-FR" sz="1800" b="1">
                          <a:latin typeface="Arial"/>
                          <a:ea typeface="Times New Roman"/>
                          <a:cs typeface="Arial"/>
                        </a:rPr>
                        <a:t>1951</a:t>
                      </a:r>
                      <a:endParaRPr lang="fr-FR" sz="1800">
                        <a:latin typeface="Calibri"/>
                        <a:ea typeface="Calibri"/>
                        <a:cs typeface="Arial"/>
                      </a:endParaRPr>
                    </a:p>
                  </a:txBody>
                  <a:tcPr marL="35164" marR="35164" marT="28634" marB="28634">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EBFFFF"/>
                    </a:solidFill>
                  </a:tcPr>
                </a:tc>
                <a:tc>
                  <a:txBody>
                    <a:bodyPr/>
                    <a:lstStyle/>
                    <a:p>
                      <a:pPr marL="228600">
                        <a:lnSpc>
                          <a:spcPct val="115000"/>
                        </a:lnSpc>
                        <a:spcAft>
                          <a:spcPts val="1000"/>
                        </a:spcAft>
                      </a:pPr>
                      <a:r>
                        <a:rPr lang="fr-FR" sz="1800" b="1">
                          <a:latin typeface="Arial"/>
                          <a:ea typeface="Times New Roman"/>
                          <a:cs typeface="Arial"/>
                        </a:rPr>
                        <a:t>Télévision</a:t>
                      </a:r>
                      <a:endParaRPr lang="fr-FR" sz="1800">
                        <a:latin typeface="Calibri"/>
                        <a:ea typeface="Calibri"/>
                        <a:cs typeface="Arial"/>
                      </a:endParaRPr>
                    </a:p>
                  </a:txBody>
                  <a:tcPr marL="35164" marR="35164" marT="28634" marB="28634">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FFFFDB"/>
                    </a:solidFill>
                  </a:tcPr>
                </a:tc>
                <a:tc>
                  <a:txBody>
                    <a:bodyPr/>
                    <a:lstStyle/>
                    <a:p>
                      <a:pPr marL="78105">
                        <a:lnSpc>
                          <a:spcPct val="115000"/>
                        </a:lnSpc>
                        <a:spcAft>
                          <a:spcPts val="1000"/>
                        </a:spcAft>
                      </a:pPr>
                      <a:r>
                        <a:rPr lang="fr-FR" sz="1800" dirty="0">
                          <a:latin typeface="Comic Sans MS"/>
                          <a:ea typeface="Times New Roman"/>
                          <a:cs typeface="Times New Roman"/>
                        </a:rPr>
                        <a:t>en couleurs aux États-Unis </a:t>
                      </a:r>
                      <a:endParaRPr lang="fr-FR" sz="1800" dirty="0">
                        <a:latin typeface="Calibri"/>
                        <a:ea typeface="Calibri"/>
                        <a:cs typeface="Arial"/>
                      </a:endParaRPr>
                    </a:p>
                  </a:txBody>
                  <a:tcPr marL="35164" marR="35164" marT="28634" marB="28634">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FFFFFF"/>
                    </a:solidFill>
                  </a:tcPr>
                </a:tc>
              </a:tr>
              <a:tr h="973721">
                <a:tc>
                  <a:txBody>
                    <a:bodyPr/>
                    <a:lstStyle/>
                    <a:p>
                      <a:pPr marL="71755" marR="71755" algn="r">
                        <a:lnSpc>
                          <a:spcPct val="115000"/>
                        </a:lnSpc>
                        <a:spcAft>
                          <a:spcPts val="0"/>
                        </a:spcAft>
                      </a:pPr>
                      <a:r>
                        <a:rPr lang="fr-FR" sz="1800">
                          <a:latin typeface="Calibri"/>
                          <a:ea typeface="Calibri"/>
                          <a:cs typeface="Arial"/>
                        </a:rPr>
                        <a:t/>
                      </a:r>
                      <a:br>
                        <a:rPr lang="fr-FR" sz="1800">
                          <a:latin typeface="Calibri"/>
                          <a:ea typeface="Calibri"/>
                          <a:cs typeface="Arial"/>
                        </a:rPr>
                      </a:br>
                      <a:r>
                        <a:rPr lang="fr-FR" sz="1800" b="1">
                          <a:latin typeface="Arial"/>
                          <a:ea typeface="Times New Roman"/>
                          <a:cs typeface="Arial"/>
                        </a:rPr>
                        <a:t>1955</a:t>
                      </a:r>
                      <a:endParaRPr lang="fr-FR" sz="1800">
                        <a:latin typeface="Calibri"/>
                        <a:ea typeface="Calibri"/>
                        <a:cs typeface="Arial"/>
                      </a:endParaRPr>
                    </a:p>
                  </a:txBody>
                  <a:tcPr marL="35164" marR="35164" marT="28634" marB="28634">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EBFFFF"/>
                    </a:solidFill>
                  </a:tcPr>
                </a:tc>
                <a:tc>
                  <a:txBody>
                    <a:bodyPr/>
                    <a:lstStyle/>
                    <a:p>
                      <a:pPr marL="228600">
                        <a:lnSpc>
                          <a:spcPct val="115000"/>
                        </a:lnSpc>
                        <a:spcAft>
                          <a:spcPts val="1000"/>
                        </a:spcAft>
                      </a:pPr>
                      <a:r>
                        <a:rPr lang="fr-FR" sz="1800" b="1">
                          <a:latin typeface="Arial"/>
                          <a:ea typeface="Times New Roman"/>
                          <a:cs typeface="Arial"/>
                        </a:rPr>
                        <a:t>Fibres optiques</a:t>
                      </a:r>
                      <a:endParaRPr lang="fr-FR" sz="1800">
                        <a:latin typeface="Calibri"/>
                        <a:ea typeface="Calibri"/>
                        <a:cs typeface="Arial"/>
                      </a:endParaRPr>
                    </a:p>
                  </a:txBody>
                  <a:tcPr marL="35164" marR="35164" marT="28634" marB="28634">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FFFFDB"/>
                    </a:solidFill>
                  </a:tcPr>
                </a:tc>
                <a:tc>
                  <a:txBody>
                    <a:bodyPr/>
                    <a:lstStyle/>
                    <a:p>
                      <a:pPr marL="78105">
                        <a:lnSpc>
                          <a:spcPct val="115000"/>
                        </a:lnSpc>
                        <a:spcAft>
                          <a:spcPts val="1000"/>
                        </a:spcAft>
                      </a:pPr>
                      <a:r>
                        <a:rPr lang="fr-FR" sz="1800" dirty="0">
                          <a:latin typeface="Comic Sans MS"/>
                          <a:ea typeface="Times New Roman"/>
                          <a:cs typeface="Times New Roman"/>
                        </a:rPr>
                        <a:t>- première fabrication par </a:t>
                      </a:r>
                      <a:r>
                        <a:rPr lang="fr-FR" sz="1800" dirty="0" err="1">
                          <a:latin typeface="Comic Sans MS"/>
                          <a:ea typeface="Times New Roman"/>
                          <a:cs typeface="Times New Roman"/>
                        </a:rPr>
                        <a:t>NarinderKapany</a:t>
                      </a:r>
                      <a:endParaRPr lang="fr-FR" sz="1800" dirty="0">
                        <a:latin typeface="Calibri"/>
                        <a:ea typeface="Calibri"/>
                        <a:cs typeface="Arial"/>
                      </a:endParaRPr>
                    </a:p>
                  </a:txBody>
                  <a:tcPr marL="35164" marR="35164" marT="28634" marB="28634">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FFFFFF"/>
                    </a:solidFill>
                  </a:tcPr>
                </a:tc>
              </a:tr>
              <a:tr h="973721">
                <a:tc>
                  <a:txBody>
                    <a:bodyPr/>
                    <a:lstStyle/>
                    <a:p>
                      <a:pPr marL="71755" marR="71755" algn="r">
                        <a:lnSpc>
                          <a:spcPct val="115000"/>
                        </a:lnSpc>
                        <a:spcAft>
                          <a:spcPts val="0"/>
                        </a:spcAft>
                      </a:pPr>
                      <a:r>
                        <a:rPr lang="fr-FR" sz="1800">
                          <a:latin typeface="Calibri"/>
                          <a:ea typeface="Calibri"/>
                          <a:cs typeface="Arial"/>
                        </a:rPr>
                        <a:t/>
                      </a:r>
                      <a:br>
                        <a:rPr lang="fr-FR" sz="1800">
                          <a:latin typeface="Calibri"/>
                          <a:ea typeface="Calibri"/>
                          <a:cs typeface="Arial"/>
                        </a:rPr>
                      </a:br>
                      <a:r>
                        <a:rPr lang="fr-FR" sz="1800" b="1">
                          <a:latin typeface="Arial"/>
                          <a:ea typeface="Times New Roman"/>
                          <a:cs typeface="Arial"/>
                        </a:rPr>
                        <a:t>1956</a:t>
                      </a:r>
                      <a:endParaRPr lang="fr-FR" sz="1800">
                        <a:latin typeface="Calibri"/>
                        <a:ea typeface="Calibri"/>
                        <a:cs typeface="Arial"/>
                      </a:endParaRPr>
                    </a:p>
                  </a:txBody>
                  <a:tcPr marL="35164" marR="35164" marT="28634" marB="28634">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EBFFFF"/>
                    </a:solidFill>
                  </a:tcPr>
                </a:tc>
                <a:tc>
                  <a:txBody>
                    <a:bodyPr/>
                    <a:lstStyle/>
                    <a:p>
                      <a:pPr marL="228600">
                        <a:lnSpc>
                          <a:spcPct val="115000"/>
                        </a:lnSpc>
                        <a:spcAft>
                          <a:spcPts val="1000"/>
                        </a:spcAft>
                      </a:pPr>
                      <a:r>
                        <a:rPr lang="fr-FR" sz="1800" b="1">
                          <a:latin typeface="Arial"/>
                          <a:ea typeface="Times New Roman"/>
                          <a:cs typeface="Arial"/>
                        </a:rPr>
                        <a:t>Communication </a:t>
                      </a:r>
                      <a:endParaRPr lang="fr-FR" sz="1800">
                        <a:latin typeface="Calibri"/>
                        <a:ea typeface="Calibri"/>
                        <a:cs typeface="Arial"/>
                      </a:endParaRPr>
                    </a:p>
                  </a:txBody>
                  <a:tcPr marL="35164" marR="35164" marT="28634" marB="28634">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FFFFDB"/>
                    </a:solidFill>
                  </a:tcPr>
                </a:tc>
                <a:tc>
                  <a:txBody>
                    <a:bodyPr/>
                    <a:lstStyle/>
                    <a:p>
                      <a:pPr marL="78105">
                        <a:lnSpc>
                          <a:spcPct val="115000"/>
                        </a:lnSpc>
                        <a:spcAft>
                          <a:spcPts val="1000"/>
                        </a:spcAft>
                      </a:pPr>
                      <a:r>
                        <a:rPr lang="fr-FR" sz="1800" dirty="0">
                          <a:latin typeface="Comic Sans MS"/>
                          <a:ea typeface="Times New Roman"/>
                          <a:cs typeface="Times New Roman"/>
                        </a:rPr>
                        <a:t>- câbles sous l'Atlantique</a:t>
                      </a:r>
                      <a:endParaRPr lang="fr-FR" sz="1800" dirty="0">
                        <a:latin typeface="Calibri"/>
                        <a:ea typeface="Calibri"/>
                        <a:cs typeface="Arial"/>
                      </a:endParaRPr>
                    </a:p>
                  </a:txBody>
                  <a:tcPr marL="35164" marR="35164" marT="28634" marB="28634">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FFFFFF"/>
                    </a:solidFill>
                  </a:tcPr>
                </a:tc>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nvGraphicFramePr>
        <p:xfrm>
          <a:off x="357158" y="357166"/>
          <a:ext cx="8358246" cy="6072231"/>
        </p:xfrm>
        <a:graphic>
          <a:graphicData uri="http://schemas.openxmlformats.org/drawingml/2006/table">
            <a:tbl>
              <a:tblPr/>
              <a:tblGrid>
                <a:gridCol w="805664"/>
                <a:gridCol w="2050656"/>
                <a:gridCol w="5501926"/>
              </a:tblGrid>
              <a:tr h="1182996">
                <a:tc>
                  <a:txBody>
                    <a:bodyPr/>
                    <a:lstStyle/>
                    <a:p>
                      <a:pPr marL="71755" marR="71755" algn="r">
                        <a:lnSpc>
                          <a:spcPct val="115000"/>
                        </a:lnSpc>
                        <a:spcAft>
                          <a:spcPts val="0"/>
                        </a:spcAft>
                      </a:pPr>
                      <a:r>
                        <a:rPr lang="fr-FR" sz="1800" b="1">
                          <a:latin typeface="Arial"/>
                          <a:ea typeface="Times New Roman"/>
                          <a:cs typeface="Arial"/>
                        </a:rPr>
                        <a:t>1956</a:t>
                      </a:r>
                      <a:endParaRPr lang="fr-FR" sz="1800">
                        <a:latin typeface="Calibri"/>
                        <a:ea typeface="Calibri"/>
                        <a:cs typeface="Arial"/>
                      </a:endParaRPr>
                    </a:p>
                  </a:txBody>
                  <a:tcPr marL="35164" marR="35164" marT="28634" marB="28634">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EBFFFF"/>
                    </a:solidFill>
                  </a:tcPr>
                </a:tc>
                <a:tc>
                  <a:txBody>
                    <a:bodyPr/>
                    <a:lstStyle/>
                    <a:p>
                      <a:pPr marL="228600">
                        <a:lnSpc>
                          <a:spcPct val="115000"/>
                        </a:lnSpc>
                        <a:spcAft>
                          <a:spcPts val="1000"/>
                        </a:spcAft>
                      </a:pPr>
                      <a:r>
                        <a:rPr lang="fr-FR" sz="1800" b="1">
                          <a:latin typeface="Arial"/>
                          <a:ea typeface="Times New Roman"/>
                          <a:cs typeface="Arial"/>
                        </a:rPr>
                        <a:t>Thyristor</a:t>
                      </a:r>
                      <a:endParaRPr lang="fr-FR" sz="1800">
                        <a:latin typeface="Calibri"/>
                        <a:ea typeface="Calibri"/>
                        <a:cs typeface="Arial"/>
                      </a:endParaRPr>
                    </a:p>
                  </a:txBody>
                  <a:tcPr marL="35164" marR="35164" marT="28634" marB="28634">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FFFFDB"/>
                    </a:solidFill>
                  </a:tcPr>
                </a:tc>
                <a:tc>
                  <a:txBody>
                    <a:bodyPr/>
                    <a:lstStyle/>
                    <a:p>
                      <a:pPr marL="78105">
                        <a:lnSpc>
                          <a:spcPct val="115000"/>
                        </a:lnSpc>
                        <a:spcAft>
                          <a:spcPts val="1000"/>
                        </a:spcAft>
                      </a:pPr>
                      <a:r>
                        <a:rPr lang="fr-FR" sz="1800">
                          <a:latin typeface="Comic Sans MS"/>
                          <a:ea typeface="Times New Roman"/>
                          <a:cs typeface="Times New Roman"/>
                        </a:rPr>
                        <a:t>Thyristors: une impulsion sur la gâchette déclenche la conduction d'un courant qui peut être très important.</a:t>
                      </a:r>
                      <a:endParaRPr lang="fr-FR" sz="1800">
                        <a:latin typeface="Calibri"/>
                        <a:ea typeface="Calibri"/>
                        <a:cs typeface="Arial"/>
                      </a:endParaRPr>
                    </a:p>
                  </a:txBody>
                  <a:tcPr marL="35164" marR="35164" marT="28634" marB="28634">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FFFFFF"/>
                    </a:solidFill>
                  </a:tcPr>
                </a:tc>
              </a:tr>
              <a:tr h="1687645">
                <a:tc>
                  <a:txBody>
                    <a:bodyPr/>
                    <a:lstStyle/>
                    <a:p>
                      <a:pPr marL="71755" marR="71755" algn="r">
                        <a:lnSpc>
                          <a:spcPct val="115000"/>
                        </a:lnSpc>
                        <a:spcAft>
                          <a:spcPts val="0"/>
                        </a:spcAft>
                      </a:pPr>
                      <a:r>
                        <a:rPr lang="fr-FR" sz="1800">
                          <a:latin typeface="Calibri"/>
                          <a:ea typeface="Calibri"/>
                          <a:cs typeface="Arial"/>
                        </a:rPr>
                        <a:t/>
                      </a:r>
                      <a:br>
                        <a:rPr lang="fr-FR" sz="1800">
                          <a:latin typeface="Calibri"/>
                          <a:ea typeface="Calibri"/>
                          <a:cs typeface="Arial"/>
                        </a:rPr>
                      </a:br>
                      <a:r>
                        <a:rPr lang="fr-FR" sz="1800" b="1">
                          <a:latin typeface="Arial"/>
                          <a:ea typeface="Times New Roman"/>
                          <a:cs typeface="Arial"/>
                        </a:rPr>
                        <a:t>1957</a:t>
                      </a:r>
                      <a:endParaRPr lang="fr-FR" sz="1800">
                        <a:latin typeface="Calibri"/>
                        <a:ea typeface="Calibri"/>
                        <a:cs typeface="Arial"/>
                      </a:endParaRPr>
                    </a:p>
                  </a:txBody>
                  <a:tcPr marL="35164" marR="35164" marT="28634" marB="28634">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EBFFFF"/>
                    </a:solidFill>
                  </a:tcPr>
                </a:tc>
                <a:tc>
                  <a:txBody>
                    <a:bodyPr/>
                    <a:lstStyle/>
                    <a:p>
                      <a:pPr marL="228600">
                        <a:lnSpc>
                          <a:spcPct val="115000"/>
                        </a:lnSpc>
                        <a:spcAft>
                          <a:spcPts val="1000"/>
                        </a:spcAft>
                      </a:pPr>
                      <a:r>
                        <a:rPr lang="fr-FR" sz="1800" b="1">
                          <a:latin typeface="Arial"/>
                          <a:ea typeface="Times New Roman"/>
                          <a:cs typeface="Arial"/>
                        </a:rPr>
                        <a:t>Satellite</a:t>
                      </a:r>
                      <a:endParaRPr lang="fr-FR" sz="1800">
                        <a:latin typeface="Calibri"/>
                        <a:ea typeface="Calibri"/>
                        <a:cs typeface="Arial"/>
                      </a:endParaRPr>
                    </a:p>
                  </a:txBody>
                  <a:tcPr marL="35164" marR="35164" marT="28634" marB="28634">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FFFFDB"/>
                    </a:solidFill>
                  </a:tcPr>
                </a:tc>
                <a:tc>
                  <a:txBody>
                    <a:bodyPr/>
                    <a:lstStyle/>
                    <a:p>
                      <a:pPr marL="78105">
                        <a:lnSpc>
                          <a:spcPct val="115000"/>
                        </a:lnSpc>
                        <a:spcAft>
                          <a:spcPts val="1000"/>
                        </a:spcAft>
                      </a:pPr>
                      <a:r>
                        <a:rPr lang="fr-FR" sz="1800">
                          <a:latin typeface="Comic Sans MS"/>
                          <a:ea typeface="Times New Roman"/>
                          <a:cs typeface="Times New Roman"/>
                        </a:rPr>
                        <a:t>- Premier satellite artificiel (Spoutnik) le 4 octobre. Le 3 novembre Spoutnk 2 emporte à son bord la chienne Leika. Le premier satellite américain (Vanguard) est lancé en 1958.</a:t>
                      </a:r>
                      <a:endParaRPr lang="fr-FR" sz="1800">
                        <a:latin typeface="Calibri"/>
                        <a:ea typeface="Calibri"/>
                        <a:cs typeface="Arial"/>
                      </a:endParaRPr>
                    </a:p>
                  </a:txBody>
                  <a:tcPr marL="35164" marR="35164" marT="28634" marB="28634">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FFFFFF"/>
                    </a:solidFill>
                  </a:tcPr>
                </a:tc>
              </a:tr>
              <a:tr h="3201590">
                <a:tc>
                  <a:txBody>
                    <a:bodyPr/>
                    <a:lstStyle/>
                    <a:p>
                      <a:pPr marL="71755" marR="71755" algn="r">
                        <a:lnSpc>
                          <a:spcPct val="115000"/>
                        </a:lnSpc>
                        <a:spcAft>
                          <a:spcPts val="0"/>
                        </a:spcAft>
                      </a:pPr>
                      <a:r>
                        <a:rPr lang="fr-FR" sz="1800">
                          <a:latin typeface="Calibri"/>
                          <a:ea typeface="Calibri"/>
                          <a:cs typeface="Arial"/>
                        </a:rPr>
                        <a:t/>
                      </a:r>
                      <a:br>
                        <a:rPr lang="fr-FR" sz="1800">
                          <a:latin typeface="Calibri"/>
                          <a:ea typeface="Calibri"/>
                          <a:cs typeface="Arial"/>
                        </a:rPr>
                      </a:br>
                      <a:r>
                        <a:rPr lang="fr-FR" sz="1800" b="1">
                          <a:latin typeface="Arial"/>
                          <a:ea typeface="Times New Roman"/>
                          <a:cs typeface="Arial"/>
                        </a:rPr>
                        <a:t>1958</a:t>
                      </a:r>
                      <a:endParaRPr lang="fr-FR" sz="1800">
                        <a:latin typeface="Calibri"/>
                        <a:ea typeface="Calibri"/>
                        <a:cs typeface="Arial"/>
                      </a:endParaRPr>
                    </a:p>
                  </a:txBody>
                  <a:tcPr marL="35164" marR="35164" marT="28634" marB="28634">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EBFFFF"/>
                    </a:solidFill>
                  </a:tcPr>
                </a:tc>
                <a:tc>
                  <a:txBody>
                    <a:bodyPr/>
                    <a:lstStyle/>
                    <a:p>
                      <a:pPr marL="228600">
                        <a:lnSpc>
                          <a:spcPct val="115000"/>
                        </a:lnSpc>
                        <a:spcAft>
                          <a:spcPts val="1000"/>
                        </a:spcAft>
                      </a:pPr>
                      <a:r>
                        <a:rPr lang="fr-FR" sz="1800" b="1">
                          <a:latin typeface="Arial"/>
                          <a:ea typeface="Times New Roman"/>
                          <a:cs typeface="Arial"/>
                        </a:rPr>
                        <a:t>Laser</a:t>
                      </a:r>
                      <a:endParaRPr lang="fr-FR" sz="1800">
                        <a:latin typeface="Calibri"/>
                        <a:ea typeface="Calibri"/>
                        <a:cs typeface="Arial"/>
                      </a:endParaRPr>
                    </a:p>
                  </a:txBody>
                  <a:tcPr marL="35164" marR="35164" marT="28634" marB="28634">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FFFFDB"/>
                    </a:solidFill>
                  </a:tcPr>
                </a:tc>
                <a:tc>
                  <a:txBody>
                    <a:bodyPr/>
                    <a:lstStyle/>
                    <a:p>
                      <a:pPr marL="78105">
                        <a:lnSpc>
                          <a:spcPct val="115000"/>
                        </a:lnSpc>
                        <a:spcAft>
                          <a:spcPts val="1000"/>
                        </a:spcAft>
                      </a:pPr>
                      <a:r>
                        <a:rPr lang="fr-FR" sz="1800" dirty="0">
                          <a:latin typeface="Comic Sans MS"/>
                          <a:ea typeface="Times New Roman"/>
                          <a:cs typeface="Times New Roman"/>
                        </a:rPr>
                        <a:t>-Light Amplification by </a:t>
                      </a:r>
                      <a:r>
                        <a:rPr lang="fr-FR" sz="1800" dirty="0" err="1">
                          <a:latin typeface="Comic Sans MS"/>
                          <a:ea typeface="Times New Roman"/>
                          <a:cs typeface="Times New Roman"/>
                        </a:rPr>
                        <a:t>Stimulated</a:t>
                      </a:r>
                      <a:r>
                        <a:rPr lang="fr-FR" sz="1800" dirty="0">
                          <a:latin typeface="Comic Sans MS"/>
                          <a:ea typeface="Times New Roman"/>
                          <a:cs typeface="Times New Roman"/>
                        </a:rPr>
                        <a:t> Emission of Radiation (amplification de la lumière par émission stimulée de rayonnement). Inventé par Gordon Gould. Mais le premier à le réaliser est Theodore </a:t>
                      </a:r>
                      <a:r>
                        <a:rPr lang="fr-FR" sz="1800" dirty="0" err="1">
                          <a:latin typeface="Comic Sans MS"/>
                          <a:ea typeface="Times New Roman"/>
                          <a:cs typeface="Times New Roman"/>
                        </a:rPr>
                        <a:t>Maiman</a:t>
                      </a:r>
                      <a:r>
                        <a:rPr lang="fr-FR" sz="1800" dirty="0">
                          <a:latin typeface="Comic Sans MS"/>
                          <a:ea typeface="Times New Roman"/>
                          <a:cs typeface="Times New Roman"/>
                        </a:rPr>
                        <a:t> en 1960 (cristal de rubis). En 1961, Ali </a:t>
                      </a:r>
                      <a:r>
                        <a:rPr lang="fr-FR" sz="1800" dirty="0" err="1">
                          <a:latin typeface="Comic Sans MS"/>
                          <a:ea typeface="Times New Roman"/>
                          <a:cs typeface="Times New Roman"/>
                        </a:rPr>
                        <a:t>Javan</a:t>
                      </a:r>
                      <a:r>
                        <a:rPr lang="fr-FR" sz="1800" dirty="0">
                          <a:latin typeface="Comic Sans MS"/>
                          <a:ea typeface="Times New Roman"/>
                          <a:cs typeface="Times New Roman"/>
                        </a:rPr>
                        <a:t> met au point un laser au gaz (hélium et néon). En 1966, Peter Sorokin construit le premier laser à liquide.</a:t>
                      </a:r>
                      <a:endParaRPr lang="fr-FR" sz="1800" dirty="0">
                        <a:latin typeface="Calibri"/>
                        <a:ea typeface="Calibri"/>
                        <a:cs typeface="Arial"/>
                      </a:endParaRPr>
                    </a:p>
                  </a:txBody>
                  <a:tcPr marL="35164" marR="35164" marT="28634" marB="28634">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FFFFFF"/>
                    </a:solidFill>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28604"/>
            <a:ext cx="8229600" cy="5697559"/>
          </a:xfrm>
        </p:spPr>
        <p:txBody>
          <a:bodyPr>
            <a:normAutofit lnSpcReduction="10000"/>
          </a:bodyPr>
          <a:lstStyle/>
          <a:p>
            <a:pPr algn="just"/>
            <a:r>
              <a:rPr lang="fr-FR" dirty="0" smtClean="0"/>
              <a:t>L’exploitation de cette double nature de l’électricité s’est encore accentuée avec l’essor exceptionnel de la micro et de la nanoélectronique qui favorisent les interactions entre ces deux </a:t>
            </a:r>
            <a:r>
              <a:rPr lang="fr-FR" dirty="0" smtClean="0"/>
              <a:t>caractéristiques</a:t>
            </a:r>
            <a:r>
              <a:rPr lang="fr-FR" dirty="0" smtClean="0"/>
              <a:t>:</a:t>
            </a:r>
            <a:endParaRPr lang="fr-FR" dirty="0" smtClean="0"/>
          </a:p>
          <a:p>
            <a:pPr algn="just">
              <a:buFont typeface="Wingdings" pitchFamily="2" charset="2"/>
              <a:buChar char="Ø"/>
            </a:pPr>
            <a:r>
              <a:rPr lang="fr-FR" dirty="0" smtClean="0"/>
              <a:t>Il est ainsi devenu possible de concevoir des fonctions électroniques toujours plus complexes pour des appareils usuels (téléphone, ordinateur, lecteur MP3, etc.), avec des composants nanométriques installés sur des supports de plus en plus petits (puce électronique).</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nvGraphicFramePr>
        <p:xfrm>
          <a:off x="500034" y="357165"/>
          <a:ext cx="8358246" cy="6177962"/>
        </p:xfrm>
        <a:graphic>
          <a:graphicData uri="http://schemas.openxmlformats.org/drawingml/2006/table">
            <a:tbl>
              <a:tblPr/>
              <a:tblGrid>
                <a:gridCol w="805664"/>
                <a:gridCol w="2050656"/>
                <a:gridCol w="5501926"/>
              </a:tblGrid>
              <a:tr h="1015790">
                <a:tc>
                  <a:txBody>
                    <a:bodyPr/>
                    <a:lstStyle/>
                    <a:p>
                      <a:pPr marL="71755" marR="71755" algn="r">
                        <a:lnSpc>
                          <a:spcPct val="115000"/>
                        </a:lnSpc>
                        <a:spcAft>
                          <a:spcPts val="0"/>
                        </a:spcAft>
                      </a:pPr>
                      <a:r>
                        <a:rPr lang="fr-FR" sz="1800" b="1">
                          <a:latin typeface="Arial"/>
                          <a:ea typeface="Times New Roman"/>
                          <a:cs typeface="Arial"/>
                        </a:rPr>
                        <a:t>1959</a:t>
                      </a:r>
                      <a:endParaRPr lang="fr-FR" sz="1800">
                        <a:latin typeface="Calibri"/>
                        <a:ea typeface="Calibri"/>
                        <a:cs typeface="Arial"/>
                      </a:endParaRPr>
                    </a:p>
                  </a:txBody>
                  <a:tcPr marL="35164" marR="35164" marT="28634" marB="28634">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a:noFill/>
                    </a:lnB>
                    <a:solidFill>
                      <a:srgbClr val="EBFFFF"/>
                    </a:solidFill>
                  </a:tcPr>
                </a:tc>
                <a:tc>
                  <a:txBody>
                    <a:bodyPr/>
                    <a:lstStyle/>
                    <a:p>
                      <a:pPr marL="228600">
                        <a:lnSpc>
                          <a:spcPct val="115000"/>
                        </a:lnSpc>
                        <a:spcAft>
                          <a:spcPts val="1000"/>
                        </a:spcAft>
                      </a:pPr>
                      <a:r>
                        <a:rPr lang="fr-FR" sz="1800" b="1">
                          <a:latin typeface="Arial"/>
                          <a:ea typeface="Times New Roman"/>
                          <a:cs typeface="Arial"/>
                        </a:rPr>
                        <a:t>Procédé de fabrication planar.</a:t>
                      </a:r>
                      <a:endParaRPr lang="fr-FR" sz="1800">
                        <a:latin typeface="Calibri"/>
                        <a:ea typeface="Calibri"/>
                        <a:cs typeface="Arial"/>
                      </a:endParaRPr>
                    </a:p>
                  </a:txBody>
                  <a:tcPr marL="35164" marR="35164" marT="28634" marB="28634">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a:noFill/>
                    </a:lnB>
                    <a:solidFill>
                      <a:srgbClr val="FFFFDB"/>
                    </a:solidFill>
                  </a:tcPr>
                </a:tc>
                <a:tc>
                  <a:txBody>
                    <a:bodyPr/>
                    <a:lstStyle/>
                    <a:p>
                      <a:pPr marL="78105">
                        <a:lnSpc>
                          <a:spcPct val="115000"/>
                        </a:lnSpc>
                        <a:spcAft>
                          <a:spcPts val="1000"/>
                        </a:spcAft>
                      </a:pPr>
                      <a:r>
                        <a:rPr lang="fr-FR" sz="1800">
                          <a:latin typeface="Comic Sans MS"/>
                          <a:ea typeface="Times New Roman"/>
                          <a:cs typeface="Times New Roman"/>
                        </a:rPr>
                        <a:t>Noyce Robert</a:t>
                      </a:r>
                      <a:endParaRPr lang="fr-FR" sz="1800">
                        <a:latin typeface="Calibri"/>
                        <a:ea typeface="Calibri"/>
                        <a:cs typeface="Arial"/>
                      </a:endParaRPr>
                    </a:p>
                  </a:txBody>
                  <a:tcPr marL="35164" marR="35164" marT="28634" marB="28634">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a:noFill/>
                    </a:lnB>
                    <a:solidFill>
                      <a:srgbClr val="FFFFFF"/>
                    </a:solidFill>
                  </a:tcPr>
                </a:tc>
              </a:tr>
              <a:tr h="559958">
                <a:tc gridSpan="3">
                  <a:txBody>
                    <a:bodyPr/>
                    <a:lstStyle/>
                    <a:p>
                      <a:pPr>
                        <a:lnSpc>
                          <a:spcPct val="115000"/>
                        </a:lnSpc>
                      </a:pPr>
                      <a:endParaRPr lang="fr-FR" sz="1800">
                        <a:latin typeface="Calibri"/>
                        <a:ea typeface="Times New Roman"/>
                        <a:cs typeface="Arial"/>
                      </a:endParaRPr>
                    </a:p>
                  </a:txBody>
                  <a:tcPr marL="35164" marR="35164" marT="28634" marB="28634">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a:noFill/>
                    </a:lnT>
                    <a:lnB w="12700" cap="flat" cmpd="sng" algn="ctr">
                      <a:solidFill>
                        <a:srgbClr val="FABF8F"/>
                      </a:solidFill>
                      <a:prstDash val="solid"/>
                      <a:round/>
                      <a:headEnd type="none" w="med" len="med"/>
                      <a:tailEnd type="none" w="med" len="med"/>
                    </a:lnB>
                    <a:solidFill>
                      <a:srgbClr val="EBFFFF"/>
                    </a:solidFill>
                  </a:tcPr>
                </a:tc>
                <a:tc hMerge="1">
                  <a:txBody>
                    <a:bodyPr/>
                    <a:lstStyle/>
                    <a:p>
                      <a:endParaRPr lang="fr-FR"/>
                    </a:p>
                  </a:txBody>
                  <a:tcPr/>
                </a:tc>
                <a:tc hMerge="1">
                  <a:txBody>
                    <a:bodyPr/>
                    <a:lstStyle/>
                    <a:p>
                      <a:endParaRPr lang="fr-FR"/>
                    </a:p>
                  </a:txBody>
                  <a:tcPr/>
                </a:tc>
              </a:tr>
              <a:tr h="1449110">
                <a:tc>
                  <a:txBody>
                    <a:bodyPr/>
                    <a:lstStyle/>
                    <a:p>
                      <a:pPr marL="71755" marR="71755" algn="r">
                        <a:lnSpc>
                          <a:spcPct val="115000"/>
                        </a:lnSpc>
                        <a:spcAft>
                          <a:spcPts val="0"/>
                        </a:spcAft>
                      </a:pPr>
                      <a:r>
                        <a:rPr lang="fr-FR" sz="1800" b="1">
                          <a:latin typeface="Arial"/>
                          <a:ea typeface="Times New Roman"/>
                          <a:cs typeface="Arial"/>
                        </a:rPr>
                        <a:t>1960</a:t>
                      </a:r>
                      <a:endParaRPr lang="fr-FR" sz="1800">
                        <a:latin typeface="Calibri"/>
                        <a:ea typeface="Calibri"/>
                        <a:cs typeface="Arial"/>
                      </a:endParaRPr>
                    </a:p>
                  </a:txBody>
                  <a:tcPr marL="35164" marR="35164" marT="28634" marB="28634">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EBFFFF"/>
                    </a:solidFill>
                  </a:tcPr>
                </a:tc>
                <a:tc>
                  <a:txBody>
                    <a:bodyPr/>
                    <a:lstStyle/>
                    <a:p>
                      <a:pPr marL="228600">
                        <a:lnSpc>
                          <a:spcPct val="115000"/>
                        </a:lnSpc>
                        <a:spcAft>
                          <a:spcPts val="1000"/>
                        </a:spcAft>
                      </a:pPr>
                      <a:r>
                        <a:rPr lang="fr-FR" sz="1800" b="1">
                          <a:latin typeface="Arial"/>
                          <a:ea typeface="Times New Roman"/>
                          <a:cs typeface="Arial"/>
                        </a:rPr>
                        <a:t>LED – Light Emitting Diode</a:t>
                      </a:r>
                      <a:endParaRPr lang="fr-FR" sz="1800">
                        <a:latin typeface="Calibri"/>
                        <a:ea typeface="Calibri"/>
                        <a:cs typeface="Arial"/>
                      </a:endParaRPr>
                    </a:p>
                  </a:txBody>
                  <a:tcPr marL="35164" marR="35164" marT="28634" marB="28634">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FFFFDB"/>
                    </a:solidFill>
                  </a:tcPr>
                </a:tc>
                <a:tc>
                  <a:txBody>
                    <a:bodyPr/>
                    <a:lstStyle/>
                    <a:p>
                      <a:pPr marL="78105">
                        <a:lnSpc>
                          <a:spcPct val="115000"/>
                        </a:lnSpc>
                        <a:spcAft>
                          <a:spcPts val="1000"/>
                        </a:spcAft>
                      </a:pPr>
                      <a:r>
                        <a:rPr lang="fr-FR" sz="1800">
                          <a:latin typeface="Comic Sans MS"/>
                          <a:ea typeface="Times New Roman"/>
                          <a:cs typeface="Times New Roman"/>
                        </a:rPr>
                        <a:t>Allen Gibbons : LED – Light Emitting Diode. Production de la première diode émettrice de lumière sous l'effet du passage d'un courant.</a:t>
                      </a:r>
                      <a:endParaRPr lang="fr-FR" sz="1800">
                        <a:latin typeface="Calibri"/>
                        <a:ea typeface="Calibri"/>
                        <a:cs typeface="Arial"/>
                      </a:endParaRPr>
                    </a:p>
                  </a:txBody>
                  <a:tcPr marL="35164" marR="35164" marT="28634" marB="28634">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FFFFFF"/>
                    </a:solidFill>
                  </a:tcPr>
                </a:tc>
              </a:tr>
              <a:tr h="1449110">
                <a:tc>
                  <a:txBody>
                    <a:bodyPr/>
                    <a:lstStyle/>
                    <a:p>
                      <a:pPr marL="71755" marR="71755" algn="r">
                        <a:lnSpc>
                          <a:spcPct val="115000"/>
                        </a:lnSpc>
                        <a:spcAft>
                          <a:spcPts val="0"/>
                        </a:spcAft>
                      </a:pPr>
                      <a:r>
                        <a:rPr lang="fr-FR" sz="1800" b="1">
                          <a:latin typeface="Arial"/>
                          <a:ea typeface="Times New Roman"/>
                          <a:cs typeface="Arial"/>
                        </a:rPr>
                        <a:t>1962</a:t>
                      </a:r>
                      <a:endParaRPr lang="fr-FR" sz="1800">
                        <a:latin typeface="Calibri"/>
                        <a:ea typeface="Calibri"/>
                        <a:cs typeface="Arial"/>
                      </a:endParaRPr>
                    </a:p>
                  </a:txBody>
                  <a:tcPr marL="35164" marR="35164" marT="28634" marB="28634">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EBFFFF"/>
                    </a:solidFill>
                  </a:tcPr>
                </a:tc>
                <a:tc>
                  <a:txBody>
                    <a:bodyPr/>
                    <a:lstStyle/>
                    <a:p>
                      <a:pPr marL="228600">
                        <a:lnSpc>
                          <a:spcPct val="115000"/>
                        </a:lnSpc>
                        <a:spcAft>
                          <a:spcPts val="1000"/>
                        </a:spcAft>
                      </a:pPr>
                      <a:r>
                        <a:rPr lang="fr-FR" sz="1800" b="1">
                          <a:latin typeface="Arial"/>
                          <a:ea typeface="Times New Roman"/>
                          <a:cs typeface="Arial"/>
                        </a:rPr>
                        <a:t>Transistor MOS (Metal Oxyde semiconductor).</a:t>
                      </a:r>
                      <a:endParaRPr lang="fr-FR" sz="1800">
                        <a:latin typeface="Calibri"/>
                        <a:ea typeface="Calibri"/>
                        <a:cs typeface="Arial"/>
                      </a:endParaRPr>
                    </a:p>
                  </a:txBody>
                  <a:tcPr marL="35164" marR="35164" marT="28634" marB="28634">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FFFFDB"/>
                    </a:solidFill>
                  </a:tcPr>
                </a:tc>
                <a:tc>
                  <a:txBody>
                    <a:bodyPr/>
                    <a:lstStyle/>
                    <a:p>
                      <a:pPr marL="78105">
                        <a:lnSpc>
                          <a:spcPct val="115000"/>
                        </a:lnSpc>
                        <a:spcAft>
                          <a:spcPts val="1000"/>
                        </a:spcAft>
                      </a:pPr>
                      <a:r>
                        <a:rPr lang="fr-FR" sz="1800">
                          <a:latin typeface="Comic Sans MS"/>
                          <a:ea typeface="Times New Roman"/>
                          <a:cs typeface="Times New Roman"/>
                        </a:rPr>
                        <a:t>Hofstein Steven</a:t>
                      </a:r>
                      <a:endParaRPr lang="fr-FR" sz="1800">
                        <a:latin typeface="Calibri"/>
                        <a:ea typeface="Calibri"/>
                        <a:cs typeface="Arial"/>
                      </a:endParaRPr>
                    </a:p>
                    <a:p>
                      <a:pPr marL="78105">
                        <a:lnSpc>
                          <a:spcPct val="115000"/>
                        </a:lnSpc>
                        <a:spcAft>
                          <a:spcPts val="1000"/>
                        </a:spcAft>
                      </a:pPr>
                      <a:r>
                        <a:rPr lang="fr-FR" sz="1800">
                          <a:latin typeface="Comic Sans MS"/>
                          <a:ea typeface="Times New Roman"/>
                          <a:cs typeface="Times New Roman"/>
                        </a:rPr>
                        <a:t>Heiman Frederic</a:t>
                      </a:r>
                      <a:endParaRPr lang="fr-FR" sz="1800">
                        <a:latin typeface="Calibri"/>
                        <a:ea typeface="Calibri"/>
                        <a:cs typeface="Arial"/>
                      </a:endParaRPr>
                    </a:p>
                  </a:txBody>
                  <a:tcPr marL="35164" marR="35164" marT="28634" marB="28634">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FFFFFF"/>
                    </a:solidFill>
                  </a:tcPr>
                </a:tc>
              </a:tr>
              <a:tr h="582471">
                <a:tc>
                  <a:txBody>
                    <a:bodyPr/>
                    <a:lstStyle/>
                    <a:p>
                      <a:pPr marL="71755" marR="71755" algn="r">
                        <a:lnSpc>
                          <a:spcPct val="115000"/>
                        </a:lnSpc>
                        <a:spcAft>
                          <a:spcPts val="0"/>
                        </a:spcAft>
                      </a:pPr>
                      <a:r>
                        <a:rPr lang="fr-FR" sz="1800" b="1">
                          <a:latin typeface="Arial"/>
                          <a:ea typeface="Times New Roman"/>
                          <a:cs typeface="Arial"/>
                        </a:rPr>
                        <a:t>1962</a:t>
                      </a:r>
                      <a:endParaRPr lang="fr-FR" sz="1800">
                        <a:latin typeface="Calibri"/>
                        <a:ea typeface="Calibri"/>
                        <a:cs typeface="Arial"/>
                      </a:endParaRPr>
                    </a:p>
                  </a:txBody>
                  <a:tcPr marL="35164" marR="35164" marT="28634" marB="28634">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EBFFFF"/>
                    </a:solidFill>
                  </a:tcPr>
                </a:tc>
                <a:tc>
                  <a:txBody>
                    <a:bodyPr/>
                    <a:lstStyle/>
                    <a:p>
                      <a:pPr marL="228600">
                        <a:lnSpc>
                          <a:spcPct val="115000"/>
                        </a:lnSpc>
                        <a:spcAft>
                          <a:spcPts val="1000"/>
                        </a:spcAft>
                      </a:pPr>
                      <a:r>
                        <a:rPr lang="fr-FR" sz="1800" b="1">
                          <a:latin typeface="Arial"/>
                          <a:ea typeface="Times New Roman"/>
                          <a:cs typeface="Arial"/>
                        </a:rPr>
                        <a:t>Ampli-op</a:t>
                      </a:r>
                      <a:endParaRPr lang="fr-FR" sz="1800">
                        <a:latin typeface="Calibri"/>
                        <a:ea typeface="Calibri"/>
                        <a:cs typeface="Arial"/>
                      </a:endParaRPr>
                    </a:p>
                  </a:txBody>
                  <a:tcPr marL="35164" marR="35164" marT="28634" marB="28634">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FFFFDB"/>
                    </a:solidFill>
                  </a:tcPr>
                </a:tc>
                <a:tc>
                  <a:txBody>
                    <a:bodyPr/>
                    <a:lstStyle/>
                    <a:p>
                      <a:pPr marL="78105">
                        <a:lnSpc>
                          <a:spcPct val="115000"/>
                        </a:lnSpc>
                        <a:spcAft>
                          <a:spcPts val="1000"/>
                        </a:spcAft>
                      </a:pPr>
                      <a:r>
                        <a:rPr lang="fr-FR" sz="1800">
                          <a:latin typeface="Comic Sans MS"/>
                          <a:ea typeface="Times New Roman"/>
                          <a:cs typeface="Times New Roman"/>
                        </a:rPr>
                        <a:t>Amplificateur Opérationnel à l'état solide (Ampli-op).</a:t>
                      </a:r>
                      <a:endParaRPr lang="fr-FR" sz="1800">
                        <a:latin typeface="Calibri"/>
                        <a:ea typeface="Calibri"/>
                        <a:cs typeface="Arial"/>
                      </a:endParaRPr>
                    </a:p>
                  </a:txBody>
                  <a:tcPr marL="35164" marR="35164" marT="28634" marB="28634">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FFFFFF"/>
                    </a:solidFill>
                  </a:tcPr>
                </a:tc>
              </a:tr>
              <a:tr h="1015790">
                <a:tc>
                  <a:txBody>
                    <a:bodyPr/>
                    <a:lstStyle/>
                    <a:p>
                      <a:pPr marL="71755" marR="71755" algn="r">
                        <a:lnSpc>
                          <a:spcPct val="115000"/>
                        </a:lnSpc>
                        <a:spcAft>
                          <a:spcPts val="0"/>
                        </a:spcAft>
                      </a:pPr>
                      <a:r>
                        <a:rPr lang="fr-FR" sz="1800">
                          <a:latin typeface="Calibri"/>
                          <a:ea typeface="Calibri"/>
                          <a:cs typeface="Arial"/>
                        </a:rPr>
                        <a:t/>
                      </a:r>
                      <a:br>
                        <a:rPr lang="fr-FR" sz="1800">
                          <a:latin typeface="Calibri"/>
                          <a:ea typeface="Calibri"/>
                          <a:cs typeface="Arial"/>
                        </a:rPr>
                      </a:br>
                      <a:r>
                        <a:rPr lang="fr-FR" sz="1800" b="1">
                          <a:latin typeface="Arial"/>
                          <a:ea typeface="Times New Roman"/>
                          <a:cs typeface="Arial"/>
                        </a:rPr>
                        <a:t>1962</a:t>
                      </a:r>
                      <a:endParaRPr lang="fr-FR" sz="1800">
                        <a:latin typeface="Calibri"/>
                        <a:ea typeface="Calibri"/>
                        <a:cs typeface="Arial"/>
                      </a:endParaRPr>
                    </a:p>
                  </a:txBody>
                  <a:tcPr marL="35164" marR="35164" marT="28634" marB="28634">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EBFFFF"/>
                    </a:solidFill>
                  </a:tcPr>
                </a:tc>
                <a:tc>
                  <a:txBody>
                    <a:bodyPr/>
                    <a:lstStyle/>
                    <a:p>
                      <a:pPr marL="228600">
                        <a:lnSpc>
                          <a:spcPct val="115000"/>
                        </a:lnSpc>
                        <a:spcAft>
                          <a:spcPts val="1000"/>
                        </a:spcAft>
                      </a:pPr>
                      <a:r>
                        <a:rPr lang="fr-FR" sz="1800" b="1">
                          <a:latin typeface="Arial"/>
                          <a:ea typeface="Times New Roman"/>
                          <a:cs typeface="Arial"/>
                        </a:rPr>
                        <a:t>Satellite</a:t>
                      </a:r>
                      <a:endParaRPr lang="fr-FR" sz="1800">
                        <a:latin typeface="Calibri"/>
                        <a:ea typeface="Calibri"/>
                        <a:cs typeface="Arial"/>
                      </a:endParaRPr>
                    </a:p>
                  </a:txBody>
                  <a:tcPr marL="35164" marR="35164" marT="28634" marB="28634">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FFFFDB"/>
                    </a:solidFill>
                  </a:tcPr>
                </a:tc>
                <a:tc>
                  <a:txBody>
                    <a:bodyPr/>
                    <a:lstStyle/>
                    <a:p>
                      <a:pPr marL="78105">
                        <a:lnSpc>
                          <a:spcPct val="115000"/>
                        </a:lnSpc>
                        <a:spcAft>
                          <a:spcPts val="1000"/>
                        </a:spcAft>
                      </a:pPr>
                      <a:r>
                        <a:rPr lang="fr-FR" sz="1800" dirty="0">
                          <a:latin typeface="Comic Sans MS"/>
                          <a:ea typeface="Times New Roman"/>
                          <a:cs typeface="Times New Roman"/>
                        </a:rPr>
                        <a:t>- Première retransmission télévision (</a:t>
                      </a:r>
                      <a:r>
                        <a:rPr lang="fr-FR" sz="1800" dirty="0" err="1">
                          <a:latin typeface="Comic Sans MS"/>
                          <a:ea typeface="Times New Roman"/>
                          <a:cs typeface="Times New Roman"/>
                        </a:rPr>
                        <a:t>Telstar</a:t>
                      </a:r>
                      <a:r>
                        <a:rPr lang="fr-FR" sz="1800" dirty="0">
                          <a:latin typeface="Comic Sans MS"/>
                          <a:ea typeface="Times New Roman"/>
                          <a:cs typeface="Times New Roman"/>
                        </a:rPr>
                        <a:t>) entre Europe et États-Unis</a:t>
                      </a:r>
                      <a:endParaRPr lang="fr-FR" sz="1800" dirty="0">
                        <a:latin typeface="Calibri"/>
                        <a:ea typeface="Calibri"/>
                        <a:cs typeface="Arial"/>
                      </a:endParaRPr>
                    </a:p>
                  </a:txBody>
                  <a:tcPr marL="35164" marR="35164" marT="28634" marB="28634">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FFFFFF"/>
                    </a:solidFill>
                  </a:tcPr>
                </a:tc>
              </a:tr>
            </a:tbl>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nvGraphicFramePr>
        <p:xfrm>
          <a:off x="0" y="428605"/>
          <a:ext cx="9143999" cy="6072230"/>
        </p:xfrm>
        <a:graphic>
          <a:graphicData uri="http://schemas.openxmlformats.org/drawingml/2006/table">
            <a:tbl>
              <a:tblPr/>
              <a:tblGrid>
                <a:gridCol w="851777"/>
                <a:gridCol w="2168027"/>
                <a:gridCol w="6124195"/>
              </a:tblGrid>
              <a:tr h="1214445">
                <a:tc>
                  <a:txBody>
                    <a:bodyPr/>
                    <a:lstStyle/>
                    <a:p>
                      <a:pPr marL="71755" marR="71755" algn="r">
                        <a:lnSpc>
                          <a:spcPct val="115000"/>
                        </a:lnSpc>
                        <a:spcAft>
                          <a:spcPts val="0"/>
                        </a:spcAft>
                      </a:pPr>
                      <a:r>
                        <a:rPr lang="fr-FR" sz="1800" b="1">
                          <a:latin typeface="Arial"/>
                          <a:ea typeface="Times New Roman"/>
                          <a:cs typeface="Arial"/>
                        </a:rPr>
                        <a:t>1963</a:t>
                      </a:r>
                      <a:endParaRPr lang="fr-FR" sz="1800">
                        <a:latin typeface="Calibri"/>
                        <a:ea typeface="Calibri"/>
                        <a:cs typeface="Arial"/>
                      </a:endParaRPr>
                    </a:p>
                  </a:txBody>
                  <a:tcPr marL="35164" marR="35164" marT="28634" marB="28634">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EBFFFF"/>
                    </a:solidFill>
                  </a:tcPr>
                </a:tc>
                <a:tc>
                  <a:txBody>
                    <a:bodyPr/>
                    <a:lstStyle/>
                    <a:p>
                      <a:pPr marL="228600">
                        <a:lnSpc>
                          <a:spcPct val="115000"/>
                        </a:lnSpc>
                        <a:spcAft>
                          <a:spcPts val="1000"/>
                        </a:spcAft>
                      </a:pPr>
                      <a:r>
                        <a:rPr lang="fr-FR" sz="1800" b="1">
                          <a:latin typeface="Arial"/>
                          <a:ea typeface="Times New Roman"/>
                          <a:cs typeface="Arial"/>
                        </a:rPr>
                        <a:t>Triac: deux thyristors tête-bêche.</a:t>
                      </a:r>
                      <a:endParaRPr lang="fr-FR" sz="1800">
                        <a:latin typeface="Calibri"/>
                        <a:ea typeface="Calibri"/>
                        <a:cs typeface="Arial"/>
                      </a:endParaRPr>
                    </a:p>
                  </a:txBody>
                  <a:tcPr marL="35164" marR="35164" marT="28634" marB="28634">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FFFFDB"/>
                    </a:solidFill>
                  </a:tcPr>
                </a:tc>
                <a:tc>
                  <a:txBody>
                    <a:bodyPr/>
                    <a:lstStyle/>
                    <a:p>
                      <a:pPr marL="78105">
                        <a:lnSpc>
                          <a:spcPct val="115000"/>
                        </a:lnSpc>
                        <a:spcAft>
                          <a:spcPts val="1000"/>
                        </a:spcAft>
                      </a:pPr>
                      <a:r>
                        <a:rPr lang="fr-FR" sz="1800">
                          <a:latin typeface="Comic Sans MS"/>
                          <a:ea typeface="Times New Roman"/>
                          <a:cs typeface="Times New Roman"/>
                        </a:rPr>
                        <a:t>/</a:t>
                      </a:r>
                      <a:endParaRPr lang="fr-FR" sz="1800">
                        <a:latin typeface="Calibri"/>
                        <a:ea typeface="Calibri"/>
                        <a:cs typeface="Arial"/>
                      </a:endParaRPr>
                    </a:p>
                  </a:txBody>
                  <a:tcPr marL="35164" marR="35164" marT="28634" marB="28634">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FFFFFF"/>
                    </a:solidFill>
                  </a:tcPr>
                </a:tc>
              </a:tr>
              <a:tr h="1214445">
                <a:tc>
                  <a:txBody>
                    <a:bodyPr/>
                    <a:lstStyle/>
                    <a:p>
                      <a:pPr marL="71755" marR="71755" algn="r">
                        <a:lnSpc>
                          <a:spcPct val="115000"/>
                        </a:lnSpc>
                        <a:spcAft>
                          <a:spcPts val="0"/>
                        </a:spcAft>
                      </a:pPr>
                      <a:r>
                        <a:rPr lang="fr-FR" sz="1800" b="1">
                          <a:latin typeface="Arial"/>
                          <a:ea typeface="Times New Roman"/>
                          <a:cs typeface="Arial"/>
                        </a:rPr>
                        <a:t>1964</a:t>
                      </a:r>
                      <a:endParaRPr lang="fr-FR" sz="1800">
                        <a:latin typeface="Calibri"/>
                        <a:ea typeface="Calibri"/>
                        <a:cs typeface="Arial"/>
                      </a:endParaRPr>
                    </a:p>
                  </a:txBody>
                  <a:tcPr marL="35164" marR="35164" marT="28634" marB="28634">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EBFFFF"/>
                    </a:solidFill>
                  </a:tcPr>
                </a:tc>
                <a:tc>
                  <a:txBody>
                    <a:bodyPr/>
                    <a:lstStyle/>
                    <a:p>
                      <a:pPr marL="228600">
                        <a:lnSpc>
                          <a:spcPct val="115000"/>
                        </a:lnSpc>
                        <a:spcAft>
                          <a:spcPts val="1000"/>
                        </a:spcAft>
                      </a:pPr>
                      <a:r>
                        <a:rPr lang="fr-FR" sz="1800" b="1">
                          <a:latin typeface="Arial"/>
                          <a:ea typeface="Times New Roman"/>
                          <a:cs typeface="Arial"/>
                        </a:rPr>
                        <a:t>Famille de circuits logiques TTL 54/74</a:t>
                      </a:r>
                      <a:endParaRPr lang="fr-FR" sz="1800">
                        <a:latin typeface="Calibri"/>
                        <a:ea typeface="Calibri"/>
                        <a:cs typeface="Arial"/>
                      </a:endParaRPr>
                    </a:p>
                  </a:txBody>
                  <a:tcPr marL="35164" marR="35164" marT="28634" marB="28634">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FFFFDB"/>
                    </a:solidFill>
                  </a:tcPr>
                </a:tc>
                <a:tc>
                  <a:txBody>
                    <a:bodyPr/>
                    <a:lstStyle/>
                    <a:p>
                      <a:pPr marL="78105">
                        <a:lnSpc>
                          <a:spcPct val="115000"/>
                        </a:lnSpc>
                        <a:spcAft>
                          <a:spcPts val="1000"/>
                        </a:spcAft>
                      </a:pPr>
                      <a:r>
                        <a:rPr lang="fr-FR" sz="1800">
                          <a:latin typeface="Comic Sans MS"/>
                          <a:ea typeface="Times New Roman"/>
                          <a:cs typeface="Times New Roman"/>
                        </a:rPr>
                        <a:t>Famille de circuits logiques TTL 54/74 de Texas Instrument, alimentée sous 5 volts.</a:t>
                      </a:r>
                      <a:endParaRPr lang="fr-FR" sz="1800">
                        <a:latin typeface="Calibri"/>
                        <a:ea typeface="Calibri"/>
                        <a:cs typeface="Arial"/>
                      </a:endParaRPr>
                    </a:p>
                  </a:txBody>
                  <a:tcPr marL="35164" marR="35164" marT="28634" marB="28634">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FFFFFF"/>
                    </a:solidFill>
                  </a:tcPr>
                </a:tc>
              </a:tr>
              <a:tr h="696385">
                <a:tc>
                  <a:txBody>
                    <a:bodyPr/>
                    <a:lstStyle/>
                    <a:p>
                      <a:pPr marL="71755" marR="71755" algn="r">
                        <a:lnSpc>
                          <a:spcPct val="115000"/>
                        </a:lnSpc>
                        <a:spcAft>
                          <a:spcPts val="0"/>
                        </a:spcAft>
                      </a:pPr>
                      <a:r>
                        <a:rPr lang="fr-FR" sz="1800" b="1">
                          <a:latin typeface="Arial"/>
                          <a:ea typeface="Times New Roman"/>
                          <a:cs typeface="Arial"/>
                        </a:rPr>
                        <a:t>1965</a:t>
                      </a:r>
                      <a:endParaRPr lang="fr-FR" sz="1800">
                        <a:latin typeface="Calibri"/>
                        <a:ea typeface="Calibri"/>
                        <a:cs typeface="Arial"/>
                      </a:endParaRPr>
                    </a:p>
                  </a:txBody>
                  <a:tcPr marL="35164" marR="35164" marT="28634" marB="28634">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EBFFFF"/>
                    </a:solidFill>
                  </a:tcPr>
                </a:tc>
                <a:tc>
                  <a:txBody>
                    <a:bodyPr/>
                    <a:lstStyle/>
                    <a:p>
                      <a:pPr marL="228600">
                        <a:lnSpc>
                          <a:spcPct val="115000"/>
                        </a:lnSpc>
                        <a:spcAft>
                          <a:spcPts val="1000"/>
                        </a:spcAft>
                      </a:pPr>
                      <a:r>
                        <a:rPr lang="fr-FR" sz="1800" b="1" u="sng">
                          <a:solidFill>
                            <a:srgbClr val="0000FF"/>
                          </a:solidFill>
                          <a:latin typeface="Arial"/>
                          <a:ea typeface="Times New Roman"/>
                          <a:cs typeface="Arial"/>
                          <a:hlinkClick r:id="rId2"/>
                        </a:rPr>
                        <a:t>Satellite</a:t>
                      </a:r>
                      <a:r>
                        <a:rPr lang="fr-FR" sz="1800" b="1">
                          <a:latin typeface="Arial"/>
                          <a:ea typeface="Times New Roman"/>
                          <a:cs typeface="Arial"/>
                        </a:rPr>
                        <a:t> </a:t>
                      </a:r>
                      <a:endParaRPr lang="fr-FR" sz="1800">
                        <a:latin typeface="Calibri"/>
                        <a:ea typeface="Calibri"/>
                        <a:cs typeface="Arial"/>
                      </a:endParaRPr>
                    </a:p>
                  </a:txBody>
                  <a:tcPr marL="35164" marR="35164" marT="28634" marB="28634">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FFFFDB"/>
                    </a:solidFill>
                  </a:tcPr>
                </a:tc>
                <a:tc>
                  <a:txBody>
                    <a:bodyPr/>
                    <a:lstStyle/>
                    <a:p>
                      <a:pPr marL="78105">
                        <a:lnSpc>
                          <a:spcPct val="115000"/>
                        </a:lnSpc>
                        <a:spcAft>
                          <a:spcPts val="1000"/>
                        </a:spcAft>
                      </a:pPr>
                      <a:r>
                        <a:rPr lang="fr-FR" sz="1800">
                          <a:latin typeface="Comic Sans MS"/>
                          <a:ea typeface="Times New Roman"/>
                          <a:cs typeface="Times New Roman"/>
                        </a:rPr>
                        <a:t>de communication</a:t>
                      </a:r>
                      <a:endParaRPr lang="fr-FR" sz="1800">
                        <a:latin typeface="Calibri"/>
                        <a:ea typeface="Calibri"/>
                        <a:cs typeface="Arial"/>
                      </a:endParaRPr>
                    </a:p>
                  </a:txBody>
                  <a:tcPr marL="35164" marR="35164" marT="28634" marB="28634">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FFFFFF"/>
                    </a:solidFill>
                  </a:tcPr>
                </a:tc>
              </a:tr>
              <a:tr h="1732510">
                <a:tc>
                  <a:txBody>
                    <a:bodyPr/>
                    <a:lstStyle/>
                    <a:p>
                      <a:pPr marL="71755" marR="71755" algn="r">
                        <a:lnSpc>
                          <a:spcPct val="115000"/>
                        </a:lnSpc>
                        <a:spcAft>
                          <a:spcPts val="0"/>
                        </a:spcAft>
                      </a:pPr>
                      <a:r>
                        <a:rPr lang="fr-FR" sz="1800" b="1">
                          <a:latin typeface="Arial"/>
                          <a:ea typeface="Times New Roman"/>
                          <a:cs typeface="Arial"/>
                        </a:rPr>
                        <a:t>1971</a:t>
                      </a:r>
                      <a:endParaRPr lang="fr-FR" sz="1800">
                        <a:latin typeface="Calibri"/>
                        <a:ea typeface="Calibri"/>
                        <a:cs typeface="Arial"/>
                      </a:endParaRPr>
                    </a:p>
                    <a:p>
                      <a:pPr marL="71755" marR="71755" algn="r">
                        <a:lnSpc>
                          <a:spcPct val="115000"/>
                        </a:lnSpc>
                        <a:spcAft>
                          <a:spcPts val="0"/>
                        </a:spcAft>
                      </a:pPr>
                      <a:r>
                        <a:rPr lang="fr-FR" sz="1800">
                          <a:latin typeface="Arial"/>
                          <a:ea typeface="Times New Roman"/>
                          <a:cs typeface="Arial"/>
                        </a:rPr>
                        <a:t>15/11</a:t>
                      </a:r>
                      <a:endParaRPr lang="fr-FR" sz="1800">
                        <a:latin typeface="Calibri"/>
                        <a:ea typeface="Calibri"/>
                        <a:cs typeface="Arial"/>
                      </a:endParaRPr>
                    </a:p>
                  </a:txBody>
                  <a:tcPr marL="35164" marR="35164" marT="28634" marB="28634">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EBFFFF"/>
                    </a:solidFill>
                  </a:tcPr>
                </a:tc>
                <a:tc>
                  <a:txBody>
                    <a:bodyPr/>
                    <a:lstStyle/>
                    <a:p>
                      <a:pPr marL="228600">
                        <a:lnSpc>
                          <a:spcPct val="115000"/>
                        </a:lnSpc>
                        <a:spcAft>
                          <a:spcPts val="1000"/>
                        </a:spcAft>
                      </a:pPr>
                      <a:r>
                        <a:rPr lang="fr-FR" sz="1800" b="1">
                          <a:latin typeface="Arial"/>
                          <a:ea typeface="Times New Roman"/>
                          <a:cs typeface="Arial"/>
                        </a:rPr>
                        <a:t>Premier </a:t>
                      </a:r>
                      <a:r>
                        <a:rPr lang="fr-FR" sz="1800" b="1" u="sng">
                          <a:solidFill>
                            <a:srgbClr val="0000FF"/>
                          </a:solidFill>
                          <a:latin typeface="Arial"/>
                          <a:ea typeface="Times New Roman"/>
                          <a:cs typeface="Arial"/>
                          <a:hlinkClick r:id="rId3"/>
                        </a:rPr>
                        <a:t>microprocesseur</a:t>
                      </a:r>
                      <a:r>
                        <a:rPr lang="fr-FR" sz="1800" b="1">
                          <a:latin typeface="Arial"/>
                          <a:ea typeface="Times New Roman"/>
                          <a:cs typeface="Arial"/>
                        </a:rPr>
                        <a:t> </a:t>
                      </a:r>
                      <a:endParaRPr lang="fr-FR" sz="1800">
                        <a:latin typeface="Calibri"/>
                        <a:ea typeface="Calibri"/>
                        <a:cs typeface="Arial"/>
                      </a:endParaRPr>
                    </a:p>
                  </a:txBody>
                  <a:tcPr marL="35164" marR="35164" marT="28634" marB="28634">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FFFFDB"/>
                    </a:solidFill>
                  </a:tcPr>
                </a:tc>
                <a:tc>
                  <a:txBody>
                    <a:bodyPr/>
                    <a:lstStyle/>
                    <a:p>
                      <a:pPr marL="228600">
                        <a:lnSpc>
                          <a:spcPct val="115000"/>
                        </a:lnSpc>
                        <a:spcAft>
                          <a:spcPts val="1000"/>
                        </a:spcAft>
                      </a:pPr>
                      <a:r>
                        <a:rPr lang="fr-FR" sz="1800">
                          <a:latin typeface="Comic Sans MS"/>
                          <a:ea typeface="Times New Roman"/>
                          <a:cs typeface="Times New Roman"/>
                        </a:rPr>
                        <a:t>Hoff Ted, Faggin Frederico : présentent le 4004 Intel; 4 pour quatre bits en parallèle, 2 300 </a:t>
                      </a:r>
                      <a:r>
                        <a:rPr lang="fr-FR" sz="1800" u="none" strike="noStrike">
                          <a:solidFill>
                            <a:srgbClr val="0000FF"/>
                          </a:solidFill>
                          <a:latin typeface="Comic Sans MS"/>
                          <a:ea typeface="Calibri"/>
                          <a:cs typeface="Times New Roman"/>
                          <a:hlinkClick r:id="rId4"/>
                        </a:rPr>
                        <a:t>transistors</a:t>
                      </a:r>
                      <a:r>
                        <a:rPr lang="fr-FR" sz="1800">
                          <a:latin typeface="Comic Sans MS"/>
                          <a:ea typeface="Times New Roman"/>
                          <a:cs typeface="Times New Roman"/>
                        </a:rPr>
                        <a:t>, 740 Hz, 60 000 opérations par seconde, 16 pattes (ou pinoches).</a:t>
                      </a:r>
                      <a:endParaRPr lang="fr-FR" sz="1800">
                        <a:latin typeface="Calibri"/>
                        <a:ea typeface="Calibri"/>
                        <a:cs typeface="Arial"/>
                      </a:endParaRPr>
                    </a:p>
                  </a:txBody>
                  <a:tcPr marL="35164" marR="35164" marT="28634" marB="28634">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FFFFFF"/>
                    </a:solidFill>
                  </a:tcPr>
                </a:tc>
              </a:tr>
              <a:tr h="1214445">
                <a:tc>
                  <a:txBody>
                    <a:bodyPr/>
                    <a:lstStyle/>
                    <a:p>
                      <a:pPr marL="71755" marR="71755" algn="r">
                        <a:lnSpc>
                          <a:spcPct val="115000"/>
                        </a:lnSpc>
                        <a:spcAft>
                          <a:spcPts val="0"/>
                        </a:spcAft>
                      </a:pPr>
                      <a:r>
                        <a:rPr lang="fr-FR" sz="1800" b="1">
                          <a:latin typeface="Arial"/>
                          <a:ea typeface="Times New Roman"/>
                          <a:cs typeface="Arial"/>
                        </a:rPr>
                        <a:t>1974</a:t>
                      </a:r>
                      <a:endParaRPr lang="fr-FR" sz="1800">
                        <a:latin typeface="Calibri"/>
                        <a:ea typeface="Calibri"/>
                        <a:cs typeface="Arial"/>
                      </a:endParaRPr>
                    </a:p>
                  </a:txBody>
                  <a:tcPr marL="35164" marR="35164" marT="28634" marB="28634">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EBFFFF"/>
                    </a:solidFill>
                  </a:tcPr>
                </a:tc>
                <a:tc>
                  <a:txBody>
                    <a:bodyPr/>
                    <a:lstStyle/>
                    <a:p>
                      <a:pPr marL="228600">
                        <a:lnSpc>
                          <a:spcPct val="115000"/>
                        </a:lnSpc>
                        <a:spcAft>
                          <a:spcPts val="1000"/>
                        </a:spcAft>
                      </a:pPr>
                      <a:r>
                        <a:rPr lang="fr-FR" sz="1800" b="1" u="sng">
                          <a:solidFill>
                            <a:srgbClr val="0000FF"/>
                          </a:solidFill>
                          <a:latin typeface="Arial"/>
                          <a:ea typeface="Times New Roman"/>
                          <a:cs typeface="Arial"/>
                          <a:hlinkClick r:id="rId4"/>
                        </a:rPr>
                        <a:t>Intel</a:t>
                      </a:r>
                      <a:r>
                        <a:rPr lang="fr-FR" sz="1800" b="1">
                          <a:latin typeface="Arial"/>
                          <a:ea typeface="Times New Roman"/>
                          <a:cs typeface="Arial"/>
                        </a:rPr>
                        <a:t> 8080</a:t>
                      </a:r>
                      <a:endParaRPr lang="fr-FR" sz="1800">
                        <a:latin typeface="Calibri"/>
                        <a:ea typeface="Calibri"/>
                        <a:cs typeface="Arial"/>
                      </a:endParaRPr>
                    </a:p>
                  </a:txBody>
                  <a:tcPr marL="35164" marR="35164" marT="28634" marB="28634">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FFFFDB"/>
                    </a:solidFill>
                  </a:tcPr>
                </a:tc>
                <a:tc>
                  <a:txBody>
                    <a:bodyPr/>
                    <a:lstStyle/>
                    <a:p>
                      <a:pPr marL="228600">
                        <a:lnSpc>
                          <a:spcPct val="115000"/>
                        </a:lnSpc>
                        <a:spcAft>
                          <a:spcPts val="1000"/>
                        </a:spcAft>
                      </a:pPr>
                      <a:r>
                        <a:rPr lang="fr-FR" sz="1800" dirty="0">
                          <a:latin typeface="Comic Sans MS"/>
                          <a:ea typeface="Times New Roman"/>
                          <a:cs typeface="Times New Roman"/>
                        </a:rPr>
                        <a:t>- Mise sur le marché d ce microprocesseur qui va rendre possible l'explosion de ordinateurs personnels.</a:t>
                      </a:r>
                      <a:endParaRPr lang="fr-FR" sz="1800" dirty="0">
                        <a:latin typeface="Calibri"/>
                        <a:ea typeface="Calibri"/>
                        <a:cs typeface="Arial"/>
                      </a:endParaRPr>
                    </a:p>
                  </a:txBody>
                  <a:tcPr marL="35164" marR="35164" marT="28634" marB="28634">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FFFFFF"/>
                    </a:solidFill>
                  </a:tcPr>
                </a:tc>
              </a:tr>
            </a:tbl>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nvGraphicFramePr>
        <p:xfrm>
          <a:off x="428596" y="428604"/>
          <a:ext cx="8429684" cy="6000791"/>
        </p:xfrm>
        <a:graphic>
          <a:graphicData uri="http://schemas.openxmlformats.org/drawingml/2006/table">
            <a:tbl>
              <a:tblPr/>
              <a:tblGrid>
                <a:gridCol w="812550"/>
                <a:gridCol w="2068183"/>
                <a:gridCol w="5548951"/>
              </a:tblGrid>
              <a:tr h="1355625">
                <a:tc>
                  <a:txBody>
                    <a:bodyPr/>
                    <a:lstStyle/>
                    <a:p>
                      <a:pPr marL="71755" marR="71755" algn="r">
                        <a:lnSpc>
                          <a:spcPct val="115000"/>
                        </a:lnSpc>
                        <a:spcAft>
                          <a:spcPts val="0"/>
                        </a:spcAft>
                      </a:pPr>
                      <a:r>
                        <a:rPr lang="fr-FR" sz="1800" b="1">
                          <a:latin typeface="Arial"/>
                          <a:ea typeface="Times New Roman"/>
                          <a:cs typeface="Arial"/>
                        </a:rPr>
                        <a:t>1974</a:t>
                      </a:r>
                      <a:endParaRPr lang="fr-FR" sz="1800">
                        <a:latin typeface="Calibri"/>
                        <a:ea typeface="Calibri"/>
                        <a:cs typeface="Arial"/>
                      </a:endParaRPr>
                    </a:p>
                  </a:txBody>
                  <a:tcPr marL="35164" marR="35164" marT="28634" marB="28634">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EBFFFF"/>
                    </a:solidFill>
                  </a:tcPr>
                </a:tc>
                <a:tc>
                  <a:txBody>
                    <a:bodyPr/>
                    <a:lstStyle/>
                    <a:p>
                      <a:pPr marL="228600">
                        <a:lnSpc>
                          <a:spcPct val="115000"/>
                        </a:lnSpc>
                        <a:spcAft>
                          <a:spcPts val="1000"/>
                        </a:spcAft>
                      </a:pPr>
                      <a:r>
                        <a:rPr lang="fr-FR" sz="1800" b="1" u="sng">
                          <a:solidFill>
                            <a:srgbClr val="0000FF"/>
                          </a:solidFill>
                          <a:latin typeface="Arial"/>
                          <a:ea typeface="Times New Roman"/>
                          <a:cs typeface="Arial"/>
                          <a:hlinkClick r:id="rId2"/>
                        </a:rPr>
                        <a:t>Intel</a:t>
                      </a:r>
                      <a:r>
                        <a:rPr lang="fr-FR" sz="1800" b="1">
                          <a:latin typeface="Arial"/>
                          <a:ea typeface="Times New Roman"/>
                          <a:cs typeface="Arial"/>
                        </a:rPr>
                        <a:t> 8080</a:t>
                      </a:r>
                      <a:endParaRPr lang="fr-FR" sz="1800">
                        <a:latin typeface="Calibri"/>
                        <a:ea typeface="Calibri"/>
                        <a:cs typeface="Arial"/>
                      </a:endParaRPr>
                    </a:p>
                  </a:txBody>
                  <a:tcPr marL="35164" marR="35164" marT="28634" marB="28634">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FFFFDB"/>
                    </a:solidFill>
                  </a:tcPr>
                </a:tc>
                <a:tc>
                  <a:txBody>
                    <a:bodyPr/>
                    <a:lstStyle/>
                    <a:p>
                      <a:pPr marL="228600">
                        <a:lnSpc>
                          <a:spcPct val="115000"/>
                        </a:lnSpc>
                        <a:spcAft>
                          <a:spcPts val="1000"/>
                        </a:spcAft>
                      </a:pPr>
                      <a:r>
                        <a:rPr lang="fr-FR" sz="1800">
                          <a:latin typeface="Comic Sans MS"/>
                          <a:ea typeface="Times New Roman"/>
                          <a:cs typeface="Times New Roman"/>
                        </a:rPr>
                        <a:t>- Mise sur le marché d ce microprocesseur qui va rendre possible l'explosion de ordinateurs personnels.</a:t>
                      </a:r>
                      <a:endParaRPr lang="fr-FR" sz="1800">
                        <a:latin typeface="Calibri"/>
                        <a:ea typeface="Calibri"/>
                        <a:cs typeface="Arial"/>
                      </a:endParaRPr>
                    </a:p>
                  </a:txBody>
                  <a:tcPr marL="35164" marR="35164" marT="28634" marB="28634">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FFFFFF"/>
                    </a:solidFill>
                  </a:tcPr>
                </a:tc>
              </a:tr>
              <a:tr h="1355625">
                <a:tc>
                  <a:txBody>
                    <a:bodyPr/>
                    <a:lstStyle/>
                    <a:p>
                      <a:pPr marL="71755" marR="71755" algn="r">
                        <a:lnSpc>
                          <a:spcPct val="115000"/>
                        </a:lnSpc>
                        <a:spcAft>
                          <a:spcPts val="0"/>
                        </a:spcAft>
                      </a:pPr>
                      <a:r>
                        <a:rPr lang="fr-FR" sz="1800" b="1">
                          <a:latin typeface="Arial"/>
                          <a:ea typeface="Times New Roman"/>
                          <a:cs typeface="Arial"/>
                        </a:rPr>
                        <a:t>1979</a:t>
                      </a:r>
                      <a:endParaRPr lang="fr-FR" sz="1800">
                        <a:latin typeface="Calibri"/>
                        <a:ea typeface="Calibri"/>
                        <a:cs typeface="Arial"/>
                      </a:endParaRPr>
                    </a:p>
                  </a:txBody>
                  <a:tcPr marL="35164" marR="35164" marT="28634" marB="28634">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EBFFFF"/>
                    </a:solidFill>
                  </a:tcPr>
                </a:tc>
                <a:tc>
                  <a:txBody>
                    <a:bodyPr/>
                    <a:lstStyle/>
                    <a:p>
                      <a:pPr>
                        <a:lnSpc>
                          <a:spcPct val="115000"/>
                        </a:lnSpc>
                      </a:pPr>
                      <a:endParaRPr lang="fr-FR" sz="1800">
                        <a:latin typeface="Calibri"/>
                        <a:ea typeface="Times New Roman"/>
                        <a:cs typeface="Arial"/>
                      </a:endParaRPr>
                    </a:p>
                  </a:txBody>
                  <a:tcPr marL="35164" marR="35164" marT="28634" marB="28634">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FFFFDB"/>
                    </a:solidFill>
                  </a:tcPr>
                </a:tc>
                <a:tc>
                  <a:txBody>
                    <a:bodyPr/>
                    <a:lstStyle/>
                    <a:p>
                      <a:pPr marL="228600">
                        <a:lnSpc>
                          <a:spcPct val="115000"/>
                        </a:lnSpc>
                        <a:spcAft>
                          <a:spcPts val="1000"/>
                        </a:spcAft>
                      </a:pPr>
                      <a:r>
                        <a:rPr lang="fr-FR" sz="1800">
                          <a:latin typeface="Comic Sans MS"/>
                          <a:ea typeface="Times New Roman"/>
                          <a:cs typeface="Times New Roman"/>
                        </a:rPr>
                        <a:t>Concurrence entre microprocesseurs Intel (8086 et 8088) et Motorola (famille 68000). On atteint les 2Mops.</a:t>
                      </a:r>
                      <a:endParaRPr lang="fr-FR" sz="1800">
                        <a:latin typeface="Calibri"/>
                        <a:ea typeface="Calibri"/>
                        <a:cs typeface="Arial"/>
                      </a:endParaRPr>
                    </a:p>
                  </a:txBody>
                  <a:tcPr marL="35164" marR="35164" marT="28634" marB="28634">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FFFFFF"/>
                    </a:solidFill>
                  </a:tcPr>
                </a:tc>
              </a:tr>
              <a:tr h="2512203">
                <a:tc>
                  <a:txBody>
                    <a:bodyPr/>
                    <a:lstStyle/>
                    <a:p>
                      <a:pPr marL="71755" marR="71755" algn="r">
                        <a:lnSpc>
                          <a:spcPct val="115000"/>
                        </a:lnSpc>
                        <a:spcAft>
                          <a:spcPts val="0"/>
                        </a:spcAft>
                      </a:pPr>
                      <a:r>
                        <a:rPr lang="fr-FR" sz="1800" b="1">
                          <a:latin typeface="Arial"/>
                          <a:ea typeface="Times New Roman"/>
                          <a:cs typeface="Arial"/>
                        </a:rPr>
                        <a:t>1981</a:t>
                      </a:r>
                      <a:endParaRPr lang="fr-FR" sz="1800">
                        <a:latin typeface="Calibri"/>
                        <a:ea typeface="Calibri"/>
                        <a:cs typeface="Arial"/>
                      </a:endParaRPr>
                    </a:p>
                  </a:txBody>
                  <a:tcPr marL="35164" marR="35164" marT="28634" marB="28634">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EBFFFF"/>
                    </a:solidFill>
                  </a:tcPr>
                </a:tc>
                <a:tc>
                  <a:txBody>
                    <a:bodyPr/>
                    <a:lstStyle/>
                    <a:p>
                      <a:pPr marL="228600">
                        <a:lnSpc>
                          <a:spcPct val="115000"/>
                        </a:lnSpc>
                        <a:spcAft>
                          <a:spcPts val="1000"/>
                        </a:spcAft>
                      </a:pPr>
                      <a:r>
                        <a:rPr lang="fr-FR" sz="1800" b="1" u="sng">
                          <a:solidFill>
                            <a:srgbClr val="0000FF"/>
                          </a:solidFill>
                          <a:latin typeface="Calibri"/>
                          <a:ea typeface="Calibri"/>
                          <a:cs typeface="Arial"/>
                        </a:rPr>
                        <a:t>1er PC d’IBM</a:t>
                      </a:r>
                      <a:endParaRPr lang="fr-FR" sz="1800">
                        <a:latin typeface="Calibri"/>
                        <a:ea typeface="Calibri"/>
                        <a:cs typeface="Arial"/>
                      </a:endParaRPr>
                    </a:p>
                  </a:txBody>
                  <a:tcPr marL="35164" marR="35164" marT="28634" marB="28634">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FFFFDB"/>
                    </a:solidFill>
                  </a:tcPr>
                </a:tc>
                <a:tc>
                  <a:txBody>
                    <a:bodyPr/>
                    <a:lstStyle/>
                    <a:p>
                      <a:pPr>
                        <a:lnSpc>
                          <a:spcPct val="115000"/>
                        </a:lnSpc>
                        <a:spcAft>
                          <a:spcPts val="1000"/>
                        </a:spcAft>
                      </a:pPr>
                      <a:r>
                        <a:rPr lang="fr-FR" sz="1800">
                          <a:latin typeface="Comic Sans MS"/>
                          <a:ea typeface="Times New Roman"/>
                          <a:cs typeface="Times New Roman"/>
                        </a:rPr>
                        <a:t>les 8080 furent suivis par les </a:t>
                      </a:r>
                      <a:r>
                        <a:rPr lang="fr-FR" sz="1800" u="none" strike="noStrike">
                          <a:solidFill>
                            <a:srgbClr val="0000FF"/>
                          </a:solidFill>
                          <a:latin typeface="Comic Sans MS"/>
                          <a:ea typeface="Times New Roman"/>
                          <a:cs typeface="Times New Roman"/>
                          <a:hlinkClick r:id="rId3" tooltip="Intel 8085"/>
                        </a:rPr>
                        <a:t>8085</a:t>
                      </a:r>
                      <a:r>
                        <a:rPr lang="fr-FR" sz="1800">
                          <a:latin typeface="Comic Sans MS"/>
                          <a:ea typeface="Times New Roman"/>
                          <a:cs typeface="Times New Roman"/>
                        </a:rPr>
                        <a:t>, compatibles et électroniquement plus élégants, puis plus tard, par le </a:t>
                      </a:r>
                      <a:r>
                        <a:rPr lang="fr-FR" sz="1800" u="none" strike="noStrike">
                          <a:solidFill>
                            <a:srgbClr val="0000FF"/>
                          </a:solidFill>
                          <a:latin typeface="Comic Sans MS"/>
                          <a:ea typeface="Times New Roman"/>
                          <a:cs typeface="Times New Roman"/>
                          <a:hlinkClick r:id="rId4" tooltip="Intel 8086"/>
                        </a:rPr>
                        <a:t>8086</a:t>
                      </a:r>
                      <a:r>
                        <a:rPr lang="fr-FR" sz="1800">
                          <a:latin typeface="Comic Sans MS"/>
                          <a:ea typeface="Times New Roman"/>
                          <a:cs typeface="Times New Roman"/>
                        </a:rPr>
                        <a:t>, compatible en assembleur 16 bits, et ensuite, par le processeur 8/16 bits </a:t>
                      </a:r>
                      <a:r>
                        <a:rPr lang="fr-FR" sz="1800" u="none" strike="noStrike">
                          <a:solidFill>
                            <a:srgbClr val="0000FF"/>
                          </a:solidFill>
                          <a:latin typeface="Comic Sans MS"/>
                          <a:ea typeface="Times New Roman"/>
                          <a:cs typeface="Times New Roman"/>
                          <a:hlinkClick r:id="rId5" tooltip="Intel 8088"/>
                        </a:rPr>
                        <a:t>Intel 8088</a:t>
                      </a:r>
                      <a:r>
                        <a:rPr lang="fr-FR" sz="1800">
                          <a:latin typeface="Comic Sans MS"/>
                          <a:ea typeface="Times New Roman"/>
                          <a:cs typeface="Times New Roman"/>
                        </a:rPr>
                        <a:t>, qui fut choisi par </a:t>
                      </a:r>
                      <a:r>
                        <a:rPr lang="fr-FR" sz="1800" u="none" strike="noStrike">
                          <a:solidFill>
                            <a:srgbClr val="0000FF"/>
                          </a:solidFill>
                          <a:latin typeface="Comic Sans MS"/>
                          <a:ea typeface="Times New Roman"/>
                          <a:cs typeface="Times New Roman"/>
                          <a:hlinkClick r:id="rId6" tooltip="International Business Machines Corporation"/>
                        </a:rPr>
                        <a:t>IBM</a:t>
                      </a:r>
                      <a:r>
                        <a:rPr lang="fr-FR" sz="1800">
                          <a:latin typeface="Comic Sans MS"/>
                          <a:ea typeface="Times New Roman"/>
                          <a:cs typeface="Times New Roman"/>
                        </a:rPr>
                        <a:t> pour son nouveau PC lancé en </a:t>
                      </a:r>
                      <a:r>
                        <a:rPr lang="fr-FR" sz="1800" u="none" strike="noStrike">
                          <a:solidFill>
                            <a:srgbClr val="0000FF"/>
                          </a:solidFill>
                          <a:latin typeface="Comic Sans MS"/>
                          <a:ea typeface="Times New Roman"/>
                          <a:cs typeface="Times New Roman"/>
                          <a:hlinkClick r:id="rId7" tooltip="1981"/>
                        </a:rPr>
                        <a:t>1981</a:t>
                      </a:r>
                      <a:endParaRPr lang="fr-FR" sz="1800">
                        <a:latin typeface="Calibri"/>
                        <a:ea typeface="Calibri"/>
                        <a:cs typeface="Arial"/>
                      </a:endParaRPr>
                    </a:p>
                  </a:txBody>
                  <a:tcPr marL="35164" marR="35164" marT="28634" marB="28634">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FFFFFF"/>
                    </a:solidFill>
                  </a:tcPr>
                </a:tc>
              </a:tr>
              <a:tr h="777338">
                <a:tc>
                  <a:txBody>
                    <a:bodyPr/>
                    <a:lstStyle/>
                    <a:p>
                      <a:pPr marL="71755" marR="71755" algn="r">
                        <a:lnSpc>
                          <a:spcPct val="115000"/>
                        </a:lnSpc>
                        <a:spcAft>
                          <a:spcPts val="0"/>
                        </a:spcAft>
                      </a:pPr>
                      <a:r>
                        <a:rPr lang="fr-FR" sz="1800" b="1">
                          <a:latin typeface="Arial"/>
                          <a:ea typeface="Times New Roman"/>
                          <a:cs typeface="Arial"/>
                        </a:rPr>
                        <a:t>1983</a:t>
                      </a:r>
                      <a:endParaRPr lang="fr-FR" sz="1800">
                        <a:latin typeface="Calibri"/>
                        <a:ea typeface="Calibri"/>
                        <a:cs typeface="Arial"/>
                      </a:endParaRPr>
                    </a:p>
                  </a:txBody>
                  <a:tcPr marL="35164" marR="35164" marT="28634" marB="28634">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EBFFFF"/>
                    </a:solidFill>
                  </a:tcPr>
                </a:tc>
                <a:tc>
                  <a:txBody>
                    <a:bodyPr/>
                    <a:lstStyle/>
                    <a:p>
                      <a:pPr marL="228600">
                        <a:lnSpc>
                          <a:spcPct val="115000"/>
                        </a:lnSpc>
                        <a:spcAft>
                          <a:spcPts val="1000"/>
                        </a:spcAft>
                      </a:pPr>
                      <a:r>
                        <a:rPr lang="fr-FR" sz="1800" b="1" u="sng">
                          <a:solidFill>
                            <a:srgbClr val="0000FF"/>
                          </a:solidFill>
                          <a:latin typeface="Arial"/>
                          <a:ea typeface="Times New Roman"/>
                          <a:cs typeface="Arial"/>
                          <a:hlinkClick r:id="rId8"/>
                        </a:rPr>
                        <a:t>Téléphone</a:t>
                      </a:r>
                      <a:r>
                        <a:rPr lang="fr-FR" sz="1800" b="1">
                          <a:latin typeface="Arial"/>
                          <a:ea typeface="Times New Roman"/>
                          <a:cs typeface="Arial"/>
                        </a:rPr>
                        <a:t> </a:t>
                      </a:r>
                      <a:endParaRPr lang="fr-FR" sz="1800">
                        <a:latin typeface="Calibri"/>
                        <a:ea typeface="Calibri"/>
                        <a:cs typeface="Arial"/>
                      </a:endParaRPr>
                    </a:p>
                  </a:txBody>
                  <a:tcPr marL="35164" marR="35164" marT="28634" marB="28634">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FFFFDB"/>
                    </a:solidFill>
                  </a:tcPr>
                </a:tc>
                <a:tc>
                  <a:txBody>
                    <a:bodyPr/>
                    <a:lstStyle/>
                    <a:p>
                      <a:pPr>
                        <a:lnSpc>
                          <a:spcPct val="115000"/>
                        </a:lnSpc>
                        <a:spcAft>
                          <a:spcPts val="1000"/>
                        </a:spcAft>
                      </a:pPr>
                      <a:r>
                        <a:rPr lang="fr-FR" sz="1800" dirty="0">
                          <a:latin typeface="Comic Sans MS"/>
                          <a:ea typeface="Times New Roman"/>
                          <a:cs typeface="Times New Roman"/>
                        </a:rPr>
                        <a:t>mobile</a:t>
                      </a:r>
                      <a:endParaRPr lang="fr-FR" sz="1800" dirty="0">
                        <a:latin typeface="Calibri"/>
                        <a:ea typeface="Calibri"/>
                        <a:cs typeface="Arial"/>
                      </a:endParaRPr>
                    </a:p>
                  </a:txBody>
                  <a:tcPr marL="35164" marR="35164" marT="28634" marB="28634">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FFFFFF"/>
                    </a:solidFill>
                  </a:tcPr>
                </a:tc>
              </a:tr>
            </a:tbl>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nvGraphicFramePr>
        <p:xfrm>
          <a:off x="428596" y="357168"/>
          <a:ext cx="8215370" cy="6143668"/>
        </p:xfrm>
        <a:graphic>
          <a:graphicData uri="http://schemas.openxmlformats.org/drawingml/2006/table">
            <a:tbl>
              <a:tblPr/>
              <a:tblGrid>
                <a:gridCol w="791892"/>
                <a:gridCol w="2015602"/>
                <a:gridCol w="5407876"/>
              </a:tblGrid>
              <a:tr h="1865296">
                <a:tc>
                  <a:txBody>
                    <a:bodyPr/>
                    <a:lstStyle/>
                    <a:p>
                      <a:pPr marL="71755" marR="71755" algn="r">
                        <a:lnSpc>
                          <a:spcPct val="115000"/>
                        </a:lnSpc>
                        <a:spcAft>
                          <a:spcPts val="0"/>
                        </a:spcAft>
                      </a:pPr>
                      <a:r>
                        <a:rPr lang="fr-FR" sz="1800" b="1">
                          <a:latin typeface="Arial"/>
                          <a:ea typeface="Times New Roman"/>
                          <a:cs typeface="Arial"/>
                        </a:rPr>
                        <a:t>1990</a:t>
                      </a:r>
                      <a:endParaRPr lang="fr-FR" sz="1800">
                        <a:latin typeface="Calibri"/>
                        <a:ea typeface="Calibri"/>
                        <a:cs typeface="Arial"/>
                      </a:endParaRPr>
                    </a:p>
                  </a:txBody>
                  <a:tcPr marL="35164" marR="35164" marT="28634" marB="28634">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EBFFFF"/>
                    </a:solidFill>
                  </a:tcPr>
                </a:tc>
                <a:tc>
                  <a:txBody>
                    <a:bodyPr/>
                    <a:lstStyle/>
                    <a:p>
                      <a:pPr marL="228600">
                        <a:lnSpc>
                          <a:spcPct val="115000"/>
                        </a:lnSpc>
                        <a:spcAft>
                          <a:spcPts val="1000"/>
                        </a:spcAft>
                      </a:pPr>
                      <a:r>
                        <a:rPr lang="fr-FR" sz="1800" b="1">
                          <a:latin typeface="Arial"/>
                          <a:ea typeface="Times New Roman"/>
                          <a:cs typeface="Arial"/>
                        </a:rPr>
                        <a:t>GSM</a:t>
                      </a:r>
                      <a:endParaRPr lang="fr-FR" sz="1800">
                        <a:latin typeface="Calibri"/>
                        <a:ea typeface="Calibri"/>
                        <a:cs typeface="Arial"/>
                      </a:endParaRPr>
                    </a:p>
                  </a:txBody>
                  <a:tcPr marL="35164" marR="35164" marT="28634" marB="28634">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FFFFDB"/>
                    </a:solidFill>
                  </a:tcPr>
                </a:tc>
                <a:tc>
                  <a:txBody>
                    <a:bodyPr/>
                    <a:lstStyle/>
                    <a:p>
                      <a:pPr>
                        <a:lnSpc>
                          <a:spcPct val="115000"/>
                        </a:lnSpc>
                        <a:spcAft>
                          <a:spcPts val="1000"/>
                        </a:spcAft>
                      </a:pPr>
                      <a:r>
                        <a:rPr lang="fr-FR" sz="1800">
                          <a:latin typeface="Comic Sans MS"/>
                          <a:ea typeface="Times New Roman"/>
                          <a:cs typeface="Times New Roman"/>
                        </a:rPr>
                        <a:t>Communauté Européenne : Création du groupe GSM, normalisant la téléphonie mobile en Europe</a:t>
                      </a:r>
                      <a:endParaRPr lang="fr-FR" sz="1800">
                        <a:latin typeface="Calibri"/>
                        <a:ea typeface="Calibri"/>
                        <a:cs typeface="Arial"/>
                      </a:endParaRPr>
                    </a:p>
                  </a:txBody>
                  <a:tcPr marL="35164" marR="35164" marT="28634" marB="28634">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FFFFFF"/>
                    </a:solidFill>
                  </a:tcPr>
                </a:tc>
              </a:tr>
              <a:tr h="1069593">
                <a:tc>
                  <a:txBody>
                    <a:bodyPr/>
                    <a:lstStyle/>
                    <a:p>
                      <a:pPr marL="71755" marR="71755" algn="r">
                        <a:lnSpc>
                          <a:spcPct val="115000"/>
                        </a:lnSpc>
                        <a:spcAft>
                          <a:spcPts val="0"/>
                        </a:spcAft>
                      </a:pPr>
                      <a:r>
                        <a:rPr lang="fr-FR" sz="1800" b="1">
                          <a:latin typeface="Arial"/>
                          <a:ea typeface="Times New Roman"/>
                          <a:cs typeface="Arial"/>
                        </a:rPr>
                        <a:t>1991</a:t>
                      </a:r>
                      <a:endParaRPr lang="fr-FR" sz="1800">
                        <a:latin typeface="Calibri"/>
                        <a:ea typeface="Calibri"/>
                        <a:cs typeface="Arial"/>
                      </a:endParaRPr>
                    </a:p>
                  </a:txBody>
                  <a:tcPr marL="35164" marR="35164" marT="28634" marB="28634">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EBFFFF"/>
                    </a:solidFill>
                  </a:tcPr>
                </a:tc>
                <a:tc>
                  <a:txBody>
                    <a:bodyPr/>
                    <a:lstStyle/>
                    <a:p>
                      <a:pPr marL="228600">
                        <a:lnSpc>
                          <a:spcPct val="115000"/>
                        </a:lnSpc>
                        <a:spcAft>
                          <a:spcPts val="1000"/>
                        </a:spcAft>
                      </a:pPr>
                      <a:r>
                        <a:rPr lang="fr-FR" sz="1800" b="1">
                          <a:latin typeface="Arial"/>
                          <a:ea typeface="Times New Roman"/>
                          <a:cs typeface="Arial"/>
                        </a:rPr>
                        <a:t>TVHD</a:t>
                      </a:r>
                      <a:endParaRPr lang="fr-FR" sz="1800">
                        <a:latin typeface="Calibri"/>
                        <a:ea typeface="Calibri"/>
                        <a:cs typeface="Arial"/>
                      </a:endParaRPr>
                    </a:p>
                  </a:txBody>
                  <a:tcPr marL="35164" marR="35164" marT="28634" marB="28634">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FFFFDB"/>
                    </a:solidFill>
                  </a:tcPr>
                </a:tc>
                <a:tc>
                  <a:txBody>
                    <a:bodyPr/>
                    <a:lstStyle/>
                    <a:p>
                      <a:pPr>
                        <a:lnSpc>
                          <a:spcPct val="115000"/>
                        </a:lnSpc>
                        <a:spcAft>
                          <a:spcPts val="1000"/>
                        </a:spcAft>
                      </a:pPr>
                      <a:r>
                        <a:rPr lang="fr-FR" sz="1800">
                          <a:latin typeface="Comic Sans MS"/>
                          <a:ea typeface="Times New Roman"/>
                          <a:cs typeface="Times New Roman"/>
                        </a:rPr>
                        <a:t>Premières émissions de télévision haute définition (TVHD).</a:t>
                      </a:r>
                      <a:endParaRPr lang="fr-FR" sz="1800">
                        <a:latin typeface="Calibri"/>
                        <a:ea typeface="Calibri"/>
                        <a:cs typeface="Arial"/>
                      </a:endParaRPr>
                    </a:p>
                  </a:txBody>
                  <a:tcPr marL="35164" marR="35164" marT="28634" marB="28634">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FFFFFF"/>
                    </a:solidFill>
                  </a:tcPr>
                </a:tc>
              </a:tr>
              <a:tr h="1069593">
                <a:tc>
                  <a:txBody>
                    <a:bodyPr/>
                    <a:lstStyle/>
                    <a:p>
                      <a:pPr marL="71755" marR="71755" algn="r">
                        <a:lnSpc>
                          <a:spcPct val="115000"/>
                        </a:lnSpc>
                        <a:spcAft>
                          <a:spcPts val="0"/>
                        </a:spcAft>
                      </a:pPr>
                      <a:r>
                        <a:rPr lang="fr-FR" sz="1800" b="1">
                          <a:latin typeface="Arial"/>
                          <a:ea typeface="Times New Roman"/>
                          <a:cs typeface="Arial"/>
                        </a:rPr>
                        <a:t>1993</a:t>
                      </a:r>
                      <a:endParaRPr lang="fr-FR" sz="1800">
                        <a:latin typeface="Calibri"/>
                        <a:ea typeface="Calibri"/>
                        <a:cs typeface="Arial"/>
                      </a:endParaRPr>
                    </a:p>
                  </a:txBody>
                  <a:tcPr marL="35164" marR="35164" marT="28634" marB="28634">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EBFFFF"/>
                    </a:solidFill>
                  </a:tcPr>
                </a:tc>
                <a:tc>
                  <a:txBody>
                    <a:bodyPr/>
                    <a:lstStyle/>
                    <a:p>
                      <a:pPr marL="228600">
                        <a:lnSpc>
                          <a:spcPct val="115000"/>
                        </a:lnSpc>
                        <a:spcAft>
                          <a:spcPts val="1000"/>
                        </a:spcAft>
                      </a:pPr>
                      <a:r>
                        <a:rPr lang="fr-FR" sz="1800" b="1">
                          <a:latin typeface="Arial"/>
                          <a:ea typeface="Times New Roman"/>
                          <a:cs typeface="Arial"/>
                        </a:rPr>
                        <a:t>Pentium PC</a:t>
                      </a:r>
                      <a:endParaRPr lang="fr-FR" sz="1800">
                        <a:latin typeface="Calibri"/>
                        <a:ea typeface="Calibri"/>
                        <a:cs typeface="Arial"/>
                      </a:endParaRPr>
                    </a:p>
                  </a:txBody>
                  <a:tcPr marL="35164" marR="35164" marT="28634" marB="28634">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FFFFDB"/>
                    </a:solidFill>
                  </a:tcPr>
                </a:tc>
                <a:tc>
                  <a:txBody>
                    <a:bodyPr/>
                    <a:lstStyle/>
                    <a:p>
                      <a:pPr>
                        <a:lnSpc>
                          <a:spcPct val="115000"/>
                        </a:lnSpc>
                        <a:spcAft>
                          <a:spcPts val="1000"/>
                        </a:spcAft>
                      </a:pPr>
                      <a:r>
                        <a:rPr lang="fr-FR" sz="1800">
                          <a:latin typeface="Comic Sans MS"/>
                          <a:ea typeface="Times New Roman"/>
                          <a:cs typeface="Times New Roman"/>
                        </a:rPr>
                        <a:t>Sté Intel : Intel met ses Pentium sur le marché</a:t>
                      </a:r>
                      <a:endParaRPr lang="fr-FR" sz="1800">
                        <a:latin typeface="Calibri"/>
                        <a:ea typeface="Calibri"/>
                        <a:cs typeface="Arial"/>
                      </a:endParaRPr>
                    </a:p>
                  </a:txBody>
                  <a:tcPr marL="35164" marR="35164" marT="28634" marB="28634">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FFFFFF"/>
                    </a:solidFill>
                  </a:tcPr>
                </a:tc>
              </a:tr>
              <a:tr h="1069593">
                <a:tc>
                  <a:txBody>
                    <a:bodyPr/>
                    <a:lstStyle/>
                    <a:p>
                      <a:pPr marL="71755" marR="71755" algn="r">
                        <a:lnSpc>
                          <a:spcPct val="115000"/>
                        </a:lnSpc>
                        <a:spcAft>
                          <a:spcPts val="0"/>
                        </a:spcAft>
                      </a:pPr>
                      <a:r>
                        <a:rPr lang="fr-FR" sz="1800" b="1">
                          <a:latin typeface="Arial"/>
                          <a:ea typeface="Times New Roman"/>
                          <a:cs typeface="Arial"/>
                        </a:rPr>
                        <a:t>1997</a:t>
                      </a:r>
                      <a:endParaRPr lang="fr-FR" sz="1800">
                        <a:latin typeface="Calibri"/>
                        <a:ea typeface="Calibri"/>
                        <a:cs typeface="Arial"/>
                      </a:endParaRPr>
                    </a:p>
                  </a:txBody>
                  <a:tcPr marL="35164" marR="35164" marT="28634" marB="28634">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EBFFFF"/>
                    </a:solidFill>
                  </a:tcPr>
                </a:tc>
                <a:tc>
                  <a:txBody>
                    <a:bodyPr/>
                    <a:lstStyle/>
                    <a:p>
                      <a:pPr marL="228600">
                        <a:lnSpc>
                          <a:spcPct val="115000"/>
                        </a:lnSpc>
                        <a:spcAft>
                          <a:spcPts val="1000"/>
                        </a:spcAft>
                      </a:pPr>
                      <a:r>
                        <a:rPr lang="fr-FR" sz="1800" b="1">
                          <a:latin typeface="Arial"/>
                          <a:ea typeface="Times New Roman"/>
                          <a:cs typeface="Arial"/>
                        </a:rPr>
                        <a:t>Wi-Fi</a:t>
                      </a:r>
                      <a:endParaRPr lang="fr-FR" sz="1800">
                        <a:latin typeface="Calibri"/>
                        <a:ea typeface="Calibri"/>
                        <a:cs typeface="Arial"/>
                      </a:endParaRPr>
                    </a:p>
                  </a:txBody>
                  <a:tcPr marL="35164" marR="35164" marT="28634" marB="28634">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FFFFDB"/>
                    </a:solidFill>
                  </a:tcPr>
                </a:tc>
                <a:tc>
                  <a:txBody>
                    <a:bodyPr/>
                    <a:lstStyle/>
                    <a:p>
                      <a:pPr>
                        <a:lnSpc>
                          <a:spcPct val="115000"/>
                        </a:lnSpc>
                        <a:spcAft>
                          <a:spcPts val="1000"/>
                        </a:spcAft>
                      </a:pPr>
                      <a:r>
                        <a:rPr lang="fr-FR" sz="1800">
                          <a:latin typeface="Comic Sans MS"/>
                          <a:ea typeface="Times New Roman"/>
                          <a:cs typeface="Times New Roman"/>
                        </a:rPr>
                        <a:t>- Normalisé pour Internet sans fil.</a:t>
                      </a:r>
                      <a:endParaRPr lang="fr-FR" sz="1800">
                        <a:latin typeface="Calibri"/>
                        <a:ea typeface="Calibri"/>
                        <a:cs typeface="Arial"/>
                      </a:endParaRPr>
                    </a:p>
                  </a:txBody>
                  <a:tcPr marL="35164" marR="35164" marT="28634" marB="28634">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FFFFFF"/>
                    </a:solidFill>
                  </a:tcPr>
                </a:tc>
              </a:tr>
              <a:tr h="1069593">
                <a:tc>
                  <a:txBody>
                    <a:bodyPr/>
                    <a:lstStyle/>
                    <a:p>
                      <a:pPr marL="71755" marR="71755" algn="r">
                        <a:lnSpc>
                          <a:spcPct val="115000"/>
                        </a:lnSpc>
                        <a:spcAft>
                          <a:spcPts val="0"/>
                        </a:spcAft>
                      </a:pPr>
                      <a:r>
                        <a:rPr lang="fr-FR" sz="1800" b="1">
                          <a:latin typeface="Arial"/>
                          <a:ea typeface="Times New Roman"/>
                          <a:cs typeface="Arial"/>
                        </a:rPr>
                        <a:t>1997</a:t>
                      </a:r>
                      <a:endParaRPr lang="fr-FR" sz="1800">
                        <a:latin typeface="Calibri"/>
                        <a:ea typeface="Calibri"/>
                        <a:cs typeface="Arial"/>
                      </a:endParaRPr>
                    </a:p>
                  </a:txBody>
                  <a:tcPr marL="35164" marR="35164" marT="28634" marB="28634">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EBFFFF"/>
                    </a:solidFill>
                  </a:tcPr>
                </a:tc>
                <a:tc>
                  <a:txBody>
                    <a:bodyPr/>
                    <a:lstStyle/>
                    <a:p>
                      <a:pPr marL="228600">
                        <a:lnSpc>
                          <a:spcPct val="115000"/>
                        </a:lnSpc>
                        <a:spcAft>
                          <a:spcPts val="1000"/>
                        </a:spcAft>
                      </a:pPr>
                      <a:r>
                        <a:rPr lang="fr-FR" sz="1800" b="1">
                          <a:latin typeface="Arial"/>
                          <a:ea typeface="Times New Roman"/>
                          <a:cs typeface="Arial"/>
                        </a:rPr>
                        <a:t>Télévision</a:t>
                      </a:r>
                      <a:endParaRPr lang="fr-FR" sz="1800">
                        <a:latin typeface="Calibri"/>
                        <a:ea typeface="Calibri"/>
                        <a:cs typeface="Arial"/>
                      </a:endParaRPr>
                    </a:p>
                  </a:txBody>
                  <a:tcPr marL="35164" marR="35164" marT="28634" marB="28634">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FFFFDB"/>
                    </a:solidFill>
                  </a:tcPr>
                </a:tc>
                <a:tc>
                  <a:txBody>
                    <a:bodyPr/>
                    <a:lstStyle/>
                    <a:p>
                      <a:pPr>
                        <a:lnSpc>
                          <a:spcPct val="115000"/>
                        </a:lnSpc>
                        <a:spcAft>
                          <a:spcPts val="1000"/>
                        </a:spcAft>
                      </a:pPr>
                      <a:r>
                        <a:rPr lang="fr-FR" sz="1800" dirty="0">
                          <a:latin typeface="Comic Sans MS"/>
                          <a:ea typeface="Times New Roman"/>
                          <a:cs typeface="Times New Roman"/>
                        </a:rPr>
                        <a:t>- premier bouquet diffusé par satellite.</a:t>
                      </a:r>
                      <a:endParaRPr lang="fr-FR" sz="1800" dirty="0">
                        <a:latin typeface="Calibri"/>
                        <a:ea typeface="Calibri"/>
                        <a:cs typeface="Arial"/>
                      </a:endParaRPr>
                    </a:p>
                  </a:txBody>
                  <a:tcPr marL="35164" marR="35164" marT="28634" marB="28634">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FFFFFF"/>
                    </a:solidFill>
                  </a:tcPr>
                </a:tc>
              </a:tr>
            </a:tbl>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nvGraphicFramePr>
        <p:xfrm>
          <a:off x="214282" y="214290"/>
          <a:ext cx="8929718" cy="6429420"/>
        </p:xfrm>
        <a:graphic>
          <a:graphicData uri="http://schemas.openxmlformats.org/drawingml/2006/table">
            <a:tbl>
              <a:tblPr/>
              <a:tblGrid>
                <a:gridCol w="860749"/>
                <a:gridCol w="2190864"/>
                <a:gridCol w="5878105"/>
              </a:tblGrid>
              <a:tr h="1040306">
                <a:tc>
                  <a:txBody>
                    <a:bodyPr/>
                    <a:lstStyle/>
                    <a:p>
                      <a:pPr marL="71755" marR="71755" algn="r">
                        <a:lnSpc>
                          <a:spcPct val="115000"/>
                        </a:lnSpc>
                        <a:spcAft>
                          <a:spcPts val="0"/>
                        </a:spcAft>
                      </a:pPr>
                      <a:r>
                        <a:rPr lang="fr-FR" sz="1800" b="1" dirty="0">
                          <a:latin typeface="Arial"/>
                          <a:ea typeface="Times New Roman"/>
                          <a:cs typeface="Arial"/>
                        </a:rPr>
                        <a:t>2001</a:t>
                      </a:r>
                      <a:endParaRPr lang="fr-FR" sz="1800" dirty="0">
                        <a:latin typeface="Calibri"/>
                        <a:ea typeface="Calibri"/>
                        <a:cs typeface="Arial"/>
                      </a:endParaRPr>
                    </a:p>
                  </a:txBody>
                  <a:tcPr marL="35164" marR="35164" marT="28634" marB="28634">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EBFFFF"/>
                    </a:solidFill>
                  </a:tcPr>
                </a:tc>
                <a:tc>
                  <a:txBody>
                    <a:bodyPr/>
                    <a:lstStyle/>
                    <a:p>
                      <a:pPr marL="228600">
                        <a:lnSpc>
                          <a:spcPct val="115000"/>
                        </a:lnSpc>
                        <a:spcAft>
                          <a:spcPts val="1000"/>
                        </a:spcAft>
                      </a:pPr>
                      <a:r>
                        <a:rPr lang="fr-FR" sz="1800" b="1">
                          <a:latin typeface="Arial"/>
                          <a:ea typeface="Times New Roman"/>
                          <a:cs typeface="Arial"/>
                        </a:rPr>
                        <a:t>iPod</a:t>
                      </a:r>
                      <a:endParaRPr lang="fr-FR" sz="1800">
                        <a:latin typeface="Calibri"/>
                        <a:ea typeface="Calibri"/>
                        <a:cs typeface="Arial"/>
                      </a:endParaRPr>
                    </a:p>
                  </a:txBody>
                  <a:tcPr marL="35164" marR="35164" marT="28634" marB="28634">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FFFFDB"/>
                    </a:solidFill>
                  </a:tcPr>
                </a:tc>
                <a:tc>
                  <a:txBody>
                    <a:bodyPr/>
                    <a:lstStyle/>
                    <a:p>
                      <a:pPr>
                        <a:lnSpc>
                          <a:spcPct val="115000"/>
                        </a:lnSpc>
                        <a:spcAft>
                          <a:spcPts val="1000"/>
                        </a:spcAft>
                      </a:pPr>
                      <a:r>
                        <a:rPr lang="fr-FR" sz="1800">
                          <a:latin typeface="Comic Sans MS"/>
                          <a:ea typeface="Times New Roman"/>
                          <a:cs typeface="Times New Roman"/>
                        </a:rPr>
                        <a:t>- Apple et son lecteur de musique mp3</a:t>
                      </a:r>
                      <a:endParaRPr lang="fr-FR" sz="1800">
                        <a:latin typeface="Calibri"/>
                        <a:ea typeface="Calibri"/>
                        <a:cs typeface="Arial"/>
                      </a:endParaRPr>
                    </a:p>
                  </a:txBody>
                  <a:tcPr marL="35164" marR="35164" marT="28634" marB="28634">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FFFFFF"/>
                    </a:solidFill>
                  </a:tcPr>
                </a:tc>
              </a:tr>
              <a:tr h="754579">
                <a:tc>
                  <a:txBody>
                    <a:bodyPr/>
                    <a:lstStyle/>
                    <a:p>
                      <a:pPr marL="71755" marR="71755" algn="r">
                        <a:lnSpc>
                          <a:spcPct val="115000"/>
                        </a:lnSpc>
                        <a:spcAft>
                          <a:spcPts val="0"/>
                        </a:spcAft>
                      </a:pPr>
                      <a:r>
                        <a:rPr lang="fr-FR" sz="1800" b="1">
                          <a:latin typeface="Arial"/>
                          <a:ea typeface="Times New Roman"/>
                          <a:cs typeface="Arial"/>
                        </a:rPr>
                        <a:t>2007</a:t>
                      </a:r>
                      <a:endParaRPr lang="fr-FR" sz="1800">
                        <a:latin typeface="Calibri"/>
                        <a:ea typeface="Calibri"/>
                        <a:cs typeface="Arial"/>
                      </a:endParaRPr>
                    </a:p>
                  </a:txBody>
                  <a:tcPr marL="35164" marR="35164" marT="28634" marB="28634">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EBFFFF"/>
                    </a:solidFill>
                  </a:tcPr>
                </a:tc>
                <a:tc>
                  <a:txBody>
                    <a:bodyPr/>
                    <a:lstStyle/>
                    <a:p>
                      <a:pPr marL="228600">
                        <a:lnSpc>
                          <a:spcPct val="115000"/>
                        </a:lnSpc>
                        <a:spcAft>
                          <a:spcPts val="1000"/>
                        </a:spcAft>
                      </a:pPr>
                      <a:r>
                        <a:rPr lang="fr-FR" sz="1800" b="1">
                          <a:latin typeface="Arial"/>
                          <a:ea typeface="Times New Roman"/>
                          <a:cs typeface="Arial"/>
                        </a:rPr>
                        <a:t>iPhone</a:t>
                      </a:r>
                      <a:endParaRPr lang="fr-FR" sz="1800">
                        <a:latin typeface="Calibri"/>
                        <a:ea typeface="Calibri"/>
                        <a:cs typeface="Arial"/>
                      </a:endParaRPr>
                    </a:p>
                  </a:txBody>
                  <a:tcPr marL="35164" marR="35164" marT="28634" marB="28634">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FFFFDB"/>
                    </a:solidFill>
                  </a:tcPr>
                </a:tc>
                <a:tc>
                  <a:txBody>
                    <a:bodyPr/>
                    <a:lstStyle/>
                    <a:p>
                      <a:pPr>
                        <a:lnSpc>
                          <a:spcPct val="115000"/>
                        </a:lnSpc>
                        <a:spcAft>
                          <a:spcPts val="1000"/>
                        </a:spcAft>
                      </a:pPr>
                      <a:r>
                        <a:rPr lang="fr-FR" sz="1800">
                          <a:latin typeface="Comic Sans MS"/>
                          <a:ea typeface="Times New Roman"/>
                          <a:cs typeface="Times New Roman"/>
                        </a:rPr>
                        <a:t>- Apple</a:t>
                      </a:r>
                      <a:endParaRPr lang="fr-FR" sz="1800">
                        <a:latin typeface="Calibri"/>
                        <a:ea typeface="Calibri"/>
                        <a:cs typeface="Arial"/>
                      </a:endParaRPr>
                    </a:p>
                  </a:txBody>
                  <a:tcPr marL="35164" marR="35164" marT="28634" marB="28634">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FFFFFF"/>
                    </a:solidFill>
                  </a:tcPr>
                </a:tc>
              </a:tr>
              <a:tr h="754579">
                <a:tc>
                  <a:txBody>
                    <a:bodyPr/>
                    <a:lstStyle/>
                    <a:p>
                      <a:pPr marL="71755" marR="71755" algn="r">
                        <a:lnSpc>
                          <a:spcPct val="115000"/>
                        </a:lnSpc>
                        <a:spcAft>
                          <a:spcPts val="0"/>
                        </a:spcAft>
                      </a:pPr>
                      <a:r>
                        <a:rPr lang="fr-FR" sz="1800" b="1">
                          <a:latin typeface="Arial"/>
                          <a:ea typeface="Times New Roman"/>
                          <a:cs typeface="Arial"/>
                        </a:rPr>
                        <a:t>2010</a:t>
                      </a:r>
                      <a:endParaRPr lang="fr-FR" sz="1800">
                        <a:latin typeface="Calibri"/>
                        <a:ea typeface="Calibri"/>
                        <a:cs typeface="Arial"/>
                      </a:endParaRPr>
                    </a:p>
                  </a:txBody>
                  <a:tcPr marL="35164" marR="35164" marT="28634" marB="28634">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EBFFFF"/>
                    </a:solidFill>
                  </a:tcPr>
                </a:tc>
                <a:tc>
                  <a:txBody>
                    <a:bodyPr/>
                    <a:lstStyle/>
                    <a:p>
                      <a:pPr marL="228600">
                        <a:lnSpc>
                          <a:spcPct val="115000"/>
                        </a:lnSpc>
                        <a:spcAft>
                          <a:spcPts val="1000"/>
                        </a:spcAft>
                      </a:pPr>
                      <a:r>
                        <a:rPr lang="fr-FR" sz="1800" b="1">
                          <a:latin typeface="Arial"/>
                          <a:ea typeface="Times New Roman"/>
                          <a:cs typeface="Arial"/>
                        </a:rPr>
                        <a:t>iPad</a:t>
                      </a:r>
                      <a:endParaRPr lang="fr-FR" sz="1800">
                        <a:latin typeface="Calibri"/>
                        <a:ea typeface="Calibri"/>
                        <a:cs typeface="Arial"/>
                      </a:endParaRPr>
                    </a:p>
                  </a:txBody>
                  <a:tcPr marL="35164" marR="35164" marT="28634" marB="28634">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FFFFDB"/>
                    </a:solidFill>
                  </a:tcPr>
                </a:tc>
                <a:tc>
                  <a:txBody>
                    <a:bodyPr/>
                    <a:lstStyle/>
                    <a:p>
                      <a:pPr>
                        <a:lnSpc>
                          <a:spcPct val="115000"/>
                        </a:lnSpc>
                        <a:spcAft>
                          <a:spcPts val="1000"/>
                        </a:spcAft>
                      </a:pPr>
                      <a:r>
                        <a:rPr lang="fr-FR" sz="1800">
                          <a:latin typeface="Comic Sans MS"/>
                          <a:ea typeface="Times New Roman"/>
                          <a:cs typeface="Times New Roman"/>
                        </a:rPr>
                        <a:t>- Apple</a:t>
                      </a:r>
                      <a:endParaRPr lang="fr-FR" sz="1800">
                        <a:latin typeface="Calibri"/>
                        <a:ea typeface="Calibri"/>
                        <a:cs typeface="Arial"/>
                      </a:endParaRPr>
                    </a:p>
                  </a:txBody>
                  <a:tcPr marL="35164" marR="35164" marT="28634" marB="28634">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FFFFFF"/>
                    </a:solidFill>
                  </a:tcPr>
                </a:tc>
              </a:tr>
              <a:tr h="754579">
                <a:tc>
                  <a:txBody>
                    <a:bodyPr/>
                    <a:lstStyle/>
                    <a:p>
                      <a:pPr marL="71755" marR="71755" algn="r">
                        <a:lnSpc>
                          <a:spcPct val="115000"/>
                        </a:lnSpc>
                        <a:spcAft>
                          <a:spcPts val="0"/>
                        </a:spcAft>
                      </a:pPr>
                      <a:r>
                        <a:rPr lang="fr-FR" sz="1800" b="1">
                          <a:latin typeface="Arial"/>
                          <a:ea typeface="Times New Roman"/>
                          <a:cs typeface="Arial"/>
                        </a:rPr>
                        <a:t>2010</a:t>
                      </a:r>
                      <a:endParaRPr lang="fr-FR" sz="1800">
                        <a:latin typeface="Calibri"/>
                        <a:ea typeface="Calibri"/>
                        <a:cs typeface="Arial"/>
                      </a:endParaRPr>
                    </a:p>
                  </a:txBody>
                  <a:tcPr marL="35164" marR="35164" marT="28634" marB="28634">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EBFFFF"/>
                    </a:solidFill>
                  </a:tcPr>
                </a:tc>
                <a:tc>
                  <a:txBody>
                    <a:bodyPr/>
                    <a:lstStyle/>
                    <a:p>
                      <a:pPr marL="228600">
                        <a:lnSpc>
                          <a:spcPct val="115000"/>
                        </a:lnSpc>
                        <a:spcAft>
                          <a:spcPts val="1000"/>
                        </a:spcAft>
                      </a:pPr>
                      <a:r>
                        <a:rPr lang="fr-FR" sz="1800" b="1" u="sng">
                          <a:solidFill>
                            <a:srgbClr val="0000FF"/>
                          </a:solidFill>
                          <a:latin typeface="Arial"/>
                          <a:ea typeface="Times New Roman"/>
                          <a:cs typeface="Arial"/>
                          <a:hlinkClick r:id="rId2"/>
                        </a:rPr>
                        <a:t>TV</a:t>
                      </a:r>
                      <a:r>
                        <a:rPr lang="fr-FR" sz="1800" b="1">
                          <a:latin typeface="Arial"/>
                          <a:ea typeface="Times New Roman"/>
                          <a:cs typeface="Arial"/>
                        </a:rPr>
                        <a:t> 3D</a:t>
                      </a:r>
                      <a:endParaRPr lang="fr-FR" sz="1800">
                        <a:latin typeface="Calibri"/>
                        <a:ea typeface="Calibri"/>
                        <a:cs typeface="Arial"/>
                      </a:endParaRPr>
                    </a:p>
                  </a:txBody>
                  <a:tcPr marL="35164" marR="35164" marT="28634" marB="28634">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FFFFDB"/>
                    </a:solidFill>
                  </a:tcPr>
                </a:tc>
                <a:tc>
                  <a:txBody>
                    <a:bodyPr/>
                    <a:lstStyle/>
                    <a:p>
                      <a:pPr>
                        <a:lnSpc>
                          <a:spcPct val="115000"/>
                        </a:lnSpc>
                        <a:spcAft>
                          <a:spcPts val="1000"/>
                        </a:spcAft>
                      </a:pPr>
                      <a:r>
                        <a:rPr lang="fr-FR" sz="1800" dirty="0">
                          <a:latin typeface="Comic Sans MS"/>
                          <a:ea typeface="Times New Roman"/>
                          <a:cs typeface="Times New Roman"/>
                        </a:rPr>
                        <a:t>- En vente</a:t>
                      </a:r>
                      <a:endParaRPr lang="fr-FR" sz="1800" dirty="0">
                        <a:latin typeface="Calibri"/>
                        <a:ea typeface="Calibri"/>
                        <a:cs typeface="Arial"/>
                      </a:endParaRPr>
                    </a:p>
                  </a:txBody>
                  <a:tcPr marL="35164" marR="35164" marT="28634" marB="28634">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FFFFFF"/>
                    </a:solidFill>
                  </a:tcPr>
                </a:tc>
              </a:tr>
              <a:tr h="1269155">
                <a:tc>
                  <a:txBody>
                    <a:bodyPr/>
                    <a:lstStyle/>
                    <a:p>
                      <a:pPr marL="71755" marR="71755" algn="r">
                        <a:lnSpc>
                          <a:spcPct val="115000"/>
                        </a:lnSpc>
                        <a:spcAft>
                          <a:spcPts val="0"/>
                        </a:spcAft>
                      </a:pPr>
                      <a:r>
                        <a:rPr lang="fr-FR" sz="1800">
                          <a:latin typeface="Calibri"/>
                          <a:ea typeface="Calibri"/>
                          <a:cs typeface="Arial"/>
                        </a:rPr>
                        <a:t/>
                      </a:r>
                      <a:br>
                        <a:rPr lang="fr-FR" sz="1800">
                          <a:latin typeface="Calibri"/>
                          <a:ea typeface="Calibri"/>
                          <a:cs typeface="Arial"/>
                        </a:rPr>
                      </a:br>
                      <a:r>
                        <a:rPr lang="fr-FR" sz="1800" b="1">
                          <a:latin typeface="Arial"/>
                          <a:ea typeface="Times New Roman"/>
                          <a:cs typeface="Arial"/>
                        </a:rPr>
                        <a:t>2010</a:t>
                      </a:r>
                      <a:endParaRPr lang="fr-FR" sz="1800">
                        <a:latin typeface="Calibri"/>
                        <a:ea typeface="Calibri"/>
                        <a:cs typeface="Arial"/>
                      </a:endParaRPr>
                    </a:p>
                  </a:txBody>
                  <a:tcPr marL="35164" marR="35164" marT="28634" marB="28634">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EBFFFF"/>
                    </a:solidFill>
                  </a:tcPr>
                </a:tc>
                <a:tc>
                  <a:txBody>
                    <a:bodyPr/>
                    <a:lstStyle/>
                    <a:p>
                      <a:pPr marL="228600">
                        <a:lnSpc>
                          <a:spcPct val="115000"/>
                        </a:lnSpc>
                        <a:spcAft>
                          <a:spcPts val="1000"/>
                        </a:spcAft>
                      </a:pPr>
                      <a:r>
                        <a:rPr lang="fr-FR" sz="1800" b="1" u="sng">
                          <a:solidFill>
                            <a:srgbClr val="0000FF"/>
                          </a:solidFill>
                          <a:latin typeface="Arial"/>
                          <a:ea typeface="Times New Roman"/>
                          <a:cs typeface="Arial"/>
                          <a:hlinkClick r:id="rId3"/>
                        </a:rPr>
                        <a:t>Internet</a:t>
                      </a:r>
                      <a:endParaRPr lang="fr-FR" sz="1800">
                        <a:latin typeface="Calibri"/>
                        <a:ea typeface="Calibri"/>
                        <a:cs typeface="Arial"/>
                      </a:endParaRPr>
                    </a:p>
                  </a:txBody>
                  <a:tcPr marL="35164" marR="35164" marT="28634" marB="28634">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FFFFDB"/>
                    </a:solidFill>
                  </a:tcPr>
                </a:tc>
                <a:tc>
                  <a:txBody>
                    <a:bodyPr/>
                    <a:lstStyle/>
                    <a:p>
                      <a:pPr>
                        <a:lnSpc>
                          <a:spcPct val="115000"/>
                        </a:lnSpc>
                        <a:spcAft>
                          <a:spcPts val="1000"/>
                        </a:spcAft>
                      </a:pPr>
                      <a:r>
                        <a:rPr lang="fr-FR" sz="1800">
                          <a:latin typeface="Comic Sans MS"/>
                          <a:ea typeface="Times New Roman"/>
                          <a:cs typeface="Times New Roman"/>
                        </a:rPr>
                        <a:t>- École à domicile.</a:t>
                      </a:r>
                      <a:endParaRPr lang="fr-FR" sz="1800">
                        <a:latin typeface="Calibri"/>
                        <a:ea typeface="Calibri"/>
                        <a:cs typeface="Arial"/>
                      </a:endParaRPr>
                    </a:p>
                  </a:txBody>
                  <a:tcPr marL="35164" marR="35164" marT="28634" marB="28634">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FFFFFF"/>
                    </a:solidFill>
                  </a:tcPr>
                </a:tc>
              </a:tr>
              <a:tr h="1315933">
                <a:tc>
                  <a:txBody>
                    <a:bodyPr/>
                    <a:lstStyle/>
                    <a:p>
                      <a:pPr marL="71755" marR="71755" algn="r">
                        <a:lnSpc>
                          <a:spcPct val="115000"/>
                        </a:lnSpc>
                        <a:spcAft>
                          <a:spcPts val="0"/>
                        </a:spcAft>
                      </a:pPr>
                      <a:r>
                        <a:rPr lang="fr-FR" sz="1800" b="1">
                          <a:latin typeface="Arial"/>
                          <a:ea typeface="Times New Roman"/>
                          <a:cs typeface="Arial"/>
                        </a:rPr>
                        <a:t>2011</a:t>
                      </a:r>
                      <a:endParaRPr lang="fr-FR" sz="1800">
                        <a:latin typeface="Calibri"/>
                        <a:ea typeface="Calibri"/>
                        <a:cs typeface="Arial"/>
                      </a:endParaRPr>
                    </a:p>
                  </a:txBody>
                  <a:tcPr marL="35164" marR="35164" marT="28634" marB="28634">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EBFFFF"/>
                    </a:solidFill>
                  </a:tcPr>
                </a:tc>
                <a:tc>
                  <a:txBody>
                    <a:bodyPr/>
                    <a:lstStyle/>
                    <a:p>
                      <a:pPr marL="228600">
                        <a:lnSpc>
                          <a:spcPct val="115000"/>
                        </a:lnSpc>
                        <a:spcAft>
                          <a:spcPts val="1000"/>
                        </a:spcAft>
                      </a:pPr>
                      <a:r>
                        <a:rPr lang="fr-FR" sz="1800" b="1">
                          <a:latin typeface="Arial"/>
                          <a:ea typeface="Times New Roman"/>
                          <a:cs typeface="Arial"/>
                        </a:rPr>
                        <a:t>Li-Fi</a:t>
                      </a:r>
                      <a:endParaRPr lang="fr-FR" sz="1800">
                        <a:latin typeface="Calibri"/>
                        <a:ea typeface="Calibri"/>
                        <a:cs typeface="Arial"/>
                      </a:endParaRPr>
                    </a:p>
                  </a:txBody>
                  <a:tcPr marL="35164" marR="35164" marT="28634" marB="28634">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FFFFDB"/>
                    </a:solidFill>
                  </a:tcPr>
                </a:tc>
                <a:tc>
                  <a:txBody>
                    <a:bodyPr/>
                    <a:lstStyle/>
                    <a:p>
                      <a:pPr>
                        <a:lnSpc>
                          <a:spcPct val="115000"/>
                        </a:lnSpc>
                        <a:spcAft>
                          <a:spcPts val="1000"/>
                        </a:spcAft>
                      </a:pPr>
                      <a:r>
                        <a:rPr lang="fr-FR" sz="1800">
                          <a:latin typeface="Comic Sans MS"/>
                          <a:ea typeface="Times New Roman"/>
                          <a:cs typeface="Times New Roman"/>
                        </a:rPr>
                        <a:t>Harald Hass : Li-Fi (light-fidelity) : transmission de données par modulation de la lumière avec un débit de 800 Mbits/s.</a:t>
                      </a:r>
                      <a:endParaRPr lang="fr-FR" sz="1800">
                        <a:latin typeface="Calibri"/>
                        <a:ea typeface="Calibri"/>
                        <a:cs typeface="Arial"/>
                      </a:endParaRPr>
                    </a:p>
                  </a:txBody>
                  <a:tcPr marL="35164" marR="35164" marT="28634" marB="28634">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FFFFFF"/>
                    </a:solidFill>
                  </a:tcPr>
                </a:tc>
              </a:tr>
              <a:tr h="540289">
                <a:tc>
                  <a:txBody>
                    <a:bodyPr/>
                    <a:lstStyle/>
                    <a:p>
                      <a:pPr marL="71755" marR="71755" algn="r">
                        <a:lnSpc>
                          <a:spcPct val="115000"/>
                        </a:lnSpc>
                        <a:spcAft>
                          <a:spcPts val="0"/>
                        </a:spcAft>
                      </a:pPr>
                      <a:r>
                        <a:rPr lang="fr-FR" sz="1800" b="1">
                          <a:latin typeface="Arial"/>
                          <a:ea typeface="Times New Roman"/>
                          <a:cs typeface="Arial"/>
                        </a:rPr>
                        <a:t>2015</a:t>
                      </a:r>
                      <a:endParaRPr lang="fr-FR" sz="1800">
                        <a:latin typeface="Calibri"/>
                        <a:ea typeface="Calibri"/>
                        <a:cs typeface="Arial"/>
                      </a:endParaRPr>
                    </a:p>
                  </a:txBody>
                  <a:tcPr marL="35164" marR="35164" marT="28634" marB="28634">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EBFFFF"/>
                    </a:solidFill>
                  </a:tcPr>
                </a:tc>
                <a:tc>
                  <a:txBody>
                    <a:bodyPr/>
                    <a:lstStyle/>
                    <a:p>
                      <a:pPr marL="228600">
                        <a:lnSpc>
                          <a:spcPct val="115000"/>
                        </a:lnSpc>
                        <a:spcAft>
                          <a:spcPts val="1000"/>
                        </a:spcAft>
                      </a:pPr>
                      <a:r>
                        <a:rPr lang="fr-FR" sz="1800" b="1" u="sng">
                          <a:solidFill>
                            <a:srgbClr val="0000FF"/>
                          </a:solidFill>
                          <a:latin typeface="Arial"/>
                          <a:ea typeface="Times New Roman"/>
                          <a:cs typeface="Arial"/>
                          <a:hlinkClick r:id="rId4"/>
                        </a:rPr>
                        <a:t>Communications</a:t>
                      </a:r>
                      <a:r>
                        <a:rPr lang="fr-FR" sz="1800" b="1">
                          <a:latin typeface="Arial"/>
                          <a:ea typeface="Times New Roman"/>
                          <a:cs typeface="Arial"/>
                        </a:rPr>
                        <a:t> </a:t>
                      </a:r>
                      <a:endParaRPr lang="fr-FR" sz="1800">
                        <a:latin typeface="Calibri"/>
                        <a:ea typeface="Calibri"/>
                        <a:cs typeface="Arial"/>
                      </a:endParaRPr>
                    </a:p>
                  </a:txBody>
                  <a:tcPr marL="35164" marR="35164" marT="28634" marB="28634">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FFFFDB"/>
                    </a:solidFill>
                  </a:tcPr>
                </a:tc>
                <a:tc>
                  <a:txBody>
                    <a:bodyPr/>
                    <a:lstStyle/>
                    <a:p>
                      <a:pPr>
                        <a:lnSpc>
                          <a:spcPct val="115000"/>
                        </a:lnSpc>
                        <a:spcAft>
                          <a:spcPts val="1000"/>
                        </a:spcAft>
                      </a:pPr>
                      <a:r>
                        <a:rPr lang="fr-FR" sz="1800" dirty="0">
                          <a:latin typeface="Comic Sans MS"/>
                          <a:ea typeface="Times New Roman"/>
                          <a:cs typeface="Times New Roman"/>
                        </a:rPr>
                        <a:t>avec images 3D.</a:t>
                      </a:r>
                      <a:endParaRPr lang="fr-FR" sz="1800" dirty="0">
                        <a:latin typeface="Calibri"/>
                        <a:ea typeface="Calibri"/>
                        <a:cs typeface="Arial"/>
                      </a:endParaRPr>
                    </a:p>
                  </a:txBody>
                  <a:tcPr marL="35164" marR="35164" marT="28634" marB="28634">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FFFFFF"/>
                    </a:solidFill>
                  </a:tcPr>
                </a:tc>
              </a:tr>
            </a:tbl>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868346"/>
          </a:xfrm>
        </p:spPr>
        <p:txBody>
          <a:bodyPr>
            <a:noAutofit/>
          </a:bodyPr>
          <a:lstStyle/>
          <a:p>
            <a:pPr algn="l"/>
            <a:r>
              <a:rPr lang="fr-FR" sz="3600" b="1" dirty="0" smtClean="0">
                <a:solidFill>
                  <a:srgbClr val="FF0000"/>
                </a:solidFill>
              </a:rPr>
              <a:t>4. Branches de l’électronique</a:t>
            </a:r>
            <a:endParaRPr lang="fr-FR" sz="3600" dirty="0">
              <a:solidFill>
                <a:srgbClr val="FF0000"/>
              </a:solidFill>
            </a:endParaRPr>
          </a:p>
        </p:txBody>
      </p:sp>
      <p:sp>
        <p:nvSpPr>
          <p:cNvPr id="3" name="Espace réservé du contenu 2"/>
          <p:cNvSpPr>
            <a:spLocks noGrp="1"/>
          </p:cNvSpPr>
          <p:nvPr>
            <p:ph idx="1"/>
          </p:nvPr>
        </p:nvSpPr>
        <p:spPr>
          <a:xfrm>
            <a:off x="457200" y="1214422"/>
            <a:ext cx="8229600" cy="5214974"/>
          </a:xfrm>
        </p:spPr>
        <p:txBody>
          <a:bodyPr>
            <a:normAutofit fontScale="85000" lnSpcReduction="10000"/>
          </a:bodyPr>
          <a:lstStyle/>
          <a:p>
            <a:pPr algn="just">
              <a:lnSpc>
                <a:spcPct val="150000"/>
              </a:lnSpc>
              <a:buNone/>
            </a:pPr>
            <a:r>
              <a:rPr lang="fr-FR" dirty="0" smtClean="0"/>
              <a:t>	L’électronique est une famille de disciplines (branches) se distinguant suivant le type de signal traité.</a:t>
            </a:r>
          </a:p>
          <a:p>
            <a:pPr algn="just">
              <a:lnSpc>
                <a:spcPct val="160000"/>
              </a:lnSpc>
              <a:buNone/>
            </a:pPr>
            <a:r>
              <a:rPr lang="fr-FR" b="1" dirty="0" smtClean="0">
                <a:solidFill>
                  <a:srgbClr val="FF0000"/>
                </a:solidFill>
              </a:rPr>
              <a:t>4.1 Types de signaux</a:t>
            </a:r>
            <a:endParaRPr lang="fr-FR" dirty="0" smtClean="0">
              <a:solidFill>
                <a:srgbClr val="FF0000"/>
              </a:solidFill>
            </a:endParaRPr>
          </a:p>
          <a:p>
            <a:pPr algn="just">
              <a:lnSpc>
                <a:spcPct val="160000"/>
              </a:lnSpc>
              <a:buNone/>
            </a:pPr>
            <a:r>
              <a:rPr lang="fr-FR" b="1" dirty="0" smtClean="0"/>
              <a:t> </a:t>
            </a:r>
            <a:r>
              <a:rPr lang="fr-FR" b="1" dirty="0" smtClean="0">
                <a:solidFill>
                  <a:srgbClr val="FF0000"/>
                </a:solidFill>
              </a:rPr>
              <a:t>Introduction</a:t>
            </a:r>
            <a:endParaRPr lang="fr-FR" dirty="0" smtClean="0">
              <a:solidFill>
                <a:srgbClr val="FF0000"/>
              </a:solidFill>
            </a:endParaRPr>
          </a:p>
          <a:p>
            <a:pPr algn="just">
              <a:lnSpc>
                <a:spcPct val="160000"/>
              </a:lnSpc>
            </a:pPr>
            <a:r>
              <a:rPr lang="fr-FR" u="sng" dirty="0" smtClean="0">
                <a:solidFill>
                  <a:srgbClr val="0000CC"/>
                </a:solidFill>
              </a:rPr>
              <a:t>Un signal </a:t>
            </a:r>
            <a:r>
              <a:rPr lang="fr-FR" dirty="0" smtClean="0"/>
              <a:t>est une grandeur physique donnée et qui porte </a:t>
            </a:r>
            <a:r>
              <a:rPr lang="fr-FR" u="sng" dirty="0" smtClean="0">
                <a:solidFill>
                  <a:srgbClr val="0000CC"/>
                </a:solidFill>
              </a:rPr>
              <a:t>l'information à traiter</a:t>
            </a:r>
            <a:r>
              <a:rPr lang="fr-FR" dirty="0" smtClean="0"/>
              <a:t>. Il s'agit d'une tension électrique, d'un courant, d’un champ électrique ou magnétique.</a:t>
            </a:r>
          </a:p>
          <a:p>
            <a:pPr algn="just">
              <a:lnSpc>
                <a:spcPct val="160000"/>
              </a:lnSpc>
            </a:pP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strVal val="#ppt_w*0.05"/>
                                          </p:val>
                                        </p:tav>
                                        <p:tav tm="100000">
                                          <p:val>
                                            <p:strVal val="#ppt_w"/>
                                          </p:val>
                                        </p:tav>
                                      </p:tavLst>
                                    </p:anim>
                                    <p:anim calcmode="lin" valueType="num">
                                      <p:cBhvr>
                                        <p:cTn id="8" dur="2000" fill="hold"/>
                                        <p:tgtEl>
                                          <p:spTgt spid="2"/>
                                        </p:tgtEl>
                                        <p:attrNameLst>
                                          <p:attrName>ppt_h</p:attrName>
                                        </p:attrNameLst>
                                      </p:cBhvr>
                                      <p:tavLst>
                                        <p:tav tm="0">
                                          <p:val>
                                            <p:strVal val="#ppt_h"/>
                                          </p:val>
                                        </p:tav>
                                        <p:tav tm="100000">
                                          <p:val>
                                            <p:strVal val="#ppt_h"/>
                                          </p:val>
                                        </p:tav>
                                      </p:tavLst>
                                    </p:anim>
                                    <p:anim calcmode="lin" valueType="num">
                                      <p:cBhvr>
                                        <p:cTn id="9" dur="2000" fill="hold"/>
                                        <p:tgtEl>
                                          <p:spTgt spid="2"/>
                                        </p:tgtEl>
                                        <p:attrNameLst>
                                          <p:attrName>ppt_x</p:attrName>
                                        </p:attrNameLst>
                                      </p:cBhvr>
                                      <p:tavLst>
                                        <p:tav tm="0">
                                          <p:val>
                                            <p:strVal val="#ppt_x-.2"/>
                                          </p:val>
                                        </p:tav>
                                        <p:tav tm="100000">
                                          <p:val>
                                            <p:strVal val="#ppt_x"/>
                                          </p:val>
                                        </p:tav>
                                      </p:tavLst>
                                    </p:anim>
                                    <p:anim calcmode="lin" valueType="num">
                                      <p:cBhvr>
                                        <p:cTn id="10" dur="2000" fill="hold"/>
                                        <p:tgtEl>
                                          <p:spTgt spid="2"/>
                                        </p:tgtEl>
                                        <p:attrNameLst>
                                          <p:attrName>ppt_y</p:attrName>
                                        </p:attrNameLst>
                                      </p:cBhvr>
                                      <p:tavLst>
                                        <p:tav tm="0">
                                          <p:val>
                                            <p:strVal val="#ppt_y"/>
                                          </p:val>
                                        </p:tav>
                                        <p:tav tm="100000">
                                          <p:val>
                                            <p:strVal val="#ppt_y"/>
                                          </p:val>
                                        </p:tav>
                                      </p:tavLst>
                                    </p:anim>
                                    <p:animEffect transition="in" filter="fade">
                                      <p:cBhvr>
                                        <p:cTn id="11" dur="20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wipe(left)">
                                      <p:cBhvr>
                                        <p:cTn id="16" dur="2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5"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22" dur="10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23" dur="1000" accel="50000" fill="hold">
                                          <p:stCondLst>
                                            <p:cond delay="10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24" dur="2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25" dur="10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26" dur="10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27" dur="1000" accel="50000" fill="hold">
                                          <p:stCondLst>
                                            <p:cond delay="10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28" dur="2000" decel="50000">
                                          <p:stCondLst>
                                            <p:cond delay="0"/>
                                          </p:stCondLst>
                                        </p:cTn>
                                        <p:tgtEl>
                                          <p:spTgt spid="3">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wipe(left)">
                                      <p:cBhvr>
                                        <p:cTn id="33" dur="2000"/>
                                        <p:tgtEl>
                                          <p:spTgt spid="3">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Effect transition="in" filter="wipe(left)">
                                      <p:cBhvr>
                                        <p:cTn id="38"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571480"/>
            <a:ext cx="8229600" cy="5554683"/>
          </a:xfrm>
        </p:spPr>
        <p:txBody>
          <a:bodyPr>
            <a:normAutofit/>
          </a:bodyPr>
          <a:lstStyle/>
          <a:p>
            <a:pPr algn="just">
              <a:lnSpc>
                <a:spcPct val="150000"/>
              </a:lnSpc>
            </a:pPr>
            <a:r>
              <a:rPr lang="fr-FR" sz="2800" dirty="0" smtClean="0"/>
              <a:t>les signaux sont classés en 3 grands types :</a:t>
            </a:r>
          </a:p>
          <a:p>
            <a:pPr lvl="0" algn="just">
              <a:lnSpc>
                <a:spcPct val="150000"/>
              </a:lnSpc>
            </a:pPr>
            <a:r>
              <a:rPr lang="fr-FR" sz="2800" dirty="0" smtClean="0"/>
              <a:t>signaux analogiques ;</a:t>
            </a:r>
          </a:p>
          <a:p>
            <a:pPr lvl="0" algn="just">
              <a:lnSpc>
                <a:spcPct val="150000"/>
              </a:lnSpc>
            </a:pPr>
            <a:r>
              <a:rPr lang="fr-FR" sz="2800" dirty="0" smtClean="0"/>
              <a:t>signaux numériques ;</a:t>
            </a:r>
          </a:p>
          <a:p>
            <a:pPr lvl="0" algn="just">
              <a:lnSpc>
                <a:spcPct val="150000"/>
              </a:lnSpc>
            </a:pPr>
            <a:r>
              <a:rPr lang="fr-FR" sz="2800" dirty="0" smtClean="0"/>
              <a:t>signaux de puissance ;</a:t>
            </a:r>
          </a:p>
          <a:p>
            <a:pPr algn="just">
              <a:lnSpc>
                <a:spcPct val="150000"/>
              </a:lnSpc>
              <a:buNone/>
            </a:pPr>
            <a:r>
              <a:rPr lang="fr-FR" sz="2800" b="1" dirty="0" smtClean="0">
                <a:solidFill>
                  <a:srgbClr val="FF0000"/>
                </a:solidFill>
              </a:rPr>
              <a:t>a/ Signal analogique       Electronique analogique</a:t>
            </a:r>
            <a:endParaRPr lang="fr-FR" sz="2800" dirty="0" smtClean="0">
              <a:solidFill>
                <a:srgbClr val="FF0000"/>
              </a:solidFill>
            </a:endParaRPr>
          </a:p>
          <a:p>
            <a:pPr>
              <a:lnSpc>
                <a:spcPct val="150000"/>
              </a:lnSpc>
              <a:buNone/>
            </a:pPr>
            <a:r>
              <a:rPr lang="fr-FR" sz="2800" dirty="0" smtClean="0"/>
              <a:t>La branche s’intéresse au traitement </a:t>
            </a:r>
            <a:r>
              <a:rPr lang="fr-FR" sz="2800" i="1" dirty="0" smtClean="0"/>
              <a:t>continu</a:t>
            </a:r>
            <a:r>
              <a:rPr lang="fr-FR" sz="2800" dirty="0" smtClean="0"/>
              <a:t> des signaux </a:t>
            </a:r>
            <a:r>
              <a:rPr lang="fr-FR" sz="2800" i="1" dirty="0" smtClean="0"/>
              <a:t>analogiques</a:t>
            </a:r>
            <a:r>
              <a:rPr lang="fr-FR" sz="2800" dirty="0" smtClean="0"/>
              <a:t>. </a:t>
            </a:r>
          </a:p>
          <a:p>
            <a:endParaRPr lang="fr-FR" dirty="0" smtClean="0"/>
          </a:p>
        </p:txBody>
      </p:sp>
      <p:sp>
        <p:nvSpPr>
          <p:cNvPr id="6" name="Flèche droite 5"/>
          <p:cNvSpPr/>
          <p:nvPr/>
        </p:nvSpPr>
        <p:spPr>
          <a:xfrm>
            <a:off x="3643306" y="3857628"/>
            <a:ext cx="428628" cy="714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5"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10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13" dur="10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14" dur="1000" accel="50000" fill="hold">
                                          <p:stCondLst>
                                            <p:cond delay="10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15" dur="2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16" dur="10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17" dur="10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18" dur="1000" accel="50000" fill="hold">
                                          <p:stCondLst>
                                            <p:cond delay="10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19" dur="2000" decel="50000">
                                          <p:stCondLst>
                                            <p:cond delay="0"/>
                                          </p:stCondLst>
                                        </p:cTn>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5" presetClass="entr" presetSubtype="0"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p:cTn id="24" dur="10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25" dur="10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26" dur="1000" accel="50000" fill="hold">
                                          <p:stCondLst>
                                            <p:cond delay="10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27" dur="2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28" dur="10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29" dur="10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30" dur="1000" accel="50000" fill="hold">
                                          <p:stCondLst>
                                            <p:cond delay="10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31" dur="2000" decel="50000">
                                          <p:stCondLst>
                                            <p:cond delay="0"/>
                                          </p:stCondLst>
                                        </p:cTn>
                                        <p:tgtEl>
                                          <p:spTgt spid="3">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5" presetClass="entr" presetSubtype="0" fill="hold" grpId="0"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 calcmode="lin" valueType="num">
                                      <p:cBhvr>
                                        <p:cTn id="36" dur="500" decel="50000" fill="hold">
                                          <p:stCondLst>
                                            <p:cond delay="0"/>
                                          </p:stCondLst>
                                        </p:cTn>
                                        <p:tgtEl>
                                          <p:spTgt spid="3">
                                            <p:txEl>
                                              <p:pRg st="3" end="3"/>
                                            </p:txEl>
                                          </p:spTgt>
                                        </p:tgtEl>
                                        <p:attrNameLst>
                                          <p:attrName>style.rotation</p:attrName>
                                        </p:attrNameLst>
                                      </p:cBhvr>
                                      <p:tavLst>
                                        <p:tav tm="0">
                                          <p:val>
                                            <p:fltVal val="-90"/>
                                          </p:val>
                                        </p:tav>
                                        <p:tav tm="100000">
                                          <p:val>
                                            <p:fltVal val="0"/>
                                          </p:val>
                                        </p:tav>
                                      </p:tavLst>
                                    </p:anim>
                                    <p:anim calcmode="lin" valueType="num">
                                      <p:cBhvr>
                                        <p:cTn id="37" dur="500" decel="50000" fill="hold">
                                          <p:stCondLst>
                                            <p:cond delay="0"/>
                                          </p:stCondLst>
                                        </p:cTn>
                                        <p:tgtEl>
                                          <p:spTgt spid="3">
                                            <p:txEl>
                                              <p:pRg st="3" end="3"/>
                                            </p:txEl>
                                          </p:spTgt>
                                        </p:tgtEl>
                                        <p:attrNameLst>
                                          <p:attrName>ppt_w</p:attrName>
                                        </p:attrNameLst>
                                      </p:cBhvr>
                                      <p:tavLst>
                                        <p:tav tm="0">
                                          <p:val>
                                            <p:strVal val="#ppt_w"/>
                                          </p:val>
                                        </p:tav>
                                        <p:tav tm="100000">
                                          <p:val>
                                            <p:strVal val="#ppt_w*.05"/>
                                          </p:val>
                                        </p:tav>
                                      </p:tavLst>
                                    </p:anim>
                                    <p:anim calcmode="lin" valueType="num">
                                      <p:cBhvr>
                                        <p:cTn id="38" dur="500" accel="50000" fill="hold">
                                          <p:stCondLst>
                                            <p:cond delay="500"/>
                                          </p:stCondLst>
                                        </p:cTn>
                                        <p:tgtEl>
                                          <p:spTgt spid="3">
                                            <p:txEl>
                                              <p:pRg st="3" end="3"/>
                                            </p:txEl>
                                          </p:spTgt>
                                        </p:tgtEl>
                                        <p:attrNameLst>
                                          <p:attrName>ppt_w</p:attrName>
                                        </p:attrNameLst>
                                      </p:cBhvr>
                                      <p:tavLst>
                                        <p:tav tm="0">
                                          <p:val>
                                            <p:strVal val="#ppt_w*.05"/>
                                          </p:val>
                                        </p:tav>
                                        <p:tav tm="100000">
                                          <p:val>
                                            <p:strVal val="#ppt_w"/>
                                          </p:val>
                                        </p:tav>
                                      </p:tavLst>
                                    </p:anim>
                                    <p:anim calcmode="lin" valueType="num">
                                      <p:cBhvr>
                                        <p:cTn id="39" dur="10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40" dur="500" decel="50000" fill="hold">
                                          <p:stCondLst>
                                            <p:cond delay="0"/>
                                          </p:stCondLst>
                                        </p:cTn>
                                        <p:tgtEl>
                                          <p:spTgt spid="3">
                                            <p:txEl>
                                              <p:pRg st="3" end="3"/>
                                            </p:txEl>
                                          </p:spTgt>
                                        </p:tgtEl>
                                        <p:attrNameLst>
                                          <p:attrName>ppt_x</p:attrName>
                                        </p:attrNameLst>
                                      </p:cBhvr>
                                      <p:tavLst>
                                        <p:tav tm="0">
                                          <p:val>
                                            <p:strVal val="#ppt_x+.4"/>
                                          </p:val>
                                        </p:tav>
                                        <p:tav tm="100000">
                                          <p:val>
                                            <p:strVal val="#ppt_x"/>
                                          </p:val>
                                        </p:tav>
                                      </p:tavLst>
                                    </p:anim>
                                    <p:anim calcmode="lin" valueType="num">
                                      <p:cBhvr>
                                        <p:cTn id="41" dur="500" decel="50000" fill="hold">
                                          <p:stCondLst>
                                            <p:cond delay="0"/>
                                          </p:stCondLst>
                                        </p:cTn>
                                        <p:tgtEl>
                                          <p:spTgt spid="3">
                                            <p:txEl>
                                              <p:pRg st="3" end="3"/>
                                            </p:txEl>
                                          </p:spTgt>
                                        </p:tgtEl>
                                        <p:attrNameLst>
                                          <p:attrName>ppt_y</p:attrName>
                                        </p:attrNameLst>
                                      </p:cBhvr>
                                      <p:tavLst>
                                        <p:tav tm="0">
                                          <p:val>
                                            <p:strVal val="#ppt_y-.2"/>
                                          </p:val>
                                        </p:tav>
                                        <p:tav tm="100000">
                                          <p:val>
                                            <p:strVal val="#ppt_y+.1"/>
                                          </p:val>
                                        </p:tav>
                                      </p:tavLst>
                                    </p:anim>
                                    <p:anim calcmode="lin" valueType="num">
                                      <p:cBhvr>
                                        <p:cTn id="42" dur="500" accel="50000" fill="hold">
                                          <p:stCondLst>
                                            <p:cond delay="500"/>
                                          </p:stCondLst>
                                        </p:cTn>
                                        <p:tgtEl>
                                          <p:spTgt spid="3">
                                            <p:txEl>
                                              <p:pRg st="3" end="3"/>
                                            </p:txEl>
                                          </p:spTgt>
                                        </p:tgtEl>
                                        <p:attrNameLst>
                                          <p:attrName>ppt_y</p:attrName>
                                        </p:attrNameLst>
                                      </p:cBhvr>
                                      <p:tavLst>
                                        <p:tav tm="0">
                                          <p:val>
                                            <p:strVal val="#ppt_y+.1"/>
                                          </p:val>
                                        </p:tav>
                                        <p:tav tm="100000">
                                          <p:val>
                                            <p:strVal val="#ppt_y"/>
                                          </p:val>
                                        </p:tav>
                                      </p:tavLst>
                                    </p:anim>
                                    <p:animEffect transition="in" filter="fade">
                                      <p:cBhvr>
                                        <p:cTn id="43" dur="1000" decel="50000">
                                          <p:stCondLst>
                                            <p:cond delay="0"/>
                                          </p:stCondLst>
                                        </p:cTn>
                                        <p:tgtEl>
                                          <p:spTgt spid="3">
                                            <p:txEl>
                                              <p:pRg st="3" end="3"/>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54" presetClass="entr" presetSubtype="0" accel="100000" fill="hold" grpId="0" nodeType="clickEffect">
                                  <p:stCondLst>
                                    <p:cond delay="0"/>
                                  </p:stCondLst>
                                  <p:childTnLst>
                                    <p:set>
                                      <p:cBhvr>
                                        <p:cTn id="47" dur="1" fill="hold">
                                          <p:stCondLst>
                                            <p:cond delay="0"/>
                                          </p:stCondLst>
                                        </p:cTn>
                                        <p:tgtEl>
                                          <p:spTgt spid="3">
                                            <p:txEl>
                                              <p:pRg st="4" end="4"/>
                                            </p:txEl>
                                          </p:spTgt>
                                        </p:tgtEl>
                                        <p:attrNameLst>
                                          <p:attrName>style.visibility</p:attrName>
                                        </p:attrNameLst>
                                      </p:cBhvr>
                                      <p:to>
                                        <p:strVal val="visible"/>
                                      </p:to>
                                    </p:set>
                                    <p:anim calcmode="lin" valueType="num">
                                      <p:cBhvr>
                                        <p:cTn id="48" dur="2000" fill="hold"/>
                                        <p:tgtEl>
                                          <p:spTgt spid="3">
                                            <p:txEl>
                                              <p:pRg st="4" end="4"/>
                                            </p:txEl>
                                          </p:spTgt>
                                        </p:tgtEl>
                                        <p:attrNameLst>
                                          <p:attrName>ppt_w</p:attrName>
                                        </p:attrNameLst>
                                      </p:cBhvr>
                                      <p:tavLst>
                                        <p:tav tm="0">
                                          <p:val>
                                            <p:strVal val="#ppt_w*0.05"/>
                                          </p:val>
                                        </p:tav>
                                        <p:tav tm="100000">
                                          <p:val>
                                            <p:strVal val="#ppt_w"/>
                                          </p:val>
                                        </p:tav>
                                      </p:tavLst>
                                    </p:anim>
                                    <p:anim calcmode="lin" valueType="num">
                                      <p:cBhvr>
                                        <p:cTn id="49" dur="20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50" dur="2000" fill="hold"/>
                                        <p:tgtEl>
                                          <p:spTgt spid="3">
                                            <p:txEl>
                                              <p:pRg st="4" end="4"/>
                                            </p:txEl>
                                          </p:spTgt>
                                        </p:tgtEl>
                                        <p:attrNameLst>
                                          <p:attrName>ppt_x</p:attrName>
                                        </p:attrNameLst>
                                      </p:cBhvr>
                                      <p:tavLst>
                                        <p:tav tm="0">
                                          <p:val>
                                            <p:strVal val="#ppt_x-.2"/>
                                          </p:val>
                                        </p:tav>
                                        <p:tav tm="100000">
                                          <p:val>
                                            <p:strVal val="#ppt_x"/>
                                          </p:val>
                                        </p:tav>
                                      </p:tavLst>
                                    </p:anim>
                                    <p:anim calcmode="lin" valueType="num">
                                      <p:cBhvr>
                                        <p:cTn id="51" dur="2000" fill="hold"/>
                                        <p:tgtEl>
                                          <p:spTgt spid="3">
                                            <p:txEl>
                                              <p:pRg st="4" end="4"/>
                                            </p:txEl>
                                          </p:spTgt>
                                        </p:tgtEl>
                                        <p:attrNameLst>
                                          <p:attrName>ppt_y</p:attrName>
                                        </p:attrNameLst>
                                      </p:cBhvr>
                                      <p:tavLst>
                                        <p:tav tm="0">
                                          <p:val>
                                            <p:strVal val="#ppt_y"/>
                                          </p:val>
                                        </p:tav>
                                        <p:tav tm="100000">
                                          <p:val>
                                            <p:strVal val="#ppt_y"/>
                                          </p:val>
                                        </p:tav>
                                      </p:tavLst>
                                    </p:anim>
                                    <p:animEffect transition="in" filter="fade">
                                      <p:cBhvr>
                                        <p:cTn id="52" dur="2000"/>
                                        <p:tgtEl>
                                          <p:spTgt spid="3">
                                            <p:txEl>
                                              <p:pRg st="4" end="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wipe(left)">
                                      <p:cBhvr>
                                        <p:cTn id="57" dur="1000"/>
                                        <p:tgtEl>
                                          <p:spTgt spid="6"/>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2" fill="hold" grpId="1" nodeType="clickEffect">
                                  <p:stCondLst>
                                    <p:cond delay="0"/>
                                  </p:stCondLst>
                                  <p:childTnLst>
                                    <p:set>
                                      <p:cBhvr>
                                        <p:cTn id="61" dur="1" fill="hold">
                                          <p:stCondLst>
                                            <p:cond delay="0"/>
                                          </p:stCondLst>
                                        </p:cTn>
                                        <p:tgtEl>
                                          <p:spTgt spid="3">
                                            <p:txEl>
                                              <p:pRg st="0" end="0"/>
                                            </p:txEl>
                                          </p:spTgt>
                                        </p:tgtEl>
                                        <p:attrNameLst>
                                          <p:attrName>style.visibility</p:attrName>
                                        </p:attrNameLst>
                                      </p:cBhvr>
                                      <p:to>
                                        <p:strVal val="visible"/>
                                      </p:to>
                                    </p:set>
                                    <p:animEffect transition="in" filter="wipe(right)">
                                      <p:cBhvr>
                                        <p:cTn id="62" dur="2000"/>
                                        <p:tgtEl>
                                          <p:spTgt spid="3">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1" nodeType="clickEffect">
                                  <p:stCondLst>
                                    <p:cond delay="0"/>
                                  </p:stCondLst>
                                  <p:childTnLst>
                                    <p:set>
                                      <p:cBhvr>
                                        <p:cTn id="66" dur="1" fill="hold">
                                          <p:stCondLst>
                                            <p:cond delay="0"/>
                                          </p:stCondLst>
                                        </p:cTn>
                                        <p:tgtEl>
                                          <p:spTgt spid="3">
                                            <p:txEl>
                                              <p:pRg st="5" end="5"/>
                                            </p:txEl>
                                          </p:spTgt>
                                        </p:tgtEl>
                                        <p:attrNameLst>
                                          <p:attrName>style.visibility</p:attrName>
                                        </p:attrNameLst>
                                      </p:cBhvr>
                                      <p:to>
                                        <p:strVal val="visible"/>
                                      </p:to>
                                    </p:set>
                                    <p:animEffect transition="in" filter="wipe(left)">
                                      <p:cBhvr>
                                        <p:cTn id="67"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3" grpId="1" uiExpand="1" build="p"/>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571480"/>
            <a:ext cx="8229600" cy="5554683"/>
          </a:xfrm>
        </p:spPr>
        <p:txBody>
          <a:bodyPr/>
          <a:lstStyle/>
          <a:p>
            <a:endParaRPr lang="fr-FR" dirty="0" smtClean="0"/>
          </a:p>
          <a:p>
            <a:endParaRPr lang="fr-FR" dirty="0" smtClean="0"/>
          </a:p>
          <a:p>
            <a:endParaRPr lang="fr-FR" dirty="0" smtClean="0"/>
          </a:p>
          <a:p>
            <a:endParaRPr lang="fr-FR" dirty="0" smtClean="0"/>
          </a:p>
          <a:p>
            <a:pPr algn="just">
              <a:lnSpc>
                <a:spcPct val="150000"/>
              </a:lnSpc>
            </a:pPr>
            <a:r>
              <a:rPr lang="fr-FR" u="sng" dirty="0" smtClean="0">
                <a:solidFill>
                  <a:srgbClr val="0000CC"/>
                </a:solidFill>
              </a:rPr>
              <a:t>Le signal analogique </a:t>
            </a:r>
            <a:r>
              <a:rPr lang="fr-FR" dirty="0" smtClean="0"/>
              <a:t>peut prendre </a:t>
            </a:r>
            <a:r>
              <a:rPr lang="fr-FR" u="sng" dirty="0" smtClean="0">
                <a:solidFill>
                  <a:srgbClr val="0000CC"/>
                </a:solidFill>
              </a:rPr>
              <a:t>une infinité de valeurs différentes </a:t>
            </a:r>
            <a:r>
              <a:rPr lang="fr-FR" dirty="0" smtClean="0"/>
              <a:t>dans une plage donnée et se transmet </a:t>
            </a:r>
            <a:r>
              <a:rPr lang="fr-FR" u="sng" dirty="0" smtClean="0">
                <a:solidFill>
                  <a:srgbClr val="0000CC"/>
                </a:solidFill>
              </a:rPr>
              <a:t>continuellement</a:t>
            </a:r>
            <a:r>
              <a:rPr lang="fr-FR" dirty="0" smtClean="0"/>
              <a:t> dans l'axe du temps.</a:t>
            </a:r>
          </a:p>
          <a:p>
            <a:endParaRPr lang="fr-FR" dirty="0" smtClean="0"/>
          </a:p>
        </p:txBody>
      </p:sp>
      <p:pic>
        <p:nvPicPr>
          <p:cNvPr id="4" name="Espace réservé du contenu 3" descr="http://www.epsic.ch/cours/electronique/techn99/elniq/aqs2.gif"/>
          <p:cNvPicPr>
            <a:picLocks/>
          </p:cNvPicPr>
          <p:nvPr/>
        </p:nvPicPr>
        <p:blipFill>
          <a:blip r:embed="rId2"/>
          <a:srcRect/>
          <a:stretch>
            <a:fillRect/>
          </a:stretch>
        </p:blipFill>
        <p:spPr bwMode="auto">
          <a:xfrm>
            <a:off x="2357422" y="428604"/>
            <a:ext cx="3571877" cy="242889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4" presetClass="entr" presetSubtype="0" accel="100000"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 calcmode="lin" valueType="num">
                                      <p:cBhvr>
                                        <p:cTn id="12" dur="2000" fill="hold"/>
                                        <p:tgtEl>
                                          <p:spTgt spid="3">
                                            <p:txEl>
                                              <p:pRg st="4" end="4"/>
                                            </p:txEl>
                                          </p:spTgt>
                                        </p:tgtEl>
                                        <p:attrNameLst>
                                          <p:attrName>ppt_w</p:attrName>
                                        </p:attrNameLst>
                                      </p:cBhvr>
                                      <p:tavLst>
                                        <p:tav tm="0">
                                          <p:val>
                                            <p:strVal val="#ppt_w*0.05"/>
                                          </p:val>
                                        </p:tav>
                                        <p:tav tm="100000">
                                          <p:val>
                                            <p:strVal val="#ppt_w"/>
                                          </p:val>
                                        </p:tav>
                                      </p:tavLst>
                                    </p:anim>
                                    <p:anim calcmode="lin" valueType="num">
                                      <p:cBhvr>
                                        <p:cTn id="13" dur="20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14" dur="2000" fill="hold"/>
                                        <p:tgtEl>
                                          <p:spTgt spid="3">
                                            <p:txEl>
                                              <p:pRg st="4" end="4"/>
                                            </p:txEl>
                                          </p:spTgt>
                                        </p:tgtEl>
                                        <p:attrNameLst>
                                          <p:attrName>ppt_x</p:attrName>
                                        </p:attrNameLst>
                                      </p:cBhvr>
                                      <p:tavLst>
                                        <p:tav tm="0">
                                          <p:val>
                                            <p:strVal val="#ppt_x-.2"/>
                                          </p:val>
                                        </p:tav>
                                        <p:tav tm="100000">
                                          <p:val>
                                            <p:strVal val="#ppt_x"/>
                                          </p:val>
                                        </p:tav>
                                      </p:tavLst>
                                    </p:anim>
                                    <p:anim calcmode="lin" valueType="num">
                                      <p:cBhvr>
                                        <p:cTn id="15" dur="2000" fill="hold"/>
                                        <p:tgtEl>
                                          <p:spTgt spid="3">
                                            <p:txEl>
                                              <p:pRg st="4" end="4"/>
                                            </p:txEl>
                                          </p:spTgt>
                                        </p:tgtEl>
                                        <p:attrNameLst>
                                          <p:attrName>ppt_y</p:attrName>
                                        </p:attrNameLst>
                                      </p:cBhvr>
                                      <p:tavLst>
                                        <p:tav tm="0">
                                          <p:val>
                                            <p:strVal val="#ppt_y"/>
                                          </p:val>
                                        </p:tav>
                                        <p:tav tm="100000">
                                          <p:val>
                                            <p:strVal val="#ppt_y"/>
                                          </p:val>
                                        </p:tav>
                                      </p:tavLst>
                                    </p:anim>
                                    <p:animEffect transition="in" filter="fade">
                                      <p:cBhvr>
                                        <p:cTn id="16"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500042"/>
            <a:ext cx="8229600" cy="5786478"/>
          </a:xfrm>
        </p:spPr>
        <p:txBody>
          <a:bodyPr>
            <a:normAutofit fontScale="70000" lnSpcReduction="20000"/>
          </a:bodyPr>
          <a:lstStyle/>
          <a:p>
            <a:pPr algn="just">
              <a:lnSpc>
                <a:spcPct val="170000"/>
              </a:lnSpc>
              <a:buNone/>
            </a:pPr>
            <a:r>
              <a:rPr lang="fr-FR" dirty="0" smtClean="0"/>
              <a:t>	Le domaine de l'analogique est traditionnellement divisé en plusieurs sous-domaines :</a:t>
            </a:r>
          </a:p>
          <a:p>
            <a:pPr lvl="0" algn="just">
              <a:lnSpc>
                <a:spcPct val="160000"/>
              </a:lnSpc>
            </a:pPr>
            <a:r>
              <a:rPr lang="fr-FR" dirty="0" smtClean="0"/>
              <a:t>L'instrumentation</a:t>
            </a:r>
          </a:p>
          <a:p>
            <a:pPr lvl="0" algn="just">
              <a:lnSpc>
                <a:spcPct val="160000"/>
              </a:lnSpc>
            </a:pPr>
            <a:r>
              <a:rPr lang="fr-FR" dirty="0" smtClean="0"/>
              <a:t>Les fréquences audio (en lien avec l'électroacoustique)</a:t>
            </a:r>
          </a:p>
          <a:p>
            <a:pPr lvl="0" algn="just">
              <a:lnSpc>
                <a:spcPct val="160000"/>
              </a:lnSpc>
            </a:pPr>
            <a:r>
              <a:rPr lang="fr-FR" dirty="0" smtClean="0"/>
              <a:t>Les fréquences radio</a:t>
            </a:r>
          </a:p>
          <a:p>
            <a:pPr lvl="0" algn="just">
              <a:lnSpc>
                <a:spcPct val="160000"/>
              </a:lnSpc>
            </a:pPr>
            <a:r>
              <a:rPr lang="fr-FR" dirty="0" smtClean="0"/>
              <a:t>Les hyperfréquences (encore appelées </a:t>
            </a:r>
            <a:r>
              <a:rPr lang="fr-FR" i="1" dirty="0" smtClean="0"/>
              <a:t>fréquences radar</a:t>
            </a:r>
            <a:r>
              <a:rPr lang="fr-FR" dirty="0" smtClean="0"/>
              <a:t> ou </a:t>
            </a:r>
            <a:r>
              <a:rPr lang="fr-FR" i="1" dirty="0" smtClean="0"/>
              <a:t>hautes fréquences</a:t>
            </a:r>
            <a:r>
              <a:rPr lang="fr-FR" dirty="0" smtClean="0"/>
              <a:t>)</a:t>
            </a:r>
          </a:p>
          <a:p>
            <a:pPr lvl="0" algn="just">
              <a:lnSpc>
                <a:spcPct val="160000"/>
              </a:lnSpc>
            </a:pPr>
            <a:r>
              <a:rPr lang="fr-FR" dirty="0" smtClean="0"/>
              <a:t>La production et la propagation des ondes électromagnétiques</a:t>
            </a:r>
          </a:p>
          <a:p>
            <a:pPr lvl="0" algn="just">
              <a:lnSpc>
                <a:spcPct val="160000"/>
              </a:lnSpc>
            </a:pPr>
            <a:r>
              <a:rPr lang="fr-FR" dirty="0" smtClean="0"/>
              <a:t>La vidéo</a:t>
            </a:r>
          </a:p>
          <a:p>
            <a:pPr lvl="0" algn="just">
              <a:lnSpc>
                <a:spcPct val="160000"/>
              </a:lnSpc>
            </a:pPr>
            <a:r>
              <a:rPr lang="fr-FR" dirty="0" smtClean="0"/>
              <a:t>Le traitement du signal analogique</a:t>
            </a:r>
          </a:p>
          <a:p>
            <a:pPr algn="just">
              <a:lnSpc>
                <a:spcPct val="160000"/>
              </a:lnSpc>
              <a:buNone/>
            </a:pPr>
            <a:endParaRPr lang="fr-FR" dirty="0" smtClean="0"/>
          </a:p>
          <a:p>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5"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10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13" dur="10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14" dur="1000" accel="50000" fill="hold">
                                          <p:stCondLst>
                                            <p:cond delay="10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15" dur="2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16" dur="10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17" dur="10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18" dur="1000" accel="50000" fill="hold">
                                          <p:stCondLst>
                                            <p:cond delay="10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19" dur="2000" decel="50000">
                                          <p:stCondLst>
                                            <p:cond delay="0"/>
                                          </p:stCondLst>
                                        </p:cTn>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5" presetClass="entr" presetSubtype="0"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p:cTn id="24" dur="10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25" dur="10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26" dur="1000" accel="50000" fill="hold">
                                          <p:stCondLst>
                                            <p:cond delay="10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27" dur="2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28" dur="10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29" dur="10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30" dur="1000" accel="50000" fill="hold">
                                          <p:stCondLst>
                                            <p:cond delay="10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31" dur="2000" decel="50000">
                                          <p:stCondLst>
                                            <p:cond delay="0"/>
                                          </p:stCondLst>
                                        </p:cTn>
                                        <p:tgtEl>
                                          <p:spTgt spid="3">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5" presetClass="entr" presetSubtype="0" fill="hold" grpId="0"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 calcmode="lin" valueType="num">
                                      <p:cBhvr>
                                        <p:cTn id="36" dur="1000" decel="50000" fill="hold">
                                          <p:stCondLst>
                                            <p:cond delay="0"/>
                                          </p:stCondLst>
                                        </p:cTn>
                                        <p:tgtEl>
                                          <p:spTgt spid="3">
                                            <p:txEl>
                                              <p:pRg st="3" end="3"/>
                                            </p:txEl>
                                          </p:spTgt>
                                        </p:tgtEl>
                                        <p:attrNameLst>
                                          <p:attrName>style.rotation</p:attrName>
                                        </p:attrNameLst>
                                      </p:cBhvr>
                                      <p:tavLst>
                                        <p:tav tm="0">
                                          <p:val>
                                            <p:fltVal val="-90"/>
                                          </p:val>
                                        </p:tav>
                                        <p:tav tm="100000">
                                          <p:val>
                                            <p:fltVal val="0"/>
                                          </p:val>
                                        </p:tav>
                                      </p:tavLst>
                                    </p:anim>
                                    <p:anim calcmode="lin" valueType="num">
                                      <p:cBhvr>
                                        <p:cTn id="37" dur="1000" decel="50000" fill="hold">
                                          <p:stCondLst>
                                            <p:cond delay="0"/>
                                          </p:stCondLst>
                                        </p:cTn>
                                        <p:tgtEl>
                                          <p:spTgt spid="3">
                                            <p:txEl>
                                              <p:pRg st="3" end="3"/>
                                            </p:txEl>
                                          </p:spTgt>
                                        </p:tgtEl>
                                        <p:attrNameLst>
                                          <p:attrName>ppt_w</p:attrName>
                                        </p:attrNameLst>
                                      </p:cBhvr>
                                      <p:tavLst>
                                        <p:tav tm="0">
                                          <p:val>
                                            <p:strVal val="#ppt_w"/>
                                          </p:val>
                                        </p:tav>
                                        <p:tav tm="100000">
                                          <p:val>
                                            <p:strVal val="#ppt_w*.05"/>
                                          </p:val>
                                        </p:tav>
                                      </p:tavLst>
                                    </p:anim>
                                    <p:anim calcmode="lin" valueType="num">
                                      <p:cBhvr>
                                        <p:cTn id="38" dur="1000" accel="50000" fill="hold">
                                          <p:stCondLst>
                                            <p:cond delay="1000"/>
                                          </p:stCondLst>
                                        </p:cTn>
                                        <p:tgtEl>
                                          <p:spTgt spid="3">
                                            <p:txEl>
                                              <p:pRg st="3" end="3"/>
                                            </p:txEl>
                                          </p:spTgt>
                                        </p:tgtEl>
                                        <p:attrNameLst>
                                          <p:attrName>ppt_w</p:attrName>
                                        </p:attrNameLst>
                                      </p:cBhvr>
                                      <p:tavLst>
                                        <p:tav tm="0">
                                          <p:val>
                                            <p:strVal val="#ppt_w*.05"/>
                                          </p:val>
                                        </p:tav>
                                        <p:tav tm="100000">
                                          <p:val>
                                            <p:strVal val="#ppt_w"/>
                                          </p:val>
                                        </p:tav>
                                      </p:tavLst>
                                    </p:anim>
                                    <p:anim calcmode="lin" valueType="num">
                                      <p:cBhvr>
                                        <p:cTn id="39" dur="20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40" dur="1000" decel="50000" fill="hold">
                                          <p:stCondLst>
                                            <p:cond delay="0"/>
                                          </p:stCondLst>
                                        </p:cTn>
                                        <p:tgtEl>
                                          <p:spTgt spid="3">
                                            <p:txEl>
                                              <p:pRg st="3" end="3"/>
                                            </p:txEl>
                                          </p:spTgt>
                                        </p:tgtEl>
                                        <p:attrNameLst>
                                          <p:attrName>ppt_x</p:attrName>
                                        </p:attrNameLst>
                                      </p:cBhvr>
                                      <p:tavLst>
                                        <p:tav tm="0">
                                          <p:val>
                                            <p:strVal val="#ppt_x+.4"/>
                                          </p:val>
                                        </p:tav>
                                        <p:tav tm="100000">
                                          <p:val>
                                            <p:strVal val="#ppt_x"/>
                                          </p:val>
                                        </p:tav>
                                      </p:tavLst>
                                    </p:anim>
                                    <p:anim calcmode="lin" valueType="num">
                                      <p:cBhvr>
                                        <p:cTn id="41" dur="1000" decel="50000" fill="hold">
                                          <p:stCondLst>
                                            <p:cond delay="0"/>
                                          </p:stCondLst>
                                        </p:cTn>
                                        <p:tgtEl>
                                          <p:spTgt spid="3">
                                            <p:txEl>
                                              <p:pRg st="3" end="3"/>
                                            </p:txEl>
                                          </p:spTgt>
                                        </p:tgtEl>
                                        <p:attrNameLst>
                                          <p:attrName>ppt_y</p:attrName>
                                        </p:attrNameLst>
                                      </p:cBhvr>
                                      <p:tavLst>
                                        <p:tav tm="0">
                                          <p:val>
                                            <p:strVal val="#ppt_y-.2"/>
                                          </p:val>
                                        </p:tav>
                                        <p:tav tm="100000">
                                          <p:val>
                                            <p:strVal val="#ppt_y+.1"/>
                                          </p:val>
                                        </p:tav>
                                      </p:tavLst>
                                    </p:anim>
                                    <p:anim calcmode="lin" valueType="num">
                                      <p:cBhvr>
                                        <p:cTn id="42" dur="1000" accel="50000" fill="hold">
                                          <p:stCondLst>
                                            <p:cond delay="1000"/>
                                          </p:stCondLst>
                                        </p:cTn>
                                        <p:tgtEl>
                                          <p:spTgt spid="3">
                                            <p:txEl>
                                              <p:pRg st="3" end="3"/>
                                            </p:txEl>
                                          </p:spTgt>
                                        </p:tgtEl>
                                        <p:attrNameLst>
                                          <p:attrName>ppt_y</p:attrName>
                                        </p:attrNameLst>
                                      </p:cBhvr>
                                      <p:tavLst>
                                        <p:tav tm="0">
                                          <p:val>
                                            <p:strVal val="#ppt_y+.1"/>
                                          </p:val>
                                        </p:tav>
                                        <p:tav tm="100000">
                                          <p:val>
                                            <p:strVal val="#ppt_y"/>
                                          </p:val>
                                        </p:tav>
                                      </p:tavLst>
                                    </p:anim>
                                    <p:animEffect transition="in" filter="fade">
                                      <p:cBhvr>
                                        <p:cTn id="43" dur="2000" decel="50000">
                                          <p:stCondLst>
                                            <p:cond delay="0"/>
                                          </p:stCondLst>
                                        </p:cTn>
                                        <p:tgtEl>
                                          <p:spTgt spid="3">
                                            <p:txEl>
                                              <p:pRg st="3" end="3"/>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5" presetClass="entr" presetSubtype="0" fill="hold" grpId="0" nodeType="clickEffect">
                                  <p:stCondLst>
                                    <p:cond delay="0"/>
                                  </p:stCondLst>
                                  <p:childTnLst>
                                    <p:set>
                                      <p:cBhvr>
                                        <p:cTn id="47" dur="1" fill="hold">
                                          <p:stCondLst>
                                            <p:cond delay="0"/>
                                          </p:stCondLst>
                                        </p:cTn>
                                        <p:tgtEl>
                                          <p:spTgt spid="3">
                                            <p:txEl>
                                              <p:pRg st="4" end="4"/>
                                            </p:txEl>
                                          </p:spTgt>
                                        </p:tgtEl>
                                        <p:attrNameLst>
                                          <p:attrName>style.visibility</p:attrName>
                                        </p:attrNameLst>
                                      </p:cBhvr>
                                      <p:to>
                                        <p:strVal val="visible"/>
                                      </p:to>
                                    </p:set>
                                    <p:anim calcmode="lin" valueType="num">
                                      <p:cBhvr>
                                        <p:cTn id="48" dur="1000" decel="50000" fill="hold">
                                          <p:stCondLst>
                                            <p:cond delay="0"/>
                                          </p:stCondLst>
                                        </p:cTn>
                                        <p:tgtEl>
                                          <p:spTgt spid="3">
                                            <p:txEl>
                                              <p:pRg st="4" end="4"/>
                                            </p:txEl>
                                          </p:spTgt>
                                        </p:tgtEl>
                                        <p:attrNameLst>
                                          <p:attrName>style.rotation</p:attrName>
                                        </p:attrNameLst>
                                      </p:cBhvr>
                                      <p:tavLst>
                                        <p:tav tm="0">
                                          <p:val>
                                            <p:fltVal val="-90"/>
                                          </p:val>
                                        </p:tav>
                                        <p:tav tm="100000">
                                          <p:val>
                                            <p:fltVal val="0"/>
                                          </p:val>
                                        </p:tav>
                                      </p:tavLst>
                                    </p:anim>
                                    <p:anim calcmode="lin" valueType="num">
                                      <p:cBhvr>
                                        <p:cTn id="49" dur="1000" decel="50000" fill="hold">
                                          <p:stCondLst>
                                            <p:cond delay="0"/>
                                          </p:stCondLst>
                                        </p:cTn>
                                        <p:tgtEl>
                                          <p:spTgt spid="3">
                                            <p:txEl>
                                              <p:pRg st="4" end="4"/>
                                            </p:txEl>
                                          </p:spTgt>
                                        </p:tgtEl>
                                        <p:attrNameLst>
                                          <p:attrName>ppt_w</p:attrName>
                                        </p:attrNameLst>
                                      </p:cBhvr>
                                      <p:tavLst>
                                        <p:tav tm="0">
                                          <p:val>
                                            <p:strVal val="#ppt_w"/>
                                          </p:val>
                                        </p:tav>
                                        <p:tav tm="100000">
                                          <p:val>
                                            <p:strVal val="#ppt_w*.05"/>
                                          </p:val>
                                        </p:tav>
                                      </p:tavLst>
                                    </p:anim>
                                    <p:anim calcmode="lin" valueType="num">
                                      <p:cBhvr>
                                        <p:cTn id="50" dur="1000" accel="50000" fill="hold">
                                          <p:stCondLst>
                                            <p:cond delay="1000"/>
                                          </p:stCondLst>
                                        </p:cTn>
                                        <p:tgtEl>
                                          <p:spTgt spid="3">
                                            <p:txEl>
                                              <p:pRg st="4" end="4"/>
                                            </p:txEl>
                                          </p:spTgt>
                                        </p:tgtEl>
                                        <p:attrNameLst>
                                          <p:attrName>ppt_w</p:attrName>
                                        </p:attrNameLst>
                                      </p:cBhvr>
                                      <p:tavLst>
                                        <p:tav tm="0">
                                          <p:val>
                                            <p:strVal val="#ppt_w*.05"/>
                                          </p:val>
                                        </p:tav>
                                        <p:tav tm="100000">
                                          <p:val>
                                            <p:strVal val="#ppt_w"/>
                                          </p:val>
                                        </p:tav>
                                      </p:tavLst>
                                    </p:anim>
                                    <p:anim calcmode="lin" valueType="num">
                                      <p:cBhvr>
                                        <p:cTn id="51" dur="20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52" dur="1000" decel="50000" fill="hold">
                                          <p:stCondLst>
                                            <p:cond delay="0"/>
                                          </p:stCondLst>
                                        </p:cTn>
                                        <p:tgtEl>
                                          <p:spTgt spid="3">
                                            <p:txEl>
                                              <p:pRg st="4" end="4"/>
                                            </p:txEl>
                                          </p:spTgt>
                                        </p:tgtEl>
                                        <p:attrNameLst>
                                          <p:attrName>ppt_x</p:attrName>
                                        </p:attrNameLst>
                                      </p:cBhvr>
                                      <p:tavLst>
                                        <p:tav tm="0">
                                          <p:val>
                                            <p:strVal val="#ppt_x+.4"/>
                                          </p:val>
                                        </p:tav>
                                        <p:tav tm="100000">
                                          <p:val>
                                            <p:strVal val="#ppt_x"/>
                                          </p:val>
                                        </p:tav>
                                      </p:tavLst>
                                    </p:anim>
                                    <p:anim calcmode="lin" valueType="num">
                                      <p:cBhvr>
                                        <p:cTn id="53" dur="1000" decel="50000" fill="hold">
                                          <p:stCondLst>
                                            <p:cond delay="0"/>
                                          </p:stCondLst>
                                        </p:cTn>
                                        <p:tgtEl>
                                          <p:spTgt spid="3">
                                            <p:txEl>
                                              <p:pRg st="4" end="4"/>
                                            </p:txEl>
                                          </p:spTgt>
                                        </p:tgtEl>
                                        <p:attrNameLst>
                                          <p:attrName>ppt_y</p:attrName>
                                        </p:attrNameLst>
                                      </p:cBhvr>
                                      <p:tavLst>
                                        <p:tav tm="0">
                                          <p:val>
                                            <p:strVal val="#ppt_y-.2"/>
                                          </p:val>
                                        </p:tav>
                                        <p:tav tm="100000">
                                          <p:val>
                                            <p:strVal val="#ppt_y+.1"/>
                                          </p:val>
                                        </p:tav>
                                      </p:tavLst>
                                    </p:anim>
                                    <p:anim calcmode="lin" valueType="num">
                                      <p:cBhvr>
                                        <p:cTn id="54" dur="1000" accel="50000" fill="hold">
                                          <p:stCondLst>
                                            <p:cond delay="1000"/>
                                          </p:stCondLst>
                                        </p:cTn>
                                        <p:tgtEl>
                                          <p:spTgt spid="3">
                                            <p:txEl>
                                              <p:pRg st="4" end="4"/>
                                            </p:txEl>
                                          </p:spTgt>
                                        </p:tgtEl>
                                        <p:attrNameLst>
                                          <p:attrName>ppt_y</p:attrName>
                                        </p:attrNameLst>
                                      </p:cBhvr>
                                      <p:tavLst>
                                        <p:tav tm="0">
                                          <p:val>
                                            <p:strVal val="#ppt_y+.1"/>
                                          </p:val>
                                        </p:tav>
                                        <p:tav tm="100000">
                                          <p:val>
                                            <p:strVal val="#ppt_y"/>
                                          </p:val>
                                        </p:tav>
                                      </p:tavLst>
                                    </p:anim>
                                    <p:animEffect transition="in" filter="fade">
                                      <p:cBhvr>
                                        <p:cTn id="55" dur="2000" decel="50000">
                                          <p:stCondLst>
                                            <p:cond delay="0"/>
                                          </p:stCondLst>
                                        </p:cTn>
                                        <p:tgtEl>
                                          <p:spTgt spid="3">
                                            <p:txEl>
                                              <p:pRg st="4" end="4"/>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5" presetClass="entr" presetSubtype="0" fill="hold" grpId="0" nodeType="clickEffect">
                                  <p:stCondLst>
                                    <p:cond delay="0"/>
                                  </p:stCondLst>
                                  <p:childTnLst>
                                    <p:set>
                                      <p:cBhvr>
                                        <p:cTn id="59" dur="1" fill="hold">
                                          <p:stCondLst>
                                            <p:cond delay="0"/>
                                          </p:stCondLst>
                                        </p:cTn>
                                        <p:tgtEl>
                                          <p:spTgt spid="3">
                                            <p:txEl>
                                              <p:pRg st="5" end="5"/>
                                            </p:txEl>
                                          </p:spTgt>
                                        </p:tgtEl>
                                        <p:attrNameLst>
                                          <p:attrName>style.visibility</p:attrName>
                                        </p:attrNameLst>
                                      </p:cBhvr>
                                      <p:to>
                                        <p:strVal val="visible"/>
                                      </p:to>
                                    </p:set>
                                    <p:anim calcmode="lin" valueType="num">
                                      <p:cBhvr>
                                        <p:cTn id="60" dur="1000" decel="50000" fill="hold">
                                          <p:stCondLst>
                                            <p:cond delay="0"/>
                                          </p:stCondLst>
                                        </p:cTn>
                                        <p:tgtEl>
                                          <p:spTgt spid="3">
                                            <p:txEl>
                                              <p:pRg st="5" end="5"/>
                                            </p:txEl>
                                          </p:spTgt>
                                        </p:tgtEl>
                                        <p:attrNameLst>
                                          <p:attrName>style.rotation</p:attrName>
                                        </p:attrNameLst>
                                      </p:cBhvr>
                                      <p:tavLst>
                                        <p:tav tm="0">
                                          <p:val>
                                            <p:fltVal val="-90"/>
                                          </p:val>
                                        </p:tav>
                                        <p:tav tm="100000">
                                          <p:val>
                                            <p:fltVal val="0"/>
                                          </p:val>
                                        </p:tav>
                                      </p:tavLst>
                                    </p:anim>
                                    <p:anim calcmode="lin" valueType="num">
                                      <p:cBhvr>
                                        <p:cTn id="61" dur="1000" decel="50000" fill="hold">
                                          <p:stCondLst>
                                            <p:cond delay="0"/>
                                          </p:stCondLst>
                                        </p:cTn>
                                        <p:tgtEl>
                                          <p:spTgt spid="3">
                                            <p:txEl>
                                              <p:pRg st="5" end="5"/>
                                            </p:txEl>
                                          </p:spTgt>
                                        </p:tgtEl>
                                        <p:attrNameLst>
                                          <p:attrName>ppt_w</p:attrName>
                                        </p:attrNameLst>
                                      </p:cBhvr>
                                      <p:tavLst>
                                        <p:tav tm="0">
                                          <p:val>
                                            <p:strVal val="#ppt_w"/>
                                          </p:val>
                                        </p:tav>
                                        <p:tav tm="100000">
                                          <p:val>
                                            <p:strVal val="#ppt_w*.05"/>
                                          </p:val>
                                        </p:tav>
                                      </p:tavLst>
                                    </p:anim>
                                    <p:anim calcmode="lin" valueType="num">
                                      <p:cBhvr>
                                        <p:cTn id="62" dur="1000" accel="50000" fill="hold">
                                          <p:stCondLst>
                                            <p:cond delay="1000"/>
                                          </p:stCondLst>
                                        </p:cTn>
                                        <p:tgtEl>
                                          <p:spTgt spid="3">
                                            <p:txEl>
                                              <p:pRg st="5" end="5"/>
                                            </p:txEl>
                                          </p:spTgt>
                                        </p:tgtEl>
                                        <p:attrNameLst>
                                          <p:attrName>ppt_w</p:attrName>
                                        </p:attrNameLst>
                                      </p:cBhvr>
                                      <p:tavLst>
                                        <p:tav tm="0">
                                          <p:val>
                                            <p:strVal val="#ppt_w*.05"/>
                                          </p:val>
                                        </p:tav>
                                        <p:tav tm="100000">
                                          <p:val>
                                            <p:strVal val="#ppt_w"/>
                                          </p:val>
                                        </p:tav>
                                      </p:tavLst>
                                    </p:anim>
                                    <p:anim calcmode="lin" valueType="num">
                                      <p:cBhvr>
                                        <p:cTn id="63" dur="2000" fill="hold"/>
                                        <p:tgtEl>
                                          <p:spTgt spid="3">
                                            <p:txEl>
                                              <p:pRg st="5" end="5"/>
                                            </p:txEl>
                                          </p:spTgt>
                                        </p:tgtEl>
                                        <p:attrNameLst>
                                          <p:attrName>ppt_h</p:attrName>
                                        </p:attrNameLst>
                                      </p:cBhvr>
                                      <p:tavLst>
                                        <p:tav tm="0">
                                          <p:val>
                                            <p:strVal val="#ppt_h"/>
                                          </p:val>
                                        </p:tav>
                                        <p:tav tm="100000">
                                          <p:val>
                                            <p:strVal val="#ppt_h"/>
                                          </p:val>
                                        </p:tav>
                                      </p:tavLst>
                                    </p:anim>
                                    <p:anim calcmode="lin" valueType="num">
                                      <p:cBhvr>
                                        <p:cTn id="64" dur="1000" decel="50000" fill="hold">
                                          <p:stCondLst>
                                            <p:cond delay="0"/>
                                          </p:stCondLst>
                                        </p:cTn>
                                        <p:tgtEl>
                                          <p:spTgt spid="3">
                                            <p:txEl>
                                              <p:pRg st="5" end="5"/>
                                            </p:txEl>
                                          </p:spTgt>
                                        </p:tgtEl>
                                        <p:attrNameLst>
                                          <p:attrName>ppt_x</p:attrName>
                                        </p:attrNameLst>
                                      </p:cBhvr>
                                      <p:tavLst>
                                        <p:tav tm="0">
                                          <p:val>
                                            <p:strVal val="#ppt_x+.4"/>
                                          </p:val>
                                        </p:tav>
                                        <p:tav tm="100000">
                                          <p:val>
                                            <p:strVal val="#ppt_x"/>
                                          </p:val>
                                        </p:tav>
                                      </p:tavLst>
                                    </p:anim>
                                    <p:anim calcmode="lin" valueType="num">
                                      <p:cBhvr>
                                        <p:cTn id="65" dur="1000" decel="50000" fill="hold">
                                          <p:stCondLst>
                                            <p:cond delay="0"/>
                                          </p:stCondLst>
                                        </p:cTn>
                                        <p:tgtEl>
                                          <p:spTgt spid="3">
                                            <p:txEl>
                                              <p:pRg st="5" end="5"/>
                                            </p:txEl>
                                          </p:spTgt>
                                        </p:tgtEl>
                                        <p:attrNameLst>
                                          <p:attrName>ppt_y</p:attrName>
                                        </p:attrNameLst>
                                      </p:cBhvr>
                                      <p:tavLst>
                                        <p:tav tm="0">
                                          <p:val>
                                            <p:strVal val="#ppt_y-.2"/>
                                          </p:val>
                                        </p:tav>
                                        <p:tav tm="100000">
                                          <p:val>
                                            <p:strVal val="#ppt_y+.1"/>
                                          </p:val>
                                        </p:tav>
                                      </p:tavLst>
                                    </p:anim>
                                    <p:anim calcmode="lin" valueType="num">
                                      <p:cBhvr>
                                        <p:cTn id="66" dur="1000" accel="50000" fill="hold">
                                          <p:stCondLst>
                                            <p:cond delay="1000"/>
                                          </p:stCondLst>
                                        </p:cTn>
                                        <p:tgtEl>
                                          <p:spTgt spid="3">
                                            <p:txEl>
                                              <p:pRg st="5" end="5"/>
                                            </p:txEl>
                                          </p:spTgt>
                                        </p:tgtEl>
                                        <p:attrNameLst>
                                          <p:attrName>ppt_y</p:attrName>
                                        </p:attrNameLst>
                                      </p:cBhvr>
                                      <p:tavLst>
                                        <p:tav tm="0">
                                          <p:val>
                                            <p:strVal val="#ppt_y+.1"/>
                                          </p:val>
                                        </p:tav>
                                        <p:tav tm="100000">
                                          <p:val>
                                            <p:strVal val="#ppt_y"/>
                                          </p:val>
                                        </p:tav>
                                      </p:tavLst>
                                    </p:anim>
                                    <p:animEffect transition="in" filter="fade">
                                      <p:cBhvr>
                                        <p:cTn id="67" dur="2000" decel="50000">
                                          <p:stCondLst>
                                            <p:cond delay="0"/>
                                          </p:stCondLst>
                                        </p:cTn>
                                        <p:tgtEl>
                                          <p:spTgt spid="3">
                                            <p:txEl>
                                              <p:pRg st="5" end="5"/>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5" presetClass="entr" presetSubtype="0" fill="hold" grpId="0" nodeType="clickEffect">
                                  <p:stCondLst>
                                    <p:cond delay="0"/>
                                  </p:stCondLst>
                                  <p:childTnLst>
                                    <p:set>
                                      <p:cBhvr>
                                        <p:cTn id="71" dur="1" fill="hold">
                                          <p:stCondLst>
                                            <p:cond delay="0"/>
                                          </p:stCondLst>
                                        </p:cTn>
                                        <p:tgtEl>
                                          <p:spTgt spid="3">
                                            <p:txEl>
                                              <p:pRg st="6" end="6"/>
                                            </p:txEl>
                                          </p:spTgt>
                                        </p:tgtEl>
                                        <p:attrNameLst>
                                          <p:attrName>style.visibility</p:attrName>
                                        </p:attrNameLst>
                                      </p:cBhvr>
                                      <p:to>
                                        <p:strVal val="visible"/>
                                      </p:to>
                                    </p:set>
                                    <p:anim calcmode="lin" valueType="num">
                                      <p:cBhvr>
                                        <p:cTn id="72" dur="1000" decel="50000" fill="hold">
                                          <p:stCondLst>
                                            <p:cond delay="0"/>
                                          </p:stCondLst>
                                        </p:cTn>
                                        <p:tgtEl>
                                          <p:spTgt spid="3">
                                            <p:txEl>
                                              <p:pRg st="6" end="6"/>
                                            </p:txEl>
                                          </p:spTgt>
                                        </p:tgtEl>
                                        <p:attrNameLst>
                                          <p:attrName>style.rotation</p:attrName>
                                        </p:attrNameLst>
                                      </p:cBhvr>
                                      <p:tavLst>
                                        <p:tav tm="0">
                                          <p:val>
                                            <p:fltVal val="-90"/>
                                          </p:val>
                                        </p:tav>
                                        <p:tav tm="100000">
                                          <p:val>
                                            <p:fltVal val="0"/>
                                          </p:val>
                                        </p:tav>
                                      </p:tavLst>
                                    </p:anim>
                                    <p:anim calcmode="lin" valueType="num">
                                      <p:cBhvr>
                                        <p:cTn id="73" dur="1000" decel="50000" fill="hold">
                                          <p:stCondLst>
                                            <p:cond delay="0"/>
                                          </p:stCondLst>
                                        </p:cTn>
                                        <p:tgtEl>
                                          <p:spTgt spid="3">
                                            <p:txEl>
                                              <p:pRg st="6" end="6"/>
                                            </p:txEl>
                                          </p:spTgt>
                                        </p:tgtEl>
                                        <p:attrNameLst>
                                          <p:attrName>ppt_w</p:attrName>
                                        </p:attrNameLst>
                                      </p:cBhvr>
                                      <p:tavLst>
                                        <p:tav tm="0">
                                          <p:val>
                                            <p:strVal val="#ppt_w"/>
                                          </p:val>
                                        </p:tav>
                                        <p:tav tm="100000">
                                          <p:val>
                                            <p:strVal val="#ppt_w*.05"/>
                                          </p:val>
                                        </p:tav>
                                      </p:tavLst>
                                    </p:anim>
                                    <p:anim calcmode="lin" valueType="num">
                                      <p:cBhvr>
                                        <p:cTn id="74" dur="1000" accel="50000" fill="hold">
                                          <p:stCondLst>
                                            <p:cond delay="1000"/>
                                          </p:stCondLst>
                                        </p:cTn>
                                        <p:tgtEl>
                                          <p:spTgt spid="3">
                                            <p:txEl>
                                              <p:pRg st="6" end="6"/>
                                            </p:txEl>
                                          </p:spTgt>
                                        </p:tgtEl>
                                        <p:attrNameLst>
                                          <p:attrName>ppt_w</p:attrName>
                                        </p:attrNameLst>
                                      </p:cBhvr>
                                      <p:tavLst>
                                        <p:tav tm="0">
                                          <p:val>
                                            <p:strVal val="#ppt_w*.05"/>
                                          </p:val>
                                        </p:tav>
                                        <p:tav tm="100000">
                                          <p:val>
                                            <p:strVal val="#ppt_w"/>
                                          </p:val>
                                        </p:tav>
                                      </p:tavLst>
                                    </p:anim>
                                    <p:anim calcmode="lin" valueType="num">
                                      <p:cBhvr>
                                        <p:cTn id="75" dur="2000" fill="hold"/>
                                        <p:tgtEl>
                                          <p:spTgt spid="3">
                                            <p:txEl>
                                              <p:pRg st="6" end="6"/>
                                            </p:txEl>
                                          </p:spTgt>
                                        </p:tgtEl>
                                        <p:attrNameLst>
                                          <p:attrName>ppt_h</p:attrName>
                                        </p:attrNameLst>
                                      </p:cBhvr>
                                      <p:tavLst>
                                        <p:tav tm="0">
                                          <p:val>
                                            <p:strVal val="#ppt_h"/>
                                          </p:val>
                                        </p:tav>
                                        <p:tav tm="100000">
                                          <p:val>
                                            <p:strVal val="#ppt_h"/>
                                          </p:val>
                                        </p:tav>
                                      </p:tavLst>
                                    </p:anim>
                                    <p:anim calcmode="lin" valueType="num">
                                      <p:cBhvr>
                                        <p:cTn id="76" dur="1000" decel="50000" fill="hold">
                                          <p:stCondLst>
                                            <p:cond delay="0"/>
                                          </p:stCondLst>
                                        </p:cTn>
                                        <p:tgtEl>
                                          <p:spTgt spid="3">
                                            <p:txEl>
                                              <p:pRg st="6" end="6"/>
                                            </p:txEl>
                                          </p:spTgt>
                                        </p:tgtEl>
                                        <p:attrNameLst>
                                          <p:attrName>ppt_x</p:attrName>
                                        </p:attrNameLst>
                                      </p:cBhvr>
                                      <p:tavLst>
                                        <p:tav tm="0">
                                          <p:val>
                                            <p:strVal val="#ppt_x+.4"/>
                                          </p:val>
                                        </p:tav>
                                        <p:tav tm="100000">
                                          <p:val>
                                            <p:strVal val="#ppt_x"/>
                                          </p:val>
                                        </p:tav>
                                      </p:tavLst>
                                    </p:anim>
                                    <p:anim calcmode="lin" valueType="num">
                                      <p:cBhvr>
                                        <p:cTn id="77" dur="1000" decel="50000" fill="hold">
                                          <p:stCondLst>
                                            <p:cond delay="0"/>
                                          </p:stCondLst>
                                        </p:cTn>
                                        <p:tgtEl>
                                          <p:spTgt spid="3">
                                            <p:txEl>
                                              <p:pRg st="6" end="6"/>
                                            </p:txEl>
                                          </p:spTgt>
                                        </p:tgtEl>
                                        <p:attrNameLst>
                                          <p:attrName>ppt_y</p:attrName>
                                        </p:attrNameLst>
                                      </p:cBhvr>
                                      <p:tavLst>
                                        <p:tav tm="0">
                                          <p:val>
                                            <p:strVal val="#ppt_y-.2"/>
                                          </p:val>
                                        </p:tav>
                                        <p:tav tm="100000">
                                          <p:val>
                                            <p:strVal val="#ppt_y+.1"/>
                                          </p:val>
                                        </p:tav>
                                      </p:tavLst>
                                    </p:anim>
                                    <p:anim calcmode="lin" valueType="num">
                                      <p:cBhvr>
                                        <p:cTn id="78" dur="1000" accel="50000" fill="hold">
                                          <p:stCondLst>
                                            <p:cond delay="1000"/>
                                          </p:stCondLst>
                                        </p:cTn>
                                        <p:tgtEl>
                                          <p:spTgt spid="3">
                                            <p:txEl>
                                              <p:pRg st="6" end="6"/>
                                            </p:txEl>
                                          </p:spTgt>
                                        </p:tgtEl>
                                        <p:attrNameLst>
                                          <p:attrName>ppt_y</p:attrName>
                                        </p:attrNameLst>
                                      </p:cBhvr>
                                      <p:tavLst>
                                        <p:tav tm="0">
                                          <p:val>
                                            <p:strVal val="#ppt_y+.1"/>
                                          </p:val>
                                        </p:tav>
                                        <p:tav tm="100000">
                                          <p:val>
                                            <p:strVal val="#ppt_y"/>
                                          </p:val>
                                        </p:tav>
                                      </p:tavLst>
                                    </p:anim>
                                    <p:animEffect transition="in" filter="fade">
                                      <p:cBhvr>
                                        <p:cTn id="79" dur="2000" decel="50000">
                                          <p:stCondLst>
                                            <p:cond delay="0"/>
                                          </p:stCondLst>
                                        </p:cTn>
                                        <p:tgtEl>
                                          <p:spTgt spid="3">
                                            <p:txEl>
                                              <p:pRg st="6" end="6"/>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25" presetClass="entr" presetSubtype="0" fill="hold" grpId="0" nodeType="clickEffect">
                                  <p:stCondLst>
                                    <p:cond delay="0"/>
                                  </p:stCondLst>
                                  <p:childTnLst>
                                    <p:set>
                                      <p:cBhvr>
                                        <p:cTn id="83" dur="1" fill="hold">
                                          <p:stCondLst>
                                            <p:cond delay="0"/>
                                          </p:stCondLst>
                                        </p:cTn>
                                        <p:tgtEl>
                                          <p:spTgt spid="3">
                                            <p:txEl>
                                              <p:pRg st="7" end="7"/>
                                            </p:txEl>
                                          </p:spTgt>
                                        </p:tgtEl>
                                        <p:attrNameLst>
                                          <p:attrName>style.visibility</p:attrName>
                                        </p:attrNameLst>
                                      </p:cBhvr>
                                      <p:to>
                                        <p:strVal val="visible"/>
                                      </p:to>
                                    </p:set>
                                    <p:anim calcmode="lin" valueType="num">
                                      <p:cBhvr>
                                        <p:cTn id="84" dur="1000" decel="50000" fill="hold">
                                          <p:stCondLst>
                                            <p:cond delay="0"/>
                                          </p:stCondLst>
                                        </p:cTn>
                                        <p:tgtEl>
                                          <p:spTgt spid="3">
                                            <p:txEl>
                                              <p:pRg st="7" end="7"/>
                                            </p:txEl>
                                          </p:spTgt>
                                        </p:tgtEl>
                                        <p:attrNameLst>
                                          <p:attrName>style.rotation</p:attrName>
                                        </p:attrNameLst>
                                      </p:cBhvr>
                                      <p:tavLst>
                                        <p:tav tm="0">
                                          <p:val>
                                            <p:fltVal val="-90"/>
                                          </p:val>
                                        </p:tav>
                                        <p:tav tm="100000">
                                          <p:val>
                                            <p:fltVal val="0"/>
                                          </p:val>
                                        </p:tav>
                                      </p:tavLst>
                                    </p:anim>
                                    <p:anim calcmode="lin" valueType="num">
                                      <p:cBhvr>
                                        <p:cTn id="85" dur="1000" decel="50000" fill="hold">
                                          <p:stCondLst>
                                            <p:cond delay="0"/>
                                          </p:stCondLst>
                                        </p:cTn>
                                        <p:tgtEl>
                                          <p:spTgt spid="3">
                                            <p:txEl>
                                              <p:pRg st="7" end="7"/>
                                            </p:txEl>
                                          </p:spTgt>
                                        </p:tgtEl>
                                        <p:attrNameLst>
                                          <p:attrName>ppt_w</p:attrName>
                                        </p:attrNameLst>
                                      </p:cBhvr>
                                      <p:tavLst>
                                        <p:tav tm="0">
                                          <p:val>
                                            <p:strVal val="#ppt_w"/>
                                          </p:val>
                                        </p:tav>
                                        <p:tav tm="100000">
                                          <p:val>
                                            <p:strVal val="#ppt_w*.05"/>
                                          </p:val>
                                        </p:tav>
                                      </p:tavLst>
                                    </p:anim>
                                    <p:anim calcmode="lin" valueType="num">
                                      <p:cBhvr>
                                        <p:cTn id="86" dur="1000" accel="50000" fill="hold">
                                          <p:stCondLst>
                                            <p:cond delay="1000"/>
                                          </p:stCondLst>
                                        </p:cTn>
                                        <p:tgtEl>
                                          <p:spTgt spid="3">
                                            <p:txEl>
                                              <p:pRg st="7" end="7"/>
                                            </p:txEl>
                                          </p:spTgt>
                                        </p:tgtEl>
                                        <p:attrNameLst>
                                          <p:attrName>ppt_w</p:attrName>
                                        </p:attrNameLst>
                                      </p:cBhvr>
                                      <p:tavLst>
                                        <p:tav tm="0">
                                          <p:val>
                                            <p:strVal val="#ppt_w*.05"/>
                                          </p:val>
                                        </p:tav>
                                        <p:tav tm="100000">
                                          <p:val>
                                            <p:strVal val="#ppt_w"/>
                                          </p:val>
                                        </p:tav>
                                      </p:tavLst>
                                    </p:anim>
                                    <p:anim calcmode="lin" valueType="num">
                                      <p:cBhvr>
                                        <p:cTn id="87" dur="2000" fill="hold"/>
                                        <p:tgtEl>
                                          <p:spTgt spid="3">
                                            <p:txEl>
                                              <p:pRg st="7" end="7"/>
                                            </p:txEl>
                                          </p:spTgt>
                                        </p:tgtEl>
                                        <p:attrNameLst>
                                          <p:attrName>ppt_h</p:attrName>
                                        </p:attrNameLst>
                                      </p:cBhvr>
                                      <p:tavLst>
                                        <p:tav tm="0">
                                          <p:val>
                                            <p:strVal val="#ppt_h"/>
                                          </p:val>
                                        </p:tav>
                                        <p:tav tm="100000">
                                          <p:val>
                                            <p:strVal val="#ppt_h"/>
                                          </p:val>
                                        </p:tav>
                                      </p:tavLst>
                                    </p:anim>
                                    <p:anim calcmode="lin" valueType="num">
                                      <p:cBhvr>
                                        <p:cTn id="88" dur="1000" decel="50000" fill="hold">
                                          <p:stCondLst>
                                            <p:cond delay="0"/>
                                          </p:stCondLst>
                                        </p:cTn>
                                        <p:tgtEl>
                                          <p:spTgt spid="3">
                                            <p:txEl>
                                              <p:pRg st="7" end="7"/>
                                            </p:txEl>
                                          </p:spTgt>
                                        </p:tgtEl>
                                        <p:attrNameLst>
                                          <p:attrName>ppt_x</p:attrName>
                                        </p:attrNameLst>
                                      </p:cBhvr>
                                      <p:tavLst>
                                        <p:tav tm="0">
                                          <p:val>
                                            <p:strVal val="#ppt_x+.4"/>
                                          </p:val>
                                        </p:tav>
                                        <p:tav tm="100000">
                                          <p:val>
                                            <p:strVal val="#ppt_x"/>
                                          </p:val>
                                        </p:tav>
                                      </p:tavLst>
                                    </p:anim>
                                    <p:anim calcmode="lin" valueType="num">
                                      <p:cBhvr>
                                        <p:cTn id="89" dur="1000" decel="50000" fill="hold">
                                          <p:stCondLst>
                                            <p:cond delay="0"/>
                                          </p:stCondLst>
                                        </p:cTn>
                                        <p:tgtEl>
                                          <p:spTgt spid="3">
                                            <p:txEl>
                                              <p:pRg st="7" end="7"/>
                                            </p:txEl>
                                          </p:spTgt>
                                        </p:tgtEl>
                                        <p:attrNameLst>
                                          <p:attrName>ppt_y</p:attrName>
                                        </p:attrNameLst>
                                      </p:cBhvr>
                                      <p:tavLst>
                                        <p:tav tm="0">
                                          <p:val>
                                            <p:strVal val="#ppt_y-.2"/>
                                          </p:val>
                                        </p:tav>
                                        <p:tav tm="100000">
                                          <p:val>
                                            <p:strVal val="#ppt_y+.1"/>
                                          </p:val>
                                        </p:tav>
                                      </p:tavLst>
                                    </p:anim>
                                    <p:anim calcmode="lin" valueType="num">
                                      <p:cBhvr>
                                        <p:cTn id="90" dur="1000" accel="50000" fill="hold">
                                          <p:stCondLst>
                                            <p:cond delay="1000"/>
                                          </p:stCondLst>
                                        </p:cTn>
                                        <p:tgtEl>
                                          <p:spTgt spid="3">
                                            <p:txEl>
                                              <p:pRg st="7" end="7"/>
                                            </p:txEl>
                                          </p:spTgt>
                                        </p:tgtEl>
                                        <p:attrNameLst>
                                          <p:attrName>ppt_y</p:attrName>
                                        </p:attrNameLst>
                                      </p:cBhvr>
                                      <p:tavLst>
                                        <p:tav tm="0">
                                          <p:val>
                                            <p:strVal val="#ppt_y+.1"/>
                                          </p:val>
                                        </p:tav>
                                        <p:tav tm="100000">
                                          <p:val>
                                            <p:strVal val="#ppt_y"/>
                                          </p:val>
                                        </p:tav>
                                      </p:tavLst>
                                    </p:anim>
                                    <p:animEffect transition="in" filter="fade">
                                      <p:cBhvr>
                                        <p:cTn id="91" dur="2000" decel="50000">
                                          <p:stCondLst>
                                            <p:cond delay="0"/>
                                          </p:stCondLst>
                                        </p:cTn>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500042"/>
            <a:ext cx="8229600" cy="5626121"/>
          </a:xfrm>
        </p:spPr>
        <p:txBody>
          <a:bodyPr>
            <a:normAutofit fontScale="92500" lnSpcReduction="20000"/>
          </a:bodyPr>
          <a:lstStyle/>
          <a:p>
            <a:pPr>
              <a:buNone/>
            </a:pPr>
            <a:r>
              <a:rPr lang="fr-FR" sz="2800" b="1" dirty="0" smtClean="0">
                <a:solidFill>
                  <a:srgbClr val="FF0000"/>
                </a:solidFill>
              </a:rPr>
              <a:t>b/ Signal numérique 	    Electronique numérique</a:t>
            </a:r>
          </a:p>
          <a:p>
            <a:pPr algn="just">
              <a:lnSpc>
                <a:spcPct val="150000"/>
              </a:lnSpc>
            </a:pPr>
            <a:r>
              <a:rPr lang="fr-FR" dirty="0" smtClean="0"/>
              <a:t>Par opposition, </a:t>
            </a:r>
            <a:r>
              <a:rPr lang="fr-FR" u="sng" dirty="0" smtClean="0">
                <a:solidFill>
                  <a:srgbClr val="0000CC"/>
                </a:solidFill>
              </a:rPr>
              <a:t>l’électronique numérique </a:t>
            </a:r>
            <a:r>
              <a:rPr lang="fr-FR" dirty="0" smtClean="0"/>
              <a:t>s’intéresse au traitement des signaux dont l’espace de valeurs est </a:t>
            </a:r>
            <a:r>
              <a:rPr lang="fr-FR" u="sng" dirty="0" smtClean="0">
                <a:solidFill>
                  <a:srgbClr val="0000CC"/>
                </a:solidFill>
              </a:rPr>
              <a:t>discret</a:t>
            </a:r>
            <a:r>
              <a:rPr lang="fr-FR" dirty="0" smtClean="0"/>
              <a:t>. Ainsi </a:t>
            </a:r>
            <a:r>
              <a:rPr lang="fr-FR" u="sng" dirty="0" smtClean="0">
                <a:solidFill>
                  <a:srgbClr val="0000CC"/>
                </a:solidFill>
              </a:rPr>
              <a:t>le nombre de valeurs</a:t>
            </a:r>
            <a:r>
              <a:rPr lang="fr-FR" dirty="0" smtClean="0"/>
              <a:t> que peuvent prendre ces signaux est </a:t>
            </a:r>
            <a:r>
              <a:rPr lang="fr-FR" u="sng" dirty="0" smtClean="0">
                <a:solidFill>
                  <a:srgbClr val="0000CC"/>
                </a:solidFill>
              </a:rPr>
              <a:t>limité</a:t>
            </a:r>
            <a:r>
              <a:rPr lang="fr-FR" dirty="0" smtClean="0"/>
              <a:t>. </a:t>
            </a:r>
          </a:p>
          <a:p>
            <a:pPr algn="just">
              <a:lnSpc>
                <a:spcPct val="150000"/>
              </a:lnSpc>
            </a:pPr>
            <a:r>
              <a:rPr lang="fr-FR" dirty="0" smtClean="0"/>
              <a:t>Celles-ci sont codées par des </a:t>
            </a:r>
            <a:r>
              <a:rPr lang="fr-FR" u="sng" dirty="0" smtClean="0">
                <a:hlinkClick r:id="rId2" tooltip="Nombre"/>
              </a:rPr>
              <a:t>nombres</a:t>
            </a:r>
            <a:r>
              <a:rPr lang="fr-FR" dirty="0" smtClean="0"/>
              <a:t> </a:t>
            </a:r>
            <a:r>
              <a:rPr lang="fr-FR" u="sng" dirty="0" smtClean="0">
                <a:hlinkClick r:id="rId3" tooltip="Bit"/>
              </a:rPr>
              <a:t>binaires</a:t>
            </a:r>
            <a:r>
              <a:rPr lang="fr-FR" dirty="0" smtClean="0"/>
              <a:t>. Dans le cas le plus simple, un signal numérique ne peut prendre que deux valeurs : </a:t>
            </a:r>
            <a:r>
              <a:rPr lang="fr-FR" u="sng" dirty="0" smtClean="0">
                <a:solidFill>
                  <a:srgbClr val="0000CC"/>
                </a:solidFill>
              </a:rPr>
              <a:t>1 et 0.</a:t>
            </a:r>
          </a:p>
          <a:p>
            <a:endParaRPr lang="fr-FR" dirty="0"/>
          </a:p>
        </p:txBody>
      </p:sp>
      <p:sp>
        <p:nvSpPr>
          <p:cNvPr id="4" name="Flèche droite 3"/>
          <p:cNvSpPr/>
          <p:nvPr/>
        </p:nvSpPr>
        <p:spPr>
          <a:xfrm>
            <a:off x="3714744" y="714356"/>
            <a:ext cx="428628" cy="714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4" presetClass="entr" presetSubtype="0" accel="10000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p:cTn id="17" dur="2000" fill="hold"/>
                                        <p:tgtEl>
                                          <p:spTgt spid="3">
                                            <p:txEl>
                                              <p:pRg st="1" end="1"/>
                                            </p:txEl>
                                          </p:spTgt>
                                        </p:tgtEl>
                                        <p:attrNameLst>
                                          <p:attrName>ppt_w</p:attrName>
                                        </p:attrNameLst>
                                      </p:cBhvr>
                                      <p:tavLst>
                                        <p:tav tm="0">
                                          <p:val>
                                            <p:strVal val="#ppt_w*0.05"/>
                                          </p:val>
                                        </p:tav>
                                        <p:tav tm="100000">
                                          <p:val>
                                            <p:strVal val="#ppt_w"/>
                                          </p:val>
                                        </p:tav>
                                      </p:tavLst>
                                    </p:anim>
                                    <p:anim calcmode="lin" valueType="num">
                                      <p:cBhvr>
                                        <p:cTn id="18" dur="2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19" dur="2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20" dur="2000" fill="hold"/>
                                        <p:tgtEl>
                                          <p:spTgt spid="3">
                                            <p:txEl>
                                              <p:pRg st="1" end="1"/>
                                            </p:txEl>
                                          </p:spTgt>
                                        </p:tgtEl>
                                        <p:attrNameLst>
                                          <p:attrName>ppt_y</p:attrName>
                                        </p:attrNameLst>
                                      </p:cBhvr>
                                      <p:tavLst>
                                        <p:tav tm="0">
                                          <p:val>
                                            <p:strVal val="#ppt_y"/>
                                          </p:val>
                                        </p:tav>
                                        <p:tav tm="100000">
                                          <p:val>
                                            <p:strVal val="#ppt_y"/>
                                          </p:val>
                                        </p:tav>
                                      </p:tavLst>
                                    </p:anim>
                                    <p:animEffect transition="in" filter="fade">
                                      <p:cBhvr>
                                        <p:cTn id="21" dur="20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wipe(up)">
                                      <p:cBhvr>
                                        <p:cTn id="26"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571480"/>
            <a:ext cx="8229600" cy="5554683"/>
          </a:xfrm>
        </p:spPr>
        <p:txBody>
          <a:bodyPr>
            <a:normAutofit/>
          </a:bodyPr>
          <a:lstStyle/>
          <a:p>
            <a:pPr algn="just">
              <a:buFont typeface="Wingdings" pitchFamily="2" charset="2"/>
              <a:buChar char="ü"/>
            </a:pPr>
            <a:r>
              <a:rPr lang="fr-FR" dirty="0" smtClean="0"/>
              <a:t>D’autres domaines profitent aussi pleinement de ces avancées : les technologies biomédicales, qui disposent de capteurs de plus en plus sensibles, les systèmes embarqués ou encore l’ingénierie spatiale.</a:t>
            </a:r>
          </a:p>
          <a:p>
            <a:pPr algn="just">
              <a:buFont typeface="Wingdings" pitchFamily="2" charset="2"/>
              <a:buChar char="Ø"/>
            </a:pPr>
            <a:r>
              <a:rPr lang="fr-FR" dirty="0" smtClean="0"/>
              <a:t>L’énergie constitue également un pilier essentiel de la formation en génie électrique et </a:t>
            </a:r>
            <a:r>
              <a:rPr lang="fr-FR" dirty="0" smtClean="0"/>
              <a:t>électronique, avec </a:t>
            </a:r>
            <a:r>
              <a:rPr lang="fr-FR" dirty="0" smtClean="0"/>
              <a:t>la production, le transport </a:t>
            </a:r>
            <a:r>
              <a:rPr lang="fr-FR" dirty="0" smtClean="0"/>
              <a:t>le </a:t>
            </a:r>
            <a:r>
              <a:rPr lang="fr-FR" dirty="0" smtClean="0"/>
              <a:t>stockage </a:t>
            </a:r>
            <a:r>
              <a:rPr lang="fr-FR" dirty="0" smtClean="0"/>
              <a:t>ainsi que la </a:t>
            </a:r>
            <a:r>
              <a:rPr lang="fr-FR" dirty="0" smtClean="0"/>
              <a:t>gestion </a:t>
            </a:r>
            <a:r>
              <a:rPr lang="fr-FR" dirty="0" smtClean="0"/>
              <a:t>de l’électricité.</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357166"/>
            <a:ext cx="8229600" cy="6072230"/>
          </a:xfrm>
        </p:spPr>
        <p:txBody>
          <a:bodyPr>
            <a:normAutofit fontScale="85000" lnSpcReduction="10000"/>
          </a:bodyPr>
          <a:lstStyle/>
          <a:p>
            <a:endParaRPr lang="fr-FR" dirty="0" smtClean="0"/>
          </a:p>
          <a:p>
            <a:endParaRPr lang="fr-FR" dirty="0" smtClean="0"/>
          </a:p>
          <a:p>
            <a:endParaRPr lang="fr-FR" dirty="0" smtClean="0"/>
          </a:p>
          <a:p>
            <a:endParaRPr lang="fr-FR" dirty="0" smtClean="0"/>
          </a:p>
          <a:p>
            <a:endParaRPr lang="fr-FR" dirty="0" smtClean="0"/>
          </a:p>
          <a:p>
            <a:pPr algn="just">
              <a:lnSpc>
                <a:spcPct val="150000"/>
              </a:lnSpc>
            </a:pPr>
            <a:endParaRPr lang="fr-FR" dirty="0" smtClean="0"/>
          </a:p>
          <a:p>
            <a:pPr algn="just">
              <a:lnSpc>
                <a:spcPct val="150000"/>
              </a:lnSpc>
            </a:pPr>
            <a:r>
              <a:rPr lang="fr-FR" dirty="0" smtClean="0"/>
              <a:t>L’électronique numérique est utilisée en particulier dans les systèmes contenant un </a:t>
            </a:r>
            <a:r>
              <a:rPr lang="fr-FR" u="sng" dirty="0" smtClean="0">
                <a:hlinkClick r:id="rId2" tooltip="Microprocesseur"/>
              </a:rPr>
              <a:t>microprocesseur</a:t>
            </a:r>
            <a:r>
              <a:rPr lang="fr-FR" dirty="0" smtClean="0"/>
              <a:t> ou un </a:t>
            </a:r>
            <a:r>
              <a:rPr lang="fr-FR" u="sng" dirty="0" smtClean="0">
                <a:hlinkClick r:id="rId3" tooltip="Microcontrôleur"/>
              </a:rPr>
              <a:t>microcontrôleur</a:t>
            </a:r>
            <a:r>
              <a:rPr lang="fr-FR" dirty="0" smtClean="0"/>
              <a:t>. </a:t>
            </a:r>
          </a:p>
          <a:p>
            <a:pPr algn="just">
              <a:lnSpc>
                <a:spcPct val="150000"/>
              </a:lnSpc>
            </a:pPr>
            <a:r>
              <a:rPr lang="fr-FR" dirty="0" smtClean="0"/>
              <a:t> </a:t>
            </a:r>
            <a:r>
              <a:rPr lang="fr-FR" b="1" u="sng" dirty="0" smtClean="0"/>
              <a:t>exemple:</a:t>
            </a:r>
            <a:r>
              <a:rPr lang="fr-FR" dirty="0" smtClean="0"/>
              <a:t> un </a:t>
            </a:r>
            <a:r>
              <a:rPr lang="fr-FR" u="sng" dirty="0" smtClean="0">
                <a:hlinkClick r:id="rId4" tooltip="Ordinateur"/>
              </a:rPr>
              <a:t>ordinateur</a:t>
            </a:r>
            <a:r>
              <a:rPr lang="fr-FR" dirty="0" smtClean="0"/>
              <a:t> est un appareil constitué en majeure partie par de l’électronique numérique.</a:t>
            </a:r>
          </a:p>
          <a:p>
            <a:endParaRPr lang="fr-FR" dirty="0" smtClean="0"/>
          </a:p>
        </p:txBody>
      </p:sp>
      <p:pic>
        <p:nvPicPr>
          <p:cNvPr id="5" name="Image 4" descr="http://www.epsic.ch/cours/electronique/techn99/elniq/singfig48.jpg"/>
          <p:cNvPicPr/>
          <p:nvPr/>
        </p:nvPicPr>
        <p:blipFill>
          <a:blip r:embed="rId5"/>
          <a:srcRect/>
          <a:stretch>
            <a:fillRect/>
          </a:stretch>
        </p:blipFill>
        <p:spPr bwMode="auto">
          <a:xfrm>
            <a:off x="1214414" y="214290"/>
            <a:ext cx="6429420" cy="300039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strVal val="#ppt_w*0.05"/>
                                          </p:val>
                                        </p:tav>
                                        <p:tav tm="100000">
                                          <p:val>
                                            <p:strVal val="#ppt_w"/>
                                          </p:val>
                                        </p:tav>
                                      </p:tavLst>
                                    </p:anim>
                                    <p:anim calcmode="lin" valueType="num">
                                      <p:cBhvr>
                                        <p:cTn id="8" dur="2000" fill="hold"/>
                                        <p:tgtEl>
                                          <p:spTgt spid="5"/>
                                        </p:tgtEl>
                                        <p:attrNameLst>
                                          <p:attrName>ppt_h</p:attrName>
                                        </p:attrNameLst>
                                      </p:cBhvr>
                                      <p:tavLst>
                                        <p:tav tm="0">
                                          <p:val>
                                            <p:strVal val="#ppt_h"/>
                                          </p:val>
                                        </p:tav>
                                        <p:tav tm="100000">
                                          <p:val>
                                            <p:strVal val="#ppt_h"/>
                                          </p:val>
                                        </p:tav>
                                      </p:tavLst>
                                    </p:anim>
                                    <p:anim calcmode="lin" valueType="num">
                                      <p:cBhvr>
                                        <p:cTn id="9" dur="2000" fill="hold"/>
                                        <p:tgtEl>
                                          <p:spTgt spid="5"/>
                                        </p:tgtEl>
                                        <p:attrNameLst>
                                          <p:attrName>ppt_x</p:attrName>
                                        </p:attrNameLst>
                                      </p:cBhvr>
                                      <p:tavLst>
                                        <p:tav tm="0">
                                          <p:val>
                                            <p:strVal val="#ppt_x-.2"/>
                                          </p:val>
                                        </p:tav>
                                        <p:tav tm="100000">
                                          <p:val>
                                            <p:strVal val="#ppt_x"/>
                                          </p:val>
                                        </p:tav>
                                      </p:tavLst>
                                    </p:anim>
                                    <p:anim calcmode="lin" valueType="num">
                                      <p:cBhvr>
                                        <p:cTn id="10" dur="2000" fill="hold"/>
                                        <p:tgtEl>
                                          <p:spTgt spid="5"/>
                                        </p:tgtEl>
                                        <p:attrNameLst>
                                          <p:attrName>ppt_y</p:attrName>
                                        </p:attrNameLst>
                                      </p:cBhvr>
                                      <p:tavLst>
                                        <p:tav tm="0">
                                          <p:val>
                                            <p:strVal val="#ppt_y"/>
                                          </p:val>
                                        </p:tav>
                                        <p:tav tm="100000">
                                          <p:val>
                                            <p:strVal val="#ppt_y"/>
                                          </p:val>
                                        </p:tav>
                                      </p:tavLst>
                                    </p:anim>
                                    <p:animEffect transition="in" filter="fade">
                                      <p:cBhvr>
                                        <p:cTn id="11" dur="20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 calcmode="lin" valueType="num">
                                      <p:cBhvr>
                                        <p:cTn id="16" dur="2000" fill="hold"/>
                                        <p:tgtEl>
                                          <p:spTgt spid="3">
                                            <p:txEl>
                                              <p:pRg st="6" end="6"/>
                                            </p:txEl>
                                          </p:spTgt>
                                        </p:tgtEl>
                                        <p:attrNameLst>
                                          <p:attrName>ppt_w</p:attrName>
                                        </p:attrNameLst>
                                      </p:cBhvr>
                                      <p:tavLst>
                                        <p:tav tm="0">
                                          <p:val>
                                            <p:strVal val="#ppt_w*0.05"/>
                                          </p:val>
                                        </p:tav>
                                        <p:tav tm="100000">
                                          <p:val>
                                            <p:strVal val="#ppt_w"/>
                                          </p:val>
                                        </p:tav>
                                      </p:tavLst>
                                    </p:anim>
                                    <p:anim calcmode="lin" valueType="num">
                                      <p:cBhvr>
                                        <p:cTn id="17" dur="2000" fill="hold"/>
                                        <p:tgtEl>
                                          <p:spTgt spid="3">
                                            <p:txEl>
                                              <p:pRg st="6" end="6"/>
                                            </p:txEl>
                                          </p:spTgt>
                                        </p:tgtEl>
                                        <p:attrNameLst>
                                          <p:attrName>ppt_h</p:attrName>
                                        </p:attrNameLst>
                                      </p:cBhvr>
                                      <p:tavLst>
                                        <p:tav tm="0">
                                          <p:val>
                                            <p:strVal val="#ppt_h"/>
                                          </p:val>
                                        </p:tav>
                                        <p:tav tm="100000">
                                          <p:val>
                                            <p:strVal val="#ppt_h"/>
                                          </p:val>
                                        </p:tav>
                                      </p:tavLst>
                                    </p:anim>
                                    <p:anim calcmode="lin" valueType="num">
                                      <p:cBhvr>
                                        <p:cTn id="18" dur="2000" fill="hold"/>
                                        <p:tgtEl>
                                          <p:spTgt spid="3">
                                            <p:txEl>
                                              <p:pRg st="6" end="6"/>
                                            </p:txEl>
                                          </p:spTgt>
                                        </p:tgtEl>
                                        <p:attrNameLst>
                                          <p:attrName>ppt_x</p:attrName>
                                        </p:attrNameLst>
                                      </p:cBhvr>
                                      <p:tavLst>
                                        <p:tav tm="0">
                                          <p:val>
                                            <p:strVal val="#ppt_x-.2"/>
                                          </p:val>
                                        </p:tav>
                                        <p:tav tm="100000">
                                          <p:val>
                                            <p:strVal val="#ppt_x"/>
                                          </p:val>
                                        </p:tav>
                                      </p:tavLst>
                                    </p:anim>
                                    <p:anim calcmode="lin" valueType="num">
                                      <p:cBhvr>
                                        <p:cTn id="19" dur="2000" fill="hold"/>
                                        <p:tgtEl>
                                          <p:spTgt spid="3">
                                            <p:txEl>
                                              <p:pRg st="6" end="6"/>
                                            </p:txEl>
                                          </p:spTgt>
                                        </p:tgtEl>
                                        <p:attrNameLst>
                                          <p:attrName>ppt_y</p:attrName>
                                        </p:attrNameLst>
                                      </p:cBhvr>
                                      <p:tavLst>
                                        <p:tav tm="0">
                                          <p:val>
                                            <p:strVal val="#ppt_y"/>
                                          </p:val>
                                        </p:tav>
                                        <p:tav tm="100000">
                                          <p:val>
                                            <p:strVal val="#ppt_y"/>
                                          </p:val>
                                        </p:tav>
                                      </p:tavLst>
                                    </p:anim>
                                    <p:animEffect transition="in" filter="fade">
                                      <p:cBhvr>
                                        <p:cTn id="20" dur="2000"/>
                                        <p:tgtEl>
                                          <p:spTgt spid="3">
                                            <p:txEl>
                                              <p:pRg st="6" end="6"/>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grpId="1"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wipe(right)">
                                      <p:cBhvr>
                                        <p:cTn id="25"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3" grpId="1" uiExpand="1"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l"/>
            <a:r>
              <a:rPr lang="fr-FR" sz="4000" b="1" dirty="0" smtClean="0">
                <a:solidFill>
                  <a:srgbClr val="FF0000"/>
                </a:solidFill>
              </a:rPr>
              <a:t>4.2 </a:t>
            </a:r>
            <a:r>
              <a:rPr lang="fr-FR" sz="4000" b="1" dirty="0" err="1" smtClean="0">
                <a:solidFill>
                  <a:srgbClr val="FF0000"/>
                </a:solidFill>
              </a:rPr>
              <a:t>Opto-électronique</a:t>
            </a:r>
            <a:endParaRPr lang="fr-FR" sz="4000" dirty="0"/>
          </a:p>
        </p:txBody>
      </p:sp>
      <p:sp>
        <p:nvSpPr>
          <p:cNvPr id="3" name="Espace réservé du contenu 2"/>
          <p:cNvSpPr>
            <a:spLocks noGrp="1"/>
          </p:cNvSpPr>
          <p:nvPr>
            <p:ph idx="1"/>
          </p:nvPr>
        </p:nvSpPr>
        <p:spPr/>
        <p:txBody>
          <a:bodyPr>
            <a:normAutofit fontScale="92500"/>
          </a:bodyPr>
          <a:lstStyle/>
          <a:p>
            <a:pPr algn="just">
              <a:lnSpc>
                <a:spcPct val="150000"/>
              </a:lnSpc>
            </a:pPr>
            <a:r>
              <a:rPr lang="fr-FR" b="1" dirty="0" smtClean="0"/>
              <a:t>L'</a:t>
            </a:r>
            <a:r>
              <a:rPr lang="fr-FR" b="1" dirty="0" err="1" smtClean="0"/>
              <a:t>opto-électronique</a:t>
            </a:r>
            <a:r>
              <a:rPr lang="fr-FR" dirty="0" smtClean="0"/>
              <a:t> est une branche de l'</a:t>
            </a:r>
            <a:r>
              <a:rPr lang="fr-FR" u="sng" dirty="0" smtClean="0">
                <a:hlinkClick r:id="rId2" tooltip="Électronique"/>
              </a:rPr>
              <a:t>électronique</a:t>
            </a:r>
            <a:r>
              <a:rPr lang="fr-FR" dirty="0" smtClean="0"/>
              <a:t> et de la </a:t>
            </a:r>
            <a:r>
              <a:rPr lang="fr-FR" u="sng" dirty="0" smtClean="0">
                <a:hlinkClick r:id="rId3" tooltip="Photonique"/>
              </a:rPr>
              <a:t>photonique</a:t>
            </a:r>
            <a:r>
              <a:rPr lang="fr-FR" dirty="0" smtClean="0"/>
              <a:t>. Elle concerne l'étude des </a:t>
            </a:r>
            <a:r>
              <a:rPr lang="fr-FR" u="sng" dirty="0" smtClean="0">
                <a:hlinkClick r:id="rId4" tooltip="Composant électronique"/>
              </a:rPr>
              <a:t>composants électroniques</a:t>
            </a:r>
            <a:r>
              <a:rPr lang="fr-FR" dirty="0" smtClean="0"/>
              <a:t> qui émettent ou interagissent avec la lumière.</a:t>
            </a:r>
          </a:p>
          <a:p>
            <a:pPr algn="just">
              <a:lnSpc>
                <a:spcPct val="150000"/>
              </a:lnSpc>
            </a:pPr>
            <a:r>
              <a:rPr lang="fr-FR" dirty="0" smtClean="0"/>
              <a:t>L'</a:t>
            </a:r>
            <a:r>
              <a:rPr lang="fr-FR" dirty="0" err="1" smtClean="0"/>
              <a:t>opto-électronique</a:t>
            </a:r>
            <a:r>
              <a:rPr lang="fr-FR" dirty="0" smtClean="0"/>
              <a:t> a pris son essor dans les </a:t>
            </a:r>
            <a:r>
              <a:rPr lang="fr-FR" u="sng" dirty="0" smtClean="0">
                <a:hlinkClick r:id="rId5" tooltip="Télécommunications"/>
              </a:rPr>
              <a:t>télécommunications</a:t>
            </a:r>
            <a:r>
              <a:rPr lang="fr-FR" dirty="0" smtClean="0"/>
              <a:t> par </a:t>
            </a:r>
            <a:r>
              <a:rPr lang="fr-FR" u="sng" dirty="0" smtClean="0">
                <a:hlinkClick r:id="rId6" tooltip="Fibre optique"/>
              </a:rPr>
              <a:t>fibre optique</a:t>
            </a:r>
            <a:r>
              <a:rPr lang="fr-FR" dirty="0" smtClean="0"/>
              <a:t>.</a:t>
            </a:r>
          </a:p>
          <a:p>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strVal val="#ppt_w*0.05"/>
                                          </p:val>
                                        </p:tav>
                                        <p:tav tm="100000">
                                          <p:val>
                                            <p:strVal val="#ppt_w"/>
                                          </p:val>
                                        </p:tav>
                                      </p:tavLst>
                                    </p:anim>
                                    <p:anim calcmode="lin" valueType="num">
                                      <p:cBhvr>
                                        <p:cTn id="8" dur="2000" fill="hold"/>
                                        <p:tgtEl>
                                          <p:spTgt spid="2"/>
                                        </p:tgtEl>
                                        <p:attrNameLst>
                                          <p:attrName>ppt_h</p:attrName>
                                        </p:attrNameLst>
                                      </p:cBhvr>
                                      <p:tavLst>
                                        <p:tav tm="0">
                                          <p:val>
                                            <p:strVal val="#ppt_h"/>
                                          </p:val>
                                        </p:tav>
                                        <p:tav tm="100000">
                                          <p:val>
                                            <p:strVal val="#ppt_h"/>
                                          </p:val>
                                        </p:tav>
                                      </p:tavLst>
                                    </p:anim>
                                    <p:anim calcmode="lin" valueType="num">
                                      <p:cBhvr>
                                        <p:cTn id="9" dur="2000" fill="hold"/>
                                        <p:tgtEl>
                                          <p:spTgt spid="2"/>
                                        </p:tgtEl>
                                        <p:attrNameLst>
                                          <p:attrName>ppt_x</p:attrName>
                                        </p:attrNameLst>
                                      </p:cBhvr>
                                      <p:tavLst>
                                        <p:tav tm="0">
                                          <p:val>
                                            <p:strVal val="#ppt_x-.2"/>
                                          </p:val>
                                        </p:tav>
                                        <p:tav tm="100000">
                                          <p:val>
                                            <p:strVal val="#ppt_x"/>
                                          </p:val>
                                        </p:tav>
                                      </p:tavLst>
                                    </p:anim>
                                    <p:anim calcmode="lin" valueType="num">
                                      <p:cBhvr>
                                        <p:cTn id="10" dur="2000" fill="hold"/>
                                        <p:tgtEl>
                                          <p:spTgt spid="2"/>
                                        </p:tgtEl>
                                        <p:attrNameLst>
                                          <p:attrName>ppt_y</p:attrName>
                                        </p:attrNameLst>
                                      </p:cBhvr>
                                      <p:tavLst>
                                        <p:tav tm="0">
                                          <p:val>
                                            <p:strVal val="#ppt_y"/>
                                          </p:val>
                                        </p:tav>
                                        <p:tav tm="100000">
                                          <p:val>
                                            <p:strVal val="#ppt_y"/>
                                          </p:val>
                                        </p:tav>
                                      </p:tavLst>
                                    </p:anim>
                                    <p:animEffect transition="in" filter="fade">
                                      <p:cBhvr>
                                        <p:cTn id="11" dur="20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wipe(left)">
                                      <p:cBhvr>
                                        <p:cTn id="16" dur="2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wipe(left)">
                                      <p:cBhvr>
                                        <p:cTn id="21"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500042"/>
            <a:ext cx="8229600" cy="5626121"/>
          </a:xfrm>
        </p:spPr>
        <p:txBody>
          <a:bodyPr>
            <a:normAutofit lnSpcReduction="10000"/>
          </a:bodyPr>
          <a:lstStyle/>
          <a:p>
            <a:pPr>
              <a:buNone/>
            </a:pPr>
            <a:r>
              <a:rPr lang="fr-FR" dirty="0" smtClean="0"/>
              <a:t>Quelques composants opto-électroniques</a:t>
            </a:r>
          </a:p>
          <a:p>
            <a:pPr lvl="0"/>
            <a:r>
              <a:rPr lang="fr-FR" u="sng" dirty="0" smtClean="0">
                <a:hlinkClick r:id="rId2" tooltip="Photodiode"/>
              </a:rPr>
              <a:t>Photodiode</a:t>
            </a:r>
            <a:endParaRPr lang="fr-FR" dirty="0" smtClean="0"/>
          </a:p>
          <a:p>
            <a:pPr lvl="0"/>
            <a:r>
              <a:rPr lang="fr-FR" u="sng" dirty="0" err="1" smtClean="0">
                <a:hlinkClick r:id="rId3" tooltip="Opto-triac"/>
              </a:rPr>
              <a:t>Opto</a:t>
            </a:r>
            <a:r>
              <a:rPr lang="fr-FR" u="sng" dirty="0" smtClean="0">
                <a:hlinkClick r:id="rId3" tooltip="Opto-triac"/>
              </a:rPr>
              <a:t>-triac</a:t>
            </a:r>
            <a:endParaRPr lang="fr-FR" dirty="0" smtClean="0"/>
          </a:p>
          <a:p>
            <a:pPr lvl="0"/>
            <a:r>
              <a:rPr lang="fr-FR" u="sng" dirty="0" smtClean="0">
                <a:hlinkClick r:id="rId4" tooltip="Photomultiplicateur"/>
              </a:rPr>
              <a:t>photomultiplicateur</a:t>
            </a:r>
            <a:endParaRPr lang="fr-FR" dirty="0" smtClean="0"/>
          </a:p>
          <a:p>
            <a:pPr lvl="0"/>
            <a:r>
              <a:rPr lang="fr-FR" u="sng" dirty="0" smtClean="0">
                <a:hlinkClick r:id="rId5" tooltip="Photorésistance"/>
              </a:rPr>
              <a:t>photorésistance</a:t>
            </a:r>
            <a:endParaRPr lang="fr-FR" dirty="0" smtClean="0"/>
          </a:p>
          <a:p>
            <a:pPr lvl="0"/>
            <a:r>
              <a:rPr lang="fr-FR" u="sng" dirty="0" smtClean="0">
                <a:hlinkClick r:id="rId2" tooltip="Photodiode"/>
              </a:rPr>
              <a:t>phototransistor</a:t>
            </a:r>
            <a:endParaRPr lang="fr-FR" dirty="0" smtClean="0"/>
          </a:p>
          <a:p>
            <a:pPr lvl="0"/>
            <a:r>
              <a:rPr lang="fr-FR" u="sng" dirty="0" smtClean="0">
                <a:hlinkClick r:id="rId6" tooltip="Capteur photographique"/>
              </a:rPr>
              <a:t>capteur de </a:t>
            </a:r>
            <a:r>
              <a:rPr lang="fr-FR" u="sng" dirty="0" err="1" smtClean="0">
                <a:hlinkClick r:id="rId6" tooltip="Capteur photographique"/>
              </a:rPr>
              <a:t>photoscope</a:t>
            </a:r>
            <a:endParaRPr lang="fr-FR" dirty="0" smtClean="0"/>
          </a:p>
          <a:p>
            <a:pPr lvl="0"/>
            <a:r>
              <a:rPr lang="fr-FR" u="sng" dirty="0" smtClean="0">
                <a:hlinkClick r:id="rId7" tooltip="Cellule photoélectrique"/>
              </a:rPr>
              <a:t>cellule photoélectrique</a:t>
            </a:r>
            <a:endParaRPr lang="fr-FR" dirty="0" smtClean="0"/>
          </a:p>
          <a:p>
            <a:pPr lvl="0"/>
            <a:r>
              <a:rPr lang="fr-FR" u="sng" dirty="0" smtClean="0">
                <a:hlinkClick r:id="rId8" tooltip="Diode laser"/>
              </a:rPr>
              <a:t>diode laser</a:t>
            </a:r>
            <a:endParaRPr lang="fr-FR" dirty="0" smtClean="0"/>
          </a:p>
          <a:p>
            <a:pPr lvl="0"/>
            <a:r>
              <a:rPr lang="fr-FR" u="sng" dirty="0" smtClean="0">
                <a:hlinkClick r:id="rId9" tooltip="Diode électroluminescente"/>
              </a:rPr>
              <a:t>diode électroluminescente</a:t>
            </a:r>
            <a:r>
              <a:rPr lang="fr-FR" dirty="0" smtClean="0"/>
              <a:t> (DEL)</a:t>
            </a:r>
          </a:p>
          <a:p>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up)">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up)">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up)">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up)">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up)">
                                      <p:cBhvr>
                                        <p:cTn id="42" dur="20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up)">
                                      <p:cBhvr>
                                        <p:cTn id="47" dur="20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wipe(up)">
                                      <p:cBhvr>
                                        <p:cTn id="52"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e 13"/>
          <p:cNvGrpSpPr/>
          <p:nvPr/>
        </p:nvGrpSpPr>
        <p:grpSpPr>
          <a:xfrm>
            <a:off x="285720" y="285728"/>
            <a:ext cx="7572396" cy="1869530"/>
            <a:chOff x="285720" y="285728"/>
            <a:chExt cx="7572396" cy="1869530"/>
          </a:xfrm>
        </p:grpSpPr>
        <p:pic>
          <p:nvPicPr>
            <p:cNvPr id="1026" name="Picture 2" descr="https://upload.wikimedia.org/wikipedia/commons/thumb/a/a5/Photo-diode.svg/220px-Photo-diode.svg.png"/>
            <p:cNvPicPr>
              <a:picLocks noChangeAspect="1" noChangeArrowheads="1"/>
            </p:cNvPicPr>
            <p:nvPr/>
          </p:nvPicPr>
          <p:blipFill>
            <a:blip r:embed="rId2"/>
            <a:srcRect/>
            <a:stretch>
              <a:fillRect/>
            </a:stretch>
          </p:blipFill>
          <p:spPr bwMode="auto">
            <a:xfrm>
              <a:off x="500034" y="285728"/>
              <a:ext cx="2095500" cy="1400175"/>
            </a:xfrm>
            <a:prstGeom prst="rect">
              <a:avLst/>
            </a:prstGeom>
            <a:noFill/>
          </p:spPr>
        </p:pic>
        <p:sp>
          <p:nvSpPr>
            <p:cNvPr id="3" name="Rectangle 2"/>
            <p:cNvSpPr/>
            <p:nvPr/>
          </p:nvSpPr>
          <p:spPr>
            <a:xfrm>
              <a:off x="285720" y="1785926"/>
              <a:ext cx="2626040" cy="369332"/>
            </a:xfrm>
            <a:prstGeom prst="rect">
              <a:avLst/>
            </a:prstGeom>
          </p:spPr>
          <p:txBody>
            <a:bodyPr wrap="none">
              <a:spAutoFit/>
            </a:bodyPr>
            <a:lstStyle/>
            <a:p>
              <a:r>
                <a:rPr lang="fr-FR" dirty="0" smtClean="0"/>
                <a:t>symbole de la photodiode</a:t>
              </a:r>
              <a:endParaRPr lang="fr-FR" dirty="0"/>
            </a:p>
          </p:txBody>
        </p:sp>
        <p:sp>
          <p:nvSpPr>
            <p:cNvPr id="4" name="Rectangle 3"/>
            <p:cNvSpPr/>
            <p:nvPr/>
          </p:nvSpPr>
          <p:spPr>
            <a:xfrm>
              <a:off x="3286116" y="500042"/>
              <a:ext cx="4572000" cy="923330"/>
            </a:xfrm>
            <a:prstGeom prst="rect">
              <a:avLst/>
            </a:prstGeom>
          </p:spPr>
          <p:txBody>
            <a:bodyPr>
              <a:spAutoFit/>
            </a:bodyPr>
            <a:lstStyle/>
            <a:p>
              <a:r>
                <a:rPr lang="fr-FR" dirty="0" smtClean="0"/>
                <a:t>a la capacité de détecter un </a:t>
              </a:r>
              <a:r>
                <a:rPr lang="fr-FR" dirty="0" smtClean="0">
                  <a:hlinkClick r:id="rId3" tooltip="Rayonnement"/>
                </a:rPr>
                <a:t>rayonnement</a:t>
              </a:r>
              <a:r>
                <a:rPr lang="fr-FR" dirty="0" smtClean="0"/>
                <a:t> du domaine </a:t>
              </a:r>
              <a:r>
                <a:rPr lang="fr-FR" dirty="0" smtClean="0">
                  <a:hlinkClick r:id="rId4" tooltip="Optique"/>
                </a:rPr>
                <a:t>optique</a:t>
              </a:r>
              <a:r>
                <a:rPr lang="fr-FR" dirty="0" smtClean="0"/>
                <a:t> et de le transformer en </a:t>
              </a:r>
              <a:r>
                <a:rPr lang="fr-FR" dirty="0" smtClean="0">
                  <a:hlinkClick r:id="rId5" tooltip="Signal électrique"/>
                </a:rPr>
                <a:t>signal électrique</a:t>
              </a:r>
              <a:r>
                <a:rPr lang="fr-FR" dirty="0" smtClean="0"/>
                <a:t>.</a:t>
              </a:r>
              <a:endParaRPr lang="fr-FR" dirty="0"/>
            </a:p>
          </p:txBody>
        </p:sp>
      </p:grpSp>
      <p:grpSp>
        <p:nvGrpSpPr>
          <p:cNvPr id="15" name="Groupe 14"/>
          <p:cNvGrpSpPr/>
          <p:nvPr/>
        </p:nvGrpSpPr>
        <p:grpSpPr>
          <a:xfrm>
            <a:off x="214282" y="2357430"/>
            <a:ext cx="8072462" cy="1655216"/>
            <a:chOff x="214282" y="2500306"/>
            <a:chExt cx="8072462" cy="1655216"/>
          </a:xfrm>
        </p:grpSpPr>
        <p:pic>
          <p:nvPicPr>
            <p:cNvPr id="1030" name="Picture 6" descr="https://upload.wikimedia.org/wikipedia/commons/a/a9/Phototriac_output_coupler.jpg"/>
            <p:cNvPicPr>
              <a:picLocks noChangeAspect="1" noChangeArrowheads="1"/>
            </p:cNvPicPr>
            <p:nvPr/>
          </p:nvPicPr>
          <p:blipFill>
            <a:blip r:embed="rId6"/>
            <a:srcRect/>
            <a:stretch>
              <a:fillRect/>
            </a:stretch>
          </p:blipFill>
          <p:spPr bwMode="auto">
            <a:xfrm>
              <a:off x="214282" y="2500306"/>
              <a:ext cx="2923666" cy="1214446"/>
            </a:xfrm>
            <a:prstGeom prst="rect">
              <a:avLst/>
            </a:prstGeom>
            <a:noFill/>
          </p:spPr>
        </p:pic>
        <p:sp>
          <p:nvSpPr>
            <p:cNvPr id="8" name="Rectangle 7"/>
            <p:cNvSpPr/>
            <p:nvPr/>
          </p:nvSpPr>
          <p:spPr>
            <a:xfrm>
              <a:off x="357158" y="3786190"/>
              <a:ext cx="2363468" cy="369332"/>
            </a:xfrm>
            <a:prstGeom prst="rect">
              <a:avLst/>
            </a:prstGeom>
          </p:spPr>
          <p:txBody>
            <a:bodyPr wrap="none">
              <a:spAutoFit/>
            </a:bodyPr>
            <a:lstStyle/>
            <a:p>
              <a:r>
                <a:rPr lang="fr-FR" dirty="0" smtClean="0"/>
                <a:t>Symbole de l'</a:t>
              </a:r>
              <a:r>
                <a:rPr lang="fr-FR" dirty="0" err="1" smtClean="0"/>
                <a:t>opto</a:t>
              </a:r>
              <a:r>
                <a:rPr lang="fr-FR" dirty="0" smtClean="0"/>
                <a:t>-triac</a:t>
              </a:r>
              <a:endParaRPr lang="fr-FR" dirty="0"/>
            </a:p>
          </p:txBody>
        </p:sp>
        <p:sp>
          <p:nvSpPr>
            <p:cNvPr id="9" name="Rectangle 8"/>
            <p:cNvSpPr/>
            <p:nvPr/>
          </p:nvSpPr>
          <p:spPr>
            <a:xfrm>
              <a:off x="3714744" y="2928934"/>
              <a:ext cx="4572000" cy="646331"/>
            </a:xfrm>
            <a:prstGeom prst="rect">
              <a:avLst/>
            </a:prstGeom>
          </p:spPr>
          <p:txBody>
            <a:bodyPr>
              <a:spAutoFit/>
            </a:bodyPr>
            <a:lstStyle/>
            <a:p>
              <a:r>
                <a:rPr lang="fr-FR" dirty="0" smtClean="0"/>
                <a:t>Un </a:t>
              </a:r>
              <a:r>
                <a:rPr lang="fr-FR" b="1" dirty="0" err="1" smtClean="0"/>
                <a:t>opto</a:t>
              </a:r>
              <a:r>
                <a:rPr lang="fr-FR" b="1" dirty="0" smtClean="0"/>
                <a:t>-triac</a:t>
              </a:r>
              <a:r>
                <a:rPr lang="fr-FR" dirty="0" smtClean="0"/>
                <a:t> est un montage qui intègre un </a:t>
              </a:r>
              <a:r>
                <a:rPr lang="fr-FR" dirty="0" smtClean="0">
                  <a:hlinkClick r:id="rId7" tooltip="Triac"/>
                </a:rPr>
                <a:t>triac</a:t>
              </a:r>
              <a:r>
                <a:rPr lang="fr-FR" dirty="0" smtClean="0"/>
                <a:t> et une </a:t>
              </a:r>
              <a:r>
                <a:rPr lang="fr-FR" dirty="0" smtClean="0">
                  <a:hlinkClick r:id="rId8" tooltip="Diode électroluminescente"/>
                </a:rPr>
                <a:t>LED</a:t>
              </a:r>
              <a:endParaRPr lang="fr-FR" dirty="0"/>
            </a:p>
          </p:txBody>
        </p:sp>
      </p:grpSp>
      <p:grpSp>
        <p:nvGrpSpPr>
          <p:cNvPr id="16" name="Groupe 15"/>
          <p:cNvGrpSpPr/>
          <p:nvPr/>
        </p:nvGrpSpPr>
        <p:grpSpPr>
          <a:xfrm>
            <a:off x="214282" y="4929198"/>
            <a:ext cx="3130344" cy="1155150"/>
            <a:chOff x="285720" y="4929198"/>
            <a:chExt cx="3130344" cy="1155150"/>
          </a:xfrm>
        </p:grpSpPr>
        <p:pic>
          <p:nvPicPr>
            <p:cNvPr id="1032" name="Picture 8" descr="https://upload.wikimedia.org/wikipedia/commons/thumb/4/48/Light-dependent_resistor_schematic_symbol.svg/128px-Light-dependent_resistor_schematic_symbol.svg.png"/>
            <p:cNvPicPr>
              <a:picLocks noChangeAspect="1" noChangeArrowheads="1"/>
            </p:cNvPicPr>
            <p:nvPr/>
          </p:nvPicPr>
          <p:blipFill>
            <a:blip r:embed="rId9"/>
            <a:srcRect/>
            <a:stretch>
              <a:fillRect/>
            </a:stretch>
          </p:blipFill>
          <p:spPr bwMode="auto">
            <a:xfrm>
              <a:off x="1000100" y="4929198"/>
              <a:ext cx="1219200" cy="409575"/>
            </a:xfrm>
            <a:prstGeom prst="rect">
              <a:avLst/>
            </a:prstGeom>
            <a:noFill/>
          </p:spPr>
        </p:pic>
        <p:sp>
          <p:nvSpPr>
            <p:cNvPr id="11" name="Rectangle 10"/>
            <p:cNvSpPr/>
            <p:nvPr/>
          </p:nvSpPr>
          <p:spPr>
            <a:xfrm>
              <a:off x="285720" y="5715016"/>
              <a:ext cx="3130344" cy="369332"/>
            </a:xfrm>
            <a:prstGeom prst="rect">
              <a:avLst/>
            </a:prstGeom>
          </p:spPr>
          <p:txBody>
            <a:bodyPr wrap="none">
              <a:spAutoFit/>
            </a:bodyPr>
            <a:lstStyle/>
            <a:p>
              <a:r>
                <a:rPr lang="fr-FR" dirty="0" smtClean="0"/>
                <a:t>Symbole d'une photorésistance</a:t>
              </a:r>
              <a:endParaRPr lang="fr-FR" dirty="0"/>
            </a:p>
          </p:txBody>
        </p:sp>
      </p:grpSp>
      <p:pic>
        <p:nvPicPr>
          <p:cNvPr id="1034" name="Picture 10" descr="https://upload.wikimedia.org/wikipedia/commons/3/32/LDR.jpg"/>
          <p:cNvPicPr>
            <a:picLocks noChangeAspect="1" noChangeArrowheads="1"/>
          </p:cNvPicPr>
          <p:nvPr/>
        </p:nvPicPr>
        <p:blipFill>
          <a:blip r:embed="rId10"/>
          <a:srcRect/>
          <a:stretch>
            <a:fillRect/>
          </a:stretch>
        </p:blipFill>
        <p:spPr bwMode="auto">
          <a:xfrm>
            <a:off x="4357686" y="3860687"/>
            <a:ext cx="857256" cy="299731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600" decel="100000"/>
                                        <p:tgtEl>
                                          <p:spTgt spid="14"/>
                                        </p:tgtEl>
                                      </p:cBhvr>
                                    </p:animEffect>
                                    <p:anim calcmode="lin" valueType="num">
                                      <p:cBhvr>
                                        <p:cTn id="8" dur="1600" decel="100000" fill="hold"/>
                                        <p:tgtEl>
                                          <p:spTgt spid="14"/>
                                        </p:tgtEl>
                                        <p:attrNameLst>
                                          <p:attrName>style.rotation</p:attrName>
                                        </p:attrNameLst>
                                      </p:cBhvr>
                                      <p:tavLst>
                                        <p:tav tm="0">
                                          <p:val>
                                            <p:fltVal val="-90"/>
                                          </p:val>
                                        </p:tav>
                                        <p:tav tm="100000">
                                          <p:val>
                                            <p:fltVal val="0"/>
                                          </p:val>
                                        </p:tav>
                                      </p:tavLst>
                                    </p:anim>
                                    <p:anim calcmode="lin" valueType="num">
                                      <p:cBhvr>
                                        <p:cTn id="9" dur="1600" decel="100000" fill="hold"/>
                                        <p:tgtEl>
                                          <p:spTgt spid="14"/>
                                        </p:tgtEl>
                                        <p:attrNameLst>
                                          <p:attrName>ppt_x</p:attrName>
                                        </p:attrNameLst>
                                      </p:cBhvr>
                                      <p:tavLst>
                                        <p:tav tm="0">
                                          <p:val>
                                            <p:strVal val="#ppt_x+0.4"/>
                                          </p:val>
                                        </p:tav>
                                        <p:tav tm="100000">
                                          <p:val>
                                            <p:strVal val="#ppt_x-0.05"/>
                                          </p:val>
                                        </p:tav>
                                      </p:tavLst>
                                    </p:anim>
                                    <p:anim calcmode="lin" valueType="num">
                                      <p:cBhvr>
                                        <p:cTn id="10" dur="1600" decel="100000" fill="hold"/>
                                        <p:tgtEl>
                                          <p:spTgt spid="14"/>
                                        </p:tgtEl>
                                        <p:attrNameLst>
                                          <p:attrName>ppt_y</p:attrName>
                                        </p:attrNameLst>
                                      </p:cBhvr>
                                      <p:tavLst>
                                        <p:tav tm="0">
                                          <p:val>
                                            <p:strVal val="#ppt_y-0.4"/>
                                          </p:val>
                                        </p:tav>
                                        <p:tav tm="100000">
                                          <p:val>
                                            <p:strVal val="#ppt_y+0.1"/>
                                          </p:val>
                                        </p:tav>
                                      </p:tavLst>
                                    </p:anim>
                                    <p:anim calcmode="lin" valueType="num">
                                      <p:cBhvr>
                                        <p:cTn id="11" dur="400" accel="100000" fill="hold">
                                          <p:stCondLst>
                                            <p:cond delay="1600"/>
                                          </p:stCondLst>
                                        </p:cTn>
                                        <p:tgtEl>
                                          <p:spTgt spid="14"/>
                                        </p:tgtEl>
                                        <p:attrNameLst>
                                          <p:attrName>ppt_x</p:attrName>
                                        </p:attrNameLst>
                                      </p:cBhvr>
                                      <p:tavLst>
                                        <p:tav tm="0">
                                          <p:val>
                                            <p:strVal val="#ppt_x-0.05"/>
                                          </p:val>
                                        </p:tav>
                                        <p:tav tm="100000">
                                          <p:val>
                                            <p:strVal val="#ppt_x"/>
                                          </p:val>
                                        </p:tav>
                                      </p:tavLst>
                                    </p:anim>
                                    <p:anim calcmode="lin" valueType="num">
                                      <p:cBhvr>
                                        <p:cTn id="12" dur="400" accel="100000" fill="hold">
                                          <p:stCondLst>
                                            <p:cond delay="1600"/>
                                          </p:stCondLst>
                                        </p:cTn>
                                        <p:tgtEl>
                                          <p:spTgt spid="14"/>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20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iterate type="lt">
                                    <p:tmPct val="5000"/>
                                  </p:iterate>
                                  <p:childTnLst>
                                    <p:set>
                                      <p:cBhvr>
                                        <p:cTn id="21" dur="1" fill="hold">
                                          <p:stCondLst>
                                            <p:cond delay="0"/>
                                          </p:stCondLst>
                                        </p:cTn>
                                        <p:tgtEl>
                                          <p:spTgt spid="16"/>
                                        </p:tgtEl>
                                        <p:attrNameLst>
                                          <p:attrName>style.visibility</p:attrName>
                                        </p:attrNameLst>
                                      </p:cBhvr>
                                      <p:to>
                                        <p:strVal val="visible"/>
                                      </p:to>
                                    </p:set>
                                    <p:anim calcmode="lin" valueType="num">
                                      <p:cBhvr>
                                        <p:cTn id="22" dur="2000" fill="hold"/>
                                        <p:tgtEl>
                                          <p:spTgt spid="16"/>
                                        </p:tgtEl>
                                        <p:attrNameLst>
                                          <p:attrName>ppt_w</p:attrName>
                                        </p:attrNameLst>
                                      </p:cBhvr>
                                      <p:tavLst>
                                        <p:tav tm="0">
                                          <p:val>
                                            <p:fltVal val="0"/>
                                          </p:val>
                                        </p:tav>
                                        <p:tav tm="100000">
                                          <p:val>
                                            <p:strVal val="#ppt_w"/>
                                          </p:val>
                                        </p:tav>
                                      </p:tavLst>
                                    </p:anim>
                                    <p:anim calcmode="lin" valueType="num">
                                      <p:cBhvr>
                                        <p:cTn id="23" dur="2000" fill="hold"/>
                                        <p:tgtEl>
                                          <p:spTgt spid="16"/>
                                        </p:tgtEl>
                                        <p:attrNameLst>
                                          <p:attrName>ppt_h</p:attrName>
                                        </p:attrNameLst>
                                      </p:cBhvr>
                                      <p:tavLst>
                                        <p:tav tm="0">
                                          <p:val>
                                            <p:fltVal val="0"/>
                                          </p:val>
                                        </p:tav>
                                        <p:tav tm="100000">
                                          <p:val>
                                            <p:strVal val="#ppt_h"/>
                                          </p:val>
                                        </p:tav>
                                      </p:tavLst>
                                    </p:anim>
                                    <p:anim calcmode="lin" valueType="num">
                                      <p:cBhvr>
                                        <p:cTn id="24" dur="2000" fill="hold"/>
                                        <p:tgtEl>
                                          <p:spTgt spid="16"/>
                                        </p:tgtEl>
                                        <p:attrNameLst>
                                          <p:attrName>style.rotation</p:attrName>
                                        </p:attrNameLst>
                                      </p:cBhvr>
                                      <p:tavLst>
                                        <p:tav tm="0">
                                          <p:val>
                                            <p:fltVal val="90"/>
                                          </p:val>
                                        </p:tav>
                                        <p:tav tm="100000">
                                          <p:val>
                                            <p:fltVal val="0"/>
                                          </p:val>
                                        </p:tav>
                                      </p:tavLst>
                                    </p:anim>
                                    <p:animEffect transition="in" filter="fade">
                                      <p:cBhvr>
                                        <p:cTn id="25" dur="20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nodeType="clickEffect">
                                  <p:stCondLst>
                                    <p:cond delay="0"/>
                                  </p:stCondLst>
                                  <p:childTnLst>
                                    <p:set>
                                      <p:cBhvr>
                                        <p:cTn id="29" dur="1" fill="hold">
                                          <p:stCondLst>
                                            <p:cond delay="0"/>
                                          </p:stCondLst>
                                        </p:cTn>
                                        <p:tgtEl>
                                          <p:spTgt spid="1034"/>
                                        </p:tgtEl>
                                        <p:attrNameLst>
                                          <p:attrName>style.visibility</p:attrName>
                                        </p:attrNameLst>
                                      </p:cBhvr>
                                      <p:to>
                                        <p:strVal val="visible"/>
                                      </p:to>
                                    </p:set>
                                    <p:animEffect transition="in" filter="wipe(right)">
                                      <p:cBhvr>
                                        <p:cTn id="30" dur="2000"/>
                                        <p:tgtEl>
                                          <p:spTgt spid="10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e 4"/>
          <p:cNvGrpSpPr/>
          <p:nvPr/>
        </p:nvGrpSpPr>
        <p:grpSpPr>
          <a:xfrm>
            <a:off x="3643306" y="428604"/>
            <a:ext cx="2857518" cy="2798224"/>
            <a:chOff x="3643306" y="428604"/>
            <a:chExt cx="2857518" cy="2798224"/>
          </a:xfrm>
        </p:grpSpPr>
        <p:pic>
          <p:nvPicPr>
            <p:cNvPr id="53250" name="Picture 2" descr="https://upload.wikimedia.org/wikipedia/commons/thumb/b/b9/LASER.jpg/220px-LASER.jpg"/>
            <p:cNvPicPr>
              <a:picLocks noChangeAspect="1" noChangeArrowheads="1"/>
            </p:cNvPicPr>
            <p:nvPr/>
          </p:nvPicPr>
          <p:blipFill>
            <a:blip r:embed="rId2"/>
            <a:srcRect/>
            <a:stretch>
              <a:fillRect/>
            </a:stretch>
          </p:blipFill>
          <p:spPr bwMode="auto">
            <a:xfrm>
              <a:off x="3643306" y="428604"/>
              <a:ext cx="2857518" cy="2143140"/>
            </a:xfrm>
            <a:prstGeom prst="rect">
              <a:avLst/>
            </a:prstGeom>
            <a:noFill/>
          </p:spPr>
        </p:pic>
        <p:sp>
          <p:nvSpPr>
            <p:cNvPr id="3" name="Rectangle 2"/>
            <p:cNvSpPr/>
            <p:nvPr/>
          </p:nvSpPr>
          <p:spPr>
            <a:xfrm>
              <a:off x="4357686" y="2857496"/>
              <a:ext cx="1241045" cy="369332"/>
            </a:xfrm>
            <a:prstGeom prst="rect">
              <a:avLst/>
            </a:prstGeom>
          </p:spPr>
          <p:txBody>
            <a:bodyPr wrap="none">
              <a:spAutoFit/>
            </a:bodyPr>
            <a:lstStyle/>
            <a:p>
              <a:r>
                <a:rPr lang="fr-FR" dirty="0" smtClean="0"/>
                <a:t>Diode laser</a:t>
              </a:r>
              <a:endParaRPr lang="fr-FR" dirty="0"/>
            </a:p>
          </p:txBody>
        </p:sp>
      </p:grpSp>
      <p:sp>
        <p:nvSpPr>
          <p:cNvPr id="4" name="Rectangle 3"/>
          <p:cNvSpPr/>
          <p:nvPr/>
        </p:nvSpPr>
        <p:spPr>
          <a:xfrm>
            <a:off x="357158" y="3643314"/>
            <a:ext cx="8358246" cy="2308324"/>
          </a:xfrm>
          <a:prstGeom prst="rect">
            <a:avLst/>
          </a:prstGeom>
        </p:spPr>
        <p:txBody>
          <a:bodyPr wrap="square">
            <a:spAutoFit/>
          </a:bodyPr>
          <a:lstStyle/>
          <a:p>
            <a:pPr algn="just"/>
            <a:r>
              <a:rPr lang="fr-FR" sz="2400" dirty="0" smtClean="0"/>
              <a:t>Une </a:t>
            </a:r>
            <a:r>
              <a:rPr lang="fr-FR" sz="2400" b="1" dirty="0" smtClean="0"/>
              <a:t>diode laser</a:t>
            </a:r>
            <a:r>
              <a:rPr lang="fr-FR" sz="2400" dirty="0" smtClean="0"/>
              <a:t> est un composant </a:t>
            </a:r>
            <a:r>
              <a:rPr lang="fr-FR" sz="2400" dirty="0" err="1" smtClean="0">
                <a:hlinkClick r:id="rId3" tooltip="Opto-électronique"/>
              </a:rPr>
              <a:t>opto-électronique</a:t>
            </a:r>
            <a:r>
              <a:rPr lang="fr-FR" sz="2400" dirty="0" smtClean="0"/>
              <a:t> à base de matériaux </a:t>
            </a:r>
            <a:r>
              <a:rPr lang="fr-FR" sz="2400" dirty="0" smtClean="0">
                <a:hlinkClick r:id="rId4" tooltip="Semi-conducteur"/>
              </a:rPr>
              <a:t>semi-conducteurs</a:t>
            </a:r>
            <a:r>
              <a:rPr lang="fr-FR" sz="2400" dirty="0" smtClean="0"/>
              <a:t>.</a:t>
            </a:r>
          </a:p>
          <a:p>
            <a:pPr algn="just"/>
            <a:r>
              <a:rPr lang="fr-FR" sz="2400" dirty="0" smtClean="0"/>
              <a:t>-Elle émet de la </a:t>
            </a:r>
            <a:r>
              <a:rPr lang="fr-FR" sz="2400" dirty="0" smtClean="0">
                <a:hlinkClick r:id="rId5" tooltip="Lumière"/>
              </a:rPr>
              <a:t>lumière</a:t>
            </a:r>
            <a:r>
              <a:rPr lang="fr-FR" sz="2400" dirty="0" smtClean="0"/>
              <a:t> monochromatique cohérente (une puissance optique) destinée.</a:t>
            </a:r>
          </a:p>
          <a:p>
            <a:pPr algn="just"/>
            <a:r>
              <a:rPr lang="fr-FR" sz="2400" dirty="0" smtClean="0"/>
              <a:t>-transporter un </a:t>
            </a:r>
            <a:r>
              <a:rPr lang="fr-FR" sz="2400" dirty="0" smtClean="0">
                <a:hlinkClick r:id="rId6" tooltip="Signal électrique"/>
              </a:rPr>
              <a:t>signal</a:t>
            </a:r>
            <a:r>
              <a:rPr lang="fr-FR" sz="2400" dirty="0" smtClean="0"/>
              <a:t> contenant des informations sur de longue distances (dans le cas d'un système de </a:t>
            </a:r>
            <a:r>
              <a:rPr lang="fr-FR" sz="2400" dirty="0" smtClean="0">
                <a:hlinkClick r:id="rId7" tooltip="Télécommunication"/>
              </a:rPr>
              <a:t>télécommunications</a:t>
            </a:r>
            <a:r>
              <a:rPr lang="fr-FR" sz="2400" dirty="0" smtClean="0"/>
              <a:t>)</a:t>
            </a:r>
            <a:endParaRPr lang="fr-FR"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l"/>
            <a:r>
              <a:rPr lang="fr-FR" sz="4000" b="1" dirty="0" smtClean="0">
                <a:solidFill>
                  <a:srgbClr val="FF0000"/>
                </a:solidFill>
              </a:rPr>
              <a:t>4.3 Microélectronique</a:t>
            </a:r>
            <a:endParaRPr lang="fr-FR" sz="4000" dirty="0">
              <a:solidFill>
                <a:srgbClr val="FF0000"/>
              </a:solidFill>
            </a:endParaRPr>
          </a:p>
        </p:txBody>
      </p:sp>
      <p:sp>
        <p:nvSpPr>
          <p:cNvPr id="3" name="Espace réservé du contenu 2"/>
          <p:cNvSpPr>
            <a:spLocks noGrp="1"/>
          </p:cNvSpPr>
          <p:nvPr>
            <p:ph idx="1"/>
          </p:nvPr>
        </p:nvSpPr>
        <p:spPr>
          <a:xfrm>
            <a:off x="457200" y="1285860"/>
            <a:ext cx="8229600" cy="4840303"/>
          </a:xfrm>
        </p:spPr>
        <p:txBody>
          <a:bodyPr>
            <a:normAutofit fontScale="85000" lnSpcReduction="10000"/>
          </a:bodyPr>
          <a:lstStyle/>
          <a:p>
            <a:pPr algn="just">
              <a:lnSpc>
                <a:spcPct val="150000"/>
              </a:lnSpc>
            </a:pPr>
            <a:r>
              <a:rPr lang="fr-FR" dirty="0" smtClean="0"/>
              <a:t>La </a:t>
            </a:r>
            <a:r>
              <a:rPr lang="fr-FR" b="1" dirty="0" smtClean="0"/>
              <a:t>microélectronique</a:t>
            </a:r>
            <a:r>
              <a:rPr lang="fr-FR" dirty="0" smtClean="0"/>
              <a:t> est une spécialité du domaine de l'</a:t>
            </a:r>
            <a:r>
              <a:rPr lang="fr-FR" u="sng" dirty="0" smtClean="0">
                <a:hlinkClick r:id="rId2" tooltip="Électronique"/>
              </a:rPr>
              <a:t>électronique</a:t>
            </a:r>
            <a:r>
              <a:rPr lang="fr-FR" dirty="0" smtClean="0"/>
              <a:t> qui s'intéresse à l'étude et à la fabrication de </a:t>
            </a:r>
            <a:r>
              <a:rPr lang="fr-FR" u="sng" dirty="0" smtClean="0">
                <a:hlinkClick r:id="rId3" tooltip="Composant électronique"/>
              </a:rPr>
              <a:t>composants électroniques</a:t>
            </a:r>
            <a:r>
              <a:rPr lang="fr-FR" dirty="0" smtClean="0"/>
              <a:t> à l'échelle </a:t>
            </a:r>
            <a:r>
              <a:rPr lang="fr-FR" u="sng" dirty="0" smtClean="0">
                <a:hlinkClick r:id="rId4" tooltip="Micromètre"/>
              </a:rPr>
              <a:t>micrométrique</a:t>
            </a:r>
            <a:r>
              <a:rPr lang="fr-FR" dirty="0" smtClean="0"/>
              <a:t>.</a:t>
            </a:r>
          </a:p>
          <a:p>
            <a:pPr algn="just">
              <a:lnSpc>
                <a:spcPct val="150000"/>
              </a:lnSpc>
              <a:buNone/>
            </a:pPr>
            <a:r>
              <a:rPr lang="fr-FR" dirty="0" smtClean="0"/>
              <a:t>	Ces composants sont fabriqués à partir de matériaux </a:t>
            </a:r>
            <a:r>
              <a:rPr lang="fr-FR" u="sng" dirty="0" smtClean="0">
                <a:hlinkClick r:id="rId5" tooltip="Semi-conducteur"/>
              </a:rPr>
              <a:t>semi-conducteurs</a:t>
            </a:r>
            <a:r>
              <a:rPr lang="fr-FR" dirty="0" smtClean="0"/>
              <a:t> (comme le </a:t>
            </a:r>
            <a:r>
              <a:rPr lang="fr-FR" u="sng" dirty="0" smtClean="0">
                <a:hlinkClick r:id="rId6" tooltip="Silicium"/>
              </a:rPr>
              <a:t>silicium</a:t>
            </a:r>
            <a:r>
              <a:rPr lang="fr-FR" dirty="0" smtClean="0"/>
              <a:t>) au moyen de diverses technologies dont la </a:t>
            </a:r>
            <a:r>
              <a:rPr lang="fr-FR" u="sng" dirty="0" smtClean="0">
                <a:hlinkClick r:id="rId7" tooltip="Fabrication des dispositifs à semi-conducteurs"/>
              </a:rPr>
              <a:t>photolithographie</a:t>
            </a:r>
            <a:r>
              <a:rPr lang="fr-FR" dirty="0" smtClean="0"/>
              <a:t>.</a:t>
            </a:r>
          </a:p>
          <a:p>
            <a:pPr algn="just"/>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54" presetClass="entr" presetSubtype="0" accel="10000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2000" fill="hold"/>
                                        <p:tgtEl>
                                          <p:spTgt spid="3">
                                            <p:txEl>
                                              <p:pRg st="0" end="0"/>
                                            </p:txEl>
                                          </p:spTgt>
                                        </p:tgtEl>
                                        <p:attrNameLst>
                                          <p:attrName>ppt_w</p:attrName>
                                        </p:attrNameLst>
                                      </p:cBhvr>
                                      <p:tavLst>
                                        <p:tav tm="0">
                                          <p:val>
                                            <p:strVal val="#ppt_w*0.05"/>
                                          </p:val>
                                        </p:tav>
                                        <p:tav tm="100000">
                                          <p:val>
                                            <p:strVal val="#ppt_w"/>
                                          </p:val>
                                        </p:tav>
                                      </p:tavLst>
                                    </p:anim>
                                    <p:anim calcmode="lin" valueType="num">
                                      <p:cBhvr>
                                        <p:cTn id="15" dur="2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6" dur="2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7" dur="20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8" dur="20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4" presetClass="entr" presetSubtype="0" accel="10000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2000" fill="hold"/>
                                        <p:tgtEl>
                                          <p:spTgt spid="3">
                                            <p:txEl>
                                              <p:pRg st="1" end="1"/>
                                            </p:txEl>
                                          </p:spTgt>
                                        </p:tgtEl>
                                        <p:attrNameLst>
                                          <p:attrName>ppt_w</p:attrName>
                                        </p:attrNameLst>
                                      </p:cBhvr>
                                      <p:tavLst>
                                        <p:tav tm="0">
                                          <p:val>
                                            <p:strVal val="#ppt_w*0.05"/>
                                          </p:val>
                                        </p:tav>
                                        <p:tav tm="100000">
                                          <p:val>
                                            <p:strVal val="#ppt_w"/>
                                          </p:val>
                                        </p:tav>
                                      </p:tavLst>
                                    </p:anim>
                                    <p:anim calcmode="lin" valueType="num">
                                      <p:cBhvr>
                                        <p:cTn id="24" dur="2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25" dur="2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26" dur="2000" fill="hold"/>
                                        <p:tgtEl>
                                          <p:spTgt spid="3">
                                            <p:txEl>
                                              <p:pRg st="1" end="1"/>
                                            </p:txEl>
                                          </p:spTgt>
                                        </p:tgtEl>
                                        <p:attrNameLst>
                                          <p:attrName>ppt_y</p:attrName>
                                        </p:attrNameLst>
                                      </p:cBhvr>
                                      <p:tavLst>
                                        <p:tav tm="0">
                                          <p:val>
                                            <p:strVal val="#ppt_y"/>
                                          </p:val>
                                        </p:tav>
                                        <p:tav tm="100000">
                                          <p:val>
                                            <p:strVal val="#ppt_y"/>
                                          </p:val>
                                        </p:tav>
                                      </p:tavLst>
                                    </p:anim>
                                    <p:animEffect transition="in" filter="fade">
                                      <p:cBhvr>
                                        <p:cTn id="2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28604"/>
            <a:ext cx="8229600" cy="6000792"/>
          </a:xfrm>
        </p:spPr>
        <p:txBody>
          <a:bodyPr/>
          <a:lstStyle/>
          <a:p>
            <a:pPr algn="just">
              <a:lnSpc>
                <a:spcPct val="150000"/>
              </a:lnSpc>
            </a:pPr>
            <a:r>
              <a:rPr lang="fr-FR" dirty="0" smtClean="0"/>
              <a:t>Cette technologie permet l'intégration de nombreuses fonctions électroniques sur un même morceau de silicium (ou autre semi-conducteur) et donc à un cout de fabrication moins élevé. </a:t>
            </a:r>
          </a:p>
          <a:p>
            <a:pPr algn="just">
              <a:lnSpc>
                <a:spcPct val="150000"/>
              </a:lnSpc>
            </a:pPr>
            <a:r>
              <a:rPr lang="fr-FR" dirty="0" smtClean="0"/>
              <a:t>Les circuits ainsi réalisés sont appelés puces ou </a:t>
            </a:r>
            <a:r>
              <a:rPr lang="fr-FR" u="sng" dirty="0" smtClean="0">
                <a:hlinkClick r:id="rId2" tooltip="Circuits intégrés"/>
              </a:rPr>
              <a:t>circuits intégrés</a:t>
            </a:r>
            <a:r>
              <a:rPr lang="fr-FR" dirty="0" smtClean="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2000" fill="hold"/>
                                        <p:tgtEl>
                                          <p:spTgt spid="3">
                                            <p:txEl>
                                              <p:pRg st="0" end="0"/>
                                            </p:txEl>
                                          </p:spTgt>
                                        </p:tgtEl>
                                        <p:attrNameLst>
                                          <p:attrName>ppt_w</p:attrName>
                                        </p:attrNameLst>
                                      </p:cBhvr>
                                      <p:tavLst>
                                        <p:tav tm="0">
                                          <p:val>
                                            <p:strVal val="#ppt_w*0.05"/>
                                          </p:val>
                                        </p:tav>
                                        <p:tav tm="100000">
                                          <p:val>
                                            <p:strVal val="#ppt_w"/>
                                          </p:val>
                                        </p:tav>
                                      </p:tavLst>
                                    </p:anim>
                                    <p:anim calcmode="lin" valueType="num">
                                      <p:cBhvr>
                                        <p:cTn id="8" dur="2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9" dur="2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0" dur="20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1" dur="20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iterate type="lt">
                                    <p:tmPct val="0"/>
                                  </p:iterate>
                                  <p:childTnLst>
                                    <p:set>
                                      <p:cBhvr>
                                        <p:cTn id="15" dur="1" fill="hold">
                                          <p:stCondLst>
                                            <p:cond delay="0"/>
                                          </p:stCondLst>
                                        </p:cTn>
                                        <p:tgtEl>
                                          <p:spTgt spid="3">
                                            <p:txEl>
                                              <p:pRg st="1" end="1"/>
                                            </p:txEl>
                                          </p:spTgt>
                                        </p:tgtEl>
                                        <p:attrNameLst>
                                          <p:attrName>style.visibility</p:attrName>
                                        </p:attrNameLst>
                                      </p:cBhvr>
                                      <p:to>
                                        <p:strVal val="visible"/>
                                      </p:to>
                                    </p:set>
                                    <p:animEffect transition="in" filter="wipe(down)">
                                      <p:cBhvr>
                                        <p:cTn id="16"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http://www.obs.u-bordeaux1.fr/electronique/ALMA/ALMA_dg10.jpg"/>
          <p:cNvPicPr/>
          <p:nvPr/>
        </p:nvPicPr>
        <p:blipFill>
          <a:blip r:embed="rId2"/>
          <a:srcRect/>
          <a:stretch>
            <a:fillRect/>
          </a:stretch>
        </p:blipFill>
        <p:spPr bwMode="auto">
          <a:xfrm>
            <a:off x="0" y="214290"/>
            <a:ext cx="9143999" cy="642942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l"/>
            <a:r>
              <a:rPr lang="fr-FR" b="1" dirty="0" smtClean="0">
                <a:solidFill>
                  <a:srgbClr val="FF0000"/>
                </a:solidFill>
              </a:rPr>
              <a:t>II.2  L’électrotechnique</a:t>
            </a:r>
            <a:endParaRPr lang="fr-FR" dirty="0">
              <a:solidFill>
                <a:srgbClr val="FF0000"/>
              </a:solidFill>
            </a:endParaRPr>
          </a:p>
        </p:txBody>
      </p:sp>
      <p:sp>
        <p:nvSpPr>
          <p:cNvPr id="3" name="Espace réservé du contenu 2"/>
          <p:cNvSpPr>
            <a:spLocks noGrp="1"/>
          </p:cNvSpPr>
          <p:nvPr>
            <p:ph idx="1"/>
          </p:nvPr>
        </p:nvSpPr>
        <p:spPr/>
        <p:txBody>
          <a:bodyPr>
            <a:normAutofit fontScale="92500" lnSpcReduction="20000"/>
          </a:bodyPr>
          <a:lstStyle/>
          <a:p>
            <a:pPr lvl="0" algn="just">
              <a:lnSpc>
                <a:spcPct val="150000"/>
              </a:lnSpc>
            </a:pPr>
            <a:r>
              <a:rPr lang="fr-FR" dirty="0" smtClean="0"/>
              <a:t>Nous pouvons regrouper les applications de l'électricité en deux domaines principaux, soit celui du traitement de l'énergie et celui du traitement de l'information.</a:t>
            </a:r>
          </a:p>
          <a:p>
            <a:pPr algn="just">
              <a:lnSpc>
                <a:spcPct val="150000"/>
              </a:lnSpc>
            </a:pPr>
            <a:r>
              <a:rPr lang="fr-FR" dirty="0" smtClean="0"/>
              <a:t>Le traitement de l'énergie recouvre les techniques de la production, de la distribution et de l'utilisation de l'énergie électrique.</a:t>
            </a:r>
          </a:p>
          <a:p>
            <a:pPr algn="just">
              <a:lnSpc>
                <a:spcPct val="150000"/>
              </a:lnSpc>
            </a:pP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54" presetClass="entr" presetSubtype="0" accel="10000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2000" fill="hold"/>
                                        <p:tgtEl>
                                          <p:spTgt spid="3">
                                            <p:txEl>
                                              <p:pRg st="0" end="0"/>
                                            </p:txEl>
                                          </p:spTgt>
                                        </p:tgtEl>
                                        <p:attrNameLst>
                                          <p:attrName>ppt_w</p:attrName>
                                        </p:attrNameLst>
                                      </p:cBhvr>
                                      <p:tavLst>
                                        <p:tav tm="0">
                                          <p:val>
                                            <p:strVal val="#ppt_w*0.05"/>
                                          </p:val>
                                        </p:tav>
                                        <p:tav tm="100000">
                                          <p:val>
                                            <p:strVal val="#ppt_w"/>
                                          </p:val>
                                        </p:tav>
                                      </p:tavLst>
                                    </p:anim>
                                    <p:anim calcmode="lin" valueType="num">
                                      <p:cBhvr>
                                        <p:cTn id="16" dur="2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7" dur="2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8" dur="20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9" dur="20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4" presetClass="entr" presetSubtype="0" accel="100000"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p:cTn id="24" dur="2000" fill="hold"/>
                                        <p:tgtEl>
                                          <p:spTgt spid="3">
                                            <p:txEl>
                                              <p:pRg st="1" end="1"/>
                                            </p:txEl>
                                          </p:spTgt>
                                        </p:tgtEl>
                                        <p:attrNameLst>
                                          <p:attrName>ppt_w</p:attrName>
                                        </p:attrNameLst>
                                      </p:cBhvr>
                                      <p:tavLst>
                                        <p:tav tm="0">
                                          <p:val>
                                            <p:strVal val="#ppt_w*0.05"/>
                                          </p:val>
                                        </p:tav>
                                        <p:tav tm="100000">
                                          <p:val>
                                            <p:strVal val="#ppt_w"/>
                                          </p:val>
                                        </p:tav>
                                      </p:tavLst>
                                    </p:anim>
                                    <p:anim calcmode="lin" valueType="num">
                                      <p:cBhvr>
                                        <p:cTn id="25" dur="2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26" dur="2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27" dur="2000" fill="hold"/>
                                        <p:tgtEl>
                                          <p:spTgt spid="3">
                                            <p:txEl>
                                              <p:pRg st="1" end="1"/>
                                            </p:txEl>
                                          </p:spTgt>
                                        </p:tgtEl>
                                        <p:attrNameLst>
                                          <p:attrName>ppt_y</p:attrName>
                                        </p:attrNameLst>
                                      </p:cBhvr>
                                      <p:tavLst>
                                        <p:tav tm="0">
                                          <p:val>
                                            <p:strVal val="#ppt_y"/>
                                          </p:val>
                                        </p:tav>
                                        <p:tav tm="100000">
                                          <p:val>
                                            <p:strVal val="#ppt_y"/>
                                          </p:val>
                                        </p:tav>
                                      </p:tavLst>
                                    </p:anim>
                                    <p:animEffect transition="in" filter="fade">
                                      <p:cBhvr>
                                        <p:cTn id="28"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357166"/>
            <a:ext cx="8229600" cy="5768997"/>
          </a:xfrm>
        </p:spPr>
        <p:txBody>
          <a:bodyPr>
            <a:normAutofit/>
          </a:bodyPr>
          <a:lstStyle/>
          <a:p>
            <a:pPr lvl="0" algn="just">
              <a:lnSpc>
                <a:spcPct val="150000"/>
              </a:lnSpc>
            </a:pPr>
            <a:r>
              <a:rPr lang="fr-FR" dirty="0" smtClean="0"/>
              <a:t>L’</a:t>
            </a:r>
            <a:r>
              <a:rPr lang="fr-FR" b="1" dirty="0" smtClean="0"/>
              <a:t>électrotechnique</a:t>
            </a:r>
            <a:r>
              <a:rPr lang="fr-FR" dirty="0" smtClean="0"/>
              <a:t> est l’ensemble des applications techniques de l’</a:t>
            </a:r>
            <a:r>
              <a:rPr lang="fr-FR" u="sng" dirty="0" smtClean="0">
                <a:hlinkClick r:id="rId2" tooltip="Électricité"/>
              </a:rPr>
              <a:t>électricité</a:t>
            </a:r>
            <a:r>
              <a:rPr lang="fr-FR" u="sng" dirty="0" smtClean="0"/>
              <a:t>. </a:t>
            </a:r>
            <a:r>
              <a:rPr lang="fr-FR" dirty="0" smtClean="0"/>
              <a:t>Elle concerne la production, le transport, la distribution, le traitement, la transformation, la gestion et l’utilisation de l’énergie électrique. Parfois appelée </a:t>
            </a:r>
            <a:r>
              <a:rPr lang="fr-FR" b="1" dirty="0" smtClean="0"/>
              <a:t>génie électrique</a:t>
            </a:r>
            <a:r>
              <a:rPr lang="fr-FR" dirty="0" smtClean="0"/>
              <a:t>,</a:t>
            </a:r>
          </a:p>
          <a:p>
            <a:pPr algn="just">
              <a:lnSpc>
                <a:spcPct val="150000"/>
              </a:lnSpc>
            </a:pP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428604"/>
            <a:ext cx="8858280" cy="6143668"/>
          </a:xfrm>
        </p:spPr>
        <p:txBody>
          <a:bodyPr>
            <a:normAutofit fontScale="92500" lnSpcReduction="20000"/>
          </a:bodyPr>
          <a:lstStyle/>
          <a:p>
            <a:r>
              <a:rPr lang="fr-FR" sz="3900" b="1" dirty="0" smtClean="0">
                <a:solidFill>
                  <a:srgbClr val="FF0000"/>
                </a:solidFill>
              </a:rPr>
              <a:t>I.3 Que </a:t>
            </a:r>
            <a:r>
              <a:rPr lang="fr-FR" sz="3900" b="1" dirty="0" smtClean="0">
                <a:solidFill>
                  <a:srgbClr val="FF0000"/>
                </a:solidFill>
              </a:rPr>
              <a:t>fait l'ingénieur en génie électrique?</a:t>
            </a:r>
            <a:endParaRPr lang="fr-FR" sz="3900" dirty="0" smtClean="0">
              <a:solidFill>
                <a:srgbClr val="FF0000"/>
              </a:solidFill>
            </a:endParaRPr>
          </a:p>
          <a:p>
            <a:pPr algn="just"/>
            <a:r>
              <a:rPr lang="fr-FR" dirty="0" smtClean="0"/>
              <a:t>Les ingénieurs en génie électrique voient au futur en tenant compte de l’impact de la technologie sur le monde pour réaliser des projets électrisants.</a:t>
            </a:r>
          </a:p>
          <a:p>
            <a:pPr algn="just"/>
            <a:r>
              <a:rPr lang="fr-FR" dirty="0" smtClean="0"/>
              <a:t>Comme </a:t>
            </a:r>
            <a:r>
              <a:rPr lang="fr-FR" dirty="0" err="1" smtClean="0"/>
              <a:t>ingénieur-e</a:t>
            </a:r>
            <a:r>
              <a:rPr lang="fr-FR" dirty="0" smtClean="0"/>
              <a:t> </a:t>
            </a:r>
            <a:r>
              <a:rPr lang="fr-FR" dirty="0" err="1" smtClean="0"/>
              <a:t>électricien-ne</a:t>
            </a:r>
            <a:r>
              <a:rPr lang="fr-FR" dirty="0" smtClean="0"/>
              <a:t>, vous participez </a:t>
            </a:r>
            <a:r>
              <a:rPr lang="fr-FR" dirty="0" smtClean="0"/>
              <a:t> activement </a:t>
            </a:r>
            <a:r>
              <a:rPr lang="fr-FR" dirty="0" smtClean="0"/>
              <a:t>au développement de tous les outils (images, son, multimédia) utilisés par les nouvelles technologies de l’information et de la communication. Vous développez ainsi des technologies dans les domaines de l’acoustique (prise et émission de son, microphones), des antennes ou capteurs sans fil, des ondes électromagnétiques, du traitement de signal (numérisation, compression, sécurité), de l’optique, de la photonique ou encore de l’analyse d’images.</a:t>
            </a:r>
          </a:p>
          <a:p>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571480"/>
            <a:ext cx="8229600" cy="5554683"/>
          </a:xfrm>
        </p:spPr>
        <p:txBody>
          <a:bodyPr/>
          <a:lstStyle/>
          <a:p>
            <a:pPr algn="just">
              <a:lnSpc>
                <a:spcPct val="150000"/>
              </a:lnSpc>
            </a:pPr>
            <a:r>
              <a:rPr lang="fr-FR" b="1" dirty="0" smtClean="0"/>
              <a:t>L’électrotechnique est l’ensemble des techniques qui mettent en œuvre des courants moyens et forts </a:t>
            </a:r>
            <a:r>
              <a:rPr lang="fr-FR" dirty="0" smtClean="0"/>
              <a:t>pour des applications domestiques et industrielles.</a:t>
            </a:r>
          </a:p>
          <a:p>
            <a:pPr algn="just">
              <a:lnSpc>
                <a:spcPct val="150000"/>
              </a:lnSpc>
            </a:pPr>
            <a:r>
              <a:rPr lang="fr-FR" dirty="0" smtClean="0"/>
              <a:t>on peut situer sa naissance avec l'invention de la </a:t>
            </a:r>
            <a:r>
              <a:rPr lang="fr-FR" u="sng" dirty="0" smtClean="0">
                <a:hlinkClick r:id="rId2"/>
              </a:rPr>
              <a:t>dynamo</a:t>
            </a:r>
            <a:r>
              <a:rPr lang="fr-FR" dirty="0" smtClean="0"/>
              <a:t> en 1869.</a:t>
            </a:r>
          </a:p>
          <a:p>
            <a:pPr>
              <a:lnSpc>
                <a:spcPct val="150000"/>
              </a:lnSpc>
            </a:pP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2000" fill="hold"/>
                                        <p:tgtEl>
                                          <p:spTgt spid="3">
                                            <p:txEl>
                                              <p:pRg st="0" end="0"/>
                                            </p:txEl>
                                          </p:spTgt>
                                        </p:tgtEl>
                                        <p:attrNameLst>
                                          <p:attrName>ppt_w</p:attrName>
                                        </p:attrNameLst>
                                      </p:cBhvr>
                                      <p:tavLst>
                                        <p:tav tm="0">
                                          <p:val>
                                            <p:strVal val="#ppt_w*0.05"/>
                                          </p:val>
                                        </p:tav>
                                        <p:tav tm="100000">
                                          <p:val>
                                            <p:strVal val="#ppt_w"/>
                                          </p:val>
                                        </p:tav>
                                      </p:tavLst>
                                    </p:anim>
                                    <p:anim calcmode="lin" valueType="num">
                                      <p:cBhvr>
                                        <p:cTn id="8" dur="2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9" dur="2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0" dur="20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1" dur="20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2000" fill="hold"/>
                                        <p:tgtEl>
                                          <p:spTgt spid="3">
                                            <p:txEl>
                                              <p:pRg st="1" end="1"/>
                                            </p:txEl>
                                          </p:spTgt>
                                        </p:tgtEl>
                                        <p:attrNameLst>
                                          <p:attrName>ppt_w</p:attrName>
                                        </p:attrNameLst>
                                      </p:cBhvr>
                                      <p:tavLst>
                                        <p:tav tm="0">
                                          <p:val>
                                            <p:strVal val="#ppt_w*0.05"/>
                                          </p:val>
                                        </p:tav>
                                        <p:tav tm="100000">
                                          <p:val>
                                            <p:strVal val="#ppt_w"/>
                                          </p:val>
                                        </p:tav>
                                      </p:tavLst>
                                    </p:anim>
                                    <p:anim calcmode="lin" valueType="num">
                                      <p:cBhvr>
                                        <p:cTn id="17" dur="2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18" dur="2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19" dur="2000" fill="hold"/>
                                        <p:tgtEl>
                                          <p:spTgt spid="3">
                                            <p:txEl>
                                              <p:pRg st="1" end="1"/>
                                            </p:txEl>
                                          </p:spTgt>
                                        </p:tgtEl>
                                        <p:attrNameLst>
                                          <p:attrName>ppt_y</p:attrName>
                                        </p:attrNameLst>
                                      </p:cBhvr>
                                      <p:tavLst>
                                        <p:tav tm="0">
                                          <p:val>
                                            <p:strVal val="#ppt_y"/>
                                          </p:val>
                                        </p:tav>
                                        <p:tav tm="100000">
                                          <p:val>
                                            <p:strVal val="#ppt_y"/>
                                          </p:val>
                                        </p:tav>
                                      </p:tavLst>
                                    </p:anim>
                                    <p:animEffect transition="in" filter="fade">
                                      <p:cBhvr>
                                        <p:cTn id="20"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l"/>
            <a:r>
              <a:rPr lang="fr-FR" sz="4000" b="1" dirty="0" smtClean="0">
                <a:solidFill>
                  <a:srgbClr val="FF0000"/>
                </a:solidFill>
              </a:rPr>
              <a:t>2. Principes de l’électrotechnique</a:t>
            </a:r>
            <a:endParaRPr lang="fr-FR" sz="4000" dirty="0">
              <a:solidFill>
                <a:srgbClr val="FF0000"/>
              </a:solidFill>
            </a:endParaRPr>
          </a:p>
        </p:txBody>
      </p:sp>
      <p:sp>
        <p:nvSpPr>
          <p:cNvPr id="3" name="Espace réservé du contenu 2"/>
          <p:cNvSpPr>
            <a:spLocks noGrp="1"/>
          </p:cNvSpPr>
          <p:nvPr>
            <p:ph idx="1"/>
          </p:nvPr>
        </p:nvSpPr>
        <p:spPr/>
        <p:txBody>
          <a:bodyPr/>
          <a:lstStyle/>
          <a:p>
            <a:pPr algn="just">
              <a:lnSpc>
                <a:spcPct val="150000"/>
              </a:lnSpc>
            </a:pPr>
            <a:r>
              <a:rPr lang="fr-FR" b="1" dirty="0" smtClean="0"/>
              <a:t>Quelle est le principe de l'électrotechnique ?</a:t>
            </a:r>
            <a:endParaRPr lang="fr-FR" dirty="0" smtClean="0"/>
          </a:p>
          <a:p>
            <a:pPr algn="just">
              <a:lnSpc>
                <a:spcPct val="150000"/>
              </a:lnSpc>
            </a:pPr>
            <a:r>
              <a:rPr lang="fr-FR" dirty="0" smtClean="0"/>
              <a:t>L'électrotechnique se subdivise en plusieurs parties qui font partie d'une même chaîne, on peut noter :</a:t>
            </a:r>
          </a:p>
          <a:p>
            <a:pPr algn="just">
              <a:lnSpc>
                <a:spcPct val="150000"/>
              </a:lnSpc>
            </a:pP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strVal val="#ppt_w*0.05"/>
                                          </p:val>
                                        </p:tav>
                                        <p:tav tm="100000">
                                          <p:val>
                                            <p:strVal val="#ppt_w"/>
                                          </p:val>
                                        </p:tav>
                                      </p:tavLst>
                                    </p:anim>
                                    <p:anim calcmode="lin" valueType="num">
                                      <p:cBhvr>
                                        <p:cTn id="8" dur="2000" fill="hold"/>
                                        <p:tgtEl>
                                          <p:spTgt spid="2"/>
                                        </p:tgtEl>
                                        <p:attrNameLst>
                                          <p:attrName>ppt_h</p:attrName>
                                        </p:attrNameLst>
                                      </p:cBhvr>
                                      <p:tavLst>
                                        <p:tav tm="0">
                                          <p:val>
                                            <p:strVal val="#ppt_h"/>
                                          </p:val>
                                        </p:tav>
                                        <p:tav tm="100000">
                                          <p:val>
                                            <p:strVal val="#ppt_h"/>
                                          </p:val>
                                        </p:tav>
                                      </p:tavLst>
                                    </p:anim>
                                    <p:anim calcmode="lin" valueType="num">
                                      <p:cBhvr>
                                        <p:cTn id="9" dur="2000" fill="hold"/>
                                        <p:tgtEl>
                                          <p:spTgt spid="2"/>
                                        </p:tgtEl>
                                        <p:attrNameLst>
                                          <p:attrName>ppt_x</p:attrName>
                                        </p:attrNameLst>
                                      </p:cBhvr>
                                      <p:tavLst>
                                        <p:tav tm="0">
                                          <p:val>
                                            <p:strVal val="#ppt_x-.2"/>
                                          </p:val>
                                        </p:tav>
                                        <p:tav tm="100000">
                                          <p:val>
                                            <p:strVal val="#ppt_x"/>
                                          </p:val>
                                        </p:tav>
                                      </p:tavLst>
                                    </p:anim>
                                    <p:anim calcmode="lin" valueType="num">
                                      <p:cBhvr>
                                        <p:cTn id="10" dur="2000" fill="hold"/>
                                        <p:tgtEl>
                                          <p:spTgt spid="2"/>
                                        </p:tgtEl>
                                        <p:attrNameLst>
                                          <p:attrName>ppt_y</p:attrName>
                                        </p:attrNameLst>
                                      </p:cBhvr>
                                      <p:tavLst>
                                        <p:tav tm="0">
                                          <p:val>
                                            <p:strVal val="#ppt_y"/>
                                          </p:val>
                                        </p:tav>
                                        <p:tav tm="100000">
                                          <p:val>
                                            <p:strVal val="#ppt_y"/>
                                          </p:val>
                                        </p:tav>
                                      </p:tavLst>
                                    </p:anim>
                                    <p:animEffect transition="in" filter="fade">
                                      <p:cBhvr>
                                        <p:cTn id="11" dur="20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wipe(left)">
                                      <p:cBhvr>
                                        <p:cTn id="16" dur="2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wipe(left)">
                                      <p:cBhvr>
                                        <p:cTn id="21"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785794"/>
            <a:ext cx="8229600" cy="5340369"/>
          </a:xfrm>
        </p:spPr>
        <p:txBody>
          <a:bodyPr/>
          <a:lstStyle/>
          <a:p>
            <a:pPr algn="just">
              <a:lnSpc>
                <a:spcPct val="150000"/>
              </a:lnSpc>
            </a:pPr>
            <a:r>
              <a:rPr lang="fr-FR" dirty="0" smtClean="0"/>
              <a:t>La Production</a:t>
            </a:r>
          </a:p>
          <a:p>
            <a:pPr lvl="0" algn="just">
              <a:lnSpc>
                <a:spcPct val="150000"/>
              </a:lnSpc>
            </a:pPr>
            <a:r>
              <a:rPr lang="fr-FR" dirty="0" smtClean="0"/>
              <a:t>Le Transport</a:t>
            </a:r>
          </a:p>
          <a:p>
            <a:pPr lvl="0" algn="just">
              <a:lnSpc>
                <a:spcPct val="150000"/>
              </a:lnSpc>
            </a:pPr>
            <a:r>
              <a:rPr lang="fr-FR" dirty="0" smtClean="0"/>
              <a:t>La Distribution</a:t>
            </a:r>
          </a:p>
          <a:p>
            <a:pPr lvl="0" algn="just">
              <a:lnSpc>
                <a:spcPct val="150000"/>
              </a:lnSpc>
            </a:pPr>
            <a:r>
              <a:rPr lang="fr-FR" dirty="0" smtClean="0"/>
              <a:t>L'Installation</a:t>
            </a:r>
          </a:p>
          <a:p>
            <a:pPr lvl="0" algn="just">
              <a:lnSpc>
                <a:spcPct val="150000"/>
              </a:lnSpc>
            </a:pPr>
            <a:r>
              <a:rPr lang="fr-FR" dirty="0" smtClean="0"/>
              <a:t>La Consommation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up)">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up)">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solidFill>
                  <a:srgbClr val="FF0000"/>
                </a:solidFill>
              </a:rPr>
              <a:t>2.1 Production et consommation de l’énergie électrique</a:t>
            </a:r>
            <a:endParaRPr lang="fr-FR" dirty="0">
              <a:solidFill>
                <a:srgbClr val="FF0000"/>
              </a:solidFill>
            </a:endParaRPr>
          </a:p>
        </p:txBody>
      </p:sp>
      <p:sp>
        <p:nvSpPr>
          <p:cNvPr id="3" name="Espace réservé du contenu 2"/>
          <p:cNvSpPr>
            <a:spLocks noGrp="1"/>
          </p:cNvSpPr>
          <p:nvPr>
            <p:ph idx="1"/>
          </p:nvPr>
        </p:nvSpPr>
        <p:spPr>
          <a:xfrm>
            <a:off x="457200" y="1600200"/>
            <a:ext cx="8229600" cy="4757758"/>
          </a:xfrm>
        </p:spPr>
        <p:txBody>
          <a:bodyPr>
            <a:normAutofit fontScale="85000" lnSpcReduction="20000"/>
          </a:bodyPr>
          <a:lstStyle/>
          <a:p>
            <a:pPr algn="just">
              <a:lnSpc>
                <a:spcPct val="160000"/>
              </a:lnSpc>
            </a:pPr>
            <a:r>
              <a:rPr lang="fr-FR" dirty="0" smtClean="0"/>
              <a:t>Les sources de productions sont multiples, on note l'énergie hydraulique, nucléaire, thermique, éolienne, solaire, géothermique, la biomasse. Chacune d'elles est obtenue par des procédés spécifiques : barrage hydraulique, fission atomique, chaleur issue de la vapeur d'eau, force du vent, effet </a:t>
            </a:r>
            <a:r>
              <a:rPr lang="fr-FR" dirty="0" err="1" smtClean="0"/>
              <a:t>photovolataïque</a:t>
            </a:r>
            <a:r>
              <a:rPr lang="fr-FR" dirty="0" smtClean="0"/>
              <a:t>, chaleur terrestre, combustion des matières végétales et animales.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strVal val="#ppt_w*0.05"/>
                                          </p:val>
                                        </p:tav>
                                        <p:tav tm="100000">
                                          <p:val>
                                            <p:strVal val="#ppt_w"/>
                                          </p:val>
                                        </p:tav>
                                      </p:tavLst>
                                    </p:anim>
                                    <p:anim calcmode="lin" valueType="num">
                                      <p:cBhvr>
                                        <p:cTn id="8" dur="2000" fill="hold"/>
                                        <p:tgtEl>
                                          <p:spTgt spid="2"/>
                                        </p:tgtEl>
                                        <p:attrNameLst>
                                          <p:attrName>ppt_h</p:attrName>
                                        </p:attrNameLst>
                                      </p:cBhvr>
                                      <p:tavLst>
                                        <p:tav tm="0">
                                          <p:val>
                                            <p:strVal val="#ppt_h"/>
                                          </p:val>
                                        </p:tav>
                                        <p:tav tm="100000">
                                          <p:val>
                                            <p:strVal val="#ppt_h"/>
                                          </p:val>
                                        </p:tav>
                                      </p:tavLst>
                                    </p:anim>
                                    <p:anim calcmode="lin" valueType="num">
                                      <p:cBhvr>
                                        <p:cTn id="9" dur="2000" fill="hold"/>
                                        <p:tgtEl>
                                          <p:spTgt spid="2"/>
                                        </p:tgtEl>
                                        <p:attrNameLst>
                                          <p:attrName>ppt_x</p:attrName>
                                        </p:attrNameLst>
                                      </p:cBhvr>
                                      <p:tavLst>
                                        <p:tav tm="0">
                                          <p:val>
                                            <p:strVal val="#ppt_x-.2"/>
                                          </p:val>
                                        </p:tav>
                                        <p:tav tm="100000">
                                          <p:val>
                                            <p:strVal val="#ppt_x"/>
                                          </p:val>
                                        </p:tav>
                                      </p:tavLst>
                                    </p:anim>
                                    <p:anim calcmode="lin" valueType="num">
                                      <p:cBhvr>
                                        <p:cTn id="10" dur="2000" fill="hold"/>
                                        <p:tgtEl>
                                          <p:spTgt spid="2"/>
                                        </p:tgtEl>
                                        <p:attrNameLst>
                                          <p:attrName>ppt_y</p:attrName>
                                        </p:attrNameLst>
                                      </p:cBhvr>
                                      <p:tavLst>
                                        <p:tav tm="0">
                                          <p:val>
                                            <p:strVal val="#ppt_y"/>
                                          </p:val>
                                        </p:tav>
                                        <p:tav tm="100000">
                                          <p:val>
                                            <p:strVal val="#ppt_y"/>
                                          </p:val>
                                        </p:tav>
                                      </p:tavLst>
                                    </p:anim>
                                    <p:animEffect transition="in" filter="fade">
                                      <p:cBhvr>
                                        <p:cTn id="11" dur="20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wipe(up)">
                                      <p:cBhvr>
                                        <p:cTn id="16"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642918"/>
            <a:ext cx="8229600" cy="5483245"/>
          </a:xfrm>
        </p:spPr>
        <p:txBody>
          <a:bodyPr/>
          <a:lstStyle/>
          <a:p>
            <a:pPr algn="just">
              <a:lnSpc>
                <a:spcPct val="150000"/>
              </a:lnSpc>
            </a:pPr>
            <a:r>
              <a:rPr lang="fr-FR" dirty="0" smtClean="0"/>
              <a:t>Une </a:t>
            </a:r>
            <a:r>
              <a:rPr lang="fr-FR" b="1" dirty="0" smtClean="0"/>
              <a:t>centrale (de production d'énergie) électrique</a:t>
            </a:r>
            <a:r>
              <a:rPr lang="fr-FR" dirty="0" smtClean="0"/>
              <a:t> est destinée à la production d'électricité. Les centrales électriques transforment différentes sources d'énergie naturelle en énergie électrique afin d'alimenter en </a:t>
            </a:r>
            <a:r>
              <a:rPr lang="fr-FR" u="sng" dirty="0" smtClean="0">
                <a:hlinkClick r:id="rId2"/>
              </a:rPr>
              <a:t>électricité</a:t>
            </a:r>
            <a:r>
              <a:rPr lang="fr-FR" dirty="0" smtClean="0"/>
              <a:t> les consommateurs.</a:t>
            </a:r>
            <a:endParaRPr lang="fr-FR"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642918"/>
            <a:ext cx="8229600" cy="5483245"/>
          </a:xfrm>
        </p:spPr>
        <p:txBody>
          <a:bodyPr/>
          <a:lstStyle/>
          <a:p>
            <a:pPr algn="just">
              <a:lnSpc>
                <a:spcPct val="150000"/>
              </a:lnSpc>
            </a:pPr>
            <a:r>
              <a:rPr lang="fr-FR" dirty="0" smtClean="0"/>
              <a:t>A l'exception de l'énergie solaire, l'énergie primaire est transformée en énergie mécanique (ex : énergie mécanique de rotation dans une turbine), qui elle-même </a:t>
            </a:r>
            <a:r>
              <a:rPr lang="fr-FR" smtClean="0"/>
              <a:t>est transformée en </a:t>
            </a:r>
            <a:r>
              <a:rPr lang="fr-FR" dirty="0" smtClean="0"/>
              <a:t>énergie électrique via un </a:t>
            </a:r>
            <a:r>
              <a:rPr lang="fr-FR" u="sng" smtClean="0">
                <a:hlinkClick r:id="rId2" tooltip="Générateur électrique"/>
              </a:rPr>
              <a:t>générateur électrique</a:t>
            </a:r>
            <a:r>
              <a:rPr lang="fr-FR" u="sng" smtClean="0"/>
              <a:t> </a:t>
            </a:r>
            <a:r>
              <a:rPr lang="fr-FR" smtClean="0"/>
              <a:t>(</a:t>
            </a:r>
            <a:r>
              <a:rPr lang="fr-FR" dirty="0" smtClean="0"/>
              <a:t>des alternateurs).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2000" fill="hold"/>
                                        <p:tgtEl>
                                          <p:spTgt spid="3">
                                            <p:txEl>
                                              <p:pRg st="0" end="0"/>
                                            </p:txEl>
                                          </p:spTgt>
                                        </p:tgtEl>
                                        <p:attrNameLst>
                                          <p:attrName>ppt_w</p:attrName>
                                        </p:attrNameLst>
                                      </p:cBhvr>
                                      <p:tavLst>
                                        <p:tav tm="0">
                                          <p:val>
                                            <p:strVal val="#ppt_w*0.05"/>
                                          </p:val>
                                        </p:tav>
                                        <p:tav tm="100000">
                                          <p:val>
                                            <p:strVal val="#ppt_w"/>
                                          </p:val>
                                        </p:tav>
                                      </p:tavLst>
                                    </p:anim>
                                    <p:anim calcmode="lin" valueType="num">
                                      <p:cBhvr>
                                        <p:cTn id="8" dur="2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9" dur="2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0" dur="20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1"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500042"/>
            <a:ext cx="8229600" cy="5626121"/>
          </a:xfrm>
        </p:spPr>
        <p:txBody>
          <a:bodyPr>
            <a:normAutofit/>
          </a:bodyPr>
          <a:lstStyle/>
          <a:p>
            <a:r>
              <a:rPr lang="fr-FR" sz="4000" b="1" dirty="0" smtClean="0">
                <a:solidFill>
                  <a:srgbClr val="FF0000"/>
                </a:solidFill>
              </a:rPr>
              <a:t>I.4 Domaines </a:t>
            </a:r>
            <a:r>
              <a:rPr lang="fr-FR" sz="4000" b="1" dirty="0" smtClean="0">
                <a:solidFill>
                  <a:srgbClr val="FF0000"/>
                </a:solidFill>
              </a:rPr>
              <a:t>d’intervention</a:t>
            </a:r>
            <a:endParaRPr lang="fr-FR" sz="4000" dirty="0" smtClean="0">
              <a:solidFill>
                <a:srgbClr val="FF0000"/>
              </a:solidFill>
            </a:endParaRPr>
          </a:p>
          <a:p>
            <a:pPr algn="just"/>
            <a:r>
              <a:rPr lang="fr-FR" dirty="0" smtClean="0"/>
              <a:t>Les ingénieurs en génie électrique travaillent dans plusieurs domaines dont l’aéronautique, le biomédical, l’énergétique, l’informatique, les systèmes électriques et électroniques, de même que les télécommunications. Ils contribuent à la conception industrielle, la gestion et la mise sur pied de projets. Ils utilisent les mathématiques, des notions </a:t>
            </a:r>
            <a:r>
              <a:rPr lang="fr-FR" dirty="0" smtClean="0"/>
              <a:t>d’informatique. </a:t>
            </a:r>
            <a:endParaRPr lang="fr-FR" dirty="0" smtClean="0"/>
          </a:p>
          <a:p>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28604"/>
            <a:ext cx="8229600" cy="6072230"/>
          </a:xfrm>
        </p:spPr>
        <p:txBody>
          <a:bodyPr>
            <a:normAutofit fontScale="85000" lnSpcReduction="10000"/>
          </a:bodyPr>
          <a:lstStyle/>
          <a:p>
            <a:r>
              <a:rPr lang="fr-FR" sz="4200" b="1" dirty="0" smtClean="0">
                <a:solidFill>
                  <a:srgbClr val="FF0000"/>
                </a:solidFill>
              </a:rPr>
              <a:t>I.5 Emplois </a:t>
            </a:r>
            <a:r>
              <a:rPr lang="fr-FR" sz="4200" b="1" dirty="0" smtClean="0">
                <a:solidFill>
                  <a:srgbClr val="FF0000"/>
                </a:solidFill>
              </a:rPr>
              <a:t>possibles</a:t>
            </a:r>
            <a:endParaRPr lang="fr-FR" sz="4200" dirty="0" smtClean="0">
              <a:solidFill>
                <a:srgbClr val="FF0000"/>
              </a:solidFill>
            </a:endParaRPr>
          </a:p>
          <a:p>
            <a:pPr algn="just"/>
            <a:r>
              <a:rPr lang="fr-FR" dirty="0" smtClean="0"/>
              <a:t>Vos études terminées, vous aurez un vaste du choix quant à votre lieu de travail. La progression rapide de la technologie de même qu’une compétition internationale élevée font des ingénieurs en génie électrique des professionnels très recherchés. </a:t>
            </a:r>
            <a:endParaRPr lang="fr-FR" dirty="0" smtClean="0"/>
          </a:p>
          <a:p>
            <a:pPr algn="just"/>
            <a:r>
              <a:rPr lang="fr-FR" dirty="0" smtClean="0"/>
              <a:t>Des </a:t>
            </a:r>
            <a:r>
              <a:rPr lang="fr-FR" dirty="0" smtClean="0"/>
              <a:t>entreprises et des usines de toute taille requièrent leurs services dans des domaines aussi variés que l’aérospatial, l’aéronautique, l’énergétique, l’informatique, de même que dans les technologies de la santé et dans les télécommunications. Vous pourriez avoir à gérer une équipe de techniciens et d’ingénieurs lors de la supervision d’un projet. Enfin, la possibilité de devenir conseiller ou professeur est toujours à votre portée.</a:t>
            </a:r>
          </a:p>
          <a:p>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939784"/>
          </a:xfrm>
        </p:spPr>
        <p:txBody>
          <a:bodyPr>
            <a:normAutofit/>
          </a:bodyPr>
          <a:lstStyle/>
          <a:p>
            <a:pPr algn="l"/>
            <a:r>
              <a:rPr lang="fr-FR" b="1" dirty="0">
                <a:solidFill>
                  <a:srgbClr val="FF0000"/>
                </a:solidFill>
              </a:rPr>
              <a:t>II. La famille Génie Electrique </a:t>
            </a:r>
            <a:endParaRPr lang="fr-FR" dirty="0">
              <a:solidFill>
                <a:srgbClr val="FF0000"/>
              </a:solidFill>
            </a:endParaRPr>
          </a:p>
        </p:txBody>
      </p:sp>
      <p:sp>
        <p:nvSpPr>
          <p:cNvPr id="3" name="Espace réservé du contenu 2"/>
          <p:cNvSpPr>
            <a:spLocks noGrp="1"/>
          </p:cNvSpPr>
          <p:nvPr>
            <p:ph idx="1"/>
          </p:nvPr>
        </p:nvSpPr>
        <p:spPr>
          <a:xfrm>
            <a:off x="457200" y="1000108"/>
            <a:ext cx="8229600" cy="5429288"/>
          </a:xfrm>
        </p:spPr>
        <p:txBody>
          <a:bodyPr>
            <a:normAutofit fontScale="70000" lnSpcReduction="20000"/>
          </a:bodyPr>
          <a:lstStyle/>
          <a:p>
            <a:endParaRPr lang="fr-FR" dirty="0" smtClean="0"/>
          </a:p>
          <a:p>
            <a:pPr algn="just">
              <a:lnSpc>
                <a:spcPct val="160000"/>
              </a:lnSpc>
            </a:pPr>
            <a:r>
              <a:rPr lang="fr-FR" sz="2800" dirty="0" smtClean="0"/>
              <a:t>Le </a:t>
            </a:r>
            <a:r>
              <a:rPr lang="fr-FR" sz="2800" dirty="0"/>
              <a:t>"Génie Electrique", est l’ensemble des techniques liées à l'utilisation énergétique de l'électricité.  </a:t>
            </a:r>
          </a:p>
          <a:p>
            <a:pPr algn="just">
              <a:lnSpc>
                <a:spcPct val="160000"/>
              </a:lnSpc>
            </a:pPr>
            <a:r>
              <a:rPr lang="fr-FR" sz="2800" dirty="0"/>
              <a:t>Du coup lorsqu'on étudie le génie électrique on fait : </a:t>
            </a:r>
          </a:p>
          <a:p>
            <a:pPr algn="just">
              <a:lnSpc>
                <a:spcPct val="160000"/>
              </a:lnSpc>
            </a:pPr>
            <a:r>
              <a:rPr lang="fr-FR" sz="2800" dirty="0"/>
              <a:t>-de l</a:t>
            </a:r>
            <a:r>
              <a:rPr lang="fr-FR" sz="2800" b="1" dirty="0"/>
              <a:t>'électrotechnique</a:t>
            </a:r>
            <a:r>
              <a:rPr lang="fr-FR" sz="2800" dirty="0"/>
              <a:t> (c’est a dire de l’étude des applications techniques de l électricité). </a:t>
            </a:r>
          </a:p>
          <a:p>
            <a:pPr algn="just">
              <a:lnSpc>
                <a:spcPct val="160000"/>
              </a:lnSpc>
            </a:pPr>
            <a:r>
              <a:rPr lang="fr-FR" sz="2800" dirty="0"/>
              <a:t>-de </a:t>
            </a:r>
            <a:r>
              <a:rPr lang="fr-FR" sz="2800" b="1" dirty="0"/>
              <a:t>l'électronique de puissance</a:t>
            </a:r>
            <a:r>
              <a:rPr lang="fr-FR" sz="2800" dirty="0"/>
              <a:t> (avec les convertisseurs, onduleurs, hacheur, redresseurs).</a:t>
            </a:r>
          </a:p>
          <a:p>
            <a:pPr algn="just">
              <a:lnSpc>
                <a:spcPct val="160000"/>
              </a:lnSpc>
            </a:pPr>
            <a:r>
              <a:rPr lang="fr-FR" sz="2800" dirty="0"/>
              <a:t>-de </a:t>
            </a:r>
            <a:r>
              <a:rPr lang="fr-FR" sz="2800" b="1" dirty="0"/>
              <a:t>l'électronique numérique</a:t>
            </a:r>
            <a:r>
              <a:rPr lang="fr-FR" sz="2800" dirty="0"/>
              <a:t> (forment y a des cartes de commandes).</a:t>
            </a:r>
          </a:p>
          <a:p>
            <a:pPr algn="just">
              <a:lnSpc>
                <a:spcPct val="160000"/>
              </a:lnSpc>
            </a:pPr>
            <a:r>
              <a:rPr lang="fr-FR" sz="2800" dirty="0"/>
              <a:t>-du </a:t>
            </a:r>
            <a:r>
              <a:rPr lang="fr-FR" sz="2800" b="1" dirty="0"/>
              <a:t>traitement signal</a:t>
            </a:r>
            <a:r>
              <a:rPr lang="fr-FR" sz="2800" dirty="0"/>
              <a:t> et de la </a:t>
            </a:r>
            <a:r>
              <a:rPr lang="fr-FR" sz="2800" b="1" dirty="0"/>
              <a:t>télécommunication</a:t>
            </a:r>
            <a:r>
              <a:rPr lang="fr-FR" sz="2800" dirty="0"/>
              <a:t>.</a:t>
            </a:r>
          </a:p>
          <a:p>
            <a:pPr algn="just">
              <a:lnSpc>
                <a:spcPct val="160000"/>
              </a:lnSpc>
            </a:pPr>
            <a:r>
              <a:rPr lang="fr-FR" sz="2800" dirty="0"/>
              <a:t>-de </a:t>
            </a:r>
            <a:r>
              <a:rPr lang="fr-FR" sz="2800" b="1" dirty="0"/>
              <a:t>l'automatique</a:t>
            </a:r>
            <a:r>
              <a:rPr lang="fr-FR" sz="2800" dirty="0"/>
              <a:t> (régulation, retours d'info, asservissements).</a:t>
            </a:r>
          </a:p>
          <a:p>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wipe(down)">
                                      <p:cBhvr>
                                        <p:cTn id="14" dur="20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down)">
                                      <p:cBhvr>
                                        <p:cTn id="19" dur="20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wipe(down)">
                                      <p:cBhvr>
                                        <p:cTn id="24" dur="20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wipe(down)">
                                      <p:cBhvr>
                                        <p:cTn id="29" dur="2000"/>
                                        <p:tgtEl>
                                          <p:spTgt spid="3">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wipe(down)">
                                      <p:cBhvr>
                                        <p:cTn id="34" dur="2000"/>
                                        <p:tgtEl>
                                          <p:spTgt spid="3">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wipe(down)">
                                      <p:cBhvr>
                                        <p:cTn id="39" dur="2000"/>
                                        <p:tgtEl>
                                          <p:spTgt spid="3">
                                            <p:txEl>
                                              <p:pRg st="6" end="6"/>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wipe(down)">
                                      <p:cBhvr>
                                        <p:cTn id="44"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ulle ronde 3"/>
          <p:cNvSpPr/>
          <p:nvPr/>
        </p:nvSpPr>
        <p:spPr>
          <a:xfrm>
            <a:off x="500034" y="214290"/>
            <a:ext cx="8215370" cy="4857784"/>
          </a:xfrm>
          <a:prstGeom prst="wedgeEllipseCallou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contenu 2"/>
          <p:cNvSpPr>
            <a:spLocks noGrp="1"/>
          </p:cNvSpPr>
          <p:nvPr>
            <p:ph idx="1"/>
          </p:nvPr>
        </p:nvSpPr>
        <p:spPr>
          <a:xfrm>
            <a:off x="1000100" y="1285861"/>
            <a:ext cx="7215238" cy="3786214"/>
          </a:xfrm>
        </p:spPr>
        <p:txBody>
          <a:bodyPr>
            <a:normAutofit/>
          </a:bodyPr>
          <a:lstStyle/>
          <a:p>
            <a:pPr algn="just">
              <a:lnSpc>
                <a:spcPct val="150000"/>
              </a:lnSpc>
              <a:buNone/>
            </a:pPr>
            <a:r>
              <a:rPr lang="fr-FR" dirty="0" smtClean="0"/>
              <a:t>Donc </a:t>
            </a:r>
            <a:r>
              <a:rPr lang="fr-FR" b="1" dirty="0" smtClean="0">
                <a:solidFill>
                  <a:srgbClr val="002060"/>
                </a:solidFill>
              </a:rPr>
              <a:t>la famille génie électrique</a:t>
            </a:r>
            <a:r>
              <a:rPr lang="fr-FR" dirty="0" smtClean="0">
                <a:solidFill>
                  <a:srgbClr val="002060"/>
                </a:solidFill>
              </a:rPr>
              <a:t> </a:t>
            </a:r>
            <a:r>
              <a:rPr lang="fr-FR" dirty="0" smtClean="0"/>
              <a:t>englobe : l’</a:t>
            </a:r>
            <a:r>
              <a:rPr lang="fr-FR" dirty="0" err="1" smtClean="0"/>
              <a:t>électronique,l’</a:t>
            </a:r>
            <a:r>
              <a:rPr lang="fr-FR" dirty="0" smtClean="0"/>
              <a:t>électrotechnique, l’automatique, la télécommunications, le génie biomédical, ,…etc.</a:t>
            </a:r>
          </a:p>
          <a:p>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strVal val="#ppt_w*0.05"/>
                                          </p:val>
                                        </p:tav>
                                        <p:tav tm="100000">
                                          <p:val>
                                            <p:strVal val="#ppt_w"/>
                                          </p:val>
                                        </p:tav>
                                      </p:tavLst>
                                    </p:anim>
                                    <p:anim calcmode="lin" valueType="num">
                                      <p:cBhvr>
                                        <p:cTn id="8" dur="2000" fill="hold"/>
                                        <p:tgtEl>
                                          <p:spTgt spid="4"/>
                                        </p:tgtEl>
                                        <p:attrNameLst>
                                          <p:attrName>ppt_h</p:attrName>
                                        </p:attrNameLst>
                                      </p:cBhvr>
                                      <p:tavLst>
                                        <p:tav tm="0">
                                          <p:val>
                                            <p:strVal val="#ppt_h"/>
                                          </p:val>
                                        </p:tav>
                                        <p:tav tm="100000">
                                          <p:val>
                                            <p:strVal val="#ppt_h"/>
                                          </p:val>
                                        </p:tav>
                                      </p:tavLst>
                                    </p:anim>
                                    <p:anim calcmode="lin" valueType="num">
                                      <p:cBhvr>
                                        <p:cTn id="9" dur="2000" fill="hold"/>
                                        <p:tgtEl>
                                          <p:spTgt spid="4"/>
                                        </p:tgtEl>
                                        <p:attrNameLst>
                                          <p:attrName>ppt_x</p:attrName>
                                        </p:attrNameLst>
                                      </p:cBhvr>
                                      <p:tavLst>
                                        <p:tav tm="0">
                                          <p:val>
                                            <p:strVal val="#ppt_x-.2"/>
                                          </p:val>
                                        </p:tav>
                                        <p:tav tm="100000">
                                          <p:val>
                                            <p:strVal val="#ppt_x"/>
                                          </p:val>
                                        </p:tav>
                                      </p:tavLst>
                                    </p:anim>
                                    <p:anim calcmode="lin" valueType="num">
                                      <p:cBhvr>
                                        <p:cTn id="10" dur="2000" fill="hold"/>
                                        <p:tgtEl>
                                          <p:spTgt spid="4"/>
                                        </p:tgtEl>
                                        <p:attrNameLst>
                                          <p:attrName>ppt_y</p:attrName>
                                        </p:attrNameLst>
                                      </p:cBhvr>
                                      <p:tavLst>
                                        <p:tav tm="0">
                                          <p:val>
                                            <p:strVal val="#ppt_y"/>
                                          </p:val>
                                        </p:tav>
                                        <p:tav tm="100000">
                                          <p:val>
                                            <p:strVal val="#ppt_y"/>
                                          </p:val>
                                        </p:tav>
                                      </p:tavLst>
                                    </p:anim>
                                    <p:animEffect transition="in" filter="fade">
                                      <p:cBhvr>
                                        <p:cTn id="11" dur="20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30" presetClass="entr" presetSubtype="0"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1600" decel="100000"/>
                                        <p:tgtEl>
                                          <p:spTgt spid="3">
                                            <p:txEl>
                                              <p:pRg st="0" end="0"/>
                                            </p:txEl>
                                          </p:spTgt>
                                        </p:tgtEl>
                                      </p:cBhvr>
                                    </p:animEffect>
                                    <p:anim calcmode="lin" valueType="num">
                                      <p:cBhvr>
                                        <p:cTn id="17" dur="16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18" dur="16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9" dur="16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20" dur="400" accel="100000" fill="hold">
                                          <p:stCondLst>
                                            <p:cond delay="16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21" dur="400" accel="100000" fill="hold">
                                          <p:stCondLst>
                                            <p:cond delay="16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build="p"/>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1716</TotalTime>
  <Words>2182</Words>
  <Application>Microsoft Office PowerPoint</Application>
  <PresentationFormat>Affichage à l'écran (4:3)</PresentationFormat>
  <Paragraphs>347</Paragraphs>
  <Slides>55</Slides>
  <Notes>2</Notes>
  <HiddenSlides>0</HiddenSlides>
  <MMClips>0</MMClips>
  <ScaleCrop>false</ScaleCrop>
  <HeadingPairs>
    <vt:vector size="4" baseType="variant">
      <vt:variant>
        <vt:lpstr>Thème</vt:lpstr>
      </vt:variant>
      <vt:variant>
        <vt:i4>1</vt:i4>
      </vt:variant>
      <vt:variant>
        <vt:lpstr>Titres des diapositives</vt:lpstr>
      </vt:variant>
      <vt:variant>
        <vt:i4>55</vt:i4>
      </vt:variant>
    </vt:vector>
  </HeadingPairs>
  <TitlesOfParts>
    <vt:vector size="56" baseType="lpstr">
      <vt:lpstr>Thème Office</vt:lpstr>
      <vt:lpstr>Etat de l'art du génie électrique</vt:lpstr>
      <vt:lpstr>Diapositive 2</vt:lpstr>
      <vt:lpstr>Diapositive 3</vt:lpstr>
      <vt:lpstr>Diapositive 4</vt:lpstr>
      <vt:lpstr>Diapositive 5</vt:lpstr>
      <vt:lpstr>Diapositive 6</vt:lpstr>
      <vt:lpstr>Diapositive 7</vt:lpstr>
      <vt:lpstr>II. La famille Génie Electrique </vt:lpstr>
      <vt:lpstr>Diapositive 9</vt:lpstr>
      <vt:lpstr>II.1 L'Électronique </vt:lpstr>
      <vt:lpstr>Diapositive 11</vt:lpstr>
      <vt:lpstr>2. Applications</vt:lpstr>
      <vt:lpstr>Diapositive 13</vt:lpstr>
      <vt:lpstr>3. Historique</vt:lpstr>
      <vt:lpstr>Tube électronique de TV</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Diapositive 34</vt:lpstr>
      <vt:lpstr>4. Branches de l’électronique</vt:lpstr>
      <vt:lpstr>Diapositive 36</vt:lpstr>
      <vt:lpstr>Diapositive 37</vt:lpstr>
      <vt:lpstr>Diapositive 38</vt:lpstr>
      <vt:lpstr>Diapositive 39</vt:lpstr>
      <vt:lpstr>Diapositive 40</vt:lpstr>
      <vt:lpstr>4.2 Opto-électronique</vt:lpstr>
      <vt:lpstr>Diapositive 42</vt:lpstr>
      <vt:lpstr>Diapositive 43</vt:lpstr>
      <vt:lpstr>Diapositive 44</vt:lpstr>
      <vt:lpstr>4.3 Microélectronique</vt:lpstr>
      <vt:lpstr>Diapositive 46</vt:lpstr>
      <vt:lpstr>Diapositive 47</vt:lpstr>
      <vt:lpstr>II.2  L’électrotechnique</vt:lpstr>
      <vt:lpstr>Diapositive 49</vt:lpstr>
      <vt:lpstr>Diapositive 50</vt:lpstr>
      <vt:lpstr>2. Principes de l’électrotechnique</vt:lpstr>
      <vt:lpstr>Diapositive 52</vt:lpstr>
      <vt:lpstr>2.1 Production et consommation de l’énergie électrique</vt:lpstr>
      <vt:lpstr>Diapositive 54</vt:lpstr>
      <vt:lpstr>Diapositive 55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Toshiba</dc:creator>
  <cp:lastModifiedBy>Toshiba</cp:lastModifiedBy>
  <cp:revision>159</cp:revision>
  <dcterms:created xsi:type="dcterms:W3CDTF">2016-10-05T21:44:58Z</dcterms:created>
  <dcterms:modified xsi:type="dcterms:W3CDTF">2017-09-15T19:19:23Z</dcterms:modified>
</cp:coreProperties>
</file>