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34"/>
  </p:notesMasterIdLst>
  <p:sldIdLst>
    <p:sldId id="278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2" r:id="rId25"/>
    <p:sldId id="311" r:id="rId26"/>
    <p:sldId id="310" r:id="rId27"/>
    <p:sldId id="313" r:id="rId28"/>
    <p:sldId id="314" r:id="rId29"/>
    <p:sldId id="315" r:id="rId30"/>
    <p:sldId id="316" r:id="rId31"/>
    <p:sldId id="317" r:id="rId32"/>
    <p:sldId id="318" r:id="rId3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0F23-1AFB-4D9A-A951-C1185484641A}" type="datetimeFigureOut">
              <a:rPr lang="fr-FR" smtClean="0"/>
              <a:pPr/>
              <a:t>07/01/2022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98E0-9539-4E09-9D46-FF6E929987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98E0-9539-4E09-9D46-FF6E929987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400" b="1" dirty="0" smtClean="0">
              <a:latin typeface="+mj-lt"/>
            </a:endParaRPr>
          </a:p>
          <a:p>
            <a:pPr algn="ctr" eaLnBrk="0" hangingPunct="0"/>
            <a:endParaRPr lang="fr-FR" sz="2400" b="1" smtClean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 Année </a:t>
            </a:r>
            <a:r>
              <a:rPr lang="fr-FR" sz="2400" b="1" dirty="0">
                <a:latin typeface="+mj-lt"/>
              </a:rPr>
              <a:t>universitaire : 2021/2022</a:t>
            </a:r>
            <a:endParaRPr lang="fr-FR" sz="2000" dirty="0"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505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" y="3052191"/>
            <a:ext cx="9019413" cy="372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6477000" cy="18755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Electrotechnique</a:t>
            </a:r>
            <a:br>
              <a:rPr lang="fr-FR" sz="4800" spc="-10" dirty="0" smtClean="0"/>
            </a:b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trois tensions ont comme expressions:</a:t>
            </a:r>
            <a:r>
              <a:rPr lang="fr-FR" sz="4800" spc="-10" dirty="0" smtClean="0"/>
              <a:t/>
            </a:r>
            <a:br>
              <a:rPr lang="fr-FR" sz="4800" spc="-10" dirty="0" smtClean="0"/>
            </a:b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763000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       Electrotechnique</a:t>
            </a:r>
            <a:br>
              <a:rPr lang="fr-FR" sz="4800" spc="-10" dirty="0" smtClean="0"/>
            </a:br>
            <a:r>
              <a:rPr lang="fr-FR" sz="28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tensions simples/composés 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: tension simple ; </a:t>
            </a:r>
            <a:r>
              <a:rPr lang="fr-FR" sz="28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uij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=vi-</a:t>
            </a:r>
            <a:r>
              <a:rPr lang="fr-FR" sz="28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tension composée </a:t>
            </a: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5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486400" cy="47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2.2 Puissances en régime triphasé</a:t>
            </a: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a. Puissance 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19400"/>
            <a:ext cx="894224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Puissance réactive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823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228600" y="1066800"/>
            <a:ext cx="6000012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381000" y="1143000"/>
            <a:ext cx="5715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Les transformateurs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228600" y="1981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Ils permettent de </a:t>
            </a:r>
            <a:r>
              <a:rPr lang="fr-FR" sz="2400" b="1" dirty="0" smtClean="0">
                <a:solidFill>
                  <a:srgbClr val="00B050"/>
                </a:solidFill>
              </a:rPr>
              <a:t>transférer de l'énergie </a:t>
            </a:r>
            <a:r>
              <a:rPr lang="fr-FR" sz="2400" dirty="0" smtClean="0"/>
              <a:t>sous forme alternative </a:t>
            </a:r>
            <a:r>
              <a:rPr lang="fr-FR" sz="2400" b="1" dirty="0" smtClean="0">
                <a:solidFill>
                  <a:srgbClr val="00B050"/>
                </a:solidFill>
              </a:rPr>
              <a:t>d'une source à une charge</a:t>
            </a:r>
            <a:r>
              <a:rPr lang="fr-FR" sz="2400" dirty="0" smtClean="0"/>
              <a:t>, en modifiant la valeur de la tension, soit </a:t>
            </a:r>
            <a:r>
              <a:rPr lang="fr-FR" sz="2400" b="1" dirty="0" smtClean="0">
                <a:solidFill>
                  <a:srgbClr val="00B050"/>
                </a:solidFill>
              </a:rPr>
              <a:t>augmentée</a:t>
            </a:r>
            <a:r>
              <a:rPr lang="fr-FR" sz="2400" dirty="0" smtClean="0">
                <a:solidFill>
                  <a:srgbClr val="00B050"/>
                </a:solidFill>
              </a:rPr>
              <a:t> ou </a:t>
            </a:r>
            <a:r>
              <a:rPr lang="fr-FR" sz="2400" b="1" dirty="0" smtClean="0">
                <a:solidFill>
                  <a:srgbClr val="00B050"/>
                </a:solidFill>
              </a:rPr>
              <a:t>abaissée</a:t>
            </a:r>
            <a:r>
              <a:rPr lang="fr-FR" sz="2400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transfère se base sur </a:t>
            </a:r>
            <a:r>
              <a:rPr lang="fr-FR" sz="2400" b="1" dirty="0" smtClean="0">
                <a:solidFill>
                  <a:srgbClr val="00B050"/>
                </a:solidFill>
              </a:rPr>
              <a:t>l'effet d'un champ magnétique</a:t>
            </a:r>
            <a:r>
              <a:rPr lang="fr-FR" sz="2400" dirty="0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Source (énergie)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4038600"/>
            <a:ext cx="2971800" cy="213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Transformateur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Charge</a:t>
            </a:r>
            <a:endParaRPr lang="fr-FR" sz="2800" dirty="0"/>
          </a:p>
        </p:txBody>
      </p:sp>
      <p:sp>
        <p:nvSpPr>
          <p:cNvPr id="15" name="Flèche droite 14"/>
          <p:cNvSpPr/>
          <p:nvPr/>
        </p:nvSpPr>
        <p:spPr>
          <a:xfrm>
            <a:off x="2667000" y="42672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72200" y="43434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61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Structure et fonctionnement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transformateur est constitué essentiellement de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noyau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(circuit magnétique)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permettant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canaliser le flux magnétique.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enroulement isolé électriquement relié à la source alternative 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primaire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autre enroulement est le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siège d’une force  électromagnétique induite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secondaire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03709"/>
            <a:ext cx="6477000" cy="45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104" y="5934075"/>
            <a:ext cx="228769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578227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Avec, 	</a:t>
            </a:r>
            <a:r>
              <a:rPr lang="fr-FR" sz="2000" b="1" dirty="0" smtClean="0"/>
              <a:t>m</a:t>
            </a:r>
            <a:r>
              <a:rPr lang="fr-FR" sz="2000" dirty="0" smtClean="0"/>
              <a:t>: rapport de transformation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N2</a:t>
            </a:r>
            <a:r>
              <a:rPr lang="fr-FR" sz="2000" dirty="0" smtClean="0"/>
              <a:t>: nombre de spires secondaires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N1</a:t>
            </a:r>
            <a:r>
              <a:rPr lang="fr-FR" sz="2000" dirty="0" smtClean="0"/>
              <a:t>: nombre de spires primaires 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757535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845820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/>
              <a:t>Dans le cas d’un </a:t>
            </a:r>
            <a:r>
              <a:rPr lang="fr-FR" sz="2800" b="1" dirty="0" smtClean="0">
                <a:solidFill>
                  <a:srgbClr val="00B050"/>
                </a:solidFill>
              </a:rPr>
              <a:t>transformateur idéal</a:t>
            </a:r>
            <a:r>
              <a:rPr lang="fr-FR" sz="2800" dirty="0" smtClean="0"/>
              <a:t>, on </a:t>
            </a:r>
            <a:r>
              <a:rPr lang="fr-FR" sz="2800" b="1" dirty="0" smtClean="0">
                <a:solidFill>
                  <a:srgbClr val="00B050"/>
                </a:solidFill>
              </a:rPr>
              <a:t>néglige les pertes,</a:t>
            </a:r>
            <a:r>
              <a:rPr lang="fr-FR" sz="2800" b="1" dirty="0" smtClean="0"/>
              <a:t> </a:t>
            </a:r>
            <a:r>
              <a:rPr lang="fr-FR" sz="2800" dirty="0" smtClean="0"/>
              <a:t>donc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le rendement est 100%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dirty="0" smtClean="0"/>
              <a:t>et la </a:t>
            </a:r>
            <a:r>
              <a:rPr lang="fr-FR" sz="2800" b="1" dirty="0" smtClean="0">
                <a:solidFill>
                  <a:srgbClr val="00B050"/>
                </a:solidFill>
              </a:rPr>
              <a:t>puissance est transmise intégralement: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S1=S2 =&gt; </a:t>
            </a:r>
            <a:r>
              <a:rPr lang="fr-FR" sz="2800" b="1" dirty="0" smtClean="0"/>
              <a:t>U2I2=U1I1</a:t>
            </a:r>
            <a:r>
              <a:rPr lang="fr-FR" sz="28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fr-FR" sz="800" dirty="0" smtClean="0"/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Si on relie la tension et le courant au primaire : 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76800"/>
            <a:ext cx="34545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Exemple : </a:t>
            </a:r>
            <a:r>
              <a:rPr lang="fr-FR" sz="2800" dirty="0" smtClean="0"/>
              <a:t>Quel est le courant au primaire et le facteur de puissance vu par la source v1. On donne: </a:t>
            </a:r>
          </a:p>
          <a:p>
            <a:pPr algn="just"/>
            <a:r>
              <a:rPr lang="fr-FR" sz="2800" dirty="0" smtClean="0"/>
              <a:t>v1(t)=E√2 sin(</a:t>
            </a:r>
            <a:r>
              <a:rPr lang="fr-FR" sz="2800" dirty="0" err="1" smtClean="0"/>
              <a:t>ωt</a:t>
            </a:r>
            <a:r>
              <a:rPr lang="fr-FR" sz="2800" dirty="0" smtClean="0"/>
              <a:t>). 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81313"/>
            <a:ext cx="48851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6460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à l'impédance équivalent vue par l'enroulement secondaire: Z2=Z</a:t>
            </a:r>
            <a:r>
              <a:rPr lang="fr-FR" sz="1600" dirty="0" smtClean="0"/>
              <a:t>C</a:t>
            </a:r>
            <a:r>
              <a:rPr lang="fr-FR" sz="2400" dirty="0" smtClean="0"/>
              <a:t>//(R+Z</a:t>
            </a:r>
            <a:r>
              <a:rPr lang="fr-FR" dirty="0" smtClean="0"/>
              <a:t>L</a:t>
            </a:r>
            <a:r>
              <a:rPr lang="fr-FR" sz="2400" dirty="0" smtClean="0"/>
              <a:t>).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rendement </a:t>
            </a:r>
            <a:r>
              <a:rPr lang="fr-FR" sz="2400" dirty="0" smtClean="0"/>
              <a:t>du transformateur est </a:t>
            </a:r>
            <a:r>
              <a:rPr lang="fr-FR" sz="2400" b="1" dirty="0" smtClean="0"/>
              <a:t>inférieur à 100%.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rapport de tensions </a:t>
            </a:r>
            <a:r>
              <a:rPr lang="fr-FR" sz="2400" dirty="0" smtClean="0"/>
              <a:t>entre primaire/secondaire ne </a:t>
            </a:r>
            <a:r>
              <a:rPr lang="fr-FR" sz="2400" b="1" dirty="0" smtClean="0"/>
              <a:t>sera pas vraiment égal </a:t>
            </a:r>
            <a:r>
              <a:rPr lang="fr-FR" sz="2400" dirty="0" smtClean="0"/>
              <a:t>au rapport du nombre de </a:t>
            </a:r>
            <a:r>
              <a:rPr lang="fr-FR" sz="2400" b="1" dirty="0" smtClean="0"/>
              <a:t>spires N1 et N2.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b="1" dirty="0" smtClean="0"/>
              <a:t> </a:t>
            </a:r>
            <a:r>
              <a:rPr lang="fr-FR" sz="2400" dirty="0" smtClean="0"/>
              <a:t>La </a:t>
            </a:r>
            <a:r>
              <a:rPr lang="fr-FR" sz="2400" b="1" dirty="0" smtClean="0"/>
              <a:t>tension au secondaire variera aussi en fonction de la charge. </a:t>
            </a:r>
          </a:p>
          <a:p>
            <a:pPr algn="ctr"/>
            <a:r>
              <a:rPr lang="fr-FR" sz="2400" b="1" dirty="0" smtClean="0"/>
              <a:t>  </a:t>
            </a:r>
            <a:r>
              <a:rPr lang="fr-FR" sz="2400" b="1" dirty="0" smtClean="0">
                <a:solidFill>
                  <a:srgbClr val="00B050"/>
                </a:solidFill>
              </a:rPr>
              <a:t>Circuit équivalent du transformateur réel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7868"/>
            <a:ext cx="9144000" cy="215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6600" y="4202668"/>
            <a:ext cx="1295400" cy="196953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95600" y="6172200"/>
            <a:ext cx="22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pertes dans le noyau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440668"/>
            <a:ext cx="35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primaire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8100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486400" y="3429000"/>
            <a:ext cx="372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secondaire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38100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38200" y="3962400"/>
            <a:ext cx="838200" cy="24500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7668" y="6412468"/>
            <a:ext cx="18683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3886200"/>
            <a:ext cx="838200" cy="22976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08868" y="6172200"/>
            <a:ext cx="186833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857072"/>
            <a:ext cx="57912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fr-FR" sz="6600" spc="-10" dirty="0" smtClean="0">
                <a:latin typeface="Times New Roman" pitchFamily="18" charset="0"/>
                <a:cs typeface="Times New Roman" pitchFamily="18" charset="0"/>
              </a:rPr>
              <a:t>Electrotechnique </a:t>
            </a:r>
            <a:endParaRPr sz="6600" spc="-1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9906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- </a:t>
            </a:r>
            <a:r>
              <a:rPr lang="fr-FR" sz="2800" dirty="0" smtClean="0"/>
              <a:t>On représente les </a:t>
            </a:r>
            <a:r>
              <a:rPr lang="fr-FR" sz="2800" b="1" dirty="0" smtClean="0">
                <a:solidFill>
                  <a:srgbClr val="FFC000"/>
                </a:solidFill>
              </a:rPr>
              <a:t>pertes dans le noyau </a:t>
            </a:r>
            <a:r>
              <a:rPr lang="fr-FR" sz="2800" dirty="0" smtClean="0"/>
              <a:t>par une </a:t>
            </a:r>
            <a:r>
              <a:rPr lang="fr-FR" sz="2800" b="1" dirty="0" smtClean="0">
                <a:solidFill>
                  <a:srgbClr val="FFC000"/>
                </a:solidFill>
              </a:rPr>
              <a:t>résistance </a:t>
            </a:r>
            <a:r>
              <a:rPr lang="fr-FR" sz="2800" b="1" dirty="0" err="1" smtClean="0">
                <a:solidFill>
                  <a:srgbClr val="FFC000"/>
                </a:solidFill>
              </a:rPr>
              <a:t>RFe</a:t>
            </a:r>
            <a:r>
              <a:rPr lang="fr-FR" sz="2800" b="1" dirty="0" smtClean="0">
                <a:solidFill>
                  <a:srgbClr val="FFC000"/>
                </a:solidFill>
              </a:rPr>
              <a:t> en parallèle avec l'inductance magnétisante Lμ</a:t>
            </a:r>
            <a:r>
              <a:rPr lang="fr-FR" sz="2800" i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les </a:t>
            </a:r>
            <a:r>
              <a:rPr lang="fr-FR" sz="2800" b="1" dirty="0" smtClean="0">
                <a:solidFill>
                  <a:srgbClr val="FF0000"/>
                </a:solidFill>
              </a:rPr>
              <a:t>pertes dues aux fuites </a:t>
            </a:r>
            <a:r>
              <a:rPr lang="fr-FR" sz="2800" dirty="0" smtClean="0">
                <a:solidFill>
                  <a:srgbClr val="FF0000"/>
                </a:solidFill>
              </a:rPr>
              <a:t>au </a:t>
            </a:r>
            <a:r>
              <a:rPr lang="fr-FR" sz="2800" b="1" dirty="0" smtClean="0">
                <a:solidFill>
                  <a:srgbClr val="FF0000"/>
                </a:solidFill>
              </a:rPr>
              <a:t>primaire et secondaire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par des </a:t>
            </a:r>
            <a:r>
              <a:rPr lang="fr-FR" sz="2800" b="1" dirty="0" smtClean="0">
                <a:solidFill>
                  <a:srgbClr val="FF0000"/>
                </a:solidFill>
              </a:rPr>
              <a:t>inductances </a:t>
            </a:r>
            <a:r>
              <a:rPr lang="fr-FR" sz="2800" b="1" i="1" dirty="0" smtClean="0">
                <a:solidFill>
                  <a:srgbClr val="FF0000"/>
                </a:solidFill>
              </a:rPr>
              <a:t>Lf1 et Lf2.</a:t>
            </a:r>
            <a:endParaRPr lang="fr-FR" sz="2800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</a:t>
            </a:r>
            <a:r>
              <a:rPr lang="fr-FR" sz="2800" b="1" dirty="0" smtClean="0">
                <a:solidFill>
                  <a:srgbClr val="C00000"/>
                </a:solidFill>
              </a:rPr>
              <a:t>la résistance des fils </a:t>
            </a:r>
            <a:r>
              <a:rPr lang="fr-FR" sz="2800" dirty="0" smtClean="0"/>
              <a:t>de cuivre par </a:t>
            </a:r>
            <a:r>
              <a:rPr lang="fr-FR" sz="2800" b="1" dirty="0" smtClean="0">
                <a:solidFill>
                  <a:srgbClr val="C00000"/>
                </a:solidFill>
              </a:rPr>
              <a:t>des résistances </a:t>
            </a:r>
            <a:r>
              <a:rPr lang="fr-FR" sz="2800" b="1" i="1" dirty="0" smtClean="0">
                <a:solidFill>
                  <a:srgbClr val="C00000"/>
                </a:solidFill>
              </a:rPr>
              <a:t>R1 et R2</a:t>
            </a:r>
            <a:r>
              <a:rPr lang="fr-FR" sz="2800" i="1" dirty="0" smtClean="0"/>
              <a:t>.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5" name="Rectangle 14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219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rendement d'un transformateur est défini comme suit: 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5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04800" y="2551837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avec: </a:t>
            </a:r>
          </a:p>
          <a:p>
            <a:pPr algn="just"/>
            <a:r>
              <a:rPr lang="fr-FR" sz="2400" dirty="0" smtClean="0"/>
              <a:t>P1= puissance fournie par le secondaire + pertes fer + pertes joule totales (secondaire &amp; primaire).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b="1" dirty="0" smtClean="0">
                <a:solidFill>
                  <a:srgbClr val="00B050"/>
                </a:solidFill>
              </a:rPr>
              <a:t>Pour mesurer le rendement d'un transformateur, on effectue les mesures suivantes: </a:t>
            </a:r>
          </a:p>
          <a:p>
            <a:pPr algn="just"/>
            <a:endParaRPr lang="fr-FR" sz="11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continu </a:t>
            </a:r>
            <a:r>
              <a:rPr lang="fr-FR" sz="2400" dirty="0" smtClean="0"/>
              <a:t>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à vide ;</a:t>
            </a:r>
            <a:endParaRPr lang="fr-FR" sz="24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charge résistive </a:t>
            </a:r>
            <a:r>
              <a:rPr lang="fr-FR" sz="2400" dirty="0" smtClean="0"/>
              <a:t>à courant secondaire nominal 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court-circuit </a:t>
            </a:r>
            <a:r>
              <a:rPr lang="fr-FR" sz="2400" dirty="0" smtClean="0"/>
              <a:t>à courant secondaire nominal ;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9" name="Rectangle 8"/>
          <p:cNvSpPr/>
          <p:nvPr/>
        </p:nvSpPr>
        <p:spPr>
          <a:xfrm>
            <a:off x="152400" y="12192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a. Essai en continu </a:t>
            </a:r>
          </a:p>
          <a:p>
            <a:pPr algn="just"/>
            <a:r>
              <a:rPr lang="fr-FR" sz="2400" dirty="0" smtClean="0"/>
              <a:t>Il permet de </a:t>
            </a:r>
            <a:r>
              <a:rPr lang="fr-FR" sz="2400" dirty="0" smtClean="0">
                <a:solidFill>
                  <a:srgbClr val="00B050"/>
                </a:solidFill>
              </a:rPr>
              <a:t>mesurer les résistances </a:t>
            </a:r>
            <a:r>
              <a:rPr lang="fr-FR" sz="2400" b="1" dirty="0" smtClean="0">
                <a:solidFill>
                  <a:srgbClr val="00B050"/>
                </a:solidFill>
              </a:rPr>
              <a:t>R1 et R2 </a:t>
            </a:r>
            <a:r>
              <a:rPr lang="fr-FR" sz="2400" dirty="0" smtClean="0">
                <a:solidFill>
                  <a:srgbClr val="00B050"/>
                </a:solidFill>
              </a:rPr>
              <a:t>des enroulements </a:t>
            </a:r>
            <a:r>
              <a:rPr lang="fr-FR" sz="2400" b="1" dirty="0" smtClean="0">
                <a:solidFill>
                  <a:srgbClr val="00B050"/>
                </a:solidFill>
              </a:rPr>
              <a:t>primaire </a:t>
            </a:r>
            <a:r>
              <a:rPr lang="fr-FR" sz="2400" dirty="0" smtClean="0">
                <a:solidFill>
                  <a:srgbClr val="00B050"/>
                </a:solidFill>
              </a:rPr>
              <a:t>et </a:t>
            </a:r>
            <a:r>
              <a:rPr lang="fr-FR" sz="2400" b="1" dirty="0" smtClean="0">
                <a:solidFill>
                  <a:srgbClr val="00B050"/>
                </a:solidFill>
              </a:rPr>
              <a:t>secondaire </a:t>
            </a:r>
            <a:r>
              <a:rPr lang="fr-FR" sz="2400" dirty="0" smtClean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b. Essai à vide : </a:t>
            </a:r>
            <a:r>
              <a:rPr lang="fr-FR" sz="2400" dirty="0" smtClean="0">
                <a:solidFill>
                  <a:srgbClr val="00B050"/>
                </a:solidFill>
              </a:rPr>
              <a:t>il permet de mesure des pertes fer 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dirty="0" smtClean="0"/>
              <a:t>= Puissance absorbée par le primaire mais avec secondaire à vide 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b="1" dirty="0" smtClean="0"/>
              <a:t> ≈ U10*I10*cos(</a:t>
            </a:r>
            <a:r>
              <a:rPr lang="el-GR" sz="2400" b="1" dirty="0" smtClean="0"/>
              <a:t>φ). </a:t>
            </a: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19" y="4038600"/>
            <a:ext cx="772660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c. Essai en charge résistive à courant secondaire nominal I2=I2N </a:t>
            </a:r>
            <a:endParaRPr lang="fr-FR" sz="2200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Dans ce cas le rendement est donné directement par le rapport: 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0"/>
            <a:ext cx="361292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" y="3014008"/>
            <a:ext cx="8763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0070C0"/>
                </a:solidFill>
              </a:rPr>
              <a:t>d. Essai en court-circuit à courant secondaire nominal I2CC=I2N </a:t>
            </a:r>
          </a:p>
          <a:p>
            <a:pPr algn="just"/>
            <a:r>
              <a:rPr lang="fr-FR" sz="2400" dirty="0" smtClean="0"/>
              <a:t>Il permet de mesurer les pertes joules dans le primaire et le secondaire: </a:t>
            </a:r>
          </a:p>
          <a:p>
            <a:pPr algn="just"/>
            <a:r>
              <a:rPr lang="fr-FR" sz="2400" b="1" dirty="0" err="1" smtClean="0"/>
              <a:t>P</a:t>
            </a:r>
            <a:r>
              <a:rPr lang="fr-FR" sz="2000" b="1" dirty="0" err="1" smtClean="0"/>
              <a:t>Joule</a:t>
            </a:r>
            <a:r>
              <a:rPr lang="fr-FR" sz="2400" b="1" dirty="0" smtClean="0"/>
              <a:t> </a:t>
            </a:r>
            <a:r>
              <a:rPr lang="fr-FR" sz="2000" b="1" dirty="0" smtClean="0"/>
              <a:t>totale</a:t>
            </a:r>
            <a:r>
              <a:rPr lang="fr-FR" sz="2400" b="1" dirty="0" smtClean="0"/>
              <a:t>=P1CC </a:t>
            </a:r>
            <a:endParaRPr lang="fr-FR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419600"/>
            <a:ext cx="6096000" cy="22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937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305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3.3 Types de transformateur 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Il y a deux types principaux de transformateurs,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cuirassé 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et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à colonnes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622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209799"/>
            <a:ext cx="3901967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09800"/>
            <a:ext cx="3676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User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572000"/>
            <a:ext cx="2143125" cy="2143125"/>
          </a:xfrm>
          <a:prstGeom prst="rect">
            <a:avLst/>
          </a:prstGeom>
          <a:noFill/>
        </p:spPr>
      </p:pic>
      <p:pic>
        <p:nvPicPr>
          <p:cNvPr id="8195" name="Picture 3" descr="C:\Users\User\Desktop\LEG044273_PHOTOBD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495800"/>
            <a:ext cx="2286000" cy="2286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458200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3.4 Plaque signalétique d’un transformateur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Elle comporte essentiellement les éléments suivants 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fréquence </a:t>
            </a:r>
            <a:r>
              <a:rPr lang="fr-F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 (Hz).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primaire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U1n (ou tension nominale primaire).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secondaire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vide U20 (I2=0).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puissance apparente nominale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Sn=U1nI1n=U20I2n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3.5 Applications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Electronique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alimentation à basse tension ;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adaptation d'impédance ;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Electrotechnique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transformation de la tension pour le transport et la distribution d'électricité.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alimentation à basse tension (par exemple, lampes halogènes)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Mesure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transformateurs d'intensité de courant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transformateurs de potentiel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16" name="object 5"/>
          <p:cNvGrpSpPr/>
          <p:nvPr/>
        </p:nvGrpSpPr>
        <p:grpSpPr>
          <a:xfrm>
            <a:off x="228600" y="1066800"/>
            <a:ext cx="7467600" cy="697992"/>
            <a:chOff x="702563" y="1511808"/>
            <a:chExt cx="2853055" cy="565785"/>
          </a:xfrm>
        </p:grpSpPr>
        <p:sp>
          <p:nvSpPr>
            <p:cNvPr id="1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9"/>
          <p:cNvSpPr txBox="1"/>
          <p:nvPr/>
        </p:nvSpPr>
        <p:spPr>
          <a:xfrm>
            <a:off x="381000" y="1143000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905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L'énergie électrique est principalement produite par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conversion d’énergie mécanique au moyen d’alternateurs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lnSpc>
                <a:spcPct val="150000"/>
              </a:lnSpc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b="1" dirty="0" smtClean="0"/>
          </a:p>
          <a:p>
            <a:pPr algn="just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76400"/>
            <a:ext cx="8001000" cy="50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1000" y="1295400"/>
            <a:ext cx="661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Turbines hydrauliques (dans les barrages)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358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Turbines d’éoliennes 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4551" y="1676400"/>
            <a:ext cx="5108249" cy="51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8438" y="2057401"/>
            <a:ext cx="8218362" cy="2209800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09600" y="2286000"/>
            <a:ext cx="79248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L'électrotechnique est la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discipline 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étudie la </a:t>
            </a:r>
            <a:r>
              <a:rPr lang="fr-FR" sz="3200" b="1" u="sng" spc="-120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FR" sz="3200" b="1" u="sng" spc="-120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transformation 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 l'utilisation 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 l'énergie électrique</a:t>
            </a:r>
            <a:r>
              <a:rPr lang="fr-FR" sz="2800" spc="-120" dirty="0" smtClean="0">
                <a:latin typeface="Trebuchet MS"/>
                <a:cs typeface="Trebuchet MS"/>
              </a:rPr>
              <a:t>.</a:t>
            </a:r>
            <a:endParaRPr lang="fr-FR" sz="2800" spc="-120" dirty="0">
              <a:latin typeface="Trebuchet MS"/>
              <a:cs typeface="Trebuchet MS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781024" y="1556752"/>
            <a:ext cx="3105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tabLst>
                <a:tab pos="378460" algn="l"/>
              </a:tabLst>
            </a:pPr>
            <a:r>
              <a:rPr lang="fr-FR" sz="2800" b="1" i="1" dirty="0" smtClean="0">
                <a:latin typeface="Times New Roman"/>
                <a:cs typeface="Times New Roman"/>
              </a:rPr>
              <a:t>1. </a:t>
            </a:r>
            <a:r>
              <a:rPr sz="2800" b="1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4346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c. Turbines à vapeur ou à gaz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890" y="2590800"/>
            <a:ext cx="725311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175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chimique (pétrole, gaz , bois, </a:t>
            </a:r>
            <a:r>
              <a:rPr lang="fr-FR" sz="2400" dirty="0" err="1" smtClean="0"/>
              <a:t>etc</a:t>
            </a:r>
            <a:r>
              <a:rPr lang="fr-FR" sz="2400" dirty="0" smtClean="0"/>
              <a:t>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2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316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d. Turbine nucléaire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026" name="Picture 2" descr="http://lenergeek.com/wp-content/uploads/2011/11/Centrale-nucl%C3%A9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06047" cy="4267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676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nucléaire (Uranium)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1547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Synthèse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7106" name="AutoShape 2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09" name="Picture 5" descr="C:\Users\User\Desktop\téléchargem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59573"/>
            <a:ext cx="7010399" cy="519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8438" y="2057400"/>
            <a:ext cx="8446962" cy="4572000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09600" y="2209800"/>
            <a:ext cx="79248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monophasé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peut être produit à partir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triphasé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connectant une des trois phases et le neutre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, ou en connectant deux des trois phases.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tension sinusoïdale monophasée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monophasé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962400"/>
            <a:ext cx="4724400" cy="7252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800600"/>
            <a:ext cx="4933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b="1" u="sng" dirty="0" smtClean="0"/>
              <a:t>Remarques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 Valeur moyenne d'un signal sinusoïdal est nulle:</a:t>
            </a:r>
          </a:p>
          <a:p>
            <a:r>
              <a:rPr lang="fr-FR" sz="3200" dirty="0" smtClean="0"/>
              <a:t>Valeur efficace d'un signal sinusoïdal est :</a:t>
            </a: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81400"/>
            <a:ext cx="1585912" cy="7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78011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2.1 Puissance en régime monophasé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Puissance instantanée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p(t)=u(t)i(t)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active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(puissance moyenne):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sinusoïdal: 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l'énergie effectivement récupérable par la charge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sous forme de travail mécanique, de chaleur, etc. ).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apparente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S=U*I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(V.A)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Facteur de puissance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k=P/S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sans unité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régime sinusoïdal: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485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4719"/>
            <a:ext cx="2819400" cy="5548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400800"/>
            <a:ext cx="2184481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2.1 Puissances en régime monophasé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réactive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réactifs (VAR)) </a:t>
            </a: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puissance réactive traduit les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échanges d'énergie, à valeur moyenne nulle entre une source  et une inductance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 une capacité.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Relation entre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S, P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(régime sinusoïdal):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3216166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791200"/>
            <a:ext cx="2362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triphasé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4" name="object 4"/>
          <p:cNvSpPr txBox="1"/>
          <p:nvPr/>
        </p:nvSpPr>
        <p:spPr>
          <a:xfrm>
            <a:off x="304800" y="2209800"/>
            <a:ext cx="822960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Pourquoi le régime triphasé ?</a:t>
            </a:r>
          </a:p>
          <a:p>
            <a:pPr algn="ctr"/>
            <a:endParaRPr lang="fr-FR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production et le transport de l'énergie électrique se font sous forme.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triphasée, et en régime  sinusoïdal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700" b="1" u="sng" dirty="0" smtClean="0">
                <a:latin typeface="Times New Roman" pitchFamily="18" charset="0"/>
                <a:cs typeface="Times New Roman" pitchFamily="18" charset="0"/>
              </a:rPr>
              <a:t>Avantages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Pour fournir une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même puissance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à un utilisateur une ligne triphasée subit moitié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moins de pertes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par effet Joule qu'une ligne monophasée.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Le choix d'une ligne triphasée permet aussi une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économie de cuivre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700" spc="-12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781024" y="1556752"/>
            <a:ext cx="3105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tabLst>
                <a:tab pos="378460" algn="l"/>
              </a:tabLst>
            </a:pPr>
            <a:r>
              <a:rPr lang="fr-FR" sz="2800" b="1" i="1" dirty="0" smtClean="0">
                <a:latin typeface="Times New Roman"/>
                <a:cs typeface="Times New Roman"/>
              </a:rPr>
              <a:t>2.1. </a:t>
            </a:r>
            <a:r>
              <a:rPr sz="2800" b="1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457200" y="2199144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Trois grandeurs sinusoïdales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forment un système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équilibré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ont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même valeur efficace 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sont régulièrement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déphasées entre elles</a:t>
            </a:r>
          </a:p>
          <a:p>
            <a:pPr marL="263525" indent="263525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système formé par ces trois grandeurs est dit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 en les ayant repérées par les indices 1, 2 et 3,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la deuxième est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déphasée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retard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/3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la troisième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1212</Words>
  <Application>Microsoft Office PowerPoint</Application>
  <PresentationFormat>Affichage à l'écran (4:3)</PresentationFormat>
  <Paragraphs>197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Débit</vt:lpstr>
      <vt:lpstr>Diapositive 1</vt:lpstr>
      <vt:lpstr>Electrotechnique 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          Electrotechnique Les trois tensions ont comme expressions: </vt:lpstr>
      <vt:lpstr>                 Electrotechnique Les tensions simples/composés   vi : tension simple ; uij=vi-vj : tension composée  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141</cp:revision>
  <dcterms:created xsi:type="dcterms:W3CDTF">2021-10-26T08:18:33Z</dcterms:created>
  <dcterms:modified xsi:type="dcterms:W3CDTF">2022-01-07T10:12:12Z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