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notesSlides/notesSlide9.xml" ContentType="application/vnd.openxmlformats-officedocument.presentationml.notesSlide+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layout11.xml" ContentType="application/vnd.openxmlformats-officedocument.drawingml.diagramLayout+xml"/>
  <Override PartName="/ppt/diagrams/drawing5.xml" ContentType="application/vnd.ms-office.drawingml.diagramDrawing+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handoutMasterIdLst>
    <p:handoutMasterId r:id="rId30"/>
  </p:handoutMasterIdLst>
  <p:sldIdLst>
    <p:sldId id="404" r:id="rId2"/>
    <p:sldId id="260" r:id="rId3"/>
    <p:sldId id="359" r:id="rId4"/>
    <p:sldId id="337" r:id="rId5"/>
    <p:sldId id="319" r:id="rId6"/>
    <p:sldId id="361" r:id="rId7"/>
    <p:sldId id="405" r:id="rId8"/>
    <p:sldId id="422" r:id="rId9"/>
    <p:sldId id="423" r:id="rId10"/>
    <p:sldId id="363" r:id="rId11"/>
    <p:sldId id="414" r:id="rId12"/>
    <p:sldId id="413" r:id="rId13"/>
    <p:sldId id="399" r:id="rId14"/>
    <p:sldId id="378" r:id="rId15"/>
    <p:sldId id="383" r:id="rId16"/>
    <p:sldId id="406" r:id="rId17"/>
    <p:sldId id="424" r:id="rId18"/>
    <p:sldId id="409" r:id="rId19"/>
    <p:sldId id="425" r:id="rId20"/>
    <p:sldId id="431" r:id="rId21"/>
    <p:sldId id="430" r:id="rId22"/>
    <p:sldId id="416" r:id="rId23"/>
    <p:sldId id="415" r:id="rId24"/>
    <p:sldId id="427" r:id="rId25"/>
    <p:sldId id="426" r:id="rId26"/>
    <p:sldId id="432" r:id="rId27"/>
    <p:sldId id="433"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3" autoAdjust="0"/>
    <p:restoredTop sz="94624" autoAdjust="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F3838-FCF9-4181-A2ED-E46300903350}" type="doc">
      <dgm:prSet loTypeId="urn:microsoft.com/office/officeart/2005/8/layout/cycle2" loCatId="cycle" qsTypeId="urn:microsoft.com/office/officeart/2005/8/quickstyle/simple1" qsCatId="simple" csTypeId="urn:microsoft.com/office/officeart/2005/8/colors/accent4_4" csCatId="accent4" phldr="1"/>
      <dgm:spPr/>
      <dgm:t>
        <a:bodyPr/>
        <a:lstStyle/>
        <a:p>
          <a:endParaRPr lang="fr-FR"/>
        </a:p>
      </dgm:t>
    </dgm:pt>
    <dgm:pt modelId="{B8F935ED-02C4-473B-9B76-AC6E67287F6F}">
      <dgm:prSet phldrT="[Texte]" custT="1"/>
      <dgm:spPr/>
      <dgm:t>
        <a:bodyPr/>
        <a:lstStyle/>
        <a:p>
          <a:pPr algn="ctr"/>
          <a:r>
            <a:rPr lang="ar-SA" sz="2000" b="1" dirty="0" smtClean="0"/>
            <a:t>مرحلة الانتعاش </a:t>
          </a:r>
          <a:endParaRPr lang="fr-FR" sz="2000" b="1" dirty="0"/>
        </a:p>
      </dgm:t>
    </dgm:pt>
    <dgm:pt modelId="{EDCCE189-8086-47FA-B9A6-8FCA02CD68BD}" type="parTrans" cxnId="{15217565-8CF2-4CA9-86E7-0C2076B6F1CB}">
      <dgm:prSet/>
      <dgm:spPr/>
      <dgm:t>
        <a:bodyPr/>
        <a:lstStyle/>
        <a:p>
          <a:endParaRPr lang="fr-FR"/>
        </a:p>
      </dgm:t>
    </dgm:pt>
    <dgm:pt modelId="{AE5B200E-C23F-4A09-AB5D-A3CCAE9F5A64}" type="sibTrans" cxnId="{15217565-8CF2-4CA9-86E7-0C2076B6F1CB}">
      <dgm:prSet/>
      <dgm:spPr/>
      <dgm:t>
        <a:bodyPr/>
        <a:lstStyle/>
        <a:p>
          <a:endParaRPr lang="fr-FR"/>
        </a:p>
      </dgm:t>
    </dgm:pt>
    <dgm:pt modelId="{1513E2BC-38ED-4A6A-96F8-42D11C20CEC8}">
      <dgm:prSet phldrT="[Texte]" custT="1"/>
      <dgm:spPr/>
      <dgm:t>
        <a:bodyPr/>
        <a:lstStyle/>
        <a:p>
          <a:pPr algn="ctr" rtl="1"/>
          <a:r>
            <a:rPr lang="ar-SA" sz="1800" b="1" dirty="0" smtClean="0"/>
            <a:t>زيادة مستوى الانتاج ببطء</a:t>
          </a:r>
          <a:endParaRPr lang="fr-FR" sz="1800" b="1" dirty="0"/>
        </a:p>
      </dgm:t>
    </dgm:pt>
    <dgm:pt modelId="{551BB40F-FCDA-420B-93A7-82B0D2D6113B}" type="parTrans" cxnId="{F7B6470D-7C18-4F07-918F-BC020D1DA5DB}">
      <dgm:prSet/>
      <dgm:spPr/>
      <dgm:t>
        <a:bodyPr/>
        <a:lstStyle/>
        <a:p>
          <a:endParaRPr lang="fr-FR"/>
        </a:p>
      </dgm:t>
    </dgm:pt>
    <dgm:pt modelId="{7B1E28F5-3A7C-46A4-948C-F9AF95973122}" type="sibTrans" cxnId="{F7B6470D-7C18-4F07-918F-BC020D1DA5DB}">
      <dgm:prSet/>
      <dgm:spPr/>
      <dgm:t>
        <a:bodyPr/>
        <a:lstStyle/>
        <a:p>
          <a:endParaRPr lang="fr-FR"/>
        </a:p>
      </dgm:t>
    </dgm:pt>
    <dgm:pt modelId="{1248D619-18A3-4C81-885C-CB678AC1D2DD}">
      <dgm:prSet phldrT="[Texte]" custT="1"/>
      <dgm:spPr/>
      <dgm:t>
        <a:bodyPr/>
        <a:lstStyle/>
        <a:p>
          <a:pPr algn="ctr" rtl="1"/>
          <a:r>
            <a:rPr lang="ar-SA" sz="1800" b="1" dirty="0" smtClean="0"/>
            <a:t>ارتفاع ضئيل في الأسعار</a:t>
          </a:r>
          <a:endParaRPr lang="fr-FR" sz="1800" b="1" dirty="0"/>
        </a:p>
      </dgm:t>
    </dgm:pt>
    <dgm:pt modelId="{744FD3C9-5BE9-4263-8F39-B3A76D9FAF01}" type="parTrans" cxnId="{153C30E5-D12E-49E6-B607-54B5326E6529}">
      <dgm:prSet/>
      <dgm:spPr/>
      <dgm:t>
        <a:bodyPr/>
        <a:lstStyle/>
        <a:p>
          <a:endParaRPr lang="fr-FR"/>
        </a:p>
      </dgm:t>
    </dgm:pt>
    <dgm:pt modelId="{E2AC90DF-339C-4A08-8A72-DBC534D28AEB}" type="sibTrans" cxnId="{153C30E5-D12E-49E6-B607-54B5326E6529}">
      <dgm:prSet/>
      <dgm:spPr/>
      <dgm:t>
        <a:bodyPr/>
        <a:lstStyle/>
        <a:p>
          <a:endParaRPr lang="fr-FR"/>
        </a:p>
      </dgm:t>
    </dgm:pt>
    <dgm:pt modelId="{5D048FC2-6178-444D-86E3-15DCF890F7B7}">
      <dgm:prSet phldrT="[Texte]" custT="1"/>
      <dgm:spPr/>
      <dgm:t>
        <a:bodyPr/>
        <a:lstStyle/>
        <a:p>
          <a:pPr algn="ctr"/>
          <a:r>
            <a:rPr lang="ar-SA" sz="2000" b="1" dirty="0" smtClean="0"/>
            <a:t>مرحلة الرواج</a:t>
          </a:r>
          <a:endParaRPr lang="fr-FR" sz="2000" b="1" dirty="0" smtClean="0"/>
        </a:p>
      </dgm:t>
    </dgm:pt>
    <dgm:pt modelId="{18E98BA8-CD5C-45F2-BFC7-87C81C2D71F3}" type="parTrans" cxnId="{C6CED5E6-5444-4095-AFB5-858D0ABF1595}">
      <dgm:prSet/>
      <dgm:spPr/>
      <dgm:t>
        <a:bodyPr/>
        <a:lstStyle/>
        <a:p>
          <a:endParaRPr lang="fr-FR"/>
        </a:p>
      </dgm:t>
    </dgm:pt>
    <dgm:pt modelId="{654D02B2-291C-44E0-8484-E9459487AF89}" type="sibTrans" cxnId="{C6CED5E6-5444-4095-AFB5-858D0ABF1595}">
      <dgm:prSet/>
      <dgm:spPr/>
      <dgm:t>
        <a:bodyPr/>
        <a:lstStyle/>
        <a:p>
          <a:endParaRPr lang="fr-FR"/>
        </a:p>
      </dgm:t>
    </dgm:pt>
    <dgm:pt modelId="{3B14F7AE-EFA5-4C78-9B3A-D48337E7F89C}">
      <dgm:prSet phldrT="[Texte]" custT="1"/>
      <dgm:spPr/>
      <dgm:t>
        <a:bodyPr/>
        <a:lstStyle/>
        <a:p>
          <a:pPr algn="ctr" rtl="1"/>
          <a:r>
            <a:rPr lang="ar-SA" sz="1800" b="1" dirty="0" smtClean="0"/>
            <a:t>ارتفاع مضطرد في الأسعار</a:t>
          </a:r>
          <a:endParaRPr lang="fr-FR" sz="1800" b="1" dirty="0" smtClean="0"/>
        </a:p>
      </dgm:t>
    </dgm:pt>
    <dgm:pt modelId="{4D57F309-2B54-4820-8FE9-67D967E4575B}" type="parTrans" cxnId="{D3E6AFE1-13E9-46C4-A855-212D01340D33}">
      <dgm:prSet/>
      <dgm:spPr/>
      <dgm:t>
        <a:bodyPr/>
        <a:lstStyle/>
        <a:p>
          <a:endParaRPr lang="fr-FR"/>
        </a:p>
      </dgm:t>
    </dgm:pt>
    <dgm:pt modelId="{0AC2C082-4101-41E2-8CCF-3BBBD60A94BB}" type="sibTrans" cxnId="{D3E6AFE1-13E9-46C4-A855-212D01340D33}">
      <dgm:prSet/>
      <dgm:spPr/>
      <dgm:t>
        <a:bodyPr/>
        <a:lstStyle/>
        <a:p>
          <a:endParaRPr lang="fr-FR"/>
        </a:p>
      </dgm:t>
    </dgm:pt>
    <dgm:pt modelId="{CD3CD100-EC8E-47A6-B553-2FF4635A3A44}">
      <dgm:prSet phldrT="[Texte]" custT="1"/>
      <dgm:spPr/>
      <dgm:t>
        <a:bodyPr/>
        <a:lstStyle/>
        <a:p>
          <a:pPr algn="ctr" rtl="1"/>
          <a:r>
            <a:rPr lang="ar-SA" sz="1800" b="1" dirty="0" smtClean="0"/>
            <a:t>زيادة في الدخل ومستوى التشغيل</a:t>
          </a:r>
          <a:endParaRPr lang="fr-FR" sz="1800" b="1" dirty="0" smtClean="0"/>
        </a:p>
      </dgm:t>
    </dgm:pt>
    <dgm:pt modelId="{3CAED438-162C-4748-AADB-ED198A87994F}" type="parTrans" cxnId="{B8458B6E-0BE6-432F-83C6-6BB946FBC945}">
      <dgm:prSet/>
      <dgm:spPr/>
      <dgm:t>
        <a:bodyPr/>
        <a:lstStyle/>
        <a:p>
          <a:endParaRPr lang="fr-FR"/>
        </a:p>
      </dgm:t>
    </dgm:pt>
    <dgm:pt modelId="{3F8B78AF-5FEF-475B-9C32-FB9BFEDC0245}" type="sibTrans" cxnId="{B8458B6E-0BE6-432F-83C6-6BB946FBC945}">
      <dgm:prSet/>
      <dgm:spPr/>
      <dgm:t>
        <a:bodyPr/>
        <a:lstStyle/>
        <a:p>
          <a:endParaRPr lang="fr-FR"/>
        </a:p>
      </dgm:t>
    </dgm:pt>
    <dgm:pt modelId="{0A4D38F2-A2F3-4C11-A972-3815F70A87BB}">
      <dgm:prSet phldrT="[Texte]" custT="1"/>
      <dgm:spPr/>
      <dgm:t>
        <a:bodyPr/>
        <a:lstStyle/>
        <a:p>
          <a:pPr algn="ctr"/>
          <a:r>
            <a:rPr lang="ar-SA" sz="2000" b="1" dirty="0" smtClean="0"/>
            <a:t>مرحلة الركود</a:t>
          </a:r>
          <a:endParaRPr lang="fr-FR" sz="2000" b="1" dirty="0" smtClean="0"/>
        </a:p>
      </dgm:t>
    </dgm:pt>
    <dgm:pt modelId="{D0901C49-7AFE-4242-A566-EDAD4415CD16}" type="parTrans" cxnId="{F176A1C6-4D10-459F-BBF5-FA06A9D50C1B}">
      <dgm:prSet/>
      <dgm:spPr/>
      <dgm:t>
        <a:bodyPr/>
        <a:lstStyle/>
        <a:p>
          <a:endParaRPr lang="fr-FR"/>
        </a:p>
      </dgm:t>
    </dgm:pt>
    <dgm:pt modelId="{311003E6-08AD-48A1-A460-A9D4FDD03E1A}" type="sibTrans" cxnId="{F176A1C6-4D10-459F-BBF5-FA06A9D50C1B}">
      <dgm:prSet/>
      <dgm:spPr/>
      <dgm:t>
        <a:bodyPr/>
        <a:lstStyle/>
        <a:p>
          <a:endParaRPr lang="fr-FR"/>
        </a:p>
      </dgm:t>
    </dgm:pt>
    <dgm:pt modelId="{053B2B61-C047-4AB8-AE02-D9C309EF4917}">
      <dgm:prSet phldrT="[Texte]" custT="1"/>
      <dgm:spPr/>
      <dgm:t>
        <a:bodyPr/>
        <a:lstStyle/>
        <a:p>
          <a:pPr algn="ctr" rtl="1"/>
          <a:r>
            <a:rPr lang="ar-SA" sz="1800" b="1" dirty="0" smtClean="0"/>
            <a:t>بداية الأسعار بالهبوط ووجود حالة ذعر</a:t>
          </a:r>
          <a:endParaRPr lang="fr-FR" sz="1800" b="1" dirty="0" smtClean="0"/>
        </a:p>
      </dgm:t>
    </dgm:pt>
    <dgm:pt modelId="{A10F8D5D-DFB9-45A7-A21B-62BFA198B99D}" type="parTrans" cxnId="{40665D98-C05E-41A1-AAA5-2E983D0E5376}">
      <dgm:prSet/>
      <dgm:spPr/>
      <dgm:t>
        <a:bodyPr/>
        <a:lstStyle/>
        <a:p>
          <a:endParaRPr lang="fr-FR"/>
        </a:p>
      </dgm:t>
    </dgm:pt>
    <dgm:pt modelId="{8E40BF1E-9BA1-48BD-BEAB-64D50E3B3825}" type="sibTrans" cxnId="{40665D98-C05E-41A1-AAA5-2E983D0E5376}">
      <dgm:prSet/>
      <dgm:spPr/>
      <dgm:t>
        <a:bodyPr/>
        <a:lstStyle/>
        <a:p>
          <a:endParaRPr lang="fr-FR"/>
        </a:p>
      </dgm:t>
    </dgm:pt>
    <dgm:pt modelId="{49C368E4-9AEE-429F-BEAA-3C8D299A3253}">
      <dgm:prSet phldrT="[Texte]" custT="1"/>
      <dgm:spPr/>
      <dgm:t>
        <a:bodyPr/>
        <a:lstStyle/>
        <a:p>
          <a:pPr algn="ctr" rtl="1"/>
          <a:r>
            <a:rPr lang="ar-SA" sz="1800" b="1" dirty="0" smtClean="0"/>
            <a:t>ارتفاع أسعار الفائدة</a:t>
          </a:r>
          <a:endParaRPr lang="fr-FR" sz="1800" b="1" dirty="0" smtClean="0"/>
        </a:p>
      </dgm:t>
    </dgm:pt>
    <dgm:pt modelId="{608EA1E0-FD4F-43F1-9F23-DAF16B0F1EED}" type="parTrans" cxnId="{2B9E7C87-B245-42BD-A30C-0BADAE9150D0}">
      <dgm:prSet/>
      <dgm:spPr/>
      <dgm:t>
        <a:bodyPr/>
        <a:lstStyle/>
        <a:p>
          <a:endParaRPr lang="fr-FR"/>
        </a:p>
      </dgm:t>
    </dgm:pt>
    <dgm:pt modelId="{38D88138-5572-49ED-ABDD-92C619C0E6BB}" type="sibTrans" cxnId="{2B9E7C87-B245-42BD-A30C-0BADAE9150D0}">
      <dgm:prSet/>
      <dgm:spPr/>
      <dgm:t>
        <a:bodyPr/>
        <a:lstStyle/>
        <a:p>
          <a:endParaRPr lang="fr-FR"/>
        </a:p>
      </dgm:t>
    </dgm:pt>
    <dgm:pt modelId="{76DC769B-F377-4705-8EDE-658713A56892}">
      <dgm:prSet phldrT="[Texte]" custT="1"/>
      <dgm:spPr/>
      <dgm:t>
        <a:bodyPr/>
        <a:lstStyle/>
        <a:p>
          <a:pPr algn="ctr" rtl="1"/>
          <a:r>
            <a:rPr lang="ar-SA" sz="1800" b="1" dirty="0" smtClean="0"/>
            <a:t>زيادة حجم الانتاج الكلي بمعدل سريع </a:t>
          </a:r>
          <a:endParaRPr lang="fr-FR" sz="1800" b="1" dirty="0" smtClean="0"/>
        </a:p>
      </dgm:t>
    </dgm:pt>
    <dgm:pt modelId="{0CAB5EC0-41BB-4A9C-B424-32B3AEFC9AF4}" type="parTrans" cxnId="{94C4408E-0FC8-45F8-B6C1-E11ECC519230}">
      <dgm:prSet/>
      <dgm:spPr/>
      <dgm:t>
        <a:bodyPr/>
        <a:lstStyle/>
        <a:p>
          <a:endParaRPr lang="fr-FR"/>
        </a:p>
      </dgm:t>
    </dgm:pt>
    <dgm:pt modelId="{C9399EA3-1E12-4CB7-8B59-3CB32EB09CA9}" type="sibTrans" cxnId="{94C4408E-0FC8-45F8-B6C1-E11ECC519230}">
      <dgm:prSet/>
      <dgm:spPr/>
      <dgm:t>
        <a:bodyPr/>
        <a:lstStyle/>
        <a:p>
          <a:endParaRPr lang="fr-FR"/>
        </a:p>
      </dgm:t>
    </dgm:pt>
    <dgm:pt modelId="{688C38F4-F97C-4BA9-A381-199199AF99B0}">
      <dgm:prSet phldrT="[Texte]" custT="1"/>
      <dgm:spPr/>
      <dgm:t>
        <a:bodyPr/>
        <a:lstStyle/>
        <a:p>
          <a:pPr algn="ctr" rtl="1"/>
          <a:r>
            <a:rPr lang="ar-SA" sz="1800" b="1" dirty="0" smtClean="0"/>
            <a:t>زيادة في التوظيف ببطء </a:t>
          </a:r>
          <a:endParaRPr lang="fr-FR" sz="1800" b="1" dirty="0"/>
        </a:p>
      </dgm:t>
    </dgm:pt>
    <dgm:pt modelId="{7090F683-96F4-4B3A-9CF7-AC6A0C2BDE3C}" type="parTrans" cxnId="{0D7230DB-B3A7-4E15-94BD-D6F8E4A3A344}">
      <dgm:prSet/>
      <dgm:spPr/>
      <dgm:t>
        <a:bodyPr/>
        <a:lstStyle/>
        <a:p>
          <a:endParaRPr lang="fr-FR"/>
        </a:p>
      </dgm:t>
    </dgm:pt>
    <dgm:pt modelId="{1A9D3D92-1C79-49C3-861A-81906574CE79}" type="sibTrans" cxnId="{0D7230DB-B3A7-4E15-94BD-D6F8E4A3A344}">
      <dgm:prSet/>
      <dgm:spPr/>
      <dgm:t>
        <a:bodyPr/>
        <a:lstStyle/>
        <a:p>
          <a:endParaRPr lang="fr-FR"/>
        </a:p>
      </dgm:t>
    </dgm:pt>
    <dgm:pt modelId="{90A7635B-F01E-453A-9392-2DD56A4E6001}">
      <dgm:prSet phldrT="[Texte]" custT="1"/>
      <dgm:spPr/>
      <dgm:t>
        <a:bodyPr/>
        <a:lstStyle/>
        <a:p>
          <a:pPr algn="ctr" rtl="1"/>
          <a:r>
            <a:rPr lang="ar-SA" sz="1800" b="1" dirty="0" smtClean="0"/>
            <a:t>تزايد حجم البطالة</a:t>
          </a:r>
          <a:endParaRPr lang="fr-FR" sz="1800" b="1" dirty="0" smtClean="0"/>
        </a:p>
      </dgm:t>
    </dgm:pt>
    <dgm:pt modelId="{4945773A-92FD-4D9C-AB51-C70D4518620D}" type="parTrans" cxnId="{1A688D60-7989-434E-A896-7BBB2E8C44B2}">
      <dgm:prSet/>
      <dgm:spPr/>
      <dgm:t>
        <a:bodyPr/>
        <a:lstStyle/>
        <a:p>
          <a:endParaRPr lang="fr-FR"/>
        </a:p>
      </dgm:t>
    </dgm:pt>
    <dgm:pt modelId="{B29EAD72-B823-4D79-950F-437F153EDAF3}" type="sibTrans" cxnId="{1A688D60-7989-434E-A896-7BBB2E8C44B2}">
      <dgm:prSet/>
      <dgm:spPr/>
      <dgm:t>
        <a:bodyPr/>
        <a:lstStyle/>
        <a:p>
          <a:endParaRPr lang="fr-FR"/>
        </a:p>
      </dgm:t>
    </dgm:pt>
    <dgm:pt modelId="{78692E48-B036-4890-A818-A12BE616608C}">
      <dgm:prSet phldrT="[Texte]" custT="1"/>
      <dgm:spPr/>
      <dgm:t>
        <a:bodyPr/>
        <a:lstStyle/>
        <a:p>
          <a:pPr algn="ctr" rtl="1"/>
          <a:r>
            <a:rPr lang="ar-SA" sz="1800" b="1" dirty="0" smtClean="0"/>
            <a:t>انخفاض في حجم الانتاج والدخل</a:t>
          </a:r>
          <a:endParaRPr lang="fr-FR" sz="1800" b="1" dirty="0" smtClean="0"/>
        </a:p>
      </dgm:t>
    </dgm:pt>
    <dgm:pt modelId="{CC9ADDEA-BA4A-46DB-A4BB-3EA4F0C97656}" type="parTrans" cxnId="{7F4631B3-624F-4E62-846D-30386EC09416}">
      <dgm:prSet/>
      <dgm:spPr/>
      <dgm:t>
        <a:bodyPr/>
        <a:lstStyle/>
        <a:p>
          <a:endParaRPr lang="fr-FR"/>
        </a:p>
      </dgm:t>
    </dgm:pt>
    <dgm:pt modelId="{81A94A50-9406-43A9-916C-15CBF9219804}" type="sibTrans" cxnId="{7F4631B3-624F-4E62-846D-30386EC09416}">
      <dgm:prSet/>
      <dgm:spPr/>
      <dgm:t>
        <a:bodyPr/>
        <a:lstStyle/>
        <a:p>
          <a:endParaRPr lang="fr-FR"/>
        </a:p>
      </dgm:t>
    </dgm:pt>
    <dgm:pt modelId="{2A110FD0-9ED3-44D5-B0AB-FE2623DA35BF}">
      <dgm:prSet custT="1"/>
      <dgm:spPr/>
      <dgm:t>
        <a:bodyPr/>
        <a:lstStyle/>
        <a:p>
          <a:pPr algn="ctr" rtl="1"/>
          <a:r>
            <a:rPr lang="ar-SA" sz="2000" b="1" dirty="0" smtClean="0"/>
            <a:t>مرحلة الكساد</a:t>
          </a:r>
        </a:p>
        <a:p>
          <a:pPr algn="ctr"/>
          <a:r>
            <a:rPr lang="ar-SA" sz="1800" b="1" dirty="0" smtClean="0"/>
            <a:t>تعبر عن الجزء الأسفل من النشاط الاقتصادي، الذي يصبح سيئا بدرجة كافية ففيها تنخفض الأسعار، وتنتشر البطالة، ويصبح هناك كساد في التجارة والنشاط الاقتصادي</a:t>
          </a:r>
          <a:endParaRPr lang="fr-FR" sz="1800" b="1" dirty="0" smtClean="0"/>
        </a:p>
      </dgm:t>
    </dgm:pt>
    <dgm:pt modelId="{8F94A8E8-7BBA-4D7B-A26E-A83F65203445}" type="parTrans" cxnId="{11579A2B-8DFD-4349-8E9C-827B12293D1C}">
      <dgm:prSet/>
      <dgm:spPr/>
      <dgm:t>
        <a:bodyPr/>
        <a:lstStyle/>
        <a:p>
          <a:endParaRPr lang="fr-FR"/>
        </a:p>
      </dgm:t>
    </dgm:pt>
    <dgm:pt modelId="{6431FB75-9369-41BD-9AE8-2577CDCB3748}" type="sibTrans" cxnId="{11579A2B-8DFD-4349-8E9C-827B12293D1C}">
      <dgm:prSet/>
      <dgm:spPr/>
      <dgm:t>
        <a:bodyPr/>
        <a:lstStyle/>
        <a:p>
          <a:endParaRPr lang="fr-FR"/>
        </a:p>
      </dgm:t>
    </dgm:pt>
    <dgm:pt modelId="{DC576666-BA14-485E-BE79-BB162A53BBAB}" type="pres">
      <dgm:prSet presAssocID="{F55F3838-FCF9-4181-A2ED-E46300903350}" presName="cycle" presStyleCnt="0">
        <dgm:presLayoutVars>
          <dgm:dir/>
          <dgm:resizeHandles val="exact"/>
        </dgm:presLayoutVars>
      </dgm:prSet>
      <dgm:spPr/>
      <dgm:t>
        <a:bodyPr/>
        <a:lstStyle/>
        <a:p>
          <a:endParaRPr lang="fr-FR"/>
        </a:p>
      </dgm:t>
    </dgm:pt>
    <dgm:pt modelId="{B9AF878D-63F9-44FA-A7A1-ABE46BFA1183}" type="pres">
      <dgm:prSet presAssocID="{B8F935ED-02C4-473B-9B76-AC6E67287F6F}" presName="node" presStyleLbl="node1" presStyleIdx="0" presStyleCnt="4" custScaleX="177296" custRadScaleRad="108247" custRadScaleInc="2448">
        <dgm:presLayoutVars>
          <dgm:bulletEnabled val="1"/>
        </dgm:presLayoutVars>
      </dgm:prSet>
      <dgm:spPr/>
      <dgm:t>
        <a:bodyPr/>
        <a:lstStyle/>
        <a:p>
          <a:endParaRPr lang="fr-FR"/>
        </a:p>
      </dgm:t>
    </dgm:pt>
    <dgm:pt modelId="{CF09C538-E04F-45C0-9480-4C2EE2261440}" type="pres">
      <dgm:prSet presAssocID="{AE5B200E-C23F-4A09-AB5D-A3CCAE9F5A64}" presName="sibTrans" presStyleLbl="sibTrans2D1" presStyleIdx="0" presStyleCnt="4" custScaleX="251860" custLinFactX="100000" custLinFactNeighborX="186851" custLinFactNeighborY="-47298"/>
      <dgm:spPr/>
      <dgm:t>
        <a:bodyPr/>
        <a:lstStyle/>
        <a:p>
          <a:endParaRPr lang="fr-FR"/>
        </a:p>
      </dgm:t>
    </dgm:pt>
    <dgm:pt modelId="{B0015EB6-015B-48D0-B483-35F0AC3C186D}" type="pres">
      <dgm:prSet presAssocID="{AE5B200E-C23F-4A09-AB5D-A3CCAE9F5A64}" presName="connectorText" presStyleLbl="sibTrans2D1" presStyleIdx="0" presStyleCnt="4"/>
      <dgm:spPr/>
      <dgm:t>
        <a:bodyPr/>
        <a:lstStyle/>
        <a:p>
          <a:endParaRPr lang="fr-FR"/>
        </a:p>
      </dgm:t>
    </dgm:pt>
    <dgm:pt modelId="{D11AE5D7-AFB0-4C07-9D5D-8E0FC66F068B}" type="pres">
      <dgm:prSet presAssocID="{5D048FC2-6178-444D-86E3-15DCF890F7B7}" presName="node" presStyleLbl="node1" presStyleIdx="1" presStyleCnt="4" custScaleX="199640" custRadScaleRad="129145" custRadScaleInc="-25">
        <dgm:presLayoutVars>
          <dgm:bulletEnabled val="1"/>
        </dgm:presLayoutVars>
      </dgm:prSet>
      <dgm:spPr/>
      <dgm:t>
        <a:bodyPr/>
        <a:lstStyle/>
        <a:p>
          <a:endParaRPr lang="fr-FR"/>
        </a:p>
      </dgm:t>
    </dgm:pt>
    <dgm:pt modelId="{2F8011DF-5CFE-404C-B2A3-4308203F8FC5}" type="pres">
      <dgm:prSet presAssocID="{654D02B2-291C-44E0-8484-E9459487AF89}" presName="sibTrans" presStyleLbl="sibTrans2D1" presStyleIdx="1" presStyleCnt="4" custScaleX="322476" custLinFactX="216312" custLinFactNeighborX="300000" custLinFactNeighborY="47594"/>
      <dgm:spPr/>
      <dgm:t>
        <a:bodyPr/>
        <a:lstStyle/>
        <a:p>
          <a:endParaRPr lang="fr-FR"/>
        </a:p>
      </dgm:t>
    </dgm:pt>
    <dgm:pt modelId="{88BF8DE2-09F1-4F0B-B8F3-D8C1F29EBEBD}" type="pres">
      <dgm:prSet presAssocID="{654D02B2-291C-44E0-8484-E9459487AF89}" presName="connectorText" presStyleLbl="sibTrans2D1" presStyleIdx="1" presStyleCnt="4"/>
      <dgm:spPr/>
      <dgm:t>
        <a:bodyPr/>
        <a:lstStyle/>
        <a:p>
          <a:endParaRPr lang="fr-FR"/>
        </a:p>
      </dgm:t>
    </dgm:pt>
    <dgm:pt modelId="{4DBEFCAC-1798-4C90-9A27-F6229DC74ED7}" type="pres">
      <dgm:prSet presAssocID="{0A4D38F2-A2F3-4C11-A972-3815F70A87BB}" presName="node" presStyleLbl="node1" presStyleIdx="2" presStyleCnt="4" custScaleX="232659" custScaleY="111223">
        <dgm:presLayoutVars>
          <dgm:bulletEnabled val="1"/>
        </dgm:presLayoutVars>
      </dgm:prSet>
      <dgm:spPr/>
      <dgm:t>
        <a:bodyPr/>
        <a:lstStyle/>
        <a:p>
          <a:endParaRPr lang="fr-FR"/>
        </a:p>
      </dgm:t>
    </dgm:pt>
    <dgm:pt modelId="{2DA6613C-24B1-4AFF-A39E-A55E4AF7690F}" type="pres">
      <dgm:prSet presAssocID="{311003E6-08AD-48A1-A460-A9D4FDD03E1A}" presName="sibTrans" presStyleLbl="sibTrans2D1" presStyleIdx="2" presStyleCnt="4" custScaleX="1172589" custLinFactX="-1499094" custLinFactNeighborX="-1500000" custLinFactNeighborY="65077"/>
      <dgm:spPr/>
      <dgm:t>
        <a:bodyPr/>
        <a:lstStyle/>
        <a:p>
          <a:endParaRPr lang="fr-FR"/>
        </a:p>
      </dgm:t>
    </dgm:pt>
    <dgm:pt modelId="{50EAC75C-B3C4-45BB-B0B3-86A20E8DB0BD}" type="pres">
      <dgm:prSet presAssocID="{311003E6-08AD-48A1-A460-A9D4FDD03E1A}" presName="connectorText" presStyleLbl="sibTrans2D1" presStyleIdx="2" presStyleCnt="4"/>
      <dgm:spPr/>
      <dgm:t>
        <a:bodyPr/>
        <a:lstStyle/>
        <a:p>
          <a:endParaRPr lang="fr-FR"/>
        </a:p>
      </dgm:t>
    </dgm:pt>
    <dgm:pt modelId="{6B463956-8605-4074-801A-164465D9E2A5}" type="pres">
      <dgm:prSet presAssocID="{2A110FD0-9ED3-44D5-B0AB-FE2623DA35BF}" presName="node" presStyleLbl="node1" presStyleIdx="3" presStyleCnt="4" custScaleX="204963" custScaleY="130506" custRadScaleRad="138136" custRadScaleInc="67">
        <dgm:presLayoutVars>
          <dgm:bulletEnabled val="1"/>
        </dgm:presLayoutVars>
      </dgm:prSet>
      <dgm:spPr/>
      <dgm:t>
        <a:bodyPr/>
        <a:lstStyle/>
        <a:p>
          <a:endParaRPr lang="fr-FR"/>
        </a:p>
      </dgm:t>
    </dgm:pt>
    <dgm:pt modelId="{9E21CA50-9235-4C73-92A1-FF67C0B6FDFF}" type="pres">
      <dgm:prSet presAssocID="{6431FB75-9369-41BD-9AE8-2577CDCB3748}" presName="sibTrans" presStyleLbl="sibTrans2D1" presStyleIdx="3" presStyleCnt="4" custScaleX="497843" custLinFactX="-243987" custLinFactNeighborX="-300000" custLinFactNeighborY="-67315"/>
      <dgm:spPr/>
      <dgm:t>
        <a:bodyPr/>
        <a:lstStyle/>
        <a:p>
          <a:endParaRPr lang="fr-FR"/>
        </a:p>
      </dgm:t>
    </dgm:pt>
    <dgm:pt modelId="{E7FEA4CA-18A7-4131-B4FE-9CFD80753AFE}" type="pres">
      <dgm:prSet presAssocID="{6431FB75-9369-41BD-9AE8-2577CDCB3748}" presName="connectorText" presStyleLbl="sibTrans2D1" presStyleIdx="3" presStyleCnt="4"/>
      <dgm:spPr/>
      <dgm:t>
        <a:bodyPr/>
        <a:lstStyle/>
        <a:p>
          <a:endParaRPr lang="fr-FR"/>
        </a:p>
      </dgm:t>
    </dgm:pt>
  </dgm:ptLst>
  <dgm:cxnLst>
    <dgm:cxn modelId="{3EE9F295-1009-4B5B-98FD-CA7568B759CD}" type="presOf" srcId="{2A110FD0-9ED3-44D5-B0AB-FE2623DA35BF}" destId="{6B463956-8605-4074-801A-164465D9E2A5}" srcOrd="0" destOrd="0" presId="urn:microsoft.com/office/officeart/2005/8/layout/cycle2"/>
    <dgm:cxn modelId="{2B9E7C87-B245-42BD-A30C-0BADAE9150D0}" srcId="{0A4D38F2-A2F3-4C11-A972-3815F70A87BB}" destId="{49C368E4-9AEE-429F-BEAA-3C8D299A3253}" srcOrd="1" destOrd="0" parTransId="{608EA1E0-FD4F-43F1-9F23-DAF16B0F1EED}" sibTransId="{38D88138-5572-49ED-ABDD-92C619C0E6BB}"/>
    <dgm:cxn modelId="{C5C6B043-D1AD-4B3A-AAB1-A1FEB1CB7CC9}" type="presOf" srcId="{AE5B200E-C23F-4A09-AB5D-A3CCAE9F5A64}" destId="{CF09C538-E04F-45C0-9480-4C2EE2261440}" srcOrd="0" destOrd="0" presId="urn:microsoft.com/office/officeart/2005/8/layout/cycle2"/>
    <dgm:cxn modelId="{D9D8912C-6963-42EB-9D2E-2152EEAB4293}" type="presOf" srcId="{3B14F7AE-EFA5-4C78-9B3A-D48337E7F89C}" destId="{D11AE5D7-AFB0-4C07-9D5D-8E0FC66F068B}" srcOrd="0" destOrd="1" presId="urn:microsoft.com/office/officeart/2005/8/layout/cycle2"/>
    <dgm:cxn modelId="{B325605A-BE32-4129-813B-F7E9E9076329}" type="presOf" srcId="{1513E2BC-38ED-4A6A-96F8-42D11C20CEC8}" destId="{B9AF878D-63F9-44FA-A7A1-ABE46BFA1183}" srcOrd="0" destOrd="1" presId="urn:microsoft.com/office/officeart/2005/8/layout/cycle2"/>
    <dgm:cxn modelId="{CDBA05A5-9AC7-4FD4-8BE7-A0D1AB48B23C}" type="presOf" srcId="{6431FB75-9369-41BD-9AE8-2577CDCB3748}" destId="{9E21CA50-9235-4C73-92A1-FF67C0B6FDFF}" srcOrd="0" destOrd="0" presId="urn:microsoft.com/office/officeart/2005/8/layout/cycle2"/>
    <dgm:cxn modelId="{035E4826-B6AB-4EB7-8A77-FDD5D961F5A4}" type="presOf" srcId="{76DC769B-F377-4705-8EDE-658713A56892}" destId="{D11AE5D7-AFB0-4C07-9D5D-8E0FC66F068B}" srcOrd="0" destOrd="2" presId="urn:microsoft.com/office/officeart/2005/8/layout/cycle2"/>
    <dgm:cxn modelId="{862D50CB-8D5E-4DA3-A34F-EBED45E2E874}" type="presOf" srcId="{0A4D38F2-A2F3-4C11-A972-3815F70A87BB}" destId="{4DBEFCAC-1798-4C90-9A27-F6229DC74ED7}" srcOrd="0" destOrd="0" presId="urn:microsoft.com/office/officeart/2005/8/layout/cycle2"/>
    <dgm:cxn modelId="{56A4AC38-76EE-4E48-BE77-AE6B014D6A48}" type="presOf" srcId="{6431FB75-9369-41BD-9AE8-2577CDCB3748}" destId="{E7FEA4CA-18A7-4131-B4FE-9CFD80753AFE}" srcOrd="1" destOrd="0" presId="urn:microsoft.com/office/officeart/2005/8/layout/cycle2"/>
    <dgm:cxn modelId="{C6CED5E6-5444-4095-AFB5-858D0ABF1595}" srcId="{F55F3838-FCF9-4181-A2ED-E46300903350}" destId="{5D048FC2-6178-444D-86E3-15DCF890F7B7}" srcOrd="1" destOrd="0" parTransId="{18E98BA8-CD5C-45F2-BFC7-87C81C2D71F3}" sibTransId="{654D02B2-291C-44E0-8484-E9459487AF89}"/>
    <dgm:cxn modelId="{E2B400DF-C628-435D-9963-F0F0441E9624}" type="presOf" srcId="{311003E6-08AD-48A1-A460-A9D4FDD03E1A}" destId="{50EAC75C-B3C4-45BB-B0B3-86A20E8DB0BD}" srcOrd="1" destOrd="0" presId="urn:microsoft.com/office/officeart/2005/8/layout/cycle2"/>
    <dgm:cxn modelId="{986E15BD-F9B9-4106-A482-DBFA0387925B}" type="presOf" srcId="{F55F3838-FCF9-4181-A2ED-E46300903350}" destId="{DC576666-BA14-485E-BE79-BB162A53BBAB}" srcOrd="0" destOrd="0" presId="urn:microsoft.com/office/officeart/2005/8/layout/cycle2"/>
    <dgm:cxn modelId="{D46F3A88-7E8C-45AB-9054-8CCA0CFCE3B8}" type="presOf" srcId="{CD3CD100-EC8E-47A6-B553-2FF4635A3A44}" destId="{D11AE5D7-AFB0-4C07-9D5D-8E0FC66F068B}" srcOrd="0" destOrd="3" presId="urn:microsoft.com/office/officeart/2005/8/layout/cycle2"/>
    <dgm:cxn modelId="{A2A76020-AF48-4359-BBB8-1F25131ACD44}" type="presOf" srcId="{654D02B2-291C-44E0-8484-E9459487AF89}" destId="{88BF8DE2-09F1-4F0B-B8F3-D8C1F29EBEBD}" srcOrd="1" destOrd="0" presId="urn:microsoft.com/office/officeart/2005/8/layout/cycle2"/>
    <dgm:cxn modelId="{153C30E5-D12E-49E6-B607-54B5326E6529}" srcId="{B8F935ED-02C4-473B-9B76-AC6E67287F6F}" destId="{1248D619-18A3-4C81-885C-CB678AC1D2DD}" srcOrd="2" destOrd="0" parTransId="{744FD3C9-5BE9-4263-8F39-B3A76D9FAF01}" sibTransId="{E2AC90DF-339C-4A08-8A72-DBC534D28AEB}"/>
    <dgm:cxn modelId="{2AE8EAC4-A12C-4BC8-B83B-BA3BADE21119}" type="presOf" srcId="{B8F935ED-02C4-473B-9B76-AC6E67287F6F}" destId="{B9AF878D-63F9-44FA-A7A1-ABE46BFA1183}" srcOrd="0" destOrd="0" presId="urn:microsoft.com/office/officeart/2005/8/layout/cycle2"/>
    <dgm:cxn modelId="{1A7B3933-DEC7-4D6F-8761-3768A14086CB}" type="presOf" srcId="{90A7635B-F01E-453A-9392-2DD56A4E6001}" destId="{4DBEFCAC-1798-4C90-9A27-F6229DC74ED7}" srcOrd="0" destOrd="3" presId="urn:microsoft.com/office/officeart/2005/8/layout/cycle2"/>
    <dgm:cxn modelId="{0799D4BF-AFDE-4343-99AE-F8F85E8D0FD8}" type="presOf" srcId="{053B2B61-C047-4AB8-AE02-D9C309EF4917}" destId="{4DBEFCAC-1798-4C90-9A27-F6229DC74ED7}" srcOrd="0" destOrd="1" presId="urn:microsoft.com/office/officeart/2005/8/layout/cycle2"/>
    <dgm:cxn modelId="{7F4631B3-624F-4E62-846D-30386EC09416}" srcId="{0A4D38F2-A2F3-4C11-A972-3815F70A87BB}" destId="{78692E48-B036-4890-A818-A12BE616608C}" srcOrd="3" destOrd="0" parTransId="{CC9ADDEA-BA4A-46DB-A4BB-3EA4F0C97656}" sibTransId="{81A94A50-9406-43A9-916C-15CBF9219804}"/>
    <dgm:cxn modelId="{76DEEDB9-BFFC-4D61-A98D-4D8CEBCACCBD}" type="presOf" srcId="{78692E48-B036-4890-A818-A12BE616608C}" destId="{4DBEFCAC-1798-4C90-9A27-F6229DC74ED7}" srcOrd="0" destOrd="4" presId="urn:microsoft.com/office/officeart/2005/8/layout/cycle2"/>
    <dgm:cxn modelId="{15217565-8CF2-4CA9-86E7-0C2076B6F1CB}" srcId="{F55F3838-FCF9-4181-A2ED-E46300903350}" destId="{B8F935ED-02C4-473B-9B76-AC6E67287F6F}" srcOrd="0" destOrd="0" parTransId="{EDCCE189-8086-47FA-B9A6-8FCA02CD68BD}" sibTransId="{AE5B200E-C23F-4A09-AB5D-A3CCAE9F5A64}"/>
    <dgm:cxn modelId="{0D7230DB-B3A7-4E15-94BD-D6F8E4A3A344}" srcId="{B8F935ED-02C4-473B-9B76-AC6E67287F6F}" destId="{688C38F4-F97C-4BA9-A381-199199AF99B0}" srcOrd="1" destOrd="0" parTransId="{7090F683-96F4-4B3A-9CF7-AC6A0C2BDE3C}" sibTransId="{1A9D3D92-1C79-49C3-861A-81906574CE79}"/>
    <dgm:cxn modelId="{40665D98-C05E-41A1-AAA5-2E983D0E5376}" srcId="{0A4D38F2-A2F3-4C11-A972-3815F70A87BB}" destId="{053B2B61-C047-4AB8-AE02-D9C309EF4917}" srcOrd="0" destOrd="0" parTransId="{A10F8D5D-DFB9-45A7-A21B-62BFA198B99D}" sibTransId="{8E40BF1E-9BA1-48BD-BEAB-64D50E3B3825}"/>
    <dgm:cxn modelId="{D3E6AFE1-13E9-46C4-A855-212D01340D33}" srcId="{5D048FC2-6178-444D-86E3-15DCF890F7B7}" destId="{3B14F7AE-EFA5-4C78-9B3A-D48337E7F89C}" srcOrd="0" destOrd="0" parTransId="{4D57F309-2B54-4820-8FE9-67D967E4575B}" sibTransId="{0AC2C082-4101-41E2-8CCF-3BBBD60A94BB}"/>
    <dgm:cxn modelId="{1F305DC3-649F-4946-A589-17BF7BF5C279}" type="presOf" srcId="{688C38F4-F97C-4BA9-A381-199199AF99B0}" destId="{B9AF878D-63F9-44FA-A7A1-ABE46BFA1183}" srcOrd="0" destOrd="2" presId="urn:microsoft.com/office/officeart/2005/8/layout/cycle2"/>
    <dgm:cxn modelId="{94C4408E-0FC8-45F8-B6C1-E11ECC519230}" srcId="{5D048FC2-6178-444D-86E3-15DCF890F7B7}" destId="{76DC769B-F377-4705-8EDE-658713A56892}" srcOrd="1" destOrd="0" parTransId="{0CAB5EC0-41BB-4A9C-B424-32B3AEFC9AF4}" sibTransId="{C9399EA3-1E12-4CB7-8B59-3CB32EB09CA9}"/>
    <dgm:cxn modelId="{F7B6470D-7C18-4F07-918F-BC020D1DA5DB}" srcId="{B8F935ED-02C4-473B-9B76-AC6E67287F6F}" destId="{1513E2BC-38ED-4A6A-96F8-42D11C20CEC8}" srcOrd="0" destOrd="0" parTransId="{551BB40F-FCDA-420B-93A7-82B0D2D6113B}" sibTransId="{7B1E28F5-3A7C-46A4-948C-F9AF95973122}"/>
    <dgm:cxn modelId="{75F7DCFA-135E-4828-9EA1-71075C02E1A4}" type="presOf" srcId="{311003E6-08AD-48A1-A460-A9D4FDD03E1A}" destId="{2DA6613C-24B1-4AFF-A39E-A55E4AF7690F}" srcOrd="0" destOrd="0" presId="urn:microsoft.com/office/officeart/2005/8/layout/cycle2"/>
    <dgm:cxn modelId="{AF793616-619D-4B70-8760-EA22D19BE9D3}" type="presOf" srcId="{AE5B200E-C23F-4A09-AB5D-A3CCAE9F5A64}" destId="{B0015EB6-015B-48D0-B483-35F0AC3C186D}" srcOrd="1" destOrd="0" presId="urn:microsoft.com/office/officeart/2005/8/layout/cycle2"/>
    <dgm:cxn modelId="{B285C143-6BC9-4DAE-8CAF-911CD0F99DE4}" type="presOf" srcId="{5D048FC2-6178-444D-86E3-15DCF890F7B7}" destId="{D11AE5D7-AFB0-4C07-9D5D-8E0FC66F068B}" srcOrd="0" destOrd="0" presId="urn:microsoft.com/office/officeart/2005/8/layout/cycle2"/>
    <dgm:cxn modelId="{11579A2B-8DFD-4349-8E9C-827B12293D1C}" srcId="{F55F3838-FCF9-4181-A2ED-E46300903350}" destId="{2A110FD0-9ED3-44D5-B0AB-FE2623DA35BF}" srcOrd="3" destOrd="0" parTransId="{8F94A8E8-7BBA-4D7B-A26E-A83F65203445}" sibTransId="{6431FB75-9369-41BD-9AE8-2577CDCB3748}"/>
    <dgm:cxn modelId="{844F8995-50CB-439E-820B-94D26DD2E100}" type="presOf" srcId="{1248D619-18A3-4C81-885C-CB678AC1D2DD}" destId="{B9AF878D-63F9-44FA-A7A1-ABE46BFA1183}" srcOrd="0" destOrd="3" presId="urn:microsoft.com/office/officeart/2005/8/layout/cycle2"/>
    <dgm:cxn modelId="{869C39CC-D2A4-4A5B-9E08-6034032967E9}" type="presOf" srcId="{49C368E4-9AEE-429F-BEAA-3C8D299A3253}" destId="{4DBEFCAC-1798-4C90-9A27-F6229DC74ED7}" srcOrd="0" destOrd="2" presId="urn:microsoft.com/office/officeart/2005/8/layout/cycle2"/>
    <dgm:cxn modelId="{F176A1C6-4D10-459F-BBF5-FA06A9D50C1B}" srcId="{F55F3838-FCF9-4181-A2ED-E46300903350}" destId="{0A4D38F2-A2F3-4C11-A972-3815F70A87BB}" srcOrd="2" destOrd="0" parTransId="{D0901C49-7AFE-4242-A566-EDAD4415CD16}" sibTransId="{311003E6-08AD-48A1-A460-A9D4FDD03E1A}"/>
    <dgm:cxn modelId="{1A688D60-7989-434E-A896-7BBB2E8C44B2}" srcId="{0A4D38F2-A2F3-4C11-A972-3815F70A87BB}" destId="{90A7635B-F01E-453A-9392-2DD56A4E6001}" srcOrd="2" destOrd="0" parTransId="{4945773A-92FD-4D9C-AB51-C70D4518620D}" sibTransId="{B29EAD72-B823-4D79-950F-437F153EDAF3}"/>
    <dgm:cxn modelId="{B8458B6E-0BE6-432F-83C6-6BB946FBC945}" srcId="{5D048FC2-6178-444D-86E3-15DCF890F7B7}" destId="{CD3CD100-EC8E-47A6-B553-2FF4635A3A44}" srcOrd="2" destOrd="0" parTransId="{3CAED438-162C-4748-AADB-ED198A87994F}" sibTransId="{3F8B78AF-5FEF-475B-9C32-FB9BFEDC0245}"/>
    <dgm:cxn modelId="{4E15DD54-A0E6-40B6-B2E3-74CC81D60C55}" type="presOf" srcId="{654D02B2-291C-44E0-8484-E9459487AF89}" destId="{2F8011DF-5CFE-404C-B2A3-4308203F8FC5}" srcOrd="0" destOrd="0" presId="urn:microsoft.com/office/officeart/2005/8/layout/cycle2"/>
    <dgm:cxn modelId="{F3C11D13-B9F8-4071-BFEE-7FA9BB1F06AE}" type="presParOf" srcId="{DC576666-BA14-485E-BE79-BB162A53BBAB}" destId="{B9AF878D-63F9-44FA-A7A1-ABE46BFA1183}" srcOrd="0" destOrd="0" presId="urn:microsoft.com/office/officeart/2005/8/layout/cycle2"/>
    <dgm:cxn modelId="{662C8AB2-E56C-420E-8668-0F8268C9332F}" type="presParOf" srcId="{DC576666-BA14-485E-BE79-BB162A53BBAB}" destId="{CF09C538-E04F-45C0-9480-4C2EE2261440}" srcOrd="1" destOrd="0" presId="urn:microsoft.com/office/officeart/2005/8/layout/cycle2"/>
    <dgm:cxn modelId="{0A8374FE-D3C8-447E-B215-8FB795CDB1FE}" type="presParOf" srcId="{CF09C538-E04F-45C0-9480-4C2EE2261440}" destId="{B0015EB6-015B-48D0-B483-35F0AC3C186D}" srcOrd="0" destOrd="0" presId="urn:microsoft.com/office/officeart/2005/8/layout/cycle2"/>
    <dgm:cxn modelId="{5BEB76FE-1AB8-475E-AB85-8A4BA5046BC6}" type="presParOf" srcId="{DC576666-BA14-485E-BE79-BB162A53BBAB}" destId="{D11AE5D7-AFB0-4C07-9D5D-8E0FC66F068B}" srcOrd="2" destOrd="0" presId="urn:microsoft.com/office/officeart/2005/8/layout/cycle2"/>
    <dgm:cxn modelId="{59C390BD-C5FC-4555-8262-46848F4C4674}" type="presParOf" srcId="{DC576666-BA14-485E-BE79-BB162A53BBAB}" destId="{2F8011DF-5CFE-404C-B2A3-4308203F8FC5}" srcOrd="3" destOrd="0" presId="urn:microsoft.com/office/officeart/2005/8/layout/cycle2"/>
    <dgm:cxn modelId="{54F33137-313F-4A7B-8A9E-EC03EE18AB17}" type="presParOf" srcId="{2F8011DF-5CFE-404C-B2A3-4308203F8FC5}" destId="{88BF8DE2-09F1-4F0B-B8F3-D8C1F29EBEBD}" srcOrd="0" destOrd="0" presId="urn:microsoft.com/office/officeart/2005/8/layout/cycle2"/>
    <dgm:cxn modelId="{C4E92FAC-7996-4D9B-BD8C-8EF76B0FA144}" type="presParOf" srcId="{DC576666-BA14-485E-BE79-BB162A53BBAB}" destId="{4DBEFCAC-1798-4C90-9A27-F6229DC74ED7}" srcOrd="4" destOrd="0" presId="urn:microsoft.com/office/officeart/2005/8/layout/cycle2"/>
    <dgm:cxn modelId="{6C5DC0E2-5789-407A-8CAB-CE016CD2CA44}" type="presParOf" srcId="{DC576666-BA14-485E-BE79-BB162A53BBAB}" destId="{2DA6613C-24B1-4AFF-A39E-A55E4AF7690F}" srcOrd="5" destOrd="0" presId="urn:microsoft.com/office/officeart/2005/8/layout/cycle2"/>
    <dgm:cxn modelId="{7B8B3F11-F968-49A9-9362-180002DF3FB4}" type="presParOf" srcId="{2DA6613C-24B1-4AFF-A39E-A55E4AF7690F}" destId="{50EAC75C-B3C4-45BB-B0B3-86A20E8DB0BD}" srcOrd="0" destOrd="0" presId="urn:microsoft.com/office/officeart/2005/8/layout/cycle2"/>
    <dgm:cxn modelId="{1C8ABB63-78F7-4F11-AFD9-604E5AE3D307}" type="presParOf" srcId="{DC576666-BA14-485E-BE79-BB162A53BBAB}" destId="{6B463956-8605-4074-801A-164465D9E2A5}" srcOrd="6" destOrd="0" presId="urn:microsoft.com/office/officeart/2005/8/layout/cycle2"/>
    <dgm:cxn modelId="{8B7AFB87-05DB-4A71-8676-FF59D306AEBE}" type="presParOf" srcId="{DC576666-BA14-485E-BE79-BB162A53BBAB}" destId="{9E21CA50-9235-4C73-92A1-FF67C0B6FDFF}" srcOrd="7" destOrd="0" presId="urn:microsoft.com/office/officeart/2005/8/layout/cycle2"/>
    <dgm:cxn modelId="{ACE5A2D1-F491-4133-AE82-457EBFD3F993}" type="presParOf" srcId="{9E21CA50-9235-4C73-92A1-FF67C0B6FDFF}" destId="{E7FEA4CA-18A7-4131-B4FE-9CFD80753AFE}" srcOrd="0" destOrd="0" presId="urn:microsoft.com/office/officeart/2005/8/layout/cycle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2FEABF-EA53-4C19-9AE2-D86F0CCB7A08}" type="doc">
      <dgm:prSet loTypeId="urn:microsoft.com/office/officeart/2005/8/layout/vList5" loCatId="list" qsTypeId="urn:microsoft.com/office/officeart/2005/8/quickstyle/simple5" qsCatId="simple" csTypeId="urn:microsoft.com/office/officeart/2005/8/colors/accent4_1" csCatId="accent4" phldr="1"/>
      <dgm:spPr/>
      <dgm:t>
        <a:bodyPr/>
        <a:lstStyle/>
        <a:p>
          <a:endParaRPr lang="fr-FR"/>
        </a:p>
      </dgm:t>
    </dgm:pt>
    <dgm:pt modelId="{91FAEFCC-3247-4110-9823-820A367B6E12}">
      <dgm:prSet phldrT="[Texte]" custT="1"/>
      <dgm:spPr/>
      <dgm:t>
        <a:bodyPr/>
        <a:lstStyle/>
        <a:p>
          <a:pPr marL="228600" indent="0" algn="just" defTabSz="1066800" rtl="1">
            <a:lnSpc>
              <a:spcPct val="90000"/>
            </a:lnSpc>
            <a:spcBef>
              <a:spcPct val="0"/>
            </a:spcBef>
            <a:spcAft>
              <a:spcPct val="15000"/>
            </a:spcAft>
            <a:buNone/>
          </a:pPr>
          <a:r>
            <a:rPr lang="ar-SA" sz="3600" b="1" kern="1200" dirty="0" smtClean="0"/>
            <a:t>6-نظرية </a:t>
          </a:r>
          <a:r>
            <a:rPr lang="ar-SA" sz="3600" b="1" kern="1200" dirty="0" err="1" smtClean="0"/>
            <a:t>لوكاس</a:t>
          </a:r>
          <a:r>
            <a:rPr lang="ar-SA" sz="3600" b="1" kern="1200" dirty="0" smtClean="0"/>
            <a:t>:</a:t>
          </a:r>
          <a:r>
            <a:rPr lang="ar-SA" sz="3600" kern="1200" dirty="0" smtClean="0"/>
            <a:t>اعتمد في تفسيره للدورات الاقتصادية على نظرية التوقعات الرشيدة والمستقبلية للأعوان الاقتصادية وتأثيرها على تصرفاتهم ونشاطاتهم الاقتصادية.</a:t>
          </a:r>
        </a:p>
        <a:p>
          <a:pPr marL="228600" indent="0" algn="just" defTabSz="1066800" rtl="1">
            <a:lnSpc>
              <a:spcPct val="90000"/>
            </a:lnSpc>
            <a:spcBef>
              <a:spcPct val="0"/>
            </a:spcBef>
            <a:spcAft>
              <a:spcPct val="15000"/>
            </a:spcAft>
            <a:buNone/>
          </a:pPr>
          <a:r>
            <a:rPr lang="ar-SA" sz="3600" kern="1200" dirty="0" smtClean="0"/>
            <a:t>-وتعتمد النظرية على نموذج سوق العمل الكلاسيكي  واختلاف في أن الأفراد لا يعرفون المستوى العام للأسعار،ولكنهم على علم بمستوى الأجر الاسمي،على عكس قطاع الأعمال الذي لديه كل المعطيات الاقتصادية.</a:t>
          </a:r>
          <a:endParaRPr lang="fr-FR" sz="3600" kern="1200" dirty="0" smtClean="0"/>
        </a:p>
      </dgm:t>
    </dgm:pt>
    <dgm:pt modelId="{126F10FE-ADC5-4A2C-869C-0354C64906AE}" type="parTrans" cxnId="{95E51215-1EFF-4C12-A7BD-AC5682E9C280}">
      <dgm:prSet/>
      <dgm:spPr/>
      <dgm:t>
        <a:bodyPr/>
        <a:lstStyle/>
        <a:p>
          <a:endParaRPr lang="fr-FR"/>
        </a:p>
      </dgm:t>
    </dgm:pt>
    <dgm:pt modelId="{7FA20FB6-6281-436E-81FF-C1693CD87727}" type="sibTrans" cxnId="{95E51215-1EFF-4C12-A7BD-AC5682E9C280}">
      <dgm:prSet/>
      <dgm:spPr/>
      <dgm:t>
        <a:bodyPr/>
        <a:lstStyle/>
        <a:p>
          <a:endParaRPr lang="fr-FR"/>
        </a:p>
      </dgm:t>
    </dgm:pt>
    <dgm:pt modelId="{13D5D85C-A7FB-472D-9156-B1E46B961076}" type="pres">
      <dgm:prSet presAssocID="{AA2FEABF-EA53-4C19-9AE2-D86F0CCB7A08}" presName="Name0" presStyleCnt="0">
        <dgm:presLayoutVars>
          <dgm:dir val="rev"/>
          <dgm:animLvl val="lvl"/>
          <dgm:resizeHandles val="exact"/>
        </dgm:presLayoutVars>
      </dgm:prSet>
      <dgm:spPr/>
      <dgm:t>
        <a:bodyPr/>
        <a:lstStyle/>
        <a:p>
          <a:endParaRPr lang="fr-FR"/>
        </a:p>
      </dgm:t>
    </dgm:pt>
    <dgm:pt modelId="{9B9F8DF8-2CD7-46B8-99B4-A933D3278769}" type="pres">
      <dgm:prSet presAssocID="{91FAEFCC-3247-4110-9823-820A367B6E12}" presName="linNode" presStyleCnt="0"/>
      <dgm:spPr/>
    </dgm:pt>
    <dgm:pt modelId="{6FDBFADA-71CA-43BB-BBFE-C55330F46C47}" type="pres">
      <dgm:prSet presAssocID="{91FAEFCC-3247-4110-9823-820A367B6E12}" presName="parentText" presStyleLbl="node1" presStyleIdx="0" presStyleCnt="1" custScaleX="277778" custLinFactNeighborX="136">
        <dgm:presLayoutVars>
          <dgm:chMax val="1"/>
          <dgm:bulletEnabled val="1"/>
        </dgm:presLayoutVars>
      </dgm:prSet>
      <dgm:spPr/>
      <dgm:t>
        <a:bodyPr/>
        <a:lstStyle/>
        <a:p>
          <a:endParaRPr lang="fr-FR"/>
        </a:p>
      </dgm:t>
    </dgm:pt>
  </dgm:ptLst>
  <dgm:cxnLst>
    <dgm:cxn modelId="{95E51215-1EFF-4C12-A7BD-AC5682E9C280}" srcId="{AA2FEABF-EA53-4C19-9AE2-D86F0CCB7A08}" destId="{91FAEFCC-3247-4110-9823-820A367B6E12}" srcOrd="0" destOrd="0" parTransId="{126F10FE-ADC5-4A2C-869C-0354C64906AE}" sibTransId="{7FA20FB6-6281-436E-81FF-C1693CD87727}"/>
    <dgm:cxn modelId="{0D5131AE-CF2E-4EB5-8F43-5917155F32D4}" type="presOf" srcId="{91FAEFCC-3247-4110-9823-820A367B6E12}" destId="{6FDBFADA-71CA-43BB-BBFE-C55330F46C47}" srcOrd="0" destOrd="0" presId="urn:microsoft.com/office/officeart/2005/8/layout/vList5"/>
    <dgm:cxn modelId="{753F5E7A-4AD3-40A4-9565-029A52C23CF4}" type="presOf" srcId="{AA2FEABF-EA53-4C19-9AE2-D86F0CCB7A08}" destId="{13D5D85C-A7FB-472D-9156-B1E46B961076}" srcOrd="0" destOrd="0" presId="urn:microsoft.com/office/officeart/2005/8/layout/vList5"/>
    <dgm:cxn modelId="{2128A88F-9167-4676-B066-FBFE07D76731}" type="presParOf" srcId="{13D5D85C-A7FB-472D-9156-B1E46B961076}" destId="{9B9F8DF8-2CD7-46B8-99B4-A933D3278769}" srcOrd="0" destOrd="0" presId="urn:microsoft.com/office/officeart/2005/8/layout/vList5"/>
    <dgm:cxn modelId="{ABD14AC8-22D5-41E1-8177-ECD2288A50B1}" type="presParOf" srcId="{9B9F8DF8-2CD7-46B8-99B4-A933D3278769}" destId="{6FDBFADA-71CA-43BB-BBFE-C55330F46C47}"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2FEABF-EA53-4C19-9AE2-D86F0CCB7A08}" type="doc">
      <dgm:prSet loTypeId="urn:microsoft.com/office/officeart/2005/8/layout/vList5" loCatId="list" qsTypeId="urn:microsoft.com/office/officeart/2005/8/quickstyle/simple5" qsCatId="simple" csTypeId="urn:microsoft.com/office/officeart/2005/8/colors/accent4_1" csCatId="accent4" phldr="1"/>
      <dgm:spPr/>
      <dgm:t>
        <a:bodyPr/>
        <a:lstStyle/>
        <a:p>
          <a:endParaRPr lang="fr-FR"/>
        </a:p>
      </dgm:t>
    </dgm:pt>
    <dgm:pt modelId="{91FAEFCC-3247-4110-9823-820A367B6E12}">
      <dgm:prSet phldrT="[Texte]" custT="1"/>
      <dgm:spPr/>
      <dgm:t>
        <a:bodyPr/>
        <a:lstStyle/>
        <a:p>
          <a:pPr marL="228600" indent="0" algn="just" defTabSz="1066800" rtl="1">
            <a:lnSpc>
              <a:spcPct val="90000"/>
            </a:lnSpc>
            <a:spcBef>
              <a:spcPct val="0"/>
            </a:spcBef>
            <a:spcAft>
              <a:spcPct val="15000"/>
            </a:spcAft>
            <a:buNone/>
          </a:pPr>
          <a:r>
            <a:rPr lang="ar-SA" sz="3600" kern="1200" dirty="0" smtClean="0"/>
            <a:t>-فعند </a:t>
          </a:r>
          <a:r>
            <a:rPr lang="ar-SA" sz="3600" b="1" kern="1200" dirty="0" smtClean="0"/>
            <a:t>ارتفاع</a:t>
          </a:r>
          <a:r>
            <a:rPr lang="ar-SA" sz="3600" kern="1200" dirty="0" smtClean="0"/>
            <a:t> المستوى </a:t>
          </a:r>
          <a:r>
            <a:rPr lang="ar-SA" sz="3600" b="1" kern="1200" dirty="0" smtClean="0"/>
            <a:t>العام للأسعار </a:t>
          </a:r>
          <a:r>
            <a:rPr lang="ar-SA" sz="3600" kern="1200" dirty="0" smtClean="0"/>
            <a:t>فإن قطاع الأعمال يتجه </a:t>
          </a:r>
          <a:r>
            <a:rPr lang="ar-SA" sz="3600" b="1" kern="1200" dirty="0" smtClean="0"/>
            <a:t>لرفع حجم </a:t>
          </a:r>
          <a:r>
            <a:rPr lang="ar-SA" sz="3600" b="1" kern="1200" dirty="0" err="1" smtClean="0"/>
            <a:t>العمالة </a:t>
          </a:r>
          <a:r>
            <a:rPr lang="ar-SA" sz="3600" kern="1200" dirty="0" smtClean="0"/>
            <a:t>،مما يؤدي إلى </a:t>
          </a:r>
          <a:r>
            <a:rPr lang="ar-SA" sz="3600" b="1" kern="1200" dirty="0" smtClean="0">
              <a:solidFill>
                <a:schemeClr val="tx1"/>
              </a:solidFill>
            </a:rPr>
            <a:t>زيادة الانتاج </a:t>
          </a:r>
          <a:r>
            <a:rPr lang="ar-SA" sz="3600" kern="1200" dirty="0" smtClean="0"/>
            <a:t>وبالتالي نكون أما مرحلة </a:t>
          </a:r>
          <a:r>
            <a:rPr lang="ar-SA" sz="3600" b="1" kern="1200" dirty="0" smtClean="0"/>
            <a:t>التوسع</a:t>
          </a:r>
          <a:r>
            <a:rPr lang="ar-SA" sz="3600" kern="1200" dirty="0" smtClean="0"/>
            <a:t> في الدورة الاقتصادية،والعكس في حالة </a:t>
          </a:r>
          <a:r>
            <a:rPr lang="ar-SA" sz="3600" b="1" kern="1200" dirty="0" smtClean="0"/>
            <a:t>انخفاض المستوى العام </a:t>
          </a:r>
          <a:r>
            <a:rPr lang="ar-SA" sz="3600" kern="1200" dirty="0" smtClean="0"/>
            <a:t>لأسعار فإن </a:t>
          </a:r>
          <a:r>
            <a:rPr lang="ar-SA" sz="3600" b="1" kern="1200" dirty="0" smtClean="0"/>
            <a:t>الأجر الحقيقي يرتفع </a:t>
          </a:r>
          <a:r>
            <a:rPr lang="ar-SA" sz="3600" kern="1200" dirty="0" smtClean="0"/>
            <a:t>مما يؤدي إلى </a:t>
          </a:r>
          <a:r>
            <a:rPr lang="ar-SA" sz="3600" b="1" kern="1200" dirty="0" smtClean="0"/>
            <a:t>تراجع حجم العمالة </a:t>
          </a:r>
          <a:r>
            <a:rPr lang="ar-SA" sz="3600" kern="1200" dirty="0" smtClean="0"/>
            <a:t>وبالتالي </a:t>
          </a:r>
          <a:r>
            <a:rPr lang="ar-SA" sz="3600" b="1" kern="1200" dirty="0" smtClean="0"/>
            <a:t>انكماش </a:t>
          </a:r>
          <a:r>
            <a:rPr lang="ar-SA" sz="3600" kern="1200" dirty="0" smtClean="0"/>
            <a:t>قطاع الأعمال نتيجة ارتفاع التكلفة للمنتجات،وهنا نكون أمام مرحلة </a:t>
          </a:r>
          <a:r>
            <a:rPr lang="ar-SA" sz="3600" kern="1200" dirty="0" err="1" smtClean="0"/>
            <a:t>الانكماش.</a:t>
          </a:r>
          <a:r>
            <a:rPr lang="ar-SA" sz="3600" kern="1200" dirty="0" smtClean="0"/>
            <a:t> </a:t>
          </a:r>
          <a:endParaRPr lang="fr-FR" sz="3600" kern="1200" dirty="0" smtClean="0"/>
        </a:p>
      </dgm:t>
    </dgm:pt>
    <dgm:pt modelId="{126F10FE-ADC5-4A2C-869C-0354C64906AE}" type="parTrans" cxnId="{95E51215-1EFF-4C12-A7BD-AC5682E9C280}">
      <dgm:prSet/>
      <dgm:spPr/>
      <dgm:t>
        <a:bodyPr/>
        <a:lstStyle/>
        <a:p>
          <a:endParaRPr lang="fr-FR"/>
        </a:p>
      </dgm:t>
    </dgm:pt>
    <dgm:pt modelId="{7FA20FB6-6281-436E-81FF-C1693CD87727}" type="sibTrans" cxnId="{95E51215-1EFF-4C12-A7BD-AC5682E9C280}">
      <dgm:prSet/>
      <dgm:spPr/>
      <dgm:t>
        <a:bodyPr/>
        <a:lstStyle/>
        <a:p>
          <a:endParaRPr lang="fr-FR"/>
        </a:p>
      </dgm:t>
    </dgm:pt>
    <dgm:pt modelId="{13D5D85C-A7FB-472D-9156-B1E46B961076}" type="pres">
      <dgm:prSet presAssocID="{AA2FEABF-EA53-4C19-9AE2-D86F0CCB7A08}" presName="Name0" presStyleCnt="0">
        <dgm:presLayoutVars>
          <dgm:dir val="rev"/>
          <dgm:animLvl val="lvl"/>
          <dgm:resizeHandles val="exact"/>
        </dgm:presLayoutVars>
      </dgm:prSet>
      <dgm:spPr/>
      <dgm:t>
        <a:bodyPr/>
        <a:lstStyle/>
        <a:p>
          <a:endParaRPr lang="fr-FR"/>
        </a:p>
      </dgm:t>
    </dgm:pt>
    <dgm:pt modelId="{9B9F8DF8-2CD7-46B8-99B4-A933D3278769}" type="pres">
      <dgm:prSet presAssocID="{91FAEFCC-3247-4110-9823-820A367B6E12}" presName="linNode" presStyleCnt="0"/>
      <dgm:spPr/>
    </dgm:pt>
    <dgm:pt modelId="{6FDBFADA-71CA-43BB-BBFE-C55330F46C47}" type="pres">
      <dgm:prSet presAssocID="{91FAEFCC-3247-4110-9823-820A367B6E12}" presName="parentText" presStyleLbl="node1" presStyleIdx="0" presStyleCnt="1" custScaleX="277778" custLinFactNeighborX="136">
        <dgm:presLayoutVars>
          <dgm:chMax val="1"/>
          <dgm:bulletEnabled val="1"/>
        </dgm:presLayoutVars>
      </dgm:prSet>
      <dgm:spPr/>
      <dgm:t>
        <a:bodyPr/>
        <a:lstStyle/>
        <a:p>
          <a:endParaRPr lang="fr-FR"/>
        </a:p>
      </dgm:t>
    </dgm:pt>
  </dgm:ptLst>
  <dgm:cxnLst>
    <dgm:cxn modelId="{95E51215-1EFF-4C12-A7BD-AC5682E9C280}" srcId="{AA2FEABF-EA53-4C19-9AE2-D86F0CCB7A08}" destId="{91FAEFCC-3247-4110-9823-820A367B6E12}" srcOrd="0" destOrd="0" parTransId="{126F10FE-ADC5-4A2C-869C-0354C64906AE}" sibTransId="{7FA20FB6-6281-436E-81FF-C1693CD87727}"/>
    <dgm:cxn modelId="{6F22B07E-B3C8-4CA3-83BF-046EA4B0A279}" type="presOf" srcId="{AA2FEABF-EA53-4C19-9AE2-D86F0CCB7A08}" destId="{13D5D85C-A7FB-472D-9156-B1E46B961076}" srcOrd="0" destOrd="0" presId="urn:microsoft.com/office/officeart/2005/8/layout/vList5"/>
    <dgm:cxn modelId="{64151C88-C0CF-41FA-93FA-FAC3F2E9D32D}" type="presOf" srcId="{91FAEFCC-3247-4110-9823-820A367B6E12}" destId="{6FDBFADA-71CA-43BB-BBFE-C55330F46C47}" srcOrd="0" destOrd="0" presId="urn:microsoft.com/office/officeart/2005/8/layout/vList5"/>
    <dgm:cxn modelId="{9420B42C-25FC-463A-A1AC-DC0E998D5331}" type="presParOf" srcId="{13D5D85C-A7FB-472D-9156-B1E46B961076}" destId="{9B9F8DF8-2CD7-46B8-99B4-A933D3278769}" srcOrd="0" destOrd="0" presId="urn:microsoft.com/office/officeart/2005/8/layout/vList5"/>
    <dgm:cxn modelId="{12929E4D-9F52-4D12-A083-4A0E4721E10D}" type="presParOf" srcId="{9B9F8DF8-2CD7-46B8-99B4-A933D3278769}" destId="{6FDBFADA-71CA-43BB-BBFE-C55330F46C47}"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2FEABF-EA53-4C19-9AE2-D86F0CCB7A08}" type="doc">
      <dgm:prSet loTypeId="urn:microsoft.com/office/officeart/2005/8/layout/vList5" loCatId="list" qsTypeId="urn:microsoft.com/office/officeart/2005/8/quickstyle/simple5" qsCatId="simple" csTypeId="urn:microsoft.com/office/officeart/2005/8/colors/accent4_1" csCatId="accent4" phldr="1"/>
      <dgm:spPr/>
      <dgm:t>
        <a:bodyPr/>
        <a:lstStyle/>
        <a:p>
          <a:endParaRPr lang="fr-FR"/>
        </a:p>
      </dgm:t>
    </dgm:pt>
    <dgm:pt modelId="{91FAEFCC-3247-4110-9823-820A367B6E12}">
      <dgm:prSet phldrT="[Texte]" custT="1"/>
      <dgm:spPr/>
      <dgm:t>
        <a:bodyPr/>
        <a:lstStyle/>
        <a:p>
          <a:pPr marL="228600" indent="0" algn="just" defTabSz="1066800" rtl="1">
            <a:lnSpc>
              <a:spcPct val="90000"/>
            </a:lnSpc>
            <a:spcBef>
              <a:spcPct val="0"/>
            </a:spcBef>
            <a:spcAft>
              <a:spcPct val="15000"/>
            </a:spcAft>
            <a:buNone/>
          </a:pPr>
          <a:r>
            <a:rPr lang="ar-SA" sz="4400" kern="1200" dirty="0" smtClean="0"/>
            <a:t>لقد استنتج </a:t>
          </a:r>
          <a:r>
            <a:rPr lang="fr-FR" sz="4400" b="1" kern="1200" dirty="0" smtClean="0"/>
            <a:t>Schumpeter</a:t>
          </a:r>
          <a:r>
            <a:rPr lang="fr-FR" sz="4400" kern="1200" dirty="0" smtClean="0"/>
            <a:t> </a:t>
          </a:r>
          <a:r>
            <a:rPr lang="ar-SA" sz="4400" kern="1200" dirty="0" smtClean="0"/>
            <a:t> بعد دراسته لمختلف أنواع الدورات الاقتصادية بأنها تتداخل فيما بينها،حيث خلال فترة الدورة الاقتصادية الطويلة تحدث تذبذبات أخرى في النشاط الاقتصادي.</a:t>
          </a:r>
          <a:endParaRPr lang="fr-FR" sz="4400" b="1" kern="1200" baseline="0" dirty="0" smtClean="0">
            <a:effectLst>
              <a:glow rad="101600">
                <a:schemeClr val="accent5">
                  <a:satMod val="175000"/>
                  <a:alpha val="40000"/>
                </a:schemeClr>
              </a:glow>
            </a:effectLst>
            <a:latin typeface="+mn-lt"/>
            <a:ea typeface="+mn-ea"/>
            <a:cs typeface="Simplified Arabic" pitchFamily="2" charset="-78"/>
          </a:endParaRPr>
        </a:p>
      </dgm:t>
    </dgm:pt>
    <dgm:pt modelId="{7FA20FB6-6281-436E-81FF-C1693CD87727}" type="sibTrans" cxnId="{95E51215-1EFF-4C12-A7BD-AC5682E9C280}">
      <dgm:prSet/>
      <dgm:spPr/>
      <dgm:t>
        <a:bodyPr/>
        <a:lstStyle/>
        <a:p>
          <a:endParaRPr lang="fr-FR"/>
        </a:p>
      </dgm:t>
    </dgm:pt>
    <dgm:pt modelId="{126F10FE-ADC5-4A2C-869C-0354C64906AE}" type="parTrans" cxnId="{95E51215-1EFF-4C12-A7BD-AC5682E9C280}">
      <dgm:prSet/>
      <dgm:spPr/>
      <dgm:t>
        <a:bodyPr/>
        <a:lstStyle/>
        <a:p>
          <a:endParaRPr lang="fr-FR"/>
        </a:p>
      </dgm:t>
    </dgm:pt>
    <dgm:pt modelId="{13D5D85C-A7FB-472D-9156-B1E46B961076}" type="pres">
      <dgm:prSet presAssocID="{AA2FEABF-EA53-4C19-9AE2-D86F0CCB7A08}" presName="Name0" presStyleCnt="0">
        <dgm:presLayoutVars>
          <dgm:dir val="rev"/>
          <dgm:animLvl val="lvl"/>
          <dgm:resizeHandles val="exact"/>
        </dgm:presLayoutVars>
      </dgm:prSet>
      <dgm:spPr/>
      <dgm:t>
        <a:bodyPr/>
        <a:lstStyle/>
        <a:p>
          <a:endParaRPr lang="fr-FR"/>
        </a:p>
      </dgm:t>
    </dgm:pt>
    <dgm:pt modelId="{9B9F8DF8-2CD7-46B8-99B4-A933D3278769}" type="pres">
      <dgm:prSet presAssocID="{91FAEFCC-3247-4110-9823-820A367B6E12}" presName="linNode" presStyleCnt="0"/>
      <dgm:spPr/>
    </dgm:pt>
    <dgm:pt modelId="{6FDBFADA-71CA-43BB-BBFE-C55330F46C47}" type="pres">
      <dgm:prSet presAssocID="{91FAEFCC-3247-4110-9823-820A367B6E12}" presName="parentText" presStyleLbl="node1" presStyleIdx="0" presStyleCnt="1" custScaleX="277778" custLinFactNeighborX="-136" custLinFactNeighborY="-7749">
        <dgm:presLayoutVars>
          <dgm:chMax val="1"/>
          <dgm:bulletEnabled val="1"/>
        </dgm:presLayoutVars>
      </dgm:prSet>
      <dgm:spPr/>
      <dgm:t>
        <a:bodyPr/>
        <a:lstStyle/>
        <a:p>
          <a:endParaRPr lang="fr-FR"/>
        </a:p>
      </dgm:t>
    </dgm:pt>
  </dgm:ptLst>
  <dgm:cxnLst>
    <dgm:cxn modelId="{95E51215-1EFF-4C12-A7BD-AC5682E9C280}" srcId="{AA2FEABF-EA53-4C19-9AE2-D86F0CCB7A08}" destId="{91FAEFCC-3247-4110-9823-820A367B6E12}" srcOrd="0" destOrd="0" parTransId="{126F10FE-ADC5-4A2C-869C-0354C64906AE}" sibTransId="{7FA20FB6-6281-436E-81FF-C1693CD87727}"/>
    <dgm:cxn modelId="{67AAAB92-B39A-4764-B98A-1E991A6CE505}" type="presOf" srcId="{AA2FEABF-EA53-4C19-9AE2-D86F0CCB7A08}" destId="{13D5D85C-A7FB-472D-9156-B1E46B961076}" srcOrd="0" destOrd="0" presId="urn:microsoft.com/office/officeart/2005/8/layout/vList5"/>
    <dgm:cxn modelId="{F8E0E14C-0E73-429F-B549-99D372DC796C}" type="presOf" srcId="{91FAEFCC-3247-4110-9823-820A367B6E12}" destId="{6FDBFADA-71CA-43BB-BBFE-C55330F46C47}" srcOrd="0" destOrd="0" presId="urn:microsoft.com/office/officeart/2005/8/layout/vList5"/>
    <dgm:cxn modelId="{B8070867-236E-4E28-B8CA-B788177AC16E}" type="presParOf" srcId="{13D5D85C-A7FB-472D-9156-B1E46B961076}" destId="{9B9F8DF8-2CD7-46B8-99B4-A933D3278769}" srcOrd="0" destOrd="0" presId="urn:microsoft.com/office/officeart/2005/8/layout/vList5"/>
    <dgm:cxn modelId="{EF92650F-CD89-4FFF-858B-5F20C8EC5055}" type="presParOf" srcId="{9B9F8DF8-2CD7-46B8-99B4-A933D3278769}" destId="{6FDBFADA-71CA-43BB-BBFE-C55330F46C47}"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2FEABF-EA53-4C19-9AE2-D86F0CCB7A08}" type="doc">
      <dgm:prSet loTypeId="urn:microsoft.com/office/officeart/2005/8/layout/vList5" loCatId="list" qsTypeId="urn:microsoft.com/office/officeart/2005/8/quickstyle/simple5" qsCatId="simple" csTypeId="urn:microsoft.com/office/officeart/2005/8/colors/accent4_1" csCatId="accent4" phldr="1"/>
      <dgm:spPr/>
      <dgm:t>
        <a:bodyPr/>
        <a:lstStyle/>
        <a:p>
          <a:endParaRPr lang="fr-FR"/>
        </a:p>
      </dgm:t>
    </dgm:pt>
    <dgm:pt modelId="{91FAEFCC-3247-4110-9823-820A367B6E12}">
      <dgm:prSet phldrT="[Texte]" custT="1"/>
      <dgm:spPr/>
      <dgm:t>
        <a:bodyPr/>
        <a:lstStyle/>
        <a:p>
          <a:pPr marL="228600" marR="0" indent="0" algn="just" defTabSz="1066800" rtl="1" eaLnBrk="1" fontAlgn="auto" latinLnBrk="0" hangingPunct="1">
            <a:lnSpc>
              <a:spcPct val="90000"/>
            </a:lnSpc>
            <a:spcBef>
              <a:spcPct val="0"/>
            </a:spcBef>
            <a:spcAft>
              <a:spcPct val="15000"/>
            </a:spcAft>
            <a:buClrTx/>
            <a:buSzTx/>
            <a:buFontTx/>
            <a:buNone/>
            <a:tabLst/>
            <a:defRPr/>
          </a:pPr>
          <a:r>
            <a:rPr lang="ar-SA" sz="3600" kern="1200" dirty="0" smtClean="0"/>
            <a:t>    إن حدوث الطفرات التكنولوجية هو المتسبب الأكبر فيما يعرف بالدورات الاقتصادية  </a:t>
          </a:r>
          <a:r>
            <a:rPr lang="ar-SA" sz="3600" kern="1200" dirty="0" err="1" smtClean="0"/>
            <a:t>الكبرى </a:t>
          </a:r>
          <a:r>
            <a:rPr lang="ar-SA" sz="3600" kern="1200" dirty="0" smtClean="0"/>
            <a:t>،حيث تاريخيا وكما يظهر الشكل أعلاه وجود ترابط كبير بين انتقال العملية الانتاجية من أسلوب انتاج إلى آخر بسبب الاختراعات العلمية والتكنولوجية من </a:t>
          </a:r>
          <a:r>
            <a:rPr lang="ar-SA" sz="3600" kern="1200" dirty="0" err="1" smtClean="0"/>
            <a:t>جهة </a:t>
          </a:r>
          <a:r>
            <a:rPr lang="ar-SA" sz="3600" kern="1200" dirty="0" smtClean="0"/>
            <a:t>،والتقلبات الاقتصادية الكبرى التي تصيب أغلب اقتصاديات دول العالم بنفس السمات توسعا وهبوطا من جهة أخرى.</a:t>
          </a:r>
          <a:endParaRPr lang="fr-FR" sz="3200" kern="1200" dirty="0" smtClean="0"/>
        </a:p>
      </dgm:t>
    </dgm:pt>
    <dgm:pt modelId="{126F10FE-ADC5-4A2C-869C-0354C64906AE}" type="parTrans" cxnId="{95E51215-1EFF-4C12-A7BD-AC5682E9C280}">
      <dgm:prSet/>
      <dgm:spPr/>
      <dgm:t>
        <a:bodyPr/>
        <a:lstStyle/>
        <a:p>
          <a:endParaRPr lang="fr-FR"/>
        </a:p>
      </dgm:t>
    </dgm:pt>
    <dgm:pt modelId="{7FA20FB6-6281-436E-81FF-C1693CD87727}" type="sibTrans" cxnId="{95E51215-1EFF-4C12-A7BD-AC5682E9C280}">
      <dgm:prSet/>
      <dgm:spPr/>
      <dgm:t>
        <a:bodyPr/>
        <a:lstStyle/>
        <a:p>
          <a:endParaRPr lang="fr-FR"/>
        </a:p>
      </dgm:t>
    </dgm:pt>
    <dgm:pt modelId="{13D5D85C-A7FB-472D-9156-B1E46B961076}" type="pres">
      <dgm:prSet presAssocID="{AA2FEABF-EA53-4C19-9AE2-D86F0CCB7A08}" presName="Name0" presStyleCnt="0">
        <dgm:presLayoutVars>
          <dgm:dir val="rev"/>
          <dgm:animLvl val="lvl"/>
          <dgm:resizeHandles val="exact"/>
        </dgm:presLayoutVars>
      </dgm:prSet>
      <dgm:spPr/>
      <dgm:t>
        <a:bodyPr/>
        <a:lstStyle/>
        <a:p>
          <a:endParaRPr lang="fr-FR"/>
        </a:p>
      </dgm:t>
    </dgm:pt>
    <dgm:pt modelId="{9B9F8DF8-2CD7-46B8-99B4-A933D3278769}" type="pres">
      <dgm:prSet presAssocID="{91FAEFCC-3247-4110-9823-820A367B6E12}" presName="linNode" presStyleCnt="0"/>
      <dgm:spPr/>
    </dgm:pt>
    <dgm:pt modelId="{6FDBFADA-71CA-43BB-BBFE-C55330F46C47}" type="pres">
      <dgm:prSet presAssocID="{91FAEFCC-3247-4110-9823-820A367B6E12}" presName="parentText" presStyleLbl="node1" presStyleIdx="0" presStyleCnt="1" custScaleX="277778" custLinFactNeighborX="-136" custLinFactNeighborY="-9686">
        <dgm:presLayoutVars>
          <dgm:chMax val="1"/>
          <dgm:bulletEnabled val="1"/>
        </dgm:presLayoutVars>
      </dgm:prSet>
      <dgm:spPr/>
      <dgm:t>
        <a:bodyPr/>
        <a:lstStyle/>
        <a:p>
          <a:endParaRPr lang="fr-FR"/>
        </a:p>
      </dgm:t>
    </dgm:pt>
  </dgm:ptLst>
  <dgm:cxnLst>
    <dgm:cxn modelId="{95E51215-1EFF-4C12-A7BD-AC5682E9C280}" srcId="{AA2FEABF-EA53-4C19-9AE2-D86F0CCB7A08}" destId="{91FAEFCC-3247-4110-9823-820A367B6E12}" srcOrd="0" destOrd="0" parTransId="{126F10FE-ADC5-4A2C-869C-0354C64906AE}" sibTransId="{7FA20FB6-6281-436E-81FF-C1693CD87727}"/>
    <dgm:cxn modelId="{5D400E7D-EF92-4A2E-B311-1133BCFE0CE7}" type="presOf" srcId="{AA2FEABF-EA53-4C19-9AE2-D86F0CCB7A08}" destId="{13D5D85C-A7FB-472D-9156-B1E46B961076}" srcOrd="0" destOrd="0" presId="urn:microsoft.com/office/officeart/2005/8/layout/vList5"/>
    <dgm:cxn modelId="{F3CB4EF8-890D-43D2-91AC-1E09BB4F52DC}" type="presOf" srcId="{91FAEFCC-3247-4110-9823-820A367B6E12}" destId="{6FDBFADA-71CA-43BB-BBFE-C55330F46C47}" srcOrd="0" destOrd="0" presId="urn:microsoft.com/office/officeart/2005/8/layout/vList5"/>
    <dgm:cxn modelId="{027E8E2D-9411-4041-BA2B-19ED0A7E9EF2}" type="presParOf" srcId="{13D5D85C-A7FB-472D-9156-B1E46B961076}" destId="{9B9F8DF8-2CD7-46B8-99B4-A933D3278769}" srcOrd="0" destOrd="0" presId="urn:microsoft.com/office/officeart/2005/8/layout/vList5"/>
    <dgm:cxn modelId="{699D2C2D-78C7-4CBD-85B9-2CFD6A95A1D7}" type="presParOf" srcId="{9B9F8DF8-2CD7-46B8-99B4-A933D3278769}" destId="{6FDBFADA-71CA-43BB-BBFE-C55330F46C47}"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2FEABF-EA53-4C19-9AE2-D86F0CCB7A08}" type="doc">
      <dgm:prSet loTypeId="urn:microsoft.com/office/officeart/2005/8/layout/vList5" loCatId="list" qsTypeId="urn:microsoft.com/office/officeart/2005/8/quickstyle/simple5" qsCatId="simple" csTypeId="urn:microsoft.com/office/officeart/2005/8/colors/accent4_1" csCatId="accent4" phldr="1"/>
      <dgm:spPr/>
      <dgm:t>
        <a:bodyPr/>
        <a:lstStyle/>
        <a:p>
          <a:endParaRPr lang="fr-FR"/>
        </a:p>
      </dgm:t>
    </dgm:pt>
    <dgm:pt modelId="{91FAEFCC-3247-4110-9823-820A367B6E12}">
      <dgm:prSet phldrT="[Texte]" custT="1"/>
      <dgm:spPr/>
      <dgm:t>
        <a:bodyPr/>
        <a:lstStyle/>
        <a:p>
          <a:pPr marL="228600" indent="0" algn="just" defTabSz="1066800" rtl="1">
            <a:lnSpc>
              <a:spcPct val="90000"/>
            </a:lnSpc>
            <a:spcBef>
              <a:spcPct val="0"/>
            </a:spcBef>
            <a:spcAft>
              <a:spcPct val="15000"/>
            </a:spcAft>
            <a:buNone/>
          </a:pPr>
          <a:r>
            <a:rPr lang="ar-SA" sz="3600" b="1" kern="1200" dirty="0" smtClean="0"/>
            <a:t>1-الدورات الاقتصادية كظاهرة طبيعية:</a:t>
          </a:r>
          <a:r>
            <a:rPr lang="ar-SA" sz="3600" kern="1200" dirty="0" smtClean="0"/>
            <a:t>عرفت الدورة الاقتصادية منذ القدم،حيث ما ورد في سورة سيدنا يوسف عليه السلام،إلا تعريف لها وتشخيص لسمات مراحلها وتحديد لمدتها،حيث تقسم إلى مرحلتين،مرحلة </a:t>
          </a:r>
          <a:r>
            <a:rPr lang="ar-SA" sz="3600" kern="1200" dirty="0" err="1" smtClean="0"/>
            <a:t>التوسع </a:t>
          </a:r>
          <a:r>
            <a:rPr lang="ar-SA" sz="3600" kern="1200" dirty="0" smtClean="0"/>
            <a:t>(7 سنوات)،مرحلة الانكماش(7 سنوات) تفصلهما فترة انعطاف تقدر بسنة واحدة،ولمعالجة آثار هذه الدورة يجب الادخار وعدم الاسراف في فترة </a:t>
          </a:r>
          <a:r>
            <a:rPr lang="ar-SA" sz="3600" kern="1200" dirty="0" err="1" smtClean="0"/>
            <a:t>الرخاء.</a:t>
          </a:r>
          <a:r>
            <a:rPr lang="ar-SA" sz="3600" b="1" kern="1200" dirty="0" smtClean="0"/>
            <a:t> </a:t>
          </a:r>
          <a:endParaRPr lang="fr-FR" sz="3600" b="1" kern="1200" baseline="0" dirty="0" smtClean="0">
            <a:effectLst>
              <a:glow rad="101600">
                <a:schemeClr val="accent5">
                  <a:satMod val="175000"/>
                  <a:alpha val="40000"/>
                </a:schemeClr>
              </a:glow>
            </a:effectLst>
            <a:latin typeface="+mn-lt"/>
            <a:ea typeface="+mn-ea"/>
            <a:cs typeface="Simplified Arabic" pitchFamily="2" charset="-78"/>
          </a:endParaRPr>
        </a:p>
      </dgm:t>
    </dgm:pt>
    <dgm:pt modelId="{126F10FE-ADC5-4A2C-869C-0354C64906AE}" type="parTrans" cxnId="{95E51215-1EFF-4C12-A7BD-AC5682E9C280}">
      <dgm:prSet/>
      <dgm:spPr/>
      <dgm:t>
        <a:bodyPr/>
        <a:lstStyle/>
        <a:p>
          <a:endParaRPr lang="fr-FR"/>
        </a:p>
      </dgm:t>
    </dgm:pt>
    <dgm:pt modelId="{7FA20FB6-6281-436E-81FF-C1693CD87727}" type="sibTrans" cxnId="{95E51215-1EFF-4C12-A7BD-AC5682E9C280}">
      <dgm:prSet/>
      <dgm:spPr/>
      <dgm:t>
        <a:bodyPr/>
        <a:lstStyle/>
        <a:p>
          <a:endParaRPr lang="fr-FR"/>
        </a:p>
      </dgm:t>
    </dgm:pt>
    <dgm:pt modelId="{13D5D85C-A7FB-472D-9156-B1E46B961076}" type="pres">
      <dgm:prSet presAssocID="{AA2FEABF-EA53-4C19-9AE2-D86F0CCB7A08}" presName="Name0" presStyleCnt="0">
        <dgm:presLayoutVars>
          <dgm:dir val="rev"/>
          <dgm:animLvl val="lvl"/>
          <dgm:resizeHandles val="exact"/>
        </dgm:presLayoutVars>
      </dgm:prSet>
      <dgm:spPr/>
      <dgm:t>
        <a:bodyPr/>
        <a:lstStyle/>
        <a:p>
          <a:endParaRPr lang="fr-FR"/>
        </a:p>
      </dgm:t>
    </dgm:pt>
    <dgm:pt modelId="{9B9F8DF8-2CD7-46B8-99B4-A933D3278769}" type="pres">
      <dgm:prSet presAssocID="{91FAEFCC-3247-4110-9823-820A367B6E12}" presName="linNode" presStyleCnt="0"/>
      <dgm:spPr/>
    </dgm:pt>
    <dgm:pt modelId="{6FDBFADA-71CA-43BB-BBFE-C55330F46C47}" type="pres">
      <dgm:prSet presAssocID="{91FAEFCC-3247-4110-9823-820A367B6E12}" presName="parentText" presStyleLbl="node1" presStyleIdx="0" presStyleCnt="1" custScaleX="277778" custLinFactNeighborX="-136" custLinFactNeighborY="-9686">
        <dgm:presLayoutVars>
          <dgm:chMax val="1"/>
          <dgm:bulletEnabled val="1"/>
        </dgm:presLayoutVars>
      </dgm:prSet>
      <dgm:spPr/>
      <dgm:t>
        <a:bodyPr/>
        <a:lstStyle/>
        <a:p>
          <a:endParaRPr lang="fr-FR"/>
        </a:p>
      </dgm:t>
    </dgm:pt>
  </dgm:ptLst>
  <dgm:cxnLst>
    <dgm:cxn modelId="{95E51215-1EFF-4C12-A7BD-AC5682E9C280}" srcId="{AA2FEABF-EA53-4C19-9AE2-D86F0CCB7A08}" destId="{91FAEFCC-3247-4110-9823-820A367B6E12}" srcOrd="0" destOrd="0" parTransId="{126F10FE-ADC5-4A2C-869C-0354C64906AE}" sibTransId="{7FA20FB6-6281-436E-81FF-C1693CD87727}"/>
    <dgm:cxn modelId="{14E26EA1-FFFB-4907-88E5-786ED4A3B3C1}" type="presOf" srcId="{AA2FEABF-EA53-4C19-9AE2-D86F0CCB7A08}" destId="{13D5D85C-A7FB-472D-9156-B1E46B961076}" srcOrd="0" destOrd="0" presId="urn:microsoft.com/office/officeart/2005/8/layout/vList5"/>
    <dgm:cxn modelId="{4BD8B3B6-1BED-44D3-B9A1-6E8115E57D37}" type="presOf" srcId="{91FAEFCC-3247-4110-9823-820A367B6E12}" destId="{6FDBFADA-71CA-43BB-BBFE-C55330F46C47}" srcOrd="0" destOrd="0" presId="urn:microsoft.com/office/officeart/2005/8/layout/vList5"/>
    <dgm:cxn modelId="{0574C571-1971-4825-AB31-8AB8CFD6A81C}" type="presParOf" srcId="{13D5D85C-A7FB-472D-9156-B1E46B961076}" destId="{9B9F8DF8-2CD7-46B8-99B4-A933D3278769}" srcOrd="0" destOrd="0" presId="urn:microsoft.com/office/officeart/2005/8/layout/vList5"/>
    <dgm:cxn modelId="{9C1BA973-F779-496E-9247-F53BDE72F878}" type="presParOf" srcId="{9B9F8DF8-2CD7-46B8-99B4-A933D3278769}" destId="{6FDBFADA-71CA-43BB-BBFE-C55330F46C47}"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2FEABF-EA53-4C19-9AE2-D86F0CCB7A08}" type="doc">
      <dgm:prSet loTypeId="urn:microsoft.com/office/officeart/2005/8/layout/vList5" loCatId="list" qsTypeId="urn:microsoft.com/office/officeart/2005/8/quickstyle/simple5" qsCatId="simple" csTypeId="urn:microsoft.com/office/officeart/2005/8/colors/accent4_1" csCatId="accent4" phldr="1"/>
      <dgm:spPr/>
      <dgm:t>
        <a:bodyPr/>
        <a:lstStyle/>
        <a:p>
          <a:endParaRPr lang="fr-FR"/>
        </a:p>
      </dgm:t>
    </dgm:pt>
    <dgm:pt modelId="{91FAEFCC-3247-4110-9823-820A367B6E12}">
      <dgm:prSet phldrT="[Texte]" custT="1"/>
      <dgm:spPr/>
      <dgm:t>
        <a:bodyPr/>
        <a:lstStyle/>
        <a:p>
          <a:pPr marL="228600" indent="0" algn="just" defTabSz="1066800" rtl="1">
            <a:lnSpc>
              <a:spcPct val="90000"/>
            </a:lnSpc>
            <a:spcBef>
              <a:spcPct val="0"/>
            </a:spcBef>
            <a:spcAft>
              <a:spcPct val="15000"/>
            </a:spcAft>
            <a:buNone/>
          </a:pPr>
          <a:r>
            <a:rPr lang="ar-SA" sz="3600" b="1" kern="1200" dirty="0" smtClean="0"/>
            <a:t>2-النظرية </a:t>
          </a:r>
          <a:r>
            <a:rPr lang="ar-SA" sz="3600" b="1" kern="1200" dirty="0" err="1" smtClean="0"/>
            <a:t>المناخية </a:t>
          </a:r>
          <a:r>
            <a:rPr lang="ar-SA" sz="3600" b="1" kern="1200" dirty="0" smtClean="0"/>
            <a:t>(نظرية البقع الشمسية):</a:t>
          </a:r>
          <a:r>
            <a:rPr lang="ar-SA" sz="3600" kern="1200" dirty="0" smtClean="0"/>
            <a:t> ربط الاقتصادي </a:t>
          </a:r>
          <a:r>
            <a:rPr lang="ar-SA" sz="3600" kern="1200" dirty="0" err="1" smtClean="0"/>
            <a:t>جيفرنز</a:t>
          </a:r>
          <a:r>
            <a:rPr lang="ar-SA" sz="3600" kern="1200" dirty="0" smtClean="0"/>
            <a:t> </a:t>
          </a:r>
          <a:r>
            <a:rPr lang="ar-SA" sz="3600" b="1" kern="1200" dirty="0" err="1" smtClean="0"/>
            <a:t>(</a:t>
          </a:r>
          <a:r>
            <a:rPr lang="fr-FR" sz="3600" b="1" kern="1200" dirty="0" err="1" smtClean="0"/>
            <a:t>jevons</a:t>
          </a:r>
          <a:r>
            <a:rPr lang="ar-SA" sz="3600" b="1" kern="1200" dirty="0" smtClean="0"/>
            <a:t>) </a:t>
          </a:r>
          <a:r>
            <a:rPr lang="ar-SA" sz="3600" kern="1200" dirty="0" smtClean="0"/>
            <a:t>حركات الاقتصاد بمسار الأرض في النظام الشمسي،حيث هذا التأثير الكوني على الطقس يؤثر على المحاصيل الزراعية،وهذه الأخيرة تؤثر على الأداء الاقتصادي.</a:t>
          </a:r>
          <a:endParaRPr lang="fr-FR" sz="3600" b="1" kern="1200" baseline="0" dirty="0" smtClean="0">
            <a:effectLst>
              <a:glow rad="101600">
                <a:schemeClr val="accent5">
                  <a:satMod val="175000"/>
                  <a:alpha val="40000"/>
                </a:schemeClr>
              </a:glow>
            </a:effectLst>
            <a:latin typeface="+mn-lt"/>
            <a:ea typeface="+mn-ea"/>
            <a:cs typeface="Simplified Arabic" pitchFamily="2" charset="-78"/>
          </a:endParaRPr>
        </a:p>
      </dgm:t>
    </dgm:pt>
    <dgm:pt modelId="{126F10FE-ADC5-4A2C-869C-0354C64906AE}" type="parTrans" cxnId="{95E51215-1EFF-4C12-A7BD-AC5682E9C280}">
      <dgm:prSet/>
      <dgm:spPr/>
      <dgm:t>
        <a:bodyPr/>
        <a:lstStyle/>
        <a:p>
          <a:endParaRPr lang="fr-FR"/>
        </a:p>
      </dgm:t>
    </dgm:pt>
    <dgm:pt modelId="{7FA20FB6-6281-436E-81FF-C1693CD87727}" type="sibTrans" cxnId="{95E51215-1EFF-4C12-A7BD-AC5682E9C280}">
      <dgm:prSet/>
      <dgm:spPr/>
      <dgm:t>
        <a:bodyPr/>
        <a:lstStyle/>
        <a:p>
          <a:endParaRPr lang="fr-FR"/>
        </a:p>
      </dgm:t>
    </dgm:pt>
    <dgm:pt modelId="{13D5D85C-A7FB-472D-9156-B1E46B961076}" type="pres">
      <dgm:prSet presAssocID="{AA2FEABF-EA53-4C19-9AE2-D86F0CCB7A08}" presName="Name0" presStyleCnt="0">
        <dgm:presLayoutVars>
          <dgm:dir val="rev"/>
          <dgm:animLvl val="lvl"/>
          <dgm:resizeHandles val="exact"/>
        </dgm:presLayoutVars>
      </dgm:prSet>
      <dgm:spPr/>
      <dgm:t>
        <a:bodyPr/>
        <a:lstStyle/>
        <a:p>
          <a:endParaRPr lang="fr-FR"/>
        </a:p>
      </dgm:t>
    </dgm:pt>
    <dgm:pt modelId="{9B9F8DF8-2CD7-46B8-99B4-A933D3278769}" type="pres">
      <dgm:prSet presAssocID="{91FAEFCC-3247-4110-9823-820A367B6E12}" presName="linNode" presStyleCnt="0"/>
      <dgm:spPr/>
    </dgm:pt>
    <dgm:pt modelId="{6FDBFADA-71CA-43BB-BBFE-C55330F46C47}" type="pres">
      <dgm:prSet presAssocID="{91FAEFCC-3247-4110-9823-820A367B6E12}" presName="parentText" presStyleLbl="node1" presStyleIdx="0" presStyleCnt="1" custScaleX="277778" custLinFactNeighborX="-136" custLinFactNeighborY="-9686">
        <dgm:presLayoutVars>
          <dgm:chMax val="1"/>
          <dgm:bulletEnabled val="1"/>
        </dgm:presLayoutVars>
      </dgm:prSet>
      <dgm:spPr/>
      <dgm:t>
        <a:bodyPr/>
        <a:lstStyle/>
        <a:p>
          <a:endParaRPr lang="fr-FR"/>
        </a:p>
      </dgm:t>
    </dgm:pt>
  </dgm:ptLst>
  <dgm:cxnLst>
    <dgm:cxn modelId="{95E51215-1EFF-4C12-A7BD-AC5682E9C280}" srcId="{AA2FEABF-EA53-4C19-9AE2-D86F0CCB7A08}" destId="{91FAEFCC-3247-4110-9823-820A367B6E12}" srcOrd="0" destOrd="0" parTransId="{126F10FE-ADC5-4A2C-869C-0354C64906AE}" sibTransId="{7FA20FB6-6281-436E-81FF-C1693CD87727}"/>
    <dgm:cxn modelId="{6B4C4EEC-694B-4E0C-B12B-C19ED756ABC3}" type="presOf" srcId="{91FAEFCC-3247-4110-9823-820A367B6E12}" destId="{6FDBFADA-71CA-43BB-BBFE-C55330F46C47}" srcOrd="0" destOrd="0" presId="urn:microsoft.com/office/officeart/2005/8/layout/vList5"/>
    <dgm:cxn modelId="{D3EA2BD8-F902-4265-AF8A-80E61504B0EF}" type="presOf" srcId="{AA2FEABF-EA53-4C19-9AE2-D86F0CCB7A08}" destId="{13D5D85C-A7FB-472D-9156-B1E46B961076}" srcOrd="0" destOrd="0" presId="urn:microsoft.com/office/officeart/2005/8/layout/vList5"/>
    <dgm:cxn modelId="{295F05DC-8B5C-48B2-8357-0D15BE8BE4DE}" type="presParOf" srcId="{13D5D85C-A7FB-472D-9156-B1E46B961076}" destId="{9B9F8DF8-2CD7-46B8-99B4-A933D3278769}" srcOrd="0" destOrd="0" presId="urn:microsoft.com/office/officeart/2005/8/layout/vList5"/>
    <dgm:cxn modelId="{6507EB34-96E6-47C2-8712-EE148D939DA5}" type="presParOf" srcId="{9B9F8DF8-2CD7-46B8-99B4-A933D3278769}" destId="{6FDBFADA-71CA-43BB-BBFE-C55330F46C47}"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2FEABF-EA53-4C19-9AE2-D86F0CCB7A08}" type="doc">
      <dgm:prSet loTypeId="urn:microsoft.com/office/officeart/2005/8/layout/vList5" loCatId="list" qsTypeId="urn:microsoft.com/office/officeart/2005/8/quickstyle/simple5" qsCatId="simple" csTypeId="urn:microsoft.com/office/officeart/2005/8/colors/accent4_1" csCatId="accent4" phldr="1"/>
      <dgm:spPr/>
      <dgm:t>
        <a:bodyPr/>
        <a:lstStyle/>
        <a:p>
          <a:endParaRPr lang="fr-FR"/>
        </a:p>
      </dgm:t>
    </dgm:pt>
    <dgm:pt modelId="{91FAEFCC-3247-4110-9823-820A367B6E12}">
      <dgm:prSet phldrT="[Texte]" custT="1"/>
      <dgm:spPr/>
      <dgm:t>
        <a:bodyPr/>
        <a:lstStyle/>
        <a:p>
          <a:pPr marL="228600" indent="0" algn="just" defTabSz="1066800" rtl="1">
            <a:lnSpc>
              <a:spcPct val="90000"/>
            </a:lnSpc>
            <a:spcBef>
              <a:spcPct val="0"/>
            </a:spcBef>
            <a:spcAft>
              <a:spcPct val="15000"/>
            </a:spcAft>
            <a:buNone/>
          </a:pPr>
          <a:r>
            <a:rPr lang="ar-SA" sz="4000" b="1" kern="1200" dirty="0" smtClean="0"/>
            <a:t>3-نظرية </a:t>
          </a:r>
          <a:r>
            <a:rPr lang="fr-FR" sz="4000" b="1" kern="1200" dirty="0" err="1" smtClean="0"/>
            <a:t>kuznets</a:t>
          </a:r>
          <a:r>
            <a:rPr lang="ar-SA" sz="4000" b="1" kern="1200" dirty="0" smtClean="0"/>
            <a:t> :</a:t>
          </a:r>
          <a:r>
            <a:rPr lang="ar-SA" sz="4000" kern="1200" dirty="0" smtClean="0"/>
            <a:t>ربط بين التغيرات </a:t>
          </a:r>
          <a:r>
            <a:rPr lang="ar-SA" sz="4000" kern="1200" dirty="0" err="1" smtClean="0"/>
            <a:t>الديموغرافية</a:t>
          </a:r>
          <a:r>
            <a:rPr lang="ar-SA" sz="4000" kern="1200" dirty="0" smtClean="0"/>
            <a:t> والتعمير خاصة منها العمالة المتنقلة التي لها علاقة بما يحدث من أنشطة في كل القطاعات المرتبطة بالإنشاءات الهيكلية والبناء.فقاطرة النمو وتسارعه ترجع بالأساس إلى قطاع البناء أي أن انخفاض نشاط هذا القطاع أو توقفه سيؤدي إلى انكماش النشاط الاقتصادي </a:t>
          </a:r>
          <a:r>
            <a:rPr lang="ar-SA" sz="4000" kern="1200" dirty="0" err="1" smtClean="0"/>
            <a:t>وركوده </a:t>
          </a:r>
          <a:r>
            <a:rPr lang="ar-SA" sz="4000" kern="1200" dirty="0" smtClean="0"/>
            <a:t>،مما يسبب حركات انكماشية وتوسعية.</a:t>
          </a:r>
          <a:endParaRPr lang="fr-FR" sz="4000" b="1" kern="1200" baseline="0" dirty="0" smtClean="0">
            <a:effectLst>
              <a:glow rad="101600">
                <a:schemeClr val="accent5">
                  <a:satMod val="175000"/>
                  <a:alpha val="40000"/>
                </a:schemeClr>
              </a:glow>
            </a:effectLst>
            <a:latin typeface="+mn-lt"/>
            <a:ea typeface="+mn-ea"/>
            <a:cs typeface="Simplified Arabic" pitchFamily="2" charset="-78"/>
          </a:endParaRPr>
        </a:p>
      </dgm:t>
    </dgm:pt>
    <dgm:pt modelId="{126F10FE-ADC5-4A2C-869C-0354C64906AE}" type="parTrans" cxnId="{95E51215-1EFF-4C12-A7BD-AC5682E9C280}">
      <dgm:prSet/>
      <dgm:spPr/>
      <dgm:t>
        <a:bodyPr/>
        <a:lstStyle/>
        <a:p>
          <a:endParaRPr lang="fr-FR"/>
        </a:p>
      </dgm:t>
    </dgm:pt>
    <dgm:pt modelId="{7FA20FB6-6281-436E-81FF-C1693CD87727}" type="sibTrans" cxnId="{95E51215-1EFF-4C12-A7BD-AC5682E9C280}">
      <dgm:prSet/>
      <dgm:spPr/>
      <dgm:t>
        <a:bodyPr/>
        <a:lstStyle/>
        <a:p>
          <a:endParaRPr lang="fr-FR"/>
        </a:p>
      </dgm:t>
    </dgm:pt>
    <dgm:pt modelId="{13D5D85C-A7FB-472D-9156-B1E46B961076}" type="pres">
      <dgm:prSet presAssocID="{AA2FEABF-EA53-4C19-9AE2-D86F0CCB7A08}" presName="Name0" presStyleCnt="0">
        <dgm:presLayoutVars>
          <dgm:dir val="rev"/>
          <dgm:animLvl val="lvl"/>
          <dgm:resizeHandles val="exact"/>
        </dgm:presLayoutVars>
      </dgm:prSet>
      <dgm:spPr/>
      <dgm:t>
        <a:bodyPr/>
        <a:lstStyle/>
        <a:p>
          <a:endParaRPr lang="fr-FR"/>
        </a:p>
      </dgm:t>
    </dgm:pt>
    <dgm:pt modelId="{9B9F8DF8-2CD7-46B8-99B4-A933D3278769}" type="pres">
      <dgm:prSet presAssocID="{91FAEFCC-3247-4110-9823-820A367B6E12}" presName="linNode" presStyleCnt="0"/>
      <dgm:spPr/>
    </dgm:pt>
    <dgm:pt modelId="{6FDBFADA-71CA-43BB-BBFE-C55330F46C47}" type="pres">
      <dgm:prSet presAssocID="{91FAEFCC-3247-4110-9823-820A367B6E12}" presName="parentText" presStyleLbl="node1" presStyleIdx="0" presStyleCnt="1" custScaleX="277778" custLinFactNeighborX="-136" custLinFactNeighborY="-9686">
        <dgm:presLayoutVars>
          <dgm:chMax val="1"/>
          <dgm:bulletEnabled val="1"/>
        </dgm:presLayoutVars>
      </dgm:prSet>
      <dgm:spPr/>
      <dgm:t>
        <a:bodyPr/>
        <a:lstStyle/>
        <a:p>
          <a:endParaRPr lang="fr-FR"/>
        </a:p>
      </dgm:t>
    </dgm:pt>
  </dgm:ptLst>
  <dgm:cxnLst>
    <dgm:cxn modelId="{95E51215-1EFF-4C12-A7BD-AC5682E9C280}" srcId="{AA2FEABF-EA53-4C19-9AE2-D86F0CCB7A08}" destId="{91FAEFCC-3247-4110-9823-820A367B6E12}" srcOrd="0" destOrd="0" parTransId="{126F10FE-ADC5-4A2C-869C-0354C64906AE}" sibTransId="{7FA20FB6-6281-436E-81FF-C1693CD87727}"/>
    <dgm:cxn modelId="{02C82E05-F4ED-4FBA-AD2F-68CD5834DF80}" type="presOf" srcId="{AA2FEABF-EA53-4C19-9AE2-D86F0CCB7A08}" destId="{13D5D85C-A7FB-472D-9156-B1E46B961076}" srcOrd="0" destOrd="0" presId="urn:microsoft.com/office/officeart/2005/8/layout/vList5"/>
    <dgm:cxn modelId="{F525BE98-752B-4F9F-8343-C03CC9820772}" type="presOf" srcId="{91FAEFCC-3247-4110-9823-820A367B6E12}" destId="{6FDBFADA-71CA-43BB-BBFE-C55330F46C47}" srcOrd="0" destOrd="0" presId="urn:microsoft.com/office/officeart/2005/8/layout/vList5"/>
    <dgm:cxn modelId="{CB4886AD-B412-4F9A-8C59-34E38FFA6892}" type="presParOf" srcId="{13D5D85C-A7FB-472D-9156-B1E46B961076}" destId="{9B9F8DF8-2CD7-46B8-99B4-A933D3278769}" srcOrd="0" destOrd="0" presId="urn:microsoft.com/office/officeart/2005/8/layout/vList5"/>
    <dgm:cxn modelId="{309099C5-ADEC-48CC-93FB-23093656AF9E}" type="presParOf" srcId="{9B9F8DF8-2CD7-46B8-99B4-A933D3278769}" destId="{6FDBFADA-71CA-43BB-BBFE-C55330F46C47}"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2FEABF-EA53-4C19-9AE2-D86F0CCB7A08}" type="doc">
      <dgm:prSet loTypeId="urn:microsoft.com/office/officeart/2005/8/layout/vList5" loCatId="list" qsTypeId="urn:microsoft.com/office/officeart/2005/8/quickstyle/simple5" qsCatId="simple" csTypeId="urn:microsoft.com/office/officeart/2005/8/colors/accent4_1" csCatId="accent4" phldr="1"/>
      <dgm:spPr/>
      <dgm:t>
        <a:bodyPr/>
        <a:lstStyle/>
        <a:p>
          <a:endParaRPr lang="fr-FR"/>
        </a:p>
      </dgm:t>
    </dgm:pt>
    <dgm:pt modelId="{91FAEFCC-3247-4110-9823-820A367B6E12}">
      <dgm:prSet phldrT="[Texte]" custT="1"/>
      <dgm:spPr/>
      <dgm:t>
        <a:bodyPr/>
        <a:lstStyle/>
        <a:p>
          <a:pPr marL="228600" indent="0" algn="just" defTabSz="1066800" rtl="1">
            <a:lnSpc>
              <a:spcPct val="90000"/>
            </a:lnSpc>
            <a:spcBef>
              <a:spcPct val="0"/>
            </a:spcBef>
            <a:spcAft>
              <a:spcPct val="15000"/>
            </a:spcAft>
            <a:buNone/>
          </a:pPr>
          <a:r>
            <a:rPr lang="ar-SA" sz="4000" b="1" kern="1200" dirty="0" smtClean="0"/>
            <a:t>4-نظرية </a:t>
          </a:r>
          <a:r>
            <a:rPr lang="ar-SA" sz="4000" b="1" kern="1200" dirty="0" err="1" smtClean="0"/>
            <a:t>شومبيتر</a:t>
          </a:r>
          <a:r>
            <a:rPr lang="ar-SA" sz="4000" b="1" kern="1200" dirty="0" smtClean="0"/>
            <a:t> :</a:t>
          </a:r>
          <a:r>
            <a:rPr lang="ar-SA" sz="4000" kern="1200" dirty="0" smtClean="0"/>
            <a:t>يرجع سبب الدورات الاقتصادية إلى عوامل ديناميكية تتطور بالتطور العلمي:</a:t>
          </a:r>
          <a:endParaRPr lang="fr-FR" sz="4000" kern="1200" dirty="0" smtClean="0"/>
        </a:p>
        <a:p>
          <a:pPr marL="228600" indent="0" algn="just" defTabSz="1066800" rtl="1">
            <a:lnSpc>
              <a:spcPct val="90000"/>
            </a:lnSpc>
            <a:spcBef>
              <a:spcPct val="0"/>
            </a:spcBef>
            <a:spcAft>
              <a:spcPct val="15000"/>
            </a:spcAft>
            <a:buNone/>
          </a:pPr>
          <a:r>
            <a:rPr lang="ar-SA" sz="4000" kern="1200" dirty="0" smtClean="0"/>
            <a:t>-ظهور ابتكارات جديدة في مختلف مجالات الانتاج والتي تعتبر السبب الأساس لحدوث الدورات الاقتصادية في الاقتصاديات الصناعية الحديثة.</a:t>
          </a:r>
        </a:p>
        <a:p>
          <a:pPr marL="228600" indent="0" algn="just" defTabSz="1066800" rtl="1">
            <a:lnSpc>
              <a:spcPct val="90000"/>
            </a:lnSpc>
            <a:spcBef>
              <a:spcPct val="0"/>
            </a:spcBef>
            <a:spcAft>
              <a:spcPct val="15000"/>
            </a:spcAft>
            <a:buNone/>
          </a:pPr>
          <a:r>
            <a:rPr lang="ar-SA" sz="4000" kern="1200" dirty="0" smtClean="0"/>
            <a:t>-توسع النشاط الائتماني لتمويل تلك الابتكارات.</a:t>
          </a:r>
          <a:endParaRPr lang="fr-FR" sz="4000" b="1" kern="1200" baseline="0" dirty="0" smtClean="0">
            <a:effectLst>
              <a:glow rad="101600">
                <a:schemeClr val="accent5">
                  <a:satMod val="175000"/>
                  <a:alpha val="40000"/>
                </a:schemeClr>
              </a:glow>
            </a:effectLst>
            <a:latin typeface="+mn-lt"/>
            <a:ea typeface="+mn-ea"/>
            <a:cs typeface="Simplified Arabic" pitchFamily="2" charset="-78"/>
          </a:endParaRPr>
        </a:p>
      </dgm:t>
    </dgm:pt>
    <dgm:pt modelId="{126F10FE-ADC5-4A2C-869C-0354C64906AE}" type="parTrans" cxnId="{95E51215-1EFF-4C12-A7BD-AC5682E9C280}">
      <dgm:prSet/>
      <dgm:spPr/>
      <dgm:t>
        <a:bodyPr/>
        <a:lstStyle/>
        <a:p>
          <a:endParaRPr lang="fr-FR"/>
        </a:p>
      </dgm:t>
    </dgm:pt>
    <dgm:pt modelId="{7FA20FB6-6281-436E-81FF-C1693CD87727}" type="sibTrans" cxnId="{95E51215-1EFF-4C12-A7BD-AC5682E9C280}">
      <dgm:prSet/>
      <dgm:spPr/>
      <dgm:t>
        <a:bodyPr/>
        <a:lstStyle/>
        <a:p>
          <a:endParaRPr lang="fr-FR"/>
        </a:p>
      </dgm:t>
    </dgm:pt>
    <dgm:pt modelId="{13D5D85C-A7FB-472D-9156-B1E46B961076}" type="pres">
      <dgm:prSet presAssocID="{AA2FEABF-EA53-4C19-9AE2-D86F0CCB7A08}" presName="Name0" presStyleCnt="0">
        <dgm:presLayoutVars>
          <dgm:dir val="rev"/>
          <dgm:animLvl val="lvl"/>
          <dgm:resizeHandles val="exact"/>
        </dgm:presLayoutVars>
      </dgm:prSet>
      <dgm:spPr/>
      <dgm:t>
        <a:bodyPr/>
        <a:lstStyle/>
        <a:p>
          <a:endParaRPr lang="fr-FR"/>
        </a:p>
      </dgm:t>
    </dgm:pt>
    <dgm:pt modelId="{9B9F8DF8-2CD7-46B8-99B4-A933D3278769}" type="pres">
      <dgm:prSet presAssocID="{91FAEFCC-3247-4110-9823-820A367B6E12}" presName="linNode" presStyleCnt="0"/>
      <dgm:spPr/>
    </dgm:pt>
    <dgm:pt modelId="{6FDBFADA-71CA-43BB-BBFE-C55330F46C47}" type="pres">
      <dgm:prSet presAssocID="{91FAEFCC-3247-4110-9823-820A367B6E12}" presName="parentText" presStyleLbl="node1" presStyleIdx="0" presStyleCnt="1" custScaleX="277778" custLinFactNeighborX="136">
        <dgm:presLayoutVars>
          <dgm:chMax val="1"/>
          <dgm:bulletEnabled val="1"/>
        </dgm:presLayoutVars>
      </dgm:prSet>
      <dgm:spPr/>
      <dgm:t>
        <a:bodyPr/>
        <a:lstStyle/>
        <a:p>
          <a:endParaRPr lang="fr-FR"/>
        </a:p>
      </dgm:t>
    </dgm:pt>
  </dgm:ptLst>
  <dgm:cxnLst>
    <dgm:cxn modelId="{95E51215-1EFF-4C12-A7BD-AC5682E9C280}" srcId="{AA2FEABF-EA53-4C19-9AE2-D86F0CCB7A08}" destId="{91FAEFCC-3247-4110-9823-820A367B6E12}" srcOrd="0" destOrd="0" parTransId="{126F10FE-ADC5-4A2C-869C-0354C64906AE}" sibTransId="{7FA20FB6-6281-436E-81FF-C1693CD87727}"/>
    <dgm:cxn modelId="{D89BC4D1-40E7-4BFB-96EF-99CD4F8962C4}" type="presOf" srcId="{91FAEFCC-3247-4110-9823-820A367B6E12}" destId="{6FDBFADA-71CA-43BB-BBFE-C55330F46C47}" srcOrd="0" destOrd="0" presId="urn:microsoft.com/office/officeart/2005/8/layout/vList5"/>
    <dgm:cxn modelId="{9AD6FBA9-0E1C-49D2-ADA2-E53FBD9CF79F}" type="presOf" srcId="{AA2FEABF-EA53-4C19-9AE2-D86F0CCB7A08}" destId="{13D5D85C-A7FB-472D-9156-B1E46B961076}" srcOrd="0" destOrd="0" presId="urn:microsoft.com/office/officeart/2005/8/layout/vList5"/>
    <dgm:cxn modelId="{4322D543-EBCA-441B-A70B-489BC6C956F0}" type="presParOf" srcId="{13D5D85C-A7FB-472D-9156-B1E46B961076}" destId="{9B9F8DF8-2CD7-46B8-99B4-A933D3278769}" srcOrd="0" destOrd="0" presId="urn:microsoft.com/office/officeart/2005/8/layout/vList5"/>
    <dgm:cxn modelId="{7C10D594-6B91-49BF-BA91-B39B8CC9883C}" type="presParOf" srcId="{9B9F8DF8-2CD7-46B8-99B4-A933D3278769}" destId="{6FDBFADA-71CA-43BB-BBFE-C55330F46C47}"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2FEABF-EA53-4C19-9AE2-D86F0CCB7A08}" type="doc">
      <dgm:prSet loTypeId="urn:microsoft.com/office/officeart/2005/8/layout/vList5" loCatId="list" qsTypeId="urn:microsoft.com/office/officeart/2005/8/quickstyle/simple5" qsCatId="simple" csTypeId="urn:microsoft.com/office/officeart/2005/8/colors/accent4_1" csCatId="accent4" phldr="1"/>
      <dgm:spPr/>
      <dgm:t>
        <a:bodyPr/>
        <a:lstStyle/>
        <a:p>
          <a:endParaRPr lang="fr-FR"/>
        </a:p>
      </dgm:t>
    </dgm:pt>
    <dgm:pt modelId="{91FAEFCC-3247-4110-9823-820A367B6E12}">
      <dgm:prSet phldrT="[Texte]" custT="1"/>
      <dgm:spPr/>
      <dgm:t>
        <a:bodyPr/>
        <a:lstStyle/>
        <a:p>
          <a:pPr marL="228600" indent="0" algn="just" defTabSz="1066800" rtl="1">
            <a:lnSpc>
              <a:spcPct val="90000"/>
            </a:lnSpc>
            <a:spcBef>
              <a:spcPct val="0"/>
            </a:spcBef>
            <a:spcAft>
              <a:spcPct val="15000"/>
            </a:spcAft>
            <a:buNone/>
          </a:pPr>
          <a:r>
            <a:rPr lang="ar-SA" sz="3600" b="1" kern="1200" dirty="0" smtClean="0"/>
            <a:t>5-نظرية </a:t>
          </a:r>
          <a:r>
            <a:rPr lang="ar-SA" sz="3600" b="1" kern="1200" dirty="0" err="1" smtClean="0"/>
            <a:t>كينز</a:t>
          </a:r>
          <a:r>
            <a:rPr lang="ar-SA" sz="3600" b="1" kern="1200" dirty="0" smtClean="0"/>
            <a:t>:</a:t>
          </a:r>
          <a:r>
            <a:rPr lang="ar-SA" sz="3600" kern="1200" dirty="0" smtClean="0"/>
            <a:t>يرجع </a:t>
          </a:r>
          <a:r>
            <a:rPr lang="ar-SA" sz="3600" b="1" kern="1200" dirty="0" err="1" smtClean="0"/>
            <a:t>كينز</a:t>
          </a:r>
          <a:r>
            <a:rPr lang="ar-SA" sz="3600" kern="1200" dirty="0" smtClean="0"/>
            <a:t> أصل التقلب إلى </a:t>
          </a:r>
          <a:r>
            <a:rPr lang="ar-SA" sz="3600" b="1" kern="1200" dirty="0" smtClean="0"/>
            <a:t>الطلب الكلي الخاص</a:t>
          </a:r>
          <a:r>
            <a:rPr lang="ar-SA" sz="3600" kern="1200" dirty="0" smtClean="0"/>
            <a:t>،فالتقلبات تنشأ عن التقلبات في الإنفاق، سواءً تعلق الأمر بالإنفاق الاستهلاكي أو </a:t>
          </a:r>
          <a:r>
            <a:rPr lang="ar-SA" sz="3600" b="1" kern="1200" dirty="0" smtClean="0"/>
            <a:t>الإنفاق الاستثماري الخاص.</a:t>
          </a:r>
          <a:endParaRPr lang="fr-FR" sz="3600" kern="1200" dirty="0" smtClean="0"/>
        </a:p>
        <a:p>
          <a:pPr marL="228600" indent="0" algn="just" defTabSz="1066800" rtl="1">
            <a:lnSpc>
              <a:spcPct val="90000"/>
            </a:lnSpc>
            <a:spcBef>
              <a:spcPct val="0"/>
            </a:spcBef>
            <a:spcAft>
              <a:spcPct val="15000"/>
            </a:spcAft>
            <a:buNone/>
          </a:pPr>
          <a:r>
            <a:rPr lang="ar-SA" sz="3600" kern="1200" dirty="0" smtClean="0"/>
            <a:t>وينسب </a:t>
          </a:r>
          <a:r>
            <a:rPr lang="ar-SA" sz="3600" kern="1200" dirty="0" err="1" smtClean="0"/>
            <a:t>كينز</a:t>
          </a:r>
          <a:r>
            <a:rPr lang="ar-SA" sz="3600" kern="1200" dirty="0" smtClean="0"/>
            <a:t> الاستثمار إلى عاملين مهمين هما </a:t>
          </a:r>
          <a:r>
            <a:rPr lang="ar-SA" sz="3600" b="1" kern="1200" dirty="0" smtClean="0"/>
            <a:t>الكفاية الحدية لرأس المال وأسعار </a:t>
          </a:r>
          <a:r>
            <a:rPr lang="ar-SA" sz="3600" b="1" kern="1200" dirty="0" err="1" smtClean="0"/>
            <a:t>الفائدة</a:t>
          </a:r>
          <a:r>
            <a:rPr lang="ar-SA" sz="3600" kern="1200" dirty="0" err="1" smtClean="0"/>
            <a:t> </a:t>
          </a:r>
          <a:r>
            <a:rPr lang="ar-SA" sz="3600" kern="1200" dirty="0" smtClean="0"/>
            <a:t>.،ويؤكد بأن الدورة الاقتصادية</a:t>
          </a:r>
          <a:r>
            <a:rPr lang="ar-SA" sz="3600" b="1" kern="1200" dirty="0" smtClean="0"/>
            <a:t> </a:t>
          </a:r>
          <a:r>
            <a:rPr lang="ar-SA" sz="3600" kern="1200" dirty="0" err="1" smtClean="0"/>
            <a:t>ماهي</a:t>
          </a:r>
          <a:r>
            <a:rPr lang="ar-SA" sz="3600" kern="1200" dirty="0" smtClean="0"/>
            <a:t> إلا دورة في الكفاية الحدية لرأس المال، ولكن هذا ليس معناه أن باقي العوامل لا تلعب</a:t>
          </a:r>
          <a:r>
            <a:rPr lang="ar-SA" sz="3600" b="1" kern="1200" dirty="0" smtClean="0"/>
            <a:t> </a:t>
          </a:r>
          <a:r>
            <a:rPr lang="ar-SA" sz="3600" kern="1200" dirty="0" smtClean="0"/>
            <a:t>دورا في العملية بل ترجع بنسبة كبيرة للتقلبات الكبيرة في</a:t>
          </a:r>
          <a:r>
            <a:rPr lang="ar-SA" sz="3600" b="1" kern="1200" dirty="0" smtClean="0"/>
            <a:t> </a:t>
          </a:r>
          <a:r>
            <a:rPr lang="ar-SA" sz="3600" kern="1200" dirty="0" smtClean="0"/>
            <a:t>الكفاية الحدية لرأس المال،وهذه الأخيرة تتوقف على</a:t>
          </a:r>
          <a:r>
            <a:rPr lang="ar-SA" sz="3600" b="1" kern="1200" dirty="0" smtClean="0"/>
            <a:t> </a:t>
          </a:r>
          <a:r>
            <a:rPr lang="ar-SA" sz="3600" kern="1200" dirty="0" smtClean="0"/>
            <a:t>التوقعات المستقبلية التي تتأرجح بين التفاؤل والتشاؤم،ومنها تبنى قرارات الاستثمار( تحدد حجم الاستثمارات المطلوبة)،وهنا نجد ثلاث حالات ممكنة:</a:t>
          </a:r>
          <a:endParaRPr lang="fr-FR" sz="3600" kern="1200" dirty="0" smtClean="0"/>
        </a:p>
      </dgm:t>
    </dgm:pt>
    <dgm:pt modelId="{126F10FE-ADC5-4A2C-869C-0354C64906AE}" type="parTrans" cxnId="{95E51215-1EFF-4C12-A7BD-AC5682E9C280}">
      <dgm:prSet/>
      <dgm:spPr/>
      <dgm:t>
        <a:bodyPr/>
        <a:lstStyle/>
        <a:p>
          <a:endParaRPr lang="fr-FR"/>
        </a:p>
      </dgm:t>
    </dgm:pt>
    <dgm:pt modelId="{7FA20FB6-6281-436E-81FF-C1693CD87727}" type="sibTrans" cxnId="{95E51215-1EFF-4C12-A7BD-AC5682E9C280}">
      <dgm:prSet/>
      <dgm:spPr/>
      <dgm:t>
        <a:bodyPr/>
        <a:lstStyle/>
        <a:p>
          <a:endParaRPr lang="fr-FR"/>
        </a:p>
      </dgm:t>
    </dgm:pt>
    <dgm:pt modelId="{13D5D85C-A7FB-472D-9156-B1E46B961076}" type="pres">
      <dgm:prSet presAssocID="{AA2FEABF-EA53-4C19-9AE2-D86F0CCB7A08}" presName="Name0" presStyleCnt="0">
        <dgm:presLayoutVars>
          <dgm:dir val="rev"/>
          <dgm:animLvl val="lvl"/>
          <dgm:resizeHandles val="exact"/>
        </dgm:presLayoutVars>
      </dgm:prSet>
      <dgm:spPr/>
      <dgm:t>
        <a:bodyPr/>
        <a:lstStyle/>
        <a:p>
          <a:endParaRPr lang="fr-FR"/>
        </a:p>
      </dgm:t>
    </dgm:pt>
    <dgm:pt modelId="{9B9F8DF8-2CD7-46B8-99B4-A933D3278769}" type="pres">
      <dgm:prSet presAssocID="{91FAEFCC-3247-4110-9823-820A367B6E12}" presName="linNode" presStyleCnt="0"/>
      <dgm:spPr/>
    </dgm:pt>
    <dgm:pt modelId="{6FDBFADA-71CA-43BB-BBFE-C55330F46C47}" type="pres">
      <dgm:prSet presAssocID="{91FAEFCC-3247-4110-9823-820A367B6E12}" presName="parentText" presStyleLbl="node1" presStyleIdx="0" presStyleCnt="1" custScaleX="277778" custLinFactNeighborX="136">
        <dgm:presLayoutVars>
          <dgm:chMax val="1"/>
          <dgm:bulletEnabled val="1"/>
        </dgm:presLayoutVars>
      </dgm:prSet>
      <dgm:spPr/>
      <dgm:t>
        <a:bodyPr/>
        <a:lstStyle/>
        <a:p>
          <a:endParaRPr lang="fr-FR"/>
        </a:p>
      </dgm:t>
    </dgm:pt>
  </dgm:ptLst>
  <dgm:cxnLst>
    <dgm:cxn modelId="{95E51215-1EFF-4C12-A7BD-AC5682E9C280}" srcId="{AA2FEABF-EA53-4C19-9AE2-D86F0CCB7A08}" destId="{91FAEFCC-3247-4110-9823-820A367B6E12}" srcOrd="0" destOrd="0" parTransId="{126F10FE-ADC5-4A2C-869C-0354C64906AE}" sibTransId="{7FA20FB6-6281-436E-81FF-C1693CD87727}"/>
    <dgm:cxn modelId="{07E414BE-AA90-4FB7-887F-07DD9B3C7FA9}" type="presOf" srcId="{91FAEFCC-3247-4110-9823-820A367B6E12}" destId="{6FDBFADA-71CA-43BB-BBFE-C55330F46C47}" srcOrd="0" destOrd="0" presId="urn:microsoft.com/office/officeart/2005/8/layout/vList5"/>
    <dgm:cxn modelId="{3718D8A5-0F0D-4D72-91EC-12EDE725C25A}" type="presOf" srcId="{AA2FEABF-EA53-4C19-9AE2-D86F0CCB7A08}" destId="{13D5D85C-A7FB-472D-9156-B1E46B961076}" srcOrd="0" destOrd="0" presId="urn:microsoft.com/office/officeart/2005/8/layout/vList5"/>
    <dgm:cxn modelId="{C9AA8315-AB5A-450A-869B-422F91FF9CB8}" type="presParOf" srcId="{13D5D85C-A7FB-472D-9156-B1E46B961076}" destId="{9B9F8DF8-2CD7-46B8-99B4-A933D3278769}" srcOrd="0" destOrd="0" presId="urn:microsoft.com/office/officeart/2005/8/layout/vList5"/>
    <dgm:cxn modelId="{7472D543-2D07-4D67-A0B9-5B02E0FA6E97}" type="presParOf" srcId="{9B9F8DF8-2CD7-46B8-99B4-A933D3278769}" destId="{6FDBFADA-71CA-43BB-BBFE-C55330F46C47}"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2FEABF-EA53-4C19-9AE2-D86F0CCB7A08}" type="doc">
      <dgm:prSet loTypeId="urn:microsoft.com/office/officeart/2005/8/layout/vList5" loCatId="list" qsTypeId="urn:microsoft.com/office/officeart/2005/8/quickstyle/simple5" qsCatId="simple" csTypeId="urn:microsoft.com/office/officeart/2005/8/colors/accent4_1" csCatId="accent4" phldr="1"/>
      <dgm:spPr/>
      <dgm:t>
        <a:bodyPr/>
        <a:lstStyle/>
        <a:p>
          <a:endParaRPr lang="fr-FR"/>
        </a:p>
      </dgm:t>
    </dgm:pt>
    <dgm:pt modelId="{91FAEFCC-3247-4110-9823-820A367B6E12}">
      <dgm:prSet phldrT="[Texte]" custT="1"/>
      <dgm:spPr/>
      <dgm:t>
        <a:bodyPr/>
        <a:lstStyle/>
        <a:p>
          <a:pPr marL="228600" indent="0" algn="just" defTabSz="1066800" rtl="1">
            <a:lnSpc>
              <a:spcPct val="90000"/>
            </a:lnSpc>
            <a:spcBef>
              <a:spcPct val="0"/>
            </a:spcBef>
            <a:spcAft>
              <a:spcPct val="15000"/>
            </a:spcAft>
            <a:buNone/>
          </a:pPr>
          <a:r>
            <a:rPr lang="ar-SA" sz="3600" b="1" kern="1200" dirty="0" smtClean="0"/>
            <a:t>-كفاية حدية موجبة </a:t>
          </a:r>
          <a:r>
            <a:rPr lang="ar-SA" sz="3600" kern="1200" dirty="0" smtClean="0"/>
            <a:t>تكون فيها التوقعات تفاؤلية بخصوص الأرباح المستقبلية إذا ما قورنت بأسعار الفائدة،وبالتالي</a:t>
          </a:r>
          <a:r>
            <a:rPr lang="ar-SA" sz="3600" b="1" kern="1200" dirty="0" smtClean="0"/>
            <a:t> </a:t>
          </a:r>
          <a:r>
            <a:rPr lang="ar-SA" sz="3600" kern="1200" dirty="0" smtClean="0"/>
            <a:t>تخلق بيئة مشجعة على الاستثمار،وهذا من شأنه أن يرفع حصة الاستثمارات بوتيرة سريعة عن</a:t>
          </a:r>
          <a:r>
            <a:rPr lang="ar-SA" sz="3600" b="1" kern="1200" dirty="0" smtClean="0"/>
            <a:t> </a:t>
          </a:r>
          <a:r>
            <a:rPr lang="ar-SA" sz="3600" kern="1200" dirty="0" smtClean="0"/>
            <a:t>طريق المضاعف،لكن سرعان ما يصل الاقتصاد إلى حد </a:t>
          </a:r>
          <a:r>
            <a:rPr lang="ar-SA" sz="3600" b="1" kern="1200" dirty="0" smtClean="0"/>
            <a:t>التخمة وترتفع </a:t>
          </a:r>
          <a:r>
            <a:rPr lang="ar-SA" sz="3600" b="1" kern="1200" dirty="0" err="1" smtClean="0"/>
            <a:t>المخزونات</a:t>
          </a:r>
          <a:r>
            <a:rPr lang="ar-SA" sz="3600" b="1" kern="1200" dirty="0" smtClean="0"/>
            <a:t> </a:t>
          </a:r>
          <a:r>
            <a:rPr lang="ar-SA" sz="3600" kern="1200" dirty="0" smtClean="0"/>
            <a:t>إلى حدودها</a:t>
          </a:r>
          <a:r>
            <a:rPr lang="ar-SA" sz="3600" b="1" kern="1200" dirty="0" smtClean="0"/>
            <a:t> </a:t>
          </a:r>
          <a:r>
            <a:rPr lang="ar-SA" sz="3600" kern="1200" dirty="0" smtClean="0"/>
            <a:t>القصوى،خصوصا إذا لم تقابل هذه الزيادة </a:t>
          </a:r>
          <a:r>
            <a:rPr lang="ar-SA" sz="3600" b="1" kern="1200" dirty="0" smtClean="0"/>
            <a:t>زيادة بوتيرة أكبر أو بنفس الوتيرة على الأقل في الاستهلاك</a:t>
          </a:r>
          <a:r>
            <a:rPr lang="ar-SA" sz="3600" kern="1200" dirty="0" smtClean="0"/>
            <a:t>.</a:t>
          </a:r>
          <a:endParaRPr lang="fr-FR" sz="3600" kern="1200" dirty="0" smtClean="0"/>
        </a:p>
        <a:p>
          <a:pPr marL="228600" indent="0" algn="just" defTabSz="1066800" rtl="1">
            <a:lnSpc>
              <a:spcPct val="90000"/>
            </a:lnSpc>
            <a:spcBef>
              <a:spcPct val="0"/>
            </a:spcBef>
            <a:spcAft>
              <a:spcPct val="15000"/>
            </a:spcAft>
            <a:buNone/>
          </a:pPr>
          <a:r>
            <a:rPr lang="ar-SA" sz="3600" kern="1200" dirty="0" smtClean="0"/>
            <a:t>-وهذا من شأنه أن يقلب التوقعات من توقعات تفاؤلية إلى </a:t>
          </a:r>
          <a:r>
            <a:rPr lang="ar-SA" sz="3600" b="1" kern="1200" dirty="0" smtClean="0"/>
            <a:t>توقعات تشاؤمية</a:t>
          </a:r>
          <a:r>
            <a:rPr lang="ar-SA" sz="3600" kern="1200" dirty="0" smtClean="0"/>
            <a:t>،مما</a:t>
          </a:r>
          <a:r>
            <a:rPr lang="ar-SA" sz="3600" b="1" kern="1200" dirty="0" smtClean="0"/>
            <a:t> </a:t>
          </a:r>
          <a:r>
            <a:rPr lang="ar-SA" sz="3600" kern="1200" dirty="0" smtClean="0"/>
            <a:t>يؤدي بدوره إلى قلب </a:t>
          </a:r>
          <a:r>
            <a:rPr lang="ar-SA" sz="3600" b="1" kern="1200" dirty="0" smtClean="0"/>
            <a:t>الكفاية الحدية إلى كفاية صفرية أو سالبة</a:t>
          </a:r>
          <a:r>
            <a:rPr lang="ar-SA" sz="3600" kern="1200" dirty="0" smtClean="0"/>
            <a:t>،فتنخفض الاستثمارات ويدخل</a:t>
          </a:r>
          <a:r>
            <a:rPr lang="ar-SA" sz="3600" b="1" kern="1200" dirty="0" smtClean="0"/>
            <a:t> </a:t>
          </a:r>
          <a:r>
            <a:rPr lang="ar-SA" sz="3600" kern="1200" dirty="0" smtClean="0"/>
            <a:t>الاقتصاد في مرحلة انكماش،وهكذا دواليك.</a:t>
          </a:r>
          <a:endParaRPr lang="fr-FR" sz="3600" b="1" kern="1200" baseline="0" dirty="0" smtClean="0">
            <a:effectLst>
              <a:glow rad="101600">
                <a:schemeClr val="accent5">
                  <a:satMod val="175000"/>
                  <a:alpha val="40000"/>
                </a:schemeClr>
              </a:glow>
            </a:effectLst>
            <a:latin typeface="+mn-lt"/>
            <a:ea typeface="+mn-ea"/>
            <a:cs typeface="Simplified Arabic" pitchFamily="2" charset="-78"/>
          </a:endParaRPr>
        </a:p>
      </dgm:t>
    </dgm:pt>
    <dgm:pt modelId="{126F10FE-ADC5-4A2C-869C-0354C64906AE}" type="parTrans" cxnId="{95E51215-1EFF-4C12-A7BD-AC5682E9C280}">
      <dgm:prSet/>
      <dgm:spPr/>
      <dgm:t>
        <a:bodyPr/>
        <a:lstStyle/>
        <a:p>
          <a:endParaRPr lang="fr-FR"/>
        </a:p>
      </dgm:t>
    </dgm:pt>
    <dgm:pt modelId="{7FA20FB6-6281-436E-81FF-C1693CD87727}" type="sibTrans" cxnId="{95E51215-1EFF-4C12-A7BD-AC5682E9C280}">
      <dgm:prSet/>
      <dgm:spPr/>
      <dgm:t>
        <a:bodyPr/>
        <a:lstStyle/>
        <a:p>
          <a:endParaRPr lang="fr-FR"/>
        </a:p>
      </dgm:t>
    </dgm:pt>
    <dgm:pt modelId="{13D5D85C-A7FB-472D-9156-B1E46B961076}" type="pres">
      <dgm:prSet presAssocID="{AA2FEABF-EA53-4C19-9AE2-D86F0CCB7A08}" presName="Name0" presStyleCnt="0">
        <dgm:presLayoutVars>
          <dgm:dir val="rev"/>
          <dgm:animLvl val="lvl"/>
          <dgm:resizeHandles val="exact"/>
        </dgm:presLayoutVars>
      </dgm:prSet>
      <dgm:spPr/>
      <dgm:t>
        <a:bodyPr/>
        <a:lstStyle/>
        <a:p>
          <a:endParaRPr lang="fr-FR"/>
        </a:p>
      </dgm:t>
    </dgm:pt>
    <dgm:pt modelId="{9B9F8DF8-2CD7-46B8-99B4-A933D3278769}" type="pres">
      <dgm:prSet presAssocID="{91FAEFCC-3247-4110-9823-820A367B6E12}" presName="linNode" presStyleCnt="0"/>
      <dgm:spPr/>
    </dgm:pt>
    <dgm:pt modelId="{6FDBFADA-71CA-43BB-BBFE-C55330F46C47}" type="pres">
      <dgm:prSet presAssocID="{91FAEFCC-3247-4110-9823-820A367B6E12}" presName="parentText" presStyleLbl="node1" presStyleIdx="0" presStyleCnt="1" custScaleX="277778" custLinFactNeighborX="136">
        <dgm:presLayoutVars>
          <dgm:chMax val="1"/>
          <dgm:bulletEnabled val="1"/>
        </dgm:presLayoutVars>
      </dgm:prSet>
      <dgm:spPr/>
      <dgm:t>
        <a:bodyPr/>
        <a:lstStyle/>
        <a:p>
          <a:endParaRPr lang="fr-FR"/>
        </a:p>
      </dgm:t>
    </dgm:pt>
  </dgm:ptLst>
  <dgm:cxnLst>
    <dgm:cxn modelId="{95E51215-1EFF-4C12-A7BD-AC5682E9C280}" srcId="{AA2FEABF-EA53-4C19-9AE2-D86F0CCB7A08}" destId="{91FAEFCC-3247-4110-9823-820A367B6E12}" srcOrd="0" destOrd="0" parTransId="{126F10FE-ADC5-4A2C-869C-0354C64906AE}" sibTransId="{7FA20FB6-6281-436E-81FF-C1693CD87727}"/>
    <dgm:cxn modelId="{207720D8-971A-457A-B885-AF6D8CF02E9D}" type="presOf" srcId="{91FAEFCC-3247-4110-9823-820A367B6E12}" destId="{6FDBFADA-71CA-43BB-BBFE-C55330F46C47}" srcOrd="0" destOrd="0" presId="urn:microsoft.com/office/officeart/2005/8/layout/vList5"/>
    <dgm:cxn modelId="{724CADF4-5B8C-43E6-926D-163B5A5A7A6B}" type="presOf" srcId="{AA2FEABF-EA53-4C19-9AE2-D86F0CCB7A08}" destId="{13D5D85C-A7FB-472D-9156-B1E46B961076}" srcOrd="0" destOrd="0" presId="urn:microsoft.com/office/officeart/2005/8/layout/vList5"/>
    <dgm:cxn modelId="{CCBD3E0C-426C-4B6B-9771-A328FD554D5B}" type="presParOf" srcId="{13D5D85C-A7FB-472D-9156-B1E46B961076}" destId="{9B9F8DF8-2CD7-46B8-99B4-A933D3278769}" srcOrd="0" destOrd="0" presId="urn:microsoft.com/office/officeart/2005/8/layout/vList5"/>
    <dgm:cxn modelId="{224870C4-9EC5-4C63-A910-C83A73C9F674}" type="presParOf" srcId="{9B9F8DF8-2CD7-46B8-99B4-A933D3278769}" destId="{6FDBFADA-71CA-43BB-BBFE-C55330F46C47}"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AF878D-63F9-44FA-A7A1-ABE46BFA1183}">
      <dsp:nvSpPr>
        <dsp:cNvPr id="0" name=""/>
        <dsp:cNvSpPr/>
      </dsp:nvSpPr>
      <dsp:spPr>
        <a:xfrm>
          <a:off x="2705297" y="-58321"/>
          <a:ext cx="3701799" cy="2087920"/>
        </a:xfrm>
        <a:prstGeom prst="ellipse">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SA" sz="2000" b="1" kern="1200" dirty="0" smtClean="0"/>
            <a:t>مرحلة الانتعاش </a:t>
          </a:r>
          <a:endParaRPr lang="fr-FR" sz="2000" b="1" kern="1200" dirty="0"/>
        </a:p>
        <a:p>
          <a:pPr marL="171450" lvl="1" indent="-171450" algn="ctr" defTabSz="800100" rtl="1">
            <a:lnSpc>
              <a:spcPct val="90000"/>
            </a:lnSpc>
            <a:spcBef>
              <a:spcPct val="0"/>
            </a:spcBef>
            <a:spcAft>
              <a:spcPct val="15000"/>
            </a:spcAft>
            <a:buChar char="••"/>
          </a:pPr>
          <a:r>
            <a:rPr lang="ar-SA" sz="1800" b="1" kern="1200" dirty="0" smtClean="0"/>
            <a:t>زيادة مستوى الانتاج ببطء</a:t>
          </a:r>
          <a:endParaRPr lang="fr-FR" sz="1800" b="1" kern="1200" dirty="0"/>
        </a:p>
        <a:p>
          <a:pPr marL="171450" lvl="1" indent="-171450" algn="ctr" defTabSz="800100" rtl="1">
            <a:lnSpc>
              <a:spcPct val="90000"/>
            </a:lnSpc>
            <a:spcBef>
              <a:spcPct val="0"/>
            </a:spcBef>
            <a:spcAft>
              <a:spcPct val="15000"/>
            </a:spcAft>
            <a:buChar char="••"/>
          </a:pPr>
          <a:r>
            <a:rPr lang="ar-SA" sz="1800" b="1" kern="1200" dirty="0" smtClean="0"/>
            <a:t>زيادة في التوظيف ببطء </a:t>
          </a:r>
          <a:endParaRPr lang="fr-FR" sz="1800" b="1" kern="1200" dirty="0"/>
        </a:p>
        <a:p>
          <a:pPr marL="171450" lvl="1" indent="-171450" algn="ctr" defTabSz="800100" rtl="1">
            <a:lnSpc>
              <a:spcPct val="90000"/>
            </a:lnSpc>
            <a:spcBef>
              <a:spcPct val="0"/>
            </a:spcBef>
            <a:spcAft>
              <a:spcPct val="15000"/>
            </a:spcAft>
            <a:buChar char="••"/>
          </a:pPr>
          <a:r>
            <a:rPr lang="ar-SA" sz="1800" b="1" kern="1200" dirty="0" smtClean="0"/>
            <a:t>ارتفاع ضئيل في الأسعار</a:t>
          </a:r>
          <a:endParaRPr lang="fr-FR" sz="1800" b="1" kern="1200" dirty="0"/>
        </a:p>
      </dsp:txBody>
      <dsp:txXfrm>
        <a:off x="2705297" y="-58321"/>
        <a:ext cx="3701799" cy="2087920"/>
      </dsp:txXfrm>
    </dsp:sp>
    <dsp:sp modelId="{CF09C538-E04F-45C0-9480-4C2EE2261440}">
      <dsp:nvSpPr>
        <dsp:cNvPr id="0" name=""/>
        <dsp:cNvSpPr/>
      </dsp:nvSpPr>
      <dsp:spPr>
        <a:xfrm rot="2619604">
          <a:off x="6186362" y="1390207"/>
          <a:ext cx="763372" cy="704673"/>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fr-FR" sz="3000" kern="1200"/>
        </a:p>
      </dsp:txBody>
      <dsp:txXfrm rot="2619604">
        <a:off x="6186362" y="1390207"/>
        <a:ext cx="763372" cy="704673"/>
      </dsp:txXfrm>
    </dsp:sp>
    <dsp:sp modelId="{D11AE5D7-AFB0-4C07-9D5D-8E0FC66F068B}">
      <dsp:nvSpPr>
        <dsp:cNvPr id="0" name=""/>
        <dsp:cNvSpPr/>
      </dsp:nvSpPr>
      <dsp:spPr>
        <a:xfrm>
          <a:off x="4796163" y="2159567"/>
          <a:ext cx="4168324" cy="2087920"/>
        </a:xfrm>
        <a:prstGeom prst="ellipse">
          <a:avLst/>
        </a:prstGeom>
        <a:solidFill>
          <a:schemeClr val="accent4">
            <a:shade val="50000"/>
            <a:hueOff val="-104716"/>
            <a:satOff val="-3169"/>
            <a:lumOff val="20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SA" sz="2000" b="1" kern="1200" dirty="0" smtClean="0"/>
            <a:t>مرحلة الرواج</a:t>
          </a:r>
          <a:endParaRPr lang="fr-FR" sz="2000" b="1" kern="1200" dirty="0" smtClean="0"/>
        </a:p>
        <a:p>
          <a:pPr marL="171450" lvl="1" indent="-171450" algn="ctr" defTabSz="800100" rtl="1">
            <a:lnSpc>
              <a:spcPct val="90000"/>
            </a:lnSpc>
            <a:spcBef>
              <a:spcPct val="0"/>
            </a:spcBef>
            <a:spcAft>
              <a:spcPct val="15000"/>
            </a:spcAft>
            <a:buChar char="••"/>
          </a:pPr>
          <a:r>
            <a:rPr lang="ar-SA" sz="1800" b="1" kern="1200" dirty="0" smtClean="0"/>
            <a:t>ارتفاع مضطرد في الأسعار</a:t>
          </a:r>
          <a:endParaRPr lang="fr-FR" sz="1800" b="1" kern="1200" dirty="0" smtClean="0"/>
        </a:p>
        <a:p>
          <a:pPr marL="171450" lvl="1" indent="-171450" algn="ctr" defTabSz="800100" rtl="1">
            <a:lnSpc>
              <a:spcPct val="90000"/>
            </a:lnSpc>
            <a:spcBef>
              <a:spcPct val="0"/>
            </a:spcBef>
            <a:spcAft>
              <a:spcPct val="15000"/>
            </a:spcAft>
            <a:buChar char="••"/>
          </a:pPr>
          <a:r>
            <a:rPr lang="ar-SA" sz="1800" b="1" kern="1200" dirty="0" smtClean="0"/>
            <a:t>زيادة حجم الانتاج الكلي بمعدل سريع </a:t>
          </a:r>
          <a:endParaRPr lang="fr-FR" sz="1800" b="1" kern="1200" dirty="0" smtClean="0"/>
        </a:p>
        <a:p>
          <a:pPr marL="171450" lvl="1" indent="-171450" algn="ctr" defTabSz="800100" rtl="1">
            <a:lnSpc>
              <a:spcPct val="90000"/>
            </a:lnSpc>
            <a:spcBef>
              <a:spcPct val="0"/>
            </a:spcBef>
            <a:spcAft>
              <a:spcPct val="15000"/>
            </a:spcAft>
            <a:buChar char="••"/>
          </a:pPr>
          <a:r>
            <a:rPr lang="ar-SA" sz="1800" b="1" kern="1200" dirty="0" smtClean="0"/>
            <a:t>زيادة في الدخل ومستوى التشغيل</a:t>
          </a:r>
          <a:endParaRPr lang="fr-FR" sz="1800" b="1" kern="1200" dirty="0" smtClean="0"/>
        </a:p>
      </dsp:txBody>
      <dsp:txXfrm>
        <a:off x="4796163" y="2159567"/>
        <a:ext cx="4168324" cy="2087920"/>
      </dsp:txXfrm>
    </dsp:sp>
    <dsp:sp modelId="{2F8011DF-5CFE-404C-B2A3-4308203F8FC5}">
      <dsp:nvSpPr>
        <dsp:cNvPr id="0" name=""/>
        <dsp:cNvSpPr/>
      </dsp:nvSpPr>
      <dsp:spPr>
        <a:xfrm rot="8213281">
          <a:off x="6488231" y="4235305"/>
          <a:ext cx="661288" cy="704673"/>
        </a:xfrm>
        <a:prstGeom prst="rightArrow">
          <a:avLst>
            <a:gd name="adj1" fmla="val 60000"/>
            <a:gd name="adj2" fmla="val 50000"/>
          </a:avLst>
        </a:prstGeom>
        <a:solidFill>
          <a:schemeClr val="accent4">
            <a:shade val="90000"/>
            <a:hueOff val="-108785"/>
            <a:satOff val="-2965"/>
            <a:lumOff val="160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fr-FR" sz="3000" kern="1200"/>
        </a:p>
      </dsp:txBody>
      <dsp:txXfrm rot="8213281">
        <a:off x="6488231" y="4235305"/>
        <a:ext cx="661288" cy="704673"/>
      </dsp:txXfrm>
    </dsp:sp>
    <dsp:sp modelId="{4DBEFCAC-1798-4C90-9A27-F6229DC74ED7}">
      <dsp:nvSpPr>
        <dsp:cNvPr id="0" name=""/>
        <dsp:cNvSpPr/>
      </dsp:nvSpPr>
      <dsp:spPr>
        <a:xfrm>
          <a:off x="2081161" y="4261418"/>
          <a:ext cx="4857734" cy="2322247"/>
        </a:xfrm>
        <a:prstGeom prst="ellipse">
          <a:avLst/>
        </a:prstGeom>
        <a:solidFill>
          <a:schemeClr val="accent4">
            <a:shade val="50000"/>
            <a:hueOff val="-209432"/>
            <a:satOff val="-6337"/>
            <a:lumOff val="41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SA" sz="2000" b="1" kern="1200" dirty="0" smtClean="0"/>
            <a:t>مرحلة الركود</a:t>
          </a:r>
          <a:endParaRPr lang="fr-FR" sz="2000" b="1" kern="1200" dirty="0" smtClean="0"/>
        </a:p>
        <a:p>
          <a:pPr marL="171450" lvl="1" indent="-171450" algn="ctr" defTabSz="800100" rtl="1">
            <a:lnSpc>
              <a:spcPct val="90000"/>
            </a:lnSpc>
            <a:spcBef>
              <a:spcPct val="0"/>
            </a:spcBef>
            <a:spcAft>
              <a:spcPct val="15000"/>
            </a:spcAft>
            <a:buChar char="••"/>
          </a:pPr>
          <a:r>
            <a:rPr lang="ar-SA" sz="1800" b="1" kern="1200" dirty="0" smtClean="0"/>
            <a:t>بداية الأسعار بالهبوط ووجود حالة ذعر</a:t>
          </a:r>
          <a:endParaRPr lang="fr-FR" sz="1800" b="1" kern="1200" dirty="0" smtClean="0"/>
        </a:p>
        <a:p>
          <a:pPr marL="171450" lvl="1" indent="-171450" algn="ctr" defTabSz="800100" rtl="1">
            <a:lnSpc>
              <a:spcPct val="90000"/>
            </a:lnSpc>
            <a:spcBef>
              <a:spcPct val="0"/>
            </a:spcBef>
            <a:spcAft>
              <a:spcPct val="15000"/>
            </a:spcAft>
            <a:buChar char="••"/>
          </a:pPr>
          <a:r>
            <a:rPr lang="ar-SA" sz="1800" b="1" kern="1200" dirty="0" smtClean="0"/>
            <a:t>ارتفاع أسعار الفائدة</a:t>
          </a:r>
          <a:endParaRPr lang="fr-FR" sz="1800" b="1" kern="1200" dirty="0" smtClean="0"/>
        </a:p>
        <a:p>
          <a:pPr marL="171450" lvl="1" indent="-171450" algn="ctr" defTabSz="800100" rtl="1">
            <a:lnSpc>
              <a:spcPct val="90000"/>
            </a:lnSpc>
            <a:spcBef>
              <a:spcPct val="0"/>
            </a:spcBef>
            <a:spcAft>
              <a:spcPct val="15000"/>
            </a:spcAft>
            <a:buChar char="••"/>
          </a:pPr>
          <a:r>
            <a:rPr lang="ar-SA" sz="1800" b="1" kern="1200" dirty="0" smtClean="0"/>
            <a:t>تزايد حجم البطالة</a:t>
          </a:r>
          <a:endParaRPr lang="fr-FR" sz="1800" b="1" kern="1200" dirty="0" smtClean="0"/>
        </a:p>
        <a:p>
          <a:pPr marL="171450" lvl="1" indent="-171450" algn="ctr" defTabSz="800100" rtl="1">
            <a:lnSpc>
              <a:spcPct val="90000"/>
            </a:lnSpc>
            <a:spcBef>
              <a:spcPct val="0"/>
            </a:spcBef>
            <a:spcAft>
              <a:spcPct val="15000"/>
            </a:spcAft>
            <a:buChar char="••"/>
          </a:pPr>
          <a:r>
            <a:rPr lang="ar-SA" sz="1800" b="1" kern="1200" dirty="0" smtClean="0"/>
            <a:t>انخفاض في حجم الانتاج والدخل</a:t>
          </a:r>
          <a:endParaRPr lang="fr-FR" sz="1800" b="1" kern="1200" dirty="0" smtClean="0"/>
        </a:p>
      </dsp:txBody>
      <dsp:txXfrm>
        <a:off x="2081161" y="4261418"/>
        <a:ext cx="4857734" cy="2322247"/>
      </dsp:txXfrm>
    </dsp:sp>
    <dsp:sp modelId="{2DA6613C-24B1-4AFF-A39E-A55E4AF7690F}">
      <dsp:nvSpPr>
        <dsp:cNvPr id="0" name=""/>
        <dsp:cNvSpPr/>
      </dsp:nvSpPr>
      <dsp:spPr>
        <a:xfrm rot="13387530">
          <a:off x="1731356" y="4465902"/>
          <a:ext cx="537619" cy="704673"/>
        </a:xfrm>
        <a:prstGeom prst="rightArrow">
          <a:avLst>
            <a:gd name="adj1" fmla="val 60000"/>
            <a:gd name="adj2" fmla="val 50000"/>
          </a:avLst>
        </a:prstGeom>
        <a:solidFill>
          <a:schemeClr val="accent4">
            <a:shade val="90000"/>
            <a:hueOff val="-217570"/>
            <a:satOff val="-5929"/>
            <a:lumOff val="320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fr-FR" sz="3000" kern="1200"/>
        </a:p>
      </dsp:txBody>
      <dsp:txXfrm rot="13387530">
        <a:off x="1731356" y="4465902"/>
        <a:ext cx="537619" cy="704673"/>
      </dsp:txXfrm>
    </dsp:sp>
    <dsp:sp modelId="{6B463956-8605-4074-801A-164465D9E2A5}">
      <dsp:nvSpPr>
        <dsp:cNvPr id="0" name=""/>
        <dsp:cNvSpPr/>
      </dsp:nvSpPr>
      <dsp:spPr>
        <a:xfrm>
          <a:off x="0" y="1840046"/>
          <a:ext cx="4279464" cy="2724861"/>
        </a:xfrm>
        <a:prstGeom prst="ellipse">
          <a:avLst/>
        </a:prstGeom>
        <a:solidFill>
          <a:schemeClr val="accent4">
            <a:shade val="50000"/>
            <a:hueOff val="-104716"/>
            <a:satOff val="-3169"/>
            <a:lumOff val="20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b="1" kern="1200" dirty="0" smtClean="0"/>
            <a:t>مرحلة الكساد</a:t>
          </a:r>
        </a:p>
        <a:p>
          <a:pPr lvl="0" algn="ctr" defTabSz="889000">
            <a:lnSpc>
              <a:spcPct val="90000"/>
            </a:lnSpc>
            <a:spcBef>
              <a:spcPct val="0"/>
            </a:spcBef>
            <a:spcAft>
              <a:spcPct val="35000"/>
            </a:spcAft>
          </a:pPr>
          <a:r>
            <a:rPr lang="ar-SA" sz="1800" b="1" kern="1200" dirty="0" smtClean="0"/>
            <a:t>تعبر عن الجزء الأسفل من النشاط الاقتصادي، الذي يصبح سيئا بدرجة كافية ففيها تنخفض الأسعار، وتنتشر البطالة، ويصبح هناك كساد في التجارة والنشاط الاقتصادي</a:t>
          </a:r>
          <a:endParaRPr lang="fr-FR" sz="1800" b="1" kern="1200" dirty="0" smtClean="0"/>
        </a:p>
      </dsp:txBody>
      <dsp:txXfrm>
        <a:off x="0" y="1840046"/>
        <a:ext cx="4279464" cy="2724861"/>
      </dsp:txXfrm>
    </dsp:sp>
    <dsp:sp modelId="{9E21CA50-9235-4C73-92A1-FF67C0B6FDFF}">
      <dsp:nvSpPr>
        <dsp:cNvPr id="0" name=""/>
        <dsp:cNvSpPr/>
      </dsp:nvSpPr>
      <dsp:spPr>
        <a:xfrm rot="19048024">
          <a:off x="2175240" y="1155526"/>
          <a:ext cx="812864" cy="704673"/>
        </a:xfrm>
        <a:prstGeom prst="rightArrow">
          <a:avLst>
            <a:gd name="adj1" fmla="val 60000"/>
            <a:gd name="adj2" fmla="val 50000"/>
          </a:avLst>
        </a:prstGeom>
        <a:solidFill>
          <a:schemeClr val="accent4">
            <a:shade val="90000"/>
            <a:hueOff val="-108785"/>
            <a:satOff val="-2965"/>
            <a:lumOff val="160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fr-FR" sz="3000" kern="1200"/>
        </a:p>
      </dsp:txBody>
      <dsp:txXfrm rot="19048024">
        <a:off x="2175240" y="1155526"/>
        <a:ext cx="812864" cy="70467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DBFADA-71CA-43BB-BBFE-C55330F46C47}">
      <dsp:nvSpPr>
        <dsp:cNvPr id="0" name=""/>
        <dsp:cNvSpPr/>
      </dsp:nvSpPr>
      <dsp:spPr>
        <a:xfrm>
          <a:off x="8922" y="0"/>
          <a:ext cx="9135077" cy="515719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228600" lvl="0" indent="0" algn="just" defTabSz="1066800" rtl="1">
            <a:lnSpc>
              <a:spcPct val="90000"/>
            </a:lnSpc>
            <a:spcBef>
              <a:spcPct val="0"/>
            </a:spcBef>
            <a:spcAft>
              <a:spcPct val="15000"/>
            </a:spcAft>
            <a:buNone/>
          </a:pPr>
          <a:r>
            <a:rPr lang="ar-SA" sz="3600" b="1" kern="1200" dirty="0" smtClean="0"/>
            <a:t>6-نظرية </a:t>
          </a:r>
          <a:r>
            <a:rPr lang="ar-SA" sz="3600" b="1" kern="1200" dirty="0" err="1" smtClean="0"/>
            <a:t>لوكاس</a:t>
          </a:r>
          <a:r>
            <a:rPr lang="ar-SA" sz="3600" b="1" kern="1200" dirty="0" smtClean="0"/>
            <a:t>:</a:t>
          </a:r>
          <a:r>
            <a:rPr lang="ar-SA" sz="3600" kern="1200" dirty="0" smtClean="0"/>
            <a:t>اعتمد في تفسيره للدورات الاقتصادية على نظرية التوقعات الرشيدة والمستقبلية للأعوان الاقتصادية وتأثيرها على تصرفاتهم ونشاطاتهم الاقتصادية.</a:t>
          </a:r>
        </a:p>
        <a:p>
          <a:pPr marL="228600" lvl="0" indent="0" algn="just" defTabSz="1066800" rtl="1">
            <a:lnSpc>
              <a:spcPct val="90000"/>
            </a:lnSpc>
            <a:spcBef>
              <a:spcPct val="0"/>
            </a:spcBef>
            <a:spcAft>
              <a:spcPct val="15000"/>
            </a:spcAft>
            <a:buNone/>
          </a:pPr>
          <a:r>
            <a:rPr lang="ar-SA" sz="3600" kern="1200" dirty="0" smtClean="0"/>
            <a:t>-</a:t>
          </a:r>
          <a:r>
            <a:rPr lang="ar-SA" sz="3600" kern="1200" dirty="0" smtClean="0"/>
            <a:t>وتعتمد النظرية على نموذج سوق العمل الكلاسيكي  واختلاف في أن الأفراد لا يعرفون المستوى العام للأسعار،ولكنهم على علم بمستوى الأجر الاسمي،على عكس قطاع الأعمال الذي لديه كل المعطيات الاقتصادية.</a:t>
          </a:r>
          <a:endParaRPr lang="fr-FR" sz="3600" kern="1200" dirty="0" smtClean="0"/>
        </a:p>
      </dsp:txBody>
      <dsp:txXfrm>
        <a:off x="8922" y="0"/>
        <a:ext cx="9135077" cy="515719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DBFADA-71CA-43BB-BBFE-C55330F46C47}">
      <dsp:nvSpPr>
        <dsp:cNvPr id="0" name=""/>
        <dsp:cNvSpPr/>
      </dsp:nvSpPr>
      <dsp:spPr>
        <a:xfrm>
          <a:off x="8922" y="0"/>
          <a:ext cx="9135077" cy="515719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228600" lvl="0" indent="0" algn="just" defTabSz="1066800" rtl="1">
            <a:lnSpc>
              <a:spcPct val="90000"/>
            </a:lnSpc>
            <a:spcBef>
              <a:spcPct val="0"/>
            </a:spcBef>
            <a:spcAft>
              <a:spcPct val="15000"/>
            </a:spcAft>
            <a:buNone/>
          </a:pPr>
          <a:r>
            <a:rPr lang="ar-SA" sz="3600" kern="1200" dirty="0" smtClean="0"/>
            <a:t>-فعند </a:t>
          </a:r>
          <a:r>
            <a:rPr lang="ar-SA" sz="3600" b="1" kern="1200" dirty="0" smtClean="0"/>
            <a:t>ارتفاع</a:t>
          </a:r>
          <a:r>
            <a:rPr lang="ar-SA" sz="3600" kern="1200" dirty="0" smtClean="0"/>
            <a:t> المستوى </a:t>
          </a:r>
          <a:r>
            <a:rPr lang="ar-SA" sz="3600" b="1" kern="1200" dirty="0" smtClean="0"/>
            <a:t>العام للأسعار </a:t>
          </a:r>
          <a:r>
            <a:rPr lang="ar-SA" sz="3600" kern="1200" dirty="0" smtClean="0"/>
            <a:t>فإن قطاع الأعمال يتجه </a:t>
          </a:r>
          <a:r>
            <a:rPr lang="ar-SA" sz="3600" b="1" kern="1200" dirty="0" smtClean="0"/>
            <a:t>لرفع حجم </a:t>
          </a:r>
          <a:r>
            <a:rPr lang="ar-SA" sz="3600" b="1" kern="1200" dirty="0" err="1" smtClean="0"/>
            <a:t>العمالة </a:t>
          </a:r>
          <a:r>
            <a:rPr lang="ar-SA" sz="3600" kern="1200" dirty="0" smtClean="0"/>
            <a:t>،مما يؤدي إلى </a:t>
          </a:r>
          <a:r>
            <a:rPr lang="ar-SA" sz="3600" b="1" kern="1200" dirty="0" smtClean="0">
              <a:solidFill>
                <a:schemeClr val="tx1"/>
              </a:solidFill>
            </a:rPr>
            <a:t>زيادة الانتاج </a:t>
          </a:r>
          <a:r>
            <a:rPr lang="ar-SA" sz="3600" kern="1200" dirty="0" smtClean="0"/>
            <a:t>وبالتالي نكون أما مرحلة </a:t>
          </a:r>
          <a:r>
            <a:rPr lang="ar-SA" sz="3600" b="1" kern="1200" dirty="0" smtClean="0"/>
            <a:t>التوسع</a:t>
          </a:r>
          <a:r>
            <a:rPr lang="ar-SA" sz="3600" kern="1200" dirty="0" smtClean="0"/>
            <a:t> في الدورة الاقتصادية،والعكس في حالة </a:t>
          </a:r>
          <a:r>
            <a:rPr lang="ar-SA" sz="3600" b="1" kern="1200" dirty="0" smtClean="0"/>
            <a:t>انخفاض المستوى العام </a:t>
          </a:r>
          <a:r>
            <a:rPr lang="ar-SA" sz="3600" kern="1200" dirty="0" smtClean="0"/>
            <a:t>لأسعار فإن </a:t>
          </a:r>
          <a:r>
            <a:rPr lang="ar-SA" sz="3600" b="1" kern="1200" dirty="0" smtClean="0"/>
            <a:t>الأجر الحقيقي يرتفع </a:t>
          </a:r>
          <a:r>
            <a:rPr lang="ar-SA" sz="3600" kern="1200" dirty="0" smtClean="0"/>
            <a:t>مما يؤدي إلى </a:t>
          </a:r>
          <a:r>
            <a:rPr lang="ar-SA" sz="3600" b="1" kern="1200" dirty="0" smtClean="0"/>
            <a:t>تراجع حجم العمالة </a:t>
          </a:r>
          <a:r>
            <a:rPr lang="ar-SA" sz="3600" kern="1200" dirty="0" smtClean="0"/>
            <a:t>وبالتالي </a:t>
          </a:r>
          <a:r>
            <a:rPr lang="ar-SA" sz="3600" b="1" kern="1200" dirty="0" smtClean="0"/>
            <a:t>انكماش </a:t>
          </a:r>
          <a:r>
            <a:rPr lang="ar-SA" sz="3600" kern="1200" dirty="0" smtClean="0"/>
            <a:t>قطاع الأعمال نتيجة ارتفاع التكلفة للمنتجات،وهنا نكون أمام مرحلة </a:t>
          </a:r>
          <a:r>
            <a:rPr lang="ar-SA" sz="3600" kern="1200" dirty="0" err="1" smtClean="0"/>
            <a:t>الانكماش.</a:t>
          </a:r>
          <a:r>
            <a:rPr lang="ar-SA" sz="3600" kern="1200" dirty="0" smtClean="0"/>
            <a:t> </a:t>
          </a:r>
          <a:endParaRPr lang="fr-FR" sz="3600" kern="1200" dirty="0" smtClean="0"/>
        </a:p>
      </dsp:txBody>
      <dsp:txXfrm>
        <a:off x="8922" y="0"/>
        <a:ext cx="9135077" cy="51571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DBFADA-71CA-43BB-BBFE-C55330F46C47}">
      <dsp:nvSpPr>
        <dsp:cNvPr id="0" name=""/>
        <dsp:cNvSpPr/>
      </dsp:nvSpPr>
      <dsp:spPr>
        <a:xfrm>
          <a:off x="0" y="0"/>
          <a:ext cx="9135077" cy="422108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228600" lvl="0" indent="0" algn="just" defTabSz="1066800" rtl="1">
            <a:lnSpc>
              <a:spcPct val="90000"/>
            </a:lnSpc>
            <a:spcBef>
              <a:spcPct val="0"/>
            </a:spcBef>
            <a:spcAft>
              <a:spcPct val="15000"/>
            </a:spcAft>
            <a:buNone/>
          </a:pPr>
          <a:r>
            <a:rPr lang="ar-SA" sz="4400" kern="1200" dirty="0" smtClean="0"/>
            <a:t>لقد استنتج </a:t>
          </a:r>
          <a:r>
            <a:rPr lang="fr-FR" sz="4400" b="1" kern="1200" dirty="0" smtClean="0"/>
            <a:t>Schumpeter</a:t>
          </a:r>
          <a:r>
            <a:rPr lang="fr-FR" sz="4400" kern="1200" dirty="0" smtClean="0"/>
            <a:t> </a:t>
          </a:r>
          <a:r>
            <a:rPr lang="ar-SA" sz="4400" kern="1200" dirty="0" smtClean="0"/>
            <a:t> بعد دراسته لمختلف أنواع الدورات الاقتصادية بأنها تتداخل فيما بينها،حيث خلال فترة الدورة الاقتصادية الطويلة تحدث تذبذبات أخرى في النشاط الاقتصادي.</a:t>
          </a:r>
          <a:endParaRPr lang="fr-FR" sz="4400" b="1" kern="1200" baseline="0" dirty="0" smtClean="0">
            <a:effectLst>
              <a:glow rad="101600">
                <a:schemeClr val="accent5">
                  <a:satMod val="175000"/>
                  <a:alpha val="40000"/>
                </a:schemeClr>
              </a:glow>
            </a:effectLst>
            <a:latin typeface="+mn-lt"/>
            <a:ea typeface="+mn-ea"/>
            <a:cs typeface="Simplified Arabic" pitchFamily="2" charset="-78"/>
          </a:endParaRPr>
        </a:p>
      </dsp:txBody>
      <dsp:txXfrm>
        <a:off x="0" y="0"/>
        <a:ext cx="9135077" cy="422108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DBFADA-71CA-43BB-BBFE-C55330F46C47}">
      <dsp:nvSpPr>
        <dsp:cNvPr id="0" name=""/>
        <dsp:cNvSpPr/>
      </dsp:nvSpPr>
      <dsp:spPr>
        <a:xfrm>
          <a:off x="0" y="0"/>
          <a:ext cx="9135077" cy="475252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228600" marR="0" lvl="0" indent="0" algn="just" defTabSz="1066800" rtl="1" eaLnBrk="1" fontAlgn="auto" latinLnBrk="0" hangingPunct="1">
            <a:lnSpc>
              <a:spcPct val="90000"/>
            </a:lnSpc>
            <a:spcBef>
              <a:spcPct val="0"/>
            </a:spcBef>
            <a:spcAft>
              <a:spcPct val="15000"/>
            </a:spcAft>
            <a:buClrTx/>
            <a:buSzTx/>
            <a:buFontTx/>
            <a:buNone/>
            <a:tabLst/>
            <a:defRPr/>
          </a:pPr>
          <a:r>
            <a:rPr lang="ar-SA" sz="3600" kern="1200" dirty="0" smtClean="0"/>
            <a:t>    إن </a:t>
          </a:r>
          <a:r>
            <a:rPr lang="ar-SA" sz="3600" kern="1200" dirty="0" smtClean="0"/>
            <a:t>حدوث الطفرات التكنولوجية هو المتسبب الأكبر فيما يعرف بالدورات الاقتصادية  </a:t>
          </a:r>
          <a:r>
            <a:rPr lang="ar-SA" sz="3600" kern="1200" dirty="0" err="1" smtClean="0"/>
            <a:t>الكبرى </a:t>
          </a:r>
          <a:r>
            <a:rPr lang="ar-SA" sz="3600" kern="1200" dirty="0" smtClean="0"/>
            <a:t>،حيث تاريخيا وكما يظهر الشكل أعلاه وجود ترابط كبير بين انتقال العملية الانتاجية من أسلوب انتاج إلى آخر بسبب الاختراعات العلمية والتكنولوجية من </a:t>
          </a:r>
          <a:r>
            <a:rPr lang="ar-SA" sz="3600" kern="1200" dirty="0" err="1" smtClean="0"/>
            <a:t>جهة </a:t>
          </a:r>
          <a:r>
            <a:rPr lang="ar-SA" sz="3600" kern="1200" dirty="0" smtClean="0"/>
            <a:t>،والتقلبات الاقتصادية الكبرى التي تصيب أغلب اقتصاديات دول العالم بنفس السمات توسعا وهبوطا من جهة أخرى.</a:t>
          </a:r>
          <a:endParaRPr lang="fr-FR" sz="3200" kern="1200" dirty="0" smtClean="0"/>
        </a:p>
      </dsp:txBody>
      <dsp:txXfrm>
        <a:off x="0" y="0"/>
        <a:ext cx="9135077" cy="475252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DBFADA-71CA-43BB-BBFE-C55330F46C47}">
      <dsp:nvSpPr>
        <dsp:cNvPr id="0" name=""/>
        <dsp:cNvSpPr/>
      </dsp:nvSpPr>
      <dsp:spPr>
        <a:xfrm>
          <a:off x="0" y="0"/>
          <a:ext cx="9135077" cy="407707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228600" lvl="0" indent="0" algn="just" defTabSz="1066800" rtl="1">
            <a:lnSpc>
              <a:spcPct val="90000"/>
            </a:lnSpc>
            <a:spcBef>
              <a:spcPct val="0"/>
            </a:spcBef>
            <a:spcAft>
              <a:spcPct val="15000"/>
            </a:spcAft>
            <a:buNone/>
          </a:pPr>
          <a:r>
            <a:rPr lang="ar-SA" sz="3600" b="1" kern="1200" dirty="0" smtClean="0"/>
            <a:t>1-الدورات الاقتصادية كظاهرة طبيعية:</a:t>
          </a:r>
          <a:r>
            <a:rPr lang="ar-SA" sz="3600" kern="1200" dirty="0" smtClean="0"/>
            <a:t>عرفت الدورة الاقتصادية منذ القدم،حيث ما ورد في سورة سيدنا يوسف عليه السلام،إلا تعريف لها وتشخيص لسمات مراحلها وتحديد لمدتها،حيث تقسم إلى مرحلتين،مرحلة </a:t>
          </a:r>
          <a:r>
            <a:rPr lang="ar-SA" sz="3600" kern="1200" dirty="0" err="1" smtClean="0"/>
            <a:t>التوسع </a:t>
          </a:r>
          <a:r>
            <a:rPr lang="ar-SA" sz="3600" kern="1200" dirty="0" smtClean="0"/>
            <a:t>(7 سنوات)،مرحلة الانكماش(7 سنوات) تفصلهما فترة انعطاف تقدر بسنة واحدة،ولمعالجة آثار هذه الدورة يجب الادخار وعدم الاسراف في فترة </a:t>
          </a:r>
          <a:r>
            <a:rPr lang="ar-SA" sz="3600" kern="1200" dirty="0" err="1" smtClean="0"/>
            <a:t>الرخاء.</a:t>
          </a:r>
          <a:r>
            <a:rPr lang="ar-SA" sz="3600" b="1" kern="1200" dirty="0" smtClean="0"/>
            <a:t> </a:t>
          </a:r>
          <a:endParaRPr lang="fr-FR" sz="3600" b="1" kern="1200" baseline="0" dirty="0" smtClean="0">
            <a:effectLst>
              <a:glow rad="101600">
                <a:schemeClr val="accent5">
                  <a:satMod val="175000"/>
                  <a:alpha val="40000"/>
                </a:schemeClr>
              </a:glow>
            </a:effectLst>
            <a:latin typeface="+mn-lt"/>
            <a:ea typeface="+mn-ea"/>
            <a:cs typeface="Simplified Arabic" pitchFamily="2" charset="-78"/>
          </a:endParaRPr>
        </a:p>
      </dsp:txBody>
      <dsp:txXfrm>
        <a:off x="0" y="0"/>
        <a:ext cx="9135077" cy="407707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DBFADA-71CA-43BB-BBFE-C55330F46C47}">
      <dsp:nvSpPr>
        <dsp:cNvPr id="0" name=""/>
        <dsp:cNvSpPr/>
      </dsp:nvSpPr>
      <dsp:spPr>
        <a:xfrm>
          <a:off x="0" y="0"/>
          <a:ext cx="9135077" cy="345638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228600" lvl="0" indent="0" algn="just" defTabSz="1066800" rtl="1">
            <a:lnSpc>
              <a:spcPct val="90000"/>
            </a:lnSpc>
            <a:spcBef>
              <a:spcPct val="0"/>
            </a:spcBef>
            <a:spcAft>
              <a:spcPct val="15000"/>
            </a:spcAft>
            <a:buNone/>
          </a:pPr>
          <a:r>
            <a:rPr lang="ar-SA" sz="3600" b="1" kern="1200" dirty="0" smtClean="0"/>
            <a:t>2-النظرية </a:t>
          </a:r>
          <a:r>
            <a:rPr lang="ar-SA" sz="3600" b="1" kern="1200" dirty="0" err="1" smtClean="0"/>
            <a:t>المناخية </a:t>
          </a:r>
          <a:r>
            <a:rPr lang="ar-SA" sz="3600" b="1" kern="1200" dirty="0" smtClean="0"/>
            <a:t>(نظرية البقع الشمسية):</a:t>
          </a:r>
          <a:r>
            <a:rPr lang="ar-SA" sz="3600" kern="1200" dirty="0" smtClean="0"/>
            <a:t> ربط الاقتصادي </a:t>
          </a:r>
          <a:r>
            <a:rPr lang="ar-SA" sz="3600" kern="1200" dirty="0" err="1" smtClean="0"/>
            <a:t>جيفرنز</a:t>
          </a:r>
          <a:r>
            <a:rPr lang="ar-SA" sz="3600" kern="1200" dirty="0" smtClean="0"/>
            <a:t> </a:t>
          </a:r>
          <a:r>
            <a:rPr lang="ar-SA" sz="3600" b="1" kern="1200" dirty="0" err="1" smtClean="0"/>
            <a:t>(</a:t>
          </a:r>
          <a:r>
            <a:rPr lang="fr-FR" sz="3600" b="1" kern="1200" dirty="0" err="1" smtClean="0"/>
            <a:t>jevons</a:t>
          </a:r>
          <a:r>
            <a:rPr lang="ar-SA" sz="3600" b="1" kern="1200" dirty="0" smtClean="0"/>
            <a:t>) </a:t>
          </a:r>
          <a:r>
            <a:rPr lang="ar-SA" sz="3600" kern="1200" dirty="0" smtClean="0"/>
            <a:t>حركات الاقتصاد بمسار الأرض في النظام الشمسي،حيث هذا التأثير الكوني على الطقس يؤثر على المحاصيل الزراعية،وهذه الأخيرة تؤثر على الأداء الاقتصادي.</a:t>
          </a:r>
          <a:endParaRPr lang="fr-FR" sz="3600" b="1" kern="1200" baseline="0" dirty="0" smtClean="0">
            <a:effectLst>
              <a:glow rad="101600">
                <a:schemeClr val="accent5">
                  <a:satMod val="175000"/>
                  <a:alpha val="40000"/>
                </a:schemeClr>
              </a:glow>
            </a:effectLst>
            <a:latin typeface="+mn-lt"/>
            <a:ea typeface="+mn-ea"/>
            <a:cs typeface="Simplified Arabic" pitchFamily="2" charset="-78"/>
          </a:endParaRPr>
        </a:p>
      </dsp:txBody>
      <dsp:txXfrm>
        <a:off x="0" y="0"/>
        <a:ext cx="9135077" cy="345638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DBFADA-71CA-43BB-BBFE-C55330F46C47}">
      <dsp:nvSpPr>
        <dsp:cNvPr id="0" name=""/>
        <dsp:cNvSpPr/>
      </dsp:nvSpPr>
      <dsp:spPr>
        <a:xfrm>
          <a:off x="0" y="0"/>
          <a:ext cx="9135077" cy="515719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marL="228600" lvl="0" indent="0" algn="just" defTabSz="1066800" rtl="1">
            <a:lnSpc>
              <a:spcPct val="90000"/>
            </a:lnSpc>
            <a:spcBef>
              <a:spcPct val="0"/>
            </a:spcBef>
            <a:spcAft>
              <a:spcPct val="15000"/>
            </a:spcAft>
            <a:buNone/>
          </a:pPr>
          <a:r>
            <a:rPr lang="ar-SA" sz="4000" b="1" kern="1200" dirty="0" smtClean="0"/>
            <a:t>3-نظرية </a:t>
          </a:r>
          <a:r>
            <a:rPr lang="fr-FR" sz="4000" b="1" kern="1200" dirty="0" err="1" smtClean="0"/>
            <a:t>kuznets</a:t>
          </a:r>
          <a:r>
            <a:rPr lang="ar-SA" sz="4000" b="1" kern="1200" dirty="0" smtClean="0"/>
            <a:t> :</a:t>
          </a:r>
          <a:r>
            <a:rPr lang="ar-SA" sz="4000" kern="1200" dirty="0" smtClean="0"/>
            <a:t>ربط بين التغيرات </a:t>
          </a:r>
          <a:r>
            <a:rPr lang="ar-SA" sz="4000" kern="1200" dirty="0" err="1" smtClean="0"/>
            <a:t>الديموغرافية</a:t>
          </a:r>
          <a:r>
            <a:rPr lang="ar-SA" sz="4000" kern="1200" dirty="0" smtClean="0"/>
            <a:t> والتعمير خاصة منها العمالة المتنقلة التي لها علاقة بما يحدث من أنشطة في كل القطاعات المرتبطة بالإنشاءات الهيكلية والبناء.فقاطرة النمو وتسارعه ترجع بالأساس إلى قطاع البناء أي أن انخفاض نشاط هذا القطاع أو توقفه سيؤدي إلى انكماش النشاط الاقتصادي </a:t>
          </a:r>
          <a:r>
            <a:rPr lang="ar-SA" sz="4000" kern="1200" dirty="0" err="1" smtClean="0"/>
            <a:t>وركوده </a:t>
          </a:r>
          <a:r>
            <a:rPr lang="ar-SA" sz="4000" kern="1200" dirty="0" smtClean="0"/>
            <a:t>،مما يسبب حركات انكماشية وتوسعية.</a:t>
          </a:r>
          <a:endParaRPr lang="fr-FR" sz="4000" b="1" kern="1200" baseline="0" dirty="0" smtClean="0">
            <a:effectLst>
              <a:glow rad="101600">
                <a:schemeClr val="accent5">
                  <a:satMod val="175000"/>
                  <a:alpha val="40000"/>
                </a:schemeClr>
              </a:glow>
            </a:effectLst>
            <a:latin typeface="+mn-lt"/>
            <a:ea typeface="+mn-ea"/>
            <a:cs typeface="Simplified Arabic" pitchFamily="2" charset="-78"/>
          </a:endParaRPr>
        </a:p>
      </dsp:txBody>
      <dsp:txXfrm>
        <a:off x="0" y="0"/>
        <a:ext cx="9135077" cy="515719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DBFADA-71CA-43BB-BBFE-C55330F46C47}">
      <dsp:nvSpPr>
        <dsp:cNvPr id="0" name=""/>
        <dsp:cNvSpPr/>
      </dsp:nvSpPr>
      <dsp:spPr>
        <a:xfrm>
          <a:off x="8922" y="0"/>
          <a:ext cx="9135077" cy="515719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marL="228600" lvl="0" indent="0" algn="just" defTabSz="1066800" rtl="1">
            <a:lnSpc>
              <a:spcPct val="90000"/>
            </a:lnSpc>
            <a:spcBef>
              <a:spcPct val="0"/>
            </a:spcBef>
            <a:spcAft>
              <a:spcPct val="15000"/>
            </a:spcAft>
            <a:buNone/>
          </a:pPr>
          <a:r>
            <a:rPr lang="ar-SA" sz="4000" b="1" kern="1200" dirty="0" smtClean="0"/>
            <a:t>4-نظرية </a:t>
          </a:r>
          <a:r>
            <a:rPr lang="ar-SA" sz="4000" b="1" kern="1200" dirty="0" err="1" smtClean="0"/>
            <a:t>شومبيتر</a:t>
          </a:r>
          <a:r>
            <a:rPr lang="ar-SA" sz="4000" b="1" kern="1200" dirty="0" smtClean="0"/>
            <a:t> :</a:t>
          </a:r>
          <a:r>
            <a:rPr lang="ar-SA" sz="4000" kern="1200" dirty="0" smtClean="0"/>
            <a:t>يرجع سبب الدورات الاقتصادية إلى عوامل ديناميكية تتطور بالتطور العلمي:</a:t>
          </a:r>
          <a:endParaRPr lang="fr-FR" sz="4000" kern="1200" dirty="0" smtClean="0"/>
        </a:p>
        <a:p>
          <a:pPr marL="228600" lvl="0" indent="0" algn="just" defTabSz="1066800" rtl="1">
            <a:lnSpc>
              <a:spcPct val="90000"/>
            </a:lnSpc>
            <a:spcBef>
              <a:spcPct val="0"/>
            </a:spcBef>
            <a:spcAft>
              <a:spcPct val="15000"/>
            </a:spcAft>
            <a:buNone/>
          </a:pPr>
          <a:r>
            <a:rPr lang="ar-SA" sz="4000" kern="1200" dirty="0" smtClean="0"/>
            <a:t>-ظهور ابتكارات جديدة في مختلف مجالات الانتاج والتي تعتبر السبب الأساس لحدوث الدورات الاقتصادية في الاقتصاديات الصناعية الحديثة.</a:t>
          </a:r>
        </a:p>
        <a:p>
          <a:pPr marL="228600" lvl="0" indent="0" algn="just" defTabSz="1066800" rtl="1">
            <a:lnSpc>
              <a:spcPct val="90000"/>
            </a:lnSpc>
            <a:spcBef>
              <a:spcPct val="0"/>
            </a:spcBef>
            <a:spcAft>
              <a:spcPct val="15000"/>
            </a:spcAft>
            <a:buNone/>
          </a:pPr>
          <a:r>
            <a:rPr lang="ar-SA" sz="4000" kern="1200" dirty="0" smtClean="0"/>
            <a:t>-توسع النشاط الائتماني لتمويل تلك الابتكارات.</a:t>
          </a:r>
          <a:endParaRPr lang="fr-FR" sz="4000" b="1" kern="1200" baseline="0" dirty="0" smtClean="0">
            <a:effectLst>
              <a:glow rad="101600">
                <a:schemeClr val="accent5">
                  <a:satMod val="175000"/>
                  <a:alpha val="40000"/>
                </a:schemeClr>
              </a:glow>
            </a:effectLst>
            <a:latin typeface="+mn-lt"/>
            <a:ea typeface="+mn-ea"/>
            <a:cs typeface="Simplified Arabic" pitchFamily="2" charset="-78"/>
          </a:endParaRPr>
        </a:p>
      </dsp:txBody>
      <dsp:txXfrm>
        <a:off x="8922" y="0"/>
        <a:ext cx="9135077" cy="515719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DBFADA-71CA-43BB-BBFE-C55330F46C47}">
      <dsp:nvSpPr>
        <dsp:cNvPr id="0" name=""/>
        <dsp:cNvSpPr/>
      </dsp:nvSpPr>
      <dsp:spPr>
        <a:xfrm>
          <a:off x="8922" y="3348"/>
          <a:ext cx="9135077" cy="685130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228600" lvl="0" indent="0" algn="just" defTabSz="1066800" rtl="1">
            <a:lnSpc>
              <a:spcPct val="90000"/>
            </a:lnSpc>
            <a:spcBef>
              <a:spcPct val="0"/>
            </a:spcBef>
            <a:spcAft>
              <a:spcPct val="15000"/>
            </a:spcAft>
            <a:buNone/>
          </a:pPr>
          <a:r>
            <a:rPr lang="ar-SA" sz="3600" b="1" kern="1200" dirty="0" smtClean="0"/>
            <a:t>5-نظرية </a:t>
          </a:r>
          <a:r>
            <a:rPr lang="ar-SA" sz="3600" b="1" kern="1200" dirty="0" err="1" smtClean="0"/>
            <a:t>كينز</a:t>
          </a:r>
          <a:r>
            <a:rPr lang="ar-SA" sz="3600" b="1" kern="1200" dirty="0" smtClean="0"/>
            <a:t>:</a:t>
          </a:r>
          <a:r>
            <a:rPr lang="ar-SA" sz="3600" kern="1200" dirty="0" smtClean="0"/>
            <a:t>يرجع </a:t>
          </a:r>
          <a:r>
            <a:rPr lang="ar-SA" sz="3600" b="1" kern="1200" dirty="0" err="1" smtClean="0"/>
            <a:t>كينز</a:t>
          </a:r>
          <a:r>
            <a:rPr lang="ar-SA" sz="3600" kern="1200" dirty="0" smtClean="0"/>
            <a:t> أصل التقلب إلى </a:t>
          </a:r>
          <a:r>
            <a:rPr lang="ar-SA" sz="3600" b="1" kern="1200" dirty="0" smtClean="0"/>
            <a:t>الطلب الكلي الخاص</a:t>
          </a:r>
          <a:r>
            <a:rPr lang="ar-SA" sz="3600" kern="1200" dirty="0" smtClean="0"/>
            <a:t>،فالتقلبات تنشأ عن التقلبات في الإنفاق، سواءً تعلق الأمر بالإنفاق الاستهلاكي أو </a:t>
          </a:r>
          <a:r>
            <a:rPr lang="ar-SA" sz="3600" b="1" kern="1200" dirty="0" smtClean="0"/>
            <a:t>الإنفاق الاستثماري الخاص.</a:t>
          </a:r>
          <a:endParaRPr lang="fr-FR" sz="3600" kern="1200" dirty="0" smtClean="0"/>
        </a:p>
        <a:p>
          <a:pPr marL="228600" lvl="0" indent="0" algn="just" defTabSz="1066800" rtl="1">
            <a:lnSpc>
              <a:spcPct val="90000"/>
            </a:lnSpc>
            <a:spcBef>
              <a:spcPct val="0"/>
            </a:spcBef>
            <a:spcAft>
              <a:spcPct val="15000"/>
            </a:spcAft>
            <a:buNone/>
          </a:pPr>
          <a:r>
            <a:rPr lang="ar-SA" sz="3600" kern="1200" dirty="0" smtClean="0"/>
            <a:t>وينسب </a:t>
          </a:r>
          <a:r>
            <a:rPr lang="ar-SA" sz="3600" kern="1200" dirty="0" err="1" smtClean="0"/>
            <a:t>كينز</a:t>
          </a:r>
          <a:r>
            <a:rPr lang="ar-SA" sz="3600" kern="1200" dirty="0" smtClean="0"/>
            <a:t> الاستثمار إلى عاملين مهمين هما </a:t>
          </a:r>
          <a:r>
            <a:rPr lang="ar-SA" sz="3600" b="1" kern="1200" dirty="0" smtClean="0"/>
            <a:t>الكفاية الحدية لرأس المال وأسعار </a:t>
          </a:r>
          <a:r>
            <a:rPr lang="ar-SA" sz="3600" b="1" kern="1200" dirty="0" err="1" smtClean="0"/>
            <a:t>الفائدة</a:t>
          </a:r>
          <a:r>
            <a:rPr lang="ar-SA" sz="3600" kern="1200" dirty="0" err="1" smtClean="0"/>
            <a:t> </a:t>
          </a:r>
          <a:r>
            <a:rPr lang="ar-SA" sz="3600" kern="1200" dirty="0" smtClean="0"/>
            <a:t>.،ويؤكد بأن الدورة الاقتصادية</a:t>
          </a:r>
          <a:r>
            <a:rPr lang="ar-SA" sz="3600" b="1" kern="1200" dirty="0" smtClean="0"/>
            <a:t> </a:t>
          </a:r>
          <a:r>
            <a:rPr lang="ar-SA" sz="3600" kern="1200" dirty="0" err="1" smtClean="0"/>
            <a:t>ماهي</a:t>
          </a:r>
          <a:r>
            <a:rPr lang="ar-SA" sz="3600" kern="1200" dirty="0" smtClean="0"/>
            <a:t> إلا دورة في الكفاية الحدية لرأس المال، ولكن هذا ليس معناه أن باقي العوامل لا تلعب</a:t>
          </a:r>
          <a:r>
            <a:rPr lang="ar-SA" sz="3600" b="1" kern="1200" dirty="0" smtClean="0"/>
            <a:t> </a:t>
          </a:r>
          <a:r>
            <a:rPr lang="ar-SA" sz="3600" kern="1200" dirty="0" smtClean="0"/>
            <a:t>دورا في العملية بل ترجع بنسبة كبيرة للتقلبات الكبيرة في</a:t>
          </a:r>
          <a:r>
            <a:rPr lang="ar-SA" sz="3600" b="1" kern="1200" dirty="0" smtClean="0"/>
            <a:t> </a:t>
          </a:r>
          <a:r>
            <a:rPr lang="ar-SA" sz="3600" kern="1200" dirty="0" smtClean="0"/>
            <a:t>الكفاية الحدية لرأس المال،وهذه الأخيرة تتوقف على</a:t>
          </a:r>
          <a:r>
            <a:rPr lang="ar-SA" sz="3600" b="1" kern="1200" dirty="0" smtClean="0"/>
            <a:t> </a:t>
          </a:r>
          <a:r>
            <a:rPr lang="ar-SA" sz="3600" kern="1200" dirty="0" smtClean="0"/>
            <a:t>التوقعات المستقبلية التي تتأرجح بين التفاؤل والتشاؤم،ومنها تبنى قرارات الاستثمار( تحدد حجم الاستثمارات المطلوبة)،وهنا نجد ثلاث حالات ممكنة:</a:t>
          </a:r>
          <a:endParaRPr lang="fr-FR" sz="3600" kern="1200" dirty="0" smtClean="0"/>
        </a:p>
      </dsp:txBody>
      <dsp:txXfrm>
        <a:off x="8922" y="3348"/>
        <a:ext cx="9135077" cy="685130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DBFADA-71CA-43BB-BBFE-C55330F46C47}">
      <dsp:nvSpPr>
        <dsp:cNvPr id="0" name=""/>
        <dsp:cNvSpPr/>
      </dsp:nvSpPr>
      <dsp:spPr>
        <a:xfrm>
          <a:off x="8922" y="3221"/>
          <a:ext cx="9135077" cy="659090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228600" lvl="0" indent="0" algn="just" defTabSz="1066800" rtl="1">
            <a:lnSpc>
              <a:spcPct val="90000"/>
            </a:lnSpc>
            <a:spcBef>
              <a:spcPct val="0"/>
            </a:spcBef>
            <a:spcAft>
              <a:spcPct val="15000"/>
            </a:spcAft>
            <a:buNone/>
          </a:pPr>
          <a:r>
            <a:rPr lang="ar-SA" sz="3600" b="1" kern="1200" dirty="0" smtClean="0"/>
            <a:t>-كفاية حدية موجبة </a:t>
          </a:r>
          <a:r>
            <a:rPr lang="ar-SA" sz="3600" kern="1200" dirty="0" smtClean="0"/>
            <a:t>تكون فيها التوقعات تفاؤلية بخصوص الأرباح المستقبلية إذا ما قورنت بأسعار الفائدة،وبالتالي</a:t>
          </a:r>
          <a:r>
            <a:rPr lang="ar-SA" sz="3600" b="1" kern="1200" dirty="0" smtClean="0"/>
            <a:t> </a:t>
          </a:r>
          <a:r>
            <a:rPr lang="ar-SA" sz="3600" kern="1200" dirty="0" smtClean="0"/>
            <a:t>تخلق بيئة مشجعة على الاستثمار،وهذا من شأنه أن يرفع حصة الاستثمارات بوتيرة سريعة عن</a:t>
          </a:r>
          <a:r>
            <a:rPr lang="ar-SA" sz="3600" b="1" kern="1200" dirty="0" smtClean="0"/>
            <a:t> </a:t>
          </a:r>
          <a:r>
            <a:rPr lang="ar-SA" sz="3600" kern="1200" dirty="0" smtClean="0"/>
            <a:t>طريق المضاعف،لكن سرعان ما يصل الاقتصاد إلى حد </a:t>
          </a:r>
          <a:r>
            <a:rPr lang="ar-SA" sz="3600" b="1" kern="1200" dirty="0" smtClean="0"/>
            <a:t>التخمة وترتفع </a:t>
          </a:r>
          <a:r>
            <a:rPr lang="ar-SA" sz="3600" b="1" kern="1200" dirty="0" err="1" smtClean="0"/>
            <a:t>المخزونات</a:t>
          </a:r>
          <a:r>
            <a:rPr lang="ar-SA" sz="3600" b="1" kern="1200" dirty="0" smtClean="0"/>
            <a:t> </a:t>
          </a:r>
          <a:r>
            <a:rPr lang="ar-SA" sz="3600" kern="1200" dirty="0" smtClean="0"/>
            <a:t>إلى حدودها</a:t>
          </a:r>
          <a:r>
            <a:rPr lang="ar-SA" sz="3600" b="1" kern="1200" dirty="0" smtClean="0"/>
            <a:t> </a:t>
          </a:r>
          <a:r>
            <a:rPr lang="ar-SA" sz="3600" kern="1200" dirty="0" smtClean="0"/>
            <a:t>القصوى،خصوصا إذا لم تقابل هذه الزيادة </a:t>
          </a:r>
          <a:r>
            <a:rPr lang="ar-SA" sz="3600" b="1" kern="1200" dirty="0" smtClean="0"/>
            <a:t>زيادة بوتيرة أكبر أو بنفس الوتيرة على الأقل في الاستهلاك</a:t>
          </a:r>
          <a:r>
            <a:rPr lang="ar-SA" sz="3600" kern="1200" dirty="0" smtClean="0"/>
            <a:t>.</a:t>
          </a:r>
          <a:endParaRPr lang="fr-FR" sz="3600" kern="1200" dirty="0" smtClean="0"/>
        </a:p>
        <a:p>
          <a:pPr marL="228600" lvl="0" indent="0" algn="just" defTabSz="1066800" rtl="1">
            <a:lnSpc>
              <a:spcPct val="90000"/>
            </a:lnSpc>
            <a:spcBef>
              <a:spcPct val="0"/>
            </a:spcBef>
            <a:spcAft>
              <a:spcPct val="15000"/>
            </a:spcAft>
            <a:buNone/>
          </a:pPr>
          <a:r>
            <a:rPr lang="ar-SA" sz="3600" kern="1200" dirty="0" smtClean="0"/>
            <a:t>-وهذا من شأنه أن يقلب التوقعات من توقعات تفاؤلية إلى </a:t>
          </a:r>
          <a:r>
            <a:rPr lang="ar-SA" sz="3600" b="1" kern="1200" dirty="0" smtClean="0"/>
            <a:t>توقعات تشاؤمية</a:t>
          </a:r>
          <a:r>
            <a:rPr lang="ar-SA" sz="3600" kern="1200" dirty="0" smtClean="0"/>
            <a:t>،مما</a:t>
          </a:r>
          <a:r>
            <a:rPr lang="ar-SA" sz="3600" b="1" kern="1200" dirty="0" smtClean="0"/>
            <a:t> </a:t>
          </a:r>
          <a:r>
            <a:rPr lang="ar-SA" sz="3600" kern="1200" dirty="0" smtClean="0"/>
            <a:t>يؤدي بدوره إلى قلب </a:t>
          </a:r>
          <a:r>
            <a:rPr lang="ar-SA" sz="3600" b="1" kern="1200" dirty="0" smtClean="0"/>
            <a:t>الكفاية الحدية إلى كفاية صفرية أو سالبة</a:t>
          </a:r>
          <a:r>
            <a:rPr lang="ar-SA" sz="3600" kern="1200" dirty="0" smtClean="0"/>
            <a:t>،فتنخفض الاستثمارات ويدخل</a:t>
          </a:r>
          <a:r>
            <a:rPr lang="ar-SA" sz="3600" b="1" kern="1200" dirty="0" smtClean="0"/>
            <a:t> </a:t>
          </a:r>
          <a:r>
            <a:rPr lang="ar-SA" sz="3600" kern="1200" dirty="0" smtClean="0"/>
            <a:t>الاقتصاد في مرحلة انكماش،وهكذا دواليك.</a:t>
          </a:r>
          <a:endParaRPr lang="fr-FR" sz="3600" b="1" kern="1200" baseline="0" dirty="0" smtClean="0">
            <a:effectLst>
              <a:glow rad="101600">
                <a:schemeClr val="accent5">
                  <a:satMod val="175000"/>
                  <a:alpha val="40000"/>
                </a:schemeClr>
              </a:glow>
            </a:effectLst>
            <a:latin typeface="+mn-lt"/>
            <a:ea typeface="+mn-ea"/>
            <a:cs typeface="Simplified Arabic" pitchFamily="2" charset="-78"/>
          </a:endParaRPr>
        </a:p>
      </dsp:txBody>
      <dsp:txXfrm>
        <a:off x="8922" y="3221"/>
        <a:ext cx="9135077" cy="659090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B47098-2808-44B5-B56D-9CA831DC2DA0}" type="datetimeFigureOut">
              <a:rPr lang="fr-FR" smtClean="0"/>
              <a:pPr/>
              <a:t>13/02/2024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06E8E3-A92D-451B-B4C2-A24E271564AB}" type="slidenum">
              <a:rPr lang="fr-FR" smtClean="0"/>
              <a:pPr/>
              <a:t>‹N°›</a:t>
            </a:fld>
            <a:endParaRPr lang="fr-FR"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B46B8-DA45-448F-A919-50121BF9545D}" type="datetimeFigureOut">
              <a:rPr lang="fr-FR" smtClean="0"/>
              <a:pPr/>
              <a:t>13/02/2024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BD083-6B66-4217-B4BA-9FED1DBCA601}" type="slidenum">
              <a:rPr lang="fr-FR" smtClean="0"/>
              <a:pPr/>
              <a:t>‹N°›</a:t>
            </a:fld>
            <a:endParaRPr lang="fr-FR" dirty="0"/>
          </a:p>
        </p:txBody>
      </p:sp>
    </p:spTree>
    <p:extLst>
      <p:ext uri="{BB962C8B-B14F-4D97-AF65-F5344CB8AC3E}">
        <p14:creationId xmlns:p14="http://schemas.microsoft.com/office/powerpoint/2010/main" xmlns="" val="383095857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13/02/2024</a:t>
            </a:fld>
            <a:endParaRPr lang="fr-BE"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13/02/2024</a:t>
            </a:fld>
            <a:endParaRPr lang="fr-BE"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13/02/2024</a:t>
            </a:fld>
            <a:endParaRPr lang="fr-BE"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13/02/2024</a:t>
            </a:fld>
            <a:endParaRPr lang="fr-BE"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13/02/2024</a:t>
            </a:fld>
            <a:endParaRPr lang="fr-BE"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rPr>
              <a:pPr/>
              <a:t>13/02/2024</a:t>
            </a:fld>
            <a:endParaRPr lang="fr-BE"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309A6D-C09C-4548-B29A-6CF363A7E532}" type="datetimeFigureOut">
              <a:rPr lang="fr-FR" smtClean="0">
                <a:solidFill>
                  <a:prstClr val="black">
                    <a:tint val="75000"/>
                  </a:prstClr>
                </a:solidFill>
              </a:rPr>
              <a:pPr/>
              <a:t>13/02/2024</a:t>
            </a:fld>
            <a:endParaRPr lang="fr-BE"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A309A6D-C09C-4548-B29A-6CF363A7E532}" type="datetimeFigureOut">
              <a:rPr lang="fr-FR" smtClean="0">
                <a:solidFill>
                  <a:prstClr val="black">
                    <a:tint val="75000"/>
                  </a:prstClr>
                </a:solidFill>
              </a:rPr>
              <a:pPr/>
              <a:t>13/02/2024</a:t>
            </a:fld>
            <a:endParaRPr lang="fr-BE"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solidFill>
                  <a:prstClr val="black">
                    <a:tint val="75000"/>
                  </a:prstClr>
                </a:solidFill>
              </a:rPr>
              <a:pPr/>
              <a:t>13/02/2024</a:t>
            </a:fld>
            <a:endParaRPr lang="fr-BE"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rPr>
              <a:pPr/>
              <a:t>13/02/2024</a:t>
            </a:fld>
            <a:endParaRPr lang="fr-BE"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rPr>
              <a:pPr/>
              <a:t>13/02/2024</a:t>
            </a:fld>
            <a:endParaRPr lang="fr-BE"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solidFill>
                  <a:prstClr val="black">
                    <a:tint val="75000"/>
                  </a:prstClr>
                </a:solidFill>
              </a:rPr>
              <a:pPr/>
              <a:t>13/02/2024</a:t>
            </a:fld>
            <a:endParaRPr lang="fr-BE"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‹N°›</a:t>
            </a:fld>
            <a:endParaRPr lang="fr-BE"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4.xm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Data" Target="../diagrams/data6.xml"/><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diagramData" Target="../diagrams/data7.xml"/><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diagramData" Target="../diagrams/data10.xml"/><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diagramData" Target="../diagrams/data11.xml"/><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4427984" y="260648"/>
            <a:ext cx="4535487" cy="2154237"/>
            <a:chOff x="4345956" y="1268760"/>
            <a:chExt cx="3466404" cy="2125207"/>
          </a:xfrm>
        </p:grpSpPr>
        <p:sp>
          <p:nvSpPr>
            <p:cNvPr id="11" name="Rounded Rectangle 10"/>
            <p:cNvSpPr/>
            <p:nvPr/>
          </p:nvSpPr>
          <p:spPr>
            <a:xfrm>
              <a:off x="4345956" y="1268760"/>
              <a:ext cx="3394996" cy="21252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dirty="0">
                <a:solidFill>
                  <a:prstClr val="white"/>
                </a:solidFill>
              </a:endParaRPr>
            </a:p>
          </p:txBody>
        </p:sp>
        <p:sp>
          <p:nvSpPr>
            <p:cNvPr id="12" name="TextBox 11"/>
            <p:cNvSpPr txBox="1"/>
            <p:nvPr/>
          </p:nvSpPr>
          <p:spPr>
            <a:xfrm>
              <a:off x="4345956" y="1340768"/>
              <a:ext cx="3466404" cy="1912863"/>
            </a:xfrm>
            <a:prstGeom prst="rect">
              <a:avLst/>
            </a:prstGeom>
            <a:noFill/>
            <a:effectLst>
              <a:reflection blurRad="6350" stA="52000" endA="300" endPos="35000" dir="5400000" sy="-100000" algn="bl" rotWithShape="0"/>
            </a:effectLst>
          </p:spPr>
          <p:txBody>
            <a:bodyPr wrap="square" rtlCol="1">
              <a:spAutoFit/>
            </a:bodyPr>
            <a:lstStyle/>
            <a:p>
              <a:pPr algn="ctr" rtl="1" fontAlgn="auto">
                <a:spcBef>
                  <a:spcPts val="0"/>
                </a:spcBef>
                <a:spcAft>
                  <a:spcPts val="0"/>
                </a:spcAft>
                <a:defRPr/>
              </a:pPr>
              <a:r>
                <a:rPr lang="fr-FR" sz="2400" b="1" dirty="0" smtClean="0">
                  <a:solidFill>
                    <a:srgbClr val="4F81BD">
                      <a:lumMod val="50000"/>
                    </a:srgbClr>
                  </a:solidFill>
                  <a:effectLst>
                    <a:glow rad="63500">
                      <a:srgbClr val="4F81BD">
                        <a:satMod val="175000"/>
                        <a:alpha val="40000"/>
                      </a:srgbClr>
                    </a:glow>
                  </a:effectLst>
                  <a:latin typeface="Calibri"/>
                  <a:cs typeface="Arial"/>
                </a:rPr>
                <a:t> </a:t>
              </a:r>
              <a:r>
                <a:rPr lang="ar-SA" sz="2400" b="1" dirty="0" smtClean="0">
                  <a:solidFill>
                    <a:srgbClr val="4F81BD">
                      <a:lumMod val="50000"/>
                    </a:srgbClr>
                  </a:solidFill>
                  <a:effectLst>
                    <a:glow rad="63500">
                      <a:srgbClr val="4F81BD">
                        <a:satMod val="175000"/>
                        <a:alpha val="40000"/>
                      </a:srgbClr>
                    </a:glow>
                  </a:effectLst>
                  <a:latin typeface="Calibri"/>
                  <a:cs typeface="Arial"/>
                </a:rPr>
                <a:t> وزارة </a:t>
              </a:r>
              <a:r>
                <a:rPr lang="ar-SA" sz="2400" b="1" dirty="0">
                  <a:solidFill>
                    <a:srgbClr val="4F81BD">
                      <a:lumMod val="50000"/>
                    </a:srgbClr>
                  </a:solidFill>
                  <a:effectLst>
                    <a:glow rad="63500">
                      <a:srgbClr val="4F81BD">
                        <a:satMod val="175000"/>
                        <a:alpha val="40000"/>
                      </a:srgbClr>
                    </a:glow>
                  </a:effectLst>
                  <a:latin typeface="Calibri"/>
                  <a:cs typeface="Arial"/>
                </a:rPr>
                <a:t>التعليم </a:t>
              </a:r>
              <a:r>
                <a:rPr lang="ar-SA" sz="2400" b="1" dirty="0" smtClean="0">
                  <a:solidFill>
                    <a:srgbClr val="4F81BD">
                      <a:lumMod val="50000"/>
                    </a:srgbClr>
                  </a:solidFill>
                  <a:effectLst>
                    <a:glow rad="63500">
                      <a:srgbClr val="4F81BD">
                        <a:satMod val="175000"/>
                        <a:alpha val="40000"/>
                      </a:srgbClr>
                    </a:glow>
                  </a:effectLst>
                  <a:latin typeface="Calibri"/>
                  <a:cs typeface="Arial"/>
                </a:rPr>
                <a:t>العالي والبحث العلمي</a:t>
              </a:r>
              <a:endParaRPr lang="en-US" sz="2400" dirty="0">
                <a:solidFill>
                  <a:srgbClr val="4F81BD">
                    <a:lumMod val="50000"/>
                  </a:srgbClr>
                </a:solidFill>
                <a:effectLst>
                  <a:glow rad="63500">
                    <a:srgbClr val="4F81BD">
                      <a:satMod val="175000"/>
                      <a:alpha val="40000"/>
                    </a:srgbClr>
                  </a:glow>
                </a:effectLst>
                <a:latin typeface="Calibri"/>
                <a:cs typeface="+mn-cs"/>
              </a:endParaRPr>
            </a:p>
            <a:p>
              <a:pPr algn="ctr" fontAlgn="auto">
                <a:spcBef>
                  <a:spcPts val="0"/>
                </a:spcBef>
                <a:spcAft>
                  <a:spcPts val="0"/>
                </a:spcAft>
                <a:defRPr/>
              </a:pPr>
              <a:r>
                <a:rPr lang="ar-SA" sz="2400" b="1" dirty="0" smtClean="0">
                  <a:solidFill>
                    <a:srgbClr val="4F81BD">
                      <a:lumMod val="50000"/>
                    </a:srgbClr>
                  </a:solidFill>
                  <a:effectLst>
                    <a:glow rad="63500">
                      <a:srgbClr val="4F81BD">
                        <a:satMod val="175000"/>
                        <a:alpha val="40000"/>
                      </a:srgbClr>
                    </a:glow>
                  </a:effectLst>
                  <a:latin typeface="Calibri"/>
                  <a:cs typeface="Arial"/>
                </a:rPr>
                <a:t>جامعة </a:t>
              </a:r>
              <a:r>
                <a:rPr lang="ar-SA" sz="2400" b="1" dirty="0" err="1" smtClean="0">
                  <a:solidFill>
                    <a:srgbClr val="4F81BD">
                      <a:lumMod val="50000"/>
                    </a:srgbClr>
                  </a:solidFill>
                  <a:effectLst>
                    <a:glow rad="63500">
                      <a:srgbClr val="4F81BD">
                        <a:satMod val="175000"/>
                        <a:alpha val="40000"/>
                      </a:srgbClr>
                    </a:glow>
                  </a:effectLst>
                  <a:latin typeface="Calibri"/>
                  <a:cs typeface="Arial"/>
                </a:rPr>
                <a:t>عبدالحفيظ</a:t>
              </a:r>
              <a:r>
                <a:rPr lang="ar-SA" sz="2400" b="1" dirty="0" smtClean="0">
                  <a:solidFill>
                    <a:srgbClr val="4F81BD">
                      <a:lumMod val="50000"/>
                    </a:srgbClr>
                  </a:solidFill>
                  <a:effectLst>
                    <a:glow rad="63500">
                      <a:srgbClr val="4F81BD">
                        <a:satMod val="175000"/>
                        <a:alpha val="40000"/>
                      </a:srgbClr>
                    </a:glow>
                  </a:effectLst>
                  <a:latin typeface="Calibri"/>
                  <a:cs typeface="Arial"/>
                </a:rPr>
                <a:t> </a:t>
              </a:r>
              <a:r>
                <a:rPr lang="ar-SA" sz="2400" b="1" dirty="0" err="1" smtClean="0">
                  <a:solidFill>
                    <a:srgbClr val="4F81BD">
                      <a:lumMod val="50000"/>
                    </a:srgbClr>
                  </a:solidFill>
                  <a:effectLst>
                    <a:glow rad="63500">
                      <a:srgbClr val="4F81BD">
                        <a:satMod val="175000"/>
                        <a:alpha val="40000"/>
                      </a:srgbClr>
                    </a:glow>
                  </a:effectLst>
                  <a:latin typeface="Calibri"/>
                  <a:cs typeface="Arial"/>
                </a:rPr>
                <a:t>بوالصوف</a:t>
              </a:r>
              <a:r>
                <a:rPr lang="ar-SA" sz="2400" b="1" dirty="0" smtClean="0">
                  <a:solidFill>
                    <a:srgbClr val="4F81BD">
                      <a:lumMod val="50000"/>
                    </a:srgbClr>
                  </a:solidFill>
                  <a:effectLst>
                    <a:glow rad="63500">
                      <a:srgbClr val="4F81BD">
                        <a:satMod val="175000"/>
                        <a:alpha val="40000"/>
                      </a:srgbClr>
                    </a:glow>
                  </a:effectLst>
                  <a:latin typeface="Calibri"/>
                  <a:cs typeface="Arial"/>
                </a:rPr>
                <a:t> ميلة</a:t>
              </a:r>
              <a:endParaRPr lang="en-US" sz="2400" dirty="0">
                <a:solidFill>
                  <a:srgbClr val="4F81BD">
                    <a:lumMod val="50000"/>
                  </a:srgbClr>
                </a:solidFill>
                <a:effectLst>
                  <a:glow rad="63500">
                    <a:srgbClr val="4F81BD">
                      <a:satMod val="175000"/>
                      <a:alpha val="40000"/>
                    </a:srgbClr>
                  </a:glow>
                </a:effectLst>
                <a:latin typeface="Calibri"/>
                <a:cs typeface="+mn-cs"/>
              </a:endParaRPr>
            </a:p>
            <a:p>
              <a:pPr algn="ctr" fontAlgn="auto">
                <a:spcBef>
                  <a:spcPts val="0"/>
                </a:spcBef>
                <a:spcAft>
                  <a:spcPts val="0"/>
                </a:spcAft>
                <a:defRPr/>
              </a:pPr>
              <a:r>
                <a:rPr lang="ar-SA" sz="2400" b="1" dirty="0" smtClean="0">
                  <a:solidFill>
                    <a:srgbClr val="4F81BD">
                      <a:lumMod val="50000"/>
                    </a:srgbClr>
                  </a:solidFill>
                  <a:effectLst>
                    <a:glow rad="63500">
                      <a:srgbClr val="4F81BD">
                        <a:satMod val="175000"/>
                        <a:alpha val="40000"/>
                      </a:srgbClr>
                    </a:glow>
                  </a:effectLst>
                  <a:latin typeface="Calibri"/>
                  <a:cs typeface="Arial"/>
                </a:rPr>
                <a:t>كلية العلوم الاقتصادية والعلوم التجارية</a:t>
              </a:r>
              <a:r>
                <a:rPr lang="ar-SA" sz="2400" b="1" dirty="0" smtClean="0">
                  <a:solidFill>
                    <a:srgbClr val="4F81BD">
                      <a:lumMod val="50000"/>
                    </a:srgbClr>
                  </a:solidFill>
                  <a:effectLst>
                    <a:glow rad="63500">
                      <a:srgbClr val="4F81BD">
                        <a:satMod val="175000"/>
                        <a:alpha val="40000"/>
                      </a:srgbClr>
                    </a:glow>
                  </a:effectLst>
                </a:rPr>
                <a:t> </a:t>
              </a:r>
            </a:p>
            <a:p>
              <a:pPr algn="ctr" fontAlgn="auto">
                <a:spcBef>
                  <a:spcPts val="0"/>
                </a:spcBef>
                <a:spcAft>
                  <a:spcPts val="0"/>
                </a:spcAft>
                <a:defRPr/>
              </a:pPr>
              <a:r>
                <a:rPr lang="ar-SA" sz="2400" b="1" dirty="0" smtClean="0">
                  <a:solidFill>
                    <a:srgbClr val="4F81BD">
                      <a:lumMod val="50000"/>
                    </a:srgbClr>
                  </a:solidFill>
                  <a:effectLst>
                    <a:glow rad="63500">
                      <a:srgbClr val="4F81BD">
                        <a:satMod val="175000"/>
                        <a:alpha val="40000"/>
                      </a:srgbClr>
                    </a:glow>
                  </a:effectLst>
                </a:rPr>
                <a:t>وعلوم التسيير </a:t>
              </a:r>
              <a:endParaRPr lang="en-US" sz="2400" dirty="0">
                <a:solidFill>
                  <a:srgbClr val="4F81BD">
                    <a:lumMod val="50000"/>
                  </a:srgbClr>
                </a:solidFill>
                <a:effectLst>
                  <a:glow rad="63500">
                    <a:srgbClr val="4F81BD">
                      <a:satMod val="175000"/>
                      <a:alpha val="40000"/>
                    </a:srgbClr>
                  </a:glow>
                </a:effectLst>
                <a:latin typeface="Calibri"/>
                <a:cs typeface="+mn-cs"/>
              </a:endParaRPr>
            </a:p>
            <a:p>
              <a:pPr algn="ctr" rtl="1" fontAlgn="auto">
                <a:spcBef>
                  <a:spcPts val="0"/>
                </a:spcBef>
                <a:spcAft>
                  <a:spcPts val="0"/>
                </a:spcAft>
                <a:defRPr/>
              </a:pPr>
              <a:r>
                <a:rPr lang="ar-SA" sz="2400" b="1" dirty="0" smtClean="0">
                  <a:solidFill>
                    <a:srgbClr val="4F81BD">
                      <a:lumMod val="50000"/>
                    </a:srgbClr>
                  </a:solidFill>
                  <a:effectLst>
                    <a:glow rad="63500">
                      <a:srgbClr val="4F81BD">
                        <a:satMod val="175000"/>
                        <a:alpha val="40000"/>
                      </a:srgbClr>
                    </a:glow>
                  </a:effectLst>
                  <a:latin typeface="Calibri"/>
                  <a:cs typeface="Arial"/>
                </a:rPr>
                <a:t>قسم العلوم الاقتصادية</a:t>
              </a:r>
              <a:endParaRPr lang="ar-SA" sz="2400" b="1" dirty="0">
                <a:solidFill>
                  <a:srgbClr val="4F81BD">
                    <a:lumMod val="50000"/>
                  </a:srgbClr>
                </a:solidFill>
                <a:effectLst>
                  <a:glow rad="63500">
                    <a:srgbClr val="4F81BD">
                      <a:satMod val="175000"/>
                      <a:alpha val="40000"/>
                    </a:srgbClr>
                  </a:glow>
                </a:effectLst>
                <a:latin typeface="Calibri"/>
                <a:cs typeface="Arial"/>
              </a:endParaRPr>
            </a:p>
          </p:txBody>
        </p:sp>
      </p:grpSp>
      <p:sp>
        <p:nvSpPr>
          <p:cNvPr id="14" name="ZoneTexte 13"/>
          <p:cNvSpPr txBox="1"/>
          <p:nvPr/>
        </p:nvSpPr>
        <p:spPr>
          <a:xfrm>
            <a:off x="2123728" y="6093296"/>
            <a:ext cx="4648200" cy="523220"/>
          </a:xfrm>
          <a:prstGeom prst="rect">
            <a:avLst/>
          </a:prstGeom>
          <a:noFill/>
        </p:spPr>
        <p:txBody>
          <a:bodyPr wrap="square" rtlCol="0">
            <a:spAutoFit/>
          </a:bodyPr>
          <a:lstStyle/>
          <a:p>
            <a:pPr algn="ctr" rtl="1"/>
            <a:r>
              <a:rPr lang="ar-SA" sz="2800" b="1" dirty="0" smtClean="0">
                <a:cs typeface="+mj-cs"/>
              </a:rPr>
              <a:t>السنة الجامعية:2019-2020</a:t>
            </a:r>
            <a:endParaRPr lang="fr-FR" sz="2800" b="1" dirty="0">
              <a:cs typeface="+mj-cs"/>
            </a:endParaRPr>
          </a:p>
        </p:txBody>
      </p:sp>
      <p:sp>
        <p:nvSpPr>
          <p:cNvPr id="13" name="TextBox 16"/>
          <p:cNvSpPr txBox="1"/>
          <p:nvPr/>
        </p:nvSpPr>
        <p:spPr>
          <a:xfrm>
            <a:off x="755576" y="3284984"/>
            <a:ext cx="7609837" cy="1446550"/>
          </a:xfrm>
          <a:prstGeom prst="rect">
            <a:avLst/>
          </a:prstGeom>
          <a:noFill/>
        </p:spPr>
        <p:txBody>
          <a:bodyPr wrap="square" rtlCol="1">
            <a:spAutoFit/>
          </a:bodyPr>
          <a:lstStyle/>
          <a:p>
            <a:pPr algn="ctr">
              <a:defRPr/>
            </a:pPr>
            <a:r>
              <a:rPr lang="ar-SA" sz="8800" b="1" dirty="0" smtClean="0">
                <a:effectLst>
                  <a:glow rad="139700">
                    <a:schemeClr val="accent5">
                      <a:satMod val="175000"/>
                      <a:alpha val="40000"/>
                    </a:schemeClr>
                  </a:glow>
                </a:effectLst>
                <a:latin typeface="Simplified Arabic" pitchFamily="18" charset="-78"/>
                <a:cs typeface="Diwani Letter" pitchFamily="2" charset="-78"/>
              </a:rPr>
              <a:t>الدورات الاقتصادية</a:t>
            </a:r>
            <a:endParaRPr lang="ar-SA" sz="4000" b="1" dirty="0">
              <a:latin typeface="Simplified Arabic" pitchFamily="18" charset="-78"/>
              <a:cs typeface="PT Bold Heading" pitchFamily="2" charset="-78"/>
            </a:endParaRPr>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260648"/>
            <a:ext cx="3600400" cy="259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8216757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07704" y="188640"/>
            <a:ext cx="7056784" cy="6669360"/>
          </a:xfrm>
          <a:prstGeom prst="roundRect">
            <a:avLst/>
          </a:prstGeom>
        </p:spPr>
        <p:style>
          <a:lnRef idx="1">
            <a:schemeClr val="accent3"/>
          </a:lnRef>
          <a:fillRef idx="2">
            <a:schemeClr val="accent3"/>
          </a:fillRef>
          <a:effectRef idx="1">
            <a:schemeClr val="accent3"/>
          </a:effectRef>
          <a:fontRef idx="minor">
            <a:schemeClr val="dk1"/>
          </a:fontRef>
        </p:style>
        <p:txBody>
          <a:bodyPr>
            <a:noAutofit/>
          </a:bodyPr>
          <a:lstStyle/>
          <a:p>
            <a:pPr algn="just" rtl="1"/>
            <a:r>
              <a:rPr lang="ar-SA" b="1" dirty="0" smtClean="0"/>
              <a:t>3-</a:t>
            </a:r>
            <a:r>
              <a:rPr lang="ar-SA" sz="2800" b="1" dirty="0" smtClean="0"/>
              <a:t>يرجع البعض سبب حصول الدورات الاقتصادية في النظام الرأسمالي</a:t>
            </a:r>
            <a:r>
              <a:rPr lang="ar-SA" sz="2800" dirty="0" smtClean="0"/>
              <a:t> لميزات خاصة في النظام نفسه تعود إلى:</a:t>
            </a:r>
            <a:endParaRPr lang="fr-FR" sz="2800" dirty="0" smtClean="0"/>
          </a:p>
          <a:p>
            <a:pPr algn="just" rtl="1">
              <a:buNone/>
            </a:pPr>
            <a:endParaRPr lang="fr-FR" sz="2800" dirty="0" smtClean="0"/>
          </a:p>
          <a:p>
            <a:pPr lvl="0" algn="just" rtl="1"/>
            <a:r>
              <a:rPr lang="ar-SA" sz="2800" dirty="0" smtClean="0"/>
              <a:t> إنه اقتصاد سوق وأن غرض الإنتاج فيه هو إشباع حاجات غير محدودة، فيصبح هنالك اختلال في التوازن في السوق بين العرض الكلي والطلب الكلي.</a:t>
            </a:r>
          </a:p>
          <a:p>
            <a:pPr lvl="0" algn="just" rtl="1"/>
            <a:r>
              <a:rPr lang="ar-SA" sz="2800" dirty="0" smtClean="0"/>
              <a:t>إن الغرض الأساسي للنظام الرأسمالي هو تحقيق الربح لذلك فإن الأسعار تأخذ دورا كبيرا كمنظم للسوق والإنتاج،، فيظهر هناك تفاوت بين القدرة على الإنتاج من جهة وانخفاض في القدرة على تصريف المنتجات نتيجة لانخفاض القدرة الشرائية للمستهلك وسوء توزيع الدخل من جهة أخرى.</a:t>
            </a:r>
            <a:endParaRPr lang="fr-FR" sz="2800" dirty="0" smtClean="0"/>
          </a:p>
          <a:p>
            <a:pPr algn="just" rtl="1"/>
            <a:endParaRPr lang="ar-SA" sz="2000" dirty="0" smtClean="0"/>
          </a:p>
          <a:p>
            <a:pPr algn="just" rtl="1"/>
            <a:endParaRPr lang="ar-SA" sz="2000" dirty="0" smtClean="0"/>
          </a:p>
        </p:txBody>
      </p:sp>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89240"/>
            <a:ext cx="9144000" cy="923330"/>
          </a:xfrm>
          <a:prstGeom prst="rect">
            <a:avLst/>
          </a:prstGeom>
        </p:spPr>
        <p:txBody>
          <a:bodyPr wrap="square">
            <a:spAutoFit/>
          </a:bodyPr>
          <a:lstStyle/>
          <a:p>
            <a:pPr algn="ctr" rtl="1"/>
            <a:r>
              <a:rPr lang="ar-SA" b="1" dirty="0" smtClean="0"/>
              <a:t>المصدر:</a:t>
            </a:r>
            <a:r>
              <a:rPr lang="ar-SA" dirty="0" smtClean="0"/>
              <a:t> رجاء </a:t>
            </a:r>
            <a:r>
              <a:rPr lang="ar-SA" dirty="0" err="1" smtClean="0"/>
              <a:t>خضير</a:t>
            </a:r>
            <a:r>
              <a:rPr lang="ar-SA" dirty="0" smtClean="0"/>
              <a:t> عبود موسى الربيعي،التحليل الفكري للدورات الاقتصادية،ص 7، متاح على الرابط:</a:t>
            </a:r>
            <a:endParaRPr lang="fr-FR" dirty="0" smtClean="0"/>
          </a:p>
          <a:p>
            <a:pPr algn="ctr" rtl="1"/>
            <a:r>
              <a:rPr lang="fr-FR" dirty="0" smtClean="0"/>
              <a:t>https://www.iasj.net/iasj?func=fulltext&amp;aId=64359</a:t>
            </a:r>
            <a:r>
              <a:rPr lang="ar-SA" dirty="0" smtClean="0"/>
              <a:t> تاريخ الاطلاع عليه:03/05/2020 على الساعة:15:17.</a:t>
            </a:r>
            <a:endParaRPr lang="fr-FR" dirty="0" smtClean="0"/>
          </a:p>
        </p:txBody>
      </p:sp>
      <p:pic>
        <p:nvPicPr>
          <p:cNvPr id="6" name="Espace réservé du contenu 5"/>
          <p:cNvPicPr>
            <a:picLocks noGrp="1"/>
          </p:cNvPicPr>
          <p:nvPr>
            <p:ph idx="1"/>
          </p:nvPr>
        </p:nvPicPr>
        <p:blipFill>
          <a:blip r:embed="rId2" cstate="print"/>
          <a:srcRect l="21649" t="25071" r="24471" b="9117"/>
          <a:stretch>
            <a:fillRect/>
          </a:stretch>
        </p:blipFill>
        <p:spPr bwMode="auto">
          <a:xfrm>
            <a:off x="251520" y="980728"/>
            <a:ext cx="8712968" cy="4608512"/>
          </a:xfrm>
          <a:prstGeom prst="rect">
            <a:avLst/>
          </a:prstGeom>
          <a:noFill/>
          <a:ln w="28575">
            <a:solidFill>
              <a:schemeClr val="tx1"/>
            </a:solidFill>
            <a:miter lim="800000"/>
            <a:headEnd/>
            <a:tailEnd/>
          </a:ln>
        </p:spPr>
      </p:pic>
      <p:sp>
        <p:nvSpPr>
          <p:cNvPr id="7" name="Rectangle 6"/>
          <p:cNvSpPr/>
          <p:nvPr/>
        </p:nvSpPr>
        <p:spPr>
          <a:xfrm>
            <a:off x="835968" y="341040"/>
            <a:ext cx="7920880" cy="1251625"/>
          </a:xfrm>
          <a:prstGeom prst="rect">
            <a:avLst/>
          </a:prstGeom>
        </p:spPr>
        <p:txBody>
          <a:bodyPr wrap="square">
            <a:spAutoFit/>
          </a:bodyPr>
          <a:lstStyle/>
          <a:p>
            <a:pPr lvl="0" algn="ctr" rtl="1"/>
            <a:r>
              <a:rPr lang="ar-S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ثالثا:مراحل الدورة الاقتصادية</a:t>
            </a:r>
            <a:endParaRPr lang="fr-F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365760" indent="-256032" algn="r" rtl="1">
              <a:spcBef>
                <a:spcPts val="400"/>
              </a:spcBef>
              <a:buClr>
                <a:schemeClr val="accent1"/>
              </a:buClr>
              <a:buSzPct val="68000"/>
            </a:pP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79512" y="332656"/>
          <a:ext cx="8964488"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771800" y="260648"/>
            <a:ext cx="3312368" cy="1436291"/>
          </a:xfrm>
          <a:prstGeom prst="rect">
            <a:avLst/>
          </a:prstGeom>
        </p:spPr>
        <p:txBody>
          <a:bodyPr wrap="square">
            <a:spAutoFit/>
          </a:bodyPr>
          <a:lstStyle/>
          <a:p>
            <a:pPr algn="ctr" rtl="1"/>
            <a:r>
              <a:rPr lang="ar-SA" sz="48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ملاحظة</a:t>
            </a:r>
            <a:endParaRPr lang="fr-FR" sz="48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a:p>
            <a:pPr marL="365760" indent="-256032" algn="r" rtl="1">
              <a:spcBef>
                <a:spcPts val="400"/>
              </a:spcBef>
              <a:buClr>
                <a:srgbClr val="4F81BD"/>
              </a:buClr>
              <a:buSzPct val="68000"/>
            </a:pPr>
            <a:endParaRPr lang="fr-FR"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7" name="Ellipse 6"/>
          <p:cNvSpPr/>
          <p:nvPr/>
        </p:nvSpPr>
        <p:spPr>
          <a:xfrm>
            <a:off x="2267744" y="2204864"/>
            <a:ext cx="6696744" cy="4248472"/>
          </a:xfrm>
          <a:prstGeom prst="ellipse">
            <a:avLst/>
          </a:prstGeom>
          <a:solidFill>
            <a:schemeClr val="accent4">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b="1" dirty="0" smtClean="0">
                <a:solidFill>
                  <a:schemeClr val="tx1"/>
                </a:solidFill>
                <a:effectLst>
                  <a:glow rad="63500">
                    <a:schemeClr val="accent1">
                      <a:satMod val="175000"/>
                      <a:alpha val="40000"/>
                    </a:schemeClr>
                  </a:glow>
                </a:effectLst>
              </a:rPr>
              <a:t>وللتمييز بين الكساد والركود</a:t>
            </a:r>
            <a:r>
              <a:rPr lang="ar-SA" sz="3200" dirty="0" smtClean="0">
                <a:solidFill>
                  <a:schemeClr val="tx1"/>
                </a:solidFill>
                <a:effectLst>
                  <a:glow rad="63500">
                    <a:schemeClr val="accent1">
                      <a:satMod val="175000"/>
                      <a:alpha val="40000"/>
                    </a:schemeClr>
                  </a:glow>
                </a:effectLst>
              </a:rPr>
              <a:t> يمكن النظر إلى التغييرات التي تحدث في الناتج المحلي الإجمالي </a:t>
            </a:r>
            <a:r>
              <a:rPr lang="ar-SA" sz="3200" dirty="0" err="1" smtClean="0">
                <a:solidFill>
                  <a:schemeClr val="tx1"/>
                </a:solidFill>
                <a:effectLst>
                  <a:glow rad="63500">
                    <a:schemeClr val="accent1">
                      <a:satMod val="175000"/>
                      <a:alpha val="40000"/>
                    </a:schemeClr>
                  </a:glow>
                </a:effectLst>
              </a:rPr>
              <a:t>الحقيقي </a:t>
            </a:r>
            <a:r>
              <a:rPr lang="ar-SA" sz="3200" dirty="0" smtClean="0">
                <a:solidFill>
                  <a:schemeClr val="tx1"/>
                </a:solidFill>
                <a:effectLst>
                  <a:glow rad="63500">
                    <a:schemeClr val="accent1">
                      <a:satMod val="175000"/>
                      <a:alpha val="40000"/>
                    </a:schemeClr>
                  </a:glow>
                </a:effectLst>
              </a:rPr>
              <a:t>، ففي حالة الكساد قد ينخفض هذا الناتج بأكثر من</a:t>
            </a:r>
            <a:r>
              <a:rPr lang="fr-FR" sz="3200" dirty="0" smtClean="0">
                <a:solidFill>
                  <a:schemeClr val="tx1"/>
                </a:solidFill>
                <a:effectLst>
                  <a:glow rad="63500">
                    <a:schemeClr val="accent1">
                      <a:satMod val="175000"/>
                      <a:alpha val="40000"/>
                    </a:schemeClr>
                  </a:glow>
                </a:effectLst>
              </a:rPr>
              <a:t> %10 </a:t>
            </a:r>
            <a:r>
              <a:rPr lang="ar-SA" sz="3200" dirty="0" smtClean="0">
                <a:solidFill>
                  <a:schemeClr val="tx1"/>
                </a:solidFill>
                <a:effectLst>
                  <a:glow rad="63500">
                    <a:schemeClr val="accent1">
                      <a:satMod val="175000"/>
                      <a:alpha val="40000"/>
                    </a:schemeClr>
                  </a:glow>
                </a:effectLst>
              </a:rPr>
              <a:t>، ويحدث الركود عندما ينخفض النشاط الاقتصادي بأقل من ذلك</a:t>
            </a:r>
            <a:endParaRPr lang="fr-FR" sz="3200" dirty="0">
              <a:solidFill>
                <a:schemeClr val="tx1"/>
              </a:solidFill>
              <a:effectLst>
                <a:glow rad="63500">
                  <a:schemeClr val="accent1">
                    <a:satMod val="175000"/>
                    <a:alpha val="40000"/>
                  </a:schemeClr>
                </a:glow>
              </a:effectLst>
            </a:endParaRPr>
          </a:p>
        </p:txBody>
      </p:sp>
      <p:sp>
        <p:nvSpPr>
          <p:cNvPr id="9" name="Éclair 8"/>
          <p:cNvSpPr/>
          <p:nvPr/>
        </p:nvSpPr>
        <p:spPr>
          <a:xfrm>
            <a:off x="4283968" y="1052736"/>
            <a:ext cx="1152128" cy="1224136"/>
          </a:xfrm>
          <a:prstGeom prst="lightningBol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79512" y="188640"/>
            <a:ext cx="8640960" cy="769441"/>
          </a:xfrm>
          <a:prstGeom prst="rect">
            <a:avLst/>
          </a:prstGeom>
        </p:spPr>
        <p:txBody>
          <a:bodyPr wrap="square">
            <a:spAutoFit/>
          </a:bodyPr>
          <a:lstStyle/>
          <a:p>
            <a:pPr algn="ctr" rtl="1"/>
            <a:r>
              <a:rPr lang="ar-SA" sz="4400" b="1" dirty="0" smtClean="0">
                <a:solidFill>
                  <a:schemeClr val="accent6">
                    <a:lumMod val="20000"/>
                    <a:lumOff val="80000"/>
                  </a:schemeClr>
                </a:solidFill>
                <a:effectLst>
                  <a:glow rad="101600">
                    <a:schemeClr val="accent2">
                      <a:satMod val="175000"/>
                      <a:alpha val="40000"/>
                    </a:schemeClr>
                  </a:glow>
                </a:effectLst>
              </a:rPr>
              <a:t>أولا:أنواع الدورات الاقتصادية</a:t>
            </a:r>
            <a:endParaRPr lang="fr-FR" sz="4400" b="1" dirty="0">
              <a:solidFill>
                <a:schemeClr val="accent6">
                  <a:lumMod val="20000"/>
                  <a:lumOff val="80000"/>
                </a:schemeClr>
              </a:solidFill>
              <a:effectLst>
                <a:glow rad="101600">
                  <a:schemeClr val="accent2">
                    <a:satMod val="175000"/>
                    <a:alpha val="40000"/>
                  </a:schemeClr>
                </a:glow>
              </a:effectLst>
            </a:endParaRPr>
          </a:p>
        </p:txBody>
      </p:sp>
      <p:pic>
        <p:nvPicPr>
          <p:cNvPr id="5" name="Image 4"/>
          <p:cNvPicPr/>
          <p:nvPr/>
        </p:nvPicPr>
        <p:blipFill>
          <a:blip r:embed="rId3" cstate="print"/>
          <a:srcRect l="14753" t="28259" r="16132" b="9687"/>
          <a:stretch>
            <a:fillRect/>
          </a:stretch>
        </p:blipFill>
        <p:spPr bwMode="auto">
          <a:xfrm>
            <a:off x="0" y="1196752"/>
            <a:ext cx="9144000" cy="4464496"/>
          </a:xfrm>
          <a:prstGeom prst="rect">
            <a:avLst/>
          </a:prstGeom>
          <a:noFill/>
          <a:ln w="28575">
            <a:solidFill>
              <a:schemeClr val="tx1"/>
            </a:solidFill>
            <a:miter lim="800000"/>
            <a:headEnd/>
            <a:tailEnd/>
          </a:ln>
        </p:spPr>
      </p:pic>
      <p:sp>
        <p:nvSpPr>
          <p:cNvPr id="7" name="Rectangle 6"/>
          <p:cNvSpPr/>
          <p:nvPr/>
        </p:nvSpPr>
        <p:spPr>
          <a:xfrm>
            <a:off x="0" y="5805264"/>
            <a:ext cx="9144000" cy="861774"/>
          </a:xfrm>
          <a:prstGeom prst="rect">
            <a:avLst/>
          </a:prstGeom>
        </p:spPr>
        <p:txBody>
          <a:bodyPr wrap="square">
            <a:spAutoFit/>
          </a:bodyPr>
          <a:lstStyle/>
          <a:p>
            <a:pPr lvl="0" algn="justLow" rtl="1" fontAlgn="base">
              <a:spcBef>
                <a:spcPct val="0"/>
              </a:spcBef>
              <a:spcAft>
                <a:spcPct val="0"/>
              </a:spcAft>
            </a:pPr>
            <a:r>
              <a:rPr lang="ar-SA" b="1" dirty="0" smtClean="0">
                <a:solidFill>
                  <a:prstClr val="black"/>
                </a:solidFill>
                <a:latin typeface="Times New Roman" pitchFamily="18" charset="0"/>
                <a:ea typeface="Calibri" pitchFamily="34" charset="0"/>
                <a:cs typeface="Times New Roman" pitchFamily="18" charset="0"/>
              </a:rPr>
              <a:t>المصدر:</a:t>
            </a:r>
            <a:r>
              <a:rPr lang="ar-SA" sz="1600" dirty="0" smtClean="0">
                <a:solidFill>
                  <a:prstClr val="black"/>
                </a:solidFill>
                <a:latin typeface="Times New Roman" pitchFamily="18" charset="0"/>
                <a:ea typeface="Calibri" pitchFamily="34" charset="0"/>
                <a:cs typeface="Times New Roman" pitchFamily="18" charset="0"/>
              </a:rPr>
              <a:t> </a:t>
            </a:r>
            <a:r>
              <a:rPr lang="ar-SA" sz="1600" dirty="0" err="1" smtClean="0">
                <a:solidFill>
                  <a:prstClr val="black"/>
                </a:solidFill>
                <a:latin typeface="Times New Roman" pitchFamily="18" charset="0"/>
                <a:ea typeface="Calibri" pitchFamily="34" charset="0"/>
                <a:cs typeface="Times New Roman" pitchFamily="18" charset="0"/>
              </a:rPr>
              <a:t>دحمان</a:t>
            </a:r>
            <a:r>
              <a:rPr lang="ar-SA" sz="1600" dirty="0" smtClean="0">
                <a:solidFill>
                  <a:prstClr val="black"/>
                </a:solidFill>
                <a:latin typeface="Times New Roman" pitchFamily="18" charset="0"/>
                <a:ea typeface="Calibri" pitchFamily="34" charset="0"/>
                <a:cs typeface="Times New Roman" pitchFamily="18" charset="0"/>
              </a:rPr>
              <a:t> </a:t>
            </a:r>
            <a:r>
              <a:rPr lang="ar-SA" sz="1600" dirty="0" err="1" smtClean="0">
                <a:solidFill>
                  <a:prstClr val="black"/>
                </a:solidFill>
                <a:latin typeface="Times New Roman" pitchFamily="18" charset="0"/>
                <a:ea typeface="Calibri" pitchFamily="34" charset="0"/>
                <a:cs typeface="Times New Roman" pitchFamily="18" charset="0"/>
              </a:rPr>
              <a:t>بواعلي</a:t>
            </a:r>
            <a:r>
              <a:rPr lang="ar-SA" sz="1600" dirty="0" smtClean="0">
                <a:solidFill>
                  <a:prstClr val="black"/>
                </a:solidFill>
                <a:latin typeface="Times New Roman" pitchFamily="18" charset="0"/>
                <a:ea typeface="Calibri" pitchFamily="34" charset="0"/>
                <a:cs typeface="Times New Roman" pitchFamily="18" charset="0"/>
              </a:rPr>
              <a:t> سمير،البشير عبدالكريم،نظريات الدورات الاقتصادية الحديثة وصراع السياسات الاقتصادية-دراسة نظرية تحليلية لتطور النظريات المفسرة للدورات الاقتصادية وسياساتها،مجلة اقتصاديات شمال افريقيا،العدد 16،جامعة حسيبة بن بوعلي،</a:t>
            </a:r>
            <a:r>
              <a:rPr lang="ar-SA" sz="1600" dirty="0" err="1" smtClean="0">
                <a:solidFill>
                  <a:prstClr val="black"/>
                </a:solidFill>
                <a:latin typeface="Times New Roman" pitchFamily="18" charset="0"/>
                <a:ea typeface="Calibri" pitchFamily="34" charset="0"/>
                <a:cs typeface="Times New Roman" pitchFamily="18" charset="0"/>
              </a:rPr>
              <a:t>الشلف</a:t>
            </a:r>
            <a:r>
              <a:rPr lang="ar-SA" sz="1600" dirty="0" smtClean="0">
                <a:solidFill>
                  <a:prstClr val="black"/>
                </a:solidFill>
                <a:latin typeface="Times New Roman" pitchFamily="18" charset="0"/>
                <a:ea typeface="Calibri" pitchFamily="34" charset="0"/>
                <a:cs typeface="Times New Roman" pitchFamily="18" charset="0"/>
              </a:rPr>
              <a:t>،2017،ص 7</a:t>
            </a:r>
            <a:r>
              <a:rPr lang="ar-SA" sz="1100" dirty="0" smtClean="0">
                <a:solidFill>
                  <a:prstClr val="black"/>
                </a:solidFill>
                <a:latin typeface="Times New Roman" pitchFamily="18" charset="0"/>
                <a:ea typeface="Calibri" pitchFamily="34" charset="0"/>
                <a:cs typeface="Times New Roman" pitchFamily="18" charset="0"/>
              </a:rPr>
              <a:t>.</a:t>
            </a:r>
            <a:endParaRPr lang="ar-SA"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63155566"/>
      </p:ext>
    </p:extLst>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graphicFrame>
        <p:nvGraphicFramePr>
          <p:cNvPr id="5" name="Diagramme 4"/>
          <p:cNvGraphicFramePr/>
          <p:nvPr/>
        </p:nvGraphicFramePr>
        <p:xfrm>
          <a:off x="0" y="1988840"/>
          <a:ext cx="9144000" cy="4221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3155566"/>
      </p:ext>
    </p:extLst>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60648"/>
            <a:ext cx="9323512" cy="6309320"/>
          </a:xfrm>
          <a:prstGeom prst="roundRect">
            <a:avLst/>
          </a:prstGeom>
        </p:spPr>
        <p:style>
          <a:lnRef idx="1">
            <a:schemeClr val="accent3"/>
          </a:lnRef>
          <a:fillRef idx="2">
            <a:schemeClr val="accent3"/>
          </a:fillRef>
          <a:effectRef idx="1">
            <a:schemeClr val="accent3"/>
          </a:effectRef>
          <a:fontRef idx="minor">
            <a:schemeClr val="dk1"/>
          </a:fontRef>
        </p:style>
        <p:txBody>
          <a:bodyPr>
            <a:noAutofit/>
          </a:bodyPr>
          <a:lstStyle/>
          <a:p>
            <a:pPr algn="just" rtl="1"/>
            <a:r>
              <a:rPr lang="ar-SA" sz="2800" b="1" dirty="0" smtClean="0"/>
              <a:t>1-دورة </a:t>
            </a:r>
            <a:r>
              <a:rPr lang="ar-SA" sz="2800" b="1" dirty="0" err="1" smtClean="0"/>
              <a:t>كتشن</a:t>
            </a:r>
            <a:r>
              <a:rPr lang="fr-FR" sz="2800" b="1" dirty="0" smtClean="0"/>
              <a:t>(</a:t>
            </a:r>
            <a:r>
              <a:rPr lang="fr-FR" sz="2800" b="1" dirty="0" err="1" smtClean="0"/>
              <a:t>Kitchin</a:t>
            </a:r>
            <a:r>
              <a:rPr lang="fr-FR" sz="2800" b="1" dirty="0" smtClean="0"/>
              <a:t> Cycles)</a:t>
            </a:r>
            <a:r>
              <a:rPr lang="fr-FR" sz="2800" dirty="0" smtClean="0"/>
              <a:t>.</a:t>
            </a:r>
            <a:r>
              <a:rPr lang="ar-SA" sz="2800" dirty="0" smtClean="0"/>
              <a:t>:وتستمر لمدة </a:t>
            </a:r>
            <a:r>
              <a:rPr lang="ar-SA" sz="2800" b="1" dirty="0" smtClean="0"/>
              <a:t>قصيرة أربعين شهر </a:t>
            </a:r>
            <a:r>
              <a:rPr lang="ar-SA" sz="2800" dirty="0" smtClean="0"/>
              <a:t>وقد أكد </a:t>
            </a:r>
            <a:r>
              <a:rPr lang="ar-SA" sz="2800" dirty="0" err="1" smtClean="0"/>
              <a:t>كيتشن</a:t>
            </a:r>
            <a:r>
              <a:rPr lang="ar-SA" sz="2800" dirty="0" smtClean="0"/>
              <a:t>  أن حصة الاختراعات التكنولوجية في الاستثمار تتناسب عكسيا مع حصة الإنتاج فيه.</a:t>
            </a:r>
            <a:endParaRPr lang="fr-FR" sz="2800" dirty="0" smtClean="0"/>
          </a:p>
          <a:p>
            <a:pPr algn="just" rtl="1"/>
            <a:r>
              <a:rPr lang="ar-SA" sz="2800" dirty="0" smtClean="0"/>
              <a:t>وتوصل أن التغير في المخزون هو المتسبب في الانتقال من حالة النمو إلى حالة </a:t>
            </a:r>
            <a:r>
              <a:rPr lang="ar-SA" sz="2800" dirty="0" err="1" smtClean="0"/>
              <a:t>الإنكماش.</a:t>
            </a:r>
            <a:endParaRPr lang="ar-SA" sz="2800" dirty="0" smtClean="0"/>
          </a:p>
          <a:p>
            <a:pPr algn="just" rtl="1"/>
            <a:r>
              <a:rPr lang="ar-SA" sz="2800" b="1" dirty="0" smtClean="0"/>
              <a:t>2-دورة </a:t>
            </a:r>
            <a:r>
              <a:rPr lang="ar-SA" sz="2800" b="1" dirty="0" err="1" smtClean="0"/>
              <a:t>جوغلر</a:t>
            </a:r>
            <a:r>
              <a:rPr lang="fr-FR" sz="2800" b="1" dirty="0" smtClean="0"/>
              <a:t> (</a:t>
            </a:r>
            <a:r>
              <a:rPr lang="fr-FR" sz="2800" b="1" dirty="0" err="1" smtClean="0"/>
              <a:t>Jugular</a:t>
            </a:r>
            <a:r>
              <a:rPr lang="fr-FR" sz="2800" b="1" dirty="0" smtClean="0"/>
              <a:t> Cycle)</a:t>
            </a:r>
            <a:r>
              <a:rPr lang="ar-SA" sz="2800" b="1" dirty="0" smtClean="0"/>
              <a:t>:</a:t>
            </a:r>
            <a:r>
              <a:rPr lang="ar-SA" sz="2800" dirty="0" smtClean="0"/>
              <a:t> تتراوح مدتها </a:t>
            </a:r>
            <a:r>
              <a:rPr lang="ar-SA" sz="2800" b="1" dirty="0" smtClean="0"/>
              <a:t>بين 9 و 10 سنوات </a:t>
            </a:r>
            <a:r>
              <a:rPr lang="ar-SA" sz="2800" dirty="0" smtClean="0"/>
              <a:t>وقد أرجع </a:t>
            </a:r>
            <a:r>
              <a:rPr lang="ar-SA" sz="2800" dirty="0" err="1" smtClean="0"/>
              <a:t>جوغلر</a:t>
            </a:r>
            <a:r>
              <a:rPr lang="ar-SA" sz="2800" dirty="0" smtClean="0"/>
              <a:t> الطلب على إنتاج السلع المعمرة إلى مجموعة من العوامل هي:</a:t>
            </a:r>
            <a:endParaRPr lang="fr-FR" sz="2800" dirty="0" smtClean="0"/>
          </a:p>
          <a:p>
            <a:pPr algn="just" rtl="1"/>
            <a:r>
              <a:rPr lang="ar-SA" sz="2800" dirty="0" smtClean="0"/>
              <a:t>أسعار الفائدة في السوق</a:t>
            </a:r>
            <a:endParaRPr lang="fr-FR" sz="2800" dirty="0" smtClean="0"/>
          </a:p>
          <a:p>
            <a:pPr algn="just" rtl="1"/>
            <a:r>
              <a:rPr lang="ar-SA" sz="2800" dirty="0" smtClean="0"/>
              <a:t>أرباح المشروعات الاستثمارية </a:t>
            </a:r>
            <a:endParaRPr lang="fr-FR" sz="2800" dirty="0" smtClean="0"/>
          </a:p>
          <a:p>
            <a:pPr algn="just" rtl="1"/>
            <a:r>
              <a:rPr lang="ar-SA" sz="2800" dirty="0" smtClean="0"/>
              <a:t>التوقعات الخاصة برجال الأعمال والمستثمرين </a:t>
            </a:r>
            <a:endParaRPr lang="fr-FR" sz="2800" dirty="0" smtClean="0"/>
          </a:p>
          <a:p>
            <a:pPr algn="just" rtl="1"/>
            <a:r>
              <a:rPr lang="ar-SA" sz="2800" dirty="0" smtClean="0"/>
              <a:t>تكنولوجيا الإنتاج وتخزين السلع المعمرة</a:t>
            </a:r>
            <a:r>
              <a:rPr lang="fr-FR" sz="2800" dirty="0" smtClean="0"/>
              <a:t> .</a:t>
            </a:r>
          </a:p>
          <a:p>
            <a:pPr algn="just" rtl="1"/>
            <a:endParaRPr lang="fr-FR" sz="2800" dirty="0" smtClean="0"/>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9323512" cy="6192688"/>
          </a:xfrm>
          <a:prstGeom prst="roundRect">
            <a:avLst/>
          </a:prstGeom>
        </p:spPr>
        <p:style>
          <a:lnRef idx="1">
            <a:schemeClr val="accent3"/>
          </a:lnRef>
          <a:fillRef idx="2">
            <a:schemeClr val="accent3"/>
          </a:fillRef>
          <a:effectRef idx="1">
            <a:schemeClr val="accent3"/>
          </a:effectRef>
          <a:fontRef idx="minor">
            <a:schemeClr val="dk1"/>
          </a:fontRef>
        </p:style>
        <p:txBody>
          <a:bodyPr>
            <a:noAutofit/>
          </a:bodyPr>
          <a:lstStyle/>
          <a:p>
            <a:pPr algn="just" rtl="1"/>
            <a:r>
              <a:rPr lang="ar-SA" sz="2800" b="1" dirty="0" smtClean="0"/>
              <a:t>3-دورة دورة </a:t>
            </a:r>
            <a:r>
              <a:rPr lang="ar-SA" sz="2800" b="1" dirty="0" err="1" smtClean="0"/>
              <a:t>كوندراتيف</a:t>
            </a:r>
            <a:r>
              <a:rPr lang="ar-SA" sz="2800" b="1" dirty="0" smtClean="0"/>
              <a:t> </a:t>
            </a:r>
            <a:r>
              <a:rPr lang="ar-SA" sz="2800" dirty="0" smtClean="0"/>
              <a:t>: تتراوح مدتها بين</a:t>
            </a:r>
            <a:r>
              <a:rPr lang="ar-SA" sz="2800" b="1" dirty="0" smtClean="0"/>
              <a:t> 50 و 60 </a:t>
            </a:r>
            <a:r>
              <a:rPr lang="ar-SA" sz="2800" b="1" dirty="0" err="1" smtClean="0"/>
              <a:t>سنة</a:t>
            </a:r>
            <a:r>
              <a:rPr lang="ar-SA" sz="2800" dirty="0" err="1" smtClean="0"/>
              <a:t>.</a:t>
            </a:r>
            <a:r>
              <a:rPr lang="ar-SA" sz="2800" dirty="0" smtClean="0"/>
              <a:t> </a:t>
            </a:r>
          </a:p>
          <a:p>
            <a:pPr algn="r" rtl="1"/>
            <a:r>
              <a:rPr lang="ar-SA" sz="2400" dirty="0" smtClean="0"/>
              <a:t>إن الاكتشافات العلمية هي التي تسببت في حدوث هذا النوع من الدورات بما فيها الدورة الحالية والتي أحدثت ثورات كبيرة في أساليب الانتاج هي تلك الاكتشافات التي مست المجالات التالية:</a:t>
            </a:r>
            <a:endParaRPr lang="fr-FR" sz="2400" dirty="0" smtClean="0"/>
          </a:p>
          <a:p>
            <a:pPr algn="just" rtl="1"/>
            <a:r>
              <a:rPr lang="ar-SA" sz="2400" dirty="0" smtClean="0"/>
              <a:t>-</a:t>
            </a:r>
            <a:r>
              <a:rPr lang="ar-SA" sz="2400" b="1" dirty="0" smtClean="0"/>
              <a:t>الدورة الأولى:1790-1848 </a:t>
            </a:r>
            <a:r>
              <a:rPr lang="ar-SA" sz="2400" dirty="0" smtClean="0"/>
              <a:t>اكتشاف الطاقة البخارية تطور الصناعات النسيجية والسفن التجارية.</a:t>
            </a:r>
            <a:endParaRPr lang="fr-FR" sz="2400" dirty="0" smtClean="0"/>
          </a:p>
          <a:p>
            <a:pPr algn="just" rtl="1"/>
            <a:r>
              <a:rPr lang="ar-SA" sz="2400" b="1" dirty="0" smtClean="0"/>
              <a:t>الدور الثانية:1848--1893</a:t>
            </a:r>
            <a:r>
              <a:rPr lang="ar-SA" sz="2400" dirty="0" smtClean="0"/>
              <a:t> اكتشاف السكة الحديدية وتطور صناعة الحديد والصلب.</a:t>
            </a:r>
            <a:endParaRPr lang="fr-FR" sz="2400" dirty="0" smtClean="0"/>
          </a:p>
          <a:p>
            <a:pPr algn="just" rtl="1"/>
            <a:r>
              <a:rPr lang="ar-SA" sz="2400" dirty="0" smtClean="0"/>
              <a:t>-</a:t>
            </a:r>
            <a:r>
              <a:rPr lang="ar-SA" sz="2400" b="1" dirty="0" smtClean="0"/>
              <a:t>الدورة الثالثة:1893-1940</a:t>
            </a:r>
            <a:r>
              <a:rPr lang="ar-SA" sz="2400" dirty="0" smtClean="0"/>
              <a:t> اكتشاف الطاقة الكهربائية وتطور الصناعات الكيميائية </a:t>
            </a:r>
            <a:r>
              <a:rPr lang="ar-SA" sz="2400" dirty="0" err="1" smtClean="0"/>
              <a:t>والبتروكيمياء</a:t>
            </a:r>
            <a:r>
              <a:rPr lang="ar-SA" sz="2400" dirty="0" smtClean="0"/>
              <a:t> وصناعة </a:t>
            </a:r>
            <a:r>
              <a:rPr lang="ar-SA" sz="2400" dirty="0" err="1" smtClean="0"/>
              <a:t>السيارات .</a:t>
            </a:r>
            <a:endParaRPr lang="fr-FR" sz="2400" dirty="0" smtClean="0"/>
          </a:p>
          <a:p>
            <a:pPr algn="just" rtl="1"/>
            <a:r>
              <a:rPr lang="ar-SA" sz="2400" dirty="0" smtClean="0"/>
              <a:t>-</a:t>
            </a:r>
            <a:r>
              <a:rPr lang="ar-SA" sz="2400" b="1" dirty="0" smtClean="0"/>
              <a:t>الدورة الرابعة:1940-1992</a:t>
            </a:r>
            <a:r>
              <a:rPr lang="ar-SA" sz="2400" dirty="0" smtClean="0"/>
              <a:t> اكتشاف </a:t>
            </a:r>
            <a:r>
              <a:rPr lang="fr-FR" sz="2400" dirty="0" smtClean="0"/>
              <a:t>Transistor</a:t>
            </a:r>
            <a:r>
              <a:rPr lang="ar-SA" sz="2400" dirty="0" smtClean="0"/>
              <a:t> والصناعات </a:t>
            </a:r>
            <a:r>
              <a:rPr lang="ar-SA" sz="2400" dirty="0" err="1" smtClean="0"/>
              <a:t>الاكترونية</a:t>
            </a:r>
            <a:r>
              <a:rPr lang="ar-SA" sz="2400" dirty="0" smtClean="0"/>
              <a:t> والغذائية وزيادة التسليح.</a:t>
            </a:r>
            <a:endParaRPr lang="fr-FR" sz="2400" dirty="0" smtClean="0"/>
          </a:p>
          <a:p>
            <a:pPr algn="just" rtl="1"/>
            <a:r>
              <a:rPr lang="ar-SA" sz="2400" b="1" dirty="0" smtClean="0"/>
              <a:t>-الدورة الحالية:من سنة 1992</a:t>
            </a:r>
            <a:r>
              <a:rPr lang="ar-SA" sz="2400" dirty="0" smtClean="0"/>
              <a:t> إلى غاية اليوم تعود لسبب اكتشاف وانتشار  التكنولوجيا الجديدة في الاعلام والاتصال</a:t>
            </a:r>
            <a:r>
              <a:rPr lang="ar-SA" sz="2800" dirty="0" smtClean="0"/>
              <a:t>.</a:t>
            </a:r>
            <a:endParaRPr lang="fr-FR" sz="2800" dirty="0" smtClean="0"/>
          </a:p>
          <a:p>
            <a:pPr algn="just" rtl="1"/>
            <a:endParaRPr lang="fr-FR" sz="2800" dirty="0" smtClean="0"/>
          </a:p>
        </p:txBody>
      </p:sp>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ماستر 1 س 1\s5\تسيير بنكي\images (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4" name="Image 3"/>
          <p:cNvPicPr/>
          <p:nvPr/>
        </p:nvPicPr>
        <p:blipFill>
          <a:blip r:embed="rId4" cstate="print"/>
          <a:srcRect l="16036" t="19658" r="11802" b="8832"/>
          <a:stretch>
            <a:fillRect/>
          </a:stretch>
        </p:blipFill>
        <p:spPr bwMode="auto">
          <a:xfrm>
            <a:off x="0" y="908720"/>
            <a:ext cx="9144000" cy="5301208"/>
          </a:xfrm>
          <a:prstGeom prst="rect">
            <a:avLst/>
          </a:prstGeom>
          <a:noFill/>
          <a:ln w="28575">
            <a:solidFill>
              <a:schemeClr val="tx1"/>
            </a:solidFill>
            <a:miter lim="800000"/>
            <a:headEnd/>
            <a:tailEnd/>
          </a:ln>
        </p:spPr>
      </p:pic>
      <p:sp>
        <p:nvSpPr>
          <p:cNvPr id="6" name="Rectangle 5"/>
          <p:cNvSpPr/>
          <p:nvPr/>
        </p:nvSpPr>
        <p:spPr>
          <a:xfrm>
            <a:off x="179512" y="188640"/>
            <a:ext cx="8640960" cy="769441"/>
          </a:xfrm>
          <a:prstGeom prst="rect">
            <a:avLst/>
          </a:prstGeom>
        </p:spPr>
        <p:txBody>
          <a:bodyPr wrap="square">
            <a:spAutoFit/>
          </a:bodyPr>
          <a:lstStyle/>
          <a:p>
            <a:pPr algn="ctr" rtl="1"/>
            <a:r>
              <a:rPr lang="ar-SA" sz="4400" b="1" dirty="0" smtClean="0">
                <a:solidFill>
                  <a:schemeClr val="bg1">
                    <a:lumMod val="95000"/>
                  </a:schemeClr>
                </a:solidFill>
                <a:effectLst>
                  <a:glow rad="101600">
                    <a:schemeClr val="accent2">
                      <a:satMod val="175000"/>
                      <a:alpha val="40000"/>
                    </a:schemeClr>
                  </a:glow>
                </a:effectLst>
              </a:rPr>
              <a:t>دورات  </a:t>
            </a:r>
            <a:r>
              <a:rPr lang="ar-SA" sz="4400" b="1" dirty="0" err="1" smtClean="0">
                <a:solidFill>
                  <a:schemeClr val="bg1">
                    <a:lumMod val="95000"/>
                  </a:schemeClr>
                </a:solidFill>
                <a:effectLst>
                  <a:glow rad="101600">
                    <a:schemeClr val="accent2">
                      <a:satMod val="175000"/>
                      <a:alpha val="40000"/>
                    </a:schemeClr>
                  </a:glow>
                </a:effectLst>
              </a:rPr>
              <a:t>كوندراتيف</a:t>
            </a:r>
            <a:r>
              <a:rPr lang="fr-FR" sz="4400" b="1" dirty="0" smtClean="0">
                <a:solidFill>
                  <a:schemeClr val="bg1">
                    <a:lumMod val="95000"/>
                  </a:schemeClr>
                </a:solidFill>
                <a:effectLst>
                  <a:glow rad="101600">
                    <a:schemeClr val="accent2">
                      <a:satMod val="175000"/>
                      <a:alpha val="40000"/>
                    </a:schemeClr>
                  </a:glow>
                </a:effectLst>
              </a:rPr>
              <a:t>(</a:t>
            </a:r>
            <a:r>
              <a:rPr lang="fr-FR" sz="4400" b="1" dirty="0" err="1" smtClean="0">
                <a:solidFill>
                  <a:schemeClr val="bg1">
                    <a:lumMod val="95000"/>
                  </a:schemeClr>
                </a:solidFill>
                <a:effectLst>
                  <a:glow rad="101600">
                    <a:schemeClr val="accent2">
                      <a:satMod val="175000"/>
                      <a:alpha val="40000"/>
                    </a:schemeClr>
                  </a:glow>
                </a:effectLst>
              </a:rPr>
              <a:t>Kondratieff</a:t>
            </a:r>
            <a:r>
              <a:rPr lang="fr-FR" sz="4400" b="1" dirty="0" smtClean="0">
                <a:solidFill>
                  <a:schemeClr val="bg1">
                    <a:lumMod val="95000"/>
                  </a:schemeClr>
                </a:solidFill>
                <a:effectLst>
                  <a:glow rad="101600">
                    <a:schemeClr val="accent2">
                      <a:satMod val="175000"/>
                      <a:alpha val="40000"/>
                    </a:schemeClr>
                  </a:glow>
                </a:effectLst>
              </a:rPr>
              <a:t> Cycle)</a:t>
            </a:r>
            <a:endParaRPr lang="fr-FR" sz="4400" b="1" dirty="0">
              <a:solidFill>
                <a:schemeClr val="bg1">
                  <a:lumMod val="95000"/>
                </a:schemeClr>
              </a:solidFill>
              <a:effectLst>
                <a:glow rad="101600">
                  <a:schemeClr val="accent2">
                    <a:satMod val="175000"/>
                    <a:alpha val="40000"/>
                  </a:schemeClr>
                </a:glow>
              </a:effectLst>
            </a:endParaRPr>
          </a:p>
        </p:txBody>
      </p:sp>
      <p:sp>
        <p:nvSpPr>
          <p:cNvPr id="7" name="Rectangle 6"/>
          <p:cNvSpPr/>
          <p:nvPr/>
        </p:nvSpPr>
        <p:spPr>
          <a:xfrm>
            <a:off x="323528" y="6211669"/>
            <a:ext cx="8640960" cy="646331"/>
          </a:xfrm>
          <a:prstGeom prst="rect">
            <a:avLst/>
          </a:prstGeom>
        </p:spPr>
        <p:txBody>
          <a:bodyPr wrap="square">
            <a:spAutoFit/>
          </a:bodyPr>
          <a:lstStyle/>
          <a:p>
            <a:pPr algn="ctr" rtl="1"/>
            <a:r>
              <a:rPr lang="ar-SA" b="1" dirty="0" smtClean="0">
                <a:solidFill>
                  <a:schemeClr val="bg1"/>
                </a:solidFill>
              </a:rPr>
              <a:t>عبد </a:t>
            </a:r>
            <a:r>
              <a:rPr lang="ar-SA" b="1" dirty="0" err="1" smtClean="0">
                <a:solidFill>
                  <a:schemeClr val="bg1"/>
                </a:solidFill>
              </a:rPr>
              <a:t>المومن</a:t>
            </a:r>
            <a:r>
              <a:rPr lang="ar-SA" b="1" dirty="0" smtClean="0">
                <a:solidFill>
                  <a:schemeClr val="bg1"/>
                </a:solidFill>
              </a:rPr>
              <a:t> محمد،أهمية الدورات الاقتصادية في بناء الفكر الاقتصادي،مجلة دراسات في الاقتصاد والتجارة الدولية،المجلد 06،العدد 03،مخبر الصناعات التقليدية لجامعة الجزائر </a:t>
            </a:r>
            <a:r>
              <a:rPr lang="ar-SA" b="1" dirty="0" err="1" smtClean="0">
                <a:solidFill>
                  <a:schemeClr val="bg1"/>
                </a:solidFill>
              </a:rPr>
              <a:t>3 </a:t>
            </a:r>
            <a:r>
              <a:rPr lang="ar-SA" b="1" dirty="0" smtClean="0">
                <a:solidFill>
                  <a:schemeClr val="bg1"/>
                </a:solidFill>
              </a:rPr>
              <a:t>،2017،ص 1150.</a:t>
            </a:r>
            <a:endParaRPr lang="fr-FR" b="1" dirty="0">
              <a:solidFill>
                <a:schemeClr val="bg1"/>
              </a:solidFill>
              <a:effectLst>
                <a:glow rad="101600">
                  <a:schemeClr val="accent2">
                    <a:satMod val="175000"/>
                    <a:alpha val="40000"/>
                  </a:schemeClr>
                </a:glow>
              </a:effectLst>
            </a:endParaRPr>
          </a:p>
        </p:txBody>
      </p:sp>
    </p:spTree>
    <p:extLst>
      <p:ext uri="{BB962C8B-B14F-4D97-AF65-F5344CB8AC3E}">
        <p14:creationId xmlns:p14="http://schemas.microsoft.com/office/powerpoint/2010/main" xmlns="" val="263155566"/>
      </p:ext>
    </p:extLst>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0" y="1700808"/>
          <a:ext cx="91440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E:\ماستر 1 س 1\s5\تسيير بنكي\images (4).jpg"/>
          <p:cNvPicPr>
            <a:picLocks noChangeAspect="1" noChangeArrowheads="1"/>
          </p:cNvPicPr>
          <p:nvPr/>
        </p:nvPicPr>
        <p:blipFill>
          <a:blip r:embed="rId7" cstate="print"/>
          <a:srcRect/>
          <a:stretch>
            <a:fillRect/>
          </a:stretch>
        </p:blipFill>
        <p:spPr bwMode="auto">
          <a:xfrm>
            <a:off x="0" y="0"/>
            <a:ext cx="9144000" cy="1844824"/>
          </a:xfrm>
          <a:prstGeom prst="rect">
            <a:avLst/>
          </a:prstGeom>
          <a:noFill/>
        </p:spPr>
      </p:pic>
    </p:spTree>
    <p:extLst>
      <p:ext uri="{BB962C8B-B14F-4D97-AF65-F5344CB8AC3E}">
        <p14:creationId xmlns:p14="http://schemas.microsoft.com/office/powerpoint/2010/main" xmlns="" val="263155566"/>
      </p:ext>
    </p:extLst>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268760"/>
            <a:ext cx="9144000" cy="5112568"/>
          </a:xfrm>
          <a:prstGeom prst="roundRect">
            <a:avLst/>
          </a:prstGeom>
          <a:noFill/>
        </p:spPr>
        <p:style>
          <a:lnRef idx="0">
            <a:scrgbClr r="0" g="0" b="0"/>
          </a:lnRef>
          <a:fillRef idx="1002">
            <a:schemeClr val="lt1"/>
          </a:fillRef>
          <a:effectRef idx="0">
            <a:scrgbClr r="0" g="0" b="0"/>
          </a:effectRef>
          <a:fontRef idx="major"/>
        </p:style>
        <p:txBody>
          <a:bodyPr>
            <a:normAutofit/>
          </a:bodyPr>
          <a:lstStyle/>
          <a:p>
            <a:pPr algn="just" rtl="1"/>
            <a:r>
              <a:rPr lang="fr-FR" sz="4000" dirty="0" smtClean="0"/>
              <a:t> </a:t>
            </a:r>
            <a:r>
              <a:rPr lang="ar-SA" sz="4000" dirty="0" smtClean="0"/>
              <a:t>تلازم الحياة الاقتصادية تغيرات مستمرة، إذ يمر التطور الاقتصادي بمراحل من </a:t>
            </a:r>
            <a:r>
              <a:rPr lang="ar-SA" sz="4000" dirty="0" err="1" smtClean="0"/>
              <a:t>الازد</a:t>
            </a:r>
            <a:r>
              <a:rPr lang="ar-SA" sz="4000" dirty="0" smtClean="0"/>
              <a:t>ھار ومن الانكماش تسمى بالدورات الاقتصادية، والتي تعد ظاهرة ملازمة لهذا النشاط منذ القدم، الأمر الذي أثار اختلافا في وجهات النظر لدى العديد من المفكرين بشأن تفسير أسباب هذه الدورات وكيفية معالجتها.</a:t>
            </a:r>
            <a:endParaRPr lang="fr-FR" sz="4000" b="1" dirty="0"/>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0" y="2780928"/>
          <a:ext cx="9144000" cy="407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E:\ماستر 1 س 1\s5\تسيير بنكي\images (4).jpg"/>
          <p:cNvPicPr>
            <a:picLocks noChangeAspect="1" noChangeArrowheads="1"/>
          </p:cNvPicPr>
          <p:nvPr/>
        </p:nvPicPr>
        <p:blipFill>
          <a:blip r:embed="rId7" cstate="print"/>
          <a:srcRect/>
          <a:stretch>
            <a:fillRect/>
          </a:stretch>
        </p:blipFill>
        <p:spPr bwMode="auto">
          <a:xfrm>
            <a:off x="0" y="0"/>
            <a:ext cx="9144000" cy="2780928"/>
          </a:xfrm>
          <a:prstGeom prst="rect">
            <a:avLst/>
          </a:prstGeom>
          <a:noFill/>
        </p:spPr>
      </p:pic>
      <p:sp>
        <p:nvSpPr>
          <p:cNvPr id="4" name="Rectangle 3"/>
          <p:cNvSpPr/>
          <p:nvPr/>
        </p:nvSpPr>
        <p:spPr>
          <a:xfrm>
            <a:off x="251520" y="188641"/>
            <a:ext cx="8424936" cy="646331"/>
          </a:xfrm>
          <a:prstGeom prst="rect">
            <a:avLst/>
          </a:prstGeom>
          <a:solidFill>
            <a:schemeClr val="bg1"/>
          </a:solidFill>
        </p:spPr>
        <p:txBody>
          <a:bodyPr wrap="square">
            <a:spAutoFit/>
          </a:bodyPr>
          <a:lstStyle/>
          <a:p>
            <a:pPr lvl="0" algn="ctr" rtl="1"/>
            <a:r>
              <a:rPr lang="ar-S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ثانيا:أهم النظريات المفسرة للدورات الاقتصادية </a:t>
            </a:r>
            <a:endParaRPr lang="fr-F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263155566"/>
      </p:ext>
    </p:extLst>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0" y="3212976"/>
          <a:ext cx="914400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E:\ماستر 1 س 1\s5\تسيير بنكي\images (4).jpg"/>
          <p:cNvPicPr>
            <a:picLocks noChangeAspect="1" noChangeArrowheads="1"/>
          </p:cNvPicPr>
          <p:nvPr/>
        </p:nvPicPr>
        <p:blipFill>
          <a:blip r:embed="rId7" cstate="print"/>
          <a:srcRect/>
          <a:stretch>
            <a:fillRect/>
          </a:stretch>
        </p:blipFill>
        <p:spPr bwMode="auto">
          <a:xfrm>
            <a:off x="0" y="0"/>
            <a:ext cx="9144000" cy="3140968"/>
          </a:xfrm>
          <a:prstGeom prst="rect">
            <a:avLst/>
          </a:prstGeom>
          <a:noFill/>
        </p:spPr>
      </p:pic>
    </p:spTree>
    <p:extLst>
      <p:ext uri="{BB962C8B-B14F-4D97-AF65-F5344CB8AC3E}">
        <p14:creationId xmlns:p14="http://schemas.microsoft.com/office/powerpoint/2010/main" xmlns="" val="263155566"/>
      </p:ext>
    </p:extLst>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0" y="1700808"/>
          <a:ext cx="9144000"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E:\ماستر 1 س 1\s5\تسيير بنكي\images (4).jpg"/>
          <p:cNvPicPr>
            <a:picLocks noChangeAspect="1" noChangeArrowheads="1"/>
          </p:cNvPicPr>
          <p:nvPr/>
        </p:nvPicPr>
        <p:blipFill>
          <a:blip r:embed="rId7" cstate="print"/>
          <a:srcRect/>
          <a:stretch>
            <a:fillRect/>
          </a:stretch>
        </p:blipFill>
        <p:spPr bwMode="auto">
          <a:xfrm>
            <a:off x="0" y="0"/>
            <a:ext cx="9144000" cy="1916832"/>
          </a:xfrm>
          <a:prstGeom prst="rect">
            <a:avLst/>
          </a:prstGeom>
          <a:noFill/>
        </p:spPr>
      </p:pic>
    </p:spTree>
    <p:extLst>
      <p:ext uri="{BB962C8B-B14F-4D97-AF65-F5344CB8AC3E}">
        <p14:creationId xmlns:p14="http://schemas.microsoft.com/office/powerpoint/2010/main" xmlns="" val="263155566"/>
      </p:ext>
    </p:extLst>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0" y="1700808"/>
          <a:ext cx="9144000"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E:\ماستر 1 س 1\s5\تسيير بنكي\images (4).jpg"/>
          <p:cNvPicPr>
            <a:picLocks noChangeAspect="1" noChangeArrowheads="1"/>
          </p:cNvPicPr>
          <p:nvPr/>
        </p:nvPicPr>
        <p:blipFill>
          <a:blip r:embed="rId7" cstate="print"/>
          <a:srcRect/>
          <a:stretch>
            <a:fillRect/>
          </a:stretch>
        </p:blipFill>
        <p:spPr bwMode="auto">
          <a:xfrm>
            <a:off x="0" y="0"/>
            <a:ext cx="9144000" cy="1844824"/>
          </a:xfrm>
          <a:prstGeom prst="rect">
            <a:avLst/>
          </a:prstGeom>
          <a:noFill/>
        </p:spPr>
      </p:pic>
    </p:spTree>
    <p:extLst>
      <p:ext uri="{BB962C8B-B14F-4D97-AF65-F5344CB8AC3E}">
        <p14:creationId xmlns:p14="http://schemas.microsoft.com/office/powerpoint/2010/main" xmlns="" val="263155566"/>
      </p:ext>
    </p:extLst>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3155566"/>
      </p:ext>
    </p:extLst>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0" y="260648"/>
          <a:ext cx="9144000"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3155566"/>
      </p:ext>
    </p:extLst>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0" y="1700808"/>
          <a:ext cx="9144000"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E:\ماستر 1 س 1\s5\تسيير بنكي\images (4).jpg"/>
          <p:cNvPicPr>
            <a:picLocks noChangeAspect="1" noChangeArrowheads="1"/>
          </p:cNvPicPr>
          <p:nvPr/>
        </p:nvPicPr>
        <p:blipFill>
          <a:blip r:embed="rId7" cstate="print"/>
          <a:srcRect/>
          <a:stretch>
            <a:fillRect/>
          </a:stretch>
        </p:blipFill>
        <p:spPr bwMode="auto">
          <a:xfrm>
            <a:off x="0" y="0"/>
            <a:ext cx="9144000" cy="1844824"/>
          </a:xfrm>
          <a:prstGeom prst="rect">
            <a:avLst/>
          </a:prstGeom>
          <a:noFill/>
        </p:spPr>
      </p:pic>
    </p:spTree>
    <p:extLst>
      <p:ext uri="{BB962C8B-B14F-4D97-AF65-F5344CB8AC3E}">
        <p14:creationId xmlns:p14="http://schemas.microsoft.com/office/powerpoint/2010/main" xmlns="" val="263155566"/>
      </p:ext>
    </p:extLst>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0" y="1700808"/>
          <a:ext cx="9144000"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E:\ماستر 1 س 1\s5\تسيير بنكي\images (4).jpg"/>
          <p:cNvPicPr>
            <a:picLocks noChangeAspect="1" noChangeArrowheads="1"/>
          </p:cNvPicPr>
          <p:nvPr/>
        </p:nvPicPr>
        <p:blipFill>
          <a:blip r:embed="rId7" cstate="print"/>
          <a:srcRect/>
          <a:stretch>
            <a:fillRect/>
          </a:stretch>
        </p:blipFill>
        <p:spPr bwMode="auto">
          <a:xfrm>
            <a:off x="0" y="0"/>
            <a:ext cx="9144000" cy="2204864"/>
          </a:xfrm>
          <a:prstGeom prst="rect">
            <a:avLst/>
          </a:prstGeom>
          <a:noFill/>
        </p:spPr>
      </p:pic>
    </p:spTree>
    <p:extLst>
      <p:ext uri="{BB962C8B-B14F-4D97-AF65-F5344CB8AC3E}">
        <p14:creationId xmlns:p14="http://schemas.microsoft.com/office/powerpoint/2010/main" xmlns="" val="263155566"/>
      </p:ext>
    </p:extLst>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179512" y="1700808"/>
            <a:ext cx="8497888" cy="2591494"/>
          </a:xfrm>
          <a:prstGeom prst="roundRect">
            <a:avLst/>
          </a:prstGeom>
          <a:noFill/>
        </p:spPr>
        <p:style>
          <a:lnRef idx="0">
            <a:scrgbClr r="0" g="0" b="0"/>
          </a:lnRef>
          <a:fillRef idx="1002">
            <a:schemeClr val="lt1"/>
          </a:fillRef>
          <a:effectRef idx="0">
            <a:scrgbClr r="0" g="0" b="0"/>
          </a:effectRef>
          <a:fontRef idx="major"/>
        </p:style>
        <p:txBody>
          <a:bodyPr>
            <a:noAutofit/>
          </a:bodyPr>
          <a:lstStyle/>
          <a:p>
            <a:pPr algn="r" rtl="1"/>
            <a:r>
              <a:rPr lang="ar-SA" dirty="0" smtClean="0"/>
              <a:t>ومن خلال ما سبق يمكن طرح التساؤلات التالية:</a:t>
            </a:r>
            <a:endParaRPr lang="fr-FR" dirty="0" smtClean="0"/>
          </a:p>
          <a:p>
            <a:pPr algn="r" rtl="1"/>
            <a:r>
              <a:rPr lang="fr-FR" b="1" dirty="0" smtClean="0"/>
              <a:t> </a:t>
            </a:r>
            <a:r>
              <a:rPr lang="ar-SA" b="1" dirty="0" smtClean="0"/>
              <a:t>-ما المقصود بالدورات </a:t>
            </a:r>
            <a:r>
              <a:rPr lang="ar-SA" b="1" dirty="0" err="1" smtClean="0"/>
              <a:t>الاقتصادية؟</a:t>
            </a:r>
            <a:r>
              <a:rPr lang="ar-SA" b="1" dirty="0" smtClean="0"/>
              <a:t>               </a:t>
            </a:r>
            <a:endParaRPr lang="fr-FR" dirty="0" smtClean="0"/>
          </a:p>
          <a:p>
            <a:pPr algn="r" rtl="1"/>
            <a:r>
              <a:rPr lang="ar-SA" b="1" dirty="0" smtClean="0"/>
              <a:t>-ما هي أنواع الدورات الاقتصادية؟</a:t>
            </a:r>
            <a:endParaRPr lang="fr-FR" dirty="0" smtClean="0"/>
          </a:p>
          <a:p>
            <a:pPr algn="r" rtl="1"/>
            <a:r>
              <a:rPr lang="ar-SA" b="1" dirty="0" smtClean="0"/>
              <a:t>-ما هي أهم النظريات المفسرة للدورات الاقتصادية؟</a:t>
            </a:r>
            <a:endParaRPr lang="fr-FR" dirty="0"/>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93504"/>
            <a:ext cx="8319868" cy="4464496"/>
          </a:xfrm>
          <a:prstGeom prst="roundRect">
            <a:avLst/>
          </a:prstGeom>
        </p:spPr>
        <p:style>
          <a:lnRef idx="1">
            <a:schemeClr val="accent4"/>
          </a:lnRef>
          <a:fillRef idx="2">
            <a:schemeClr val="accent4"/>
          </a:fillRef>
          <a:effectRef idx="1">
            <a:schemeClr val="accent4"/>
          </a:effectRef>
          <a:fontRef idx="minor">
            <a:schemeClr val="dk1"/>
          </a:fontRef>
        </p:style>
        <p:txBody>
          <a:bodyPr>
            <a:noAutofit/>
          </a:bodyPr>
          <a:lstStyle/>
          <a:p>
            <a:pPr algn="just" rtl="1">
              <a:buNone/>
            </a:pPr>
            <a:r>
              <a:rPr lang="ar-SA" b="1" dirty="0" smtClean="0">
                <a:solidFill>
                  <a:srgbClr val="0070C0"/>
                </a:solidFill>
              </a:rPr>
              <a:t>1-تعريف الدورة </a:t>
            </a:r>
            <a:r>
              <a:rPr lang="ar-SA" b="1" dirty="0" err="1" smtClean="0">
                <a:solidFill>
                  <a:srgbClr val="0070C0"/>
                </a:solidFill>
              </a:rPr>
              <a:t>الاقتصادية </a:t>
            </a:r>
            <a:r>
              <a:rPr lang="ar-SA" b="1" dirty="0" smtClean="0">
                <a:solidFill>
                  <a:srgbClr val="0070C0"/>
                </a:solidFill>
              </a:rPr>
              <a:t>:</a:t>
            </a:r>
            <a:r>
              <a:rPr lang="ar-SA" dirty="0" smtClean="0"/>
              <a:t>هي التقلبات الدورية التي تطرأ على مستوى النشاط الاقتصادي منتقلة من حالة الانتعاش والرواج إلى حالة الانكماش ثم تعود مرة ثانية إلى الرواج والازدهار</a:t>
            </a:r>
            <a:r>
              <a:rPr lang="fr-FR" dirty="0" smtClean="0"/>
              <a:t>.</a:t>
            </a:r>
            <a:endParaRPr lang="ar-SA" dirty="0" smtClean="0"/>
          </a:p>
          <a:p>
            <a:pPr algn="just" rtl="1">
              <a:buNone/>
            </a:pPr>
            <a:r>
              <a:rPr lang="ar-SA" dirty="0" smtClean="0"/>
              <a:t>هذه التقلبات تمس </a:t>
            </a:r>
            <a:r>
              <a:rPr lang="ar-SA" dirty="0" err="1" smtClean="0"/>
              <a:t>خاصة:</a:t>
            </a:r>
            <a:endParaRPr lang="ar-SA" dirty="0" smtClean="0"/>
          </a:p>
          <a:p>
            <a:pPr algn="just" rtl="1">
              <a:buNone/>
            </a:pPr>
            <a:r>
              <a:rPr lang="ar-SA" dirty="0" smtClean="0"/>
              <a:t>مستوى الإنتاج والتوظيف والمستوى العام للأسعار.</a:t>
            </a:r>
            <a:endParaRPr lang="fr-FR" dirty="0" smtClean="0"/>
          </a:p>
          <a:p>
            <a:pPr algn="just" rtl="1">
              <a:buNone/>
            </a:pPr>
            <a:endParaRPr lang="fr-FR" sz="3200" b="1" dirty="0">
              <a:cs typeface="Simplified Arabic" pitchFamily="2" charset="-78"/>
            </a:endParaRPr>
          </a:p>
        </p:txBody>
      </p:sp>
      <p:sp>
        <p:nvSpPr>
          <p:cNvPr id="4" name="Pensées 3"/>
          <p:cNvSpPr/>
          <p:nvPr/>
        </p:nvSpPr>
        <p:spPr>
          <a:xfrm>
            <a:off x="683568" y="188640"/>
            <a:ext cx="7272808" cy="1800200"/>
          </a:xfrm>
          <a:prstGeom prst="cloudCallou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5500" b="1" dirty="0" smtClean="0">
                <a:solidFill>
                  <a:schemeClr val="accent4">
                    <a:lumMod val="50000"/>
                  </a:schemeClr>
                </a:solidFill>
                <a:effectLst>
                  <a:glow rad="63500">
                    <a:schemeClr val="accent4">
                      <a:satMod val="175000"/>
                      <a:alpha val="40000"/>
                    </a:schemeClr>
                  </a:glow>
                </a:effectLst>
                <a:latin typeface="+mj-lt"/>
                <a:ea typeface="+mj-ea"/>
                <a:cs typeface="Diwani Letter" pitchFamily="2" charset="-78"/>
              </a:rPr>
              <a:t>أولا:مفهوم الدورة الاقتصادية</a:t>
            </a:r>
            <a:endParaRPr lang="fr-FR" sz="5500" b="1" dirty="0">
              <a:solidFill>
                <a:schemeClr val="accent4">
                  <a:lumMod val="50000"/>
                </a:schemeClr>
              </a:solidFill>
              <a:effectLst>
                <a:glow rad="63500">
                  <a:schemeClr val="accent4">
                    <a:satMod val="175000"/>
                    <a:alpha val="40000"/>
                  </a:schemeClr>
                </a:glow>
              </a:effectLst>
              <a:latin typeface="+mj-lt"/>
              <a:ea typeface="+mj-ea"/>
              <a:cs typeface="Diwani Letter" pitchFamily="2" charset="-78"/>
            </a:endParaRPr>
          </a:p>
        </p:txBody>
      </p:sp>
      <p:sp>
        <p:nvSpPr>
          <p:cNvPr id="6" name="Éclair 5"/>
          <p:cNvSpPr/>
          <p:nvPr/>
        </p:nvSpPr>
        <p:spPr>
          <a:xfrm>
            <a:off x="4067944" y="1628800"/>
            <a:ext cx="914400" cy="914400"/>
          </a:xfrm>
          <a:prstGeom prst="lightningBol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1619672" y="188640"/>
            <a:ext cx="5904656" cy="1805623"/>
          </a:xfrm>
          <a:prstGeom prst="rect">
            <a:avLst/>
          </a:prstGeom>
          <a:solidFill>
            <a:schemeClr val="bg1"/>
          </a:solidFill>
        </p:spPr>
        <p:txBody>
          <a:bodyPr wrap="square">
            <a:spAutoFit/>
          </a:bodyPr>
          <a:lstStyle/>
          <a:p>
            <a:pPr lvl="0" algn="ctr" rtl="1"/>
            <a:r>
              <a:rPr lang="ar-S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2-الفرق بين الدورة الاقتصادية والأزمة</a:t>
            </a:r>
            <a:endParaRPr lang="fr-F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365760" indent="-256032" algn="r" rtl="1">
              <a:spcBef>
                <a:spcPts val="400"/>
              </a:spcBef>
              <a:buClr>
                <a:schemeClr val="accent1"/>
              </a:buClr>
              <a:buSzPct val="68000"/>
            </a:pP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Rectangle à coins arrondis 4"/>
          <p:cNvSpPr/>
          <p:nvPr/>
        </p:nvSpPr>
        <p:spPr>
          <a:xfrm>
            <a:off x="755576" y="2276872"/>
            <a:ext cx="7848872" cy="38164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827584" y="2967334"/>
            <a:ext cx="7560840" cy="2554545"/>
          </a:xfrm>
          <a:prstGeom prst="rect">
            <a:avLst/>
          </a:prstGeom>
        </p:spPr>
        <p:txBody>
          <a:bodyPr wrap="square">
            <a:spAutoFit/>
          </a:bodyPr>
          <a:lstStyle/>
          <a:p>
            <a:pPr lvl="0" algn="just" rtl="1"/>
            <a:r>
              <a:rPr lang="ar-SA" sz="3200" b="1" dirty="0" smtClean="0"/>
              <a:t>-الأزمة عبارة عن اضطراب حاد وفجائي بينما الدورة تعبر عن التقلبات التي تمس الاقتصاد بانتظام.</a:t>
            </a:r>
          </a:p>
          <a:p>
            <a:pPr lvl="0" algn="just" rtl="1"/>
            <a:r>
              <a:rPr lang="ar-SA" sz="3200" b="1" dirty="0" smtClean="0"/>
              <a:t>-الأزمة مرحلة من مراحل الدورة الاقتصادية.</a:t>
            </a:r>
          </a:p>
          <a:p>
            <a:pPr lvl="0" algn="just" rtl="1"/>
            <a:r>
              <a:rPr lang="ar-SA" sz="3200" b="1" dirty="0" smtClean="0"/>
              <a:t>-الأزمة يمكن أن تمس قطاعا دون غيره بينما الدورة الاقتصادية تمس كافة القطاعات.</a:t>
            </a:r>
          </a:p>
        </p:txBody>
      </p:sp>
    </p:spTree>
  </p:cSld>
  <p:clrMapOvr>
    <a:masterClrMapping/>
  </p:clrMapOvr>
  <p:transition>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132856"/>
            <a:ext cx="8820472" cy="3672408"/>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noAutofit/>
          </a:bodyPr>
          <a:lstStyle/>
          <a:p>
            <a:pPr algn="just" rtl="1"/>
            <a:r>
              <a:rPr lang="ar-SA" sz="2800" dirty="0" smtClean="0"/>
              <a:t>أنها ذات طبيعة </a:t>
            </a:r>
            <a:r>
              <a:rPr lang="ar-SA" sz="2800" dirty="0" err="1" smtClean="0"/>
              <a:t>دورية </a:t>
            </a:r>
            <a:r>
              <a:rPr lang="ar-SA" sz="2800" dirty="0" smtClean="0"/>
              <a:t>،فالدورات الاقتصادية تحدث بشكل دوري وخلال فترات منتظمة، رغم أن الفترة الواحدة غير دقيقة.</a:t>
            </a:r>
            <a:endParaRPr lang="fr-FR" sz="2800" dirty="0" smtClean="0"/>
          </a:p>
          <a:p>
            <a:pPr algn="just" rtl="1"/>
            <a:r>
              <a:rPr lang="ar-SA" sz="2800" dirty="0" smtClean="0"/>
              <a:t>أنها ذات طبيعة عامة وشاملة،أي تصيب كافة القطاعات.</a:t>
            </a:r>
          </a:p>
          <a:p>
            <a:pPr algn="r" rtl="1"/>
            <a:r>
              <a:rPr lang="ar-SA" sz="2800" dirty="0" smtClean="0"/>
              <a:t>تمر الدورة عادة بأربع مراحل أساسية، على الرغم من وجود من ينفي ذلك؛</a:t>
            </a:r>
            <a:endParaRPr lang="fr-FR" sz="2800" dirty="0" smtClean="0"/>
          </a:p>
          <a:p>
            <a:pPr algn="r" rtl="1"/>
            <a:r>
              <a:rPr lang="ar-SA" sz="2800" dirty="0" smtClean="0"/>
              <a:t>اختلاف نوع الدورات وبالتالي اختلاف في سعة الدورة ومدتها؛</a:t>
            </a:r>
            <a:endParaRPr lang="fr-FR" sz="2800" dirty="0" smtClean="0"/>
          </a:p>
          <a:p>
            <a:pPr algn="just" rtl="1"/>
            <a:endParaRPr lang="fr-FR" sz="2800" dirty="0"/>
          </a:p>
        </p:txBody>
      </p:sp>
      <p:sp>
        <p:nvSpPr>
          <p:cNvPr id="4" name="Rectangle 3"/>
          <p:cNvSpPr/>
          <p:nvPr/>
        </p:nvSpPr>
        <p:spPr>
          <a:xfrm>
            <a:off x="611560" y="188640"/>
            <a:ext cx="7632848" cy="1251625"/>
          </a:xfrm>
          <a:prstGeom prst="rect">
            <a:avLst/>
          </a:prstGeom>
          <a:solidFill>
            <a:schemeClr val="bg1"/>
          </a:solidFill>
        </p:spPr>
        <p:txBody>
          <a:bodyPr wrap="square">
            <a:spAutoFit/>
          </a:bodyPr>
          <a:lstStyle/>
          <a:p>
            <a:pPr lvl="0" algn="ctr" rtl="1"/>
            <a:r>
              <a:rPr lang="ar-S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3-خصائص الدورة الاقتصادية</a:t>
            </a:r>
            <a:endParaRPr lang="fr-F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365760" indent="-256032" algn="r" rtl="1">
              <a:spcBef>
                <a:spcPts val="400"/>
              </a:spcBef>
              <a:buClr>
                <a:schemeClr val="accent1"/>
              </a:buClr>
              <a:buSzPct val="68000"/>
            </a:pP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97360"/>
            <a:ext cx="9144000" cy="576064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noAutofit/>
          </a:bodyPr>
          <a:lstStyle/>
          <a:p>
            <a:pPr lvl="0" algn="r" rtl="1"/>
            <a:r>
              <a:rPr lang="ar-SA" sz="2800" b="1" dirty="0" smtClean="0"/>
              <a:t>التغير الحاصل في الناتج المحلي الخام</a:t>
            </a:r>
            <a:r>
              <a:rPr lang="ar-SA" sz="2800" dirty="0" smtClean="0"/>
              <a:t>، والمقصود بذلك معدلات النمو الاقتصادي؛</a:t>
            </a:r>
            <a:endParaRPr lang="fr-FR" sz="2800" dirty="0" smtClean="0"/>
          </a:p>
          <a:p>
            <a:pPr lvl="0" algn="r" rtl="1"/>
            <a:r>
              <a:rPr lang="ar-SA" sz="2800" b="1" dirty="0" smtClean="0"/>
              <a:t>التغير الحاصل في معدلات البطالة والاستخدام؛</a:t>
            </a:r>
            <a:endParaRPr lang="fr-FR" sz="2800" b="1" dirty="0" smtClean="0"/>
          </a:p>
          <a:p>
            <a:pPr lvl="0" algn="r" rtl="1"/>
            <a:r>
              <a:rPr lang="ar-SA" sz="2800" b="1" dirty="0" smtClean="0"/>
              <a:t>التغير الحاصل في المستوى العام للأسعار</a:t>
            </a:r>
            <a:r>
              <a:rPr lang="ar-SA" sz="2800" dirty="0" smtClean="0"/>
              <a:t>؛</a:t>
            </a:r>
            <a:endParaRPr lang="fr-FR" sz="2800" dirty="0" smtClean="0"/>
          </a:p>
          <a:p>
            <a:pPr lvl="0" algn="r" rtl="1"/>
            <a:r>
              <a:rPr lang="ar-SA" sz="2800" dirty="0" smtClean="0"/>
              <a:t>اضطرابات مؤشرات الأسواق المالية؛</a:t>
            </a:r>
            <a:endParaRPr lang="fr-FR" sz="2800" dirty="0" smtClean="0"/>
          </a:p>
          <a:p>
            <a:pPr lvl="0" algn="r" rtl="1"/>
            <a:r>
              <a:rPr lang="ar-SA" sz="2800" dirty="0" smtClean="0"/>
              <a:t>التغيرات الكبيرة في ميزان المدفوعات ومعه الميزان التجاري؛</a:t>
            </a:r>
            <a:endParaRPr lang="fr-FR" sz="2800" dirty="0" smtClean="0"/>
          </a:p>
          <a:p>
            <a:pPr lvl="0" algn="r" rtl="1"/>
            <a:r>
              <a:rPr lang="ar-SA" sz="2800" dirty="0" smtClean="0"/>
              <a:t>التغيرات المعتبرة في أسعار صرف العملة؛</a:t>
            </a:r>
            <a:endParaRPr lang="fr-FR" sz="2800" dirty="0" smtClean="0"/>
          </a:p>
          <a:p>
            <a:pPr lvl="0" algn="r" rtl="1"/>
            <a:r>
              <a:rPr lang="ar-SA" sz="2800" dirty="0" smtClean="0"/>
              <a:t>التغير في الإنتاج القطاعي؛</a:t>
            </a:r>
            <a:endParaRPr lang="fr-FR" sz="2800" dirty="0" smtClean="0"/>
          </a:p>
          <a:p>
            <a:pPr lvl="0" algn="r" rtl="1"/>
            <a:r>
              <a:rPr lang="ar-SA" sz="2800" dirty="0" smtClean="0"/>
              <a:t>التغير في مستوى الإنفاق الاستهلاكي الكلي؛</a:t>
            </a:r>
            <a:endParaRPr lang="fr-FR" sz="2800" dirty="0" smtClean="0"/>
          </a:p>
          <a:p>
            <a:pPr algn="r" rtl="1"/>
            <a:r>
              <a:rPr lang="ar-SA" sz="2800" dirty="0" smtClean="0"/>
              <a:t>التغير في مستوى الإنفاق الاستثماري الكلي</a:t>
            </a:r>
            <a:endParaRPr lang="fr-FR" sz="2800" dirty="0"/>
          </a:p>
        </p:txBody>
      </p:sp>
      <p:sp>
        <p:nvSpPr>
          <p:cNvPr id="4" name="Rectangle 3"/>
          <p:cNvSpPr/>
          <p:nvPr/>
        </p:nvSpPr>
        <p:spPr>
          <a:xfrm>
            <a:off x="539552" y="0"/>
            <a:ext cx="7920880" cy="1251625"/>
          </a:xfrm>
          <a:prstGeom prst="rect">
            <a:avLst/>
          </a:prstGeom>
        </p:spPr>
        <p:txBody>
          <a:bodyPr wrap="square">
            <a:spAutoFit/>
          </a:bodyPr>
          <a:lstStyle/>
          <a:p>
            <a:pPr lvl="0" algn="ctr" rtl="1"/>
            <a:r>
              <a:rPr lang="ar-S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4-مؤشرات الدورات الاقتصادية</a:t>
            </a:r>
            <a:endParaRPr lang="fr-F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365760" indent="-256032" algn="r" rtl="1">
              <a:spcBef>
                <a:spcPts val="400"/>
              </a:spcBef>
              <a:buClr>
                <a:schemeClr val="accent1"/>
              </a:buClr>
              <a:buSzPct val="68000"/>
            </a:pP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836712"/>
            <a:ext cx="9144000" cy="6021288"/>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noAutofit/>
          </a:bodyPr>
          <a:lstStyle/>
          <a:p>
            <a:pPr marL="0" lvl="0" indent="0" algn="just" rtl="1">
              <a:spcBef>
                <a:spcPts val="0"/>
              </a:spcBef>
              <a:buNone/>
              <a:defRPr/>
            </a:pPr>
            <a:r>
              <a:rPr lang="ar-SA" sz="2800" b="1" dirty="0" smtClean="0"/>
              <a:t>1-أسباب </a:t>
            </a:r>
            <a:r>
              <a:rPr lang="ar-SA" sz="2800" b="1" dirty="0" err="1" smtClean="0"/>
              <a:t>خارجية:</a:t>
            </a:r>
            <a:endParaRPr lang="ar-SA" sz="2800" b="1" dirty="0" smtClean="0"/>
          </a:p>
          <a:p>
            <a:pPr marL="0" lvl="0" indent="0" algn="just" rtl="1">
              <a:spcBef>
                <a:spcPts val="0"/>
              </a:spcBef>
              <a:buNone/>
              <a:defRPr/>
            </a:pPr>
            <a:r>
              <a:rPr lang="ar-SA" sz="2800" dirty="0" smtClean="0"/>
              <a:t>-عدم استقرار النشاط الاقتصادي في الإنتاج أو التوزيع بسبب تعقد النظام الاقتصادي.</a:t>
            </a:r>
          </a:p>
          <a:p>
            <a:pPr marL="0" lvl="0" indent="0" algn="just" rtl="1">
              <a:spcBef>
                <a:spcPts val="0"/>
              </a:spcBef>
              <a:buNone/>
              <a:defRPr/>
            </a:pPr>
            <a:r>
              <a:rPr lang="ar-SA" sz="2800" dirty="0" smtClean="0"/>
              <a:t>-عدم تناسق التطور الاقتصادي بين معظم </a:t>
            </a:r>
            <a:r>
              <a:rPr lang="ar-SA" sz="2800" dirty="0" err="1" smtClean="0"/>
              <a:t>القطاعات </a:t>
            </a:r>
            <a:r>
              <a:rPr lang="ar-SA" sz="2800" dirty="0" smtClean="0"/>
              <a:t>(درجة استخدام التكنولوجيا</a:t>
            </a:r>
            <a:r>
              <a:rPr lang="ar-SA" sz="2800" dirty="0" err="1" smtClean="0"/>
              <a:t>).</a:t>
            </a:r>
            <a:endParaRPr lang="ar-SA" sz="2800" dirty="0" smtClean="0"/>
          </a:p>
          <a:p>
            <a:pPr marL="0" lvl="0" indent="0" algn="just" rtl="1">
              <a:spcBef>
                <a:spcPts val="0"/>
              </a:spcBef>
              <a:buNone/>
              <a:defRPr/>
            </a:pPr>
            <a:r>
              <a:rPr lang="ar-SA" sz="2800" dirty="0" smtClean="0"/>
              <a:t>-عدم انتظام الطلب على السلع الرأسمالية(تقلب الانفاق على السلع الاستهلاكية يرافقه تقلب أوسع في الطلب على السلع الرأسمالية</a:t>
            </a:r>
            <a:r>
              <a:rPr lang="ar-SA" sz="2800" dirty="0" err="1" smtClean="0"/>
              <a:t>).</a:t>
            </a:r>
            <a:endParaRPr lang="ar-SA" sz="2800" dirty="0" smtClean="0"/>
          </a:p>
          <a:p>
            <a:pPr algn="just" rtl="1"/>
            <a:r>
              <a:rPr lang="ar-SA" sz="2800" dirty="0" smtClean="0"/>
              <a:t>حدوث اختلال في الإنتاج الزراعي، إما بسبب التغيرات في الظروف المناخية والجوية</a:t>
            </a:r>
            <a:r>
              <a:rPr lang="fr-FR" sz="2800" dirty="0" smtClean="0"/>
              <a:t>.</a:t>
            </a:r>
          </a:p>
          <a:p>
            <a:pPr algn="just" rtl="1"/>
            <a:r>
              <a:rPr lang="ar-SA" sz="2800" dirty="0" smtClean="0"/>
              <a:t>الحروب </a:t>
            </a:r>
            <a:r>
              <a:rPr lang="ar-SA" sz="2800" dirty="0" err="1" smtClean="0"/>
              <a:t>والإضطرابات</a:t>
            </a:r>
            <a:r>
              <a:rPr lang="ar-SA" sz="2800" dirty="0" smtClean="0"/>
              <a:t> والكوارث التي تنعكس سلبا على الأسعار.</a:t>
            </a:r>
            <a:endParaRPr lang="fr-FR" sz="2800" dirty="0" smtClean="0"/>
          </a:p>
          <a:p>
            <a:pPr algn="just" rtl="1"/>
            <a:r>
              <a:rPr lang="ar-SA" sz="2800" dirty="0" smtClean="0"/>
              <a:t>ظهور </a:t>
            </a:r>
            <a:r>
              <a:rPr lang="ar-SA" sz="2800" dirty="0" err="1" smtClean="0"/>
              <a:t>مدخلات</a:t>
            </a:r>
            <a:r>
              <a:rPr lang="ar-SA" sz="2800" dirty="0" smtClean="0"/>
              <a:t> الإنتاج الجديدة خاصة التي مصدرها الابتكار والاختراع.</a:t>
            </a:r>
          </a:p>
        </p:txBody>
      </p:sp>
      <p:sp>
        <p:nvSpPr>
          <p:cNvPr id="4" name="Rectangle 3"/>
          <p:cNvSpPr/>
          <p:nvPr/>
        </p:nvSpPr>
        <p:spPr>
          <a:xfrm>
            <a:off x="539552" y="0"/>
            <a:ext cx="7920880" cy="1251625"/>
          </a:xfrm>
          <a:prstGeom prst="rect">
            <a:avLst/>
          </a:prstGeom>
        </p:spPr>
        <p:txBody>
          <a:bodyPr wrap="square">
            <a:spAutoFit/>
          </a:bodyPr>
          <a:lstStyle/>
          <a:p>
            <a:pPr lvl="0" algn="ctr" rtl="1"/>
            <a:r>
              <a:rPr lang="ar-S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ثانيا:أسباب الدورات الاقتصادية</a:t>
            </a:r>
            <a:endParaRPr lang="fr-F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365760" indent="-256032" algn="r" rtl="1">
              <a:spcBef>
                <a:spcPts val="400"/>
              </a:spcBef>
              <a:buClr>
                <a:schemeClr val="accent1"/>
              </a:buClr>
              <a:buSzPct val="68000"/>
            </a:pPr>
            <a:endParaRPr lang="fr-F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20688"/>
            <a:ext cx="9144000" cy="5976664"/>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noAutofit/>
          </a:bodyPr>
          <a:lstStyle/>
          <a:p>
            <a:pPr marL="0" lvl="0" indent="0" algn="just" rtl="1">
              <a:spcBef>
                <a:spcPts val="0"/>
              </a:spcBef>
              <a:buNone/>
              <a:defRPr/>
            </a:pPr>
            <a:r>
              <a:rPr lang="ar-SA" b="1" dirty="0" smtClean="0"/>
              <a:t>2-أسباب </a:t>
            </a:r>
            <a:r>
              <a:rPr lang="ar-SA" b="1" dirty="0" err="1" smtClean="0"/>
              <a:t>داخلية:</a:t>
            </a:r>
            <a:endParaRPr lang="ar-SA" b="1" dirty="0" smtClean="0"/>
          </a:p>
          <a:p>
            <a:pPr marL="0" lvl="0" indent="0" algn="just" rtl="1">
              <a:lnSpc>
                <a:spcPct val="150000"/>
              </a:lnSpc>
              <a:spcBef>
                <a:spcPts val="0"/>
              </a:spcBef>
              <a:buNone/>
              <a:defRPr/>
            </a:pPr>
            <a:r>
              <a:rPr lang="ar-SA" dirty="0" smtClean="0"/>
              <a:t>-تأثير فكرة المضاعف والمعجل وذلك من حيث نمو معدل الإنفاق الكلي، أو الطلب الكلي الذي يزيد الناتج الحقيقي وهو ما يحفز الاستثمار الصافي، ويزيد معدل النمو حتى يصل إلى مستوى التشغيل الكامل</a:t>
            </a:r>
            <a:r>
              <a:rPr lang="fr-FR" dirty="0" smtClean="0"/>
              <a:t>.</a:t>
            </a:r>
            <a:endParaRPr lang="ar-SA" dirty="0" smtClean="0"/>
          </a:p>
          <a:p>
            <a:pPr marL="0" lvl="0" indent="0" algn="just" rtl="1">
              <a:lnSpc>
                <a:spcPct val="150000"/>
              </a:lnSpc>
              <a:spcBef>
                <a:spcPts val="0"/>
              </a:spcBef>
              <a:buNone/>
              <a:defRPr/>
            </a:pPr>
            <a:r>
              <a:rPr lang="ar-SA" dirty="0" smtClean="0"/>
              <a:t>-تأثير توقعات أرباب العمل بالنسبة للمستقبل</a:t>
            </a:r>
            <a:r>
              <a:rPr lang="fr-FR" dirty="0" smtClean="0"/>
              <a:t>  </a:t>
            </a:r>
            <a:r>
              <a:rPr lang="ar-SA" dirty="0" smtClean="0"/>
              <a:t> (التفاؤل والتشاؤم</a:t>
            </a:r>
            <a:r>
              <a:rPr lang="ar-SA" dirty="0" err="1" smtClean="0"/>
              <a:t>).</a:t>
            </a:r>
            <a:endParaRPr lang="ar-SA" dirty="0" smtClean="0"/>
          </a:p>
          <a:p>
            <a:pPr marL="0" lvl="0" indent="0" algn="just" rtl="1">
              <a:lnSpc>
                <a:spcPct val="150000"/>
              </a:lnSpc>
              <a:spcBef>
                <a:spcPts val="0"/>
              </a:spcBef>
              <a:buNone/>
              <a:defRPr/>
            </a:pPr>
            <a:r>
              <a:rPr lang="ar-SA" dirty="0" smtClean="0"/>
              <a:t>-تأثير العوامل </a:t>
            </a:r>
            <a:r>
              <a:rPr lang="ar-SA" dirty="0" err="1" smtClean="0"/>
              <a:t>النقدية .</a:t>
            </a:r>
            <a:endParaRPr lang="ar-SA" dirty="0" smtClean="0"/>
          </a:p>
        </p:txBody>
      </p:sp>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Template>
  <TotalTime>3290</TotalTime>
  <Words>1522</Words>
  <Application>Microsoft Office PowerPoint</Application>
  <PresentationFormat>Affichage à l'écran (4:3)</PresentationFormat>
  <Paragraphs>105</Paragraphs>
  <Slides>27</Slides>
  <Notes>10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2_Thème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اقتصاد كلي</dc:title>
  <dc:subject>الدورات الاقتصادية</dc:subject>
  <dc:creator>krimo</dc:creator>
  <cp:lastModifiedBy>nicolas</cp:lastModifiedBy>
  <cp:revision>359</cp:revision>
  <dcterms:created xsi:type="dcterms:W3CDTF">2018-10-09T09:16:00Z</dcterms:created>
  <dcterms:modified xsi:type="dcterms:W3CDTF">2024-02-13T15:57:48Z</dcterms:modified>
</cp:coreProperties>
</file>