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4" r:id="rId3"/>
    <p:sldId id="265" r:id="rId4"/>
    <p:sldId id="266" r:id="rId5"/>
    <p:sldId id="268" r:id="rId6"/>
    <p:sldId id="267" r:id="rId7"/>
    <p:sldId id="257" r:id="rId8"/>
    <p:sldId id="258" r:id="rId9"/>
    <p:sldId id="259" r:id="rId10"/>
    <p:sldId id="269" r:id="rId11"/>
    <p:sldId id="260" r:id="rId12"/>
    <p:sldId id="270" r:id="rId13"/>
    <p:sldId id="271" r:id="rId14"/>
    <p:sldId id="272" r:id="rId15"/>
    <p:sldId id="273" r:id="rId16"/>
    <p:sldId id="276" r:id="rId17"/>
    <p:sldId id="274" r:id="rId18"/>
    <p:sldId id="275" r:id="rId19"/>
    <p:sldId id="261" r:id="rId20"/>
    <p:sldId id="262" r:id="rId21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yle moye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Style à thème 1 - Accentuation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3286" autoAdjust="0"/>
    <p:restoredTop sz="94505" autoAdjust="0"/>
  </p:normalViewPr>
  <p:slideViewPr>
    <p:cSldViewPr>
      <p:cViewPr varScale="1">
        <p:scale>
          <a:sx n="69" d="100"/>
          <a:sy n="69" d="100"/>
        </p:scale>
        <p:origin x="-93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8" y="14082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73056E-035E-444A-945B-811B62C60FF1}" type="datetimeFigureOut">
              <a:rPr lang="fr-FR" smtClean="0"/>
              <a:pPr/>
              <a:t>16/10/2021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919671-D770-4FD7-874E-963DF279844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73056E-035E-444A-945B-811B62C60FF1}" type="datetimeFigureOut">
              <a:rPr lang="fr-FR" smtClean="0"/>
              <a:pPr/>
              <a:t>16/10/2021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919671-D770-4FD7-874E-963DF279844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73056E-035E-444A-945B-811B62C60FF1}" type="datetimeFigureOut">
              <a:rPr lang="fr-FR" smtClean="0"/>
              <a:pPr/>
              <a:t>16/10/2021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919671-D770-4FD7-874E-963DF279844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73056E-035E-444A-945B-811B62C60FF1}" type="datetimeFigureOut">
              <a:rPr lang="fr-FR" smtClean="0"/>
              <a:pPr/>
              <a:t>16/10/2021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919671-D770-4FD7-874E-963DF279844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73056E-035E-444A-945B-811B62C60FF1}" type="datetimeFigureOut">
              <a:rPr lang="fr-FR" smtClean="0"/>
              <a:pPr/>
              <a:t>16/10/2021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919671-D770-4FD7-874E-963DF279844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73056E-035E-444A-945B-811B62C60FF1}" type="datetimeFigureOut">
              <a:rPr lang="fr-FR" smtClean="0"/>
              <a:pPr/>
              <a:t>16/10/2021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919671-D770-4FD7-874E-963DF279844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73056E-035E-444A-945B-811B62C60FF1}" type="datetimeFigureOut">
              <a:rPr lang="fr-FR" smtClean="0"/>
              <a:pPr/>
              <a:t>16/10/2021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919671-D770-4FD7-874E-963DF279844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73056E-035E-444A-945B-811B62C60FF1}" type="datetimeFigureOut">
              <a:rPr lang="fr-FR" smtClean="0"/>
              <a:pPr/>
              <a:t>16/10/2021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919671-D770-4FD7-874E-963DF279844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73056E-035E-444A-945B-811B62C60FF1}" type="datetimeFigureOut">
              <a:rPr lang="fr-FR" smtClean="0"/>
              <a:pPr/>
              <a:t>16/10/2021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919671-D770-4FD7-874E-963DF279844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73056E-035E-444A-945B-811B62C60FF1}" type="datetimeFigureOut">
              <a:rPr lang="fr-FR" smtClean="0"/>
              <a:pPr/>
              <a:t>16/10/2021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919671-D770-4FD7-874E-963DF279844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73056E-035E-444A-945B-811B62C60FF1}" type="datetimeFigureOut">
              <a:rPr lang="fr-FR" smtClean="0"/>
              <a:pPr/>
              <a:t>16/10/2021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919671-D770-4FD7-874E-963DF279844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73056E-035E-444A-945B-811B62C60FF1}" type="datetimeFigureOut">
              <a:rPr lang="fr-FR" smtClean="0"/>
              <a:pPr/>
              <a:t>16/10/2021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919671-D770-4FD7-874E-963DF279844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fr-FR" b="1" u="sng" dirty="0" smtClean="0"/>
              <a:t>Matière</a:t>
            </a:r>
            <a:r>
              <a:rPr lang="fr-FR" dirty="0" smtClean="0"/>
              <a:t> : </a:t>
            </a:r>
            <a:r>
              <a:rPr lang="fr-FR" b="1" i="1" u="sng" dirty="0" smtClean="0"/>
              <a:t>PHONÉTIQUE CORRECTIVE ET ARTICULATOIRE</a:t>
            </a:r>
            <a:endParaRPr lang="fr-FR" b="1" i="1" u="sng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1600200"/>
            <a:ext cx="8929718" cy="4972072"/>
          </a:xfrm>
        </p:spPr>
        <p:txBody>
          <a:bodyPr>
            <a:normAutofit/>
          </a:bodyPr>
          <a:lstStyle/>
          <a:p>
            <a:r>
              <a:rPr lang="fr-FR" sz="3600" b="1" dirty="0" smtClean="0">
                <a:latin typeface="Times New Roman" pitchFamily="18" charset="0"/>
                <a:cs typeface="Times New Roman" pitchFamily="18" charset="0"/>
              </a:rPr>
              <a:t>Enseignant responsable de la matière: </a:t>
            </a:r>
            <a:r>
              <a:rPr lang="fr-FR" sz="3600" dirty="0" smtClean="0">
                <a:latin typeface="Times New Roman" pitchFamily="18" charset="0"/>
                <a:cs typeface="Times New Roman" pitchFamily="18" charset="0"/>
              </a:rPr>
              <a:t>BENNOUI </a:t>
            </a:r>
            <a:r>
              <a:rPr lang="fr-FR" sz="3600" dirty="0" err="1" smtClean="0">
                <a:latin typeface="Times New Roman" pitchFamily="18" charset="0"/>
                <a:cs typeface="Times New Roman" pitchFamily="18" charset="0"/>
              </a:rPr>
              <a:t>Abdeldjalil</a:t>
            </a:r>
            <a:r>
              <a:rPr lang="fr-FR" sz="3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endParaRPr lang="fr-FR" sz="3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fr-FR" sz="3600" b="1" dirty="0" smtClean="0">
                <a:latin typeface="Times New Roman" pitchFamily="18" charset="0"/>
                <a:cs typeface="Times New Roman" pitchFamily="18" charset="0"/>
              </a:rPr>
              <a:t>Volume horaire hebdomadaire</a:t>
            </a:r>
            <a:r>
              <a:rPr lang="fr-FR" sz="3600" dirty="0" smtClean="0">
                <a:latin typeface="Times New Roman" pitchFamily="18" charset="0"/>
                <a:cs typeface="Times New Roman" pitchFamily="18" charset="0"/>
              </a:rPr>
              <a:t>: 1h30</a:t>
            </a:r>
          </a:p>
          <a:p>
            <a:pPr>
              <a:buNone/>
            </a:pPr>
            <a:endParaRPr lang="fr-FR" sz="3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fr-FR" sz="3600" b="1" dirty="0" smtClean="0">
                <a:latin typeface="Times New Roman" pitchFamily="18" charset="0"/>
                <a:cs typeface="Times New Roman" pitchFamily="18" charset="0"/>
              </a:rPr>
              <a:t>Type d’évaluation</a:t>
            </a:r>
            <a:r>
              <a:rPr lang="fr-FR" sz="3600" dirty="0" smtClean="0">
                <a:latin typeface="Times New Roman" pitchFamily="18" charset="0"/>
                <a:cs typeface="Times New Roman" pitchFamily="18" charset="0"/>
              </a:rPr>
              <a:t>: - Evaluation continue.</a:t>
            </a:r>
          </a:p>
          <a:p>
            <a:pPr>
              <a:buNone/>
            </a:pPr>
            <a:r>
              <a:rPr lang="fr-FR" sz="3600" dirty="0" smtClean="0">
                <a:latin typeface="Times New Roman" pitchFamily="18" charset="0"/>
                <a:cs typeface="Times New Roman" pitchFamily="18" charset="0"/>
              </a:rPr>
              <a:t>                                    - Examen final.</a:t>
            </a:r>
            <a:endParaRPr lang="fr-FR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14282" y="214290"/>
            <a:ext cx="8715436" cy="6429420"/>
          </a:xfrm>
        </p:spPr>
        <p:txBody>
          <a:bodyPr>
            <a:normAutofit lnSpcReduction="10000"/>
          </a:bodyPr>
          <a:lstStyle/>
          <a:p>
            <a:pPr algn="just"/>
            <a:r>
              <a:rPr lang="fr-FR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La phonétique articulatoire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cherche à donner une description aussi exacte que possible des sons articulés. Pour ce faire, elle renvoie aux organes articulatoires qui sont impliqués dans la production d’un son. </a:t>
            </a:r>
            <a:endParaRPr lang="fr-FR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Pour émettre des sons corrects, il faut d’abord bien connaître le fonctionnement de l’appareil phonatoire en tenant compte:</a:t>
            </a:r>
            <a:endParaRPr lang="fr-FR" b="1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De la position et la forme de l’appareil articulatoire,</a:t>
            </a:r>
          </a:p>
          <a:p>
            <a:pPr algn="just">
              <a:buFont typeface="Wingdings" pitchFamily="2" charset="2"/>
              <a:buChar char="Ø"/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Tracer les schémas  la production des sons ainsi que les mouvements nécessaires de la bouche ou des autres points articulatoires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l’appareil phonatoir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14480" y="0"/>
            <a:ext cx="5515125" cy="6858000"/>
          </a:xfrm>
          <a:prstGeom prst="rect">
            <a:avLst/>
          </a:prstGeom>
          <a:noFill/>
        </p:spPr>
      </p:pic>
      <p:sp>
        <p:nvSpPr>
          <p:cNvPr id="8" name="ZoneTexte 7"/>
          <p:cNvSpPr txBox="1"/>
          <p:nvPr/>
        </p:nvSpPr>
        <p:spPr>
          <a:xfrm>
            <a:off x="1214414" y="4643446"/>
            <a:ext cx="1357322" cy="36933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b="1" dirty="0" smtClean="0"/>
              <a:t>1. poumons</a:t>
            </a:r>
            <a:endParaRPr lang="fr-FR" b="1" dirty="0"/>
          </a:p>
        </p:txBody>
      </p:sp>
      <p:sp>
        <p:nvSpPr>
          <p:cNvPr id="9" name="ZoneTexte 8"/>
          <p:cNvSpPr txBox="1"/>
          <p:nvPr/>
        </p:nvSpPr>
        <p:spPr>
          <a:xfrm>
            <a:off x="1785918" y="2571744"/>
            <a:ext cx="1285884" cy="36933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b="1" dirty="0" smtClean="0"/>
              <a:t>2. trachée</a:t>
            </a:r>
            <a:endParaRPr lang="fr-FR" b="1" dirty="0"/>
          </a:p>
        </p:txBody>
      </p:sp>
      <p:sp>
        <p:nvSpPr>
          <p:cNvPr id="10" name="ZoneTexte 9"/>
          <p:cNvSpPr txBox="1"/>
          <p:nvPr/>
        </p:nvSpPr>
        <p:spPr>
          <a:xfrm>
            <a:off x="2428860" y="2143116"/>
            <a:ext cx="1428760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b="1" dirty="0" smtClean="0"/>
              <a:t>2. Larynx</a:t>
            </a:r>
            <a:endParaRPr lang="fr-FR" b="1" dirty="0"/>
          </a:p>
        </p:txBody>
      </p:sp>
      <p:sp>
        <p:nvSpPr>
          <p:cNvPr id="6" name="Accolade ouvrante 5"/>
          <p:cNvSpPr/>
          <p:nvPr/>
        </p:nvSpPr>
        <p:spPr>
          <a:xfrm>
            <a:off x="571472" y="2643182"/>
            <a:ext cx="1071570" cy="2357454"/>
          </a:xfrm>
          <a:prstGeom prst="leftBrace">
            <a:avLst>
              <a:gd name="adj1" fmla="val 8333"/>
              <a:gd name="adj2" fmla="val 52251"/>
            </a:avLst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0" y="2571744"/>
            <a:ext cx="553998" cy="3357586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fr-FR" sz="2400" b="1" dirty="0" smtClean="0"/>
              <a:t>1. Le niveau respiratoire</a:t>
            </a:r>
            <a:endParaRPr lang="fr-FR" sz="2400" b="1" dirty="0"/>
          </a:p>
        </p:txBody>
      </p:sp>
      <p:sp>
        <p:nvSpPr>
          <p:cNvPr id="14" name="Accolade ouvrante 13"/>
          <p:cNvSpPr/>
          <p:nvPr/>
        </p:nvSpPr>
        <p:spPr>
          <a:xfrm>
            <a:off x="1285852" y="142852"/>
            <a:ext cx="1071570" cy="1857364"/>
          </a:xfrm>
          <a:prstGeom prst="leftBrace">
            <a:avLst>
              <a:gd name="adj1" fmla="val 8333"/>
              <a:gd name="adj2" fmla="val 52251"/>
            </a:avLst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15" name="ZoneTexte 14"/>
          <p:cNvSpPr txBox="1"/>
          <p:nvPr/>
        </p:nvSpPr>
        <p:spPr>
          <a:xfrm>
            <a:off x="0" y="0"/>
            <a:ext cx="2000232" cy="830997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lang="fr-FR" sz="2400" b="1" dirty="0" smtClean="0"/>
              <a:t>le niveau articulatoire</a:t>
            </a:r>
            <a:endParaRPr lang="fr-FR" sz="2400" b="1" dirty="0"/>
          </a:p>
        </p:txBody>
      </p:sp>
      <p:sp>
        <p:nvSpPr>
          <p:cNvPr id="17" name="ZoneTexte 16"/>
          <p:cNvSpPr txBox="1"/>
          <p:nvPr/>
        </p:nvSpPr>
        <p:spPr>
          <a:xfrm>
            <a:off x="1857356" y="428604"/>
            <a:ext cx="1000132" cy="923330"/>
          </a:xfrm>
          <a:prstGeom prst="rect">
            <a:avLst/>
          </a:prstGeom>
          <a:ln>
            <a:solidFill>
              <a:srgbClr val="00B05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b="1" dirty="0" smtClean="0"/>
              <a:t>3. Les fosses nasales</a:t>
            </a:r>
            <a:endParaRPr lang="fr-FR" b="1" dirty="0"/>
          </a:p>
        </p:txBody>
      </p:sp>
      <p:sp>
        <p:nvSpPr>
          <p:cNvPr id="18" name="ZoneTexte 17"/>
          <p:cNvSpPr txBox="1"/>
          <p:nvPr/>
        </p:nvSpPr>
        <p:spPr>
          <a:xfrm>
            <a:off x="5643570" y="1291224"/>
            <a:ext cx="1428760" cy="646331"/>
          </a:xfrm>
          <a:prstGeom prst="rect">
            <a:avLst/>
          </a:prstGeom>
          <a:ln>
            <a:solidFill>
              <a:srgbClr val="00B05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b="1" dirty="0" smtClean="0"/>
              <a:t>3. Pharynx</a:t>
            </a:r>
          </a:p>
          <a:p>
            <a:endParaRPr lang="fr-FR" b="1" dirty="0"/>
          </a:p>
        </p:txBody>
      </p:sp>
      <p:cxnSp>
        <p:nvCxnSpPr>
          <p:cNvPr id="20" name="Connecteur droit 19"/>
          <p:cNvCxnSpPr/>
          <p:nvPr/>
        </p:nvCxnSpPr>
        <p:spPr>
          <a:xfrm>
            <a:off x="4429124" y="1643050"/>
            <a:ext cx="1143008" cy="1588"/>
          </a:xfrm>
          <a:prstGeom prst="line">
            <a:avLst/>
          </a:prstGeom>
          <a:ln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21" name="Connecteur droit 20"/>
          <p:cNvCxnSpPr/>
          <p:nvPr/>
        </p:nvCxnSpPr>
        <p:spPr>
          <a:xfrm>
            <a:off x="2714612" y="1141396"/>
            <a:ext cx="1143008" cy="1588"/>
          </a:xfrm>
          <a:prstGeom prst="line">
            <a:avLst/>
          </a:prstGeom>
          <a:ln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22" name="Connecteur droit 21"/>
          <p:cNvCxnSpPr/>
          <p:nvPr/>
        </p:nvCxnSpPr>
        <p:spPr>
          <a:xfrm>
            <a:off x="2714612" y="1712900"/>
            <a:ext cx="776294" cy="1588"/>
          </a:xfrm>
          <a:prstGeom prst="line">
            <a:avLst/>
          </a:prstGeom>
          <a:ln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27" name="Connecteur droit 26"/>
          <p:cNvCxnSpPr/>
          <p:nvPr/>
        </p:nvCxnSpPr>
        <p:spPr>
          <a:xfrm>
            <a:off x="3714744" y="2285992"/>
            <a:ext cx="571504" cy="1588"/>
          </a:xfrm>
          <a:prstGeom prst="line">
            <a:avLst/>
          </a:prstGeom>
          <a:ln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8" name="Connecteur droit 27"/>
          <p:cNvCxnSpPr/>
          <p:nvPr/>
        </p:nvCxnSpPr>
        <p:spPr>
          <a:xfrm>
            <a:off x="2571736" y="4784734"/>
            <a:ext cx="2714644" cy="73026"/>
          </a:xfrm>
          <a:prstGeom prst="line">
            <a:avLst/>
          </a:prstGeom>
          <a:ln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0" name="Connecteur droit 29"/>
          <p:cNvCxnSpPr/>
          <p:nvPr/>
        </p:nvCxnSpPr>
        <p:spPr>
          <a:xfrm>
            <a:off x="3000364" y="2713032"/>
            <a:ext cx="1143008" cy="1588"/>
          </a:xfrm>
          <a:prstGeom prst="line">
            <a:avLst/>
          </a:prstGeom>
          <a:ln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3" name="ZoneTexte 12"/>
          <p:cNvSpPr txBox="1"/>
          <p:nvPr/>
        </p:nvSpPr>
        <p:spPr>
          <a:xfrm>
            <a:off x="-71438" y="2000240"/>
            <a:ext cx="242886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/>
              <a:t>2.Le niveau phonatoire</a:t>
            </a:r>
            <a:endParaRPr lang="fr-FR" b="1" dirty="0"/>
          </a:p>
        </p:txBody>
      </p:sp>
      <p:cxnSp>
        <p:nvCxnSpPr>
          <p:cNvPr id="12" name="Connecteur droit avec flèche 11"/>
          <p:cNvCxnSpPr/>
          <p:nvPr/>
        </p:nvCxnSpPr>
        <p:spPr>
          <a:xfrm rot="10800000">
            <a:off x="2071670" y="2355841"/>
            <a:ext cx="357190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16" name="ZoneTexte 15"/>
          <p:cNvSpPr txBox="1"/>
          <p:nvPr/>
        </p:nvSpPr>
        <p:spPr>
          <a:xfrm>
            <a:off x="1857356" y="1428736"/>
            <a:ext cx="1143008" cy="646331"/>
          </a:xfrm>
          <a:prstGeom prst="rect">
            <a:avLst/>
          </a:prstGeom>
          <a:ln>
            <a:solidFill>
              <a:srgbClr val="00B05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b="1" dirty="0" smtClean="0"/>
              <a:t>3.Bouche et </a:t>
            </a:r>
            <a:r>
              <a:rPr lang="fr-FR" b="1" dirty="0" err="1" smtClean="0"/>
              <a:t>levres</a:t>
            </a:r>
            <a:endParaRPr lang="fr-FR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1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4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0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5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8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6" grpId="0" animBg="1"/>
      <p:bldP spid="7" grpId="0"/>
      <p:bldP spid="14" grpId="0" animBg="1"/>
      <p:bldP spid="15" grpId="0"/>
      <p:bldP spid="17" grpId="0" animBg="1"/>
      <p:bldP spid="18" grpId="0" animBg="1"/>
      <p:bldP spid="13" grpId="0" animBg="1"/>
      <p:bldP spid="1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l’appareil phonatoir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14480" y="0"/>
            <a:ext cx="5515125" cy="6858000"/>
          </a:xfrm>
          <a:prstGeom prst="rect">
            <a:avLst/>
          </a:prstGeom>
          <a:noFill/>
        </p:spPr>
      </p:pic>
      <p:sp>
        <p:nvSpPr>
          <p:cNvPr id="6" name="Accolade ouvrante 5"/>
          <p:cNvSpPr/>
          <p:nvPr/>
        </p:nvSpPr>
        <p:spPr>
          <a:xfrm>
            <a:off x="928662" y="2571744"/>
            <a:ext cx="2571768" cy="2357454"/>
          </a:xfrm>
          <a:prstGeom prst="leftBrace">
            <a:avLst>
              <a:gd name="adj1" fmla="val 8333"/>
              <a:gd name="adj2" fmla="val 52251"/>
            </a:avLst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0" y="3929066"/>
            <a:ext cx="1928826" cy="1200329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rtlCol="0">
            <a:spAutoFit/>
          </a:bodyPr>
          <a:lstStyle/>
          <a:p>
            <a:r>
              <a:rPr lang="fr-FR" sz="2400" b="1" dirty="0" smtClean="0"/>
              <a:t>1. Le système sous-glottique</a:t>
            </a:r>
            <a:endParaRPr lang="fr-FR" sz="2400" b="1" dirty="0"/>
          </a:p>
        </p:txBody>
      </p:sp>
      <p:sp>
        <p:nvSpPr>
          <p:cNvPr id="14" name="Accolade ouvrante 13"/>
          <p:cNvSpPr/>
          <p:nvPr/>
        </p:nvSpPr>
        <p:spPr>
          <a:xfrm>
            <a:off x="1500166" y="71414"/>
            <a:ext cx="1714512" cy="1857364"/>
          </a:xfrm>
          <a:prstGeom prst="leftBrace">
            <a:avLst>
              <a:gd name="adj1" fmla="val 8333"/>
              <a:gd name="adj2" fmla="val 52251"/>
            </a:avLst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15" name="ZoneTexte 14"/>
          <p:cNvSpPr txBox="1"/>
          <p:nvPr/>
        </p:nvSpPr>
        <p:spPr>
          <a:xfrm>
            <a:off x="0" y="0"/>
            <a:ext cx="2000232" cy="1200329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vert="horz" wrap="square" rtlCol="0">
            <a:spAutoFit/>
          </a:bodyPr>
          <a:lstStyle/>
          <a:p>
            <a:r>
              <a:rPr lang="fr-FR" sz="2400" b="1" dirty="0" smtClean="0"/>
              <a:t>Le système supra-glottique </a:t>
            </a:r>
            <a:endParaRPr lang="fr-FR" sz="2400" b="1" dirty="0"/>
          </a:p>
        </p:txBody>
      </p:sp>
      <p:cxnSp>
        <p:nvCxnSpPr>
          <p:cNvPr id="27" name="Connecteur droit 26"/>
          <p:cNvCxnSpPr/>
          <p:nvPr/>
        </p:nvCxnSpPr>
        <p:spPr>
          <a:xfrm>
            <a:off x="3071802" y="2285992"/>
            <a:ext cx="1214446" cy="1588"/>
          </a:xfrm>
          <a:prstGeom prst="line">
            <a:avLst/>
          </a:prstGeom>
          <a:ln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3" name="ZoneTexte 12"/>
          <p:cNvSpPr txBox="1"/>
          <p:nvPr/>
        </p:nvSpPr>
        <p:spPr>
          <a:xfrm>
            <a:off x="71406" y="2038641"/>
            <a:ext cx="3000364" cy="46166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sz="2400" b="1" dirty="0" smtClean="0"/>
              <a:t>2. Le niveau glottique </a:t>
            </a:r>
            <a:endParaRPr lang="fr-FR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5626121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La production d’un son par l’appareil phonatoire humain repose sur les systèmes suivants :</a:t>
            </a:r>
          </a:p>
          <a:p>
            <a:pPr lvl="0"/>
            <a:endParaRPr lang="fr-FR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fr-FR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Le système sous-glottique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appelé aussi </a:t>
            </a:r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le niveau respiratoire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ou </a:t>
            </a:r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la source du souffle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qui contient </a:t>
            </a:r>
            <a:r>
              <a:rPr lang="fr-FR" i="1" u="sng" dirty="0" smtClean="0">
                <a:latin typeface="Times New Roman" pitchFamily="18" charset="0"/>
                <a:cs typeface="Times New Roman" pitchFamily="18" charset="0"/>
              </a:rPr>
              <a:t>les poumons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et </a:t>
            </a:r>
            <a:r>
              <a:rPr lang="fr-FR" i="1" u="sng" dirty="0" smtClean="0">
                <a:latin typeface="Times New Roman" pitchFamily="18" charset="0"/>
                <a:cs typeface="Times New Roman" pitchFamily="18" charset="0"/>
              </a:rPr>
              <a:t>la trachée.</a:t>
            </a:r>
          </a:p>
          <a:p>
            <a:pPr lvl="0"/>
            <a:endParaRPr lang="fr-FR" i="1" u="sng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fr-FR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Le système glottique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appelé aussi le </a:t>
            </a:r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niveau phonatoire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ou </a:t>
            </a:r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la source vocale ,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contient </a:t>
            </a:r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le </a:t>
            </a:r>
            <a:r>
              <a:rPr lang="fr-FR" i="1" u="sng" dirty="0" smtClean="0">
                <a:latin typeface="Times New Roman" pitchFamily="18" charset="0"/>
                <a:cs typeface="Times New Roman" pitchFamily="18" charset="0"/>
              </a:rPr>
              <a:t>larynx</a:t>
            </a:r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(la glotte et les cordes vocales) </a:t>
            </a:r>
          </a:p>
          <a:p>
            <a:pPr lvl="0">
              <a:buNone/>
            </a:pPr>
            <a:endParaRPr lang="fr-FR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fr-FR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Le système supra-glottique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appelé aussi </a:t>
            </a:r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le niveau articulatoire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contient des éléments dits </a:t>
            </a:r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résonateurs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 : </a:t>
            </a:r>
            <a:r>
              <a:rPr lang="fr-FR" i="1" dirty="0" smtClean="0">
                <a:latin typeface="Times New Roman" pitchFamily="18" charset="0"/>
                <a:cs typeface="Times New Roman" pitchFamily="18" charset="0"/>
              </a:rPr>
              <a:t>pharynx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fr-FR" i="1" dirty="0" smtClean="0">
                <a:latin typeface="Times New Roman" pitchFamily="18" charset="0"/>
                <a:cs typeface="Times New Roman" pitchFamily="18" charset="0"/>
              </a:rPr>
              <a:t>cavité buccale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, cavité nasale, cavité labiale </a:t>
            </a:r>
            <a:endParaRPr lang="fr-FR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357166"/>
            <a:ext cx="9144000" cy="6215106"/>
          </a:xfrm>
        </p:spPr>
        <p:txBody>
          <a:bodyPr/>
          <a:lstStyle/>
          <a:p>
            <a:r>
              <a:rPr lang="fr-FR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Le système supra-glottique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contient 4 cavités:</a:t>
            </a:r>
          </a:p>
          <a:p>
            <a:pPr>
              <a:buNone/>
            </a:pPr>
            <a:r>
              <a:rPr lang="fr-FR" b="1" u="sng" dirty="0" smtClean="0">
                <a:latin typeface="Times New Roman" pitchFamily="18" charset="0"/>
                <a:cs typeface="Times New Roman" pitchFamily="18" charset="0"/>
              </a:rPr>
              <a:t>1. Cavité pharyngale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: comprend le pharynx qui se situe juste au-dessus du larynx sur lequel on s’appuie pour produire le son </a:t>
            </a:r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« </a:t>
            </a:r>
            <a:r>
              <a:rPr lang="ar-DZ" b="1" dirty="0" smtClean="0">
                <a:latin typeface="Times New Roman" pitchFamily="18" charset="0"/>
                <a:cs typeface="Times New Roman" pitchFamily="18" charset="0"/>
              </a:rPr>
              <a:t>ق</a:t>
            </a:r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 ».</a:t>
            </a:r>
          </a:p>
          <a:p>
            <a:pPr>
              <a:buNone/>
            </a:pPr>
            <a:r>
              <a:rPr lang="fr-FR" b="1" u="sng" dirty="0" smtClean="0">
                <a:latin typeface="Times New Roman" pitchFamily="18" charset="0"/>
                <a:cs typeface="Times New Roman" pitchFamily="18" charset="0"/>
              </a:rPr>
              <a:t>2. Cavité nasale </a:t>
            </a:r>
            <a:r>
              <a:rPr lang="fr-FR" u="sng" dirty="0" smtClean="0">
                <a:latin typeface="Times New Roman" pitchFamily="18" charset="0"/>
                <a:cs typeface="Times New Roman" pitchFamily="18" charset="0"/>
              </a:rPr>
              <a:t>ou</a:t>
            </a:r>
            <a:r>
              <a:rPr lang="fr-FR" b="1" u="sng" dirty="0" smtClean="0">
                <a:latin typeface="Times New Roman" pitchFamily="18" charset="0"/>
                <a:cs typeface="Times New Roman" pitchFamily="18" charset="0"/>
              </a:rPr>
              <a:t> les fosses nasales: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s’impliquent lors de la production de sons nasaux : </a:t>
            </a:r>
            <a:r>
              <a:rPr lang="fr-FR" dirty="0" smtClean="0"/>
              <a:t>[m – n]</a:t>
            </a:r>
          </a:p>
          <a:p>
            <a:pPr>
              <a:buNone/>
            </a:pPr>
            <a:r>
              <a:rPr lang="fr-FR" b="1" u="sng" dirty="0" smtClean="0">
                <a:latin typeface="Times New Roman" pitchFamily="18" charset="0"/>
                <a:cs typeface="Times New Roman" pitchFamily="18" charset="0"/>
              </a:rPr>
              <a:t>3. Cavité labiale :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comprend les lèvres qui participent à la production des sons labiaux : </a:t>
            </a:r>
            <a:r>
              <a:rPr lang="fr-FR" dirty="0" smtClean="0"/>
              <a:t>[p – b].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fr-FR" b="1" u="sng" dirty="0" smtClean="0">
                <a:latin typeface="Times New Roman" pitchFamily="18" charset="0"/>
                <a:cs typeface="Times New Roman" pitchFamily="18" charset="0"/>
              </a:rPr>
              <a:t>4. Cavité buccale :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comprend les points d’articulation qui résident au niveau de la bouche. </a:t>
            </a:r>
          </a:p>
          <a:p>
            <a:endParaRPr lang="fr-FR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57158" y="0"/>
            <a:ext cx="8043890" cy="868346"/>
          </a:xfrm>
        </p:spPr>
        <p:txBody>
          <a:bodyPr/>
          <a:lstStyle/>
          <a:p>
            <a:r>
              <a:rPr lang="fr-FR" b="1" dirty="0" smtClean="0"/>
              <a:t>La cavité buccale </a:t>
            </a: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14282" y="714356"/>
            <a:ext cx="8786874" cy="5786478"/>
          </a:xfrm>
        </p:spPr>
        <p:txBody>
          <a:bodyPr>
            <a:normAutofit lnSpcReduction="10000"/>
          </a:bodyPr>
          <a:lstStyle/>
          <a:p>
            <a:r>
              <a:rPr lang="fr-FR" sz="2800" b="1" i="1" dirty="0" smtClean="0">
                <a:latin typeface="Times New Roman" pitchFamily="18" charset="0"/>
                <a:cs typeface="Times New Roman" pitchFamily="18" charset="0"/>
              </a:rPr>
              <a:t>La cavité buccale 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se compose de </a:t>
            </a:r>
            <a:r>
              <a:rPr lang="fr-FR" sz="2800" b="1" dirty="0" smtClean="0">
                <a:latin typeface="Times New Roman" pitchFamily="18" charset="0"/>
                <a:cs typeface="Times New Roman" pitchFamily="18" charset="0"/>
              </a:rPr>
              <a:t>5 éléments 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r>
              <a:rPr lang="fr-FR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Les dents 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composés de </a:t>
            </a:r>
            <a:r>
              <a:rPr lang="fr-FR" sz="2800" b="1" i="1" dirty="0" smtClean="0">
                <a:latin typeface="Times New Roman" pitchFamily="18" charset="0"/>
                <a:cs typeface="Times New Roman" pitchFamily="18" charset="0"/>
              </a:rPr>
              <a:t>dents supérieurs et intérieurs 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et servent à articuler des sons dentaux </a:t>
            </a:r>
            <a:r>
              <a:rPr lang="fr-FR" sz="2800" b="1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fr-FR" sz="2800" b="1" dirty="0" smtClean="0"/>
              <a:t>[t – d]</a:t>
            </a:r>
            <a:r>
              <a:rPr lang="fr-F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fr-FR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Les alvéoles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: placés  juste derrière les dents supérieurs et participent à la production des sons alvéolaires </a:t>
            </a:r>
            <a:r>
              <a:rPr lang="fr-FR" sz="2800" b="1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fr-FR" sz="2800" b="1" dirty="0" smtClean="0"/>
              <a:t>[s - l] </a:t>
            </a:r>
            <a:endParaRPr lang="fr-FR" sz="28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fr-FR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Le palais dur 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fr-FR" sz="2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le palais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/ </a:t>
            </a:r>
            <a:r>
              <a:rPr lang="fr-FR" sz="2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palais osseux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/ </a:t>
            </a:r>
            <a:r>
              <a:rPr lang="fr-FR" sz="2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voûte palatine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): </a:t>
            </a:r>
            <a:r>
              <a:rPr lang="fr-FR" sz="2800" dirty="0" smtClean="0"/>
              <a:t>Partie </a:t>
            </a:r>
            <a:r>
              <a:rPr lang="fr-FR" sz="2800" b="1" i="1" dirty="0" smtClean="0"/>
              <a:t>dure</a:t>
            </a:r>
            <a:r>
              <a:rPr lang="fr-FR" sz="2800" dirty="0" smtClean="0"/>
              <a:t> à base osseuse. C’est le point d’articulation des sons </a:t>
            </a:r>
            <a:r>
              <a:rPr lang="fr-FR" sz="2800" b="1" dirty="0" smtClean="0"/>
              <a:t>: [ ʃ ] "</a:t>
            </a:r>
            <a:r>
              <a:rPr lang="fr-FR" sz="2800" b="1" dirty="0" err="1" smtClean="0"/>
              <a:t>ch</a:t>
            </a:r>
            <a:r>
              <a:rPr lang="fr-FR" sz="2800" b="1" dirty="0" smtClean="0"/>
              <a:t>"  / [ ʒ ] "</a:t>
            </a:r>
            <a:r>
              <a:rPr lang="fr-FR" sz="2800" b="1" dirty="0" err="1" smtClean="0"/>
              <a:t>ge</a:t>
            </a:r>
            <a:r>
              <a:rPr lang="fr-FR" sz="2800" b="1" dirty="0" smtClean="0"/>
              <a:t>" </a:t>
            </a:r>
            <a:endParaRPr lang="fr-FR" sz="28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fr-FR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Le palais mou 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fr-FR" sz="2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le voile du palais</a:t>
            </a:r>
            <a:r>
              <a:rPr lang="fr-FR" sz="2800" b="1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fr-FR" sz="2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velum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) : la partie </a:t>
            </a:r>
            <a:r>
              <a:rPr lang="fr-FR" sz="2800" b="1" i="1" dirty="0" smtClean="0">
                <a:latin typeface="Times New Roman" pitchFamily="18" charset="0"/>
                <a:cs typeface="Times New Roman" pitchFamily="18" charset="0"/>
              </a:rPr>
              <a:t>molle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 placée juste derrière le palais dur et qui participe à la production des sons vélaires comme: </a:t>
            </a:r>
            <a:r>
              <a:rPr lang="fr-FR" sz="2800" b="1" dirty="0" smtClean="0"/>
              <a:t>[k – g]</a:t>
            </a:r>
            <a:r>
              <a:rPr lang="fr-FR" sz="2800" b="1" dirty="0" smtClean="0">
                <a:latin typeface="Times New Roman" pitchFamily="18" charset="0"/>
                <a:cs typeface="Times New Roman" pitchFamily="18" charset="0"/>
              </a:rPr>
              <a:t>   </a:t>
            </a:r>
          </a:p>
          <a:p>
            <a:r>
              <a:rPr lang="fr-FR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L’uvule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 (luette): elle est attachée au plais mou et sert à produire des sons uvulaires : </a:t>
            </a:r>
            <a:r>
              <a:rPr lang="fr-FR" sz="2800" b="1" u="sng" dirty="0" smtClean="0"/>
              <a:t>[ʀ]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0" name="Picture 2" descr="Uvule palatine (luette) – v.l.c. research – OPHY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00166" y="733425"/>
            <a:ext cx="6286500" cy="6124575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6357950" y="3643314"/>
            <a:ext cx="1500198" cy="71438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" descr="Quelques notions de phonétique articulatoir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214290"/>
            <a:ext cx="8429684" cy="6492758"/>
          </a:xfrm>
          <a:prstGeom prst="rect">
            <a:avLst/>
          </a:prstGeom>
          <a:noFill/>
        </p:spPr>
      </p:pic>
      <p:sp>
        <p:nvSpPr>
          <p:cNvPr id="5" name="ZoneTexte 4"/>
          <p:cNvSpPr txBox="1"/>
          <p:nvPr/>
        </p:nvSpPr>
        <p:spPr>
          <a:xfrm>
            <a:off x="7286644" y="4286256"/>
            <a:ext cx="11430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 smtClean="0"/>
              <a:t>Pharynx</a:t>
            </a:r>
            <a:endParaRPr lang="fr-FR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2" descr="l’appareil phonatoir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14480" y="0"/>
            <a:ext cx="5515125" cy="6858000"/>
          </a:xfrm>
          <a:prstGeom prst="rect">
            <a:avLst/>
          </a:prstGeom>
          <a:noFill/>
        </p:spPr>
      </p:pic>
      <p:sp>
        <p:nvSpPr>
          <p:cNvPr id="14" name="ZoneTexte 13"/>
          <p:cNvSpPr txBox="1"/>
          <p:nvPr/>
        </p:nvSpPr>
        <p:spPr>
          <a:xfrm>
            <a:off x="1214414" y="4643446"/>
            <a:ext cx="1357322" cy="36933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b="1" dirty="0" smtClean="0"/>
              <a:t>1. poumons</a:t>
            </a:r>
            <a:endParaRPr lang="fr-FR" b="1" dirty="0"/>
          </a:p>
        </p:txBody>
      </p:sp>
      <p:sp>
        <p:nvSpPr>
          <p:cNvPr id="15" name="ZoneTexte 14"/>
          <p:cNvSpPr txBox="1"/>
          <p:nvPr/>
        </p:nvSpPr>
        <p:spPr>
          <a:xfrm>
            <a:off x="1285852" y="2571744"/>
            <a:ext cx="1785950" cy="36933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b="1" dirty="0" smtClean="0"/>
              <a:t>2. trachée</a:t>
            </a:r>
            <a:endParaRPr lang="fr-FR" b="1" dirty="0"/>
          </a:p>
        </p:txBody>
      </p:sp>
      <p:sp>
        <p:nvSpPr>
          <p:cNvPr id="16" name="ZoneTexte 15"/>
          <p:cNvSpPr txBox="1"/>
          <p:nvPr/>
        </p:nvSpPr>
        <p:spPr>
          <a:xfrm>
            <a:off x="1928794" y="2143116"/>
            <a:ext cx="1643074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b="1" dirty="0" smtClean="0"/>
              <a:t>2. Larynx</a:t>
            </a:r>
            <a:endParaRPr lang="fr-FR" b="1" dirty="0"/>
          </a:p>
        </p:txBody>
      </p:sp>
      <p:cxnSp>
        <p:nvCxnSpPr>
          <p:cNvPr id="17" name="Connecteur droit 16"/>
          <p:cNvCxnSpPr/>
          <p:nvPr/>
        </p:nvCxnSpPr>
        <p:spPr>
          <a:xfrm>
            <a:off x="3357554" y="2285992"/>
            <a:ext cx="928694" cy="1588"/>
          </a:xfrm>
          <a:prstGeom prst="line">
            <a:avLst/>
          </a:prstGeom>
          <a:ln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8" name="Connecteur droit 17"/>
          <p:cNvCxnSpPr/>
          <p:nvPr/>
        </p:nvCxnSpPr>
        <p:spPr>
          <a:xfrm>
            <a:off x="2571736" y="4784734"/>
            <a:ext cx="2714644" cy="73026"/>
          </a:xfrm>
          <a:prstGeom prst="line">
            <a:avLst/>
          </a:prstGeom>
          <a:ln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9" name="Connecteur droit 18"/>
          <p:cNvCxnSpPr/>
          <p:nvPr/>
        </p:nvCxnSpPr>
        <p:spPr>
          <a:xfrm>
            <a:off x="3000364" y="2713032"/>
            <a:ext cx="1143008" cy="1588"/>
          </a:xfrm>
          <a:prstGeom prst="line">
            <a:avLst/>
          </a:prstGeom>
          <a:ln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 descr="RÃ©sultat de recherche d'images pour &quot;glotte&quot;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472" y="357166"/>
            <a:ext cx="7786742" cy="3000397"/>
          </a:xfrm>
          <a:prstGeom prst="rect">
            <a:avLst/>
          </a:prstGeom>
          <a:noFill/>
        </p:spPr>
      </p:pic>
      <p:pic>
        <p:nvPicPr>
          <p:cNvPr id="8" name="Image 7" descr="http://www.ac-grenoble.fr/savoie/pedagogie/docs_pedas/mue/mue_1.jpg"/>
          <p:cNvPicPr/>
          <p:nvPr/>
        </p:nvPicPr>
        <p:blipFill>
          <a:blip r:embed="rId3"/>
          <a:srcRect b="11897"/>
          <a:stretch>
            <a:fillRect/>
          </a:stretch>
        </p:blipFill>
        <p:spPr bwMode="auto">
          <a:xfrm>
            <a:off x="357158" y="3500438"/>
            <a:ext cx="8286808" cy="3357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Rectangle 8"/>
          <p:cNvSpPr/>
          <p:nvPr/>
        </p:nvSpPr>
        <p:spPr>
          <a:xfrm>
            <a:off x="3357554" y="3500438"/>
            <a:ext cx="2214578" cy="2643182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1071546"/>
          </a:xfrm>
        </p:spPr>
        <p:txBody>
          <a:bodyPr/>
          <a:lstStyle/>
          <a:p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Objectifs de la matière PCA</a:t>
            </a:r>
            <a:endParaRPr lang="fr-FR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1071547"/>
            <a:ext cx="9001156" cy="1714512"/>
          </a:xfrm>
        </p:spPr>
        <p:txBody>
          <a:bodyPr>
            <a:normAutofit/>
          </a:bodyPr>
          <a:lstStyle/>
          <a:p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L’étude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de la langue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orale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en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classe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de langue.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71438" y="2714620"/>
            <a:ext cx="8929718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Faire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acquérir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aux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étudiants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de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français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futurs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enseignants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de la langue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française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des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connaissances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sur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le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système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phonétique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et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prosodique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du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français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dirty="0" smtClean="0"/>
              <a:t/>
            </a:r>
            <a:br>
              <a:rPr lang="en-US" dirty="0" smtClean="0"/>
            </a:br>
            <a:endParaRPr lang="fr-FR" dirty="0" smtClean="0"/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3286116" y="0"/>
            <a:ext cx="2214578" cy="2643182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7" name="Picture 2" descr="Quelques notions de phonétique articulatoir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214290"/>
            <a:ext cx="8429684" cy="6492758"/>
          </a:xfrm>
          <a:prstGeom prst="rect">
            <a:avLst/>
          </a:prstGeom>
          <a:noFill/>
        </p:spPr>
      </p:pic>
      <p:sp>
        <p:nvSpPr>
          <p:cNvPr id="8" name="ZoneTexte 7"/>
          <p:cNvSpPr txBox="1"/>
          <p:nvPr/>
        </p:nvSpPr>
        <p:spPr>
          <a:xfrm>
            <a:off x="7286644" y="4286256"/>
            <a:ext cx="11430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 smtClean="0"/>
              <a:t>Pharynx</a:t>
            </a:r>
            <a:endParaRPr lang="fr-FR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>
            <a:normAutofit/>
          </a:bodyPr>
          <a:lstStyle/>
          <a:p>
            <a:r>
              <a:rPr lang="fr-FR" sz="3200" b="1" dirty="0" smtClean="0">
                <a:latin typeface="Times New Roman" pitchFamily="18" charset="0"/>
                <a:cs typeface="Times New Roman" pitchFamily="18" charset="0"/>
              </a:rPr>
              <a:t>Objectifs de la matière PCA</a:t>
            </a:r>
            <a:endParaRPr lang="fr-FR" sz="32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14282" y="1000108"/>
            <a:ext cx="8786874" cy="3143272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La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phonétique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articulatoire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afin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de:</a:t>
            </a:r>
          </a:p>
          <a:p>
            <a:pPr algn="just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Permettre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à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l'étudiant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de se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familiariser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avec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l'appareil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phonatoire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et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ses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principaux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constituants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pour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pouvoir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par la suite 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reconnaître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et classer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 les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différents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sons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d'après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leur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mode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et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leur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lieu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d'articulation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4237688"/>
            <a:ext cx="9001156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None/>
            </a:pP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Compétence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recherchée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L'étudiant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doit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être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capable de 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repérer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et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situer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les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différents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sons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dans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l'appareil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phonatoire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dirty="0" smtClean="0"/>
              <a:t/>
            </a:r>
            <a:br>
              <a:rPr lang="en-US" dirty="0" smtClean="0"/>
            </a:b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15328" cy="939784"/>
          </a:xfrm>
        </p:spPr>
        <p:txBody>
          <a:bodyPr/>
          <a:lstStyle/>
          <a:p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Objectifs de la matière PCA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14282" y="1214422"/>
            <a:ext cx="8715436" cy="2571768"/>
          </a:xfrm>
        </p:spPr>
        <p:txBody>
          <a:bodyPr>
            <a:normAutofit fontScale="25000" lnSpcReduction="20000"/>
          </a:bodyPr>
          <a:lstStyle/>
          <a:p>
            <a:pPr algn="just">
              <a:buNone/>
            </a:pPr>
            <a:r>
              <a:rPr lang="en-US" sz="13600" b="1" dirty="0" smtClean="0">
                <a:latin typeface="Times New Roman" pitchFamily="18" charset="0"/>
                <a:cs typeface="Times New Roman" pitchFamily="18" charset="0"/>
              </a:rPr>
              <a:t>La </a:t>
            </a:r>
            <a:r>
              <a:rPr lang="en-US" sz="13600" b="1" dirty="0" err="1" smtClean="0">
                <a:latin typeface="Times New Roman" pitchFamily="18" charset="0"/>
                <a:cs typeface="Times New Roman" pitchFamily="18" charset="0"/>
              </a:rPr>
              <a:t>phonétique</a:t>
            </a:r>
            <a:r>
              <a:rPr lang="en-US" sz="13600" b="1" dirty="0" smtClean="0">
                <a:latin typeface="Times New Roman" pitchFamily="18" charset="0"/>
                <a:cs typeface="Times New Roman" pitchFamily="18" charset="0"/>
              </a:rPr>
              <a:t> corrective:</a:t>
            </a:r>
          </a:p>
          <a:p>
            <a:pPr algn="just"/>
            <a:r>
              <a:rPr lang="en-US" sz="13600" dirty="0" smtClean="0">
                <a:latin typeface="Times New Roman" pitchFamily="18" charset="0"/>
                <a:cs typeface="Times New Roman" pitchFamily="18" charset="0"/>
              </a:rPr>
              <a:t>Des </a:t>
            </a:r>
            <a:r>
              <a:rPr lang="en-US" sz="13600" dirty="0" err="1" smtClean="0">
                <a:latin typeface="Times New Roman" pitchFamily="18" charset="0"/>
                <a:cs typeface="Times New Roman" pitchFamily="18" charset="0"/>
              </a:rPr>
              <a:t>activités</a:t>
            </a:r>
            <a:r>
              <a:rPr lang="en-US" sz="13600" dirty="0" smtClean="0">
                <a:latin typeface="Times New Roman" pitchFamily="18" charset="0"/>
                <a:cs typeface="Times New Roman" pitchFamily="18" charset="0"/>
              </a:rPr>
              <a:t> et des </a:t>
            </a:r>
            <a:r>
              <a:rPr lang="en-US" sz="13600" dirty="0" err="1" smtClean="0">
                <a:latin typeface="Times New Roman" pitchFamily="18" charset="0"/>
                <a:cs typeface="Times New Roman" pitchFamily="18" charset="0"/>
              </a:rPr>
              <a:t>méthodes</a:t>
            </a:r>
            <a:r>
              <a:rPr lang="en-US" sz="1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3600" dirty="0" err="1" smtClean="0">
                <a:latin typeface="Times New Roman" pitchFamily="18" charset="0"/>
                <a:cs typeface="Times New Roman" pitchFamily="18" charset="0"/>
              </a:rPr>
              <a:t>afin</a:t>
            </a:r>
            <a:r>
              <a:rPr lang="en-US" sz="13600" dirty="0" smtClean="0">
                <a:latin typeface="Times New Roman" pitchFamily="18" charset="0"/>
                <a:cs typeface="Times New Roman" pitchFamily="18" charset="0"/>
              </a:rPr>
              <a:t> de </a:t>
            </a:r>
            <a:r>
              <a:rPr lang="en-US" sz="13600" b="1" dirty="0" err="1" smtClean="0">
                <a:latin typeface="Times New Roman" pitchFamily="18" charset="0"/>
                <a:cs typeface="Times New Roman" pitchFamily="18" charset="0"/>
              </a:rPr>
              <a:t>corriger</a:t>
            </a:r>
            <a:r>
              <a:rPr lang="en-US" sz="13600" dirty="0" smtClean="0">
                <a:latin typeface="Times New Roman" pitchFamily="18" charset="0"/>
                <a:cs typeface="Times New Roman" pitchFamily="18" charset="0"/>
              </a:rPr>
              <a:t> la </a:t>
            </a:r>
            <a:r>
              <a:rPr lang="en-US" sz="13600" b="1" dirty="0" err="1" smtClean="0">
                <a:latin typeface="Times New Roman" pitchFamily="18" charset="0"/>
                <a:cs typeface="Times New Roman" pitchFamily="18" charset="0"/>
              </a:rPr>
              <a:t>prononciation</a:t>
            </a:r>
            <a:r>
              <a:rPr lang="en-US" sz="1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3600" dirty="0" err="1" smtClean="0">
                <a:latin typeface="Times New Roman" pitchFamily="18" charset="0"/>
                <a:cs typeface="Times New Roman" pitchFamily="18" charset="0"/>
              </a:rPr>
              <a:t>grâce</a:t>
            </a:r>
            <a:r>
              <a:rPr lang="en-US" sz="13600" dirty="0" smtClean="0">
                <a:latin typeface="Times New Roman" pitchFamily="18" charset="0"/>
                <a:cs typeface="Times New Roman" pitchFamily="18" charset="0"/>
              </a:rPr>
              <a:t> à </a:t>
            </a:r>
            <a:r>
              <a:rPr lang="en-US" sz="13600" i="1" dirty="0" smtClean="0">
                <a:latin typeface="Times New Roman" pitchFamily="18" charset="0"/>
                <a:cs typeface="Times New Roman" pitchFamily="18" charset="0"/>
              </a:rPr>
              <a:t>la transcription </a:t>
            </a:r>
            <a:r>
              <a:rPr lang="en-US" sz="13600" i="1" dirty="0" err="1" smtClean="0">
                <a:latin typeface="Times New Roman" pitchFamily="18" charset="0"/>
                <a:cs typeface="Times New Roman" pitchFamily="18" charset="0"/>
              </a:rPr>
              <a:t>phonétique</a:t>
            </a:r>
            <a:r>
              <a:rPr lang="en-US" sz="13600" i="1" dirty="0" smtClean="0">
                <a:latin typeface="Times New Roman" pitchFamily="18" charset="0"/>
                <a:cs typeface="Times New Roman" pitchFamily="18" charset="0"/>
              </a:rPr>
              <a:t>, le </a:t>
            </a:r>
            <a:r>
              <a:rPr lang="en-US" sz="13600" i="1" dirty="0" err="1" smtClean="0">
                <a:latin typeface="Times New Roman" pitchFamily="18" charset="0"/>
                <a:cs typeface="Times New Roman" pitchFamily="18" charset="0"/>
              </a:rPr>
              <a:t>rythme</a:t>
            </a:r>
            <a:r>
              <a:rPr lang="en-US" sz="13600" i="1" dirty="0" smtClean="0">
                <a:latin typeface="Times New Roman" pitchFamily="18" charset="0"/>
                <a:cs typeface="Times New Roman" pitchFamily="18" charset="0"/>
              </a:rPr>
              <a:t>, la </a:t>
            </a:r>
            <a:r>
              <a:rPr lang="en-US" sz="13600" i="1" dirty="0" err="1" smtClean="0">
                <a:latin typeface="Times New Roman" pitchFamily="18" charset="0"/>
                <a:cs typeface="Times New Roman" pitchFamily="18" charset="0"/>
              </a:rPr>
              <a:t>prosodie</a:t>
            </a:r>
            <a:r>
              <a:rPr lang="en-US" sz="13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3600" dirty="0" smtClean="0">
                <a:latin typeface="Times New Roman" pitchFamily="18" charset="0"/>
                <a:cs typeface="Times New Roman" pitchFamily="18" charset="0"/>
              </a:rPr>
              <a:t>en </a:t>
            </a:r>
            <a:r>
              <a:rPr lang="en-US" sz="13600" dirty="0" err="1" smtClean="0">
                <a:latin typeface="Times New Roman" pitchFamily="18" charset="0"/>
                <a:cs typeface="Times New Roman" pitchFamily="18" charset="0"/>
              </a:rPr>
              <a:t>procédant</a:t>
            </a:r>
            <a:r>
              <a:rPr lang="en-US" sz="13600" dirty="0" smtClean="0">
                <a:latin typeface="Times New Roman" pitchFamily="18" charset="0"/>
                <a:cs typeface="Times New Roman" pitchFamily="18" charset="0"/>
              </a:rPr>
              <a:t> par le </a:t>
            </a:r>
            <a:r>
              <a:rPr lang="en-US" sz="13600" i="1" dirty="0" err="1" smtClean="0">
                <a:latin typeface="Times New Roman" pitchFamily="18" charset="0"/>
                <a:cs typeface="Times New Roman" pitchFamily="18" charset="0"/>
              </a:rPr>
              <a:t>découpage</a:t>
            </a:r>
            <a:r>
              <a:rPr lang="en-US" sz="13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3600" i="1" dirty="0" err="1" smtClean="0">
                <a:latin typeface="Times New Roman" pitchFamily="18" charset="0"/>
                <a:cs typeface="Times New Roman" pitchFamily="18" charset="0"/>
              </a:rPr>
              <a:t>syllabique</a:t>
            </a:r>
            <a:r>
              <a:rPr lang="en-US" sz="13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3600" i="1" dirty="0" smtClean="0">
                <a:latin typeface="Times New Roman" pitchFamily="18" charset="0"/>
                <a:cs typeface="Times New Roman" pitchFamily="18" charset="0"/>
              </a:rPr>
              <a:t>les liaisons</a:t>
            </a:r>
            <a:r>
              <a:rPr lang="en-US" sz="13600" dirty="0" smtClean="0">
                <a:latin typeface="Times New Roman" pitchFamily="18" charset="0"/>
                <a:cs typeface="Times New Roman" pitchFamily="18" charset="0"/>
              </a:rPr>
              <a:t>, etc.</a:t>
            </a: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endParaRPr lang="fr-FR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3786190"/>
            <a:ext cx="91440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Compétence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recherchée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L'étudiant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doit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savoir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transcrire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correctement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tous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les sons du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français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 Il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doit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aussi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comparer et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distinguer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 les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différents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sons (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consonnes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vs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voyelles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selon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: la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méthode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articulatoire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la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méthode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comparative,  la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méthode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des oppositions, la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méthode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verbo-tonale</a:t>
            </a:r>
            <a:endParaRPr lang="fr-FR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15328" cy="796908"/>
          </a:xfrm>
        </p:spPr>
        <p:txBody>
          <a:bodyPr>
            <a:normAutofit/>
          </a:bodyPr>
          <a:lstStyle/>
          <a:p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Les branches de la linguistique</a:t>
            </a:r>
            <a:endParaRPr lang="fr-FR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5643578"/>
          </a:xfrm>
        </p:spPr>
        <p:txBody>
          <a:bodyPr/>
          <a:lstStyle/>
          <a:p>
            <a:endParaRPr lang="fr-FR" dirty="0"/>
          </a:p>
        </p:txBody>
      </p:sp>
      <p:sp>
        <p:nvSpPr>
          <p:cNvPr id="4" name="Rectangle 3"/>
          <p:cNvSpPr/>
          <p:nvPr/>
        </p:nvSpPr>
        <p:spPr>
          <a:xfrm>
            <a:off x="3357554" y="2714620"/>
            <a:ext cx="2643206" cy="121444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3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La linguistique </a:t>
            </a:r>
            <a:endParaRPr lang="fr-FR" sz="32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571868" y="1357298"/>
            <a:ext cx="2071702" cy="57150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La </a:t>
            </a:r>
            <a:r>
              <a:rPr lang="en-US" sz="2400" b="1" dirty="0" err="1" smtClean="0"/>
              <a:t>lexicologie</a:t>
            </a:r>
            <a:endParaRPr lang="fr-FR" sz="2400" b="1" dirty="0"/>
          </a:p>
        </p:txBody>
      </p:sp>
      <p:sp>
        <p:nvSpPr>
          <p:cNvPr id="6" name="Rectangle 5"/>
          <p:cNvSpPr/>
          <p:nvPr/>
        </p:nvSpPr>
        <p:spPr>
          <a:xfrm>
            <a:off x="1214414" y="1928802"/>
            <a:ext cx="2071702" cy="57150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200" b="1" dirty="0" smtClean="0"/>
              <a:t>La </a:t>
            </a:r>
            <a:r>
              <a:rPr lang="en-US" sz="2200" b="1" dirty="0" err="1" smtClean="0"/>
              <a:t>lexicographie</a:t>
            </a:r>
            <a:endParaRPr lang="fr-FR" sz="2200" b="1" dirty="0"/>
          </a:p>
        </p:txBody>
      </p:sp>
      <p:sp>
        <p:nvSpPr>
          <p:cNvPr id="7" name="Rectangle 6"/>
          <p:cNvSpPr/>
          <p:nvPr/>
        </p:nvSpPr>
        <p:spPr>
          <a:xfrm>
            <a:off x="857224" y="2714620"/>
            <a:ext cx="2071702" cy="57150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200" b="1" dirty="0" smtClean="0"/>
              <a:t>La </a:t>
            </a:r>
            <a:r>
              <a:rPr lang="en-US" sz="2200" b="1" dirty="0" err="1" smtClean="0"/>
              <a:t>morphologie</a:t>
            </a:r>
            <a:endParaRPr lang="fr-FR" sz="2200" b="1" dirty="0"/>
          </a:p>
        </p:txBody>
      </p:sp>
      <p:sp>
        <p:nvSpPr>
          <p:cNvPr id="8" name="Rectangle 7"/>
          <p:cNvSpPr/>
          <p:nvPr/>
        </p:nvSpPr>
        <p:spPr>
          <a:xfrm>
            <a:off x="857224" y="3571876"/>
            <a:ext cx="2071702" cy="57150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200" b="1" dirty="0" smtClean="0"/>
              <a:t>La </a:t>
            </a:r>
            <a:r>
              <a:rPr lang="en-US" sz="2200" b="1" dirty="0" err="1" smtClean="0"/>
              <a:t>terminologie</a:t>
            </a:r>
            <a:endParaRPr lang="fr-FR" sz="2200" b="1" dirty="0"/>
          </a:p>
        </p:txBody>
      </p:sp>
      <p:sp>
        <p:nvSpPr>
          <p:cNvPr id="9" name="Rectangle 8"/>
          <p:cNvSpPr/>
          <p:nvPr/>
        </p:nvSpPr>
        <p:spPr>
          <a:xfrm>
            <a:off x="857224" y="4357694"/>
            <a:ext cx="2071702" cy="57150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La </a:t>
            </a:r>
            <a:r>
              <a:rPr lang="en-US" sz="2400" b="1" dirty="0" err="1" smtClean="0"/>
              <a:t>sémantique</a:t>
            </a:r>
            <a:endParaRPr lang="fr-FR" sz="2400" b="1" dirty="0"/>
          </a:p>
        </p:txBody>
      </p:sp>
      <p:sp>
        <p:nvSpPr>
          <p:cNvPr id="10" name="Rectangle 9"/>
          <p:cNvSpPr/>
          <p:nvPr/>
        </p:nvSpPr>
        <p:spPr>
          <a:xfrm>
            <a:off x="6000760" y="2000240"/>
            <a:ext cx="2071702" cy="57150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La </a:t>
            </a:r>
            <a:r>
              <a:rPr lang="en-US" sz="2400" b="1" dirty="0" err="1" smtClean="0"/>
              <a:t>phonologie</a:t>
            </a:r>
            <a:endParaRPr lang="fr-FR" sz="2400" b="1" dirty="0"/>
          </a:p>
        </p:txBody>
      </p:sp>
      <p:sp>
        <p:nvSpPr>
          <p:cNvPr id="11" name="Rectangle 10"/>
          <p:cNvSpPr/>
          <p:nvPr/>
        </p:nvSpPr>
        <p:spPr>
          <a:xfrm>
            <a:off x="6215074" y="2786058"/>
            <a:ext cx="2071702" cy="57150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La </a:t>
            </a:r>
            <a:r>
              <a:rPr lang="en-US" sz="2400" b="1" dirty="0" err="1" smtClean="0"/>
              <a:t>phonétique</a:t>
            </a:r>
            <a:endParaRPr lang="fr-FR" sz="2400" b="1" dirty="0"/>
          </a:p>
        </p:txBody>
      </p:sp>
      <p:sp>
        <p:nvSpPr>
          <p:cNvPr id="12" name="Rectangle 11"/>
          <p:cNvSpPr/>
          <p:nvPr/>
        </p:nvSpPr>
        <p:spPr>
          <a:xfrm>
            <a:off x="6215074" y="3643314"/>
            <a:ext cx="2071702" cy="57150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La </a:t>
            </a:r>
            <a:r>
              <a:rPr lang="en-US" sz="2400" b="1" dirty="0" err="1" smtClean="0"/>
              <a:t>stylistique</a:t>
            </a:r>
            <a:endParaRPr lang="fr-FR" sz="2400" b="1" dirty="0"/>
          </a:p>
        </p:txBody>
      </p:sp>
      <p:sp>
        <p:nvSpPr>
          <p:cNvPr id="13" name="Rectangle 12"/>
          <p:cNvSpPr/>
          <p:nvPr/>
        </p:nvSpPr>
        <p:spPr>
          <a:xfrm>
            <a:off x="6215074" y="4357694"/>
            <a:ext cx="2071702" cy="57150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/>
              <a:t>L'étymologie</a:t>
            </a:r>
            <a:endParaRPr lang="fr-FR" sz="2400" b="1" dirty="0"/>
          </a:p>
        </p:txBody>
      </p:sp>
      <p:sp>
        <p:nvSpPr>
          <p:cNvPr id="14" name="Rectangle 13"/>
          <p:cNvSpPr/>
          <p:nvPr/>
        </p:nvSpPr>
        <p:spPr>
          <a:xfrm>
            <a:off x="4643438" y="5072074"/>
            <a:ext cx="2071702" cy="57150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200" b="1" dirty="0" smtClean="0"/>
              <a:t>La </a:t>
            </a:r>
            <a:r>
              <a:rPr lang="en-US" sz="2200" b="1" dirty="0" err="1" smtClean="0"/>
              <a:t>pragmatique</a:t>
            </a:r>
            <a:endParaRPr lang="fr-FR" sz="2200" b="1" dirty="0"/>
          </a:p>
        </p:txBody>
      </p:sp>
      <p:sp>
        <p:nvSpPr>
          <p:cNvPr id="16" name="Rectangle 15"/>
          <p:cNvSpPr/>
          <p:nvPr/>
        </p:nvSpPr>
        <p:spPr>
          <a:xfrm>
            <a:off x="2285984" y="5072074"/>
            <a:ext cx="2071702" cy="57150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smtClean="0"/>
              <a:t>La </a:t>
            </a:r>
            <a:r>
              <a:rPr lang="en-US" sz="2800" b="1" dirty="0" err="1" smtClean="0"/>
              <a:t>syntaxe</a:t>
            </a:r>
            <a:endParaRPr lang="fr-FR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357158" y="0"/>
            <a:ext cx="8501122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La phonétique </a:t>
            </a:r>
          </a:p>
          <a:p>
            <a:pPr algn="just">
              <a:buFont typeface="Arial" pitchFamily="34" charset="0"/>
              <a:buChar char="•"/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La phonétique est une branche de la linguistique.</a:t>
            </a:r>
          </a:p>
          <a:p>
            <a:pPr algn="just">
              <a:buFont typeface="Arial" pitchFamily="34" charset="0"/>
              <a:buChar char="•"/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La phonétique est la discipline qui s’intéresse à la parole                 ( l’ensemble des sons de la voix utilisés dans le langage)  </a:t>
            </a:r>
          </a:p>
          <a:p>
            <a:pPr algn="just">
              <a:buFont typeface="Arial" pitchFamily="34" charset="0"/>
              <a:buChar char="•"/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Elle étudie essentiellement la substance de l’expression et montre la composition acoustique et l’origine physiologique des différents éléments de la parole </a:t>
            </a:r>
            <a:endParaRPr lang="fr-FR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214282" y="2643182"/>
            <a:ext cx="8929718" cy="4770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Distinction entre phonétique VS phonologie </a:t>
            </a:r>
          </a:p>
          <a:p>
            <a:pPr algn="just">
              <a:buFont typeface="Arial" pitchFamily="34" charset="0"/>
              <a:buChar char="•"/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La première 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istinction entre phonétique et phonologie constitue l’un des apports décisifs du 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cercle linguistique de Prague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et  a été développée par 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Roman JAKOBSON .</a:t>
            </a:r>
          </a:p>
          <a:p>
            <a:pPr algn="just">
              <a:buFont typeface="Arial" pitchFamily="34" charset="0"/>
              <a:buChar char="•"/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La phonétique a pour objet d’étude les sons dans leur réalisation concrète </a:t>
            </a: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indépendamment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de leur fonction linguistique.</a:t>
            </a:r>
          </a:p>
          <a:p>
            <a:pPr algn="just">
              <a:buFont typeface="Arial" pitchFamily="34" charset="0"/>
              <a:buChar char="•"/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La phonologie a pour objet les phonèmes </a:t>
            </a:r>
          </a:p>
          <a:p>
            <a:pPr algn="just">
              <a:buFont typeface="Arial" pitchFamily="34" charset="0"/>
              <a:buChar char="•"/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Un phonème est la plus petite unité phonique distinctive  </a:t>
            </a:r>
          </a:p>
          <a:p>
            <a:pPr algn="just">
              <a:buFont typeface="Arial" pitchFamily="34" charset="0"/>
              <a:buChar char="•"/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La phonologie s’intéresse aux phonèmes d’un point de vue de leur fonction dans l’énoncé : 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/p/ et /b/ qui permettent de distinguer par exemple « pain » et « bain »).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endParaRPr lang="fr-FR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fr-FR" sz="2000" b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au 4"/>
          <p:cNvGraphicFramePr>
            <a:graphicFrameLocks noGrp="1"/>
          </p:cNvGraphicFramePr>
          <p:nvPr/>
        </p:nvGraphicFramePr>
        <p:xfrm>
          <a:off x="428596" y="357166"/>
          <a:ext cx="8286808" cy="578647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143404"/>
                <a:gridCol w="4143404"/>
              </a:tblGrid>
              <a:tr h="1160311">
                <a:tc>
                  <a:txBody>
                    <a:bodyPr/>
                    <a:lstStyle/>
                    <a:p>
                      <a:pPr algn="ctr"/>
                      <a:r>
                        <a:rPr lang="fr-FR" sz="2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La phonétique </a:t>
                      </a:r>
                      <a:endParaRPr lang="fr-FR" sz="2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la phonologie </a:t>
                      </a:r>
                    </a:p>
                    <a:p>
                      <a:endParaRPr lang="fr-FR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369810">
                <a:tc>
                  <a:txBody>
                    <a:bodyPr/>
                    <a:lstStyle/>
                    <a:p>
                      <a:pPr>
                        <a:buFont typeface="Wingdings" pitchFamily="2" charset="2"/>
                        <a:buChar char="§"/>
                      </a:pPr>
                      <a:r>
                        <a:rPr lang="fr-FR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Etudie les sons du langage humain </a:t>
                      </a:r>
                      <a:endParaRPr lang="fr-FR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fr-FR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Etudie les sons à valeur linguistique </a:t>
                      </a:r>
                    </a:p>
                  </a:txBody>
                  <a:tcPr/>
                </a:tc>
              </a:tr>
              <a:tr h="3256357"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fr-FR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Ne prend pas en compte la fonction du son dans la phrase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fr-FR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Les</a:t>
                      </a:r>
                      <a:r>
                        <a:rPr lang="fr-FR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sons sont a</a:t>
                      </a:r>
                      <a:r>
                        <a:rPr lang="fr-FR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ppelés « </a:t>
                      </a:r>
                      <a:r>
                        <a:rPr lang="fr-FR" sz="2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phones</a:t>
                      </a:r>
                      <a:r>
                        <a:rPr lang="fr-FR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 » </a:t>
                      </a:r>
                      <a:endParaRPr lang="fr-FR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fr-FR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Prend en compte la fonction du son dans la phrase.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fr-FR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Les</a:t>
                      </a:r>
                      <a:r>
                        <a:rPr lang="fr-FR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sons sont a</a:t>
                      </a:r>
                      <a:r>
                        <a:rPr lang="fr-FR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ppelés « </a:t>
                      </a:r>
                      <a:r>
                        <a:rPr lang="fr-FR" sz="2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phonèmes</a:t>
                      </a:r>
                      <a:r>
                        <a:rPr lang="fr-FR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 » </a:t>
                      </a:r>
                    </a:p>
                    <a:p>
                      <a:r>
                        <a:rPr lang="fr-FR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fr-FR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158" y="428604"/>
            <a:ext cx="8229600" cy="6072230"/>
          </a:xfrm>
        </p:spPr>
        <p:txBody>
          <a:bodyPr vert="horz" lIns="91440" tIns="45720" rIns="91440" bIns="45720" rtlCol="0">
            <a:normAutofit/>
          </a:bodyPr>
          <a:lstStyle/>
          <a:p>
            <a:pPr algn="just">
              <a:buFont typeface="Wingdings" pitchFamily="2" charset="2"/>
              <a:buChar char="§"/>
            </a:pPr>
            <a:r>
              <a:rPr lang="fr-FR" b="1" dirty="0">
                <a:latin typeface="Times New Roman" pitchFamily="18" charset="0"/>
                <a:cs typeface="Times New Roman" pitchFamily="18" charset="0"/>
              </a:rPr>
              <a:t>	La phonétique est l'étude des sons du langage, en tant que réalités physiques observables dans toutes les langues. </a:t>
            </a:r>
            <a:endParaRPr lang="fr-FR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§"/>
            </a:pPr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Ce </a:t>
            </a:r>
            <a:r>
              <a:rPr lang="fr-FR" b="1" dirty="0">
                <a:latin typeface="Times New Roman" pitchFamily="18" charset="0"/>
                <a:cs typeface="Times New Roman" pitchFamily="18" charset="0"/>
              </a:rPr>
              <a:t>secteur de la linguistique emprunte certains concepts d'analyse à d'autres disciplines : </a:t>
            </a:r>
          </a:p>
          <a:p>
            <a:pPr algn="just">
              <a:buFontTx/>
              <a:buChar char="-"/>
            </a:pPr>
            <a:r>
              <a:rPr lang="fr-FR" b="1" dirty="0">
                <a:latin typeface="Times New Roman" pitchFamily="18" charset="0"/>
                <a:cs typeface="Times New Roman" pitchFamily="18" charset="0"/>
              </a:rPr>
              <a:t>L</a:t>
            </a:r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'étude </a:t>
            </a:r>
            <a:r>
              <a:rPr lang="fr-FR" b="1" dirty="0">
                <a:latin typeface="Times New Roman" pitchFamily="18" charset="0"/>
                <a:cs typeface="Times New Roman" pitchFamily="18" charset="0"/>
              </a:rPr>
              <a:t>de la production des sons emprunte à </a:t>
            </a:r>
            <a:r>
              <a:rPr lang="fr-FR" b="1" i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la physiologie </a:t>
            </a:r>
            <a:r>
              <a:rPr lang="fr-FR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; </a:t>
            </a:r>
          </a:p>
          <a:p>
            <a:pPr algn="just">
              <a:buNone/>
            </a:pPr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- L'étude </a:t>
            </a:r>
            <a:r>
              <a:rPr lang="fr-FR" b="1" dirty="0">
                <a:latin typeface="Times New Roman" pitchFamily="18" charset="0"/>
                <a:cs typeface="Times New Roman" pitchFamily="18" charset="0"/>
              </a:rPr>
              <a:t>de la transmission et de la perception des sons emprunte à </a:t>
            </a:r>
            <a:r>
              <a:rPr lang="fr-FR" b="1" i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l'acoustique</a:t>
            </a:r>
            <a:r>
              <a:rPr lang="fr-FR" b="1" dirty="0">
                <a:latin typeface="Times New Roman" pitchFamily="18" charset="0"/>
                <a:cs typeface="Times New Roman" pitchFamily="18" charset="0"/>
              </a:rPr>
              <a:t> et à </a:t>
            </a:r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la </a:t>
            </a:r>
            <a:r>
              <a:rPr lang="fr-FR" b="1" i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psychologie</a:t>
            </a:r>
            <a:endParaRPr lang="fr-FR" i="1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714356"/>
            <a:ext cx="9144000" cy="1285884"/>
          </a:xfrm>
        </p:spPr>
        <p:txBody>
          <a:bodyPr>
            <a:normAutofit lnSpcReduction="10000"/>
          </a:bodyPr>
          <a:lstStyle/>
          <a:p>
            <a:pPr lvl="0" algn="just"/>
            <a:r>
              <a:rPr lang="fr-FR" sz="2800" b="1" dirty="0" smtClean="0">
                <a:latin typeface="Times New Roman" pitchFamily="18" charset="0"/>
                <a:cs typeface="Times New Roman" pitchFamily="18" charset="0"/>
              </a:rPr>
              <a:t>La </a:t>
            </a:r>
            <a:r>
              <a:rPr lang="fr-FR" sz="2800" b="1" dirty="0" smtClean="0">
                <a:latin typeface="Times New Roman" pitchFamily="18" charset="0"/>
                <a:cs typeface="Times New Roman" pitchFamily="18" charset="0"/>
              </a:rPr>
              <a:t>phonétique </a:t>
            </a:r>
            <a:r>
              <a:rPr lang="fr-FR" sz="2800" b="1" dirty="0">
                <a:latin typeface="Times New Roman" pitchFamily="18" charset="0"/>
                <a:cs typeface="Times New Roman" pitchFamily="18" charset="0"/>
              </a:rPr>
              <a:t>articulatoire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 : concerne la physiologie de la phonation et les particularités articulatoires des sons de parole 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fr-FR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44" name="Picture 4" descr="U1253 - Emotional prosody in congenital amusia: Impaired and spared  processe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3795727"/>
            <a:ext cx="2786082" cy="2062165"/>
          </a:xfrm>
          <a:prstGeom prst="rect">
            <a:avLst/>
          </a:prstGeom>
          <a:noFill/>
        </p:spPr>
      </p:pic>
      <p:pic>
        <p:nvPicPr>
          <p:cNvPr id="10246" name="Picture 6" descr="Ondes Sonores Oscillant De La Lumière Bleue Foncée | Vecteur Premium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286116" y="4071942"/>
            <a:ext cx="2838450" cy="785818"/>
          </a:xfrm>
          <a:prstGeom prst="rect">
            <a:avLst/>
          </a:prstGeom>
          <a:noFill/>
        </p:spPr>
      </p:pic>
      <p:sp>
        <p:nvSpPr>
          <p:cNvPr id="10250" name="AutoShape 10" descr="Beyond, la révolution des aides auditives signé Widex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0252" name="AutoShape 12" descr="Beyond, la révolution des aides auditives signé Widex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0254" name="AutoShape 14" descr="https://www.vivason.fr/sites/default/files/styles/streamer/public/news/161234_bk_widex_listeactus.jpg?itok=zxIExJJ1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pic>
        <p:nvPicPr>
          <p:cNvPr id="10" name="Picture 2" descr="C:\Users\Djelloul\Desktop\161234_bk_widex_listeactus.jpg"/>
          <p:cNvPicPr>
            <a:picLocks noChangeAspect="1" noChangeArrowheads="1"/>
          </p:cNvPicPr>
          <p:nvPr/>
        </p:nvPicPr>
        <p:blipFill>
          <a:blip r:embed="rId4"/>
          <a:srcRect l="40187"/>
          <a:stretch>
            <a:fillRect/>
          </a:stretch>
        </p:blipFill>
        <p:spPr bwMode="auto">
          <a:xfrm>
            <a:off x="6786578" y="3786190"/>
            <a:ext cx="2119309" cy="2286016"/>
          </a:xfrm>
          <a:prstGeom prst="rect">
            <a:avLst/>
          </a:prstGeom>
          <a:noFill/>
        </p:spPr>
      </p:pic>
      <p:sp>
        <p:nvSpPr>
          <p:cNvPr id="11" name="ZoneTexte 10"/>
          <p:cNvSpPr txBox="1"/>
          <p:nvPr/>
        </p:nvSpPr>
        <p:spPr>
          <a:xfrm>
            <a:off x="6429356" y="6140255"/>
            <a:ext cx="27146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>
                <a:solidFill>
                  <a:srgbClr val="FF0000"/>
                </a:solidFill>
              </a:rPr>
              <a:t>Production de son </a:t>
            </a:r>
            <a:r>
              <a:rPr lang="fr-FR" b="1" dirty="0" smtClean="0"/>
              <a:t>(phonétique articulatoire)</a:t>
            </a:r>
            <a:endParaRPr lang="fr-FR" b="1" dirty="0"/>
          </a:p>
        </p:txBody>
      </p:sp>
      <p:sp>
        <p:nvSpPr>
          <p:cNvPr id="13" name="ZoneTexte 12"/>
          <p:cNvSpPr txBox="1"/>
          <p:nvPr/>
        </p:nvSpPr>
        <p:spPr>
          <a:xfrm>
            <a:off x="3286116" y="5143512"/>
            <a:ext cx="27146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>
                <a:solidFill>
                  <a:srgbClr val="FF0000"/>
                </a:solidFill>
              </a:rPr>
              <a:t>Transmission de son </a:t>
            </a:r>
            <a:r>
              <a:rPr lang="fr-FR" b="1" dirty="0" smtClean="0"/>
              <a:t>(phonétique acoustique)</a:t>
            </a:r>
            <a:endParaRPr lang="fr-FR" b="1" dirty="0"/>
          </a:p>
        </p:txBody>
      </p:sp>
      <p:sp>
        <p:nvSpPr>
          <p:cNvPr id="14" name="ZoneTexte 13"/>
          <p:cNvSpPr txBox="1"/>
          <p:nvPr/>
        </p:nvSpPr>
        <p:spPr>
          <a:xfrm>
            <a:off x="-32" y="5863256"/>
            <a:ext cx="271464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>
                <a:solidFill>
                  <a:srgbClr val="FF0000"/>
                </a:solidFill>
              </a:rPr>
              <a:t>Perception de son </a:t>
            </a:r>
            <a:r>
              <a:rPr lang="fr-FR" b="1" dirty="0" smtClean="0"/>
              <a:t>(phonétique perceptive/auditive)</a:t>
            </a:r>
            <a:endParaRPr lang="fr-FR" b="1" dirty="0"/>
          </a:p>
        </p:txBody>
      </p:sp>
      <p:sp>
        <p:nvSpPr>
          <p:cNvPr id="15" name="Rectangle 14"/>
          <p:cNvSpPr/>
          <p:nvPr/>
        </p:nvSpPr>
        <p:spPr>
          <a:xfrm>
            <a:off x="0" y="1714488"/>
            <a:ext cx="9144000" cy="12311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buFont typeface="Arial" pitchFamily="34" charset="0"/>
              <a:buChar char="•"/>
            </a:pPr>
            <a:r>
              <a:rPr lang="fr-FR" sz="2800" b="1" dirty="0" smtClean="0">
                <a:latin typeface="Times New Roman" pitchFamily="18" charset="0"/>
                <a:cs typeface="Times New Roman" pitchFamily="18" charset="0"/>
              </a:rPr>
              <a:t> La phonétique acoustique 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: traite de l’aspect physique des sons de parole en analysant le </a:t>
            </a:r>
            <a:r>
              <a:rPr lang="fr-FR" sz="2800" b="1" u="sng" dirty="0" smtClean="0">
                <a:latin typeface="Times New Roman" pitchFamily="18" charset="0"/>
                <a:cs typeface="Times New Roman" pitchFamily="18" charset="0"/>
              </a:rPr>
              <a:t>signal de parole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 ;</a:t>
            </a:r>
          </a:p>
          <a:p>
            <a:pPr>
              <a:buNone/>
            </a:pPr>
            <a:endParaRPr lang="fr-FR" dirty="0"/>
          </a:p>
        </p:txBody>
      </p:sp>
      <p:sp>
        <p:nvSpPr>
          <p:cNvPr id="16" name="Rectangle 15"/>
          <p:cNvSpPr/>
          <p:nvPr/>
        </p:nvSpPr>
        <p:spPr>
          <a:xfrm>
            <a:off x="0" y="2472633"/>
            <a:ext cx="91440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buFont typeface="Arial" pitchFamily="34" charset="0"/>
              <a:buChar char="•"/>
            </a:pPr>
            <a:r>
              <a:rPr lang="fr-FR" sz="2800" b="1" dirty="0" smtClean="0">
                <a:latin typeface="Times New Roman" pitchFamily="18" charset="0"/>
                <a:cs typeface="Times New Roman" pitchFamily="18" charset="0"/>
              </a:rPr>
              <a:t>La phonétique perceptive/auditive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 : s’applique à la perception des sons paroliers. (comment le son est interprété par le récepteur)</a:t>
            </a:r>
          </a:p>
        </p:txBody>
      </p:sp>
      <p:sp>
        <p:nvSpPr>
          <p:cNvPr id="17" name="Rectangle 16"/>
          <p:cNvSpPr/>
          <p:nvPr/>
        </p:nvSpPr>
        <p:spPr>
          <a:xfrm>
            <a:off x="0" y="0"/>
            <a:ext cx="9144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None/>
            </a:pPr>
            <a:r>
              <a:rPr lang="fr-FR" sz="2400" i="1" dirty="0" smtClean="0">
                <a:latin typeface="Times New Roman" pitchFamily="18" charset="0"/>
                <a:cs typeface="Times New Roman" pitchFamily="18" charset="0"/>
              </a:rPr>
              <a:t>La </a:t>
            </a:r>
            <a:r>
              <a:rPr lang="fr-FR" sz="2400" i="1" dirty="0" smtClean="0">
                <a:latin typeface="Times New Roman" pitchFamily="18" charset="0"/>
                <a:cs typeface="Times New Roman" pitchFamily="18" charset="0"/>
              </a:rPr>
              <a:t>phonétique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comprend trois grands domaines qui représentent trois importantes étapes de la communication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fr-FR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lesquels?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  </a:t>
            </a:r>
            <a:endParaRPr lang="fr-FR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10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10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1" grpId="0"/>
      <p:bldP spid="13" grpId="0"/>
      <p:bldP spid="14" grpId="0"/>
      <p:bldP spid="15" grpId="0"/>
      <p:bldP spid="16" grpId="0"/>
    </p:bld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874</TotalTime>
  <Words>761</Words>
  <Application>Microsoft Office PowerPoint</Application>
  <PresentationFormat>Affichage à l'écran (4:3)</PresentationFormat>
  <Paragraphs>105</Paragraphs>
  <Slides>20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20</vt:i4>
      </vt:variant>
    </vt:vector>
  </HeadingPairs>
  <TitlesOfParts>
    <vt:vector size="21" baseType="lpstr">
      <vt:lpstr>Thème Office</vt:lpstr>
      <vt:lpstr>Matière : PHONÉTIQUE CORRECTIVE ET ARTICULATOIRE</vt:lpstr>
      <vt:lpstr>Objectifs de la matière PCA</vt:lpstr>
      <vt:lpstr>Objectifs de la matière PCA</vt:lpstr>
      <vt:lpstr>Objectifs de la matière PCA</vt:lpstr>
      <vt:lpstr>Les branches de la linguistique</vt:lpstr>
      <vt:lpstr>Diapositive 6</vt:lpstr>
      <vt:lpstr>Diapositive 7</vt:lpstr>
      <vt:lpstr>Diapositive 8</vt:lpstr>
      <vt:lpstr>Diapositive 9</vt:lpstr>
      <vt:lpstr>Diapositive 10</vt:lpstr>
      <vt:lpstr>Diapositive 11</vt:lpstr>
      <vt:lpstr>Diapositive 12</vt:lpstr>
      <vt:lpstr>Diapositive 13</vt:lpstr>
      <vt:lpstr>Diapositive 14</vt:lpstr>
      <vt:lpstr>La cavité buccale </vt:lpstr>
      <vt:lpstr>Diapositive 16</vt:lpstr>
      <vt:lpstr>Diapositive 17</vt:lpstr>
      <vt:lpstr>Diapositive 18</vt:lpstr>
      <vt:lpstr>Diapositive 19</vt:lpstr>
      <vt:lpstr>Diapositive 20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Djelloul</dc:creator>
  <cp:lastModifiedBy>mr</cp:lastModifiedBy>
  <cp:revision>6</cp:revision>
  <dcterms:created xsi:type="dcterms:W3CDTF">2020-12-22T10:05:15Z</dcterms:created>
  <dcterms:modified xsi:type="dcterms:W3CDTF">2021-10-16T20:18:54Z</dcterms:modified>
</cp:coreProperties>
</file>