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139953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4217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3545137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2946664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330344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1837559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135627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2335953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1928818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227927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5D79BB7-8C8F-4EC1-8E00-0CD035FB003E}" type="datetimeFigureOut">
              <a:rPr lang="fr-FR" smtClean="0"/>
              <a:pPr/>
              <a:t>19/05/2020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1106134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D79BB7-8C8F-4EC1-8E00-0CD035FB003E}" type="datetimeFigureOut">
              <a:rPr lang="fr-FR" smtClean="0"/>
              <a:pPr/>
              <a:t>19/05/2020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ABDD4-8EC0-4462-896C-BEA5212FF359}" type="slidenum">
              <a:rPr lang="fr-FR" smtClean="0"/>
              <a:pPr/>
              <a:t>‹N°›</a:t>
            </a:fld>
            <a:endParaRPr lang="fr-FR"/>
          </a:p>
        </p:txBody>
      </p:sp>
    </p:spTree>
    <p:extLst>
      <p:ext uri="{BB962C8B-B14F-4D97-AF65-F5344CB8AC3E}">
        <p14:creationId xmlns:p14="http://schemas.microsoft.com/office/powerpoint/2010/main" xmlns="" val="4064737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rot="10800000" flipV="1">
            <a:off x="0" y="1"/>
            <a:ext cx="12192000" cy="927100"/>
          </a:xfrm>
        </p:spPr>
        <p:txBody>
          <a:bodyPr>
            <a:normAutofit/>
          </a:bodyPr>
          <a:lstStyle/>
          <a:p>
            <a:r>
              <a:rPr lang="ar-SA" b="1" dirty="0"/>
              <a:t>اثر الاسعار والأجور في التوازن </a:t>
            </a:r>
            <a:r>
              <a:rPr lang="ar-SA" b="1" dirty="0" smtClean="0"/>
              <a:t>العام</a:t>
            </a:r>
            <a:endParaRPr lang="fr-FR" dirty="0"/>
          </a:p>
        </p:txBody>
      </p:sp>
      <p:sp>
        <p:nvSpPr>
          <p:cNvPr id="3" name="Sous-titre 2"/>
          <p:cNvSpPr>
            <a:spLocks noGrp="1"/>
          </p:cNvSpPr>
          <p:nvPr>
            <p:ph type="subTitle" idx="1"/>
          </p:nvPr>
        </p:nvSpPr>
        <p:spPr>
          <a:xfrm>
            <a:off x="0" y="927102"/>
            <a:ext cx="12192000" cy="6121398"/>
          </a:xfrm>
        </p:spPr>
        <p:txBody>
          <a:bodyPr/>
          <a:lstStyle/>
          <a:p>
            <a:r>
              <a:rPr lang="ar-SA" b="1" dirty="0"/>
              <a:t>أولا التوازن في سوق العمل</a:t>
            </a:r>
            <a:endParaRPr lang="fr-FR" dirty="0"/>
          </a:p>
          <a:p>
            <a:pPr lvl="0"/>
            <a:r>
              <a:rPr lang="ar-DZ" b="1" dirty="0" smtClean="0"/>
              <a:t>1-</a:t>
            </a:r>
            <a:r>
              <a:rPr lang="ar-SA" b="1" dirty="0" smtClean="0"/>
              <a:t>عرض العمل:</a:t>
            </a:r>
            <a:endParaRPr lang="ar-DZ" dirty="0" smtClean="0"/>
          </a:p>
          <a:p>
            <a:pPr algn="just" rtl="1"/>
            <a:r>
              <a:rPr lang="ar-SA" dirty="0" smtClean="0"/>
              <a:t> </a:t>
            </a:r>
            <a:r>
              <a:rPr lang="ar-SA" sz="1800" dirty="0"/>
              <a:t>إن النموذج </a:t>
            </a:r>
            <a:r>
              <a:rPr lang="ar-SA" sz="1800" dirty="0" err="1"/>
              <a:t>الكينزي</a:t>
            </a:r>
            <a:r>
              <a:rPr lang="ar-SA" sz="1800" dirty="0"/>
              <a:t> يرى أن سلوك العمال في عرض خدماتهم يتحدد </a:t>
            </a:r>
            <a:r>
              <a:rPr lang="ar-DZ" sz="1800" dirty="0"/>
              <a:t>أساسا </a:t>
            </a:r>
            <a:r>
              <a:rPr lang="ar-SA" sz="1800" dirty="0"/>
              <a:t>بمعدل الأجر الإسمي لا بالأجر الحقيقي كما يرى الكلاسيك، وكلما كان الأجر الإسمي أعلى كلما كان أحسن بغض النضر على التغير في المستوى العام للأسعار، وبالتالي فهم معرضون لظاهرة الخداع النقدي، وبالنسبة </a:t>
            </a:r>
            <a:r>
              <a:rPr lang="ar-SA" sz="1800" dirty="0" err="1"/>
              <a:t>لكينز</a:t>
            </a:r>
            <a:r>
              <a:rPr lang="ar-SA" sz="1800" dirty="0"/>
              <a:t> فإن الأجر الإسمي غير مرن نحو الانخفاض وبالتالي وجود حد أدنى له وإلا لا يوجد أي عرض للعمل من قبل العمال</a:t>
            </a:r>
            <a:r>
              <a:rPr lang="ar-SA" sz="1800" baseline="30000" dirty="0"/>
              <a:t> </a:t>
            </a:r>
            <a:r>
              <a:rPr lang="ar-SA" sz="1800" dirty="0" smtClean="0"/>
              <a:t>وطبقا </a:t>
            </a:r>
            <a:r>
              <a:rPr lang="ar-SA" sz="1800" dirty="0"/>
              <a:t>لما سبق تكون دالة عرض العمل كما موضح في الشكل التالي</a:t>
            </a:r>
            <a:endParaRPr lang="fr-FR" sz="1800" dirty="0"/>
          </a:p>
        </p:txBody>
      </p:sp>
      <p:pic>
        <p:nvPicPr>
          <p:cNvPr id="56" name="Image 55"/>
          <p:cNvPicPr>
            <a:picLocks noChangeAspect="1"/>
          </p:cNvPicPr>
          <p:nvPr/>
        </p:nvPicPr>
        <p:blipFill>
          <a:blip r:embed="rId2"/>
          <a:stretch>
            <a:fillRect/>
          </a:stretch>
        </p:blipFill>
        <p:spPr>
          <a:xfrm>
            <a:off x="0" y="2774202"/>
            <a:ext cx="5664200" cy="4083798"/>
          </a:xfrm>
          <a:prstGeom prst="rect">
            <a:avLst/>
          </a:prstGeom>
        </p:spPr>
      </p:pic>
      <p:sp>
        <p:nvSpPr>
          <p:cNvPr id="57" name="Rectangle 56"/>
          <p:cNvSpPr/>
          <p:nvPr/>
        </p:nvSpPr>
        <p:spPr>
          <a:xfrm>
            <a:off x="5664200" y="2739936"/>
            <a:ext cx="6527800" cy="1200329"/>
          </a:xfrm>
          <a:prstGeom prst="rect">
            <a:avLst/>
          </a:prstGeom>
        </p:spPr>
        <p:txBody>
          <a:bodyPr wrap="square">
            <a:spAutoFit/>
          </a:bodyPr>
          <a:lstStyle/>
          <a:p>
            <a:pPr algn="r"/>
            <a:r>
              <a:rPr lang="ar-SA" dirty="0">
                <a:ea typeface="Times New Roman" panose="02020603050405020304" pitchFamily="18" charset="0"/>
                <a:cs typeface="Times New Roman" panose="02020603050405020304" pitchFamily="18" charset="0"/>
              </a:rPr>
              <a:t>لكن الواقع يثبت أن التقدير الخاطئ للمستوى العام للأسعار من قبل العمال لا يمكننا من استبعاد أثر تحركات الأسعار ، و بالتالي يجب إدخاله في الحسبان ، و عليه نعيد صياغة دالة عرض العمل بدلالة معدل الأجر الحقيقي مع الاحتفاظ بعدم مرونة معدل الأجر الإسمي نحو الانخفاض و هذا ما اعتبره البكينيون  في الواقع </a:t>
            </a:r>
            <a:endParaRPr lang="fr-FR" dirty="0"/>
          </a:p>
        </p:txBody>
      </p:sp>
      <p:pic>
        <p:nvPicPr>
          <p:cNvPr id="59" name="Image 58"/>
          <p:cNvPicPr>
            <a:picLocks noChangeAspect="1"/>
          </p:cNvPicPr>
          <p:nvPr/>
        </p:nvPicPr>
        <p:blipFill>
          <a:blip r:embed="rId3"/>
          <a:stretch>
            <a:fillRect/>
          </a:stretch>
        </p:blipFill>
        <p:spPr>
          <a:xfrm>
            <a:off x="5664200" y="3889375"/>
            <a:ext cx="6527800" cy="2968625"/>
          </a:xfrm>
          <a:prstGeom prst="rect">
            <a:avLst/>
          </a:prstGeom>
        </p:spPr>
      </p:pic>
    </p:spTree>
    <p:extLst>
      <p:ext uri="{BB962C8B-B14F-4D97-AF65-F5344CB8AC3E}">
        <p14:creationId xmlns:p14="http://schemas.microsoft.com/office/powerpoint/2010/main" xmlns="" val="3256350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marL="0" lvl="0" indent="0" algn="r" rtl="1">
              <a:buNone/>
            </a:pPr>
            <a:r>
              <a:rPr lang="ar-DZ" b="1" dirty="0" smtClean="0"/>
              <a:t>2-</a:t>
            </a:r>
            <a:r>
              <a:rPr lang="ar-SA" b="1" dirty="0" smtClean="0"/>
              <a:t>الطلب </a:t>
            </a:r>
            <a:r>
              <a:rPr lang="ar-SA" b="1" dirty="0"/>
              <a:t>على العمل:</a:t>
            </a:r>
            <a:endParaRPr lang="fr-FR" dirty="0"/>
          </a:p>
          <a:p>
            <a:pPr algn="r" rtl="1"/>
            <a:r>
              <a:rPr lang="ar-SA" sz="2400" dirty="0"/>
              <a:t>لا يختلف </a:t>
            </a:r>
            <a:r>
              <a:rPr lang="ar-SA" sz="2400" dirty="0" err="1"/>
              <a:t>كينز</a:t>
            </a:r>
            <a:r>
              <a:rPr lang="ar-SA" sz="2400" dirty="0"/>
              <a:t> مع الكلاسيك فيما يتعلق بدالة الطلب على العمل، فهو يقبل فرضية المنافسة التامة، وبالتالي السعي لتنظيم </a:t>
            </a:r>
            <a:r>
              <a:rPr lang="ar-DZ" sz="2400" dirty="0"/>
              <a:t>الربح تحت قيد دالة الإنتاج، وقاعدة التوازن هي استمرار المنتج في إنتاج وعرض كميات إضافية من سلعته حتى تتساوى التكلفة الحدية مع الإنتاجية الحدية. </a:t>
            </a:r>
            <a:r>
              <a:rPr lang="ar-DZ" sz="2400" dirty="0" smtClean="0"/>
              <a:t>فشرط </a:t>
            </a:r>
            <a:r>
              <a:rPr lang="ar-DZ" sz="2400" dirty="0"/>
              <a:t>تعظيم الربح بالنسبة للاقتصاد الوطني يمكن كتابته كما يلي:</a:t>
            </a:r>
            <a:endParaRPr lang="fr-FR" sz="2400" dirty="0"/>
          </a:p>
          <a:p>
            <a:pPr marL="0" indent="0">
              <a:buNone/>
            </a:pPr>
            <a:endParaRPr lang="fr-FR" dirty="0"/>
          </a:p>
        </p:txBody>
      </p:sp>
      <p:pic>
        <p:nvPicPr>
          <p:cNvPr id="13" name="Image 12"/>
          <p:cNvPicPr>
            <a:picLocks noChangeAspect="1"/>
          </p:cNvPicPr>
          <p:nvPr/>
        </p:nvPicPr>
        <p:blipFill>
          <a:blip r:embed="rId2"/>
          <a:stretch>
            <a:fillRect/>
          </a:stretch>
        </p:blipFill>
        <p:spPr>
          <a:xfrm>
            <a:off x="6032500" y="1498599"/>
            <a:ext cx="6070600" cy="3760429"/>
          </a:xfrm>
          <a:prstGeom prst="rect">
            <a:avLst/>
          </a:prstGeom>
        </p:spPr>
      </p:pic>
      <p:pic>
        <p:nvPicPr>
          <p:cNvPr id="14" name="Image 13"/>
          <p:cNvPicPr>
            <a:picLocks noChangeAspect="1"/>
          </p:cNvPicPr>
          <p:nvPr/>
        </p:nvPicPr>
        <p:blipFill>
          <a:blip r:embed="rId3"/>
          <a:stretch>
            <a:fillRect/>
          </a:stretch>
        </p:blipFill>
        <p:spPr>
          <a:xfrm>
            <a:off x="0" y="1498600"/>
            <a:ext cx="6197600" cy="3975100"/>
          </a:xfrm>
          <a:prstGeom prst="rect">
            <a:avLst/>
          </a:prstGeom>
        </p:spPr>
      </p:pic>
      <p:sp>
        <p:nvSpPr>
          <p:cNvPr id="15" name="Rectangle 14"/>
          <p:cNvSpPr/>
          <p:nvPr/>
        </p:nvSpPr>
        <p:spPr>
          <a:xfrm rot="10800000" flipV="1">
            <a:off x="-1" y="5259029"/>
            <a:ext cx="12103099" cy="646331"/>
          </a:xfrm>
          <a:prstGeom prst="rect">
            <a:avLst/>
          </a:prstGeom>
        </p:spPr>
        <p:txBody>
          <a:bodyPr wrap="square">
            <a:spAutoFit/>
          </a:bodyPr>
          <a:lstStyle/>
          <a:p>
            <a:pPr algn="justLow" rtl="1">
              <a:lnSpc>
                <a:spcPct val="150000"/>
              </a:lnSpc>
              <a:spcAft>
                <a:spcPts val="0"/>
              </a:spcAft>
            </a:pPr>
            <a:r>
              <a:rPr lang="ar-DZ" sz="2400" dirty="0">
                <a:latin typeface="Times New Roman" panose="02020603050405020304" pitchFamily="18" charset="0"/>
                <a:ea typeface="Times New Roman" panose="02020603050405020304" pitchFamily="18" charset="0"/>
              </a:rPr>
              <a:t>والميل السالب ينتج عن طبيعة دالة الإنتاج في الفترة القصيرة حيث نجد أن الناتج (الدخل الحقيقي) دالة في عنصر العمل</a:t>
            </a:r>
            <a:r>
              <a:rPr lang="ar-DZ" dirty="0">
                <a:latin typeface="Times New Roman" panose="02020603050405020304" pitchFamily="18" charset="0"/>
                <a:ea typeface="Times New Roman" panose="02020603050405020304" pitchFamily="18" charset="0"/>
              </a:rPr>
              <a:t>.</a:t>
            </a:r>
            <a:endParaRPr lang="fr-FR"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504299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450" y="0"/>
            <a:ext cx="12192000" cy="6858000"/>
          </a:xfrm>
        </p:spPr>
        <p:txBody>
          <a:bodyPr/>
          <a:lstStyle/>
          <a:p>
            <a:pPr marL="0" lvl="0" indent="0" algn="r" rtl="1">
              <a:buNone/>
            </a:pPr>
            <a:r>
              <a:rPr lang="ar-DZ" b="1" dirty="0" smtClean="0"/>
              <a:t>3-التوازن في سوق العمل :</a:t>
            </a:r>
            <a:endParaRPr lang="ar-DZ" dirty="0" smtClean="0"/>
          </a:p>
          <a:p>
            <a:pPr algn="r" rtl="1"/>
            <a:r>
              <a:rPr lang="ar-DZ" dirty="0" smtClean="0"/>
              <a:t>إن تحديد المستوى التوازني للعمالة ينتج عن تطابق عرض و طلب العمل طالما يفترض ثبات مستوى الأسعار و أن العرض كذلك يرتبط بمعدل الأجر الحقيقي فانه يمكن رسم منحنى طلب العمل على نفس الشكل</a:t>
            </a:r>
            <a:r>
              <a:rPr lang="ar-DZ" baseline="30000" dirty="0" smtClean="0"/>
              <a:t> (6)</a:t>
            </a:r>
            <a:r>
              <a:rPr lang="ar-DZ" dirty="0" smtClean="0"/>
              <a:t> و الشكل التالي يمثل توازن سوق العمل عند </a:t>
            </a:r>
            <a:r>
              <a:rPr lang="ar-DZ" dirty="0" err="1" smtClean="0"/>
              <a:t>كينز</a:t>
            </a:r>
            <a:r>
              <a:rPr lang="ar-DZ" dirty="0" smtClean="0"/>
              <a:t> </a:t>
            </a:r>
          </a:p>
          <a:p>
            <a:pPr marL="0" indent="0" algn="r" rtl="1">
              <a:buNone/>
            </a:pPr>
            <a:endParaRPr lang="fr-FR" dirty="0"/>
          </a:p>
        </p:txBody>
      </p:sp>
      <p:pic>
        <p:nvPicPr>
          <p:cNvPr id="4" name="Image 3"/>
          <p:cNvPicPr>
            <a:picLocks noChangeAspect="1"/>
          </p:cNvPicPr>
          <p:nvPr/>
        </p:nvPicPr>
        <p:blipFill>
          <a:blip r:embed="rId2"/>
          <a:stretch>
            <a:fillRect/>
          </a:stretch>
        </p:blipFill>
        <p:spPr>
          <a:xfrm>
            <a:off x="0" y="1778001"/>
            <a:ext cx="12103100" cy="3898899"/>
          </a:xfrm>
          <a:prstGeom prst="rect">
            <a:avLst/>
          </a:prstGeom>
        </p:spPr>
      </p:pic>
      <p:sp>
        <p:nvSpPr>
          <p:cNvPr id="5" name="Rectangle 4"/>
          <p:cNvSpPr/>
          <p:nvPr/>
        </p:nvSpPr>
        <p:spPr>
          <a:xfrm rot="10800000" flipV="1">
            <a:off x="0" y="5795487"/>
            <a:ext cx="12192000" cy="579582"/>
          </a:xfrm>
          <a:prstGeom prst="rect">
            <a:avLst/>
          </a:prstGeom>
        </p:spPr>
        <p:txBody>
          <a:bodyPr wrap="square">
            <a:spAutoFit/>
          </a:bodyPr>
          <a:lstStyle/>
          <a:p>
            <a:pPr algn="just" rtl="1">
              <a:lnSpc>
                <a:spcPct val="150000"/>
              </a:lnSpc>
              <a:spcAft>
                <a:spcPts val="0"/>
              </a:spcAft>
            </a:pPr>
            <a:r>
              <a:rPr lang="ar-DZ" sz="2400" dirty="0">
                <a:latin typeface="Times New Roman" panose="02020603050405020304" pitchFamily="18" charset="0"/>
                <a:ea typeface="Times New Roman" panose="02020603050405020304" pitchFamily="18" charset="0"/>
              </a:rPr>
              <a:t>ولكن ولظروف معينة يمكن أن تحدث انتقالات على مستوى منحنى عرض العمل أو طلب العمل وبالتالي ماذا يحدث للتوازن؟</a:t>
            </a:r>
            <a:endParaRPr lang="fr-FR"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82612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900" y="1"/>
            <a:ext cx="12103100" cy="736600"/>
          </a:xfrm>
        </p:spPr>
        <p:txBody>
          <a:bodyPr>
            <a:normAutofit/>
          </a:bodyPr>
          <a:lstStyle/>
          <a:p>
            <a:pPr algn="ctr" rtl="1"/>
            <a:r>
              <a:rPr lang="ar-DZ" b="1" dirty="0"/>
              <a:t>ثانيا التوازن العام واشتقاق منحى الطلب </a:t>
            </a:r>
            <a:r>
              <a:rPr lang="ar-DZ" b="1" dirty="0" smtClean="0"/>
              <a:t>والعرض</a:t>
            </a:r>
            <a:endParaRPr lang="fr-FR" dirty="0"/>
          </a:p>
        </p:txBody>
      </p:sp>
      <p:sp>
        <p:nvSpPr>
          <p:cNvPr id="3" name="Espace réservé du contenu 2"/>
          <p:cNvSpPr>
            <a:spLocks noGrp="1"/>
          </p:cNvSpPr>
          <p:nvPr>
            <p:ph idx="1"/>
          </p:nvPr>
        </p:nvSpPr>
        <p:spPr>
          <a:xfrm>
            <a:off x="0" y="571500"/>
            <a:ext cx="12192000" cy="6286500"/>
          </a:xfrm>
        </p:spPr>
        <p:txBody>
          <a:bodyPr>
            <a:normAutofit/>
          </a:bodyPr>
          <a:lstStyle/>
          <a:p>
            <a:pPr algn="r" rtl="1"/>
            <a:r>
              <a:rPr lang="ar-DZ" sz="2400" dirty="0" smtClean="0"/>
              <a:t>من الافتراضات الأساسية لتي يقوم عليها توازن الدخل الوطني ثبات مستوى العام للأسعار ووفقا لهذا الافتراض يتم تحديد توازن الدخل عندما يتساوى الدخل الكلّي مع الإنفاق الكلّي. إلاّ أن افتراض ثبات المستوى العام للأسعار يعد افتراض غير واقعي، فحقيقة الأمر أنّ هناك تغيرات دائمة ومستمرة في المستوى العام للأسعار والتغيرات في الأسعار من شأنها إحداث تغيرات في عناصر الإنفاق الكلّي</a:t>
            </a:r>
          </a:p>
          <a:p>
            <a:pPr marL="0" indent="0" algn="r" rtl="1">
              <a:buNone/>
            </a:pPr>
            <a:r>
              <a:rPr lang="ar-DZ" sz="2400" b="1" dirty="0" smtClean="0"/>
              <a:t>1-مفهوم </a:t>
            </a:r>
            <a:r>
              <a:rPr lang="ar-DZ" sz="2400" b="1" dirty="0"/>
              <a:t>التوازن العام:</a:t>
            </a:r>
            <a:endParaRPr lang="fr-FR" sz="2400" dirty="0"/>
          </a:p>
          <a:p>
            <a:pPr marL="0" indent="0" algn="r" rtl="1">
              <a:buNone/>
            </a:pPr>
            <a:r>
              <a:rPr lang="ar-DZ" sz="2400" dirty="0"/>
              <a:t>لتحديد القيم التوازنية لكل من مستوى العام للأسعار، مستوى الاستخدام، وسعر الفائدة يجب دمج الأسواق التالية:</a:t>
            </a:r>
            <a:endParaRPr lang="fr-FR" sz="2400" dirty="0"/>
          </a:p>
          <a:p>
            <a:pPr algn="r" rtl="1"/>
            <a:endParaRPr lang="fr-FR" sz="2400" dirty="0"/>
          </a:p>
        </p:txBody>
      </p:sp>
      <p:pic>
        <p:nvPicPr>
          <p:cNvPr id="4" name="Image 3"/>
          <p:cNvPicPr>
            <a:picLocks noChangeAspect="1"/>
          </p:cNvPicPr>
          <p:nvPr/>
        </p:nvPicPr>
        <p:blipFill>
          <a:blip r:embed="rId2"/>
          <a:stretch>
            <a:fillRect/>
          </a:stretch>
        </p:blipFill>
        <p:spPr>
          <a:xfrm>
            <a:off x="0" y="2971800"/>
            <a:ext cx="12192000" cy="3886200"/>
          </a:xfrm>
          <a:prstGeom prst="rect">
            <a:avLst/>
          </a:prstGeom>
        </p:spPr>
      </p:pic>
    </p:spTree>
    <p:extLst>
      <p:ext uri="{BB962C8B-B14F-4D97-AF65-F5344CB8AC3E}">
        <p14:creationId xmlns:p14="http://schemas.microsoft.com/office/powerpoint/2010/main" xmlns="" val="1488529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marL="0" lvl="0" indent="0" algn="r" rtl="1">
              <a:buNone/>
            </a:pPr>
            <a:r>
              <a:rPr lang="ar-DZ" sz="2400" b="1" dirty="0" smtClean="0"/>
              <a:t>2-منحنى الطلب الكلي: </a:t>
            </a:r>
            <a:r>
              <a:rPr lang="ar-DZ" sz="2400" dirty="0" smtClean="0"/>
              <a:t>لإيجاد منحنى الطلب الكلّي الذي يربط بين الإنتاج الوطني والمستوى العام للأسعار انطلاقا من نموذج (</a:t>
            </a:r>
            <a:r>
              <a:rPr lang="fr-FR" sz="2400" b="1" i="1" dirty="0" smtClean="0"/>
              <a:t>ISLM</a:t>
            </a:r>
            <a:r>
              <a:rPr lang="ar-DZ" sz="2400" dirty="0" smtClean="0"/>
              <a:t>) أي يرتبط بسوق السلع والخدمات وسوق النقد. إنّ تقاطع منحنى </a:t>
            </a:r>
            <a:r>
              <a:rPr lang="fr-FR" sz="2400" b="1" i="1" dirty="0" smtClean="0"/>
              <a:t>IS</a:t>
            </a:r>
            <a:r>
              <a:rPr lang="fr-FR" sz="2400" i="1" dirty="0" smtClean="0"/>
              <a:t> </a:t>
            </a:r>
            <a:r>
              <a:rPr lang="ar-DZ" sz="2400" dirty="0" smtClean="0"/>
              <a:t>و </a:t>
            </a:r>
            <a:r>
              <a:rPr lang="fr-FR" sz="2400" b="1" i="1" dirty="0" smtClean="0"/>
              <a:t>LM</a:t>
            </a:r>
            <a:r>
              <a:rPr lang="ar-DZ" sz="2400" dirty="0" smtClean="0"/>
              <a:t> يؤدي إلى تحديد مجموعة التوازن من الدخل الوطني وسعر الفائدة وذلك عند افتراض ثبات أسعار </a:t>
            </a:r>
            <a:r>
              <a:rPr lang="fr-FR" sz="2400" i="1" dirty="0" smtClean="0"/>
              <a:t>P</a:t>
            </a:r>
            <a:r>
              <a:rPr lang="ar-DZ" sz="2400" dirty="0" smtClean="0"/>
              <a:t>.</a:t>
            </a:r>
          </a:p>
          <a:p>
            <a:pPr marL="0" indent="0" algn="r" rtl="1">
              <a:buNone/>
            </a:pPr>
            <a:endParaRPr lang="ar-DZ" sz="2400" dirty="0"/>
          </a:p>
          <a:p>
            <a:pPr marL="0" indent="0" algn="r" rtl="1">
              <a:buNone/>
            </a:pPr>
            <a:endParaRPr lang="ar-DZ" sz="2400" dirty="0"/>
          </a:p>
          <a:p>
            <a:pPr marL="0" indent="0" algn="r" rtl="1">
              <a:buNone/>
            </a:pPr>
            <a:r>
              <a:rPr lang="ar-DZ" sz="2400" dirty="0"/>
              <a:t>وفي حالة تغير مستويات الأسعار تتغير مستويات التوازن من </a:t>
            </a:r>
            <a:r>
              <a:rPr lang="fr-FR" sz="2400" i="1" dirty="0"/>
              <a:t>Y</a:t>
            </a:r>
            <a:r>
              <a:rPr lang="ar-DZ" sz="2400" dirty="0"/>
              <a:t> و</a:t>
            </a:r>
            <a:r>
              <a:rPr lang="fr-FR" sz="2400" i="1" dirty="0"/>
              <a:t>i</a:t>
            </a:r>
            <a:r>
              <a:rPr lang="ar-DZ" sz="2400" dirty="0"/>
              <a:t> من خلال التغيرات في العرض الحقيقي للنقد ممثلا بانتقال منحنى </a:t>
            </a:r>
            <a:r>
              <a:rPr lang="fr-FR" sz="2400" i="1" dirty="0"/>
              <a:t>LM</a:t>
            </a:r>
            <a:r>
              <a:rPr lang="ar-DZ" sz="2400" dirty="0"/>
              <a:t>.</a:t>
            </a:r>
            <a:endParaRPr lang="fr-FR" sz="2400" dirty="0"/>
          </a:p>
          <a:p>
            <a:pPr marL="0" indent="0" algn="r" rtl="1">
              <a:buNone/>
            </a:pPr>
            <a:endParaRPr lang="fr-FR" sz="2400" dirty="0" smtClean="0"/>
          </a:p>
          <a:p>
            <a:pPr marL="0" indent="0" algn="r" rtl="1">
              <a:buNone/>
            </a:pPr>
            <a:endParaRPr lang="fr-FR" sz="2400" dirty="0"/>
          </a:p>
        </p:txBody>
      </p:sp>
      <p:pic>
        <p:nvPicPr>
          <p:cNvPr id="4" name="Image 3"/>
          <p:cNvPicPr>
            <a:picLocks noChangeAspect="1"/>
          </p:cNvPicPr>
          <p:nvPr/>
        </p:nvPicPr>
        <p:blipFill>
          <a:blip r:embed="rId2"/>
          <a:stretch>
            <a:fillRect/>
          </a:stretch>
        </p:blipFill>
        <p:spPr>
          <a:xfrm>
            <a:off x="0" y="736599"/>
            <a:ext cx="3721100" cy="1028701"/>
          </a:xfrm>
          <a:prstGeom prst="rect">
            <a:avLst/>
          </a:prstGeom>
        </p:spPr>
      </p:pic>
      <p:pic>
        <p:nvPicPr>
          <p:cNvPr id="5" name="Image 4"/>
          <p:cNvPicPr>
            <a:picLocks noChangeAspect="1"/>
          </p:cNvPicPr>
          <p:nvPr/>
        </p:nvPicPr>
        <p:blipFill>
          <a:blip r:embed="rId3"/>
          <a:stretch>
            <a:fillRect/>
          </a:stretch>
        </p:blipFill>
        <p:spPr>
          <a:xfrm>
            <a:off x="177800" y="2501900"/>
            <a:ext cx="10248900" cy="4268788"/>
          </a:xfrm>
          <a:prstGeom prst="rect">
            <a:avLst/>
          </a:prstGeom>
        </p:spPr>
      </p:pic>
    </p:spTree>
    <p:extLst>
      <p:ext uri="{BB962C8B-B14F-4D97-AF65-F5344CB8AC3E}">
        <p14:creationId xmlns:p14="http://schemas.microsoft.com/office/powerpoint/2010/main" xmlns="" val="3877346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marL="0" lvl="0" indent="0" algn="r" rtl="1">
              <a:buNone/>
            </a:pPr>
            <a:r>
              <a:rPr lang="ar-DZ" b="1" dirty="0" smtClean="0"/>
              <a:t>3-منحنى </a:t>
            </a:r>
            <a:r>
              <a:rPr lang="ar-DZ" b="1" dirty="0"/>
              <a:t>العرض الكلّي:</a:t>
            </a:r>
            <a:endParaRPr lang="fr-FR" dirty="0"/>
          </a:p>
          <a:p>
            <a:pPr marL="0" indent="0" algn="r" rtl="1">
              <a:buNone/>
            </a:pPr>
            <a:r>
              <a:rPr lang="ar-DZ" sz="2400" dirty="0"/>
              <a:t>لاشتقاق منحنى العرض الكلي الذي يربط ما بين الإنتاج الوطني والمستوى العام للأسعار كما هو مبين في الشكل التالي:</a:t>
            </a:r>
            <a:endParaRPr lang="fr-FR" sz="2400" dirty="0"/>
          </a:p>
          <a:p>
            <a:pPr marL="0" indent="0">
              <a:buNone/>
            </a:pPr>
            <a:endParaRPr lang="fr-FR" dirty="0"/>
          </a:p>
        </p:txBody>
      </p:sp>
      <p:pic>
        <p:nvPicPr>
          <p:cNvPr id="4" name="Image 3"/>
          <p:cNvPicPr>
            <a:picLocks noChangeAspect="1"/>
          </p:cNvPicPr>
          <p:nvPr/>
        </p:nvPicPr>
        <p:blipFill>
          <a:blip r:embed="rId2"/>
          <a:stretch>
            <a:fillRect/>
          </a:stretch>
        </p:blipFill>
        <p:spPr>
          <a:xfrm>
            <a:off x="279400" y="1079501"/>
            <a:ext cx="11798300" cy="4241799"/>
          </a:xfrm>
          <a:prstGeom prst="rect">
            <a:avLst/>
          </a:prstGeom>
        </p:spPr>
      </p:pic>
      <p:sp>
        <p:nvSpPr>
          <p:cNvPr id="5" name="Rectangle 4"/>
          <p:cNvSpPr/>
          <p:nvPr/>
        </p:nvSpPr>
        <p:spPr>
          <a:xfrm rot="10800000" flipV="1">
            <a:off x="0" y="5446149"/>
            <a:ext cx="12192000" cy="1133580"/>
          </a:xfrm>
          <a:prstGeom prst="rect">
            <a:avLst/>
          </a:prstGeom>
        </p:spPr>
        <p:txBody>
          <a:bodyPr wrap="square">
            <a:spAutoFit/>
          </a:bodyPr>
          <a:lstStyle/>
          <a:p>
            <a:pPr indent="450215" algn="just" rtl="1">
              <a:lnSpc>
                <a:spcPct val="150000"/>
              </a:lnSpc>
              <a:spcBef>
                <a:spcPts val="600"/>
              </a:spcBef>
              <a:spcAft>
                <a:spcPts val="600"/>
              </a:spcAft>
            </a:pPr>
            <a:r>
              <a:rPr lang="ar-DZ" sz="2400" dirty="0">
                <a:latin typeface="Times New Roman" panose="02020603050405020304" pitchFamily="18" charset="0"/>
                <a:ea typeface="Times New Roman" panose="02020603050405020304" pitchFamily="18" charset="0"/>
              </a:rPr>
              <a:t>وما يجدر الإشارة إليه هنا هو انخفاض مستوى الأسعار يؤدي إلى زيادة عرض النقود الحقيقي وفي المقابل سينخفض معدل الفائدة، وانخفاض معدل الفائدة يؤدي بدوره إلى زيادة الاستثمار، وبالتالي زيادة مستوى الدخل التوازني.</a:t>
            </a:r>
            <a:endParaRPr lang="fr-F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37439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marL="0" indent="0" algn="r" rtl="1">
              <a:buNone/>
            </a:pPr>
            <a:r>
              <a:rPr lang="ar-DZ" b="1" dirty="0" smtClean="0"/>
              <a:t>4-تحديد </a:t>
            </a:r>
            <a:r>
              <a:rPr lang="ar-DZ" b="1" dirty="0"/>
              <a:t>التوازن الكلي بيانيا</a:t>
            </a:r>
            <a:endParaRPr lang="fr-FR" dirty="0"/>
          </a:p>
        </p:txBody>
      </p:sp>
      <p:pic>
        <p:nvPicPr>
          <p:cNvPr id="4" name="Image 3"/>
          <p:cNvPicPr>
            <a:picLocks noChangeAspect="1"/>
          </p:cNvPicPr>
          <p:nvPr/>
        </p:nvPicPr>
        <p:blipFill>
          <a:blip r:embed="rId2"/>
          <a:stretch>
            <a:fillRect/>
          </a:stretch>
        </p:blipFill>
        <p:spPr>
          <a:xfrm>
            <a:off x="101600" y="762000"/>
            <a:ext cx="11938000" cy="4292600"/>
          </a:xfrm>
          <a:prstGeom prst="rect">
            <a:avLst/>
          </a:prstGeom>
        </p:spPr>
      </p:pic>
      <p:pic>
        <p:nvPicPr>
          <p:cNvPr id="8" name="Image 7"/>
          <p:cNvPicPr>
            <a:picLocks noChangeAspect="1"/>
          </p:cNvPicPr>
          <p:nvPr/>
        </p:nvPicPr>
        <p:blipFill>
          <a:blip r:embed="rId3"/>
          <a:stretch>
            <a:fillRect/>
          </a:stretch>
        </p:blipFill>
        <p:spPr>
          <a:xfrm>
            <a:off x="101600" y="5149850"/>
            <a:ext cx="12090400" cy="1276350"/>
          </a:xfrm>
          <a:prstGeom prst="rect">
            <a:avLst/>
          </a:prstGeom>
        </p:spPr>
      </p:pic>
    </p:spTree>
    <p:extLst>
      <p:ext uri="{BB962C8B-B14F-4D97-AF65-F5344CB8AC3E}">
        <p14:creationId xmlns:p14="http://schemas.microsoft.com/office/powerpoint/2010/main" xmlns="" val="2304652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176963"/>
          </a:xfrm>
        </p:spPr>
        <p:txBody>
          <a:bodyPr/>
          <a:lstStyle/>
          <a:p>
            <a:pPr algn="r" rtl="1"/>
            <a:r>
              <a:rPr lang="ar-DZ" b="1" dirty="0" smtClean="0"/>
              <a:t>5-أثر </a:t>
            </a:r>
            <a:r>
              <a:rPr lang="ar-DZ" b="1" dirty="0"/>
              <a:t>السياسات المالية والنقدية على التوازن </a:t>
            </a:r>
            <a:r>
              <a:rPr lang="ar-DZ" b="1" dirty="0" smtClean="0"/>
              <a:t>العام: </a:t>
            </a:r>
            <a:r>
              <a:rPr lang="ar-DZ" dirty="0" smtClean="0"/>
              <a:t>تؤدي </a:t>
            </a:r>
            <a:r>
              <a:rPr lang="ar-DZ" dirty="0"/>
              <a:t>زيادة الإنفاق الحكومي إلى تحول منحنى </a:t>
            </a:r>
            <a:r>
              <a:rPr lang="fr-FR" i="1" dirty="0"/>
              <a:t>IS</a:t>
            </a:r>
            <a:r>
              <a:rPr lang="ar-DZ" dirty="0"/>
              <a:t> إلى جهة اليمين متسببا في انتقال منحنى الطلب الكلي إلى </a:t>
            </a:r>
            <a:r>
              <a:rPr lang="fr-FR" i="1" dirty="0"/>
              <a:t>D</a:t>
            </a:r>
            <a:r>
              <a:rPr lang="fr-FR" i="1" baseline="-25000" dirty="0"/>
              <a:t>1</a:t>
            </a:r>
            <a:r>
              <a:rPr lang="ar-DZ" dirty="0"/>
              <a:t> فيزداد الإنتاج ومستوى الاستخدام (حالة الكساد في الاقتصاد</a:t>
            </a:r>
            <a:r>
              <a:rPr lang="ar-DZ" dirty="0" smtClean="0"/>
              <a:t>).وتكمن </a:t>
            </a:r>
            <a:r>
              <a:rPr lang="ar-DZ" dirty="0"/>
              <a:t>الصعوبة الأساسية في مثل هذا التحليل في أنّ الأخذ بافتراض ثبات مستوى العام للأسعار.</a:t>
            </a:r>
            <a:endParaRPr lang="fr-FR" dirty="0"/>
          </a:p>
          <a:p>
            <a:pPr marL="0" lvl="0" indent="0" algn="r" rtl="1">
              <a:buNone/>
            </a:pPr>
            <a:endParaRPr lang="fr-FR" dirty="0"/>
          </a:p>
          <a:p>
            <a:pPr marL="0" indent="0">
              <a:buNone/>
            </a:pPr>
            <a:endParaRPr lang="fr-FR" dirty="0"/>
          </a:p>
        </p:txBody>
      </p:sp>
      <p:pic>
        <p:nvPicPr>
          <p:cNvPr id="4" name="Image 3"/>
          <p:cNvPicPr>
            <a:picLocks noChangeAspect="1"/>
          </p:cNvPicPr>
          <p:nvPr/>
        </p:nvPicPr>
        <p:blipFill>
          <a:blip r:embed="rId2"/>
          <a:stretch>
            <a:fillRect/>
          </a:stretch>
        </p:blipFill>
        <p:spPr>
          <a:xfrm>
            <a:off x="457200" y="1346200"/>
            <a:ext cx="9550400" cy="5511800"/>
          </a:xfrm>
          <a:prstGeom prst="rect">
            <a:avLst/>
          </a:prstGeom>
        </p:spPr>
      </p:pic>
    </p:spTree>
    <p:extLst>
      <p:ext uri="{BB962C8B-B14F-4D97-AF65-F5344CB8AC3E}">
        <p14:creationId xmlns:p14="http://schemas.microsoft.com/office/powerpoint/2010/main" xmlns="" val="36445994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594</Words>
  <Application>Microsoft Office PowerPoint</Application>
  <PresentationFormat>Personnalisé</PresentationFormat>
  <Paragraphs>24</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اثر الاسعار والأجور في التوازن العام</vt:lpstr>
      <vt:lpstr>Diapositive 2</vt:lpstr>
      <vt:lpstr>Diapositive 3</vt:lpstr>
      <vt:lpstr>ثانيا التوازن العام واشتقاق منحى الطلب والعرض</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اثر الاسعار والأجور في التوازن العام</dc:title>
  <dc:creator>HP</dc:creator>
  <cp:lastModifiedBy>nicolas</cp:lastModifiedBy>
  <cp:revision>7</cp:revision>
  <dcterms:created xsi:type="dcterms:W3CDTF">2020-05-17T13:41:21Z</dcterms:created>
  <dcterms:modified xsi:type="dcterms:W3CDTF">2020-05-19T12:00:45Z</dcterms:modified>
</cp:coreProperties>
</file>