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1" r:id="rId2"/>
    <p:sldId id="292" r:id="rId3"/>
    <p:sldId id="293" r:id="rId4"/>
    <p:sldId id="294" r:id="rId5"/>
    <p:sldId id="295" r:id="rId6"/>
    <p:sldId id="296" r:id="rId7"/>
    <p:sldId id="297" r:id="rId8"/>
    <p:sldId id="298"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19" name="عنصر نائب للتذييل 18"/>
          <p:cNvSpPr>
            <a:spLocks noGrp="1"/>
          </p:cNvSpPr>
          <p:nvPr>
            <p:ph type="ftr" sz="quarter" idx="11"/>
          </p:nvPr>
        </p:nvSpPr>
        <p:spPr/>
        <p:txBody>
          <a:bodyPr/>
          <a:lstStyle/>
          <a:p>
            <a:endParaRPr lang="fr-FR"/>
          </a:p>
        </p:txBody>
      </p:sp>
      <p:sp>
        <p:nvSpPr>
          <p:cNvPr id="27" name="عنصر نائب لرقم الشريحة 26"/>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077200" y="6356350"/>
            <a:ext cx="609600" cy="365125"/>
          </a:xfrm>
        </p:spPr>
        <p:txBody>
          <a:bodyPr/>
          <a:lstStyle/>
          <a:p>
            <a:fld id="{10C03A1D-77BC-4461-BCE2-A6B366D972F7}" type="slidenum">
              <a:rPr lang="fr-FR" smtClean="0"/>
              <a:pPr/>
              <a:t>‹N°›</a:t>
            </a:fld>
            <a:endParaRPr lang="fr-F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C4AFD8-5317-44F7-BC75-85DEB62BD677}" type="datetimeFigureOut">
              <a:rPr lang="fr-FR" smtClean="0"/>
              <a:pPr/>
              <a:t>06/10/2015</a:t>
            </a:fld>
            <a:endParaRPr lang="fr-F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C03A1D-77BC-4461-BCE2-A6B366D972F7}" type="slidenum">
              <a:rPr lang="fr-FR" smtClean="0"/>
              <a:pPr/>
              <a:t>‹N°›</a:t>
            </a:fld>
            <a:endParaRPr lang="fr-F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642910" y="0"/>
            <a:ext cx="800105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المحاضرة الثالثة: الآثار الناجمة عن عقد الشركة( الشخصية المعنوية للشركة).</a:t>
            </a:r>
          </a:p>
          <a:p>
            <a:pPr marL="0" marR="0" lvl="0" indent="0" algn="justLow" defTabSz="914400" rtl="1" eaLnBrk="1" fontAlgn="base" latinLnBrk="0" hangingPunct="1">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إذا توفرت جميع الأركان في عقد الشركة نشأ عن هذا العقد شخص جديد هو الشخص المعنوي، الذي ينفصل عن شخصية الشركات والشخصية المعنوية هي الصلاحية لثبوت الحقوق وتحمل الالتزامات، والتي يكتسبها الشخص الطبيعي المعنوي.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بدء الشخصية المعنوية ونهايتها.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بدء الشخصية المعنوية: «نصت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549</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على أنه لا تتمتع الشركة بالشخصية المعنوية إلا من تاريخ قيدها في السجل التجاري...» فالمشرع لا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يعترف</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للشركة التجارية بأي وجود قانوني قبل القيد في السجل.</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 calcmode="lin" valueType="num">
                                      <p:cBhvr>
                                        <p:cTn id="7" dur="500" fill="hold"/>
                                        <p:tgtEl>
                                          <p:spTgt spid="1228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8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28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12289">
                                            <p:txEl>
                                              <p:pRg st="2" end="2"/>
                                            </p:txEl>
                                          </p:spTgt>
                                        </p:tgtEl>
                                        <p:attrNameLst>
                                          <p:attrName>style.visibility</p:attrName>
                                        </p:attrNameLst>
                                      </p:cBhvr>
                                      <p:to>
                                        <p:strVal val="visible"/>
                                      </p:to>
                                    </p:set>
                                    <p:animEffect transition="in" filter="checkerboard(across)">
                                      <p:cBhvr>
                                        <p:cTn id="14" dur="500"/>
                                        <p:tgtEl>
                                          <p:spTgt spid="1228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2289">
                                            <p:txEl>
                                              <p:pRg st="3" end="3"/>
                                            </p:txEl>
                                          </p:spTgt>
                                        </p:tgtEl>
                                        <p:attrNameLst>
                                          <p:attrName>style.visibility</p:attrName>
                                        </p:attrNameLst>
                                      </p:cBhvr>
                                      <p:to>
                                        <p:strVal val="visible"/>
                                      </p:to>
                                    </p:set>
                                    <p:animEffect transition="in" filter="checkerboard(across)">
                                      <p:cBhvr>
                                        <p:cTn id="19" dur="500"/>
                                        <p:tgtEl>
                                          <p:spTgt spid="12289">
                                            <p:txEl>
                                              <p:pRg st="3" end="3"/>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2289">
                                            <p:txEl>
                                              <p:pRg st="4" end="4"/>
                                            </p:txEl>
                                          </p:spTgt>
                                        </p:tgtEl>
                                        <p:attrNameLst>
                                          <p:attrName>style.visibility</p:attrName>
                                        </p:attrNameLst>
                                      </p:cBhvr>
                                      <p:to>
                                        <p:strVal val="visible"/>
                                      </p:to>
                                    </p:set>
                                    <p:animEffect transition="in" filter="checkerboard(across)">
                                      <p:cBhvr>
                                        <p:cTn id="22" dur="500"/>
                                        <p:tgtEl>
                                          <p:spTgt spid="12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14348" y="1500174"/>
            <a:ext cx="764383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نهايتها: نصت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444</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ق.م.ج على:</a:t>
            </a:r>
            <a:r>
              <a:rPr kumimoji="0" lang="en-US" sz="2400" b="0" i="0" u="none" strike="noStrike" cap="none" normalizeH="0" baseline="0" dirty="0" smtClean="0">
                <a:ln>
                  <a:noFill/>
                </a:ln>
                <a:solidFill>
                  <a:schemeClr val="tx1"/>
                </a:solidFill>
                <a:effectLst/>
                <a:latin typeface="Calibri"/>
                <a:ea typeface="Calibri" pitchFamily="34" charset="0"/>
                <a:cs typeface="Simplified Arabic" pitchFamily="18" charset="-78"/>
              </a:rPr>
              <a:t>»</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الشخصية المعنوية للشركة فتبقى مستمرة إلى أن تنتهي التصفية» وكذلك ما أكدته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766</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فقرة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02</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«تبقى الشخصية المعنوية للشركة قائمة لاحتياجات التصفية إلى أن يتم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إقفالها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فالشخصية المعنوية للشركة تبدأ من يوم قيدها في السجل التجاري وتنتهي بتمام التصفية.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Effect transition="in" filter="checkerboard(across)">
                                      <p:cBhvr>
                                        <p:cTn id="7" dur="500"/>
                                        <p:tgtEl>
                                          <p:spTgt spid="2764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7649">
                                            <p:txEl>
                                              <p:pRg st="1" end="1"/>
                                            </p:txEl>
                                          </p:spTgt>
                                        </p:tgtEl>
                                        <p:attrNameLst>
                                          <p:attrName>style.visibility</p:attrName>
                                        </p:attrNameLst>
                                      </p:cBhvr>
                                      <p:to>
                                        <p:strVal val="visible"/>
                                      </p:to>
                                    </p:set>
                                    <p:animEffect transition="in" filter="checkerboard(across)">
                                      <p:cBhvr>
                                        <p:cTn id="10" dur="500"/>
                                        <p:tgtEl>
                                          <p:spTgt spid="276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500042"/>
            <a:ext cx="778671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النتائج المترتبة على الشخصية المعنوية.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fr-FR"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.ذمة مالية مستقلة عن ذمم الشركاء</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أي أن أموال الشركة لا تعتبر ملكا للشركاء بل هي ملك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a:t>
            </a:r>
            <a:r>
              <a:rPr lang="ar-DZ" sz="2400" u="sng" dirty="0" smtClean="0">
                <a:latin typeface="Simplified Arabic" pitchFamily="18" charset="-78"/>
                <a:ea typeface="Calibri" pitchFamily="34" charset="0"/>
                <a:cs typeface="Simplified Arabic" pitchFamily="18" charset="-78"/>
              </a:rPr>
              <a:t>.</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أهلية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للشركة أهلية خاصة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فهي تتمتع بحق التملك وحق التعاقد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فلها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تشتري وتبيع وأن تقرض... وتقوم بجميع هذه الأعمال من يمثل الشركة قانونا بموجب عقد الشركة التأسيسي وفي حدود الصلاحيات الممنوحة له في العقد المذكور.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en-US" sz="2400" u="sng" dirty="0" smtClean="0">
                <a:latin typeface="Simplified Arabic" pitchFamily="18" charset="-78"/>
                <a:ea typeface="Calibri" pitchFamily="34" charset="0"/>
                <a:cs typeface="Simplified Arabic" pitchFamily="18" charset="-78"/>
              </a:rPr>
              <a:t>3</a:t>
            </a:r>
            <a:r>
              <a:rPr lang="ar-DZ" sz="2400" u="sng" dirty="0" smtClean="0">
                <a:latin typeface="Simplified Arabic" pitchFamily="18" charset="-78"/>
                <a:ea typeface="Calibri" pitchFamily="34" charset="0"/>
                <a:cs typeface="Simplified Arabic" pitchFamily="18" charset="-78"/>
              </a:rPr>
              <a:t>.</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يجب أن يكون لكل شركة اسم خاص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يميزها عن غيرها من الشركات ويجب أن يتم اختيار الاسم وشهره طبقا لما يقضي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القانون، كما أن القانون يحمي أي اعتداء على اسم الشركة.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 calcmode="lin" valueType="num">
                                      <p:cBhvr>
                                        <p:cTn id="7" dur="500" fill="hold"/>
                                        <p:tgtEl>
                                          <p:spTgt spid="266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2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6625">
                                            <p:txEl>
                                              <p:pRg st="1" end="1"/>
                                            </p:txEl>
                                          </p:spTgt>
                                        </p:tgtEl>
                                        <p:attrNameLst>
                                          <p:attrName>style.visibility</p:attrName>
                                        </p:attrNameLst>
                                      </p:cBhvr>
                                      <p:to>
                                        <p:strVal val="visible"/>
                                      </p:to>
                                    </p:set>
                                    <p:animEffect transition="in" filter="checkerboard(across)">
                                      <p:cBhvr>
                                        <p:cTn id="14" dur="500"/>
                                        <p:tgtEl>
                                          <p:spTgt spid="26625">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26625">
                                            <p:txEl>
                                              <p:pRg st="2" end="2"/>
                                            </p:txEl>
                                          </p:spTgt>
                                        </p:tgtEl>
                                        <p:attrNameLst>
                                          <p:attrName>style.visibility</p:attrName>
                                        </p:attrNameLst>
                                      </p:cBhvr>
                                      <p:to>
                                        <p:strVal val="visible"/>
                                      </p:to>
                                    </p:set>
                                    <p:animEffect transition="in" filter="checkerboard(across)">
                                      <p:cBhvr>
                                        <p:cTn id="17" dur="500"/>
                                        <p:tgtEl>
                                          <p:spTgt spid="26625">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26625">
                                            <p:txEl>
                                              <p:pRg st="3" end="3"/>
                                            </p:txEl>
                                          </p:spTgt>
                                        </p:tgtEl>
                                        <p:attrNameLst>
                                          <p:attrName>style.visibility</p:attrName>
                                        </p:attrNameLst>
                                      </p:cBhvr>
                                      <p:to>
                                        <p:strVal val="visible"/>
                                      </p:to>
                                    </p:set>
                                    <p:animEffect transition="in" filter="checkerboard(across)">
                                      <p:cBhvr>
                                        <p:cTn id="20" dur="500"/>
                                        <p:tgtEl>
                                          <p:spTgt spid="266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1142984"/>
            <a:ext cx="7786710" cy="3924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a:t>
            </a:r>
            <a:r>
              <a:rPr lang="ar-DZ" sz="2400" u="sng" dirty="0" smtClean="0">
                <a:latin typeface="Simplified Arabic" pitchFamily="18" charset="-78"/>
                <a:ea typeface="Calibri" pitchFamily="34" charset="0"/>
                <a:cs typeface="Simplified Arabic" pitchFamily="18" charset="-78"/>
              </a:rPr>
              <a:t>.</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مواطن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وهو المركز القانوني للشركة وتحديد موطن الشركة له أهمية خاصة، فهو الذي يحدد المحكمة المختصة بالنظر في المنازعات المرفوعة على الشركة، أو شهر إفلاسها والإدارة المختصة بقيد الشركة في السجل التجاري.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just" rtl="1" eaLnBrk="0" fontAlgn="base" hangingPunct="0">
              <a:lnSpc>
                <a:spcPct val="150000"/>
              </a:lnSpc>
              <a:spcBef>
                <a:spcPct val="0"/>
              </a:spcBef>
              <a:spcAft>
                <a:spcPct val="0"/>
              </a:spcAft>
            </a:pPr>
            <a:r>
              <a:rPr lang="en-US" sz="2400" dirty="0" smtClean="0">
                <a:sym typeface="Symbol"/>
              </a:rPr>
              <a:t></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بالنسبة للشركات التي يكون مركزها الرئيسي في الخارج، ولها نشاط في الجزائر فيعتبر مركزها في نظر القانون في الجزائر.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lang="en-US" sz="2400" u="sng" dirty="0" smtClean="0">
                <a:latin typeface="Simplified Arabic" pitchFamily="18" charset="-78"/>
                <a:ea typeface="Calibri" pitchFamily="34" charset="0"/>
                <a:cs typeface="Simplified Arabic" pitchFamily="18" charset="-78"/>
              </a:rPr>
              <a:t>5</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.ممثل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لا تستطيع الشركة كشخص معنوي أن تتعامل بذاتها، ومن ثم يمثلها شخص طبيعي وهو المدير في كل أعمالها.</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Effect transition="in" filter="checkerboard(across)">
                                      <p:cBhvr>
                                        <p:cTn id="7" dur="500"/>
                                        <p:tgtEl>
                                          <p:spTgt spid="2560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5601">
                                            <p:txEl>
                                              <p:pRg st="1" end="1"/>
                                            </p:txEl>
                                          </p:spTgt>
                                        </p:tgtEl>
                                        <p:attrNameLst>
                                          <p:attrName>style.visibility</p:attrName>
                                        </p:attrNameLst>
                                      </p:cBhvr>
                                      <p:to>
                                        <p:strVal val="visible"/>
                                      </p:to>
                                    </p:set>
                                    <p:animEffect transition="in" filter="checkerboard(across)">
                                      <p:cBhvr>
                                        <p:cTn id="10" dur="500"/>
                                        <p:tgtEl>
                                          <p:spTgt spid="2560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5601">
                                            <p:txEl>
                                              <p:pRg st="2" end="2"/>
                                            </p:txEl>
                                          </p:spTgt>
                                        </p:tgtEl>
                                        <p:attrNameLst>
                                          <p:attrName>style.visibility</p:attrName>
                                        </p:attrNameLst>
                                      </p:cBhvr>
                                      <p:to>
                                        <p:strVal val="visible"/>
                                      </p:to>
                                    </p:set>
                                    <p:animEffect transition="in" filter="checkerboard(across)">
                                      <p:cBhvr>
                                        <p:cTn id="13" dur="500"/>
                                        <p:tgtEl>
                                          <p:spTgt spid="256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642918"/>
            <a:ext cx="7929586"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انقضاء الشركة: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.انقضاء الشركة بقوة القانون:</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الأسباب الإدارية.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تنهي الشركة بانقضاء الميعاد الذي عين لها، أي بانتهاء الأجل المحدد.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انتهاء الغرض الذي أنشأت الشركة من أجله.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هلاك مال الشركة أو هلاك جزء كبير منه (هلاك كل المحل أو معظمه)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 موت أحد الشركاء أو الحجز عليه أو إفلاسه، تنقض الشركة لأن شركات الأشخاص تقوم على الاعتبار الشخصي، غير أنه يجوز الاتفاق على استمرارها مع الورثة، أو أن تستمر مع باقي الشركاء.</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 عدم توفر ركن تعدد الشركاء.</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9697">
                                            <p:txEl>
                                              <p:pRg st="0" end="0"/>
                                            </p:txEl>
                                          </p:spTgt>
                                        </p:tgtEl>
                                        <p:attrNameLst>
                                          <p:attrName>style.visibility</p:attrName>
                                        </p:attrNameLst>
                                      </p:cBhvr>
                                      <p:to>
                                        <p:strVal val="visible"/>
                                      </p:to>
                                    </p:set>
                                    <p:anim calcmode="lin" valueType="num">
                                      <p:cBhvr>
                                        <p:cTn id="7" dur="500" fill="hold"/>
                                        <p:tgtEl>
                                          <p:spTgt spid="2969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9697">
                                            <p:txEl>
                                              <p:pRg st="1" end="1"/>
                                            </p:txEl>
                                          </p:spTgt>
                                        </p:tgtEl>
                                        <p:attrNameLst>
                                          <p:attrName>style.visibility</p:attrName>
                                        </p:attrNameLst>
                                      </p:cBhvr>
                                      <p:to>
                                        <p:strVal val="visible"/>
                                      </p:to>
                                    </p:set>
                                    <p:animEffect transition="in" filter="checkerboard(across)">
                                      <p:cBhvr>
                                        <p:cTn id="14" dur="500"/>
                                        <p:tgtEl>
                                          <p:spTgt spid="29697">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29697">
                                            <p:txEl>
                                              <p:pRg st="2" end="2"/>
                                            </p:txEl>
                                          </p:spTgt>
                                        </p:tgtEl>
                                        <p:attrNameLst>
                                          <p:attrName>style.visibility</p:attrName>
                                        </p:attrNameLst>
                                      </p:cBhvr>
                                      <p:to>
                                        <p:strVal val="visible"/>
                                      </p:to>
                                    </p:set>
                                    <p:animEffect transition="in" filter="checkerboard(across)">
                                      <p:cBhvr>
                                        <p:cTn id="17" dur="500"/>
                                        <p:tgtEl>
                                          <p:spTgt spid="29697">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29697">
                                            <p:txEl>
                                              <p:pRg st="3" end="3"/>
                                            </p:txEl>
                                          </p:spTgt>
                                        </p:tgtEl>
                                        <p:attrNameLst>
                                          <p:attrName>style.visibility</p:attrName>
                                        </p:attrNameLst>
                                      </p:cBhvr>
                                      <p:to>
                                        <p:strVal val="visible"/>
                                      </p:to>
                                    </p:set>
                                    <p:animEffect transition="in" filter="checkerboard(across)">
                                      <p:cBhvr>
                                        <p:cTn id="20" dur="500"/>
                                        <p:tgtEl>
                                          <p:spTgt spid="29697">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29697">
                                            <p:txEl>
                                              <p:pRg st="4" end="4"/>
                                            </p:txEl>
                                          </p:spTgt>
                                        </p:tgtEl>
                                        <p:attrNameLst>
                                          <p:attrName>style.visibility</p:attrName>
                                        </p:attrNameLst>
                                      </p:cBhvr>
                                      <p:to>
                                        <p:strVal val="visible"/>
                                      </p:to>
                                    </p:set>
                                    <p:animEffect transition="in" filter="checkerboard(across)">
                                      <p:cBhvr>
                                        <p:cTn id="23" dur="500"/>
                                        <p:tgtEl>
                                          <p:spTgt spid="29697">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29697">
                                            <p:txEl>
                                              <p:pRg st="5" end="5"/>
                                            </p:txEl>
                                          </p:spTgt>
                                        </p:tgtEl>
                                        <p:attrNameLst>
                                          <p:attrName>style.visibility</p:attrName>
                                        </p:attrNameLst>
                                      </p:cBhvr>
                                      <p:to>
                                        <p:strVal val="visible"/>
                                      </p:to>
                                    </p:set>
                                    <p:animEffect transition="in" filter="checkerboard(across)">
                                      <p:cBhvr>
                                        <p:cTn id="26" dur="500"/>
                                        <p:tgtEl>
                                          <p:spTgt spid="29697">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29697">
                                            <p:txEl>
                                              <p:pRg st="6" end="6"/>
                                            </p:txEl>
                                          </p:spTgt>
                                        </p:tgtEl>
                                        <p:attrNameLst>
                                          <p:attrName>style.visibility</p:attrName>
                                        </p:attrNameLst>
                                      </p:cBhvr>
                                      <p:to>
                                        <p:strVal val="visible"/>
                                      </p:to>
                                    </p:set>
                                    <p:animEffect transition="in" filter="checkerboard(across)">
                                      <p:cBhvr>
                                        <p:cTn id="29" dur="500"/>
                                        <p:tgtEl>
                                          <p:spTgt spid="296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785786" y="857232"/>
            <a:ext cx="7286644"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الأسباب الإدارية لانقضاء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ترتكز على الاعتبار الشخصي، وهذه الأسباب نجدها في شركات الأشخاص ومن بينها: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a:t>
            </a:r>
            <a:r>
              <a:rPr kumimoji="0" lang="ar-DZ" sz="2400" b="0"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اتفاق الشركاء، على انقضاء الشركة قبل حلول أجلها، قد يتضمن عقد الشركة نص يقضي بحل الشركة لظروف معينة، وللشركاء من شاء والاتفاق على حل الشركة قبل حلول أجلها.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انسحاب أحد الشركاء.</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ج)اندماج الشركة: اندماج شركة مع شركة أخرى، أو ما يسمى الاندماج عن طريق الضم أو الابتلاع، وهذا يؤدي إلى انقضاء الشركة على أساس المزج.</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Effect transition="in" filter="checkerboard(across)">
                                      <p:cBhvr>
                                        <p:cTn id="7" dur="500"/>
                                        <p:tgtEl>
                                          <p:spTgt spid="2867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8673">
                                            <p:txEl>
                                              <p:pRg st="1" end="1"/>
                                            </p:txEl>
                                          </p:spTgt>
                                        </p:tgtEl>
                                        <p:attrNameLst>
                                          <p:attrName>style.visibility</p:attrName>
                                        </p:attrNameLst>
                                      </p:cBhvr>
                                      <p:to>
                                        <p:strVal val="visible"/>
                                      </p:to>
                                    </p:set>
                                    <p:animEffect transition="in" filter="checkerboard(across)">
                                      <p:cBhvr>
                                        <p:cTn id="10" dur="500"/>
                                        <p:tgtEl>
                                          <p:spTgt spid="2867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8673">
                                            <p:txEl>
                                              <p:pRg st="2" end="2"/>
                                            </p:txEl>
                                          </p:spTgt>
                                        </p:tgtEl>
                                        <p:attrNameLst>
                                          <p:attrName>style.visibility</p:attrName>
                                        </p:attrNameLst>
                                      </p:cBhvr>
                                      <p:to>
                                        <p:strVal val="visible"/>
                                      </p:to>
                                    </p:set>
                                    <p:animEffect transition="in" filter="checkerboard(across)">
                                      <p:cBhvr>
                                        <p:cTn id="13" dur="500"/>
                                        <p:tgtEl>
                                          <p:spTgt spid="2867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8673">
                                            <p:txEl>
                                              <p:pRg st="3" end="3"/>
                                            </p:txEl>
                                          </p:spTgt>
                                        </p:tgtEl>
                                        <p:attrNameLst>
                                          <p:attrName>style.visibility</p:attrName>
                                        </p:attrNameLst>
                                      </p:cBhvr>
                                      <p:to>
                                        <p:strVal val="visible"/>
                                      </p:to>
                                    </p:set>
                                    <p:animEffect transition="in" filter="checkerboard(across)">
                                      <p:cBhvr>
                                        <p:cTn id="16" dur="500"/>
                                        <p:tgtEl>
                                          <p:spTgt spid="286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928662" y="928670"/>
            <a:ext cx="7572396"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الأسباب القضائية: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يجوز للقاضي أن يحكم بحل الشركة بناءا على طلب أحد الشركاء</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عدم وفاء أحد الشركاء بالتزاماته، أو لأسباب خطيرة.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فصل الشريك: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442</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ق.م.ج لا يؤدي فصل الشريك إلى انتهاء الشركة بل تبقى قائمة بين الشركاء، وتقدر حصة الشريك المفصول بقيمتها يوم الفصل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439</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ق.م.ج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خروج أحد الشركاء من الشركة: أجاز المشرع لكل شريك أن يطلب من القضاء إخراجه من الشركة لأسباب معقولة كمرضه، وعدم استطاعته مواصلة العمل بالشركة إذا كان شريكا متضامنا له صفة التاجر.</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769">
                                            <p:txEl>
                                              <p:pRg st="0" end="0"/>
                                            </p:txEl>
                                          </p:spTgt>
                                        </p:tgtEl>
                                        <p:attrNameLst>
                                          <p:attrName>style.visibility</p:attrName>
                                        </p:attrNameLst>
                                      </p:cBhvr>
                                      <p:to>
                                        <p:strVal val="visible"/>
                                      </p:to>
                                    </p:set>
                                    <p:animEffect transition="in" filter="checkerboard(across)">
                                      <p:cBhvr>
                                        <p:cTn id="7" dur="500"/>
                                        <p:tgtEl>
                                          <p:spTgt spid="3276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2769">
                                            <p:txEl>
                                              <p:pRg st="1" end="1"/>
                                            </p:txEl>
                                          </p:spTgt>
                                        </p:tgtEl>
                                        <p:attrNameLst>
                                          <p:attrName>style.visibility</p:attrName>
                                        </p:attrNameLst>
                                      </p:cBhvr>
                                      <p:to>
                                        <p:strVal val="visible"/>
                                      </p:to>
                                    </p:set>
                                    <p:animEffect transition="in" filter="checkerboard(across)">
                                      <p:cBhvr>
                                        <p:cTn id="10" dur="500"/>
                                        <p:tgtEl>
                                          <p:spTgt spid="3276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2769">
                                            <p:txEl>
                                              <p:pRg st="2" end="2"/>
                                            </p:txEl>
                                          </p:spTgt>
                                        </p:tgtEl>
                                        <p:attrNameLst>
                                          <p:attrName>style.visibility</p:attrName>
                                        </p:attrNameLst>
                                      </p:cBhvr>
                                      <p:to>
                                        <p:strVal val="visible"/>
                                      </p:to>
                                    </p:set>
                                    <p:animEffect transition="in" filter="checkerboard(across)">
                                      <p:cBhvr>
                                        <p:cTn id="13" dur="500"/>
                                        <p:tgtEl>
                                          <p:spTgt spid="3276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2769">
                                            <p:txEl>
                                              <p:pRg st="3" end="3"/>
                                            </p:txEl>
                                          </p:spTgt>
                                        </p:tgtEl>
                                        <p:attrNameLst>
                                          <p:attrName>style.visibility</p:attrName>
                                        </p:attrNameLst>
                                      </p:cBhvr>
                                      <p:to>
                                        <p:strVal val="visible"/>
                                      </p:to>
                                    </p:set>
                                    <p:animEffect transition="in" filter="checkerboard(across)">
                                      <p:cBhvr>
                                        <p:cTn id="16" dur="500"/>
                                        <p:tgtEl>
                                          <p:spTgt spid="327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14348" y="1071546"/>
            <a:ext cx="778671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a:t>
            </a: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.إصابة الشركة بخسارة: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آثار انقضاء الشركة: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يقصد </a:t>
            </a:r>
            <a:r>
              <a:rPr kumimoji="0" lang="ar-DZ"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تسوية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المراك</a:t>
            </a:r>
            <a:r>
              <a:rPr lang="ar-DZ" sz="2400" dirty="0" smtClean="0">
                <a:latin typeface="Simplified Arabic" pitchFamily="18" charset="-78"/>
                <a:ea typeface="Calibri" pitchFamily="34" charset="0"/>
                <a:cs typeface="Simplified Arabic" pitchFamily="18" charset="-78"/>
              </a:rPr>
              <a:t>ز</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القانونية للشركة بهدف تقسيم ما تبقى من الأموال بين الشركاء ويترتب على التصفية الآثار التالية: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أ)احتفاظ الشركة بالشخصية المعنوية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تعيين المصفي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القسمة.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Effect transition="in" filter="checkerboard(across)">
                                      <p:cBhvr>
                                        <p:cTn id="7" dur="500"/>
                                        <p:tgtEl>
                                          <p:spTgt spid="317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1745">
                                            <p:txEl>
                                              <p:pRg st="1" end="1"/>
                                            </p:txEl>
                                          </p:spTgt>
                                        </p:tgtEl>
                                        <p:attrNameLst>
                                          <p:attrName>style.visibility</p:attrName>
                                        </p:attrNameLst>
                                      </p:cBhvr>
                                      <p:to>
                                        <p:strVal val="visible"/>
                                      </p:to>
                                    </p:set>
                                    <p:animEffect transition="in" filter="checkerboard(across)">
                                      <p:cBhvr>
                                        <p:cTn id="10" dur="500"/>
                                        <p:tgtEl>
                                          <p:spTgt spid="3174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1745">
                                            <p:txEl>
                                              <p:pRg st="2" end="2"/>
                                            </p:txEl>
                                          </p:spTgt>
                                        </p:tgtEl>
                                        <p:attrNameLst>
                                          <p:attrName>style.visibility</p:attrName>
                                        </p:attrNameLst>
                                      </p:cBhvr>
                                      <p:to>
                                        <p:strVal val="visible"/>
                                      </p:to>
                                    </p:set>
                                    <p:animEffect transition="in" filter="checkerboard(across)">
                                      <p:cBhvr>
                                        <p:cTn id="13" dur="500"/>
                                        <p:tgtEl>
                                          <p:spTgt spid="3174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1745">
                                            <p:txEl>
                                              <p:pRg st="3" end="3"/>
                                            </p:txEl>
                                          </p:spTgt>
                                        </p:tgtEl>
                                        <p:attrNameLst>
                                          <p:attrName>style.visibility</p:attrName>
                                        </p:attrNameLst>
                                      </p:cBhvr>
                                      <p:to>
                                        <p:strVal val="visible"/>
                                      </p:to>
                                    </p:set>
                                    <p:animEffect transition="in" filter="checkerboard(across)">
                                      <p:cBhvr>
                                        <p:cTn id="16" dur="500"/>
                                        <p:tgtEl>
                                          <p:spTgt spid="31745">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1745">
                                            <p:txEl>
                                              <p:pRg st="4" end="4"/>
                                            </p:txEl>
                                          </p:spTgt>
                                        </p:tgtEl>
                                        <p:attrNameLst>
                                          <p:attrName>style.visibility</p:attrName>
                                        </p:attrNameLst>
                                      </p:cBhvr>
                                      <p:to>
                                        <p:strVal val="visible"/>
                                      </p:to>
                                    </p:set>
                                    <p:animEffect transition="in" filter="checkerboard(across)">
                                      <p:cBhvr>
                                        <p:cTn id="19" dur="500"/>
                                        <p:tgtEl>
                                          <p:spTgt spid="31745">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1745">
                                            <p:txEl>
                                              <p:pRg st="5" end="5"/>
                                            </p:txEl>
                                          </p:spTgt>
                                        </p:tgtEl>
                                        <p:attrNameLst>
                                          <p:attrName>style.visibility</p:attrName>
                                        </p:attrNameLst>
                                      </p:cBhvr>
                                      <p:to>
                                        <p:strVal val="visible"/>
                                      </p:to>
                                    </p:set>
                                    <p:animEffect transition="in" filter="checkerboard(across)">
                                      <p:cBhvr>
                                        <p:cTn id="22" dur="500"/>
                                        <p:tgtEl>
                                          <p:spTgt spid="317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299</TotalTime>
  <Words>673</Words>
  <Application>Microsoft Office PowerPoint</Application>
  <PresentationFormat>Affichage à l'écran (4:3)</PresentationFormat>
  <Paragraphs>35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تدفق</vt:lpstr>
      <vt:lpstr>Diapositive 1</vt:lpstr>
      <vt:lpstr>Diapositive 2</vt:lpstr>
      <vt:lpstr>Diapositive 3</vt:lpstr>
      <vt:lpstr>Diapositive 4</vt:lpstr>
      <vt:lpstr>Diapositive 5</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dc:title>
  <dc:creator>SAMI</dc:creator>
  <cp:lastModifiedBy>hp</cp:lastModifiedBy>
  <cp:revision>90</cp:revision>
  <dcterms:created xsi:type="dcterms:W3CDTF">2013-05-04T01:02:08Z</dcterms:created>
  <dcterms:modified xsi:type="dcterms:W3CDTF">2015-10-07T04:20:43Z</dcterms:modified>
</cp:coreProperties>
</file>