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91" r:id="rId2"/>
    <p:sldId id="292" r:id="rId3"/>
    <p:sldId id="293" r:id="rId4"/>
    <p:sldId id="294" r:id="rId5"/>
    <p:sldId id="295" r:id="rId6"/>
    <p:sldId id="296" r:id="rId7"/>
    <p:sldId id="297" r:id="rId8"/>
    <p:sldId id="298"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709"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19" name="عنصر نائب للتذييل 18"/>
          <p:cNvSpPr>
            <a:spLocks noGrp="1"/>
          </p:cNvSpPr>
          <p:nvPr>
            <p:ph type="ftr" sz="quarter" idx="11"/>
          </p:nvPr>
        </p:nvSpPr>
        <p:spPr/>
        <p:txBody>
          <a:bodyPr/>
          <a:lstStyle/>
          <a:p>
            <a:endParaRPr lang="fr-FR"/>
          </a:p>
        </p:txBody>
      </p:sp>
      <p:sp>
        <p:nvSpPr>
          <p:cNvPr id="27" name="عنصر نائب لرقم الشريحة 26"/>
          <p:cNvSpPr>
            <a:spLocks noGrp="1"/>
          </p:cNvSpPr>
          <p:nvPr>
            <p:ph type="sldNum" sz="quarter" idx="12"/>
          </p:nvPr>
        </p:nvSpPr>
        <p:spPr/>
        <p:txBody>
          <a:bodyPr/>
          <a:lstStyle/>
          <a:p>
            <a:fld id="{10C03A1D-77BC-4461-BCE2-A6B366D972F7}"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p:newsflash/>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10C03A1D-77BC-4461-BCE2-A6B366D972F7}"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p:newsflash/>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8" name="عنصر نائب للتذييل 7"/>
          <p:cNvSpPr>
            <a:spLocks noGrp="1"/>
          </p:cNvSpPr>
          <p:nvPr>
            <p:ph type="ftr" sz="quarter" idx="11"/>
          </p:nvPr>
        </p:nvSpPr>
        <p:spPr/>
        <p:txBody>
          <a:bodyPr/>
          <a:lstStyle/>
          <a:p>
            <a:endParaRPr lang="fr-FR"/>
          </a:p>
        </p:txBody>
      </p:sp>
      <p:sp>
        <p:nvSpPr>
          <p:cNvPr id="9" name="عنصر نائب لرقم الشريحة 8"/>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4" name="عنصر نائب للتذييل 3"/>
          <p:cNvSpPr>
            <a:spLocks noGrp="1"/>
          </p:cNvSpPr>
          <p:nvPr>
            <p:ph type="ftr" sz="quarter" idx="11"/>
          </p:nvPr>
        </p:nvSpPr>
        <p:spPr/>
        <p:txBody>
          <a:bodyPr/>
          <a:lstStyle/>
          <a:p>
            <a:endParaRPr lang="fr-FR"/>
          </a:p>
        </p:txBody>
      </p:sp>
      <p:sp>
        <p:nvSpPr>
          <p:cNvPr id="5" name="عنصر نائب لرقم الشريحة 4"/>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3" name="عنصر نائب للتذييل 2"/>
          <p:cNvSpPr>
            <a:spLocks noGrp="1"/>
          </p:cNvSpPr>
          <p:nvPr>
            <p:ph type="ftr" sz="quarter" idx="11"/>
          </p:nvPr>
        </p:nvSpPr>
        <p:spPr/>
        <p:txBody>
          <a:bodyPr/>
          <a:lstStyle/>
          <a:p>
            <a:endParaRPr lang="fr-FR"/>
          </a:p>
        </p:txBody>
      </p:sp>
      <p:sp>
        <p:nvSpPr>
          <p:cNvPr id="4" name="عنصر نائب لرقم الشريحة 3"/>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a:xfrm>
            <a:off x="8077200" y="6356350"/>
            <a:ext cx="609600" cy="365125"/>
          </a:xfrm>
        </p:spPr>
        <p:txBody>
          <a:bodyPr/>
          <a:lstStyle/>
          <a:p>
            <a:fld id="{10C03A1D-77BC-4461-BCE2-A6B366D972F7}" type="slidenum">
              <a:rPr lang="fr-FR" smtClean="0"/>
              <a:pPr/>
              <a:t>‹N°›</a:t>
            </a:fld>
            <a:endParaRPr lang="fr-FR"/>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newsflash/>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9C4AFD8-5317-44F7-BC75-85DEB62BD677}" type="datetimeFigureOut">
              <a:rPr lang="fr-FR" smtClean="0"/>
              <a:pPr/>
              <a:t>06/10/2015</a:t>
            </a:fld>
            <a:endParaRPr lang="fr-FR"/>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0C03A1D-77BC-4461-BCE2-A6B366D972F7}" type="slidenum">
              <a:rPr lang="fr-FR" smtClean="0"/>
              <a:pPr/>
              <a:t>‹N°›</a:t>
            </a:fld>
            <a:endParaRPr lang="fr-FR"/>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p:newsflash/>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642910" y="0"/>
            <a:ext cx="8001056"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buFontTx/>
              <a:buNone/>
              <a:tabLst/>
            </a:pPr>
            <a:r>
              <a:rPr kumimoji="0" lang="ar-DZ"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المحاضرة الثالثة: الآثار الناجمة عن عقد الشركة( الشخصية المعنوية للشركة).</a:t>
            </a:r>
          </a:p>
          <a:p>
            <a:pPr marL="0" marR="0" lvl="0" indent="0" algn="justLow" defTabSz="914400" rtl="1" eaLnBrk="1" fontAlgn="base" latinLnBrk="0" hangingPunct="1">
              <a:lnSpc>
                <a:spcPct val="15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_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إذا توفرت جميع الأركان في عقد الشركة نشأ عن هذا العقد شخص جديد هو الشخص المعنوي، الذي ينفصل عن شخصية الشركات والشخصية المعنوية هي الصلاحية لثبوت الحقوق وتحمل الالتزامات، والتي يكتسبها الشخص الطبيعي المعنوي.</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أولا: بدء الشخصية المعنوية ونهايتها.</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 بدء الشخصية المعنوية: «نصت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م</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549</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ق.ت.ج على أنه لا تتمتع الشركة بالشخصية المعنوية إلا من تاريخ قيدها في السجل التجاري...» فالمشرع لا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يعترف</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للشركة التجارية بأي وجود قانوني قبل القيد في السجل.</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2289">
                                            <p:txEl>
                                              <p:pRg st="0" end="0"/>
                                            </p:txEl>
                                          </p:spTgt>
                                        </p:tgtEl>
                                        <p:attrNameLst>
                                          <p:attrName>style.visibility</p:attrName>
                                        </p:attrNameLst>
                                      </p:cBhvr>
                                      <p:to>
                                        <p:strVal val="visible"/>
                                      </p:to>
                                    </p:set>
                                    <p:anim calcmode="lin" valueType="num">
                                      <p:cBhvr>
                                        <p:cTn id="7" dur="500" fill="hold"/>
                                        <p:tgtEl>
                                          <p:spTgt spid="1228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228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228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12289">
                                            <p:txEl>
                                              <p:pRg st="2" end="2"/>
                                            </p:txEl>
                                          </p:spTgt>
                                        </p:tgtEl>
                                        <p:attrNameLst>
                                          <p:attrName>style.visibility</p:attrName>
                                        </p:attrNameLst>
                                      </p:cBhvr>
                                      <p:to>
                                        <p:strVal val="visible"/>
                                      </p:to>
                                    </p:set>
                                    <p:animEffect transition="in" filter="checkerboard(across)">
                                      <p:cBhvr>
                                        <p:cTn id="14" dur="500"/>
                                        <p:tgtEl>
                                          <p:spTgt spid="12289">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nodeType="clickEffect">
                                  <p:stCondLst>
                                    <p:cond delay="0"/>
                                  </p:stCondLst>
                                  <p:childTnLst>
                                    <p:set>
                                      <p:cBhvr>
                                        <p:cTn id="18" dur="1" fill="hold">
                                          <p:stCondLst>
                                            <p:cond delay="0"/>
                                          </p:stCondLst>
                                        </p:cTn>
                                        <p:tgtEl>
                                          <p:spTgt spid="12289">
                                            <p:txEl>
                                              <p:pRg st="3" end="3"/>
                                            </p:txEl>
                                          </p:spTgt>
                                        </p:tgtEl>
                                        <p:attrNameLst>
                                          <p:attrName>style.visibility</p:attrName>
                                        </p:attrNameLst>
                                      </p:cBhvr>
                                      <p:to>
                                        <p:strVal val="visible"/>
                                      </p:to>
                                    </p:set>
                                    <p:animEffect transition="in" filter="checkerboard(across)">
                                      <p:cBhvr>
                                        <p:cTn id="19" dur="500"/>
                                        <p:tgtEl>
                                          <p:spTgt spid="12289">
                                            <p:txEl>
                                              <p:pRg st="3" end="3"/>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12289">
                                            <p:txEl>
                                              <p:pRg st="4" end="4"/>
                                            </p:txEl>
                                          </p:spTgt>
                                        </p:tgtEl>
                                        <p:attrNameLst>
                                          <p:attrName>style.visibility</p:attrName>
                                        </p:attrNameLst>
                                      </p:cBhvr>
                                      <p:to>
                                        <p:strVal val="visible"/>
                                      </p:to>
                                    </p:set>
                                    <p:animEffect transition="in" filter="checkerboard(across)">
                                      <p:cBhvr>
                                        <p:cTn id="22" dur="500"/>
                                        <p:tgtEl>
                                          <p:spTgt spid="1228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714348" y="1500174"/>
            <a:ext cx="7643834"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 نهايتها: نصت المادة </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444</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ق.م.ج على:</a:t>
            </a:r>
            <a:r>
              <a:rPr kumimoji="0" lang="en-US" sz="2400" b="0" i="0" u="none" strike="noStrike" cap="none" normalizeH="0" baseline="0" dirty="0" smtClean="0">
                <a:ln>
                  <a:noFill/>
                </a:ln>
                <a:solidFill>
                  <a:schemeClr val="tx1"/>
                </a:solidFill>
                <a:effectLst/>
                <a:latin typeface="Calibri"/>
                <a:ea typeface="Calibri" pitchFamily="34" charset="0"/>
                <a:cs typeface="Simplified Arabic" pitchFamily="18" charset="-78"/>
              </a:rPr>
              <a:t>»</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...أما الشخصية المعنوية للشركة فتبقى مستمرة إلى أن تنتهي التصفية» وكذلك ما أكدته المادة </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766</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ق.ت.ج فقرة </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02</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«تبقى الشخصية المعنوية للشركة قائمة لاحتياجات التصفية إلى أن يتم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إقفالها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Char char="•"/>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فالشخصية المعنوية للشركة تبدأ من يوم قيدها في السجل التجاري وتنتهي بتمام التصفية.</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7649">
                                            <p:txEl>
                                              <p:pRg st="0" end="0"/>
                                            </p:txEl>
                                          </p:spTgt>
                                        </p:tgtEl>
                                        <p:attrNameLst>
                                          <p:attrName>style.visibility</p:attrName>
                                        </p:attrNameLst>
                                      </p:cBhvr>
                                      <p:to>
                                        <p:strVal val="visible"/>
                                      </p:to>
                                    </p:set>
                                    <p:animEffect transition="in" filter="checkerboard(across)">
                                      <p:cBhvr>
                                        <p:cTn id="7" dur="500"/>
                                        <p:tgtEl>
                                          <p:spTgt spid="27649">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27649">
                                            <p:txEl>
                                              <p:pRg st="1" end="1"/>
                                            </p:txEl>
                                          </p:spTgt>
                                        </p:tgtEl>
                                        <p:attrNameLst>
                                          <p:attrName>style.visibility</p:attrName>
                                        </p:attrNameLst>
                                      </p:cBhvr>
                                      <p:to>
                                        <p:strVal val="visible"/>
                                      </p:to>
                                    </p:set>
                                    <p:animEffect transition="in" filter="checkerboard(across)">
                                      <p:cBhvr>
                                        <p:cTn id="10" dur="500"/>
                                        <p:tgtEl>
                                          <p:spTgt spid="2764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571472" y="500042"/>
            <a:ext cx="7786710" cy="55861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ثانيا: النتائج المترتبة على الشخصية المعنوية.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tabLst/>
            </a:pPr>
            <a:r>
              <a:rPr kumimoji="0" lang="fr-FR" sz="2400" b="0"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a:t>
            </a:r>
            <a:r>
              <a:rPr kumimoji="0" lang="ar-DZ" sz="2400" b="0"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.ذمة مالية مستقلة عن ذمم الشركاء</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أي أن أموال الشركة لا تعتبر ملكا للشركاء بل هي ملك الشركة.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tabLst/>
            </a:pPr>
            <a:r>
              <a:rPr kumimoji="0" lang="en-US" sz="2400" b="0"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a:t>
            </a:r>
            <a:r>
              <a:rPr lang="ar-DZ" sz="2400" u="sng" dirty="0" smtClean="0">
                <a:latin typeface="Simplified Arabic" pitchFamily="18" charset="-78"/>
                <a:ea typeface="Calibri" pitchFamily="34" charset="0"/>
                <a:cs typeface="Simplified Arabic" pitchFamily="18" charset="-78"/>
              </a:rPr>
              <a:t>.</a:t>
            </a:r>
            <a:r>
              <a:rPr kumimoji="0" lang="ar-DZ" sz="2400" b="0"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أهلية الشركة</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للشركة أهلية خاصة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بها</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فهي تتمتع بحق التملك وحق التعاقد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فلها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أن تشتري وتبيع وأن تقرض... وتقوم بجميع هذه الأعمال من يمثل الشركة قانونا بموجب عقد الشركة التأسيسي وفي حدود الصلاحيات الممنوحة له في العقد المذكور.</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tabLst/>
            </a:pPr>
            <a:r>
              <a:rPr lang="en-US" sz="2400" u="sng" dirty="0" smtClean="0">
                <a:latin typeface="Simplified Arabic" pitchFamily="18" charset="-78"/>
                <a:ea typeface="Calibri" pitchFamily="34" charset="0"/>
                <a:cs typeface="Simplified Arabic" pitchFamily="18" charset="-78"/>
              </a:rPr>
              <a:t>3</a:t>
            </a:r>
            <a:r>
              <a:rPr lang="ar-DZ" sz="2400" u="sng" dirty="0" smtClean="0">
                <a:latin typeface="Simplified Arabic" pitchFamily="18" charset="-78"/>
                <a:ea typeface="Calibri" pitchFamily="34" charset="0"/>
                <a:cs typeface="Simplified Arabic" pitchFamily="18" charset="-78"/>
              </a:rPr>
              <a:t>.</a:t>
            </a:r>
            <a:r>
              <a:rPr kumimoji="0" lang="ar-DZ" sz="2400" b="0"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اسم الشركة</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يجب أن يكون لكل شركة اسم خاص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بها</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يميزها عن غيرها من الشركات ويجب أن يتم اختيار الاسم وشهره طبقا لما يقضي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به</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القانون، كما أن القانون يحمي أي اعتداء على اسم الشركة.</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6625">
                                            <p:txEl>
                                              <p:pRg st="0" end="0"/>
                                            </p:txEl>
                                          </p:spTgt>
                                        </p:tgtEl>
                                        <p:attrNameLst>
                                          <p:attrName>style.visibility</p:attrName>
                                        </p:attrNameLst>
                                      </p:cBhvr>
                                      <p:to>
                                        <p:strVal val="visible"/>
                                      </p:to>
                                    </p:set>
                                    <p:anim calcmode="lin" valueType="num">
                                      <p:cBhvr>
                                        <p:cTn id="7" dur="500" fill="hold"/>
                                        <p:tgtEl>
                                          <p:spTgt spid="2662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662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662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26625">
                                            <p:txEl>
                                              <p:pRg st="1" end="1"/>
                                            </p:txEl>
                                          </p:spTgt>
                                        </p:tgtEl>
                                        <p:attrNameLst>
                                          <p:attrName>style.visibility</p:attrName>
                                        </p:attrNameLst>
                                      </p:cBhvr>
                                      <p:to>
                                        <p:strVal val="visible"/>
                                      </p:to>
                                    </p:set>
                                    <p:animEffect transition="in" filter="checkerboard(across)">
                                      <p:cBhvr>
                                        <p:cTn id="14" dur="500"/>
                                        <p:tgtEl>
                                          <p:spTgt spid="26625">
                                            <p:txEl>
                                              <p:pRg st="1" end="1"/>
                                            </p:txEl>
                                          </p:spTgt>
                                        </p:tgtEl>
                                      </p:cBhvr>
                                    </p:animEffect>
                                  </p:childTnLst>
                                </p:cTn>
                              </p:par>
                              <p:par>
                                <p:cTn id="15" presetID="5" presetClass="entr" presetSubtype="10" fill="hold" nodeType="withEffect">
                                  <p:stCondLst>
                                    <p:cond delay="0"/>
                                  </p:stCondLst>
                                  <p:childTnLst>
                                    <p:set>
                                      <p:cBhvr>
                                        <p:cTn id="16" dur="1" fill="hold">
                                          <p:stCondLst>
                                            <p:cond delay="0"/>
                                          </p:stCondLst>
                                        </p:cTn>
                                        <p:tgtEl>
                                          <p:spTgt spid="26625">
                                            <p:txEl>
                                              <p:pRg st="2" end="2"/>
                                            </p:txEl>
                                          </p:spTgt>
                                        </p:tgtEl>
                                        <p:attrNameLst>
                                          <p:attrName>style.visibility</p:attrName>
                                        </p:attrNameLst>
                                      </p:cBhvr>
                                      <p:to>
                                        <p:strVal val="visible"/>
                                      </p:to>
                                    </p:set>
                                    <p:animEffect transition="in" filter="checkerboard(across)">
                                      <p:cBhvr>
                                        <p:cTn id="17" dur="500"/>
                                        <p:tgtEl>
                                          <p:spTgt spid="26625">
                                            <p:txEl>
                                              <p:pRg st="2" end="2"/>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26625">
                                            <p:txEl>
                                              <p:pRg st="3" end="3"/>
                                            </p:txEl>
                                          </p:spTgt>
                                        </p:tgtEl>
                                        <p:attrNameLst>
                                          <p:attrName>style.visibility</p:attrName>
                                        </p:attrNameLst>
                                      </p:cBhvr>
                                      <p:to>
                                        <p:strVal val="visible"/>
                                      </p:to>
                                    </p:set>
                                    <p:animEffect transition="in" filter="checkerboard(across)">
                                      <p:cBhvr>
                                        <p:cTn id="20" dur="500"/>
                                        <p:tgtEl>
                                          <p:spTgt spid="2662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571472" y="1142984"/>
            <a:ext cx="7786710" cy="39241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50000"/>
              </a:lnSpc>
              <a:spcBef>
                <a:spcPct val="0"/>
              </a:spcBef>
              <a:spcAft>
                <a:spcPct val="0"/>
              </a:spcAft>
              <a:buClrTx/>
              <a:buSzTx/>
              <a:tabLst/>
            </a:pPr>
            <a:r>
              <a:rPr kumimoji="0" lang="en-US" sz="2400" b="0"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a:t>
            </a:r>
            <a:r>
              <a:rPr lang="ar-DZ" sz="2400" u="sng" dirty="0" smtClean="0">
                <a:latin typeface="Simplified Arabic" pitchFamily="18" charset="-78"/>
                <a:ea typeface="Calibri" pitchFamily="34" charset="0"/>
                <a:cs typeface="Simplified Arabic" pitchFamily="18" charset="-78"/>
              </a:rPr>
              <a:t>.</a:t>
            </a:r>
            <a:r>
              <a:rPr kumimoji="0" lang="ar-DZ" sz="2400" b="0"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مواطن الشركة</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وهو المركز القانوني للشركة وتحديد موطن الشركة له أهمية خاصة، فهو الذي يحدد المحكمة المختصة بالنظر في المنازعات المرفوعة على الشركة، أو شهر إفلاسها والإدارة المختصة بقيد الشركة في السجل التجاري.</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algn="just" rtl="1" eaLnBrk="0" fontAlgn="base" hangingPunct="0">
              <a:lnSpc>
                <a:spcPct val="150000"/>
              </a:lnSpc>
              <a:spcBef>
                <a:spcPct val="0"/>
              </a:spcBef>
              <a:spcAft>
                <a:spcPct val="0"/>
              </a:spcAft>
            </a:pPr>
            <a:r>
              <a:rPr lang="en-US" sz="2400" dirty="0" smtClean="0">
                <a:sym typeface="Symbol"/>
              </a:rPr>
              <a:t></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أما بالنسبة للشركات التي يكون مركزها الرئيسي في الخارج، ولها نشاط في الجزائر فيعتبر مركزها في نظر القانون في الجزائر.</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tabLst/>
            </a:pPr>
            <a:r>
              <a:rPr lang="en-US" sz="2400" u="sng" dirty="0" smtClean="0">
                <a:latin typeface="Simplified Arabic" pitchFamily="18" charset="-78"/>
                <a:ea typeface="Calibri" pitchFamily="34" charset="0"/>
                <a:cs typeface="Simplified Arabic" pitchFamily="18" charset="-78"/>
              </a:rPr>
              <a:t>5</a:t>
            </a:r>
            <a:r>
              <a:rPr kumimoji="0" lang="ar-DZ" sz="2400" b="0"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.ممثل الشركة:</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لا تستطيع الشركة كشخص معنوي أن تتعامل بذاتها، ومن ثم يمثلها شخص طبيعي وهو المدير في كل أعمالها.</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5601">
                                            <p:txEl>
                                              <p:pRg st="0" end="0"/>
                                            </p:txEl>
                                          </p:spTgt>
                                        </p:tgtEl>
                                        <p:attrNameLst>
                                          <p:attrName>style.visibility</p:attrName>
                                        </p:attrNameLst>
                                      </p:cBhvr>
                                      <p:to>
                                        <p:strVal val="visible"/>
                                      </p:to>
                                    </p:set>
                                    <p:animEffect transition="in" filter="checkerboard(across)">
                                      <p:cBhvr>
                                        <p:cTn id="7" dur="500"/>
                                        <p:tgtEl>
                                          <p:spTgt spid="2560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25601">
                                            <p:txEl>
                                              <p:pRg st="1" end="1"/>
                                            </p:txEl>
                                          </p:spTgt>
                                        </p:tgtEl>
                                        <p:attrNameLst>
                                          <p:attrName>style.visibility</p:attrName>
                                        </p:attrNameLst>
                                      </p:cBhvr>
                                      <p:to>
                                        <p:strVal val="visible"/>
                                      </p:to>
                                    </p:set>
                                    <p:animEffect transition="in" filter="checkerboard(across)">
                                      <p:cBhvr>
                                        <p:cTn id="10" dur="500"/>
                                        <p:tgtEl>
                                          <p:spTgt spid="25601">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25601">
                                            <p:txEl>
                                              <p:pRg st="2" end="2"/>
                                            </p:txEl>
                                          </p:spTgt>
                                        </p:tgtEl>
                                        <p:attrNameLst>
                                          <p:attrName>style.visibility</p:attrName>
                                        </p:attrNameLst>
                                      </p:cBhvr>
                                      <p:to>
                                        <p:strVal val="visible"/>
                                      </p:to>
                                    </p:set>
                                    <p:animEffect transition="in" filter="checkerboard(across)">
                                      <p:cBhvr>
                                        <p:cTn id="13" dur="500"/>
                                        <p:tgtEl>
                                          <p:spTgt spid="2560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500034" y="642918"/>
            <a:ext cx="7929586"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50000"/>
              </a:lnSpc>
              <a:spcBef>
                <a:spcPct val="0"/>
              </a:spcBef>
              <a:spcAft>
                <a:spcPct val="0"/>
              </a:spcAft>
              <a:buClrTx/>
              <a:buSzTx/>
              <a:buFontTx/>
              <a:buNone/>
              <a:tabLst/>
            </a:pPr>
            <a:r>
              <a:rPr kumimoji="0" lang="ar-DZ"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انقضاء الشركة: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tabLst/>
            </a:pPr>
            <a:r>
              <a:rPr kumimoji="0" lang="fr-FR"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a:t>
            </a: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.انقضاء الشركة بقوة القانون:</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الأسباب الإدارية.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 تنهي الشركة بانقضاء الميعاد الذي عين لها، أي بانتهاء الأجل المحدد.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 انتهاء الغرض الذي أنشأت الشركة من أجله.</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ج) هلاك مال الشركة أو هلاك جزء كبير منه (هلاك كل المحل أو معظمه)</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د) موت أحد الشركاء أو الحجز عليه أو إفلاسه، تنقض الشركة لأن شركات الأشخاص تقوم على الاعتبار الشخصي، غير أنه يجوز الاتفاق على استمرارها مع الورثة، أو أن تستمر مع باقي الشركاء.</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ه) عدم توفر ركن تعدد الشركاء.</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9697">
                                            <p:txEl>
                                              <p:pRg st="0" end="0"/>
                                            </p:txEl>
                                          </p:spTgt>
                                        </p:tgtEl>
                                        <p:attrNameLst>
                                          <p:attrName>style.visibility</p:attrName>
                                        </p:attrNameLst>
                                      </p:cBhvr>
                                      <p:to>
                                        <p:strVal val="visible"/>
                                      </p:to>
                                    </p:set>
                                    <p:anim calcmode="lin" valueType="num">
                                      <p:cBhvr>
                                        <p:cTn id="7" dur="500" fill="hold"/>
                                        <p:tgtEl>
                                          <p:spTgt spid="2969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969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969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29697">
                                            <p:txEl>
                                              <p:pRg st="1" end="1"/>
                                            </p:txEl>
                                          </p:spTgt>
                                        </p:tgtEl>
                                        <p:attrNameLst>
                                          <p:attrName>style.visibility</p:attrName>
                                        </p:attrNameLst>
                                      </p:cBhvr>
                                      <p:to>
                                        <p:strVal val="visible"/>
                                      </p:to>
                                    </p:set>
                                    <p:animEffect transition="in" filter="checkerboard(across)">
                                      <p:cBhvr>
                                        <p:cTn id="14" dur="500"/>
                                        <p:tgtEl>
                                          <p:spTgt spid="29697">
                                            <p:txEl>
                                              <p:pRg st="1" end="1"/>
                                            </p:txEl>
                                          </p:spTgt>
                                        </p:tgtEl>
                                      </p:cBhvr>
                                    </p:animEffect>
                                  </p:childTnLst>
                                </p:cTn>
                              </p:par>
                              <p:par>
                                <p:cTn id="15" presetID="5" presetClass="entr" presetSubtype="10" fill="hold" nodeType="withEffect">
                                  <p:stCondLst>
                                    <p:cond delay="0"/>
                                  </p:stCondLst>
                                  <p:childTnLst>
                                    <p:set>
                                      <p:cBhvr>
                                        <p:cTn id="16" dur="1" fill="hold">
                                          <p:stCondLst>
                                            <p:cond delay="0"/>
                                          </p:stCondLst>
                                        </p:cTn>
                                        <p:tgtEl>
                                          <p:spTgt spid="29697">
                                            <p:txEl>
                                              <p:pRg st="2" end="2"/>
                                            </p:txEl>
                                          </p:spTgt>
                                        </p:tgtEl>
                                        <p:attrNameLst>
                                          <p:attrName>style.visibility</p:attrName>
                                        </p:attrNameLst>
                                      </p:cBhvr>
                                      <p:to>
                                        <p:strVal val="visible"/>
                                      </p:to>
                                    </p:set>
                                    <p:animEffect transition="in" filter="checkerboard(across)">
                                      <p:cBhvr>
                                        <p:cTn id="17" dur="500"/>
                                        <p:tgtEl>
                                          <p:spTgt spid="29697">
                                            <p:txEl>
                                              <p:pRg st="2" end="2"/>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29697">
                                            <p:txEl>
                                              <p:pRg st="3" end="3"/>
                                            </p:txEl>
                                          </p:spTgt>
                                        </p:tgtEl>
                                        <p:attrNameLst>
                                          <p:attrName>style.visibility</p:attrName>
                                        </p:attrNameLst>
                                      </p:cBhvr>
                                      <p:to>
                                        <p:strVal val="visible"/>
                                      </p:to>
                                    </p:set>
                                    <p:animEffect transition="in" filter="checkerboard(across)">
                                      <p:cBhvr>
                                        <p:cTn id="20" dur="500"/>
                                        <p:tgtEl>
                                          <p:spTgt spid="29697">
                                            <p:txEl>
                                              <p:pRg st="3" end="3"/>
                                            </p:txEl>
                                          </p:spTgt>
                                        </p:tgtEl>
                                      </p:cBhvr>
                                    </p:animEffect>
                                  </p:childTnLst>
                                </p:cTn>
                              </p:par>
                              <p:par>
                                <p:cTn id="21" presetID="5" presetClass="entr" presetSubtype="10" fill="hold" nodeType="withEffect">
                                  <p:stCondLst>
                                    <p:cond delay="0"/>
                                  </p:stCondLst>
                                  <p:childTnLst>
                                    <p:set>
                                      <p:cBhvr>
                                        <p:cTn id="22" dur="1" fill="hold">
                                          <p:stCondLst>
                                            <p:cond delay="0"/>
                                          </p:stCondLst>
                                        </p:cTn>
                                        <p:tgtEl>
                                          <p:spTgt spid="29697">
                                            <p:txEl>
                                              <p:pRg st="4" end="4"/>
                                            </p:txEl>
                                          </p:spTgt>
                                        </p:tgtEl>
                                        <p:attrNameLst>
                                          <p:attrName>style.visibility</p:attrName>
                                        </p:attrNameLst>
                                      </p:cBhvr>
                                      <p:to>
                                        <p:strVal val="visible"/>
                                      </p:to>
                                    </p:set>
                                    <p:animEffect transition="in" filter="checkerboard(across)">
                                      <p:cBhvr>
                                        <p:cTn id="23" dur="500"/>
                                        <p:tgtEl>
                                          <p:spTgt spid="29697">
                                            <p:txEl>
                                              <p:pRg st="4" end="4"/>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29697">
                                            <p:txEl>
                                              <p:pRg st="5" end="5"/>
                                            </p:txEl>
                                          </p:spTgt>
                                        </p:tgtEl>
                                        <p:attrNameLst>
                                          <p:attrName>style.visibility</p:attrName>
                                        </p:attrNameLst>
                                      </p:cBhvr>
                                      <p:to>
                                        <p:strVal val="visible"/>
                                      </p:to>
                                    </p:set>
                                    <p:animEffect transition="in" filter="checkerboard(across)">
                                      <p:cBhvr>
                                        <p:cTn id="26" dur="500"/>
                                        <p:tgtEl>
                                          <p:spTgt spid="29697">
                                            <p:txEl>
                                              <p:pRg st="5" end="5"/>
                                            </p:txEl>
                                          </p:spTgt>
                                        </p:tgtEl>
                                      </p:cBhvr>
                                    </p:animEffect>
                                  </p:childTnLst>
                                </p:cTn>
                              </p:par>
                              <p:par>
                                <p:cTn id="27" presetID="5" presetClass="entr" presetSubtype="10" fill="hold" nodeType="withEffect">
                                  <p:stCondLst>
                                    <p:cond delay="0"/>
                                  </p:stCondLst>
                                  <p:childTnLst>
                                    <p:set>
                                      <p:cBhvr>
                                        <p:cTn id="28" dur="1" fill="hold">
                                          <p:stCondLst>
                                            <p:cond delay="0"/>
                                          </p:stCondLst>
                                        </p:cTn>
                                        <p:tgtEl>
                                          <p:spTgt spid="29697">
                                            <p:txEl>
                                              <p:pRg st="6" end="6"/>
                                            </p:txEl>
                                          </p:spTgt>
                                        </p:tgtEl>
                                        <p:attrNameLst>
                                          <p:attrName>style.visibility</p:attrName>
                                        </p:attrNameLst>
                                      </p:cBhvr>
                                      <p:to>
                                        <p:strVal val="visible"/>
                                      </p:to>
                                    </p:set>
                                    <p:animEffect transition="in" filter="checkerboard(across)">
                                      <p:cBhvr>
                                        <p:cTn id="29" dur="500"/>
                                        <p:tgtEl>
                                          <p:spTgt spid="2969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785786" y="857232"/>
            <a:ext cx="7286644" cy="50321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الأسباب الإدارية لانقضاء الشركة</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ترتكز على الاعتبار الشخصي، وهذه الأسباب نجدها في شركات الأشخاص ومن بينها:</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a:t>
            </a:r>
            <a:r>
              <a:rPr kumimoji="0" lang="ar-DZ" sz="2400" b="0" i="0" u="none" strike="noStrike" cap="none" normalizeH="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اتفاق الشركاء، على انقضاء الشركة قبل حلول أجلها، قد يتضمن عقد الشركة نص يقضي بحل الشركة لظروف معينة، وللشركاء من شاء والاتفاق على حل الشركة قبل حلول أجلها.</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 انسحاب أحد الشركاء.</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ج)اندماج الشركة: اندماج شركة مع شركة أخرى، أو ما يسمى الاندماج عن طريق الضم أو الابتلاع، وهذا يؤدي إلى انقضاء الشركة على أساس المزج.</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8673">
                                            <p:txEl>
                                              <p:pRg st="0" end="0"/>
                                            </p:txEl>
                                          </p:spTgt>
                                        </p:tgtEl>
                                        <p:attrNameLst>
                                          <p:attrName>style.visibility</p:attrName>
                                        </p:attrNameLst>
                                      </p:cBhvr>
                                      <p:to>
                                        <p:strVal val="visible"/>
                                      </p:to>
                                    </p:set>
                                    <p:animEffect transition="in" filter="checkerboard(across)">
                                      <p:cBhvr>
                                        <p:cTn id="7" dur="500"/>
                                        <p:tgtEl>
                                          <p:spTgt spid="2867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28673">
                                            <p:txEl>
                                              <p:pRg st="1" end="1"/>
                                            </p:txEl>
                                          </p:spTgt>
                                        </p:tgtEl>
                                        <p:attrNameLst>
                                          <p:attrName>style.visibility</p:attrName>
                                        </p:attrNameLst>
                                      </p:cBhvr>
                                      <p:to>
                                        <p:strVal val="visible"/>
                                      </p:to>
                                    </p:set>
                                    <p:animEffect transition="in" filter="checkerboard(across)">
                                      <p:cBhvr>
                                        <p:cTn id="10" dur="500"/>
                                        <p:tgtEl>
                                          <p:spTgt spid="28673">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28673">
                                            <p:txEl>
                                              <p:pRg st="2" end="2"/>
                                            </p:txEl>
                                          </p:spTgt>
                                        </p:tgtEl>
                                        <p:attrNameLst>
                                          <p:attrName>style.visibility</p:attrName>
                                        </p:attrNameLst>
                                      </p:cBhvr>
                                      <p:to>
                                        <p:strVal val="visible"/>
                                      </p:to>
                                    </p:set>
                                    <p:animEffect transition="in" filter="checkerboard(across)">
                                      <p:cBhvr>
                                        <p:cTn id="13" dur="500"/>
                                        <p:tgtEl>
                                          <p:spTgt spid="28673">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28673">
                                            <p:txEl>
                                              <p:pRg st="3" end="3"/>
                                            </p:txEl>
                                          </p:spTgt>
                                        </p:tgtEl>
                                        <p:attrNameLst>
                                          <p:attrName>style.visibility</p:attrName>
                                        </p:attrNameLst>
                                      </p:cBhvr>
                                      <p:to>
                                        <p:strVal val="visible"/>
                                      </p:to>
                                    </p:set>
                                    <p:animEffect transition="in" filter="checkerboard(across)">
                                      <p:cBhvr>
                                        <p:cTn id="16" dur="500"/>
                                        <p:tgtEl>
                                          <p:spTgt spid="2867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928662" y="928670"/>
            <a:ext cx="7572396" cy="50321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50000"/>
              </a:lnSpc>
              <a:spcBef>
                <a:spcPct val="0"/>
              </a:spcBef>
              <a:spcAft>
                <a:spcPct val="0"/>
              </a:spcAft>
              <a:buClrTx/>
              <a:buSzTx/>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الأسباب القضائية:</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يجوز للقاضي أن يحكم بحل الشركة بناءا على طلب أحد الشركاء</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 عدم وفاء أحد الشركاء بالتزاماته، أو لأسباب خطيرة.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 فصل الشريك: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م</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442</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ق.م.ج لا يؤدي فصل الشريك إلى انتهاء الشركة بل تبقى قائمة بين الشركاء، وتقدر حصة الشريك المفصول بقيمتها يوم الفصل </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439</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ق.م.ج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ج) خروج أحد الشركاء من الشركة: أجاز المشرع لكل شريك أن يطلب من القضاء إخراجه من الشركة لأسباب معقولة كمرضه، وعدم استطاعته مواصلة العمل بالشركة إذا كان شريكا متضامنا له صفة التاجر.</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2769">
                                            <p:txEl>
                                              <p:pRg st="0" end="0"/>
                                            </p:txEl>
                                          </p:spTgt>
                                        </p:tgtEl>
                                        <p:attrNameLst>
                                          <p:attrName>style.visibility</p:attrName>
                                        </p:attrNameLst>
                                      </p:cBhvr>
                                      <p:to>
                                        <p:strVal val="visible"/>
                                      </p:to>
                                    </p:set>
                                    <p:animEffect transition="in" filter="checkerboard(across)">
                                      <p:cBhvr>
                                        <p:cTn id="7" dur="500"/>
                                        <p:tgtEl>
                                          <p:spTgt spid="32769">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2769">
                                            <p:txEl>
                                              <p:pRg st="1" end="1"/>
                                            </p:txEl>
                                          </p:spTgt>
                                        </p:tgtEl>
                                        <p:attrNameLst>
                                          <p:attrName>style.visibility</p:attrName>
                                        </p:attrNameLst>
                                      </p:cBhvr>
                                      <p:to>
                                        <p:strVal val="visible"/>
                                      </p:to>
                                    </p:set>
                                    <p:animEffect transition="in" filter="checkerboard(across)">
                                      <p:cBhvr>
                                        <p:cTn id="10" dur="500"/>
                                        <p:tgtEl>
                                          <p:spTgt spid="32769">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2769">
                                            <p:txEl>
                                              <p:pRg st="2" end="2"/>
                                            </p:txEl>
                                          </p:spTgt>
                                        </p:tgtEl>
                                        <p:attrNameLst>
                                          <p:attrName>style.visibility</p:attrName>
                                        </p:attrNameLst>
                                      </p:cBhvr>
                                      <p:to>
                                        <p:strVal val="visible"/>
                                      </p:to>
                                    </p:set>
                                    <p:animEffect transition="in" filter="checkerboard(across)">
                                      <p:cBhvr>
                                        <p:cTn id="13" dur="500"/>
                                        <p:tgtEl>
                                          <p:spTgt spid="32769">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2769">
                                            <p:txEl>
                                              <p:pRg st="3" end="3"/>
                                            </p:txEl>
                                          </p:spTgt>
                                        </p:tgtEl>
                                        <p:attrNameLst>
                                          <p:attrName>style.visibility</p:attrName>
                                        </p:attrNameLst>
                                      </p:cBhvr>
                                      <p:to>
                                        <p:strVal val="visible"/>
                                      </p:to>
                                    </p:set>
                                    <p:animEffect transition="in" filter="checkerboard(across)">
                                      <p:cBhvr>
                                        <p:cTn id="16" dur="500"/>
                                        <p:tgtEl>
                                          <p:spTgt spid="3276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714348" y="1071546"/>
            <a:ext cx="778671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tabLst/>
            </a:pPr>
            <a:r>
              <a:rPr kumimoji="0" lang="fr-FR"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a:t>
            </a:r>
            <a:r>
              <a:rPr kumimoji="0" lang="ar-DZ"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.إصابة الشركة بخسارة: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آثار انقضاء الشركة: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يقصد </a:t>
            </a:r>
            <a:r>
              <a:rPr kumimoji="0" lang="ar-DZ" sz="28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بها</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تسوية </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المراك</a:t>
            </a:r>
            <a:r>
              <a:rPr lang="ar-DZ" sz="2400" dirty="0" smtClean="0">
                <a:latin typeface="Simplified Arabic" pitchFamily="18" charset="-78"/>
                <a:ea typeface="Calibri" pitchFamily="34" charset="0"/>
                <a:cs typeface="Simplified Arabic" pitchFamily="18" charset="-78"/>
              </a:rPr>
              <a:t>ز</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القانونية للشركة بهدف تقسيم ما تبقى من الأموال بين الشركاء ويترتب على التصفية الآثار التالية: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أ)احتفاظ الشركة بالشخصية المعنوية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 تعيين المصفي</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ج)  القسمة.</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1745">
                                            <p:txEl>
                                              <p:pRg st="0" end="0"/>
                                            </p:txEl>
                                          </p:spTgt>
                                        </p:tgtEl>
                                        <p:attrNameLst>
                                          <p:attrName>style.visibility</p:attrName>
                                        </p:attrNameLst>
                                      </p:cBhvr>
                                      <p:to>
                                        <p:strVal val="visible"/>
                                      </p:to>
                                    </p:set>
                                    <p:animEffect transition="in" filter="checkerboard(across)">
                                      <p:cBhvr>
                                        <p:cTn id="7" dur="500"/>
                                        <p:tgtEl>
                                          <p:spTgt spid="31745">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1745">
                                            <p:txEl>
                                              <p:pRg st="1" end="1"/>
                                            </p:txEl>
                                          </p:spTgt>
                                        </p:tgtEl>
                                        <p:attrNameLst>
                                          <p:attrName>style.visibility</p:attrName>
                                        </p:attrNameLst>
                                      </p:cBhvr>
                                      <p:to>
                                        <p:strVal val="visible"/>
                                      </p:to>
                                    </p:set>
                                    <p:animEffect transition="in" filter="checkerboard(across)">
                                      <p:cBhvr>
                                        <p:cTn id="10" dur="500"/>
                                        <p:tgtEl>
                                          <p:spTgt spid="31745">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1745">
                                            <p:txEl>
                                              <p:pRg st="2" end="2"/>
                                            </p:txEl>
                                          </p:spTgt>
                                        </p:tgtEl>
                                        <p:attrNameLst>
                                          <p:attrName>style.visibility</p:attrName>
                                        </p:attrNameLst>
                                      </p:cBhvr>
                                      <p:to>
                                        <p:strVal val="visible"/>
                                      </p:to>
                                    </p:set>
                                    <p:animEffect transition="in" filter="checkerboard(across)">
                                      <p:cBhvr>
                                        <p:cTn id="13" dur="500"/>
                                        <p:tgtEl>
                                          <p:spTgt spid="31745">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1745">
                                            <p:txEl>
                                              <p:pRg st="3" end="3"/>
                                            </p:txEl>
                                          </p:spTgt>
                                        </p:tgtEl>
                                        <p:attrNameLst>
                                          <p:attrName>style.visibility</p:attrName>
                                        </p:attrNameLst>
                                      </p:cBhvr>
                                      <p:to>
                                        <p:strVal val="visible"/>
                                      </p:to>
                                    </p:set>
                                    <p:animEffect transition="in" filter="checkerboard(across)">
                                      <p:cBhvr>
                                        <p:cTn id="16" dur="500"/>
                                        <p:tgtEl>
                                          <p:spTgt spid="31745">
                                            <p:txEl>
                                              <p:pRg st="3" end="3"/>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31745">
                                            <p:txEl>
                                              <p:pRg st="4" end="4"/>
                                            </p:txEl>
                                          </p:spTgt>
                                        </p:tgtEl>
                                        <p:attrNameLst>
                                          <p:attrName>style.visibility</p:attrName>
                                        </p:attrNameLst>
                                      </p:cBhvr>
                                      <p:to>
                                        <p:strVal val="visible"/>
                                      </p:to>
                                    </p:set>
                                    <p:animEffect transition="in" filter="checkerboard(across)">
                                      <p:cBhvr>
                                        <p:cTn id="19" dur="500"/>
                                        <p:tgtEl>
                                          <p:spTgt spid="31745">
                                            <p:txEl>
                                              <p:pRg st="4" end="4"/>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31745">
                                            <p:txEl>
                                              <p:pRg st="5" end="5"/>
                                            </p:txEl>
                                          </p:spTgt>
                                        </p:tgtEl>
                                        <p:attrNameLst>
                                          <p:attrName>style.visibility</p:attrName>
                                        </p:attrNameLst>
                                      </p:cBhvr>
                                      <p:to>
                                        <p:strVal val="visible"/>
                                      </p:to>
                                    </p:set>
                                    <p:animEffect transition="in" filter="checkerboard(across)">
                                      <p:cBhvr>
                                        <p:cTn id="22" dur="500"/>
                                        <p:tgtEl>
                                          <p:spTgt spid="3174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299</TotalTime>
  <Words>673</Words>
  <Application>Microsoft Office PowerPoint</Application>
  <PresentationFormat>Affichage à l'écran (4:3)</PresentationFormat>
  <Paragraphs>35</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تدفق</vt:lpstr>
      <vt:lpstr>Diapositive 1</vt:lpstr>
      <vt:lpstr>Diapositive 2</vt:lpstr>
      <vt:lpstr>Diapositive 3</vt:lpstr>
      <vt:lpstr>Diapositive 4</vt:lpstr>
      <vt:lpstr>Diapositive 5</vt:lpstr>
      <vt:lpstr>Diapositive 6</vt:lpstr>
      <vt:lpstr>Diapositive 7</vt:lpstr>
      <vt:lpstr>Diapositive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dc:title>
  <dc:creator>SAMI</dc:creator>
  <cp:lastModifiedBy>hp</cp:lastModifiedBy>
  <cp:revision>90</cp:revision>
  <dcterms:created xsi:type="dcterms:W3CDTF">2013-05-04T01:02:08Z</dcterms:created>
  <dcterms:modified xsi:type="dcterms:W3CDTF">2015-10-07T04:20:43Z</dcterms:modified>
</cp:coreProperties>
</file>