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4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55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48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8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1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29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DB72-D393-4295-A515-3833886F2A21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42A9-A155-4261-B47C-A0DE78AF62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84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800" b="1" u="sng" dirty="0">
                <a:latin typeface="Sakkal Majalla" pitchFamily="2" charset="-78"/>
                <a:ea typeface="Calibri"/>
                <a:cs typeface="Sakkal Majalla" pitchFamily="2" charset="-78"/>
              </a:rPr>
              <a:t>المحاضرة </a:t>
            </a:r>
            <a:r>
              <a:rPr lang="ar-DZ" sz="2800" b="1" u="sng" dirty="0" smtClean="0">
                <a:latin typeface="Sakkal Majalla" pitchFamily="2" charset="-78"/>
                <a:ea typeface="Calibri"/>
                <a:cs typeface="Sakkal Majalla" pitchFamily="2" charset="-78"/>
              </a:rPr>
              <a:t>الثامنة</a:t>
            </a:r>
            <a:endParaRPr lang="fr-FR" sz="20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lvl="0" indent="0" algn="ctr" rtl="1">
              <a:spcBef>
                <a:spcPts val="0"/>
              </a:spcBef>
              <a:buNone/>
            </a:pPr>
            <a:r>
              <a:rPr lang="ar-SA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DZ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 الادارة الالكترونية</a:t>
            </a:r>
            <a:endParaRPr lang="ar-DZ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ar-DZ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      </a:t>
            </a:r>
            <a:r>
              <a:rPr lang="ar-SA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لقد غـزت تكنولوجيـا المعلومـات مختلـف جوانـب العمـل الإداري في جميـع </a:t>
            </a:r>
            <a:r>
              <a:rPr lang="ar-SA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المؤسسـات</a:t>
            </a:r>
            <a:r>
              <a:rPr lang="ar-DZ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، </a:t>
            </a:r>
            <a:r>
              <a:rPr lang="ar-SA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لـذا </a:t>
            </a: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أصـبح التغيير الإداري من أهم سمات الوقت الحاضر والذي ينبغي التعامل معه وتوظيفه بكفاءة عالية لأنـه أصـبح ضـرورة حتميـة</a:t>
            </a:r>
            <a:r>
              <a:rPr lang="ar-SA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 ونتيجة لهذا التغيير فقد انتقل العمل </a:t>
            </a:r>
            <a:r>
              <a:rPr lang="ar-SA" sz="2400" dirty="0" err="1">
                <a:latin typeface="Sakkal Majalla" pitchFamily="2" charset="-78"/>
                <a:ea typeface="Calibri"/>
                <a:cs typeface="Sakkal Majalla" pitchFamily="2" charset="-78"/>
              </a:rPr>
              <a:t>التسييري</a:t>
            </a: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 مستفيدا من تكنولوجيا المعلومات الإدارية من الأساليب التقليدية التي تعتمد على المعاملات الورقية والإجراءات الروتينيـة إلى الأسـاليب الإلكترونيـة في الإدارة</a:t>
            </a:r>
            <a:r>
              <a:rPr lang="fr-FR" sz="2400" dirty="0">
                <a:latin typeface="Sakkal Majalla" pitchFamily="2" charset="-78"/>
                <a:ea typeface="Calibri"/>
                <a:cs typeface="Sakkal Majalla" pitchFamily="2" charset="-78"/>
              </a:rPr>
              <a:t>. </a:t>
            </a:r>
            <a:endParaRPr lang="ar-DZ" sz="24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+mj-lt"/>
              <a:buAutoNum type="arabicPeriod"/>
            </a:pPr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1- </a:t>
            </a: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مفهوم </a:t>
            </a:r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الإدارة الالكترونية</a:t>
            </a:r>
            <a:r>
              <a:rPr lang="ar-S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: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ar-SA" sz="2400" dirty="0" smtClean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لإدارة </a:t>
            </a:r>
            <a:r>
              <a:rPr lang="ar-SA" sz="24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الالكترونية: "هي العملية الإدارية القائمة على الإمكانيات المتميزة </a:t>
            </a:r>
            <a:r>
              <a:rPr lang="ar-SA" sz="2400" dirty="0" err="1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للانترنت</a:t>
            </a:r>
            <a:r>
              <a:rPr lang="ar-SA" sz="24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 وشبكات الأعمال في التخطيط والتوجيه والرقابة على الموارد والقدرات الجوهرية للمؤسسة والآخرين بدون حدود من أجل تحقيق أهداف المؤسسة</a:t>
            </a:r>
            <a:r>
              <a:rPr lang="ar-SA" sz="2400" dirty="0" smtClean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".</a:t>
            </a:r>
            <a:endParaRPr lang="ar-DZ" sz="2400" dirty="0" smtClean="0">
              <a:solidFill>
                <a:prstClr val="black"/>
              </a:solidFill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هي: "أداء العمليات بين مجموعة من الشركاء من خلال استخدام تكنولوجيا المعلومات متطورة بغية زيادة كفاءة وفعالية الأداء". </a:t>
            </a:r>
            <a:endParaRPr lang="ar-DZ" sz="24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ar-SA" sz="2400" dirty="0">
                <a:latin typeface="Sakkal Majalla" pitchFamily="2" charset="-78"/>
                <a:ea typeface="Calibri"/>
                <a:cs typeface="Sakkal Majalla" pitchFamily="2" charset="-78"/>
              </a:rPr>
              <a:t>هي: "تنفيذ الأعمال والمعاملات التي تتم بين طرفين أو أكثر سواء من الأفراد أو المؤسسات من خلال استخدام شبكات الاتصالات الالكترونية." </a:t>
            </a:r>
            <a:endParaRPr lang="ar-DZ" sz="24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buFont typeface="Times New Roman"/>
              <a:buChar char="-"/>
              <a:tabLst>
                <a:tab pos="457200" algn="l"/>
              </a:tabLst>
            </a:pP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إنجاز الوظائف الإدارية بكفاية وفعالية باستخدام تقنية المعلومات والاتصالات لتحقيق أهداف المنظمة.</a:t>
            </a:r>
            <a:endParaRPr lang="fr-FR" sz="24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endParaRPr lang="fr-FR" sz="2400" dirty="0">
              <a:solidFill>
                <a:prstClr val="black"/>
              </a:solidFill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marL="0" indent="0" algn="r" rtl="1">
              <a:spcBef>
                <a:spcPts val="0"/>
              </a:spcBef>
              <a:buNone/>
            </a:pPr>
            <a:endParaRPr lang="ar-DZ" sz="24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251520" y="282985"/>
            <a:ext cx="8568952" cy="781833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1">
              <a:buClr>
                <a:prstClr val="black"/>
              </a:buClr>
            </a:pPr>
            <a:r>
              <a:rPr lang="ar-D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المحور  </a:t>
            </a:r>
            <a:r>
              <a:rPr lang="ar-D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الرابع: </a:t>
            </a:r>
            <a:r>
              <a:rPr lang="ar-D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نظام</a:t>
            </a:r>
            <a:r>
              <a:rPr lang="ar-DZ" sz="3600" cap="all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التسيير في ظل الإدارة الحديثة</a:t>
            </a:r>
            <a:endParaRPr lang="fr-FR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71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597352"/>
          </a:xfrm>
        </p:spPr>
        <p:txBody>
          <a:bodyPr>
            <a:normAutofit fontScale="85000" lnSpcReduction="20000"/>
          </a:bodyPr>
          <a:lstStyle/>
          <a:p>
            <a:pPr marL="0" indent="0" algn="just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D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1. 2. </a:t>
            </a:r>
            <a:r>
              <a:rPr lang="ar-SA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فوائد </a:t>
            </a:r>
            <a:r>
              <a:rPr lang="ar-SA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الإدارة الالكترونية: </a:t>
            </a:r>
            <a:endParaRPr lang="fr-F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ar-SA" sz="2800" dirty="0" smtClean="0">
                <a:latin typeface="Sakkal Majalla" pitchFamily="2" charset="-78"/>
                <a:ea typeface="Calibri"/>
                <a:cs typeface="Sakkal Majalla" pitchFamily="2" charset="-78"/>
              </a:rPr>
              <a:t>تبسيط </a:t>
            </a: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الإجراءات داخل المؤسسات وهذا ينعكس ايجابيا على مستوى الخدمات التي تقدم إلى المواطنين، ومنه اختصار وقت تنفيذ انجاز المعاملات المختلفة وتقليل تكلفة الإجراءات الإدارية</a:t>
            </a:r>
            <a:r>
              <a:rPr lang="fr-FR" sz="2800" dirty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fr-FR" sz="2800" dirty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تسهيل إجراء الاتصال بين الدوائر المختلفة للمؤسسة وكذلك مع المؤسسات الأخرى.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fr-FR" sz="2800" dirty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الدقة والموضوعية في انجاز العمليات المختلفة داخل المؤسسة.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زيادة كفاءة عمل الإدارة.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إمكان أداء الأعمال عن بعد.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تقليل استخدام الورق بشكل ملحوظ وهذا ما يؤثر إيجابا على عمل المؤسسة.</a:t>
            </a:r>
            <a:r>
              <a:rPr lang="fr-FR" sz="2800" dirty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lvl="0" algn="just" rtl="1">
              <a:spcBef>
                <a:spcPts val="0"/>
              </a:spcBef>
              <a:buFont typeface="Times New Roman"/>
              <a:buChar char="-"/>
              <a:tabLst>
                <a:tab pos="457200" algn="l"/>
              </a:tabLst>
            </a:pPr>
            <a:r>
              <a:rPr lang="fr-FR" sz="2800" dirty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r>
              <a:rPr lang="ar-SA" sz="2800" dirty="0">
                <a:latin typeface="Sakkal Majalla" pitchFamily="2" charset="-78"/>
                <a:ea typeface="Calibri"/>
                <a:cs typeface="Sakkal Majalla" pitchFamily="2" charset="-78"/>
              </a:rPr>
              <a:t>كما أن تقليل استخدام الورق يعالج مشكلة تعاني منها أغلب المؤسسات في عملية الحفظ والتوثيق مما يؤدي إلى عدم الحاجة إلى أماكن التخزين حيث يتم الاستفادة منها في أمور أخرى.</a:t>
            </a:r>
            <a:endParaRPr lang="fr-FR" sz="2800" dirty="0">
              <a:latin typeface="Sakkal Majalla" pitchFamily="2" charset="-78"/>
              <a:ea typeface="SimSun"/>
              <a:cs typeface="Sakkal Majalla" pitchFamily="2" charset="-78"/>
            </a:endParaRPr>
          </a:p>
          <a:p>
            <a:pPr marL="457200" algn="just" rtl="1">
              <a:spcAft>
                <a:spcPts val="0"/>
              </a:spcAft>
            </a:pPr>
            <a:r>
              <a:rPr lang="ar-SA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1-3- متطلبات تطبيق الإدارة الإلكترونية: </a:t>
            </a:r>
            <a:endParaRPr lang="fr-F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"/>
            </a:pPr>
            <a:r>
              <a:rPr lang="ar-SA" sz="2600" b="1" dirty="0" smtClean="0">
                <a:latin typeface="Sakkal Majalla" pitchFamily="2" charset="-78"/>
                <a:ea typeface="Calibri"/>
                <a:cs typeface="Sakkal Majalla" pitchFamily="2" charset="-78"/>
              </a:rPr>
              <a:t>المتطلبات </a:t>
            </a:r>
            <a:r>
              <a:rPr lang="ar-SA" sz="2600" b="1" dirty="0">
                <a:latin typeface="Sakkal Majalla" pitchFamily="2" charset="-78"/>
                <a:ea typeface="Calibri"/>
                <a:cs typeface="Sakkal Majalla" pitchFamily="2" charset="-78"/>
              </a:rPr>
              <a:t>الإدارية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: وتتمثل فيما يلي: وضع الاستراتيجيات وخطط التأسيس، القيادة والدعم الإداري، الهيكل التنظيمي، تعليم وتدريب العاملين، توعية وتثقيف المتعاملين، وضع الأطر التشريعية وتحديثها وفقا للمستجدات.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"/>
            </a:pPr>
            <a:r>
              <a:rPr lang="ar-SA" sz="2600" b="1" dirty="0">
                <a:latin typeface="Sakkal Majalla" pitchFamily="2" charset="-78"/>
                <a:ea typeface="Calibri"/>
                <a:cs typeface="Sakkal Majalla" pitchFamily="2" charset="-78"/>
              </a:rPr>
              <a:t>المتطلبات البشرية</a:t>
            </a:r>
            <a:endParaRPr lang="fr-FR" sz="2600" b="1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"/>
            </a:pPr>
            <a:r>
              <a:rPr lang="ar-SA" sz="2600" b="1" dirty="0">
                <a:latin typeface="Sakkal Majalla" pitchFamily="2" charset="-78"/>
                <a:ea typeface="Calibri"/>
                <a:cs typeface="Sakkal Majalla" pitchFamily="2" charset="-78"/>
              </a:rPr>
              <a:t>المتطلبات التقنية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: البنية التحتية الصلبة للأعمال الإلكترونية، البنية التحتية الناعمة للأعمال الإلكترونية، شبكات الاتصال.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lnSpc>
                <a:spcPct val="115000"/>
              </a:lnSpc>
              <a:buFont typeface="Wingdings"/>
              <a:buChar char=""/>
            </a:pPr>
            <a:r>
              <a:rPr lang="ar-SA" sz="2600" b="1" dirty="0">
                <a:latin typeface="Sakkal Majalla" pitchFamily="2" charset="-78"/>
                <a:ea typeface="Calibri"/>
                <a:cs typeface="Sakkal Majalla" pitchFamily="2" charset="-78"/>
              </a:rPr>
              <a:t>المتطلبات الأمنية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  <a:cs typeface="Simplified Arabic"/>
              </a:rPr>
              <a:t> </a:t>
            </a:r>
            <a:endParaRPr lang="fr-FR" sz="1800" dirty="0"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  <a:cs typeface="Simplified Arabic"/>
              </a:rPr>
              <a:t> </a:t>
            </a:r>
            <a:endParaRPr lang="fr-FR" sz="1800" dirty="0">
              <a:ea typeface="Calibri"/>
              <a:cs typeface="Arial"/>
            </a:endParaRPr>
          </a:p>
          <a:p>
            <a:pPr marL="0" lvl="0" indent="0" algn="r" rtl="1">
              <a:spcBef>
                <a:spcPts val="0"/>
              </a:spcBef>
              <a:buNone/>
            </a:pPr>
            <a:endParaRPr lang="ar-DZ" sz="2400" dirty="0" smtClean="0">
              <a:solidFill>
                <a:prstClr val="black"/>
              </a:solidFill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r" rtl="1">
              <a:lnSpc>
                <a:spcPct val="115000"/>
              </a:lnSpc>
              <a:buFont typeface="Wingdings" pitchFamily="2" charset="2"/>
              <a:buChar char="ü"/>
            </a:pPr>
            <a:endParaRPr lang="fr-FR" sz="2400" b="1" dirty="0">
              <a:solidFill>
                <a:prstClr val="black"/>
              </a:solidFill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indent="0" algn="r" rtl="1">
              <a:buNone/>
            </a:pPr>
            <a:endParaRPr lang="fr-FR" sz="2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68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92788"/>
            <a:ext cx="8856984" cy="6552728"/>
          </a:xfrm>
        </p:spPr>
        <p:txBody>
          <a:bodyPr>
            <a:normAutofit/>
          </a:bodyPr>
          <a:lstStyle/>
          <a:p>
            <a:pPr marL="457200" lvl="0" indent="-457200" algn="r" rtl="1">
              <a:lnSpc>
                <a:spcPct val="115000"/>
              </a:lnSpc>
              <a:buAutoNum type="arabicPeriod"/>
            </a:pPr>
            <a:r>
              <a:rPr lang="ar-D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4. وظائف الادارة الالكترونية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التخطيط </a:t>
            </a: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- الإلكتروني: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يمثل التخطيط الإلكتروني عملية ديناميكية في اتجاه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الأهداف الواسعة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، المرنة والآنية والقصيرة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المدى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، القابلة للتجديد والتطوير المستمر، وذلك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بفضل المعلومات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الرقمية الدائمة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التدفق. </a:t>
            </a:r>
            <a:endParaRPr lang="ar-DZ" sz="24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التنظيم </a:t>
            </a: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- الإلكتروني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: يعتمد التنظيم الإلكتروني على التقسيم الإداري الذي تتعدد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فيه مراكز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السلطة ويعتمد على الوحدات المستقلة والسلطة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الاستشارية.</a:t>
            </a:r>
            <a:endParaRPr lang="ar-DZ" sz="24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الرقابة </a:t>
            </a: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- الإلكترونية: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تسمح الرقابة الإلكترونية بالمراقبة الآنية؛ من خلال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شبكة المؤسسة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مما يعطي إمكانية تقليص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الفجوة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الزمنية بين عملية اكتشاف الانحراف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والخطأ وعملية تصحيحه.</a:t>
            </a:r>
            <a:endParaRPr lang="ar-DZ" sz="24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القيادة </a:t>
            </a:r>
            <a:r>
              <a:rPr lang="ar-D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- الإلكترونية: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القيادة الإلكترونية ترتكز في نشاطاتها على استخدام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تكنولوجيا الانترنت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، وتتسم بزيادة توفير المعلومات وتحسين جودتها، وسرعة الحصول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عليها، إضافة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إلى أنها تتصف بقيادة الإحساس بالوقت، حيث تجعل القائد الإلكتروني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يتسم بمواصفات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جديدة هي سرعة الحركة، والاستجابة والمبادرة على تسيير الأعمال </a:t>
            </a:r>
            <a:r>
              <a:rPr lang="ar-DZ" sz="2400" dirty="0">
                <a:latin typeface="Sakkal Majalla" pitchFamily="2" charset="-78"/>
                <a:ea typeface="Calibri"/>
                <a:cs typeface="Sakkal Majalla" pitchFamily="2" charset="-78"/>
              </a:rPr>
              <a:t>واتخاذ </a:t>
            </a:r>
            <a:r>
              <a:rPr lang="ar-DZ" sz="2400" dirty="0" smtClean="0">
                <a:latin typeface="Sakkal Majalla" pitchFamily="2" charset="-78"/>
                <a:ea typeface="Calibri"/>
                <a:cs typeface="Sakkal Majalla" pitchFamily="2" charset="-78"/>
              </a:rPr>
              <a:t>القرارات</a:t>
            </a:r>
          </a:p>
          <a:p>
            <a:pPr marL="0" indent="0" algn="r" rtl="1">
              <a:buNone/>
            </a:pPr>
            <a:r>
              <a:rPr lang="ar-DZ" sz="2200" dirty="0" smtClean="0">
                <a:latin typeface="Sakkal Majalla" pitchFamily="2" charset="-78"/>
                <a:ea typeface="Calibri"/>
                <a:cs typeface="Sakkal Majalla" pitchFamily="2" charset="-78"/>
              </a:rPr>
              <a:t> </a:t>
            </a:r>
            <a:endParaRPr lang="ar-DZ" sz="2800" dirty="0"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4906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marL="0" lvl="0" indent="0" algn="r" rtl="1">
              <a:buNone/>
            </a:pPr>
            <a:r>
              <a:rPr lang="ar-D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1. 5 . مساهمة الإدارة الالكترونية في تطوير نظام التسيير</a:t>
            </a:r>
          </a:p>
          <a:p>
            <a:pPr lvl="0" algn="just" rtl="1">
              <a:lnSpc>
                <a:spcPct val="115000"/>
              </a:lnSpc>
              <a:buFont typeface="Wingdings" pitchFamily="2" charset="2"/>
              <a:buChar char="q"/>
            </a:pPr>
            <a:r>
              <a:rPr lang="ar-SA" sz="2600" b="1" dirty="0">
                <a:solidFill>
                  <a:srgbClr val="4BAC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/>
                <a:cs typeface="Sakkal Majalla" pitchFamily="2" charset="-78"/>
              </a:rPr>
              <a:t>مساهمة الإدارة الالكترونية في تطوير نظام التخطيط:     </a:t>
            </a:r>
            <a:endParaRPr lang="ar-DZ" sz="2600" b="1" dirty="0">
              <a:solidFill>
                <a:srgbClr val="4BAC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ü"/>
            </a:pPr>
            <a:r>
              <a:rPr lang="ar-SA" sz="26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نقل عملية التخطيط من ممارسة احتكارية للمستويات العليا إلى ممارسة للمستويات التنفيذية وهذا يساهم من جهة في تنمية قدراتهم ومن جهة أخرى في توسيع قاعدة المشاركة الجماعية</a:t>
            </a:r>
            <a:r>
              <a:rPr lang="fr-FR" sz="26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</a:p>
          <a:p>
            <a:pPr lvl="0" algn="just" rtl="1">
              <a:lnSpc>
                <a:spcPct val="115000"/>
              </a:lnSpc>
              <a:buFont typeface="Wingdings" pitchFamily="2" charset="2"/>
              <a:buChar char="ü"/>
            </a:pPr>
            <a:r>
              <a:rPr lang="ar-SA" sz="2600" dirty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إلزام المؤسسات بتحقيق سرعة الاستجابة لمتطلبات </a:t>
            </a:r>
            <a:r>
              <a:rPr lang="ar-SA" sz="2600" dirty="0" smtClean="0">
                <a:solidFill>
                  <a:prstClr val="black"/>
                </a:solidFill>
                <a:latin typeface="Sakkal Majalla" pitchFamily="2" charset="-78"/>
                <a:ea typeface="Calibri"/>
                <a:cs typeface="Sakkal Majalla" pitchFamily="2" charset="-78"/>
              </a:rPr>
              <a:t>العملاء</a:t>
            </a:r>
            <a:endParaRPr lang="ar-DZ" sz="26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جعل 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محور التخطيط ليس المؤسسة فحسب بل السوق وحاجات العملاء المحتملة وعلى هذا الأساس ستكون المؤسسة ملزمة بتكييف بيئتها الداخلية مع متطلبات السوق وهو أحد أهم مؤشرات البقاء. 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زيادة 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قدرة المؤسسة على تشخيص المشاكل نتيجة قدرتها على تحصيل المعلومات</a:t>
            </a:r>
            <a:r>
              <a:rPr lang="fr-FR" sz="2600" dirty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دعم 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قدرة المؤسسة على تحديد البدائل المختلفة، وتقويم كل بديل</a:t>
            </a:r>
            <a:r>
              <a:rPr lang="fr-FR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fr-FR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- </a:t>
            </a: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زيادة قدرة المؤسسة على محاكاة الواقع </a:t>
            </a:r>
            <a:r>
              <a:rPr lang="ar-SA" sz="2600" dirty="0" err="1" smtClean="0">
                <a:latin typeface="Sakkal Majalla" pitchFamily="2" charset="-78"/>
                <a:ea typeface="Calibri"/>
                <a:cs typeface="Sakkal Majalla" pitchFamily="2" charset="-78"/>
              </a:rPr>
              <a:t>والنمذجة</a:t>
            </a: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 الواقعية باستخدام نظم المعلومات الالكترونية</a:t>
            </a:r>
            <a:r>
              <a:rPr lang="fr-FR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fr-FR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-</a:t>
            </a: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القدرة 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على تفعيل ودعم القرارات.  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ar-SA" sz="2600" dirty="0" smtClean="0">
                <a:latin typeface="Sakkal Majalla" pitchFamily="2" charset="-78"/>
                <a:ea typeface="Calibri"/>
                <a:cs typeface="Sakkal Majalla" pitchFamily="2" charset="-78"/>
              </a:rPr>
              <a:t>القدرة </a:t>
            </a:r>
            <a:r>
              <a:rPr lang="ar-SA" sz="2600" dirty="0">
                <a:latin typeface="Sakkal Majalla" pitchFamily="2" charset="-78"/>
                <a:ea typeface="Calibri"/>
                <a:cs typeface="Sakkal Majalla" pitchFamily="2" charset="-78"/>
              </a:rPr>
              <a:t>على مجاراة قصر الوقت المتاح لمتخذ القرار في عصر الثورة المعلوماتية باستخدام المزايا التي وفرتها تلك الثورة.</a:t>
            </a:r>
            <a:endParaRPr lang="fr-FR" sz="2600" dirty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r-FR" sz="2000" dirty="0" smtClean="0">
              <a:latin typeface="Sakkal Majalla" pitchFamily="2" charset="-78"/>
              <a:ea typeface="Calibri"/>
              <a:cs typeface="Sakkal Majalla" pitchFamily="2" charset="-78"/>
            </a:endParaRPr>
          </a:p>
          <a:p>
            <a:pPr marL="0" indent="0" algn="r" rtl="1">
              <a:lnSpc>
                <a:spcPct val="115000"/>
              </a:lnSpc>
              <a:spcAft>
                <a:spcPts val="0"/>
              </a:spcAft>
              <a:buNone/>
            </a:pPr>
            <a:endParaRPr lang="fr-FR" sz="28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7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635</Words>
  <Application>Microsoft Office PowerPoint</Application>
  <PresentationFormat>Affichage à l'écran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38</cp:revision>
  <dcterms:created xsi:type="dcterms:W3CDTF">2022-11-11T16:07:32Z</dcterms:created>
  <dcterms:modified xsi:type="dcterms:W3CDTF">2022-11-15T20:47:39Z</dcterms:modified>
</cp:coreProperties>
</file>