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4DB72-D393-4295-A515-3833886F2A21}" type="datetimeFigureOut">
              <a:rPr lang="fr-FR" smtClean="0"/>
              <a:t>15/11/2022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42A9-A155-4261-B47C-A0DE78AF62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1342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4DB72-D393-4295-A515-3833886F2A21}" type="datetimeFigureOut">
              <a:rPr lang="fr-FR" smtClean="0"/>
              <a:t>15/11/2022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42A9-A155-4261-B47C-A0DE78AF62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102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4DB72-D393-4295-A515-3833886F2A21}" type="datetimeFigureOut">
              <a:rPr lang="fr-FR" smtClean="0"/>
              <a:t>15/11/2022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42A9-A155-4261-B47C-A0DE78AF62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0430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4DB72-D393-4295-A515-3833886F2A21}" type="datetimeFigureOut">
              <a:rPr lang="fr-FR" smtClean="0"/>
              <a:t>15/11/2022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42A9-A155-4261-B47C-A0DE78AF62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811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4DB72-D393-4295-A515-3833886F2A21}" type="datetimeFigureOut">
              <a:rPr lang="fr-FR" smtClean="0"/>
              <a:t>15/11/2022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42A9-A155-4261-B47C-A0DE78AF62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2557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4DB72-D393-4295-A515-3833886F2A21}" type="datetimeFigureOut">
              <a:rPr lang="fr-FR" smtClean="0"/>
              <a:t>15/11/2022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42A9-A155-4261-B47C-A0DE78AF62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3526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4DB72-D393-4295-A515-3833886F2A21}" type="datetimeFigureOut">
              <a:rPr lang="fr-FR" smtClean="0"/>
              <a:t>15/11/2022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42A9-A155-4261-B47C-A0DE78AF62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1480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4DB72-D393-4295-A515-3833886F2A21}" type="datetimeFigureOut">
              <a:rPr lang="fr-FR" smtClean="0"/>
              <a:t>15/11/2022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42A9-A155-4261-B47C-A0DE78AF62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0482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4DB72-D393-4295-A515-3833886F2A21}" type="datetimeFigureOut">
              <a:rPr lang="fr-FR" smtClean="0"/>
              <a:t>15/11/2022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42A9-A155-4261-B47C-A0DE78AF62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1162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4DB72-D393-4295-A515-3833886F2A21}" type="datetimeFigureOut">
              <a:rPr lang="fr-FR" smtClean="0"/>
              <a:t>15/11/2022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42A9-A155-4261-B47C-A0DE78AF62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4297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4DB72-D393-4295-A515-3833886F2A21}" type="datetimeFigureOut">
              <a:rPr lang="fr-FR" smtClean="0"/>
              <a:t>15/11/2022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42A9-A155-4261-B47C-A0DE78AF62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9999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4DB72-D393-4295-A515-3833886F2A21}" type="datetimeFigureOut">
              <a:rPr lang="fr-FR" smtClean="0"/>
              <a:t>15/11/2022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842A9-A155-4261-B47C-A0DE78AF62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9840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052736"/>
            <a:ext cx="8856984" cy="5688632"/>
          </a:xfrm>
        </p:spPr>
        <p:txBody>
          <a:bodyPr>
            <a:normAutofit fontScale="92500"/>
          </a:bodyPr>
          <a:lstStyle/>
          <a:p>
            <a:pPr algn="r" rtl="1">
              <a:lnSpc>
                <a:spcPct val="115000"/>
              </a:lnSpc>
              <a:spcAft>
                <a:spcPts val="0"/>
              </a:spcAft>
            </a:pPr>
            <a:r>
              <a:rPr lang="ar-DZ" sz="2800" b="1" u="sng" dirty="0">
                <a:latin typeface="Sakkal Majalla" pitchFamily="2" charset="-78"/>
                <a:ea typeface="Calibri"/>
                <a:cs typeface="Sakkal Majalla" pitchFamily="2" charset="-78"/>
              </a:rPr>
              <a:t>المحاضرة </a:t>
            </a:r>
            <a:r>
              <a:rPr lang="ar-DZ" sz="2800" b="1" u="sng" dirty="0" smtClean="0">
                <a:latin typeface="Sakkal Majalla" pitchFamily="2" charset="-78"/>
                <a:ea typeface="Calibri"/>
                <a:cs typeface="Sakkal Majalla" pitchFamily="2" charset="-78"/>
              </a:rPr>
              <a:t>الثامنة</a:t>
            </a:r>
            <a:endParaRPr lang="fr-FR" sz="2000" dirty="0">
              <a:latin typeface="Sakkal Majalla" pitchFamily="2" charset="-78"/>
              <a:ea typeface="Calibri"/>
              <a:cs typeface="Sakkal Majalla" pitchFamily="2" charset="-78"/>
            </a:endParaRPr>
          </a:p>
          <a:p>
            <a:pPr marL="0" lvl="0" indent="0" algn="ctr" rtl="1">
              <a:spcBef>
                <a:spcPts val="0"/>
              </a:spcBef>
              <a:buNone/>
            </a:pPr>
            <a:r>
              <a:rPr lang="ar-SA" sz="2800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8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1</a:t>
            </a:r>
            <a:r>
              <a:rPr lang="ar-DZ" sz="28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. الادارة الالكترونية</a:t>
            </a:r>
            <a:endParaRPr lang="ar-DZ" sz="28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  <a:p>
            <a:pPr marL="0" indent="0" algn="r" rtl="1">
              <a:spcBef>
                <a:spcPts val="0"/>
              </a:spcBef>
              <a:buNone/>
            </a:pPr>
            <a:r>
              <a:rPr lang="ar-DZ" sz="2400" dirty="0" smtClean="0">
                <a:latin typeface="Sakkal Majalla" pitchFamily="2" charset="-78"/>
                <a:ea typeface="Calibri"/>
                <a:cs typeface="Sakkal Majalla" pitchFamily="2" charset="-78"/>
              </a:rPr>
              <a:t>      </a:t>
            </a:r>
            <a:r>
              <a:rPr lang="ar-SA" sz="2400" dirty="0" smtClean="0">
                <a:latin typeface="Sakkal Majalla" pitchFamily="2" charset="-78"/>
                <a:ea typeface="Calibri"/>
                <a:cs typeface="Sakkal Majalla" pitchFamily="2" charset="-78"/>
              </a:rPr>
              <a:t> </a:t>
            </a:r>
            <a:r>
              <a:rPr lang="ar-SA" sz="2400" dirty="0">
                <a:latin typeface="Sakkal Majalla" pitchFamily="2" charset="-78"/>
                <a:ea typeface="Calibri"/>
                <a:cs typeface="Sakkal Majalla" pitchFamily="2" charset="-78"/>
              </a:rPr>
              <a:t>لقد غـزت تكنولوجيـا المعلومـات مختلـف جوانـب العمـل الإداري في جميـع </a:t>
            </a:r>
            <a:r>
              <a:rPr lang="ar-SA" sz="2400" dirty="0" smtClean="0">
                <a:latin typeface="Sakkal Majalla" pitchFamily="2" charset="-78"/>
                <a:ea typeface="Calibri"/>
                <a:cs typeface="Sakkal Majalla" pitchFamily="2" charset="-78"/>
              </a:rPr>
              <a:t>المؤسسـات</a:t>
            </a:r>
            <a:r>
              <a:rPr lang="ar-DZ" sz="2400" dirty="0" smtClean="0">
                <a:latin typeface="Sakkal Majalla" pitchFamily="2" charset="-78"/>
                <a:ea typeface="Calibri"/>
                <a:cs typeface="Sakkal Majalla" pitchFamily="2" charset="-78"/>
              </a:rPr>
              <a:t>، </a:t>
            </a:r>
            <a:r>
              <a:rPr lang="ar-SA" sz="2400" dirty="0" smtClean="0">
                <a:latin typeface="Sakkal Majalla" pitchFamily="2" charset="-78"/>
                <a:ea typeface="Calibri"/>
                <a:cs typeface="Sakkal Majalla" pitchFamily="2" charset="-78"/>
              </a:rPr>
              <a:t>لـذا </a:t>
            </a:r>
            <a:r>
              <a:rPr lang="ar-SA" sz="2400" dirty="0">
                <a:latin typeface="Sakkal Majalla" pitchFamily="2" charset="-78"/>
                <a:ea typeface="Calibri"/>
                <a:cs typeface="Sakkal Majalla" pitchFamily="2" charset="-78"/>
              </a:rPr>
              <a:t>أصـبح التغيير الإداري من أهم سمات الوقت الحاضر والذي ينبغي التعامل معه وتوظيفه بكفاءة عالية لأنـه أصـبح ضـرورة حتميـة</a:t>
            </a:r>
            <a:r>
              <a:rPr lang="ar-SA" sz="2400" dirty="0" smtClean="0">
                <a:latin typeface="Sakkal Majalla" pitchFamily="2" charset="-78"/>
                <a:ea typeface="Calibri"/>
                <a:cs typeface="Sakkal Majalla" pitchFamily="2" charset="-78"/>
              </a:rPr>
              <a:t>.</a:t>
            </a:r>
            <a:r>
              <a:rPr lang="ar-SA" sz="2400" dirty="0">
                <a:latin typeface="Sakkal Majalla" pitchFamily="2" charset="-78"/>
                <a:ea typeface="Calibri"/>
                <a:cs typeface="Sakkal Majalla" pitchFamily="2" charset="-78"/>
              </a:rPr>
              <a:t> ونتيجة لهذا التغيير فقد انتقل العمل </a:t>
            </a:r>
            <a:r>
              <a:rPr lang="ar-SA" sz="2400" dirty="0" err="1">
                <a:latin typeface="Sakkal Majalla" pitchFamily="2" charset="-78"/>
                <a:ea typeface="Calibri"/>
                <a:cs typeface="Sakkal Majalla" pitchFamily="2" charset="-78"/>
              </a:rPr>
              <a:t>التسييري</a:t>
            </a:r>
            <a:r>
              <a:rPr lang="ar-SA" sz="2400" dirty="0">
                <a:latin typeface="Sakkal Majalla" pitchFamily="2" charset="-78"/>
                <a:ea typeface="Calibri"/>
                <a:cs typeface="Sakkal Majalla" pitchFamily="2" charset="-78"/>
              </a:rPr>
              <a:t> مستفيدا من تكنولوجيا المعلومات الإدارية من الأساليب التقليدية التي تعتمد على المعاملات الورقية والإجراءات الروتينيـة إلى الأسـاليب الإلكترونيـة في الإدارة</a:t>
            </a:r>
            <a:r>
              <a:rPr lang="fr-FR" sz="2400" dirty="0">
                <a:latin typeface="Sakkal Majalla" pitchFamily="2" charset="-78"/>
                <a:ea typeface="Calibri"/>
                <a:cs typeface="Sakkal Majalla" pitchFamily="2" charset="-78"/>
              </a:rPr>
              <a:t>. </a:t>
            </a:r>
            <a:endParaRPr lang="ar-DZ" sz="2400" dirty="0" smtClean="0">
              <a:latin typeface="Sakkal Majalla" pitchFamily="2" charset="-78"/>
              <a:ea typeface="Calibri"/>
              <a:cs typeface="Sakkal Majalla" pitchFamily="2" charset="-78"/>
            </a:endParaRPr>
          </a:p>
          <a:p>
            <a:pPr lvl="0" algn="just" rtl="1">
              <a:spcBef>
                <a:spcPts val="0"/>
              </a:spcBef>
              <a:buFont typeface="+mj-lt"/>
              <a:buAutoNum type="arabicPeriod"/>
            </a:pPr>
            <a:r>
              <a:rPr lang="ar-SA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ea typeface="Calibri"/>
                <a:cs typeface="Sakkal Majalla" pitchFamily="2" charset="-78"/>
              </a:rPr>
              <a:t>1- </a:t>
            </a:r>
            <a:r>
              <a:rPr lang="ar-SA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ea typeface="Calibri"/>
                <a:cs typeface="Sakkal Majalla" pitchFamily="2" charset="-78"/>
              </a:rPr>
              <a:t>مفهوم </a:t>
            </a:r>
            <a:r>
              <a:rPr lang="ar-SA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ea typeface="Calibri"/>
                <a:cs typeface="Sakkal Majalla" pitchFamily="2" charset="-78"/>
              </a:rPr>
              <a:t>الإدارة الالكترونية</a:t>
            </a:r>
            <a:r>
              <a:rPr lang="ar-SA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ea typeface="Calibri"/>
                <a:cs typeface="Sakkal Majalla" pitchFamily="2" charset="-78"/>
              </a:rPr>
              <a:t>:</a:t>
            </a:r>
            <a:endParaRPr lang="fr-FR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ea typeface="Calibri"/>
              <a:cs typeface="Sakkal Majalla" pitchFamily="2" charset="-78"/>
            </a:endParaRPr>
          </a:p>
          <a:p>
            <a:pPr lvl="0" algn="just" rtl="1">
              <a:spcBef>
                <a:spcPts val="0"/>
              </a:spcBef>
              <a:buFont typeface="Wingdings" pitchFamily="2" charset="2"/>
              <a:buChar char="ü"/>
              <a:tabLst>
                <a:tab pos="457200" algn="l"/>
              </a:tabLst>
            </a:pPr>
            <a:r>
              <a:rPr lang="ar-SA" sz="2400" dirty="0" smtClean="0">
                <a:solidFill>
                  <a:prstClr val="black"/>
                </a:solidFill>
                <a:latin typeface="Sakkal Majalla" pitchFamily="2" charset="-78"/>
                <a:ea typeface="Calibri"/>
                <a:cs typeface="Sakkal Majalla" pitchFamily="2" charset="-78"/>
              </a:rPr>
              <a:t>لإدارة </a:t>
            </a:r>
            <a:r>
              <a:rPr lang="ar-SA" sz="2400" dirty="0">
                <a:solidFill>
                  <a:prstClr val="black"/>
                </a:solidFill>
                <a:latin typeface="Sakkal Majalla" pitchFamily="2" charset="-78"/>
                <a:ea typeface="Calibri"/>
                <a:cs typeface="Sakkal Majalla" pitchFamily="2" charset="-78"/>
              </a:rPr>
              <a:t>الالكترونية: "هي العملية الإدارية القائمة على الإمكانيات المتميزة </a:t>
            </a:r>
            <a:r>
              <a:rPr lang="ar-SA" sz="2400" dirty="0" err="1">
                <a:solidFill>
                  <a:prstClr val="black"/>
                </a:solidFill>
                <a:latin typeface="Sakkal Majalla" pitchFamily="2" charset="-78"/>
                <a:ea typeface="Calibri"/>
                <a:cs typeface="Sakkal Majalla" pitchFamily="2" charset="-78"/>
              </a:rPr>
              <a:t>للانترنت</a:t>
            </a:r>
            <a:r>
              <a:rPr lang="ar-SA" sz="2400" dirty="0">
                <a:solidFill>
                  <a:prstClr val="black"/>
                </a:solidFill>
                <a:latin typeface="Sakkal Majalla" pitchFamily="2" charset="-78"/>
                <a:ea typeface="Calibri"/>
                <a:cs typeface="Sakkal Majalla" pitchFamily="2" charset="-78"/>
              </a:rPr>
              <a:t> وشبكات الأعمال في التخطيط والتوجيه والرقابة على الموارد والقدرات الجوهرية للمؤسسة والآخرين بدون حدود من أجل تحقيق أهداف المؤسسة</a:t>
            </a:r>
            <a:r>
              <a:rPr lang="ar-SA" sz="2400" dirty="0" smtClean="0">
                <a:solidFill>
                  <a:prstClr val="black"/>
                </a:solidFill>
                <a:latin typeface="Sakkal Majalla" pitchFamily="2" charset="-78"/>
                <a:ea typeface="Calibri"/>
                <a:cs typeface="Sakkal Majalla" pitchFamily="2" charset="-78"/>
              </a:rPr>
              <a:t>".</a:t>
            </a:r>
            <a:endParaRPr lang="ar-DZ" sz="2400" dirty="0" smtClean="0">
              <a:solidFill>
                <a:prstClr val="black"/>
              </a:solidFill>
              <a:latin typeface="Sakkal Majalla" pitchFamily="2" charset="-78"/>
              <a:ea typeface="Calibri"/>
              <a:cs typeface="Sakkal Majalla" pitchFamily="2" charset="-78"/>
            </a:endParaRPr>
          </a:p>
          <a:p>
            <a:pPr lvl="0" algn="just" rtl="1">
              <a:spcBef>
                <a:spcPts val="0"/>
              </a:spcBef>
              <a:buFont typeface="Wingdings" pitchFamily="2" charset="2"/>
              <a:buChar char="ü"/>
              <a:tabLst>
                <a:tab pos="457200" algn="l"/>
              </a:tabLst>
            </a:pPr>
            <a:r>
              <a:rPr lang="ar-SA" sz="2400" dirty="0">
                <a:latin typeface="Sakkal Majalla" pitchFamily="2" charset="-78"/>
                <a:ea typeface="Calibri"/>
                <a:cs typeface="Sakkal Majalla" pitchFamily="2" charset="-78"/>
              </a:rPr>
              <a:t>هي: "أداء العمليات بين مجموعة من الشركاء من خلال استخدام تكنولوجيا المعلومات متطورة بغية زيادة كفاءة وفعالية الأداء". </a:t>
            </a:r>
            <a:endParaRPr lang="ar-DZ" sz="2400" dirty="0" smtClean="0">
              <a:latin typeface="Sakkal Majalla" pitchFamily="2" charset="-78"/>
              <a:ea typeface="Calibri"/>
              <a:cs typeface="Sakkal Majalla" pitchFamily="2" charset="-78"/>
            </a:endParaRPr>
          </a:p>
          <a:p>
            <a:pPr lvl="0" algn="just" rtl="1">
              <a:spcBef>
                <a:spcPts val="0"/>
              </a:spcBef>
              <a:buFont typeface="Wingdings" pitchFamily="2" charset="2"/>
              <a:buChar char="ü"/>
              <a:tabLst>
                <a:tab pos="457200" algn="l"/>
              </a:tabLst>
            </a:pPr>
            <a:r>
              <a:rPr lang="ar-SA" sz="2400" dirty="0">
                <a:latin typeface="Sakkal Majalla" pitchFamily="2" charset="-78"/>
                <a:ea typeface="Calibri"/>
                <a:cs typeface="Sakkal Majalla" pitchFamily="2" charset="-78"/>
              </a:rPr>
              <a:t>هي: "تنفيذ الأعمال والمعاملات التي تتم بين طرفين أو أكثر سواء من الأفراد أو المؤسسات من خلال استخدام شبكات الاتصالات الالكترونية." </a:t>
            </a:r>
            <a:endParaRPr lang="ar-DZ" sz="2400" dirty="0" smtClean="0">
              <a:latin typeface="Sakkal Majalla" pitchFamily="2" charset="-78"/>
              <a:ea typeface="Calibri"/>
              <a:cs typeface="Sakkal Majalla" pitchFamily="2" charset="-78"/>
            </a:endParaRPr>
          </a:p>
          <a:p>
            <a:pPr lvl="0" algn="just" rtl="1">
              <a:buFont typeface="Times New Roman"/>
              <a:buChar char="-"/>
              <a:tabLst>
                <a:tab pos="457200" algn="l"/>
              </a:tabLst>
            </a:pPr>
            <a:r>
              <a:rPr lang="ar-DZ" sz="2400" dirty="0">
                <a:latin typeface="Sakkal Majalla" pitchFamily="2" charset="-78"/>
                <a:ea typeface="Calibri"/>
                <a:cs typeface="Sakkal Majalla" pitchFamily="2" charset="-78"/>
              </a:rPr>
              <a:t>إنجاز الوظائف الإدارية بكفاية وفعالية باستخدام تقنية المعلومات والاتصالات لتحقيق أهداف المنظمة.</a:t>
            </a:r>
            <a:endParaRPr lang="fr-FR" sz="2400" dirty="0">
              <a:latin typeface="Sakkal Majalla" pitchFamily="2" charset="-78"/>
              <a:ea typeface="SimSun"/>
              <a:cs typeface="Sakkal Majalla" pitchFamily="2" charset="-78"/>
            </a:endParaRPr>
          </a:p>
          <a:p>
            <a:pPr lvl="0" algn="just" rtl="1">
              <a:spcBef>
                <a:spcPts val="0"/>
              </a:spcBef>
              <a:buFont typeface="Wingdings" pitchFamily="2" charset="2"/>
              <a:buChar char="ü"/>
              <a:tabLst>
                <a:tab pos="457200" algn="l"/>
              </a:tabLst>
            </a:pPr>
            <a:endParaRPr lang="fr-FR" sz="2400" dirty="0">
              <a:solidFill>
                <a:prstClr val="black"/>
              </a:solidFill>
              <a:latin typeface="Sakkal Majalla" pitchFamily="2" charset="-78"/>
              <a:ea typeface="SimSun"/>
              <a:cs typeface="Sakkal Majalla" pitchFamily="2" charset="-78"/>
            </a:endParaRPr>
          </a:p>
          <a:p>
            <a:pPr marL="0" indent="0" algn="r" rtl="1">
              <a:spcBef>
                <a:spcPts val="0"/>
              </a:spcBef>
              <a:buNone/>
            </a:pPr>
            <a:endParaRPr lang="ar-DZ" sz="2400" dirty="0">
              <a:solidFill>
                <a:prstClr val="black"/>
              </a:solidFill>
              <a:latin typeface="Sakkal Majalla" pitchFamily="2" charset="-78"/>
              <a:cs typeface="Sakkal Majalla" pitchFamily="2" charset="-78"/>
            </a:endParaRPr>
          </a:p>
          <a:p>
            <a:pPr algn="r" rtl="1">
              <a:buFont typeface="Wingdings" pitchFamily="2" charset="2"/>
              <a:buChar char="ü"/>
            </a:pPr>
            <a:endParaRPr lang="ar-DZ" sz="2400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4" name="Plaque 3"/>
          <p:cNvSpPr/>
          <p:nvPr/>
        </p:nvSpPr>
        <p:spPr>
          <a:xfrm>
            <a:off x="251520" y="282985"/>
            <a:ext cx="8568952" cy="781833"/>
          </a:xfrm>
          <a:prstGeom prst="beve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rtl="1">
              <a:buClr>
                <a:prstClr val="black"/>
              </a:buClr>
            </a:pPr>
            <a:r>
              <a:rPr lang="ar-DZ" sz="36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المحور  </a:t>
            </a:r>
            <a:r>
              <a:rPr lang="ar-DZ" sz="36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الرابع: </a:t>
            </a:r>
            <a:r>
              <a:rPr lang="ar-DZ" sz="36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نظام</a:t>
            </a:r>
            <a:r>
              <a:rPr lang="ar-DZ" sz="3600" cap="all" dirty="0">
                <a:solidFill>
                  <a:prstClr val="black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36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التسيير في ظل الإدارة الحديثة</a:t>
            </a:r>
            <a:endParaRPr lang="fr-FR" sz="3600" b="1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4711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597352"/>
          </a:xfrm>
        </p:spPr>
        <p:txBody>
          <a:bodyPr>
            <a:normAutofit fontScale="85000" lnSpcReduction="20000"/>
          </a:bodyPr>
          <a:lstStyle/>
          <a:p>
            <a:pPr marL="0" indent="0" algn="just" rtl="1">
              <a:lnSpc>
                <a:spcPct val="115000"/>
              </a:lnSpc>
              <a:spcBef>
                <a:spcPts val="0"/>
              </a:spcBef>
              <a:buNone/>
            </a:pPr>
            <a:r>
              <a:rPr lang="ar-DZ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ea typeface="Calibri"/>
                <a:cs typeface="Sakkal Majalla" pitchFamily="2" charset="-78"/>
              </a:rPr>
              <a:t>1. 2. </a:t>
            </a:r>
            <a:r>
              <a:rPr lang="ar-SA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ea typeface="Calibri"/>
                <a:cs typeface="Sakkal Majalla" pitchFamily="2" charset="-78"/>
              </a:rPr>
              <a:t>فوائد </a:t>
            </a:r>
            <a:r>
              <a:rPr lang="ar-SA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ea typeface="Calibri"/>
                <a:cs typeface="Sakkal Majalla" pitchFamily="2" charset="-78"/>
              </a:rPr>
              <a:t>الإدارة الالكترونية: </a:t>
            </a:r>
            <a:endParaRPr lang="fr-FR" sz="2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ea typeface="Calibri"/>
              <a:cs typeface="Sakkal Majalla" pitchFamily="2" charset="-78"/>
            </a:endParaRPr>
          </a:p>
          <a:p>
            <a:pPr lvl="0" algn="just" rtl="1">
              <a:spcBef>
                <a:spcPts val="0"/>
              </a:spcBef>
              <a:buFont typeface="Times New Roman"/>
              <a:buChar char="-"/>
              <a:tabLst>
                <a:tab pos="457200" algn="l"/>
              </a:tabLst>
            </a:pPr>
            <a:r>
              <a:rPr lang="ar-SA" sz="2800" dirty="0" smtClean="0">
                <a:latin typeface="Sakkal Majalla" pitchFamily="2" charset="-78"/>
                <a:ea typeface="Calibri"/>
                <a:cs typeface="Sakkal Majalla" pitchFamily="2" charset="-78"/>
              </a:rPr>
              <a:t>تبسيط </a:t>
            </a:r>
            <a:r>
              <a:rPr lang="ar-SA" sz="2800" dirty="0">
                <a:latin typeface="Sakkal Majalla" pitchFamily="2" charset="-78"/>
                <a:ea typeface="Calibri"/>
                <a:cs typeface="Sakkal Majalla" pitchFamily="2" charset="-78"/>
              </a:rPr>
              <a:t>الإجراءات داخل المؤسسات وهذا ينعكس ايجابيا على مستوى الخدمات التي تقدم إلى المواطنين، ومنه اختصار وقت تنفيذ انجاز المعاملات المختلفة وتقليل تكلفة الإجراءات الإدارية</a:t>
            </a:r>
            <a:r>
              <a:rPr lang="fr-FR" sz="2800" dirty="0">
                <a:latin typeface="Sakkal Majalla" pitchFamily="2" charset="-78"/>
                <a:ea typeface="Calibri"/>
                <a:cs typeface="Sakkal Majalla" pitchFamily="2" charset="-78"/>
              </a:rPr>
              <a:t>.</a:t>
            </a:r>
            <a:endParaRPr lang="fr-FR" sz="2800" dirty="0">
              <a:latin typeface="Sakkal Majalla" pitchFamily="2" charset="-78"/>
              <a:ea typeface="SimSun"/>
              <a:cs typeface="Sakkal Majalla" pitchFamily="2" charset="-78"/>
            </a:endParaRPr>
          </a:p>
          <a:p>
            <a:pPr lvl="0" algn="just" rtl="1">
              <a:spcBef>
                <a:spcPts val="0"/>
              </a:spcBef>
              <a:buFont typeface="Times New Roman"/>
              <a:buChar char="-"/>
              <a:tabLst>
                <a:tab pos="457200" algn="l"/>
              </a:tabLst>
            </a:pPr>
            <a:r>
              <a:rPr lang="fr-FR" sz="2800" dirty="0">
                <a:latin typeface="Sakkal Majalla" pitchFamily="2" charset="-78"/>
                <a:ea typeface="Calibri"/>
                <a:cs typeface="Sakkal Majalla" pitchFamily="2" charset="-78"/>
              </a:rPr>
              <a:t> </a:t>
            </a:r>
            <a:r>
              <a:rPr lang="ar-SA" sz="2800" dirty="0">
                <a:latin typeface="Sakkal Majalla" pitchFamily="2" charset="-78"/>
                <a:ea typeface="Calibri"/>
                <a:cs typeface="Sakkal Majalla" pitchFamily="2" charset="-78"/>
              </a:rPr>
              <a:t>تسهيل إجراء الاتصال بين الدوائر المختلفة للمؤسسة وكذلك مع المؤسسات الأخرى.</a:t>
            </a:r>
            <a:endParaRPr lang="fr-FR" sz="2800" dirty="0">
              <a:latin typeface="Sakkal Majalla" pitchFamily="2" charset="-78"/>
              <a:ea typeface="SimSun"/>
              <a:cs typeface="Sakkal Majalla" pitchFamily="2" charset="-78"/>
            </a:endParaRPr>
          </a:p>
          <a:p>
            <a:pPr lvl="0" algn="just" rtl="1">
              <a:spcBef>
                <a:spcPts val="0"/>
              </a:spcBef>
              <a:buFont typeface="Times New Roman"/>
              <a:buChar char="-"/>
              <a:tabLst>
                <a:tab pos="457200" algn="l"/>
              </a:tabLst>
            </a:pPr>
            <a:r>
              <a:rPr lang="fr-FR" sz="2800" dirty="0">
                <a:latin typeface="Sakkal Majalla" pitchFamily="2" charset="-78"/>
                <a:ea typeface="Calibri"/>
                <a:cs typeface="Sakkal Majalla" pitchFamily="2" charset="-78"/>
              </a:rPr>
              <a:t> </a:t>
            </a:r>
            <a:r>
              <a:rPr lang="ar-SA" sz="2800" dirty="0">
                <a:latin typeface="Sakkal Majalla" pitchFamily="2" charset="-78"/>
                <a:ea typeface="Calibri"/>
                <a:cs typeface="Sakkal Majalla" pitchFamily="2" charset="-78"/>
              </a:rPr>
              <a:t>الدقة والموضوعية في انجاز العمليات المختلفة داخل المؤسسة.</a:t>
            </a:r>
            <a:endParaRPr lang="fr-FR" sz="2800" dirty="0">
              <a:latin typeface="Sakkal Majalla" pitchFamily="2" charset="-78"/>
              <a:ea typeface="SimSun"/>
              <a:cs typeface="Sakkal Majalla" pitchFamily="2" charset="-78"/>
            </a:endParaRPr>
          </a:p>
          <a:p>
            <a:pPr lvl="0" algn="just" rtl="1">
              <a:spcBef>
                <a:spcPts val="0"/>
              </a:spcBef>
              <a:buFont typeface="Times New Roman"/>
              <a:buChar char="-"/>
              <a:tabLst>
                <a:tab pos="457200" algn="l"/>
              </a:tabLst>
            </a:pPr>
            <a:r>
              <a:rPr lang="ar-SA" sz="2800" dirty="0">
                <a:latin typeface="Sakkal Majalla" pitchFamily="2" charset="-78"/>
                <a:ea typeface="Calibri"/>
                <a:cs typeface="Sakkal Majalla" pitchFamily="2" charset="-78"/>
              </a:rPr>
              <a:t>زيادة كفاءة عمل الإدارة.</a:t>
            </a:r>
            <a:endParaRPr lang="fr-FR" sz="2800" dirty="0">
              <a:latin typeface="Sakkal Majalla" pitchFamily="2" charset="-78"/>
              <a:ea typeface="SimSun"/>
              <a:cs typeface="Sakkal Majalla" pitchFamily="2" charset="-78"/>
            </a:endParaRPr>
          </a:p>
          <a:p>
            <a:pPr lvl="0" algn="just" rtl="1">
              <a:spcBef>
                <a:spcPts val="0"/>
              </a:spcBef>
              <a:buFont typeface="Times New Roman"/>
              <a:buChar char="-"/>
              <a:tabLst>
                <a:tab pos="457200" algn="l"/>
              </a:tabLst>
            </a:pPr>
            <a:r>
              <a:rPr lang="ar-SA" sz="2800" dirty="0">
                <a:latin typeface="Sakkal Majalla" pitchFamily="2" charset="-78"/>
                <a:ea typeface="Calibri"/>
                <a:cs typeface="Sakkal Majalla" pitchFamily="2" charset="-78"/>
              </a:rPr>
              <a:t>إمكان أداء الأعمال عن بعد.</a:t>
            </a:r>
            <a:endParaRPr lang="fr-FR" sz="2800" dirty="0">
              <a:latin typeface="Sakkal Majalla" pitchFamily="2" charset="-78"/>
              <a:ea typeface="SimSun"/>
              <a:cs typeface="Sakkal Majalla" pitchFamily="2" charset="-78"/>
            </a:endParaRPr>
          </a:p>
          <a:p>
            <a:pPr lvl="0" algn="just" rtl="1">
              <a:spcBef>
                <a:spcPts val="0"/>
              </a:spcBef>
              <a:buFont typeface="Times New Roman"/>
              <a:buChar char="-"/>
              <a:tabLst>
                <a:tab pos="457200" algn="l"/>
              </a:tabLst>
            </a:pPr>
            <a:r>
              <a:rPr lang="ar-SA" sz="2800" dirty="0">
                <a:latin typeface="Sakkal Majalla" pitchFamily="2" charset="-78"/>
                <a:ea typeface="Calibri"/>
                <a:cs typeface="Sakkal Majalla" pitchFamily="2" charset="-78"/>
              </a:rPr>
              <a:t>تقليل استخدام الورق بشكل ملحوظ وهذا ما يؤثر إيجابا على عمل المؤسسة.</a:t>
            </a:r>
            <a:r>
              <a:rPr lang="fr-FR" sz="2800" dirty="0">
                <a:latin typeface="Sakkal Majalla" pitchFamily="2" charset="-78"/>
                <a:ea typeface="Calibri"/>
                <a:cs typeface="Sakkal Majalla" pitchFamily="2" charset="-78"/>
              </a:rPr>
              <a:t> </a:t>
            </a:r>
            <a:endParaRPr lang="fr-FR" sz="2800" dirty="0">
              <a:latin typeface="Sakkal Majalla" pitchFamily="2" charset="-78"/>
              <a:ea typeface="SimSun"/>
              <a:cs typeface="Sakkal Majalla" pitchFamily="2" charset="-78"/>
            </a:endParaRPr>
          </a:p>
          <a:p>
            <a:pPr lvl="0" algn="just" rtl="1">
              <a:spcBef>
                <a:spcPts val="0"/>
              </a:spcBef>
              <a:buFont typeface="Times New Roman"/>
              <a:buChar char="-"/>
              <a:tabLst>
                <a:tab pos="457200" algn="l"/>
              </a:tabLst>
            </a:pPr>
            <a:r>
              <a:rPr lang="fr-FR" sz="2800" dirty="0">
                <a:latin typeface="Sakkal Majalla" pitchFamily="2" charset="-78"/>
                <a:ea typeface="Calibri"/>
                <a:cs typeface="Sakkal Majalla" pitchFamily="2" charset="-78"/>
              </a:rPr>
              <a:t> </a:t>
            </a:r>
            <a:r>
              <a:rPr lang="ar-SA" sz="2800" dirty="0">
                <a:latin typeface="Sakkal Majalla" pitchFamily="2" charset="-78"/>
                <a:ea typeface="Calibri"/>
                <a:cs typeface="Sakkal Majalla" pitchFamily="2" charset="-78"/>
              </a:rPr>
              <a:t>كما أن تقليل استخدام الورق يعالج مشكلة تعاني منها أغلب المؤسسات في عملية الحفظ والتوثيق مما يؤدي إلى عدم الحاجة إلى أماكن التخزين حيث يتم الاستفادة منها في أمور أخرى.</a:t>
            </a:r>
            <a:endParaRPr lang="fr-FR" sz="2800" dirty="0">
              <a:latin typeface="Sakkal Majalla" pitchFamily="2" charset="-78"/>
              <a:ea typeface="SimSun"/>
              <a:cs typeface="Sakkal Majalla" pitchFamily="2" charset="-78"/>
            </a:endParaRPr>
          </a:p>
          <a:p>
            <a:pPr marL="457200" algn="just" rtl="1">
              <a:spcAft>
                <a:spcPts val="0"/>
              </a:spcAft>
            </a:pPr>
            <a:r>
              <a:rPr lang="ar-SA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ea typeface="Calibri"/>
                <a:cs typeface="Sakkal Majalla" pitchFamily="2" charset="-78"/>
              </a:rPr>
              <a:t>1-3- متطلبات تطبيق الإدارة الإلكترونية: </a:t>
            </a:r>
            <a:endParaRPr lang="fr-FR" sz="2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ea typeface="Calibri"/>
              <a:cs typeface="Sakkal Majalla" pitchFamily="2" charset="-78"/>
            </a:endParaRPr>
          </a:p>
          <a:p>
            <a:pPr lvl="0" algn="just" rtl="1">
              <a:lnSpc>
                <a:spcPct val="115000"/>
              </a:lnSpc>
              <a:buFont typeface="Wingdings"/>
              <a:buChar char=""/>
            </a:pPr>
            <a:r>
              <a:rPr lang="ar-SA" sz="2600" b="1" dirty="0" smtClean="0">
                <a:latin typeface="Sakkal Majalla" pitchFamily="2" charset="-78"/>
                <a:ea typeface="Calibri"/>
                <a:cs typeface="Sakkal Majalla" pitchFamily="2" charset="-78"/>
              </a:rPr>
              <a:t>المتطلبات </a:t>
            </a:r>
            <a:r>
              <a:rPr lang="ar-SA" sz="2600" b="1" dirty="0">
                <a:latin typeface="Sakkal Majalla" pitchFamily="2" charset="-78"/>
                <a:ea typeface="Calibri"/>
                <a:cs typeface="Sakkal Majalla" pitchFamily="2" charset="-78"/>
              </a:rPr>
              <a:t>الإدارية</a:t>
            </a:r>
            <a:r>
              <a:rPr lang="ar-SA" sz="2600" dirty="0">
                <a:latin typeface="Sakkal Majalla" pitchFamily="2" charset="-78"/>
                <a:ea typeface="Calibri"/>
                <a:cs typeface="Sakkal Majalla" pitchFamily="2" charset="-78"/>
              </a:rPr>
              <a:t>: وتتمثل فيما يلي: وضع الاستراتيجيات وخطط التأسيس، القيادة والدعم الإداري، الهيكل التنظيمي، تعليم وتدريب العاملين، توعية وتثقيف المتعاملين، وضع الأطر التشريعية وتحديثها وفقا للمستجدات.</a:t>
            </a:r>
            <a:endParaRPr lang="fr-FR" sz="2600" dirty="0">
              <a:latin typeface="Sakkal Majalla" pitchFamily="2" charset="-78"/>
              <a:ea typeface="Calibri"/>
              <a:cs typeface="Sakkal Majalla" pitchFamily="2" charset="-78"/>
            </a:endParaRPr>
          </a:p>
          <a:p>
            <a:pPr lvl="0" algn="just" rtl="1">
              <a:lnSpc>
                <a:spcPct val="115000"/>
              </a:lnSpc>
              <a:buFont typeface="Wingdings"/>
              <a:buChar char=""/>
            </a:pPr>
            <a:r>
              <a:rPr lang="ar-SA" sz="2600" b="1" dirty="0">
                <a:latin typeface="Sakkal Majalla" pitchFamily="2" charset="-78"/>
                <a:ea typeface="Calibri"/>
                <a:cs typeface="Sakkal Majalla" pitchFamily="2" charset="-78"/>
              </a:rPr>
              <a:t>المتطلبات البشرية</a:t>
            </a:r>
            <a:endParaRPr lang="fr-FR" sz="2600" b="1" dirty="0">
              <a:latin typeface="Sakkal Majalla" pitchFamily="2" charset="-78"/>
              <a:ea typeface="Calibri"/>
              <a:cs typeface="Sakkal Majalla" pitchFamily="2" charset="-78"/>
            </a:endParaRPr>
          </a:p>
          <a:p>
            <a:pPr lvl="0" algn="just" rtl="1">
              <a:lnSpc>
                <a:spcPct val="115000"/>
              </a:lnSpc>
              <a:buFont typeface="Wingdings"/>
              <a:buChar char=""/>
            </a:pPr>
            <a:r>
              <a:rPr lang="ar-SA" sz="2600" b="1" dirty="0">
                <a:latin typeface="Sakkal Majalla" pitchFamily="2" charset="-78"/>
                <a:ea typeface="Calibri"/>
                <a:cs typeface="Sakkal Majalla" pitchFamily="2" charset="-78"/>
              </a:rPr>
              <a:t>المتطلبات التقنية</a:t>
            </a:r>
            <a:r>
              <a:rPr lang="ar-SA" sz="2600" dirty="0">
                <a:latin typeface="Sakkal Majalla" pitchFamily="2" charset="-78"/>
                <a:ea typeface="Calibri"/>
                <a:cs typeface="Sakkal Majalla" pitchFamily="2" charset="-78"/>
              </a:rPr>
              <a:t>: البنية التحتية الصلبة للأعمال الإلكترونية، البنية التحتية الناعمة للأعمال الإلكترونية، شبكات الاتصال.</a:t>
            </a:r>
            <a:endParaRPr lang="fr-FR" sz="2600" dirty="0">
              <a:latin typeface="Sakkal Majalla" pitchFamily="2" charset="-78"/>
              <a:ea typeface="Calibri"/>
              <a:cs typeface="Sakkal Majalla" pitchFamily="2" charset="-78"/>
            </a:endParaRPr>
          </a:p>
          <a:p>
            <a:pPr lvl="0" algn="just" rtl="1">
              <a:lnSpc>
                <a:spcPct val="115000"/>
              </a:lnSpc>
              <a:buFont typeface="Wingdings"/>
              <a:buChar char=""/>
            </a:pPr>
            <a:r>
              <a:rPr lang="ar-SA" sz="2600" b="1" dirty="0">
                <a:latin typeface="Sakkal Majalla" pitchFamily="2" charset="-78"/>
                <a:ea typeface="Calibri"/>
                <a:cs typeface="Sakkal Majalla" pitchFamily="2" charset="-78"/>
              </a:rPr>
              <a:t>المتطلبات الأمنية</a:t>
            </a:r>
            <a:r>
              <a:rPr lang="ar-SA" sz="2600" dirty="0">
                <a:latin typeface="Sakkal Majalla" pitchFamily="2" charset="-78"/>
                <a:ea typeface="Calibri"/>
                <a:cs typeface="Sakkal Majalla" pitchFamily="2" charset="-78"/>
              </a:rPr>
              <a:t>.</a:t>
            </a:r>
            <a:endParaRPr lang="fr-FR" sz="2600" dirty="0">
              <a:latin typeface="Sakkal Majalla" pitchFamily="2" charset="-78"/>
              <a:ea typeface="Calibri"/>
              <a:cs typeface="Sakkal Majalla" pitchFamily="2" charset="-78"/>
            </a:endParaRPr>
          </a:p>
          <a:p>
            <a:pPr algn="just" rtl="1">
              <a:lnSpc>
                <a:spcPct val="115000"/>
              </a:lnSpc>
              <a:spcAft>
                <a:spcPts val="0"/>
              </a:spcAft>
            </a:pPr>
            <a:r>
              <a:rPr lang="ar-DZ" sz="2400" dirty="0">
                <a:ea typeface="Calibri"/>
                <a:cs typeface="Simplified Arabic"/>
              </a:rPr>
              <a:t> </a:t>
            </a:r>
            <a:endParaRPr lang="fr-FR" sz="1800" dirty="0">
              <a:ea typeface="Calibri"/>
              <a:cs typeface="Arial"/>
            </a:endParaRPr>
          </a:p>
          <a:p>
            <a:pPr algn="just" rtl="1">
              <a:lnSpc>
                <a:spcPct val="115000"/>
              </a:lnSpc>
              <a:spcAft>
                <a:spcPts val="0"/>
              </a:spcAft>
            </a:pPr>
            <a:r>
              <a:rPr lang="ar-DZ" sz="2400" dirty="0">
                <a:ea typeface="Calibri"/>
                <a:cs typeface="Simplified Arabic"/>
              </a:rPr>
              <a:t> </a:t>
            </a:r>
            <a:endParaRPr lang="fr-FR" sz="1800" dirty="0">
              <a:ea typeface="Calibri"/>
              <a:cs typeface="Arial"/>
            </a:endParaRPr>
          </a:p>
          <a:p>
            <a:pPr marL="0" lvl="0" indent="0" algn="r" rtl="1">
              <a:spcBef>
                <a:spcPts val="0"/>
              </a:spcBef>
              <a:buNone/>
            </a:pPr>
            <a:endParaRPr lang="ar-DZ" sz="2400" dirty="0" smtClean="0">
              <a:solidFill>
                <a:prstClr val="black"/>
              </a:solidFill>
              <a:latin typeface="Sakkal Majalla" pitchFamily="2" charset="-78"/>
              <a:ea typeface="Calibri"/>
              <a:cs typeface="Sakkal Majalla" pitchFamily="2" charset="-78"/>
            </a:endParaRPr>
          </a:p>
          <a:p>
            <a:pPr lvl="0" algn="r" rtl="1">
              <a:lnSpc>
                <a:spcPct val="115000"/>
              </a:lnSpc>
              <a:buFont typeface="Wingdings" pitchFamily="2" charset="2"/>
              <a:buChar char="ü"/>
            </a:pPr>
            <a:endParaRPr lang="fr-FR" sz="2400" b="1" dirty="0">
              <a:solidFill>
                <a:prstClr val="black"/>
              </a:solidFill>
              <a:latin typeface="Sakkal Majalla" pitchFamily="2" charset="-78"/>
              <a:ea typeface="Calibri"/>
              <a:cs typeface="Sakkal Majalla" pitchFamily="2" charset="-78"/>
            </a:endParaRPr>
          </a:p>
          <a:p>
            <a:pPr marL="0" indent="0" algn="r" rtl="1">
              <a:buNone/>
            </a:pPr>
            <a:endParaRPr lang="fr-FR" sz="2400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3689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292788"/>
            <a:ext cx="8856984" cy="6552728"/>
          </a:xfrm>
        </p:spPr>
        <p:txBody>
          <a:bodyPr>
            <a:normAutofit/>
          </a:bodyPr>
          <a:lstStyle/>
          <a:p>
            <a:pPr marL="457200" lvl="0" indent="-457200" algn="r" rtl="1">
              <a:lnSpc>
                <a:spcPct val="115000"/>
              </a:lnSpc>
              <a:buAutoNum type="arabicPeriod"/>
            </a:pPr>
            <a:r>
              <a:rPr lang="ar-D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ea typeface="Calibri"/>
                <a:cs typeface="Sakkal Majalla" pitchFamily="2" charset="-78"/>
              </a:rPr>
              <a:t>4. وظائف الادارة الالكترونية</a:t>
            </a:r>
          </a:p>
          <a:p>
            <a:pPr algn="r" rtl="1">
              <a:buFont typeface="Wingdings" pitchFamily="2" charset="2"/>
              <a:buChar char="q"/>
            </a:pPr>
            <a:r>
              <a:rPr lang="ar-D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ea typeface="Calibri"/>
                <a:cs typeface="Sakkal Majalla" pitchFamily="2" charset="-78"/>
              </a:rPr>
              <a:t>التخطيط </a:t>
            </a:r>
            <a:r>
              <a:rPr lang="ar-D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ea typeface="Calibri"/>
                <a:cs typeface="Sakkal Majalla" pitchFamily="2" charset="-78"/>
              </a:rPr>
              <a:t>- الإلكتروني: </a:t>
            </a:r>
            <a:r>
              <a:rPr lang="ar-DZ" sz="2400" dirty="0">
                <a:latin typeface="Sakkal Majalla" pitchFamily="2" charset="-78"/>
                <a:ea typeface="Calibri"/>
                <a:cs typeface="Sakkal Majalla" pitchFamily="2" charset="-78"/>
              </a:rPr>
              <a:t>يمثل التخطيط الإلكتروني عملية ديناميكية في اتجاه </a:t>
            </a:r>
            <a:r>
              <a:rPr lang="ar-DZ" sz="2400" dirty="0">
                <a:latin typeface="Sakkal Majalla" pitchFamily="2" charset="-78"/>
                <a:ea typeface="Calibri"/>
                <a:cs typeface="Sakkal Majalla" pitchFamily="2" charset="-78"/>
              </a:rPr>
              <a:t>الأهداف الواسعة</a:t>
            </a:r>
            <a:r>
              <a:rPr lang="ar-DZ" sz="2400" dirty="0">
                <a:latin typeface="Sakkal Majalla" pitchFamily="2" charset="-78"/>
                <a:ea typeface="Calibri"/>
                <a:cs typeface="Sakkal Majalla" pitchFamily="2" charset="-78"/>
              </a:rPr>
              <a:t>، المرنة والآنية والقصيرة </a:t>
            </a:r>
            <a:r>
              <a:rPr lang="ar-DZ" sz="2400" dirty="0">
                <a:latin typeface="Sakkal Majalla" pitchFamily="2" charset="-78"/>
                <a:ea typeface="Calibri"/>
                <a:cs typeface="Sakkal Majalla" pitchFamily="2" charset="-78"/>
              </a:rPr>
              <a:t>المدى</a:t>
            </a:r>
            <a:r>
              <a:rPr lang="ar-DZ" sz="2400" dirty="0">
                <a:latin typeface="Sakkal Majalla" pitchFamily="2" charset="-78"/>
                <a:ea typeface="Calibri"/>
                <a:cs typeface="Sakkal Majalla" pitchFamily="2" charset="-78"/>
              </a:rPr>
              <a:t>، القابلة للتجديد والتطوير المستمر، وذلك </a:t>
            </a:r>
            <a:r>
              <a:rPr lang="ar-DZ" sz="2400" dirty="0">
                <a:latin typeface="Sakkal Majalla" pitchFamily="2" charset="-78"/>
                <a:ea typeface="Calibri"/>
                <a:cs typeface="Sakkal Majalla" pitchFamily="2" charset="-78"/>
              </a:rPr>
              <a:t>بفضل المعلومات </a:t>
            </a:r>
            <a:r>
              <a:rPr lang="ar-DZ" sz="2400" dirty="0">
                <a:latin typeface="Sakkal Majalla" pitchFamily="2" charset="-78"/>
                <a:ea typeface="Calibri"/>
                <a:cs typeface="Sakkal Majalla" pitchFamily="2" charset="-78"/>
              </a:rPr>
              <a:t>الرقمية الدائمة </a:t>
            </a:r>
            <a:r>
              <a:rPr lang="ar-DZ" sz="2400" dirty="0">
                <a:latin typeface="Sakkal Majalla" pitchFamily="2" charset="-78"/>
                <a:ea typeface="Calibri"/>
                <a:cs typeface="Sakkal Majalla" pitchFamily="2" charset="-78"/>
              </a:rPr>
              <a:t>التدفق. </a:t>
            </a:r>
            <a:endParaRPr lang="ar-DZ" sz="2400" dirty="0">
              <a:latin typeface="Sakkal Majalla" pitchFamily="2" charset="-78"/>
              <a:ea typeface="Calibri"/>
              <a:cs typeface="Sakkal Majalla" pitchFamily="2" charset="-78"/>
            </a:endParaRPr>
          </a:p>
          <a:p>
            <a:pPr algn="r" rtl="1">
              <a:buFont typeface="Wingdings" pitchFamily="2" charset="2"/>
              <a:buChar char="q"/>
            </a:pPr>
            <a:r>
              <a:rPr lang="ar-D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ea typeface="Calibri"/>
                <a:cs typeface="Sakkal Majalla" pitchFamily="2" charset="-78"/>
              </a:rPr>
              <a:t>التنظيم </a:t>
            </a:r>
            <a:r>
              <a:rPr lang="ar-D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ea typeface="Calibri"/>
                <a:cs typeface="Sakkal Majalla" pitchFamily="2" charset="-78"/>
              </a:rPr>
              <a:t>- الإلكتروني</a:t>
            </a:r>
            <a:r>
              <a:rPr lang="ar-DZ" sz="2400" dirty="0">
                <a:latin typeface="Sakkal Majalla" pitchFamily="2" charset="-78"/>
                <a:ea typeface="Calibri"/>
                <a:cs typeface="Sakkal Majalla" pitchFamily="2" charset="-78"/>
              </a:rPr>
              <a:t>: يعتمد التنظيم الإلكتروني على التقسيم الإداري الذي تتعدد </a:t>
            </a:r>
            <a:r>
              <a:rPr lang="ar-DZ" sz="2400" dirty="0">
                <a:latin typeface="Sakkal Majalla" pitchFamily="2" charset="-78"/>
                <a:ea typeface="Calibri"/>
                <a:cs typeface="Sakkal Majalla" pitchFamily="2" charset="-78"/>
              </a:rPr>
              <a:t>فيه مراكز </a:t>
            </a:r>
            <a:r>
              <a:rPr lang="ar-DZ" sz="2400" dirty="0">
                <a:latin typeface="Sakkal Majalla" pitchFamily="2" charset="-78"/>
                <a:ea typeface="Calibri"/>
                <a:cs typeface="Sakkal Majalla" pitchFamily="2" charset="-78"/>
              </a:rPr>
              <a:t>السلطة ويعتمد على الوحدات المستقلة والسلطة </a:t>
            </a:r>
            <a:r>
              <a:rPr lang="ar-DZ" sz="2400" dirty="0">
                <a:latin typeface="Sakkal Majalla" pitchFamily="2" charset="-78"/>
                <a:ea typeface="Calibri"/>
                <a:cs typeface="Sakkal Majalla" pitchFamily="2" charset="-78"/>
              </a:rPr>
              <a:t>الاستشارية.</a:t>
            </a:r>
            <a:endParaRPr lang="ar-DZ" sz="2400" dirty="0">
              <a:latin typeface="Sakkal Majalla" pitchFamily="2" charset="-78"/>
              <a:ea typeface="Calibri"/>
              <a:cs typeface="Sakkal Majalla" pitchFamily="2" charset="-78"/>
            </a:endParaRPr>
          </a:p>
          <a:p>
            <a:pPr algn="r" rtl="1">
              <a:buFont typeface="Wingdings" pitchFamily="2" charset="2"/>
              <a:buChar char="q"/>
            </a:pPr>
            <a:r>
              <a:rPr lang="ar-D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ea typeface="Calibri"/>
                <a:cs typeface="Sakkal Majalla" pitchFamily="2" charset="-78"/>
              </a:rPr>
              <a:t>الرقابة </a:t>
            </a:r>
            <a:r>
              <a:rPr lang="ar-D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ea typeface="Calibri"/>
                <a:cs typeface="Sakkal Majalla" pitchFamily="2" charset="-78"/>
              </a:rPr>
              <a:t>- الإلكترونية: </a:t>
            </a:r>
            <a:r>
              <a:rPr lang="ar-DZ" sz="2400" dirty="0">
                <a:latin typeface="Sakkal Majalla" pitchFamily="2" charset="-78"/>
                <a:ea typeface="Calibri"/>
                <a:cs typeface="Sakkal Majalla" pitchFamily="2" charset="-78"/>
              </a:rPr>
              <a:t>تسمح الرقابة الإلكترونية بالمراقبة الآنية؛ من خلال </a:t>
            </a:r>
            <a:r>
              <a:rPr lang="ar-DZ" sz="2400" dirty="0">
                <a:latin typeface="Sakkal Majalla" pitchFamily="2" charset="-78"/>
                <a:ea typeface="Calibri"/>
                <a:cs typeface="Sakkal Majalla" pitchFamily="2" charset="-78"/>
              </a:rPr>
              <a:t>شبكة المؤسسة </a:t>
            </a:r>
            <a:r>
              <a:rPr lang="ar-DZ" sz="2400" dirty="0">
                <a:latin typeface="Sakkal Majalla" pitchFamily="2" charset="-78"/>
                <a:ea typeface="Calibri"/>
                <a:cs typeface="Sakkal Majalla" pitchFamily="2" charset="-78"/>
              </a:rPr>
              <a:t>مما يعطي إمكانية تقليص </a:t>
            </a:r>
            <a:r>
              <a:rPr lang="ar-DZ" sz="2400" dirty="0">
                <a:latin typeface="Sakkal Majalla" pitchFamily="2" charset="-78"/>
                <a:ea typeface="Calibri"/>
                <a:cs typeface="Sakkal Majalla" pitchFamily="2" charset="-78"/>
              </a:rPr>
              <a:t>الفجوة </a:t>
            </a:r>
            <a:r>
              <a:rPr lang="ar-DZ" sz="2400" dirty="0">
                <a:latin typeface="Sakkal Majalla" pitchFamily="2" charset="-78"/>
                <a:ea typeface="Calibri"/>
                <a:cs typeface="Sakkal Majalla" pitchFamily="2" charset="-78"/>
              </a:rPr>
              <a:t>الزمنية بين عملية اكتشاف الانحراف </a:t>
            </a:r>
            <a:r>
              <a:rPr lang="ar-DZ" sz="2400" dirty="0">
                <a:latin typeface="Sakkal Majalla" pitchFamily="2" charset="-78"/>
                <a:ea typeface="Calibri"/>
                <a:cs typeface="Sakkal Majalla" pitchFamily="2" charset="-78"/>
              </a:rPr>
              <a:t>والخطأ وعملية تصحيحه.</a:t>
            </a:r>
            <a:endParaRPr lang="ar-DZ" sz="2400" dirty="0">
              <a:latin typeface="Sakkal Majalla" pitchFamily="2" charset="-78"/>
              <a:ea typeface="Calibri"/>
              <a:cs typeface="Sakkal Majalla" pitchFamily="2" charset="-78"/>
            </a:endParaRPr>
          </a:p>
          <a:p>
            <a:pPr algn="r" rtl="1">
              <a:buFont typeface="Wingdings" pitchFamily="2" charset="2"/>
              <a:buChar char="q"/>
            </a:pPr>
            <a:r>
              <a:rPr lang="ar-D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ea typeface="Calibri"/>
                <a:cs typeface="Sakkal Majalla" pitchFamily="2" charset="-78"/>
              </a:rPr>
              <a:t>القيادة </a:t>
            </a:r>
            <a:r>
              <a:rPr lang="ar-D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ea typeface="Calibri"/>
                <a:cs typeface="Sakkal Majalla" pitchFamily="2" charset="-78"/>
              </a:rPr>
              <a:t>- الإلكترونية: </a:t>
            </a:r>
            <a:r>
              <a:rPr lang="ar-DZ" sz="2400" dirty="0">
                <a:latin typeface="Sakkal Majalla" pitchFamily="2" charset="-78"/>
                <a:ea typeface="Calibri"/>
                <a:cs typeface="Sakkal Majalla" pitchFamily="2" charset="-78"/>
              </a:rPr>
              <a:t>القيادة الإلكترونية ترتكز في نشاطاتها على استخدام </a:t>
            </a:r>
            <a:r>
              <a:rPr lang="ar-DZ" sz="2400" dirty="0">
                <a:latin typeface="Sakkal Majalla" pitchFamily="2" charset="-78"/>
                <a:ea typeface="Calibri"/>
                <a:cs typeface="Sakkal Majalla" pitchFamily="2" charset="-78"/>
              </a:rPr>
              <a:t>تكنولوجيا الانترنت</a:t>
            </a:r>
            <a:r>
              <a:rPr lang="ar-DZ" sz="2400" dirty="0">
                <a:latin typeface="Sakkal Majalla" pitchFamily="2" charset="-78"/>
                <a:ea typeface="Calibri"/>
                <a:cs typeface="Sakkal Majalla" pitchFamily="2" charset="-78"/>
              </a:rPr>
              <a:t>، وتتسم بزيادة توفير المعلومات وتحسين جودتها، وسرعة الحصول </a:t>
            </a:r>
            <a:r>
              <a:rPr lang="ar-DZ" sz="2400" dirty="0">
                <a:latin typeface="Sakkal Majalla" pitchFamily="2" charset="-78"/>
                <a:ea typeface="Calibri"/>
                <a:cs typeface="Sakkal Majalla" pitchFamily="2" charset="-78"/>
              </a:rPr>
              <a:t>عليها، إضافة </a:t>
            </a:r>
            <a:r>
              <a:rPr lang="ar-DZ" sz="2400" dirty="0">
                <a:latin typeface="Sakkal Majalla" pitchFamily="2" charset="-78"/>
                <a:ea typeface="Calibri"/>
                <a:cs typeface="Sakkal Majalla" pitchFamily="2" charset="-78"/>
              </a:rPr>
              <a:t>إلى أنها تتصف بقيادة الإحساس بالوقت، حيث تجعل القائد الإلكتروني </a:t>
            </a:r>
            <a:r>
              <a:rPr lang="ar-DZ" sz="2400" dirty="0">
                <a:latin typeface="Sakkal Majalla" pitchFamily="2" charset="-78"/>
                <a:ea typeface="Calibri"/>
                <a:cs typeface="Sakkal Majalla" pitchFamily="2" charset="-78"/>
              </a:rPr>
              <a:t>يتسم بمواصفات </a:t>
            </a:r>
            <a:r>
              <a:rPr lang="ar-DZ" sz="2400" dirty="0">
                <a:latin typeface="Sakkal Majalla" pitchFamily="2" charset="-78"/>
                <a:ea typeface="Calibri"/>
                <a:cs typeface="Sakkal Majalla" pitchFamily="2" charset="-78"/>
              </a:rPr>
              <a:t>جديدة هي سرعة الحركة، والاستجابة والمبادرة على تسيير الأعمال </a:t>
            </a:r>
            <a:r>
              <a:rPr lang="ar-DZ" sz="2400" dirty="0">
                <a:latin typeface="Sakkal Majalla" pitchFamily="2" charset="-78"/>
                <a:ea typeface="Calibri"/>
                <a:cs typeface="Sakkal Majalla" pitchFamily="2" charset="-78"/>
              </a:rPr>
              <a:t>واتخاذ </a:t>
            </a:r>
            <a:r>
              <a:rPr lang="ar-DZ" sz="2400" dirty="0" smtClean="0">
                <a:latin typeface="Sakkal Majalla" pitchFamily="2" charset="-78"/>
                <a:ea typeface="Calibri"/>
                <a:cs typeface="Sakkal Majalla" pitchFamily="2" charset="-78"/>
              </a:rPr>
              <a:t>القرارات</a:t>
            </a:r>
          </a:p>
          <a:p>
            <a:pPr marL="0" indent="0" algn="r" rtl="1">
              <a:buNone/>
            </a:pPr>
            <a:r>
              <a:rPr lang="ar-DZ" sz="2200" dirty="0" smtClean="0">
                <a:latin typeface="Sakkal Majalla" pitchFamily="2" charset="-78"/>
                <a:ea typeface="Calibri"/>
                <a:cs typeface="Sakkal Majalla" pitchFamily="2" charset="-78"/>
              </a:rPr>
              <a:t> </a:t>
            </a:r>
            <a:endParaRPr lang="ar-DZ" sz="2800" dirty="0">
              <a:cs typeface="Simplified Arabic"/>
            </a:endParaRPr>
          </a:p>
        </p:txBody>
      </p:sp>
    </p:spTree>
    <p:extLst>
      <p:ext uri="{BB962C8B-B14F-4D97-AF65-F5344CB8AC3E}">
        <p14:creationId xmlns:p14="http://schemas.microsoft.com/office/powerpoint/2010/main" val="349063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408712"/>
          </a:xfrm>
        </p:spPr>
        <p:txBody>
          <a:bodyPr>
            <a:normAutofit fontScale="92500" lnSpcReduction="20000"/>
          </a:bodyPr>
          <a:lstStyle/>
          <a:p>
            <a:pPr marL="0" lvl="0" indent="0" algn="r" rtl="1">
              <a:buNone/>
            </a:pPr>
            <a:r>
              <a:rPr lang="ar-DZ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ea typeface="Calibri"/>
                <a:cs typeface="Sakkal Majalla" pitchFamily="2" charset="-78"/>
              </a:rPr>
              <a:t>1. 5 . مساهمة الإدارة الالكترونية في تطوير نظام التسيير</a:t>
            </a:r>
          </a:p>
          <a:p>
            <a:pPr lvl="0" algn="just" rtl="1">
              <a:lnSpc>
                <a:spcPct val="115000"/>
              </a:lnSpc>
              <a:buFont typeface="Wingdings" pitchFamily="2" charset="2"/>
              <a:buChar char="q"/>
            </a:pPr>
            <a:r>
              <a:rPr lang="ar-SA" sz="2600" b="1" dirty="0">
                <a:solidFill>
                  <a:srgbClr val="4BACC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ea typeface="Calibri"/>
                <a:cs typeface="Sakkal Majalla" pitchFamily="2" charset="-78"/>
              </a:rPr>
              <a:t>مساهمة الإدارة الالكترونية في تطوير نظام التخطيط:     </a:t>
            </a:r>
            <a:endParaRPr lang="ar-DZ" sz="2600" b="1" dirty="0">
              <a:solidFill>
                <a:srgbClr val="4BACC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ea typeface="Calibri"/>
              <a:cs typeface="Sakkal Majalla" pitchFamily="2" charset="-78"/>
            </a:endParaRPr>
          </a:p>
          <a:p>
            <a:pPr lvl="0" algn="just" rtl="1">
              <a:lnSpc>
                <a:spcPct val="115000"/>
              </a:lnSpc>
              <a:buFont typeface="Wingdings" pitchFamily="2" charset="2"/>
              <a:buChar char="ü"/>
            </a:pPr>
            <a:r>
              <a:rPr lang="ar-SA" sz="2600" dirty="0">
                <a:solidFill>
                  <a:prstClr val="black"/>
                </a:solidFill>
                <a:latin typeface="Sakkal Majalla" pitchFamily="2" charset="-78"/>
                <a:ea typeface="Calibri"/>
                <a:cs typeface="Sakkal Majalla" pitchFamily="2" charset="-78"/>
              </a:rPr>
              <a:t>نقل عملية التخطيط من ممارسة احتكارية للمستويات العليا إلى ممارسة للمستويات التنفيذية وهذا يساهم من جهة في تنمية قدراتهم ومن جهة أخرى في توسيع قاعدة المشاركة الجماعية</a:t>
            </a:r>
            <a:r>
              <a:rPr lang="fr-FR" sz="2600" dirty="0">
                <a:solidFill>
                  <a:prstClr val="black"/>
                </a:solidFill>
                <a:latin typeface="Sakkal Majalla" pitchFamily="2" charset="-78"/>
                <a:ea typeface="Calibri"/>
                <a:cs typeface="Sakkal Majalla" pitchFamily="2" charset="-78"/>
              </a:rPr>
              <a:t>.</a:t>
            </a:r>
          </a:p>
          <a:p>
            <a:pPr lvl="0" algn="just" rtl="1">
              <a:lnSpc>
                <a:spcPct val="115000"/>
              </a:lnSpc>
              <a:buFont typeface="Wingdings" pitchFamily="2" charset="2"/>
              <a:buChar char="ü"/>
            </a:pPr>
            <a:r>
              <a:rPr lang="ar-SA" sz="2600" dirty="0">
                <a:solidFill>
                  <a:prstClr val="black"/>
                </a:solidFill>
                <a:latin typeface="Sakkal Majalla" pitchFamily="2" charset="-78"/>
                <a:ea typeface="Calibri"/>
                <a:cs typeface="Sakkal Majalla" pitchFamily="2" charset="-78"/>
              </a:rPr>
              <a:t>إلزام المؤسسات بتحقيق سرعة الاستجابة لمتطلبات </a:t>
            </a:r>
            <a:r>
              <a:rPr lang="ar-SA" sz="2600" dirty="0" smtClean="0">
                <a:solidFill>
                  <a:prstClr val="black"/>
                </a:solidFill>
                <a:latin typeface="Sakkal Majalla" pitchFamily="2" charset="-78"/>
                <a:ea typeface="Calibri"/>
                <a:cs typeface="Sakkal Majalla" pitchFamily="2" charset="-78"/>
              </a:rPr>
              <a:t>العملاء</a:t>
            </a:r>
            <a:endParaRPr lang="ar-DZ" sz="2600" dirty="0" smtClean="0">
              <a:latin typeface="Sakkal Majalla" pitchFamily="2" charset="-78"/>
              <a:ea typeface="Calibri"/>
              <a:cs typeface="Sakkal Majalla" pitchFamily="2" charset="-78"/>
            </a:endParaRPr>
          </a:p>
          <a:p>
            <a:pPr algn="just" rtl="1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ü"/>
            </a:pPr>
            <a:r>
              <a:rPr lang="ar-SA" sz="2600" dirty="0" smtClean="0">
                <a:latin typeface="Sakkal Majalla" pitchFamily="2" charset="-78"/>
                <a:ea typeface="Calibri"/>
                <a:cs typeface="Sakkal Majalla" pitchFamily="2" charset="-78"/>
              </a:rPr>
              <a:t>جعل </a:t>
            </a:r>
            <a:r>
              <a:rPr lang="ar-SA" sz="2600" dirty="0">
                <a:latin typeface="Sakkal Majalla" pitchFamily="2" charset="-78"/>
                <a:ea typeface="Calibri"/>
                <a:cs typeface="Sakkal Majalla" pitchFamily="2" charset="-78"/>
              </a:rPr>
              <a:t>محور التخطيط ليس المؤسسة فحسب بل السوق وحاجات العملاء المحتملة وعلى هذا الأساس ستكون المؤسسة ملزمة بتكييف بيئتها الداخلية مع متطلبات السوق وهو أحد أهم مؤشرات البقاء. </a:t>
            </a:r>
            <a:endParaRPr lang="fr-FR" sz="2600" dirty="0">
              <a:latin typeface="Sakkal Majalla" pitchFamily="2" charset="-78"/>
              <a:ea typeface="Calibri"/>
              <a:cs typeface="Sakkal Majalla" pitchFamily="2" charset="-78"/>
            </a:endParaRPr>
          </a:p>
          <a:p>
            <a:pPr algn="just" rtl="1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ü"/>
            </a:pPr>
            <a:r>
              <a:rPr lang="ar-SA" sz="2600" dirty="0" smtClean="0">
                <a:latin typeface="Sakkal Majalla" pitchFamily="2" charset="-78"/>
                <a:ea typeface="Calibri"/>
                <a:cs typeface="Sakkal Majalla" pitchFamily="2" charset="-78"/>
              </a:rPr>
              <a:t>زيادة </a:t>
            </a:r>
            <a:r>
              <a:rPr lang="ar-SA" sz="2600" dirty="0">
                <a:latin typeface="Sakkal Majalla" pitchFamily="2" charset="-78"/>
                <a:ea typeface="Calibri"/>
                <a:cs typeface="Sakkal Majalla" pitchFamily="2" charset="-78"/>
              </a:rPr>
              <a:t>قدرة المؤسسة على تشخيص المشاكل نتيجة قدرتها على تحصيل المعلومات</a:t>
            </a:r>
            <a:r>
              <a:rPr lang="fr-FR" sz="2600" dirty="0">
                <a:latin typeface="Sakkal Majalla" pitchFamily="2" charset="-78"/>
                <a:ea typeface="Calibri"/>
                <a:cs typeface="Sakkal Majalla" pitchFamily="2" charset="-78"/>
              </a:rPr>
              <a:t>.</a:t>
            </a:r>
          </a:p>
          <a:p>
            <a:pPr algn="just" rtl="1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ü"/>
            </a:pPr>
            <a:r>
              <a:rPr lang="ar-SA" sz="2600" dirty="0" smtClean="0">
                <a:latin typeface="Sakkal Majalla" pitchFamily="2" charset="-78"/>
                <a:ea typeface="Calibri"/>
                <a:cs typeface="Sakkal Majalla" pitchFamily="2" charset="-78"/>
              </a:rPr>
              <a:t>دعم </a:t>
            </a:r>
            <a:r>
              <a:rPr lang="ar-SA" sz="2600" dirty="0">
                <a:latin typeface="Sakkal Majalla" pitchFamily="2" charset="-78"/>
                <a:ea typeface="Calibri"/>
                <a:cs typeface="Sakkal Majalla" pitchFamily="2" charset="-78"/>
              </a:rPr>
              <a:t>قدرة المؤسسة على تحديد البدائل المختلفة، وتقويم كل بديل</a:t>
            </a:r>
            <a:r>
              <a:rPr lang="fr-FR" sz="2600" dirty="0" smtClean="0">
                <a:latin typeface="Sakkal Majalla" pitchFamily="2" charset="-78"/>
                <a:ea typeface="Calibri"/>
                <a:cs typeface="Sakkal Majalla" pitchFamily="2" charset="-78"/>
              </a:rPr>
              <a:t>.</a:t>
            </a:r>
          </a:p>
          <a:p>
            <a:pPr algn="just" rtl="1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ü"/>
            </a:pPr>
            <a:r>
              <a:rPr lang="fr-FR" sz="2600" dirty="0" smtClean="0">
                <a:latin typeface="Sakkal Majalla" pitchFamily="2" charset="-78"/>
                <a:ea typeface="Calibri"/>
                <a:cs typeface="Sakkal Majalla" pitchFamily="2" charset="-78"/>
              </a:rPr>
              <a:t>- </a:t>
            </a:r>
            <a:r>
              <a:rPr lang="ar-SA" sz="2600" dirty="0" smtClean="0">
                <a:latin typeface="Sakkal Majalla" pitchFamily="2" charset="-78"/>
                <a:ea typeface="Calibri"/>
                <a:cs typeface="Sakkal Majalla" pitchFamily="2" charset="-78"/>
              </a:rPr>
              <a:t>زيادة قدرة المؤسسة على محاكاة الواقع </a:t>
            </a:r>
            <a:r>
              <a:rPr lang="ar-SA" sz="2600" dirty="0" err="1" smtClean="0">
                <a:latin typeface="Sakkal Majalla" pitchFamily="2" charset="-78"/>
                <a:ea typeface="Calibri"/>
                <a:cs typeface="Sakkal Majalla" pitchFamily="2" charset="-78"/>
              </a:rPr>
              <a:t>والنمذجة</a:t>
            </a:r>
            <a:r>
              <a:rPr lang="ar-SA" sz="2600" dirty="0" smtClean="0">
                <a:latin typeface="Sakkal Majalla" pitchFamily="2" charset="-78"/>
                <a:ea typeface="Calibri"/>
                <a:cs typeface="Sakkal Majalla" pitchFamily="2" charset="-78"/>
              </a:rPr>
              <a:t> الواقعية باستخدام نظم المعلومات الالكترونية</a:t>
            </a:r>
            <a:r>
              <a:rPr lang="fr-FR" sz="2600" dirty="0" smtClean="0">
                <a:latin typeface="Sakkal Majalla" pitchFamily="2" charset="-78"/>
                <a:ea typeface="Calibri"/>
                <a:cs typeface="Sakkal Majalla" pitchFamily="2" charset="-78"/>
              </a:rPr>
              <a:t>.</a:t>
            </a:r>
          </a:p>
          <a:p>
            <a:pPr algn="just" rtl="1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ü"/>
            </a:pPr>
            <a:r>
              <a:rPr lang="fr-FR" sz="2600" dirty="0" smtClean="0">
                <a:latin typeface="Sakkal Majalla" pitchFamily="2" charset="-78"/>
                <a:ea typeface="Calibri"/>
                <a:cs typeface="Sakkal Majalla" pitchFamily="2" charset="-78"/>
              </a:rPr>
              <a:t>-</a:t>
            </a:r>
            <a:r>
              <a:rPr lang="ar-SA" sz="2600" dirty="0" smtClean="0">
                <a:latin typeface="Sakkal Majalla" pitchFamily="2" charset="-78"/>
                <a:ea typeface="Calibri"/>
                <a:cs typeface="Sakkal Majalla" pitchFamily="2" charset="-78"/>
              </a:rPr>
              <a:t>القدرة </a:t>
            </a:r>
            <a:r>
              <a:rPr lang="ar-SA" sz="2600" dirty="0">
                <a:latin typeface="Sakkal Majalla" pitchFamily="2" charset="-78"/>
                <a:ea typeface="Calibri"/>
                <a:cs typeface="Sakkal Majalla" pitchFamily="2" charset="-78"/>
              </a:rPr>
              <a:t>على تفعيل ودعم القرارات.  </a:t>
            </a:r>
            <a:endParaRPr lang="fr-FR" sz="2600" dirty="0">
              <a:latin typeface="Sakkal Majalla" pitchFamily="2" charset="-78"/>
              <a:ea typeface="Calibri"/>
              <a:cs typeface="Sakkal Majalla" pitchFamily="2" charset="-78"/>
            </a:endParaRPr>
          </a:p>
          <a:p>
            <a:pPr algn="just" rtl="1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ü"/>
            </a:pPr>
            <a:r>
              <a:rPr lang="ar-SA" sz="2600" dirty="0" smtClean="0">
                <a:latin typeface="Sakkal Majalla" pitchFamily="2" charset="-78"/>
                <a:ea typeface="Calibri"/>
                <a:cs typeface="Sakkal Majalla" pitchFamily="2" charset="-78"/>
              </a:rPr>
              <a:t>القدرة </a:t>
            </a:r>
            <a:r>
              <a:rPr lang="ar-SA" sz="2600" dirty="0">
                <a:latin typeface="Sakkal Majalla" pitchFamily="2" charset="-78"/>
                <a:ea typeface="Calibri"/>
                <a:cs typeface="Sakkal Majalla" pitchFamily="2" charset="-78"/>
              </a:rPr>
              <a:t>على مجاراة قصر الوقت المتاح لمتخذ القرار في عصر الثورة المعلوماتية باستخدام المزايا التي وفرتها تلك الثورة.</a:t>
            </a:r>
            <a:endParaRPr lang="fr-FR" sz="2600" dirty="0">
              <a:latin typeface="Sakkal Majalla" pitchFamily="2" charset="-78"/>
              <a:ea typeface="Calibri"/>
              <a:cs typeface="Sakkal Majalla" pitchFamily="2" charset="-78"/>
            </a:endParaRPr>
          </a:p>
          <a:p>
            <a:pPr algn="r" rtl="1">
              <a:buFont typeface="Wingdings" pitchFamily="2" charset="2"/>
              <a:buChar char="ü"/>
            </a:pPr>
            <a:endParaRPr lang="fr-FR" sz="2000" dirty="0" smtClean="0">
              <a:latin typeface="Sakkal Majalla" pitchFamily="2" charset="-78"/>
              <a:ea typeface="Calibri"/>
              <a:cs typeface="Sakkal Majalla" pitchFamily="2" charset="-78"/>
            </a:endParaRPr>
          </a:p>
          <a:p>
            <a:pPr marL="0" indent="0" algn="r" rtl="1">
              <a:lnSpc>
                <a:spcPct val="115000"/>
              </a:lnSpc>
              <a:spcAft>
                <a:spcPts val="0"/>
              </a:spcAft>
              <a:buNone/>
            </a:pPr>
            <a:endParaRPr lang="fr-FR" sz="2800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ea typeface="Calibri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175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1720</TotalTime>
  <Words>635</Words>
  <Application>Microsoft Office PowerPoint</Application>
  <PresentationFormat>Affichage à l'écran (4:3)</PresentationFormat>
  <Paragraphs>42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hp</dc:creator>
  <cp:lastModifiedBy>hp</cp:lastModifiedBy>
  <cp:revision>38</cp:revision>
  <dcterms:created xsi:type="dcterms:W3CDTF">2022-11-11T16:07:32Z</dcterms:created>
  <dcterms:modified xsi:type="dcterms:W3CDTF">2022-11-15T20:47:39Z</dcterms:modified>
</cp:coreProperties>
</file>