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9"/>
  </p:notesMasterIdLst>
  <p:handoutMasterIdLst>
    <p:handoutMasterId r:id="rId20"/>
  </p:handoutMasterIdLst>
  <p:sldIdLst>
    <p:sldId id="256" r:id="rId2"/>
    <p:sldId id="259" r:id="rId3"/>
    <p:sldId id="330" r:id="rId4"/>
    <p:sldId id="331" r:id="rId5"/>
    <p:sldId id="333" r:id="rId6"/>
    <p:sldId id="332" r:id="rId7"/>
    <p:sldId id="340" r:id="rId8"/>
    <p:sldId id="334" r:id="rId9"/>
    <p:sldId id="341" r:id="rId10"/>
    <p:sldId id="337" r:id="rId11"/>
    <p:sldId id="339" r:id="rId12"/>
    <p:sldId id="344" r:id="rId13"/>
    <p:sldId id="338" r:id="rId14"/>
    <p:sldId id="345" r:id="rId15"/>
    <p:sldId id="335" r:id="rId16"/>
    <p:sldId id="342" r:id="rId17"/>
    <p:sldId id="343" r:id="rId18"/>
  </p:sldIdLst>
  <p:sldSz cx="9144000" cy="6858000" type="screen4x3"/>
  <p:notesSz cx="10234613" cy="71040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24" autoAdjust="0"/>
  </p:normalViewPr>
  <p:slideViewPr>
    <p:cSldViewPr>
      <p:cViewPr>
        <p:scale>
          <a:sx n="60" d="100"/>
          <a:sy n="60" d="100"/>
        </p:scale>
        <p:origin x="-1572" y="-198"/>
      </p:cViewPr>
      <p:guideLst>
        <p:guide orient="horz" pos="2160"/>
        <p:guide pos="2880"/>
      </p:guideLst>
    </p:cSldViewPr>
  </p:slideViewPr>
  <p:outlineViewPr>
    <p:cViewPr>
      <p:scale>
        <a:sx n="33" d="100"/>
        <a:sy n="33" d="100"/>
      </p:scale>
      <p:origin x="0" y="502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434115" cy="355260"/>
          </a:xfrm>
          <a:prstGeom prst="rect">
            <a:avLst/>
          </a:prstGeom>
        </p:spPr>
        <p:txBody>
          <a:bodyPr vert="horz" lIns="95418" tIns="47709" rIns="95418" bIns="47709" rtlCol="0"/>
          <a:lstStyle>
            <a:lvl1pPr algn="l">
              <a:defRPr sz="1300"/>
            </a:lvl1pPr>
          </a:lstStyle>
          <a:p>
            <a:endParaRPr lang="fr-FR"/>
          </a:p>
        </p:txBody>
      </p:sp>
      <p:sp>
        <p:nvSpPr>
          <p:cNvPr id="3" name="Espace réservé de la date 2"/>
          <p:cNvSpPr>
            <a:spLocks noGrp="1"/>
          </p:cNvSpPr>
          <p:nvPr>
            <p:ph type="dt" sz="quarter" idx="1"/>
          </p:nvPr>
        </p:nvSpPr>
        <p:spPr>
          <a:xfrm>
            <a:off x="5798089" y="0"/>
            <a:ext cx="4434115" cy="355260"/>
          </a:xfrm>
          <a:prstGeom prst="rect">
            <a:avLst/>
          </a:prstGeom>
        </p:spPr>
        <p:txBody>
          <a:bodyPr vert="horz" lIns="95418" tIns="47709" rIns="95418" bIns="47709" rtlCol="0"/>
          <a:lstStyle>
            <a:lvl1pPr algn="r">
              <a:defRPr sz="1300"/>
            </a:lvl1pPr>
          </a:lstStyle>
          <a:p>
            <a:fld id="{C4E8B500-A0EC-43E1-B144-B131FF3359CB}" type="datetimeFigureOut">
              <a:rPr lang="fr-FR" smtClean="0"/>
              <a:pPr/>
              <a:t>14/04/2018</a:t>
            </a:fld>
            <a:endParaRPr lang="fr-FR"/>
          </a:p>
        </p:txBody>
      </p:sp>
      <p:sp>
        <p:nvSpPr>
          <p:cNvPr id="4" name="Espace réservé du pied de page 3"/>
          <p:cNvSpPr>
            <a:spLocks noGrp="1"/>
          </p:cNvSpPr>
          <p:nvPr>
            <p:ph type="ftr" sz="quarter" idx="2"/>
          </p:nvPr>
        </p:nvSpPr>
        <p:spPr>
          <a:xfrm>
            <a:off x="0" y="6747662"/>
            <a:ext cx="4434115" cy="355259"/>
          </a:xfrm>
          <a:prstGeom prst="rect">
            <a:avLst/>
          </a:prstGeom>
        </p:spPr>
        <p:txBody>
          <a:bodyPr vert="horz" lIns="95418" tIns="47709" rIns="95418" bIns="47709"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5798089" y="6747662"/>
            <a:ext cx="4434115" cy="355259"/>
          </a:xfrm>
          <a:prstGeom prst="rect">
            <a:avLst/>
          </a:prstGeom>
        </p:spPr>
        <p:txBody>
          <a:bodyPr vert="horz" lIns="95418" tIns="47709" rIns="95418" bIns="47709" rtlCol="0" anchor="b"/>
          <a:lstStyle>
            <a:lvl1pPr algn="r">
              <a:defRPr sz="1300"/>
            </a:lvl1pPr>
          </a:lstStyle>
          <a:p>
            <a:fld id="{E1E132E0-9655-42FD-B7BD-1F01D6058787}"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435164" cy="354618"/>
          </a:xfrm>
          <a:prstGeom prst="rect">
            <a:avLst/>
          </a:prstGeom>
        </p:spPr>
        <p:txBody>
          <a:bodyPr vert="horz" lIns="95418" tIns="47709" rIns="95418" bIns="47709" rtlCol="0"/>
          <a:lstStyle>
            <a:lvl1pPr algn="l">
              <a:defRPr sz="1300"/>
            </a:lvl1pPr>
          </a:lstStyle>
          <a:p>
            <a:endParaRPr lang="fr-FR"/>
          </a:p>
        </p:txBody>
      </p:sp>
      <p:sp>
        <p:nvSpPr>
          <p:cNvPr id="3" name="Espace réservé de la date 2"/>
          <p:cNvSpPr>
            <a:spLocks noGrp="1"/>
          </p:cNvSpPr>
          <p:nvPr>
            <p:ph type="dt" idx="1"/>
          </p:nvPr>
        </p:nvSpPr>
        <p:spPr>
          <a:xfrm>
            <a:off x="5797804" y="0"/>
            <a:ext cx="4435163" cy="354618"/>
          </a:xfrm>
          <a:prstGeom prst="rect">
            <a:avLst/>
          </a:prstGeom>
        </p:spPr>
        <p:txBody>
          <a:bodyPr vert="horz" lIns="95418" tIns="47709" rIns="95418" bIns="47709" rtlCol="0"/>
          <a:lstStyle>
            <a:lvl1pPr algn="r">
              <a:defRPr sz="1300"/>
            </a:lvl1pPr>
          </a:lstStyle>
          <a:p>
            <a:fld id="{4B93BCE3-BDFB-4C54-9C11-EA97BFF41FAD}" type="datetimeFigureOut">
              <a:rPr lang="fr-FR" smtClean="0"/>
              <a:pPr/>
              <a:t>14/04/2018</a:t>
            </a:fld>
            <a:endParaRPr lang="fr-FR"/>
          </a:p>
        </p:txBody>
      </p:sp>
      <p:sp>
        <p:nvSpPr>
          <p:cNvPr id="4" name="Espace réservé de l'image des diapositives 3"/>
          <p:cNvSpPr>
            <a:spLocks noGrp="1" noRot="1" noChangeAspect="1"/>
          </p:cNvSpPr>
          <p:nvPr>
            <p:ph type="sldImg" idx="2"/>
          </p:nvPr>
        </p:nvSpPr>
        <p:spPr>
          <a:xfrm>
            <a:off x="3343275" y="533400"/>
            <a:ext cx="3549650" cy="2663825"/>
          </a:xfrm>
          <a:prstGeom prst="rect">
            <a:avLst/>
          </a:prstGeom>
          <a:noFill/>
          <a:ln w="12700">
            <a:solidFill>
              <a:prstClr val="black"/>
            </a:solidFill>
          </a:ln>
        </p:spPr>
        <p:txBody>
          <a:bodyPr vert="horz" lIns="95418" tIns="47709" rIns="95418" bIns="47709" rtlCol="0" anchor="ctr"/>
          <a:lstStyle/>
          <a:p>
            <a:endParaRPr lang="fr-FR"/>
          </a:p>
        </p:txBody>
      </p:sp>
      <p:sp>
        <p:nvSpPr>
          <p:cNvPr id="5" name="Espace réservé des commentaires 4"/>
          <p:cNvSpPr>
            <a:spLocks noGrp="1"/>
          </p:cNvSpPr>
          <p:nvPr>
            <p:ph type="body" sz="quarter" idx="3"/>
          </p:nvPr>
        </p:nvSpPr>
        <p:spPr>
          <a:xfrm>
            <a:off x="1023627" y="3373886"/>
            <a:ext cx="8187361" cy="3196577"/>
          </a:xfrm>
          <a:prstGeom prst="rect">
            <a:avLst/>
          </a:prstGeom>
        </p:spPr>
        <p:txBody>
          <a:bodyPr vert="horz" lIns="95418" tIns="47709" rIns="95418" bIns="47709"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747772"/>
            <a:ext cx="4435164" cy="354618"/>
          </a:xfrm>
          <a:prstGeom prst="rect">
            <a:avLst/>
          </a:prstGeom>
        </p:spPr>
        <p:txBody>
          <a:bodyPr vert="horz" lIns="95418" tIns="47709" rIns="95418" bIns="47709"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5797804" y="6747772"/>
            <a:ext cx="4435163" cy="354618"/>
          </a:xfrm>
          <a:prstGeom prst="rect">
            <a:avLst/>
          </a:prstGeom>
        </p:spPr>
        <p:txBody>
          <a:bodyPr vert="horz" lIns="95418" tIns="47709" rIns="95418" bIns="47709" rtlCol="0" anchor="b"/>
          <a:lstStyle>
            <a:lvl1pPr algn="r">
              <a:defRPr sz="1300"/>
            </a:lvl1pPr>
          </a:lstStyle>
          <a:p>
            <a:fld id="{681E7422-6ADE-46F4-9991-3DDCE9F8994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81E7422-6ADE-46F4-9991-3DDCE9F8994A}"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D3220C5-AC60-4B86-A198-76016BC8C26C}" type="datetime1">
              <a:rPr lang="fr-FR" smtClean="0"/>
              <a:pPr/>
              <a:t>14/04/2018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9878F0-8948-4FDA-9D36-C868C309FA16}" type="datetime1">
              <a:rPr lang="fr-FR" smtClean="0"/>
              <a:pPr/>
              <a:t>14/04/2018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E0862C-6E3F-452E-B56E-81072CDFE849}" type="datetime1">
              <a:rPr lang="fr-FR" smtClean="0"/>
              <a:pPr/>
              <a:t>14/04/2018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B8275CE-0D97-441A-81D2-EDB79E86CCFD}" type="datetime1">
              <a:rPr lang="fr-FR" smtClean="0"/>
              <a:pPr/>
              <a:t>14/04/2018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73ED33-D556-48D5-B785-5087FA637E62}" type="datetime1">
              <a:rPr lang="fr-FR" smtClean="0"/>
              <a:pPr/>
              <a:t>14/04/2018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7A0AF3-7ACC-465C-84E0-33CD39D3E1EC}" type="datetime1">
              <a:rPr lang="fr-FR" smtClean="0"/>
              <a:pPr/>
              <a:t>14/04/2018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CD52B5-F194-43B9-9CAA-8DA436FCF610}" type="datetime1">
              <a:rPr lang="fr-FR" smtClean="0"/>
              <a:pPr/>
              <a:t>14/04/2018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92739EA-2263-4929-8B59-281E23D288A4}" type="datetime1">
              <a:rPr lang="fr-FR" smtClean="0"/>
              <a:pPr/>
              <a:t>14/04/2018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987747-85B8-44B5-B1B1-0BFBEF46D54A}" type="datetime1">
              <a:rPr lang="fr-FR" smtClean="0"/>
              <a:pPr/>
              <a:t>14/04/2018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A12349-10B2-45BD-8538-8327F9EB8A1C}" type="datetime1">
              <a:rPr lang="fr-FR" smtClean="0"/>
              <a:pPr/>
              <a:t>14/04/2018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CBB1215-D005-4956-AB93-44BA0A88BEAB}" type="datetime1">
              <a:rPr lang="fr-FR" smtClean="0"/>
              <a:pPr/>
              <a:t>14/04/2018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80222-E5EC-4C11-93CF-38BD575362D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19E11-EE9C-4A11-A22D-7528C76E4E36}" type="datetime1">
              <a:rPr lang="fr-FR" smtClean="0"/>
              <a:pPr/>
              <a:t>14/04/2018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0222-E5EC-4C11-93CF-38BD575362D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FR" sz="6000" dirty="0" smtClean="0"/>
              <a:t>Chapitre 5</a:t>
            </a:r>
            <a:br>
              <a:rPr lang="fr-FR" sz="6000" dirty="0" smtClean="0"/>
            </a:br>
            <a:r>
              <a:rPr lang="fr-FR" sz="6000" dirty="0" smtClean="0"/>
              <a:t>Diagramme </a:t>
            </a:r>
            <a:r>
              <a:rPr lang="fr-FR" sz="6000" dirty="0" smtClean="0"/>
              <a:t>d’activités</a:t>
            </a:r>
            <a:endParaRPr lang="fr-FR" sz="6000" dirty="0"/>
          </a:p>
        </p:txBody>
      </p:sp>
      <p:sp>
        <p:nvSpPr>
          <p:cNvPr id="9" name="Sous-titre 8"/>
          <p:cNvSpPr>
            <a:spLocks noGrp="1"/>
          </p:cNvSpPr>
          <p:nvPr>
            <p:ph type="subTitle" idx="1"/>
          </p:nvPr>
        </p:nvSpPr>
        <p:spPr/>
        <p:txBody>
          <a:bodyPr/>
          <a:lstStyle/>
          <a:p>
            <a:endParaRPr lang="fr-FR" dirty="0"/>
          </a:p>
        </p:txBody>
      </p:sp>
      <p:sp>
        <p:nvSpPr>
          <p:cNvPr id="3" name="Espace réservé du numéro de diapositive 2"/>
          <p:cNvSpPr>
            <a:spLocks noGrp="1"/>
          </p:cNvSpPr>
          <p:nvPr>
            <p:ph type="sldNum" sz="quarter" idx="12"/>
          </p:nvPr>
        </p:nvSpPr>
        <p:spPr/>
        <p:txBody>
          <a:bodyPr/>
          <a:lstStyle/>
          <a:p>
            <a:fld id="{35780222-E5EC-4C11-93CF-38BD575362D0}"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3" name="Espace réservé du contenu 2"/>
          <p:cNvSpPr>
            <a:spLocks noGrp="1"/>
          </p:cNvSpPr>
          <p:nvPr>
            <p:ph idx="1"/>
          </p:nvPr>
        </p:nvSpPr>
        <p:spPr>
          <a:xfrm>
            <a:off x="214282" y="1000108"/>
            <a:ext cx="8401080" cy="5072098"/>
          </a:xfrm>
        </p:spPr>
        <p:txBody>
          <a:bodyPr>
            <a:noAutofit/>
          </a:bodyPr>
          <a:lstStyle/>
          <a:p>
            <a:pPr marL="0" indent="0" algn="just">
              <a:spcAft>
                <a:spcPts val="1200"/>
              </a:spcAft>
              <a:buNone/>
            </a:pPr>
            <a:r>
              <a:rPr lang="fr-FR" sz="2000" b="1" u="sng" dirty="0" smtClean="0"/>
              <a:t>Nœud initial: </a:t>
            </a:r>
            <a:r>
              <a:rPr lang="fr-FR" sz="2000" dirty="0" smtClean="0"/>
              <a:t>Un nœud initial est un nœud de contrôle à partir duquel le flot débute lorsque l'activité enveloppante est invoquée. Une activité peut avoir plusieurs nœuds initiaux. Un nœud initial possède un arc sortant et pas d'arc entrant</a:t>
            </a:r>
            <a:r>
              <a:rPr lang="fr-FR" sz="2000" dirty="0" smtClean="0"/>
              <a:t>.</a:t>
            </a:r>
          </a:p>
          <a:p>
            <a:pPr marL="0" indent="0" algn="just">
              <a:spcAft>
                <a:spcPts val="1200"/>
              </a:spcAft>
              <a:buNone/>
            </a:pPr>
            <a:endParaRPr lang="fr-FR" sz="2000" b="1" u="sng" dirty="0" smtClean="0"/>
          </a:p>
          <a:p>
            <a:pPr marL="0" indent="0" algn="just">
              <a:spcAft>
                <a:spcPts val="1200"/>
              </a:spcAft>
              <a:buNone/>
            </a:pPr>
            <a:r>
              <a:rPr lang="fr-FR" sz="2000" b="1" u="sng" dirty="0" smtClean="0"/>
              <a:t>Nœud de fin d'activité: </a:t>
            </a:r>
            <a:r>
              <a:rPr lang="fr-FR" sz="2000" dirty="0" smtClean="0"/>
              <a:t>Lorsque l'un des arcs d'un nœud de fin d'activité est activé (</a:t>
            </a:r>
            <a:r>
              <a:rPr lang="fr-FR" sz="2000" i="1" dirty="0" smtClean="0"/>
              <a:t>i.e.</a:t>
            </a:r>
            <a:r>
              <a:rPr lang="fr-FR" sz="2000" dirty="0" smtClean="0"/>
              <a:t> lorsqu'un flot d'exécution atteint un nœud de fin d'activité), l'exécution de l'activité enveloppante s'achève et tout nœud ou flot actif au sein de l'activité enveloppante est abandonné. </a:t>
            </a:r>
            <a:endParaRPr lang="fr-FR" sz="2000" dirty="0" smtClean="0"/>
          </a:p>
          <a:p>
            <a:pPr marL="0" indent="0" algn="just">
              <a:spcAft>
                <a:spcPts val="1200"/>
              </a:spcAft>
              <a:buNone/>
            </a:pPr>
            <a:endParaRPr lang="fr-FR" sz="2000" b="1" u="sng" dirty="0" smtClean="0"/>
          </a:p>
          <a:p>
            <a:pPr marL="0" indent="0" algn="just">
              <a:spcAft>
                <a:spcPts val="1200"/>
              </a:spcAft>
              <a:buNone/>
            </a:pPr>
            <a:r>
              <a:rPr lang="fr-FR" sz="2000" b="1" u="sng" dirty="0" smtClean="0"/>
              <a:t>Nœud </a:t>
            </a:r>
            <a:r>
              <a:rPr lang="fr-FR" sz="2000" b="1" u="sng" dirty="0" smtClean="0"/>
              <a:t>de fin de flot: </a:t>
            </a:r>
            <a:r>
              <a:rPr lang="fr-FR" sz="2000" dirty="0" smtClean="0"/>
              <a:t>Lorsqu'un flot d'exécution atteint un nœud de fin de flot, le flot en question est terminé, mais cette fin de flot n'a aucune incidence sur les autres flots actifs de l'activité enveloppante.</a:t>
            </a:r>
            <a:endParaRPr lang="fr-FR" sz="2000" b="1" u="sng" dirty="0" smtClean="0"/>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10</a:t>
            </a:fld>
            <a:endParaRPr lang="fr-FR"/>
          </a:p>
        </p:txBody>
      </p:sp>
      <p:pic>
        <p:nvPicPr>
          <p:cNvPr id="6" name="Picture 2"/>
          <p:cNvPicPr>
            <a:picLocks noChangeAspect="1" noChangeArrowheads="1"/>
          </p:cNvPicPr>
          <p:nvPr/>
        </p:nvPicPr>
        <p:blipFill>
          <a:blip r:embed="rId2"/>
          <a:srcRect l="75000" r="18092" b="43750"/>
          <a:stretch>
            <a:fillRect/>
          </a:stretch>
        </p:blipFill>
        <p:spPr bwMode="auto">
          <a:xfrm>
            <a:off x="1785918" y="1928802"/>
            <a:ext cx="500066" cy="642942"/>
          </a:xfrm>
          <a:prstGeom prst="rect">
            <a:avLst/>
          </a:prstGeom>
          <a:noFill/>
          <a:ln w="9525">
            <a:noFill/>
            <a:miter lim="800000"/>
            <a:headEnd/>
            <a:tailEnd/>
          </a:ln>
          <a:effectLst/>
        </p:spPr>
      </p:pic>
      <p:pic>
        <p:nvPicPr>
          <p:cNvPr id="7" name="Picture 2"/>
          <p:cNvPicPr>
            <a:picLocks noChangeAspect="1" noChangeArrowheads="1"/>
          </p:cNvPicPr>
          <p:nvPr/>
        </p:nvPicPr>
        <p:blipFill>
          <a:blip r:embed="rId2"/>
          <a:srcRect l="90789" r="329" b="37500"/>
          <a:stretch>
            <a:fillRect/>
          </a:stretch>
        </p:blipFill>
        <p:spPr bwMode="auto">
          <a:xfrm>
            <a:off x="5286380" y="5572140"/>
            <a:ext cx="642942" cy="714380"/>
          </a:xfrm>
          <a:prstGeom prst="rect">
            <a:avLst/>
          </a:prstGeom>
          <a:noFill/>
          <a:ln w="9525">
            <a:noFill/>
            <a:miter lim="800000"/>
            <a:headEnd/>
            <a:tailEnd/>
          </a:ln>
          <a:effectLst/>
        </p:spPr>
      </p:pic>
      <p:pic>
        <p:nvPicPr>
          <p:cNvPr id="8" name="Picture 2"/>
          <p:cNvPicPr>
            <a:picLocks noChangeAspect="1" noChangeArrowheads="1"/>
          </p:cNvPicPr>
          <p:nvPr/>
        </p:nvPicPr>
        <p:blipFill>
          <a:blip r:embed="rId2"/>
          <a:srcRect l="81908" r="8224" b="31250"/>
          <a:stretch>
            <a:fillRect/>
          </a:stretch>
        </p:blipFill>
        <p:spPr bwMode="auto">
          <a:xfrm>
            <a:off x="5286380" y="3857628"/>
            <a:ext cx="714380" cy="7858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3" name="Espace réservé du contenu 2"/>
          <p:cNvSpPr>
            <a:spLocks noGrp="1"/>
          </p:cNvSpPr>
          <p:nvPr>
            <p:ph idx="1"/>
          </p:nvPr>
        </p:nvSpPr>
        <p:spPr>
          <a:xfrm>
            <a:off x="214282" y="1000108"/>
            <a:ext cx="8401080" cy="5072098"/>
          </a:xfrm>
        </p:spPr>
        <p:txBody>
          <a:bodyPr>
            <a:noAutofit/>
          </a:bodyPr>
          <a:lstStyle/>
          <a:p>
            <a:pPr marL="0" indent="0" algn="just">
              <a:buNone/>
            </a:pPr>
            <a:r>
              <a:rPr lang="fr-FR" sz="2000" b="1" u="sng" dirty="0" smtClean="0"/>
              <a:t>Nœud de décision: </a:t>
            </a:r>
            <a:r>
              <a:rPr lang="fr-FR" sz="2000" dirty="0" smtClean="0"/>
              <a:t>Un nœud de décision est un nœud de contrôle qui permet de faire un choix entre plusieurs flots sortants. Il possède un arc entrant et plusieurs arcs sortants. Ces derniers sont généralement accompagnés de conditions de garde pour conditionner le choix. </a:t>
            </a:r>
          </a:p>
          <a:p>
            <a:pPr marL="0" indent="0" algn="just">
              <a:buNone/>
            </a:pPr>
            <a:r>
              <a:rPr lang="fr-FR" sz="2000" dirty="0" smtClean="0"/>
              <a:t>L'utilisation d'une garde [</a:t>
            </a:r>
            <a:r>
              <a:rPr lang="fr-FR" sz="2000" dirty="0" err="1" smtClean="0"/>
              <a:t>else</a:t>
            </a:r>
            <a:r>
              <a:rPr lang="fr-FR" sz="2000" dirty="0" smtClean="0"/>
              <a:t>] est recommandée après un nœud de décision, car elle garantit un modèle bien formé. En effet, la condition de garde [</a:t>
            </a:r>
            <a:r>
              <a:rPr lang="fr-FR" sz="2000" dirty="0" err="1" smtClean="0"/>
              <a:t>else</a:t>
            </a:r>
            <a:r>
              <a:rPr lang="fr-FR" sz="2000" dirty="0" smtClean="0"/>
              <a:t>] est validée si et seulement si toutes les autres gardes des transitions ayant la même source sont fausses</a:t>
            </a:r>
            <a:r>
              <a:rPr lang="fr-FR" sz="2000" dirty="0" smtClean="0"/>
              <a:t>.</a:t>
            </a:r>
          </a:p>
          <a:p>
            <a:pPr marL="0" indent="0" algn="just">
              <a:buNone/>
            </a:pPr>
            <a:endParaRPr lang="fr-FR" sz="2000" b="1" u="sng" dirty="0" smtClean="0"/>
          </a:p>
          <a:p>
            <a:pPr marL="0" indent="0" algn="just">
              <a:buNone/>
            </a:pPr>
            <a:r>
              <a:rPr lang="fr-FR" sz="2000" b="1" u="sng" dirty="0" smtClean="0"/>
              <a:t>Nœud </a:t>
            </a:r>
            <a:r>
              <a:rPr lang="fr-FR" sz="2000" b="1" u="sng" dirty="0" smtClean="0"/>
              <a:t>de fusion: </a:t>
            </a:r>
            <a:r>
              <a:rPr lang="fr-FR" sz="2000" dirty="0" smtClean="0"/>
              <a:t>Un nœud de fusion est un nœud de contrôle qui rassemble plusieurs flots alternatifs entrants en un seul flot sortant. Il n'est pas utilisé pour synchroniser des flots concurrents (c'est le rôle du nœud d'union), mais pour accepter un flot parmi plusieurs.</a:t>
            </a:r>
          </a:p>
          <a:p>
            <a:pPr marL="0" indent="0" algn="just">
              <a:buNone/>
            </a:pPr>
            <a:endParaRPr lang="fr-FR" sz="2000" b="1" u="sng" dirty="0" smtClean="0"/>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3" name="Espace réservé du contenu 2"/>
          <p:cNvSpPr>
            <a:spLocks noGrp="1"/>
          </p:cNvSpPr>
          <p:nvPr>
            <p:ph idx="1"/>
          </p:nvPr>
        </p:nvSpPr>
        <p:spPr>
          <a:xfrm>
            <a:off x="214282" y="1000108"/>
            <a:ext cx="8401080" cy="5072098"/>
          </a:xfrm>
        </p:spPr>
        <p:txBody>
          <a:bodyPr>
            <a:noAutofit/>
          </a:bodyPr>
          <a:lstStyle/>
          <a:p>
            <a:pPr marL="0" indent="0" algn="just">
              <a:buNone/>
            </a:pPr>
            <a:r>
              <a:rPr lang="fr-FR" sz="2000" b="1" u="sng" dirty="0" smtClean="0">
                <a:solidFill>
                  <a:srgbClr val="FF0000"/>
                </a:solidFill>
              </a:rPr>
              <a:t>Exemple:</a:t>
            </a: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endParaRPr lang="fr-FR" sz="2000" b="1" u="sng" dirty="0" smtClean="0">
              <a:solidFill>
                <a:srgbClr val="FF0000"/>
              </a:solidFill>
            </a:endParaRPr>
          </a:p>
          <a:p>
            <a:pPr marL="0" indent="0" algn="just">
              <a:buNone/>
            </a:pPr>
            <a:r>
              <a:rPr lang="fr-FR" sz="2000" b="1" u="sng" dirty="0" smtClean="0">
                <a:solidFill>
                  <a:srgbClr val="FF0000"/>
                </a:solidFill>
              </a:rPr>
              <a:t>Remarque:</a:t>
            </a:r>
            <a:r>
              <a:rPr lang="fr-FR" sz="2000" dirty="0" smtClean="0">
                <a:solidFill>
                  <a:srgbClr val="FF0000"/>
                </a:solidFill>
              </a:rPr>
              <a:t> </a:t>
            </a:r>
            <a:r>
              <a:rPr lang="fr-FR" sz="2000" dirty="0" smtClean="0"/>
              <a:t>Graphiquement, il est possible de fusionner un nœud de fusion et un nœud de décision, et donc d'avoir un losange possédant plusieurs arcs entrants et sortants.</a:t>
            </a:r>
            <a:endParaRPr lang="fr-FR" sz="2000" b="1" u="sng" dirty="0" smtClean="0"/>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12</a:t>
            </a:fld>
            <a:endParaRPr lang="fr-FR" dirty="0"/>
          </a:p>
        </p:txBody>
      </p:sp>
      <p:sp>
        <p:nvSpPr>
          <p:cNvPr id="6" name="Losange 5"/>
          <p:cNvSpPr/>
          <p:nvPr/>
        </p:nvSpPr>
        <p:spPr>
          <a:xfrm>
            <a:off x="4500562" y="1285860"/>
            <a:ext cx="571504" cy="571504"/>
          </a:xfrm>
          <a:prstGeom prst="diamond">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Forme 6"/>
          <p:cNvCxnSpPr>
            <a:stCxn id="6" idx="3"/>
          </p:cNvCxnSpPr>
          <p:nvPr/>
        </p:nvCxnSpPr>
        <p:spPr>
          <a:xfrm>
            <a:off x="5072066" y="1571612"/>
            <a:ext cx="714380" cy="684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Forme 7"/>
          <p:cNvCxnSpPr>
            <a:stCxn id="6" idx="1"/>
          </p:cNvCxnSpPr>
          <p:nvPr/>
        </p:nvCxnSpPr>
        <p:spPr>
          <a:xfrm rot="10800000" flipV="1">
            <a:off x="3924562" y="1565992"/>
            <a:ext cx="576000" cy="720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2714612" y="1142984"/>
            <a:ext cx="1638782" cy="369332"/>
          </a:xfrm>
          <a:prstGeom prst="rect">
            <a:avLst/>
          </a:prstGeom>
          <a:noFill/>
        </p:spPr>
        <p:txBody>
          <a:bodyPr wrap="none" rtlCol="0">
            <a:spAutoFit/>
          </a:bodyPr>
          <a:lstStyle/>
          <a:p>
            <a:r>
              <a:rPr lang="fr-FR" dirty="0" smtClean="0"/>
              <a:t>[quantité &gt;100]</a:t>
            </a:r>
            <a:endParaRPr lang="fr-FR" dirty="0"/>
          </a:p>
        </p:txBody>
      </p:sp>
      <p:sp>
        <p:nvSpPr>
          <p:cNvPr id="10" name="ZoneTexte 9"/>
          <p:cNvSpPr txBox="1"/>
          <p:nvPr/>
        </p:nvSpPr>
        <p:spPr>
          <a:xfrm>
            <a:off x="5143504" y="1142984"/>
            <a:ext cx="699230" cy="369332"/>
          </a:xfrm>
          <a:prstGeom prst="rect">
            <a:avLst/>
          </a:prstGeom>
          <a:noFill/>
        </p:spPr>
        <p:txBody>
          <a:bodyPr wrap="none" rtlCol="0">
            <a:spAutoFit/>
          </a:bodyPr>
          <a:lstStyle/>
          <a:p>
            <a:r>
              <a:rPr lang="fr-FR" dirty="0" smtClean="0"/>
              <a:t>[</a:t>
            </a:r>
            <a:r>
              <a:rPr lang="fr-FR" dirty="0" err="1" smtClean="0"/>
              <a:t>else</a:t>
            </a:r>
            <a:r>
              <a:rPr lang="fr-FR" dirty="0" smtClean="0"/>
              <a:t>]</a:t>
            </a:r>
            <a:endParaRPr lang="fr-FR" dirty="0"/>
          </a:p>
        </p:txBody>
      </p:sp>
      <p:sp>
        <p:nvSpPr>
          <p:cNvPr id="13" name="Rectangle à coins arrondis 12"/>
          <p:cNvSpPr/>
          <p:nvPr/>
        </p:nvSpPr>
        <p:spPr>
          <a:xfrm>
            <a:off x="5357818" y="2285992"/>
            <a:ext cx="1785950" cy="50006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tx1"/>
                </a:solidFill>
              </a:rPr>
              <a:t>CalculePrix</a:t>
            </a:r>
            <a:r>
              <a:rPr lang="fr-FR" dirty="0" smtClean="0">
                <a:solidFill>
                  <a:schemeClr val="tx1"/>
                </a:solidFill>
              </a:rPr>
              <a:t> ()</a:t>
            </a:r>
            <a:endParaRPr lang="fr-FR" dirty="0">
              <a:solidFill>
                <a:schemeClr val="tx1"/>
              </a:solidFill>
            </a:endParaRPr>
          </a:p>
        </p:txBody>
      </p:sp>
      <p:sp>
        <p:nvSpPr>
          <p:cNvPr id="15" name="Rectangle à coins arrondis 14"/>
          <p:cNvSpPr/>
          <p:nvPr/>
        </p:nvSpPr>
        <p:spPr>
          <a:xfrm>
            <a:off x="2643174" y="2285992"/>
            <a:ext cx="1785950" cy="50006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tx1"/>
                </a:solidFill>
              </a:rPr>
              <a:t>CalculePrix_R</a:t>
            </a:r>
            <a:r>
              <a:rPr lang="fr-FR" dirty="0" smtClean="0">
                <a:solidFill>
                  <a:schemeClr val="tx1"/>
                </a:solidFill>
              </a:rPr>
              <a:t> ()</a:t>
            </a:r>
            <a:endParaRPr lang="fr-FR" dirty="0">
              <a:solidFill>
                <a:schemeClr val="tx1"/>
              </a:solidFill>
            </a:endParaRPr>
          </a:p>
        </p:txBody>
      </p:sp>
      <p:sp>
        <p:nvSpPr>
          <p:cNvPr id="16" name="Losange 15"/>
          <p:cNvSpPr/>
          <p:nvPr/>
        </p:nvSpPr>
        <p:spPr>
          <a:xfrm>
            <a:off x="4643438" y="3286124"/>
            <a:ext cx="571504" cy="571504"/>
          </a:xfrm>
          <a:prstGeom prst="diamond">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8" name="Forme 17"/>
          <p:cNvCxnSpPr>
            <a:endCxn id="16" idx="3"/>
          </p:cNvCxnSpPr>
          <p:nvPr/>
        </p:nvCxnSpPr>
        <p:spPr>
          <a:xfrm rot="5400000">
            <a:off x="5179223" y="2821777"/>
            <a:ext cx="785818" cy="71438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en angle 19"/>
          <p:cNvCxnSpPr>
            <a:endCxn id="16" idx="1"/>
          </p:cNvCxnSpPr>
          <p:nvPr/>
        </p:nvCxnSpPr>
        <p:spPr>
          <a:xfrm rot="16200000" flipH="1">
            <a:off x="3893339" y="2821777"/>
            <a:ext cx="785818" cy="71438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endCxn id="6" idx="0"/>
          </p:cNvCxnSpPr>
          <p:nvPr/>
        </p:nvCxnSpPr>
        <p:spPr>
          <a:xfrm rot="5400000">
            <a:off x="4607719" y="110726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16" idx="2"/>
          </p:cNvCxnSpPr>
          <p:nvPr/>
        </p:nvCxnSpPr>
        <p:spPr>
          <a:xfrm rot="5400000">
            <a:off x="4749190" y="4037628"/>
            <a:ext cx="360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Losange 28"/>
          <p:cNvSpPr/>
          <p:nvPr/>
        </p:nvSpPr>
        <p:spPr>
          <a:xfrm>
            <a:off x="4786314" y="5357826"/>
            <a:ext cx="571504" cy="571504"/>
          </a:xfrm>
          <a:prstGeom prst="diamond">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0" name="Forme 29"/>
          <p:cNvCxnSpPr>
            <a:endCxn id="29" idx="3"/>
          </p:cNvCxnSpPr>
          <p:nvPr/>
        </p:nvCxnSpPr>
        <p:spPr>
          <a:xfrm rot="5400000">
            <a:off x="5322099" y="4893479"/>
            <a:ext cx="785818" cy="71438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en angle 19"/>
          <p:cNvCxnSpPr>
            <a:endCxn id="29" idx="1"/>
          </p:cNvCxnSpPr>
          <p:nvPr/>
        </p:nvCxnSpPr>
        <p:spPr>
          <a:xfrm rot="16200000" flipH="1">
            <a:off x="4036215" y="4893479"/>
            <a:ext cx="785818" cy="71438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rot="5400000">
            <a:off x="4892860" y="5179842"/>
            <a:ext cx="360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rot="10800000" flipV="1">
            <a:off x="4214810" y="5929330"/>
            <a:ext cx="85884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a:stCxn id="29" idx="2"/>
          </p:cNvCxnSpPr>
          <p:nvPr/>
        </p:nvCxnSpPr>
        <p:spPr>
          <a:xfrm rot="16200000" flipH="1">
            <a:off x="5214942" y="5786454"/>
            <a:ext cx="500066"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3071802" y="5929330"/>
            <a:ext cx="1241045" cy="369332"/>
          </a:xfrm>
          <a:prstGeom prst="rect">
            <a:avLst/>
          </a:prstGeom>
          <a:noFill/>
        </p:spPr>
        <p:txBody>
          <a:bodyPr wrap="none" rtlCol="0">
            <a:spAutoFit/>
          </a:bodyPr>
          <a:lstStyle/>
          <a:p>
            <a:r>
              <a:rPr lang="fr-FR" dirty="0" smtClean="0"/>
              <a:t>[Condition]</a:t>
            </a:r>
            <a:endParaRPr lang="fr-FR" dirty="0"/>
          </a:p>
        </p:txBody>
      </p:sp>
      <p:sp>
        <p:nvSpPr>
          <p:cNvPr id="40" name="ZoneTexte 39"/>
          <p:cNvSpPr txBox="1"/>
          <p:nvPr/>
        </p:nvSpPr>
        <p:spPr>
          <a:xfrm>
            <a:off x="5429256" y="5929330"/>
            <a:ext cx="699230" cy="369332"/>
          </a:xfrm>
          <a:prstGeom prst="rect">
            <a:avLst/>
          </a:prstGeom>
          <a:noFill/>
        </p:spPr>
        <p:txBody>
          <a:bodyPr wrap="none" rtlCol="0">
            <a:spAutoFit/>
          </a:bodyPr>
          <a:lstStyle/>
          <a:p>
            <a:r>
              <a:rPr lang="fr-FR" dirty="0" smtClean="0"/>
              <a:t>[</a:t>
            </a:r>
            <a:r>
              <a:rPr lang="fr-FR" dirty="0" err="1" smtClean="0"/>
              <a:t>else</a:t>
            </a:r>
            <a:r>
              <a:rPr lang="fr-FR" dirty="0" smtClean="0"/>
              <a:t>]</a:t>
            </a:r>
            <a:endParaRPr lang="fr-FR" dirty="0"/>
          </a:p>
        </p:txBody>
      </p:sp>
      <p:sp>
        <p:nvSpPr>
          <p:cNvPr id="41" name="Rectangle 40"/>
          <p:cNvSpPr/>
          <p:nvPr/>
        </p:nvSpPr>
        <p:spPr>
          <a:xfrm>
            <a:off x="7143768" y="2928934"/>
            <a:ext cx="1714496" cy="369332"/>
          </a:xfrm>
          <a:prstGeom prst="rect">
            <a:avLst/>
          </a:prstGeom>
        </p:spPr>
        <p:txBody>
          <a:bodyPr wrap="square">
            <a:spAutoFit/>
          </a:bodyPr>
          <a:lstStyle/>
          <a:p>
            <a:r>
              <a:rPr lang="fr-FR" b="1" u="sng" dirty="0" smtClean="0"/>
              <a:t>Nœud </a:t>
            </a:r>
            <a:r>
              <a:rPr lang="fr-FR" b="1" u="sng" dirty="0" smtClean="0"/>
              <a:t>de </a:t>
            </a:r>
            <a:r>
              <a:rPr lang="fr-FR" b="1" u="sng" dirty="0" smtClean="0"/>
              <a:t>fusion</a:t>
            </a:r>
            <a:endParaRPr lang="fr-FR" dirty="0"/>
          </a:p>
        </p:txBody>
      </p:sp>
      <p:sp>
        <p:nvSpPr>
          <p:cNvPr id="42" name="Rectangle 41"/>
          <p:cNvSpPr/>
          <p:nvPr/>
        </p:nvSpPr>
        <p:spPr>
          <a:xfrm>
            <a:off x="6643702" y="1142984"/>
            <a:ext cx="1907895" cy="369332"/>
          </a:xfrm>
          <a:prstGeom prst="rect">
            <a:avLst/>
          </a:prstGeom>
        </p:spPr>
        <p:txBody>
          <a:bodyPr wrap="none">
            <a:spAutoFit/>
          </a:bodyPr>
          <a:lstStyle/>
          <a:p>
            <a:r>
              <a:rPr lang="fr-FR" b="1" u="sng" dirty="0" smtClean="0"/>
              <a:t>Nœud de </a:t>
            </a:r>
            <a:r>
              <a:rPr lang="fr-FR" b="1" u="sng" dirty="0" smtClean="0"/>
              <a:t>décision</a:t>
            </a:r>
            <a:endParaRPr lang="fr-FR" b="1" u="sng" dirty="0" smtClean="0"/>
          </a:p>
        </p:txBody>
      </p:sp>
      <p:cxnSp>
        <p:nvCxnSpPr>
          <p:cNvPr id="44" name="Connecteur droit avec flèche 43"/>
          <p:cNvCxnSpPr/>
          <p:nvPr/>
        </p:nvCxnSpPr>
        <p:spPr>
          <a:xfrm rot="10800000" flipV="1">
            <a:off x="5000628" y="1500174"/>
            <a:ext cx="1285884" cy="21431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a:stCxn id="41" idx="1"/>
          </p:cNvCxnSpPr>
          <p:nvPr/>
        </p:nvCxnSpPr>
        <p:spPr>
          <a:xfrm rot="10800000" flipV="1">
            <a:off x="5143504" y="3113600"/>
            <a:ext cx="2000264" cy="38683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3" name="Espace réservé du contenu 2"/>
          <p:cNvSpPr>
            <a:spLocks noGrp="1"/>
          </p:cNvSpPr>
          <p:nvPr>
            <p:ph idx="1"/>
          </p:nvPr>
        </p:nvSpPr>
        <p:spPr>
          <a:xfrm>
            <a:off x="214282" y="1000108"/>
            <a:ext cx="8401080" cy="5072098"/>
          </a:xfrm>
        </p:spPr>
        <p:txBody>
          <a:bodyPr>
            <a:noAutofit/>
          </a:bodyPr>
          <a:lstStyle/>
          <a:p>
            <a:pPr marL="0" indent="0" algn="just">
              <a:buNone/>
            </a:pPr>
            <a:r>
              <a:rPr lang="fr-FR" sz="2000" b="1" u="sng" dirty="0" smtClean="0"/>
              <a:t>Nœud de bifurcation (</a:t>
            </a:r>
            <a:r>
              <a:rPr lang="fr-FR" sz="2000" b="1" u="sng" dirty="0" err="1" smtClean="0"/>
              <a:t>fork</a:t>
            </a:r>
            <a:r>
              <a:rPr lang="fr-FR" sz="2000" b="1" u="sng" dirty="0" smtClean="0"/>
              <a:t>): </a:t>
            </a:r>
            <a:r>
              <a:rPr lang="fr-FR" sz="2000" dirty="0" smtClean="0"/>
              <a:t>Un nœud de bifurcation, également appelé nœud de débranchement est un nœud de contrôle qui sépare un flot en plusieurs flots concurrents. Un tel nœud possède donc un arc entrant et plusieurs arcs sortants. On apparie généralement un nœud de bifurcation avec un nœud d'union pour équilibrer la concurrence</a:t>
            </a:r>
            <a:endParaRPr lang="fr-FR" sz="2000" b="1" u="sng" dirty="0" smtClean="0"/>
          </a:p>
          <a:p>
            <a:pPr marL="0" indent="0" algn="just">
              <a:buNone/>
            </a:pPr>
            <a:r>
              <a:rPr lang="fr-FR" sz="2000" b="1" u="sng" dirty="0" smtClean="0"/>
              <a:t>Nœud d'union (</a:t>
            </a:r>
            <a:r>
              <a:rPr lang="fr-FR" sz="2000" b="1" u="sng" dirty="0" err="1" smtClean="0"/>
              <a:t>join</a:t>
            </a:r>
            <a:r>
              <a:rPr lang="fr-FR" sz="2000" b="1" u="sng" dirty="0" smtClean="0"/>
              <a:t>): </a:t>
            </a:r>
            <a:r>
              <a:rPr lang="fr-FR" sz="2000" dirty="0" smtClean="0"/>
              <a:t>Un nœud d'union, également appelé nœud de jointure est un nœud de contrôle qui synchronise des flots multiples. Un tel nœud possède donc plusieurs arcs entrants et un seul arc sortant. Lorsque tous les arcs entrants sont activés, l'arc sortant l'est également.</a:t>
            </a:r>
          </a:p>
          <a:p>
            <a:pPr marL="0" indent="0" algn="just">
              <a:buNone/>
            </a:pPr>
            <a:r>
              <a:rPr lang="fr-FR" sz="2000" b="1" u="sng" dirty="0" smtClean="0">
                <a:solidFill>
                  <a:srgbClr val="FF0000"/>
                </a:solidFill>
              </a:rPr>
              <a:t>Remarque:</a:t>
            </a:r>
            <a:r>
              <a:rPr lang="fr-FR" sz="2000" dirty="0" smtClean="0">
                <a:solidFill>
                  <a:srgbClr val="FF0000"/>
                </a:solidFill>
              </a:rPr>
              <a:t> </a:t>
            </a:r>
            <a:r>
              <a:rPr lang="fr-FR" sz="2000" dirty="0" smtClean="0"/>
              <a:t>Graphiquement, il est possible de fusionner un nœud de bifurcation et un nœud d'union, et donc d'avoir un trait plein possédant plusieurs arcs entrants et sortants.</a:t>
            </a:r>
            <a:endParaRPr lang="fr-FR" sz="2000" b="1" u="sng" dirty="0" smtClean="0"/>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14</a:t>
            </a:fld>
            <a:endParaRPr lang="fr-FR"/>
          </a:p>
        </p:txBody>
      </p:sp>
      <p:pic>
        <p:nvPicPr>
          <p:cNvPr id="6" name="Espace réservé du contenu 5"/>
          <p:cNvPicPr>
            <a:picLocks noGrp="1"/>
          </p:cNvPicPr>
          <p:nvPr>
            <p:ph idx="1"/>
          </p:nvPr>
        </p:nvPicPr>
        <p:blipFill>
          <a:blip r:embed="rId2"/>
          <a:srcRect/>
          <a:stretch>
            <a:fillRect/>
          </a:stretch>
        </p:blipFill>
        <p:spPr bwMode="auto">
          <a:xfrm>
            <a:off x="1838647" y="1335574"/>
            <a:ext cx="5152381" cy="4401165"/>
          </a:xfrm>
          <a:prstGeom prst="rect">
            <a:avLst/>
          </a:prstGeom>
          <a:noFill/>
        </p:spPr>
      </p:pic>
      <p:sp>
        <p:nvSpPr>
          <p:cNvPr id="7" name="Rectangle 6"/>
          <p:cNvSpPr/>
          <p:nvPr/>
        </p:nvSpPr>
        <p:spPr>
          <a:xfrm>
            <a:off x="6276484" y="1785926"/>
            <a:ext cx="2783198" cy="369332"/>
          </a:xfrm>
          <a:prstGeom prst="rect">
            <a:avLst/>
          </a:prstGeom>
        </p:spPr>
        <p:txBody>
          <a:bodyPr wrap="none">
            <a:spAutoFit/>
          </a:bodyPr>
          <a:lstStyle/>
          <a:p>
            <a:r>
              <a:rPr lang="fr-FR" b="1" u="sng" dirty="0" smtClean="0"/>
              <a:t>Nœud de bifurcation </a:t>
            </a:r>
            <a:r>
              <a:rPr lang="fr-FR" b="1" u="sng" dirty="0" smtClean="0"/>
              <a:t>(</a:t>
            </a:r>
            <a:r>
              <a:rPr lang="fr-FR" b="1" u="sng" dirty="0" err="1" smtClean="0"/>
              <a:t>Fork</a:t>
            </a:r>
            <a:r>
              <a:rPr lang="fr-FR" b="1" u="sng" dirty="0" smtClean="0"/>
              <a:t>)</a:t>
            </a:r>
            <a:endParaRPr lang="fr-FR" dirty="0"/>
          </a:p>
        </p:txBody>
      </p:sp>
      <p:sp>
        <p:nvSpPr>
          <p:cNvPr id="8" name="Rectangle 7"/>
          <p:cNvSpPr/>
          <p:nvPr/>
        </p:nvSpPr>
        <p:spPr>
          <a:xfrm>
            <a:off x="214282" y="4071942"/>
            <a:ext cx="2240550" cy="369332"/>
          </a:xfrm>
          <a:prstGeom prst="rect">
            <a:avLst/>
          </a:prstGeom>
        </p:spPr>
        <p:txBody>
          <a:bodyPr wrap="none">
            <a:spAutoFit/>
          </a:bodyPr>
          <a:lstStyle/>
          <a:p>
            <a:r>
              <a:rPr lang="fr-FR" b="1" u="sng" dirty="0" smtClean="0"/>
              <a:t>Nœud d'union </a:t>
            </a:r>
            <a:r>
              <a:rPr lang="fr-FR" b="1" u="sng" dirty="0" smtClean="0"/>
              <a:t>(</a:t>
            </a:r>
            <a:r>
              <a:rPr lang="fr-FR" b="1" u="sng" dirty="0" err="1" smtClean="0"/>
              <a:t>Join</a:t>
            </a:r>
            <a:r>
              <a:rPr lang="fr-FR" b="1" u="sng" dirty="0" smtClean="0"/>
              <a:t>):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3200" dirty="0" smtClean="0">
                <a:solidFill>
                  <a:srgbClr val="C00000"/>
                </a:solidFill>
                <a:latin typeface="Times New Roman" pitchFamily="18" charset="0"/>
                <a:cs typeface="Times New Roman" pitchFamily="18" charset="0"/>
              </a:rPr>
              <a:t>Partition</a:t>
            </a:r>
          </a:p>
        </p:txBody>
      </p:sp>
      <p:sp>
        <p:nvSpPr>
          <p:cNvPr id="3" name="Espace réservé du contenu 2"/>
          <p:cNvSpPr>
            <a:spLocks noGrp="1"/>
          </p:cNvSpPr>
          <p:nvPr>
            <p:ph idx="1"/>
          </p:nvPr>
        </p:nvSpPr>
        <p:spPr>
          <a:xfrm>
            <a:off x="285720" y="1214422"/>
            <a:ext cx="8401080" cy="5072098"/>
          </a:xfrm>
        </p:spPr>
        <p:txBody>
          <a:bodyPr>
            <a:noAutofit/>
          </a:bodyPr>
          <a:lstStyle/>
          <a:p>
            <a:pPr algn="just">
              <a:spcAft>
                <a:spcPts val="1200"/>
              </a:spcAft>
            </a:pPr>
            <a:endParaRPr lang="fr-FR" sz="2200" dirty="0" smtClean="0"/>
          </a:p>
          <a:p>
            <a:pPr algn="just">
              <a:spcAft>
                <a:spcPts val="1200"/>
              </a:spcAft>
            </a:pPr>
            <a:r>
              <a:rPr lang="fr-FR" sz="2200" dirty="0" smtClean="0"/>
              <a:t>Les partitions, souvent appelées couloirs (</a:t>
            </a:r>
            <a:r>
              <a:rPr lang="fr-FR" sz="2200" i="1" dirty="0" err="1" smtClean="0"/>
              <a:t>swimlane</a:t>
            </a:r>
            <a:r>
              <a:rPr lang="fr-FR" sz="2200" dirty="0" smtClean="0"/>
              <a:t>) du fait de leur notation, permettent d'organiser les nœuds d'activités dans un diagramme d'activités en opérant des regroupements.</a:t>
            </a:r>
          </a:p>
          <a:p>
            <a:pPr algn="just">
              <a:spcAft>
                <a:spcPts val="1200"/>
              </a:spcAft>
            </a:pPr>
            <a:r>
              <a:rPr lang="fr-FR" sz="2200" dirty="0" smtClean="0"/>
              <a:t>Les partitions n'ont pas de signification bien arrêtée, mais correspondent souvent à des unités d'organisation du modèle. </a:t>
            </a:r>
          </a:p>
          <a:p>
            <a:pPr algn="just">
              <a:spcAft>
                <a:spcPts val="1200"/>
              </a:spcAft>
            </a:pPr>
            <a:r>
              <a:rPr lang="fr-FR" sz="2200" dirty="0" smtClean="0"/>
              <a:t>On peut, par exemple, les utiliser pour spécifier la classe responsable de la mise en œuvre d'un ensemble de tâches. Dans ce cas, la classe en question est responsable de l'implémentation du comportement des nœuds inclus dans ladite partition.</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3200" dirty="0" smtClean="0">
                <a:solidFill>
                  <a:srgbClr val="C00000"/>
                </a:solidFill>
                <a:latin typeface="Times New Roman" pitchFamily="18" charset="0"/>
                <a:cs typeface="Times New Roman" pitchFamily="18" charset="0"/>
              </a:rPr>
              <a:t>Partition</a:t>
            </a:r>
          </a:p>
        </p:txBody>
      </p:sp>
      <p:sp>
        <p:nvSpPr>
          <p:cNvPr id="3" name="Espace réservé du contenu 2"/>
          <p:cNvSpPr>
            <a:spLocks noGrp="1"/>
          </p:cNvSpPr>
          <p:nvPr>
            <p:ph idx="1"/>
          </p:nvPr>
        </p:nvSpPr>
        <p:spPr>
          <a:xfrm>
            <a:off x="285720" y="1214422"/>
            <a:ext cx="8401080" cy="5072098"/>
          </a:xfrm>
        </p:spPr>
        <p:txBody>
          <a:bodyPr>
            <a:noAutofit/>
          </a:bodyPr>
          <a:lstStyle/>
          <a:p>
            <a:pPr algn="just"/>
            <a:r>
              <a:rPr lang="fr-FR" sz="2200" dirty="0" smtClean="0"/>
              <a:t>Graphiquement, les partitions sont délimitées par des lignes continues. Il s'agit généralement de lignes verticale ou horizontales. </a:t>
            </a:r>
          </a:p>
          <a:p>
            <a:pPr algn="just"/>
            <a:r>
              <a:rPr lang="fr-FR" sz="2200" dirty="0" smtClean="0"/>
              <a:t>Dans le cas d'un diagramme d'activités partitionné, les nœuds d'activités appartiennent forcément à une et une seule partition. Les transitions peuvent, bien entendu, traverser les frontières des partitions.</a:t>
            </a:r>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3200" dirty="0" smtClean="0">
                <a:solidFill>
                  <a:srgbClr val="C00000"/>
                </a:solidFill>
                <a:latin typeface="Times New Roman" pitchFamily="18" charset="0"/>
                <a:cs typeface="Times New Roman" pitchFamily="18" charset="0"/>
              </a:rPr>
              <a:t>Partition (</a:t>
            </a:r>
            <a:r>
              <a:rPr lang="fr-FR" sz="3200" b="1" dirty="0" smtClean="0">
                <a:solidFill>
                  <a:srgbClr val="C00000"/>
                </a:solidFill>
              </a:rPr>
              <a:t>Exemple)</a:t>
            </a:r>
            <a:endParaRPr lang="fr-FR" sz="3200" dirty="0" smtClean="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071546"/>
            <a:ext cx="8401080" cy="5072098"/>
          </a:xfrm>
        </p:spPr>
        <p:txBody>
          <a:bodyPr>
            <a:noAutofit/>
          </a:bodyPr>
          <a:lstStyle/>
          <a:p>
            <a:pPr marL="0" indent="0" algn="just">
              <a:spcAft>
                <a:spcPts val="600"/>
              </a:spcAft>
              <a:buClr>
                <a:schemeClr val="tx2">
                  <a:lumMod val="60000"/>
                  <a:lumOff val="40000"/>
                </a:schemeClr>
              </a:buClr>
              <a:buNone/>
            </a:pPr>
            <a:r>
              <a:rPr lang="fr-FR" sz="2000" b="1" dirty="0" smtClean="0"/>
              <a:t>Le diagramme d’activité pour le cas d’utilisation commander produit</a:t>
            </a:r>
            <a:endParaRPr lang="fr-FR" sz="2000" b="1"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17</a:t>
            </a:fld>
            <a:endParaRPr lang="fr-F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7" name="Picture 3"/>
          <p:cNvPicPr>
            <a:picLocks noChangeAspect="1" noChangeArrowheads="1"/>
          </p:cNvPicPr>
          <p:nvPr/>
        </p:nvPicPr>
        <p:blipFill>
          <a:blip r:embed="rId2"/>
          <a:srcRect l="13177" t="33075" r="46414" b="16265"/>
          <a:stretch>
            <a:fillRect/>
          </a:stretch>
        </p:blipFill>
        <p:spPr bwMode="auto">
          <a:xfrm>
            <a:off x="285720" y="1643050"/>
            <a:ext cx="7786742" cy="4929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Introduction</a:t>
            </a:r>
            <a:endParaRPr lang="fr-FR" sz="4000" dirty="0">
              <a:solidFill>
                <a:srgbClr val="C00000"/>
              </a:solidFill>
            </a:endParaRPr>
          </a:p>
        </p:txBody>
      </p:sp>
      <p:sp>
        <p:nvSpPr>
          <p:cNvPr id="3" name="Espace réservé du contenu 2"/>
          <p:cNvSpPr>
            <a:spLocks noGrp="1"/>
          </p:cNvSpPr>
          <p:nvPr>
            <p:ph idx="1"/>
          </p:nvPr>
        </p:nvSpPr>
        <p:spPr>
          <a:xfrm>
            <a:off x="285720" y="1428736"/>
            <a:ext cx="8401080" cy="5072098"/>
          </a:xfrm>
        </p:spPr>
        <p:txBody>
          <a:bodyPr>
            <a:noAutofit/>
          </a:bodyPr>
          <a:lstStyle/>
          <a:p>
            <a:pPr marL="361950" indent="-361950" algn="just">
              <a:spcAft>
                <a:spcPts val="600"/>
              </a:spcAft>
              <a:buClr>
                <a:schemeClr val="tx2">
                  <a:lumMod val="60000"/>
                  <a:lumOff val="40000"/>
                </a:schemeClr>
              </a:buClr>
              <a:buFont typeface="Wingdings" pitchFamily="2" charset="2"/>
              <a:buChar char="§"/>
            </a:pPr>
            <a:r>
              <a:rPr lang="fr-BE" sz="2400" dirty="0" smtClean="0"/>
              <a:t>Les diagramme d’activités sont composés d’ensembles de nœuds d’activités liés  par des transition.</a:t>
            </a:r>
            <a:endParaRPr lang="fr-FR" sz="2400" dirty="0" smtClean="0"/>
          </a:p>
          <a:p>
            <a:pPr marL="361950" indent="-361950" algn="just">
              <a:spcAft>
                <a:spcPts val="600"/>
              </a:spcAft>
              <a:buClr>
                <a:schemeClr val="tx2">
                  <a:lumMod val="60000"/>
                  <a:lumOff val="40000"/>
                </a:schemeClr>
              </a:buClr>
              <a:buFont typeface="Wingdings" pitchFamily="2" charset="2"/>
              <a:buChar char="§"/>
            </a:pPr>
            <a:r>
              <a:rPr lang="fr-FR" sz="2400" dirty="0" smtClean="0"/>
              <a:t>Il permettent de mettre l'accent sur les traitements. Ils sont donc particulièrement adaptés à la modélisation du cheminement de flots de contrôle et de flots de données. </a:t>
            </a:r>
          </a:p>
          <a:p>
            <a:pPr marL="361950" indent="-361950" algn="just">
              <a:spcAft>
                <a:spcPts val="600"/>
              </a:spcAft>
              <a:buClr>
                <a:schemeClr val="tx2">
                  <a:lumMod val="60000"/>
                  <a:lumOff val="40000"/>
                </a:schemeClr>
              </a:buClr>
              <a:buFont typeface="Wingdings" pitchFamily="2" charset="2"/>
              <a:buChar char="§"/>
            </a:pPr>
            <a:r>
              <a:rPr lang="fr-FR" sz="2400" dirty="0" smtClean="0"/>
              <a:t>Ils permettent ainsi de représenter graphiquement le comportement d'une méthode ou le déroulement d'un cas d'utilisation.</a:t>
            </a:r>
          </a:p>
          <a:p>
            <a:pPr marL="361950" indent="-361950" algn="just">
              <a:spcAft>
                <a:spcPts val="600"/>
              </a:spcAft>
              <a:buClr>
                <a:schemeClr val="tx2">
                  <a:lumMod val="60000"/>
                  <a:lumOff val="40000"/>
                </a:schemeClr>
              </a:buClr>
              <a:buFont typeface="Wingdings" pitchFamily="2" charset="2"/>
              <a:buChar char="§"/>
            </a:pPr>
            <a:r>
              <a:rPr lang="fr-FR" sz="2400" dirty="0" smtClean="0"/>
              <a:t>Dans la phase de conception, les diagrammes d'activités sont particulièrement utilisés pour illustrer et consolider la description textuelle des cas d'utilisation.</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 Exemple d’un diagramme d’activité</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d’activités</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3</a:t>
            </a:fld>
            <a:endParaRPr lang="fr-FR"/>
          </a:p>
        </p:txBody>
      </p:sp>
      <p:pic>
        <p:nvPicPr>
          <p:cNvPr id="25602" name="Picture 2" descr="Image non disponible"/>
          <p:cNvPicPr>
            <a:picLocks noChangeAspect="1" noChangeArrowheads="1"/>
          </p:cNvPicPr>
          <p:nvPr/>
        </p:nvPicPr>
        <p:blipFill>
          <a:blip r:embed="rId2">
            <a:lum bright="-20000" contrast="30000"/>
          </a:blip>
          <a:srcRect/>
          <a:stretch>
            <a:fillRect/>
          </a:stretch>
        </p:blipFill>
        <p:spPr bwMode="auto">
          <a:xfrm>
            <a:off x="1428728" y="1274392"/>
            <a:ext cx="5786478" cy="558360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Action, activité et transition</a:t>
            </a:r>
            <a:endParaRPr lang="fr-FR" sz="4000" dirty="0">
              <a:solidFill>
                <a:srgbClr val="C00000"/>
              </a:solidFill>
            </a:endParaRPr>
          </a:p>
        </p:txBody>
      </p:sp>
      <p:sp>
        <p:nvSpPr>
          <p:cNvPr id="3" name="Espace réservé du contenu 2"/>
          <p:cNvSpPr>
            <a:spLocks noGrp="1"/>
          </p:cNvSpPr>
          <p:nvPr>
            <p:ph idx="1"/>
          </p:nvPr>
        </p:nvSpPr>
        <p:spPr>
          <a:xfrm>
            <a:off x="285720" y="1214422"/>
            <a:ext cx="8401080" cy="5072098"/>
          </a:xfrm>
        </p:spPr>
        <p:txBody>
          <a:bodyPr>
            <a:noAutofit/>
          </a:bodyPr>
          <a:lstStyle/>
          <a:p>
            <a:pPr marL="0" indent="0" algn="just">
              <a:spcBef>
                <a:spcPts val="1200"/>
              </a:spcBef>
              <a:spcAft>
                <a:spcPts val="1200"/>
              </a:spcAft>
              <a:buNone/>
            </a:pPr>
            <a:r>
              <a:rPr lang="fr-FR" sz="2200" b="1" u="sng" dirty="0" smtClean="0"/>
              <a:t>Action</a:t>
            </a:r>
            <a:r>
              <a:rPr lang="fr-FR" sz="2200" dirty="0" smtClean="0"/>
              <a:t>: Une action est le plus petit traitement qui puisse être exprimé en UML. Une action peut être, par exemple : une affectation, une création d'un nouvel objet, un calcul arithmétique simple ;</a:t>
            </a:r>
          </a:p>
          <a:p>
            <a:pPr marL="0" indent="0" algn="just">
              <a:spcBef>
                <a:spcPts val="1200"/>
              </a:spcBef>
              <a:spcAft>
                <a:spcPts val="1200"/>
              </a:spcAft>
              <a:buClr>
                <a:schemeClr val="tx2">
                  <a:lumMod val="60000"/>
                  <a:lumOff val="40000"/>
                </a:schemeClr>
              </a:buClr>
              <a:buNone/>
            </a:pPr>
            <a:r>
              <a:rPr lang="fr-FR" sz="2200" b="1" u="sng" dirty="0" smtClean="0"/>
              <a:t>Activité: </a:t>
            </a:r>
            <a:r>
              <a:rPr lang="fr-FR" sz="2200" dirty="0" smtClean="0"/>
              <a:t>Une activité définit un comportement décrit par un séquencement organisé d'unités dont les éléments simples sont les actions. Le flot d'exécution est modélisé par des nœuds reliés par des arcs (transitions). </a:t>
            </a:r>
          </a:p>
          <a:p>
            <a:pPr marL="0" indent="0" algn="just">
              <a:spcBef>
                <a:spcPts val="1200"/>
              </a:spcBef>
              <a:spcAft>
                <a:spcPts val="1200"/>
              </a:spcAft>
              <a:buClr>
                <a:schemeClr val="tx2">
                  <a:lumMod val="60000"/>
                  <a:lumOff val="40000"/>
                </a:schemeClr>
              </a:buClr>
              <a:buNone/>
            </a:pPr>
            <a:r>
              <a:rPr lang="fr-FR" sz="2200" b="1" u="sng" dirty="0" smtClean="0"/>
              <a:t>Transition: </a:t>
            </a:r>
            <a:r>
              <a:rPr lang="fr-FR" sz="2200" dirty="0" smtClean="0"/>
              <a:t>Le passage d'une activité vers une autre est matérialisé par une transition. Graphiquement les transitions sont représentées par des flèches en traits pleins qui connectent les activités entre elles. </a:t>
            </a:r>
          </a:p>
          <a:p>
            <a:pPr marL="0" indent="0" algn="just">
              <a:spcAft>
                <a:spcPts val="600"/>
              </a:spcAft>
              <a:buClr>
                <a:schemeClr val="tx2">
                  <a:lumMod val="60000"/>
                  <a:lumOff val="40000"/>
                </a:schemeClr>
              </a:buClr>
              <a:buNone/>
            </a:pPr>
            <a:endParaRPr lang="fr-FR" sz="2400" dirty="0" smtClean="0"/>
          </a:p>
          <a:p>
            <a:pPr marL="0" indent="0" algn="just">
              <a:spcAft>
                <a:spcPts val="600"/>
              </a:spcAft>
              <a:buClr>
                <a:schemeClr val="tx2">
                  <a:lumMod val="60000"/>
                  <a:lumOff val="40000"/>
                </a:schemeClr>
              </a:buClr>
              <a:buNone/>
            </a:pPr>
            <a:endParaRPr lang="fr-FR" sz="2400" b="1" u="sng" dirty="0" smtClean="0"/>
          </a:p>
          <a:p>
            <a:pPr marL="0" indent="0" algn="just">
              <a:spcAft>
                <a:spcPts val="600"/>
              </a:spcAft>
              <a:buClr>
                <a:schemeClr val="tx2">
                  <a:lumMod val="60000"/>
                  <a:lumOff val="40000"/>
                </a:schemeClr>
              </a:buClr>
              <a:buNone/>
            </a:pPr>
            <a:r>
              <a:rPr lang="fr-FR" sz="2400" dirty="0" smtClean="0"/>
              <a:t> </a:t>
            </a:r>
            <a:endParaRPr lang="fr-FR" sz="24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lvl="0" indent="-342900" algn="l">
              <a:spcBef>
                <a:spcPct val="20000"/>
              </a:spcBef>
            </a:pPr>
            <a:r>
              <a:rPr lang="fr-FR" sz="2800" dirty="0" smtClean="0">
                <a:solidFill>
                  <a:srgbClr val="C00000"/>
                </a:solidFill>
                <a:latin typeface="Times New Roman" pitchFamily="18" charset="0"/>
                <a:cs typeface="Times New Roman" pitchFamily="18" charset="0"/>
              </a:rPr>
              <a:t>Eléments d’un diagramme d’activités</a:t>
            </a:r>
            <a:endParaRPr lang="fr-FR" sz="4000" dirty="0">
              <a:solidFill>
                <a:srgbClr val="C00000"/>
              </a:solidFill>
            </a:endParaRPr>
          </a:p>
        </p:txBody>
      </p:sp>
      <p:sp>
        <p:nvSpPr>
          <p:cNvPr id="3" name="Espace réservé du contenu 2"/>
          <p:cNvSpPr>
            <a:spLocks noGrp="1"/>
          </p:cNvSpPr>
          <p:nvPr>
            <p:ph idx="1"/>
          </p:nvPr>
        </p:nvSpPr>
        <p:spPr>
          <a:xfrm>
            <a:off x="285720" y="1285860"/>
            <a:ext cx="8401080" cy="5072098"/>
          </a:xfrm>
        </p:spPr>
        <p:txBody>
          <a:bodyPr>
            <a:noAutofit/>
          </a:bodyPr>
          <a:lstStyle/>
          <a:p>
            <a:pPr marL="0" indent="0" algn="just">
              <a:spcAft>
                <a:spcPts val="600"/>
              </a:spcAft>
              <a:buClr>
                <a:schemeClr val="tx2">
                  <a:lumMod val="60000"/>
                  <a:lumOff val="40000"/>
                </a:schemeClr>
              </a:buClr>
              <a:buNone/>
            </a:pPr>
            <a:r>
              <a:rPr lang="fr-FR" sz="2400" dirty="0" smtClean="0"/>
              <a:t>Un diagramme d’activités est composé de nœuds d’activités et des transition. On distingue trois types de nœuds d’activité: </a:t>
            </a:r>
          </a:p>
          <a:p>
            <a:pPr marL="361950" indent="-361950" algn="just">
              <a:lnSpc>
                <a:spcPct val="300000"/>
              </a:lnSpc>
              <a:spcAft>
                <a:spcPts val="600"/>
              </a:spcAft>
              <a:buClr>
                <a:schemeClr val="tx2">
                  <a:lumMod val="60000"/>
                  <a:lumOff val="40000"/>
                </a:schemeClr>
              </a:buClr>
              <a:buFont typeface="Wingdings" pitchFamily="2" charset="2"/>
              <a:buChar char="§"/>
            </a:pPr>
            <a:r>
              <a:rPr lang="fr-FR" sz="2400" b="1" dirty="0" smtClean="0">
                <a:solidFill>
                  <a:srgbClr val="0070C0"/>
                </a:solidFill>
              </a:rPr>
              <a:t>Nœuds d’exécution, </a:t>
            </a:r>
          </a:p>
          <a:p>
            <a:pPr marL="361950" indent="-361950" algn="just">
              <a:lnSpc>
                <a:spcPct val="300000"/>
              </a:lnSpc>
              <a:spcAft>
                <a:spcPts val="600"/>
              </a:spcAft>
              <a:buClr>
                <a:schemeClr val="tx2">
                  <a:lumMod val="60000"/>
                  <a:lumOff val="40000"/>
                </a:schemeClr>
              </a:buClr>
              <a:buFont typeface="Wingdings" pitchFamily="2" charset="2"/>
              <a:buChar char="§"/>
            </a:pPr>
            <a:r>
              <a:rPr lang="fr-FR" sz="2400" b="1" dirty="0" smtClean="0">
                <a:solidFill>
                  <a:srgbClr val="0070C0"/>
                </a:solidFill>
              </a:rPr>
              <a:t>Nœuds de contrôle, </a:t>
            </a:r>
          </a:p>
          <a:p>
            <a:pPr marL="361950" indent="-361950" algn="just">
              <a:lnSpc>
                <a:spcPct val="300000"/>
              </a:lnSpc>
              <a:spcAft>
                <a:spcPts val="600"/>
              </a:spcAft>
              <a:buClr>
                <a:schemeClr val="tx2">
                  <a:lumMod val="60000"/>
                  <a:lumOff val="40000"/>
                </a:schemeClr>
              </a:buClr>
              <a:buFont typeface="Wingdings" pitchFamily="2" charset="2"/>
              <a:buChar char="§"/>
            </a:pPr>
            <a:r>
              <a:rPr lang="fr-FR" sz="2400" b="1" dirty="0" smtClean="0">
                <a:solidFill>
                  <a:srgbClr val="0070C0"/>
                </a:solidFill>
              </a:rPr>
              <a:t>Nœuds d’objets. </a:t>
            </a:r>
            <a:endParaRPr lang="fr-FR" sz="2000" b="1" dirty="0" smtClean="0">
              <a:solidFill>
                <a:srgbClr val="0070C0"/>
              </a:solidFill>
            </a:endParaRPr>
          </a:p>
          <a:p>
            <a:pPr marL="0" indent="0" algn="just">
              <a:spcAft>
                <a:spcPts val="600"/>
              </a:spcAft>
              <a:buClr>
                <a:schemeClr val="tx2">
                  <a:lumMod val="60000"/>
                  <a:lumOff val="40000"/>
                </a:schemeClr>
              </a:buClr>
              <a:buNone/>
            </a:pPr>
            <a:r>
              <a:rPr lang="fr-FR" sz="2000" dirty="0" smtClean="0"/>
              <a:t> </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5</a:t>
            </a:fld>
            <a:endParaRPr lang="fr-FR" dirty="0"/>
          </a:p>
        </p:txBody>
      </p:sp>
      <p:pic>
        <p:nvPicPr>
          <p:cNvPr id="43010" name="Picture 2"/>
          <p:cNvPicPr>
            <a:picLocks noChangeAspect="1" noChangeArrowheads="1"/>
          </p:cNvPicPr>
          <p:nvPr/>
        </p:nvPicPr>
        <p:blipFill>
          <a:blip r:embed="rId2"/>
          <a:srcRect r="74342" b="33333"/>
          <a:stretch>
            <a:fillRect/>
          </a:stretch>
        </p:blipFill>
        <p:spPr bwMode="auto">
          <a:xfrm>
            <a:off x="3428992" y="2214554"/>
            <a:ext cx="2571768" cy="1186970"/>
          </a:xfrm>
          <a:prstGeom prst="rect">
            <a:avLst/>
          </a:prstGeom>
          <a:noFill/>
          <a:ln w="9525">
            <a:noFill/>
            <a:miter lim="800000"/>
            <a:headEnd/>
            <a:tailEnd/>
          </a:ln>
          <a:effectLst/>
        </p:spPr>
      </p:pic>
      <p:pic>
        <p:nvPicPr>
          <p:cNvPr id="7" name="Picture 2"/>
          <p:cNvPicPr>
            <a:picLocks noChangeAspect="1" noChangeArrowheads="1"/>
          </p:cNvPicPr>
          <p:nvPr/>
        </p:nvPicPr>
        <p:blipFill>
          <a:blip r:embed="rId2"/>
          <a:srcRect l="47368"/>
          <a:stretch>
            <a:fillRect/>
          </a:stretch>
        </p:blipFill>
        <p:spPr bwMode="auto">
          <a:xfrm>
            <a:off x="3357554" y="3714752"/>
            <a:ext cx="3810028" cy="1143008"/>
          </a:xfrm>
          <a:prstGeom prst="rect">
            <a:avLst/>
          </a:prstGeom>
          <a:noFill/>
          <a:ln w="9525">
            <a:noFill/>
            <a:miter lim="800000"/>
            <a:headEnd/>
            <a:tailEnd/>
          </a:ln>
          <a:effectLst/>
        </p:spPr>
      </p:pic>
      <p:pic>
        <p:nvPicPr>
          <p:cNvPr id="8" name="Picture 2"/>
          <p:cNvPicPr>
            <a:picLocks noChangeAspect="1" noChangeArrowheads="1"/>
          </p:cNvPicPr>
          <p:nvPr/>
        </p:nvPicPr>
        <p:blipFill>
          <a:blip r:embed="rId2"/>
          <a:srcRect l="23684" r="50658"/>
          <a:stretch>
            <a:fillRect/>
          </a:stretch>
        </p:blipFill>
        <p:spPr bwMode="auto">
          <a:xfrm>
            <a:off x="3143240" y="5072074"/>
            <a:ext cx="1857388" cy="1143008"/>
          </a:xfrm>
          <a:prstGeom prst="rect">
            <a:avLst/>
          </a:prstGeom>
          <a:noFill/>
          <a:ln w="9525">
            <a:noFill/>
            <a:miter lim="800000"/>
            <a:headEnd/>
            <a:tailEnd/>
          </a:ln>
          <a:effectLst/>
        </p:spPr>
      </p:pic>
      <p:sp>
        <p:nvSpPr>
          <p:cNvPr id="9" name="Ellipse 8"/>
          <p:cNvSpPr/>
          <p:nvPr/>
        </p:nvSpPr>
        <p:spPr>
          <a:xfrm>
            <a:off x="3786182" y="2571744"/>
            <a:ext cx="1764000" cy="42862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d’exécution</a:t>
            </a:r>
          </a:p>
        </p:txBody>
      </p:sp>
      <p:sp>
        <p:nvSpPr>
          <p:cNvPr id="3" name="Espace réservé du contenu 2"/>
          <p:cNvSpPr>
            <a:spLocks noGrp="1"/>
          </p:cNvSpPr>
          <p:nvPr>
            <p:ph idx="1"/>
          </p:nvPr>
        </p:nvSpPr>
        <p:spPr>
          <a:xfrm>
            <a:off x="285720" y="1214422"/>
            <a:ext cx="8401080" cy="5072098"/>
          </a:xfrm>
        </p:spPr>
        <p:txBody>
          <a:bodyPr>
            <a:noAutofit/>
          </a:bodyPr>
          <a:lstStyle/>
          <a:p>
            <a:pPr marL="361950" indent="-361950" algn="just" fontAlgn="ctr">
              <a:buFont typeface="Wingdings" pitchFamily="2" charset="2"/>
              <a:buChar char="§"/>
            </a:pPr>
            <a:r>
              <a:rPr lang="fr-FR" sz="2400" dirty="0" smtClean="0"/>
              <a:t>deux types de nœud d’exécution : Nœud </a:t>
            </a:r>
            <a:r>
              <a:rPr lang="fr-FR" sz="2400" b="1" dirty="0" smtClean="0"/>
              <a:t>d'action</a:t>
            </a:r>
            <a:r>
              <a:rPr lang="fr-FR" sz="2400" dirty="0" smtClean="0"/>
              <a:t> et </a:t>
            </a:r>
            <a:r>
              <a:rPr lang="fr-FR" sz="2400" b="1" dirty="0" smtClean="0"/>
              <a:t>lot d’actions</a:t>
            </a:r>
          </a:p>
          <a:p>
            <a:pPr marL="0" indent="0" algn="just" fontAlgn="ctr">
              <a:spcBef>
                <a:spcPts val="600"/>
              </a:spcBef>
              <a:buNone/>
            </a:pPr>
            <a:endParaRPr lang="fr-FR" sz="2000" b="1" u="sng" dirty="0" smtClean="0"/>
          </a:p>
          <a:p>
            <a:pPr marL="0" indent="0" algn="just" fontAlgn="ctr">
              <a:spcBef>
                <a:spcPts val="600"/>
              </a:spcBef>
              <a:buNone/>
            </a:pPr>
            <a:r>
              <a:rPr lang="fr-FR" sz="2400" b="1" u="sng" dirty="0" smtClean="0"/>
              <a:t>Nœud d'action</a:t>
            </a:r>
            <a:r>
              <a:rPr lang="fr-FR" sz="2400" b="1" dirty="0" smtClean="0"/>
              <a:t>: </a:t>
            </a:r>
          </a:p>
          <a:p>
            <a:pPr marL="361950" indent="-361950" algn="just" fontAlgn="ctr">
              <a:spcAft>
                <a:spcPts val="600"/>
              </a:spcAft>
            </a:pPr>
            <a:r>
              <a:rPr lang="fr-FR" sz="2200" dirty="0" smtClean="0"/>
              <a:t>Un nœud d'action est un nœud d'activité exécutable qui constitue l'unité fondamentale de fonctionnalité exécutable dans une activité. </a:t>
            </a:r>
          </a:p>
          <a:p>
            <a:pPr marL="361950" indent="-361950" algn="just" fontAlgn="ctr">
              <a:spcAft>
                <a:spcPts val="600"/>
              </a:spcAft>
            </a:pPr>
            <a:r>
              <a:rPr lang="fr-FR" sz="2200" dirty="0" smtClean="0"/>
              <a:t>L'exécution d'une action représente une transformation ou un calcul quelconque dans le système modélisé. </a:t>
            </a:r>
          </a:p>
          <a:p>
            <a:pPr marL="361950" indent="-361950" algn="just" fontAlgn="ctr">
              <a:spcAft>
                <a:spcPts val="600"/>
              </a:spcAft>
            </a:pPr>
            <a:r>
              <a:rPr lang="fr-FR" sz="2200" dirty="0" smtClean="0"/>
              <a:t>Un nœud d'action doit avoir au moins un arc entrant. Graphiquement, un nœud d'action est représenté par un rectangle aux coins arrondis qui contient sa description textuelle. </a:t>
            </a:r>
          </a:p>
          <a:p>
            <a:pPr marL="0" indent="0" algn="just" fontAlgn="ctr">
              <a:buNone/>
            </a:pPr>
            <a:endParaRPr lang="fr-FR" sz="2000" dirty="0" smtClean="0"/>
          </a:p>
          <a:p>
            <a:pPr marL="0" indent="0" algn="just" fontAlgn="ctr">
              <a:buNone/>
            </a:pPr>
            <a:endParaRPr lang="fr-FR" sz="2000" dirty="0" smtClean="0"/>
          </a:p>
          <a:p>
            <a:pPr marL="0" indent="0" algn="just" fontAlgn="ctr">
              <a:buNone/>
            </a:pPr>
            <a:endParaRPr lang="fr-FR" sz="2000" dirty="0" smtClean="0"/>
          </a:p>
          <a:p>
            <a:pPr marL="0" indent="0">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6</a:t>
            </a:fld>
            <a:endParaRPr lang="fr-FR"/>
          </a:p>
        </p:txBody>
      </p:sp>
      <p:pic>
        <p:nvPicPr>
          <p:cNvPr id="44035" name="Picture 3"/>
          <p:cNvPicPr>
            <a:picLocks noChangeAspect="1" noChangeArrowheads="1"/>
          </p:cNvPicPr>
          <p:nvPr/>
        </p:nvPicPr>
        <p:blipFill>
          <a:blip r:embed="rId2"/>
          <a:srcRect/>
          <a:stretch>
            <a:fillRect/>
          </a:stretch>
        </p:blipFill>
        <p:spPr bwMode="auto">
          <a:xfrm>
            <a:off x="4572000" y="5572140"/>
            <a:ext cx="4071966" cy="10139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d’exécution</a:t>
            </a:r>
          </a:p>
        </p:txBody>
      </p:sp>
      <p:sp>
        <p:nvSpPr>
          <p:cNvPr id="3" name="Espace réservé du contenu 2"/>
          <p:cNvSpPr>
            <a:spLocks noGrp="1"/>
          </p:cNvSpPr>
          <p:nvPr>
            <p:ph idx="1"/>
          </p:nvPr>
        </p:nvSpPr>
        <p:spPr>
          <a:xfrm>
            <a:off x="285720" y="1214422"/>
            <a:ext cx="8401080" cy="5072098"/>
          </a:xfrm>
        </p:spPr>
        <p:txBody>
          <a:bodyPr>
            <a:noAutofit/>
          </a:bodyPr>
          <a:lstStyle/>
          <a:p>
            <a:pPr marL="0" indent="0" algn="just" fontAlgn="ctr">
              <a:buNone/>
            </a:pPr>
            <a:r>
              <a:rPr lang="fr-FR" sz="2300" b="1" u="sng" dirty="0" smtClean="0"/>
              <a:t>Nœud de lot d’actions: </a:t>
            </a:r>
          </a:p>
          <a:p>
            <a:pPr marL="0" indent="0" algn="just" fontAlgn="ctr">
              <a:buNone/>
            </a:pPr>
            <a:r>
              <a:rPr lang="fr-FR" sz="2400" dirty="0" smtClean="0"/>
              <a:t>Si une action du cas d’utilisation correspond à l’appel d’un cas d’utilisation interne (lié par une relation de type « </a:t>
            </a:r>
            <a:r>
              <a:rPr lang="fr-FR" sz="2400" dirty="0" err="1" smtClean="0"/>
              <a:t>include</a:t>
            </a:r>
            <a:r>
              <a:rPr lang="fr-FR" sz="2400" dirty="0" smtClean="0"/>
              <a:t> » ou « </a:t>
            </a:r>
            <a:r>
              <a:rPr lang="fr-FR" sz="2400" dirty="0" err="1" smtClean="0"/>
              <a:t>extend</a:t>
            </a:r>
            <a:r>
              <a:rPr lang="fr-FR" sz="2400" dirty="0" smtClean="0"/>
              <a:t> ») ; elle est représentée par une action contenant un signe spécial : deux cercles reliés par un trait. </a:t>
            </a:r>
          </a:p>
          <a:p>
            <a:pPr marL="0" indent="0" algn="just" fontAlgn="ctr">
              <a:buNone/>
            </a:pPr>
            <a:endParaRPr lang="fr-FR" sz="2000" dirty="0" smtClean="0"/>
          </a:p>
          <a:p>
            <a:pPr marL="0" indent="0">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7</a:t>
            </a:fld>
            <a:endParaRPr lang="fr-FR"/>
          </a:p>
        </p:txBody>
      </p:sp>
      <p:sp>
        <p:nvSpPr>
          <p:cNvPr id="8" name="Rectangle à coins arrondis 7"/>
          <p:cNvSpPr/>
          <p:nvPr/>
        </p:nvSpPr>
        <p:spPr>
          <a:xfrm>
            <a:off x="2500298" y="3929066"/>
            <a:ext cx="3357586" cy="857256"/>
          </a:xfrm>
          <a:prstGeom prst="roundRect">
            <a:avLst>
              <a:gd name="adj"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solidFill>
                  <a:schemeClr val="tx1"/>
                </a:solidFill>
              </a:rPr>
              <a:t>Inscrire</a:t>
            </a:r>
            <a:r>
              <a:rPr lang="fr-FR" dirty="0" smtClean="0">
                <a:solidFill>
                  <a:schemeClr val="tx1"/>
                </a:solidFill>
              </a:rPr>
              <a:t> </a:t>
            </a:r>
            <a:endParaRPr lang="fr-FR" dirty="0">
              <a:solidFill>
                <a:schemeClr val="tx1"/>
              </a:solidFill>
            </a:endParaRPr>
          </a:p>
        </p:txBody>
      </p:sp>
      <p:sp>
        <p:nvSpPr>
          <p:cNvPr id="9" name="Ellipse 8"/>
          <p:cNvSpPr/>
          <p:nvPr/>
        </p:nvSpPr>
        <p:spPr>
          <a:xfrm>
            <a:off x="5286380" y="4572008"/>
            <a:ext cx="214314" cy="14287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4857752" y="4572008"/>
            <a:ext cx="214314" cy="14287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a:stCxn id="9" idx="2"/>
            <a:endCxn id="10" idx="6"/>
          </p:cNvCxnSpPr>
          <p:nvPr/>
        </p:nvCxnSpPr>
        <p:spPr>
          <a:xfrm rot="10800000">
            <a:off x="5072066" y="4643446"/>
            <a:ext cx="21431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3" name="Espace réservé du contenu 2"/>
          <p:cNvSpPr>
            <a:spLocks noGrp="1"/>
          </p:cNvSpPr>
          <p:nvPr>
            <p:ph idx="1"/>
          </p:nvPr>
        </p:nvSpPr>
        <p:spPr>
          <a:xfrm>
            <a:off x="214282" y="1000108"/>
            <a:ext cx="8401080" cy="5072098"/>
          </a:xfrm>
        </p:spPr>
        <p:txBody>
          <a:bodyPr>
            <a:noAutofit/>
          </a:bodyPr>
          <a:lstStyle/>
          <a:p>
            <a:pPr marL="0" indent="0" algn="just">
              <a:buNone/>
            </a:pPr>
            <a:r>
              <a:rPr lang="fr-FR" sz="2000" dirty="0" smtClean="0"/>
              <a:t>Un nœud de contrôle est un nœud d'activité abstrait utilisé pour coordonner les flots entre les nœuds d'une activité. Il existe plusieurs types de nœuds de contrôle :</a:t>
            </a:r>
          </a:p>
          <a:p>
            <a:pPr marL="174625" indent="-174625"/>
            <a:r>
              <a:rPr lang="fr-FR" sz="2000" dirty="0" smtClean="0"/>
              <a:t>nœud initial</a:t>
            </a:r>
          </a:p>
          <a:p>
            <a:pPr marL="174625" indent="-174625"/>
            <a:r>
              <a:rPr lang="fr-FR" sz="2000" dirty="0" smtClean="0"/>
              <a:t>nœud de fin d'activité </a:t>
            </a:r>
          </a:p>
          <a:p>
            <a:pPr marL="174625" indent="-174625"/>
            <a:r>
              <a:rPr lang="fr-FR" sz="2000" dirty="0" smtClean="0"/>
              <a:t>nœud de fin de flot </a:t>
            </a:r>
          </a:p>
          <a:p>
            <a:pPr marL="174625" indent="-174625"/>
            <a:r>
              <a:rPr lang="fr-FR" sz="2000" dirty="0" smtClean="0"/>
              <a:t>nœud de décision</a:t>
            </a:r>
          </a:p>
          <a:p>
            <a:pPr marL="174625" indent="-174625"/>
            <a:r>
              <a:rPr lang="fr-FR" sz="2000" dirty="0" smtClean="0"/>
              <a:t>nœud de fusion</a:t>
            </a:r>
          </a:p>
          <a:p>
            <a:pPr marL="174625" indent="-174625"/>
            <a:r>
              <a:rPr lang="fr-FR" sz="2000" dirty="0" smtClean="0"/>
              <a:t>nœud de bifurcation (</a:t>
            </a:r>
            <a:r>
              <a:rPr lang="fr-FR" sz="2000" i="1" dirty="0" err="1" smtClean="0"/>
              <a:t>fork</a:t>
            </a:r>
            <a:r>
              <a:rPr lang="fr-FR" sz="2000" i="1" dirty="0" smtClean="0"/>
              <a:t>)</a:t>
            </a:r>
          </a:p>
          <a:p>
            <a:pPr marL="174625" indent="-174625"/>
            <a:r>
              <a:rPr lang="fr-FR" sz="2000" dirty="0" smtClean="0"/>
              <a:t>nœud d'union (</a:t>
            </a:r>
            <a:r>
              <a:rPr lang="fr-FR" sz="2000" i="1" dirty="0" err="1" smtClean="0"/>
              <a:t>join</a:t>
            </a:r>
            <a:r>
              <a:rPr lang="fr-FR" sz="2000" i="1" dirty="0" smtClean="0"/>
              <a:t>)</a:t>
            </a:r>
            <a:endParaRPr lang="fr-FR" sz="2000" dirty="0" smtClean="0"/>
          </a:p>
          <a:p>
            <a:pPr marL="0" indent="0" algn="just">
              <a:spcAft>
                <a:spcPts val="600"/>
              </a:spcAft>
              <a:buClr>
                <a:schemeClr val="tx2">
                  <a:lumMod val="60000"/>
                  <a:lumOff val="40000"/>
                </a:schemeClr>
              </a:buClr>
              <a:buNone/>
            </a:pPr>
            <a:endParaRPr lang="fr-FR" sz="2000" b="1" u="sng" dirty="0" smtClean="0"/>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28"/>
            <a:ext cx="9144000" cy="642942"/>
          </a:xfr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342900" indent="-342900" algn="l">
              <a:spcBef>
                <a:spcPct val="20000"/>
              </a:spcBef>
            </a:pPr>
            <a:r>
              <a:rPr lang="fr-FR" sz="2800" dirty="0" smtClean="0">
                <a:solidFill>
                  <a:srgbClr val="C00000"/>
                </a:solidFill>
                <a:latin typeface="Times New Roman" pitchFamily="18" charset="0"/>
                <a:cs typeface="Times New Roman" pitchFamily="18" charset="0"/>
              </a:rPr>
              <a:t>Nœuds de contrôle</a:t>
            </a:r>
          </a:p>
        </p:txBody>
      </p:sp>
      <p:sp>
        <p:nvSpPr>
          <p:cNvPr id="4" name="Titre 1"/>
          <p:cNvSpPr txBox="1">
            <a:spLocks/>
          </p:cNvSpPr>
          <p:nvPr/>
        </p:nvSpPr>
        <p:spPr>
          <a:xfrm>
            <a:off x="0" y="-24"/>
            <a:ext cx="9144000" cy="28575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fr-FR" sz="2000" b="1" i="0" u="none" strike="noStrike" kern="1200" cap="none" spc="0" normalizeH="0" baseline="0" noProof="0" dirty="0" smtClean="0">
                <a:ln>
                  <a:noFill/>
                </a:ln>
                <a:solidFill>
                  <a:schemeClr val="bg1"/>
                </a:solidFill>
                <a:effectLst/>
                <a:uLnTx/>
                <a:uFillTx/>
                <a:latin typeface="+mn-lt"/>
                <a:ea typeface="+mn-ea"/>
                <a:cs typeface="+mn-cs"/>
              </a:rPr>
              <a:t>Diagramme d’activité</a:t>
            </a:r>
          </a:p>
        </p:txBody>
      </p:sp>
      <p:sp>
        <p:nvSpPr>
          <p:cNvPr id="5" name="Espace réservé du numéro de diapositive 4"/>
          <p:cNvSpPr>
            <a:spLocks noGrp="1"/>
          </p:cNvSpPr>
          <p:nvPr>
            <p:ph type="sldNum" sz="quarter" idx="12"/>
          </p:nvPr>
        </p:nvSpPr>
        <p:spPr/>
        <p:txBody>
          <a:bodyPr/>
          <a:lstStyle/>
          <a:p>
            <a:fld id="{35780222-E5EC-4C11-93CF-38BD575362D0}" type="slidenum">
              <a:rPr lang="fr-FR" smtClean="0"/>
              <a:pPr/>
              <a:t>9</a:t>
            </a:fld>
            <a:endParaRPr lang="fr-FR"/>
          </a:p>
        </p:txBody>
      </p:sp>
      <p:pic>
        <p:nvPicPr>
          <p:cNvPr id="48130" name="Picture 2" descr="Image non disponible"/>
          <p:cNvPicPr>
            <a:picLocks noChangeAspect="1" noChangeArrowheads="1"/>
          </p:cNvPicPr>
          <p:nvPr/>
        </p:nvPicPr>
        <p:blipFill>
          <a:blip r:embed="rId2"/>
          <a:srcRect/>
          <a:stretch>
            <a:fillRect/>
          </a:stretch>
        </p:blipFill>
        <p:spPr bwMode="auto">
          <a:xfrm>
            <a:off x="1691537" y="1643050"/>
            <a:ext cx="5572164" cy="4099330"/>
          </a:xfrm>
          <a:prstGeom prst="rect">
            <a:avLst/>
          </a:prstGeom>
          <a:noFill/>
        </p:spPr>
      </p:pic>
      <p:sp>
        <p:nvSpPr>
          <p:cNvPr id="7" name="Rectangle 6"/>
          <p:cNvSpPr/>
          <p:nvPr/>
        </p:nvSpPr>
        <p:spPr>
          <a:xfrm>
            <a:off x="1300639" y="1785926"/>
            <a:ext cx="1319592" cy="369332"/>
          </a:xfrm>
          <a:prstGeom prst="rect">
            <a:avLst/>
          </a:prstGeom>
          <a:solidFill>
            <a:schemeClr val="bg1"/>
          </a:solidFill>
        </p:spPr>
        <p:txBody>
          <a:bodyPr wrap="none">
            <a:spAutoFit/>
          </a:bodyPr>
          <a:lstStyle/>
          <a:p>
            <a:pPr marL="174625" indent="-174625"/>
            <a:r>
              <a:rPr lang="fr-FR" dirty="0" smtClean="0"/>
              <a:t>nœud initial</a:t>
            </a:r>
          </a:p>
        </p:txBody>
      </p:sp>
      <p:sp>
        <p:nvSpPr>
          <p:cNvPr id="8" name="Rectangle 7"/>
          <p:cNvSpPr/>
          <p:nvPr/>
        </p:nvSpPr>
        <p:spPr>
          <a:xfrm>
            <a:off x="571472" y="4000504"/>
            <a:ext cx="2099357" cy="338554"/>
          </a:xfrm>
          <a:prstGeom prst="rect">
            <a:avLst/>
          </a:prstGeom>
          <a:solidFill>
            <a:schemeClr val="bg1"/>
          </a:solidFill>
        </p:spPr>
        <p:txBody>
          <a:bodyPr wrap="none">
            <a:spAutoFit/>
          </a:bodyPr>
          <a:lstStyle/>
          <a:p>
            <a:pPr marL="174625" indent="-174625"/>
            <a:r>
              <a:rPr lang="fr-FR" sz="1600" b="1" dirty="0" smtClean="0"/>
              <a:t>nœud de fin d'activité </a:t>
            </a:r>
          </a:p>
        </p:txBody>
      </p:sp>
      <p:sp>
        <p:nvSpPr>
          <p:cNvPr id="9" name="Rectangle 8"/>
          <p:cNvSpPr/>
          <p:nvPr/>
        </p:nvSpPr>
        <p:spPr>
          <a:xfrm>
            <a:off x="1691537" y="3357562"/>
            <a:ext cx="949299" cy="584775"/>
          </a:xfrm>
          <a:prstGeom prst="rect">
            <a:avLst/>
          </a:prstGeom>
          <a:solidFill>
            <a:schemeClr val="bg1"/>
          </a:solidFill>
        </p:spPr>
        <p:txBody>
          <a:bodyPr wrap="none">
            <a:spAutoFit/>
          </a:bodyPr>
          <a:lstStyle/>
          <a:p>
            <a:pPr marL="174625" indent="-174625"/>
            <a:r>
              <a:rPr lang="fr-FR" sz="1600" b="1" dirty="0" smtClean="0"/>
              <a:t>nœud de</a:t>
            </a:r>
          </a:p>
          <a:p>
            <a:pPr marL="174625" indent="-174625"/>
            <a:r>
              <a:rPr lang="fr-FR" sz="1600" b="1" dirty="0" smtClean="0"/>
              <a:t> décision</a:t>
            </a:r>
          </a:p>
        </p:txBody>
      </p:sp>
      <p:sp>
        <p:nvSpPr>
          <p:cNvPr id="10" name="Rectangle 9"/>
          <p:cNvSpPr/>
          <p:nvPr/>
        </p:nvSpPr>
        <p:spPr>
          <a:xfrm>
            <a:off x="1905851" y="5417122"/>
            <a:ext cx="1871025" cy="338554"/>
          </a:xfrm>
          <a:prstGeom prst="rect">
            <a:avLst/>
          </a:prstGeom>
          <a:solidFill>
            <a:schemeClr val="bg1"/>
          </a:solidFill>
        </p:spPr>
        <p:txBody>
          <a:bodyPr wrap="none">
            <a:spAutoFit/>
          </a:bodyPr>
          <a:lstStyle/>
          <a:p>
            <a:pPr marL="174625" indent="-174625"/>
            <a:r>
              <a:rPr lang="fr-FR" sz="1600" b="1" dirty="0" smtClean="0"/>
              <a:t>nœud de fin de flot </a:t>
            </a:r>
          </a:p>
        </p:txBody>
      </p:sp>
      <p:sp>
        <p:nvSpPr>
          <p:cNvPr id="11" name="Rectangle 10"/>
          <p:cNvSpPr/>
          <p:nvPr/>
        </p:nvSpPr>
        <p:spPr>
          <a:xfrm>
            <a:off x="5834940" y="1571612"/>
            <a:ext cx="2523273" cy="369332"/>
          </a:xfrm>
          <a:prstGeom prst="rect">
            <a:avLst/>
          </a:prstGeom>
          <a:solidFill>
            <a:schemeClr val="bg1"/>
          </a:solidFill>
        </p:spPr>
        <p:txBody>
          <a:bodyPr wrap="square">
            <a:spAutoFit/>
          </a:bodyPr>
          <a:lstStyle/>
          <a:p>
            <a:r>
              <a:rPr lang="fr-FR" b="1" dirty="0" smtClean="0"/>
              <a:t>nœud de bifurcation </a:t>
            </a:r>
            <a:endParaRPr lang="fr-FR" b="1" dirty="0"/>
          </a:p>
        </p:txBody>
      </p:sp>
      <p:sp>
        <p:nvSpPr>
          <p:cNvPr id="12" name="Rectangle 11"/>
          <p:cNvSpPr/>
          <p:nvPr/>
        </p:nvSpPr>
        <p:spPr>
          <a:xfrm>
            <a:off x="5810539" y="2000240"/>
            <a:ext cx="1685077" cy="369332"/>
          </a:xfrm>
          <a:prstGeom prst="rect">
            <a:avLst/>
          </a:prstGeom>
          <a:solidFill>
            <a:schemeClr val="bg1"/>
          </a:solidFill>
        </p:spPr>
        <p:txBody>
          <a:bodyPr wrap="none">
            <a:spAutoFit/>
          </a:bodyPr>
          <a:lstStyle/>
          <a:p>
            <a:pPr marL="174625" indent="-174625"/>
            <a:r>
              <a:rPr lang="fr-FR" b="1" dirty="0" smtClean="0"/>
              <a:t>nœud de fusion</a:t>
            </a:r>
          </a:p>
        </p:txBody>
      </p:sp>
      <p:sp>
        <p:nvSpPr>
          <p:cNvPr id="13" name="Rectangle 12"/>
          <p:cNvSpPr/>
          <p:nvPr/>
        </p:nvSpPr>
        <p:spPr>
          <a:xfrm>
            <a:off x="5763503" y="4071942"/>
            <a:ext cx="2049151" cy="584775"/>
          </a:xfrm>
          <a:prstGeom prst="rect">
            <a:avLst/>
          </a:prstGeom>
          <a:solidFill>
            <a:schemeClr val="bg1"/>
          </a:solidFill>
        </p:spPr>
        <p:txBody>
          <a:bodyPr wrap="none">
            <a:spAutoFit/>
          </a:bodyPr>
          <a:lstStyle/>
          <a:p>
            <a:r>
              <a:rPr lang="fr-FR" sz="1600" b="1" dirty="0" smtClean="0"/>
              <a:t>nœud de fusion et de </a:t>
            </a:r>
          </a:p>
          <a:p>
            <a:r>
              <a:rPr lang="fr-FR" sz="1600" b="1" dirty="0" smtClean="0"/>
              <a:t>bifurcation fusionnés</a:t>
            </a:r>
            <a:endParaRPr lang="fr-FR" sz="1600" b="1" dirty="0"/>
          </a:p>
        </p:txBody>
      </p:sp>
      <p:sp>
        <p:nvSpPr>
          <p:cNvPr id="14" name="ZoneTexte 13"/>
          <p:cNvSpPr txBox="1"/>
          <p:nvPr/>
        </p:nvSpPr>
        <p:spPr>
          <a:xfrm>
            <a:off x="5906379" y="2857496"/>
            <a:ext cx="1997278" cy="369332"/>
          </a:xfrm>
          <a:prstGeom prst="rect">
            <a:avLst/>
          </a:prstGeom>
          <a:solidFill>
            <a:schemeClr val="bg1"/>
          </a:solidFill>
        </p:spPr>
        <p:txBody>
          <a:bodyPr wrap="none" rtlCol="0">
            <a:spAutoFit/>
          </a:bodyPr>
          <a:lstStyle/>
          <a:p>
            <a:r>
              <a:rPr lang="fr-FR" b="1" dirty="0" smtClean="0"/>
              <a:t>Condition de garde</a:t>
            </a:r>
            <a:endParaRPr lang="fr-FR" b="1" dirty="0"/>
          </a:p>
        </p:txBody>
      </p:sp>
      <p:cxnSp>
        <p:nvCxnSpPr>
          <p:cNvPr id="16" name="Connecteur droit avec flèche 15"/>
          <p:cNvCxnSpPr/>
          <p:nvPr/>
        </p:nvCxnSpPr>
        <p:spPr>
          <a:xfrm>
            <a:off x="2477355" y="200024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1185</TotalTime>
  <Words>895</Words>
  <Application>Microsoft Office PowerPoint</Application>
  <PresentationFormat>Affichage à l'écran (4:3)</PresentationFormat>
  <Paragraphs>134</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Chapitre 5 Diagramme d’activités</vt:lpstr>
      <vt:lpstr>Introduction</vt:lpstr>
      <vt:lpstr> Exemple d’un diagramme d’activité</vt:lpstr>
      <vt:lpstr>Action, activité et transition</vt:lpstr>
      <vt:lpstr>Eléments d’un diagramme d’activités</vt:lpstr>
      <vt:lpstr>Nœuds d’exécution</vt:lpstr>
      <vt:lpstr>Nœuds d’exécution</vt:lpstr>
      <vt:lpstr>Nœuds de contrôle</vt:lpstr>
      <vt:lpstr>Nœuds de contrôle</vt:lpstr>
      <vt:lpstr>Nœuds de contrôle</vt:lpstr>
      <vt:lpstr>Nœuds de contrôle</vt:lpstr>
      <vt:lpstr>Nœuds de contrôle</vt:lpstr>
      <vt:lpstr>Nœuds de contrôle</vt:lpstr>
      <vt:lpstr>Nœuds de contrôle</vt:lpstr>
      <vt:lpstr>Partition</vt:lpstr>
      <vt:lpstr>Partition</vt:lpstr>
      <vt:lpstr>Partition (Exemple)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UML - Diagramme de cas d’utilisation (Usecase diagram)</dc:title>
  <dc:creator>Salim</dc:creator>
  <cp:lastModifiedBy>Salim</cp:lastModifiedBy>
  <cp:revision>356</cp:revision>
  <dcterms:created xsi:type="dcterms:W3CDTF">2015-02-06T15:38:25Z</dcterms:created>
  <dcterms:modified xsi:type="dcterms:W3CDTF">2018-04-14T08:08:14Z</dcterms:modified>
</cp:coreProperties>
</file>