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8" r:id="rId11"/>
    <p:sldId id="269" r:id="rId12"/>
    <p:sldId id="271" r:id="rId13"/>
    <p:sldId id="270" r:id="rId14"/>
    <p:sldId id="272" r:id="rId15"/>
    <p:sldId id="273" r:id="rId16"/>
    <p:sldId id="274" r:id="rId17"/>
    <p:sldId id="275" r:id="rId18"/>
    <p:sldId id="265" r:id="rId19"/>
    <p:sldId id="276" r:id="rId2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74" autoAdjust="0"/>
    <p:restoredTop sz="71790" autoAdjust="0"/>
  </p:normalViewPr>
  <p:slideViewPr>
    <p:cSldViewPr snapToGrid="0">
      <p:cViewPr varScale="1">
        <p:scale>
          <a:sx n="32" d="100"/>
          <a:sy n="32" d="100"/>
        </p:scale>
        <p:origin x="24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E07A37-5FAD-4533-9171-3DB48DCDAE66}" type="datetimeFigureOut">
              <a:rPr lang="fr-FR" smtClean="0"/>
              <a:t>08/12/2021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72BCB8-006F-4324-B216-1607642B13F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75397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72BCB8-006F-4324-B216-1607642B13FB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30952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72BCB8-006F-4324-B216-1607642B13FB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26869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72BCB8-006F-4324-B216-1607642B13FB}" type="slidenum">
              <a:rPr lang="fr-FR" smtClean="0"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9666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72BCB8-006F-4324-B216-1607642B13FB}" type="slidenum">
              <a:rPr lang="fr-FR" smtClean="0"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69174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first image that comes to mind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72BCB8-006F-4324-B216-1607642B13FB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90320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72BCB8-006F-4324-B216-1607642B13FB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56082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also called Mechanical Aids, </a:t>
            </a:r>
            <a:r>
              <a:rPr lang="en-US" dirty="0" err="1"/>
              <a:t>Intstructional</a:t>
            </a:r>
            <a:r>
              <a:rPr lang="en-US" dirty="0"/>
              <a:t> Materials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72BCB8-006F-4324-B216-1607642B13FB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09724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Cognitive objective, </a:t>
            </a:r>
            <a:r>
              <a:rPr lang="fr-FR" dirty="0" err="1"/>
              <a:t>Behavioral</a:t>
            </a:r>
            <a:r>
              <a:rPr lang="fr-FR" dirty="0"/>
              <a:t> objective.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72BCB8-006F-4324-B216-1607642B13FB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23753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err="1"/>
              <a:t>Pedagogical</a:t>
            </a:r>
            <a:r>
              <a:rPr lang="fr-FR" dirty="0"/>
              <a:t> or </a:t>
            </a:r>
            <a:r>
              <a:rPr lang="fr-FR" dirty="0" err="1"/>
              <a:t>Educational</a:t>
            </a:r>
            <a:r>
              <a:rPr lang="fr-FR" dirty="0"/>
              <a:t> </a:t>
            </a:r>
            <a:r>
              <a:rPr lang="fr-FR" dirty="0" err="1"/>
              <a:t>reasons</a:t>
            </a:r>
            <a:endParaRPr lang="fr-FR" dirty="0"/>
          </a:p>
          <a:p>
            <a:r>
              <a:rPr lang="fr-FR" dirty="0" err="1"/>
              <a:t>Private</a:t>
            </a:r>
            <a:r>
              <a:rPr lang="fr-FR" dirty="0"/>
              <a:t> </a:t>
            </a:r>
            <a:r>
              <a:rPr lang="fr-FR" dirty="0" err="1"/>
              <a:t>school</a:t>
            </a:r>
            <a:r>
              <a:rPr lang="fr-FR" dirty="0"/>
              <a:t>, </a:t>
            </a:r>
            <a:r>
              <a:rPr lang="fr-FR" dirty="0" err="1"/>
              <a:t>private</a:t>
            </a:r>
            <a:r>
              <a:rPr lang="fr-FR" dirty="0"/>
              <a:t> </a:t>
            </a:r>
            <a:r>
              <a:rPr lang="fr-FR" dirty="0" err="1"/>
              <a:t>need</a:t>
            </a:r>
            <a:r>
              <a:rPr lang="fr-FR" dirty="0"/>
              <a:t>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72BCB8-006F-4324-B216-1607642B13FB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81884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72BCB8-006F-4324-B216-1607642B13FB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59555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72BCB8-006F-4324-B216-1607642B13FB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04905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72BCB8-006F-4324-B216-1607642B13FB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65928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72F2597-238E-4655-A746-0EDD38621B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183697B-4821-4D81-BF48-9DBBCF1F5D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80BB4C5-D603-40AE-A552-20684AE98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FD4DB-860C-4A8E-A2CE-D4E9815B37A2}" type="datetimeFigureOut">
              <a:rPr lang="fr-FR" smtClean="0"/>
              <a:t>08/12/2021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E3B506E-A19A-4EFB-A7F7-15817061C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A454C17-9C3D-4559-B236-A060C9FC5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69C3B-D7C0-4AF7-9F72-1C9F7B7C8F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3548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AB1E801-AB45-40AE-81C3-41777C912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BB96E7D-C51E-46C8-B16D-D9980BBD22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4BA0281-6C0B-4931-BB68-2FD92E0E8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FD4DB-860C-4A8E-A2CE-D4E9815B37A2}" type="datetimeFigureOut">
              <a:rPr lang="fr-FR" smtClean="0"/>
              <a:t>08/12/2021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D9CF864-7618-42C9-BEB1-C6482C135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553E568-97C3-458B-A5C8-960978AEC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69C3B-D7C0-4AF7-9F72-1C9F7B7C8F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6288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B38B32C7-C585-4F17-8EEA-8D42C1D3BD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EDF0AF3-EBD2-4631-A4A2-F207F07084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4728B44-DA26-4533-85D7-4011A53B64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FD4DB-860C-4A8E-A2CE-D4E9815B37A2}" type="datetimeFigureOut">
              <a:rPr lang="fr-FR" smtClean="0"/>
              <a:t>08/12/2021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3E8E55E-E868-45EF-B73E-5A21C5771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D707CE4-332C-4027-A742-5F87DCCFA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69C3B-D7C0-4AF7-9F72-1C9F7B7C8F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3604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79FB008-2B24-4472-A8A0-0701EA321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D769906-25C5-4E32-8878-9522C097CA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CCCA89D-DF32-410E-B831-672EB610A6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FD4DB-860C-4A8E-A2CE-D4E9815B37A2}" type="datetimeFigureOut">
              <a:rPr lang="fr-FR" smtClean="0"/>
              <a:t>08/12/2021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44B681D-6D8E-408E-86EC-41EC487AA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BAC13E8-7F76-4CF1-AC95-C9CE3E48E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69C3B-D7C0-4AF7-9F72-1C9F7B7C8F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0895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5855F77-F702-4D95-A057-A6D820C5BC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F8784E2-EFB5-483D-876D-5E040D4A2C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3200F82-3BAB-415D-87C6-F9871CBF5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FD4DB-860C-4A8E-A2CE-D4E9815B37A2}" type="datetimeFigureOut">
              <a:rPr lang="fr-FR" smtClean="0"/>
              <a:t>08/12/2021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C4D1C02-B605-4C56-880D-C7006ED3EA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76E612D-0E0B-4EAA-BB39-D43A565F4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69C3B-D7C0-4AF7-9F72-1C9F7B7C8F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0040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C190C25-7985-47A0-93C5-7134D43AD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D4B249E-40DE-49C5-91B2-EBE01D22DB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2D008D6-0958-4A49-BBBA-5020475D1E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EBC8ADE-33F4-48D8-88C8-B95A74B47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FD4DB-860C-4A8E-A2CE-D4E9815B37A2}" type="datetimeFigureOut">
              <a:rPr lang="fr-FR" smtClean="0"/>
              <a:t>08/12/2021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7EBC51F-0CAC-4FB9-91CF-D2A7B39A1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745B143-381A-42D9-8883-2FAC6CE2A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69C3B-D7C0-4AF7-9F72-1C9F7B7C8F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5412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A91CC4C-51B1-43D7-9075-39FB551CA4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8172E3D-7488-4CE3-86C5-7844537E75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14F2FBD-82D5-42F9-B728-FD4D5FB770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CE47C0D-4D1F-400F-9EA7-95DFF57173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3D087796-E360-4D9C-BAB5-C065F5CAF7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665120A-2D5A-4CB0-A71F-49EB1C4FE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FD4DB-860C-4A8E-A2CE-D4E9815B37A2}" type="datetimeFigureOut">
              <a:rPr lang="fr-FR" smtClean="0"/>
              <a:t>08/12/2021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3685B9A6-3507-4D2B-B1C1-2831EC297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F98C7049-7004-4F36-8AE8-2A90D351E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69C3B-D7C0-4AF7-9F72-1C9F7B7C8F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0153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B44B8D2-1ADD-4772-A304-9F81C6036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03535B4-1CF8-4A4E-85A6-38FC029780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FD4DB-860C-4A8E-A2CE-D4E9815B37A2}" type="datetimeFigureOut">
              <a:rPr lang="fr-FR" smtClean="0"/>
              <a:t>08/12/2021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78C8256-3541-4D6B-9F40-8322F7EB83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65CEDF6-3ACE-4ABF-8F8E-1E3955D9F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69C3B-D7C0-4AF7-9F72-1C9F7B7C8F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639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6D6E18F-CC8C-43C8-B345-7908F64AF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FD4DB-860C-4A8E-A2CE-D4E9815B37A2}" type="datetimeFigureOut">
              <a:rPr lang="fr-FR" smtClean="0"/>
              <a:t>08/12/2021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8B8B5E5D-E7B7-4669-8BF7-D502FA2F0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E744238-0C2B-4C43-BCE4-E44F8E317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69C3B-D7C0-4AF7-9F72-1C9F7B7C8F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038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BB0CA2E-EC76-4327-AA14-BCA02E532F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3CBB52D-9C10-45C6-A908-47070E4331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BE70930-8E7B-4726-A4FD-443FC2487C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049592E-EF79-4583-BD50-FEC1B8DB6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FD4DB-860C-4A8E-A2CE-D4E9815B37A2}" type="datetimeFigureOut">
              <a:rPr lang="fr-FR" smtClean="0"/>
              <a:t>08/12/2021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4848737-5265-4677-9BE1-6F8C0324A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9F6E8EA-8C65-427D-B17F-DA12B7424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69C3B-D7C0-4AF7-9F72-1C9F7B7C8F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8053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030BAA2-6F46-4A2D-ABB1-6A0B650F0E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645238C-E4D5-444E-B533-B48828B8F3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3A03F51-A3AF-4605-A4B6-2249DACF9C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8DE9861-5B20-48F6-887C-F8BD4CFB3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FD4DB-860C-4A8E-A2CE-D4E9815B37A2}" type="datetimeFigureOut">
              <a:rPr lang="fr-FR" smtClean="0"/>
              <a:t>08/12/2021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358653F-D62D-4C2E-9E43-0E9715FD1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AE13998-4411-4E7E-BB97-B8813408D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69C3B-D7C0-4AF7-9F72-1C9F7B7C8F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3316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875F1160-F947-43BE-9871-ADDBA935EA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74F0445-8613-45E9-A57A-3EBBB82D2B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2717DE8-D585-4AE5-9C9E-E1212436BC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0FD4DB-860C-4A8E-A2CE-D4E9815B37A2}" type="datetimeFigureOut">
              <a:rPr lang="fr-FR" smtClean="0"/>
              <a:t>08/12/2021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1FD3462-2BD2-41C2-A534-6EAFC67624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7589084-49FD-4023-9BCA-AD4CAF8494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69C3B-D7C0-4AF7-9F72-1C9F7B7C8F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9846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460C5C-74EE-4335-8CA3-14445695E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768349"/>
            <a:ext cx="10515600" cy="2769981"/>
          </a:xfrm>
          <a:solidFill>
            <a:srgbClr val="FFC000"/>
          </a:solidFill>
        </p:spPr>
        <p:txBody>
          <a:bodyPr/>
          <a:lstStyle/>
          <a:p>
            <a:pPr algn="ctr"/>
            <a:r>
              <a:rPr lang="fr-FR" dirty="0" err="1"/>
              <a:t>Language</a:t>
            </a:r>
            <a:r>
              <a:rPr lang="fr-FR" dirty="0"/>
              <a:t> Course Design:</a:t>
            </a:r>
            <a:br>
              <a:rPr lang="fr-FR" dirty="0"/>
            </a:br>
            <a:r>
              <a:rPr lang="fr-FR" dirty="0" err="1"/>
              <a:t>Language</a:t>
            </a:r>
            <a:r>
              <a:rPr lang="fr-FR" dirty="0"/>
              <a:t> </a:t>
            </a:r>
            <a:r>
              <a:rPr lang="fr-FR" dirty="0" err="1"/>
              <a:t>Teaching</a:t>
            </a:r>
            <a:r>
              <a:rPr lang="fr-FR" dirty="0"/>
              <a:t> Materials &amp; Media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CCB4670-1796-49C3-8380-14DC102B7D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r>
              <a:rPr lang="fr-FR" dirty="0"/>
              <a:t>Dr. Oualid Nemouchi</a:t>
            </a:r>
          </a:p>
        </p:txBody>
      </p:sp>
    </p:spTree>
    <p:extLst>
      <p:ext uri="{BB962C8B-B14F-4D97-AF65-F5344CB8AC3E}">
        <p14:creationId xmlns:p14="http://schemas.microsoft.com/office/powerpoint/2010/main" val="32348891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1B824564-BA7D-4721-BCCA-7600322DF69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098" y="170121"/>
            <a:ext cx="11702902" cy="6687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4755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BB43632F-DD58-48C7-8E46-5FF934D39F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180" y="233916"/>
            <a:ext cx="11780875" cy="6624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51444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B272FB18-C87B-49AC-84F4-B37AD163ADB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181" y="148856"/>
            <a:ext cx="11717079" cy="6709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53337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DE731558-28EE-4201-9882-6D89BCD7385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158" y="340242"/>
            <a:ext cx="11617842" cy="6103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86817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D796B9E4-E297-4E47-9A9F-73B79F86F8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809" y="318977"/>
            <a:ext cx="10547498" cy="6081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26041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2C733D3D-D403-4905-9F1F-C350123641A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181" y="212651"/>
            <a:ext cx="11546959" cy="6379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167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67E21E47-26BB-4D59-BCAD-5CEFA2A00C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507" y="361507"/>
            <a:ext cx="11376837" cy="6209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07385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ADAA5893-162C-45BD-9C1A-7B645E7368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16" y="170121"/>
            <a:ext cx="11568224" cy="6485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83721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E550A83-4918-4C95-A5CC-8599029214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85373"/>
          </a:xfrm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en-US" sz="2400" b="1" dirty="0">
                <a:effectLst/>
                <a:latin typeface="Arial" panose="020B0604020202020204" pitchFamily="34" charset="0"/>
              </a:rPr>
              <a:t>The Importance of Instructional Materials in Teaching Language</a:t>
            </a:r>
            <a:endParaRPr lang="fr-FR" sz="2400" b="1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271B6FA-E5E6-4C60-B40D-458094D90853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sz="1800" b="1" dirty="0">
                <a:effectLst/>
                <a:latin typeface="Arial" panose="020B0604020202020204" pitchFamily="34" charset="0"/>
              </a:rPr>
              <a:t>Make learning more interesting, practical, realistic and appealing.</a:t>
            </a:r>
          </a:p>
          <a:p>
            <a:r>
              <a:rPr lang="en-US" sz="1800" b="1" dirty="0">
                <a:effectLst/>
                <a:latin typeface="Arial" panose="020B0604020202020204" pitchFamily="34" charset="0"/>
              </a:rPr>
              <a:t>enable both the teachers and students to participate actively and effectively in lesson sessions.</a:t>
            </a:r>
          </a:p>
          <a:p>
            <a:r>
              <a:rPr lang="en-US" sz="1800" b="1" dirty="0">
                <a:effectLst/>
                <a:latin typeface="Arial" panose="020B0604020202020204" pitchFamily="34" charset="0"/>
              </a:rPr>
              <a:t>give room for acquisition of skills and knowledge and development of self- confidence and self- actualization.</a:t>
            </a:r>
          </a:p>
          <a:p>
            <a:r>
              <a:rPr lang="en-US" sz="1800" b="1" dirty="0">
                <a:effectLst/>
                <a:latin typeface="Arial" panose="020B0604020202020204" pitchFamily="34" charset="0"/>
              </a:rPr>
              <a:t>important for practical and demonstration in the class situation by students and teachers.</a:t>
            </a:r>
          </a:p>
          <a:p>
            <a:r>
              <a:rPr lang="en-US" sz="1800" b="1" dirty="0">
                <a:effectLst/>
                <a:latin typeface="Arial" panose="020B0604020202020204" pitchFamily="34" charset="0"/>
              </a:rPr>
              <a:t>devices that assist the teacher to present a lesson to the learners in a logical manner.</a:t>
            </a:r>
          </a:p>
          <a:p>
            <a:r>
              <a:rPr lang="en-US" sz="1800" b="1" dirty="0">
                <a:effectLst/>
                <a:latin typeface="Arial" panose="020B0604020202020204" pitchFamily="34" charset="0"/>
              </a:rPr>
              <a:t>appeal to the sense organs during teaching and learning.</a:t>
            </a:r>
          </a:p>
          <a:p>
            <a:r>
              <a:rPr lang="en-US" sz="1800" b="1" dirty="0">
                <a:effectLst/>
                <a:latin typeface="Arial" panose="020B0604020202020204" pitchFamily="34" charset="0"/>
              </a:rPr>
              <a:t> make learning of subject matter understandable to students during teaching learning process.</a:t>
            </a:r>
          </a:p>
          <a:p>
            <a:r>
              <a:rPr lang="en-US" sz="1800" b="1" dirty="0">
                <a:effectLst/>
                <a:latin typeface="Arial" panose="020B0604020202020204" pitchFamily="34" charset="0"/>
              </a:rPr>
              <a:t>asserted that non availability and inadequacy of instructional materials are major causes of ineffectiveness of the school system and poor performance of students in schools.</a:t>
            </a:r>
            <a:endParaRPr lang="fr-FR" sz="1800" b="1" dirty="0"/>
          </a:p>
        </p:txBody>
      </p:sp>
    </p:spTree>
    <p:extLst>
      <p:ext uri="{BB962C8B-B14F-4D97-AF65-F5344CB8AC3E}">
        <p14:creationId xmlns:p14="http://schemas.microsoft.com/office/powerpoint/2010/main" val="13566325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E05D4E54-7F24-47B3-9935-FDD59661B06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712" y="148856"/>
            <a:ext cx="10738883" cy="6709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21870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47C4B87-A94F-4A83-92D6-3D7541028C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2787" y="424263"/>
            <a:ext cx="10515600" cy="850102"/>
          </a:xfrm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fr-F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Getting</a:t>
            </a:r>
            <a:r>
              <a:rPr lang="fr-F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Started</a:t>
            </a:r>
            <a:endParaRPr lang="fr-F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5C97C796-6FC2-4105-AECE-697C027B892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9962" y="4602159"/>
            <a:ext cx="2638425" cy="1733550"/>
          </a:xfr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A7C40A0D-BBF3-4F00-876F-863ED5C7C73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3237" y="2703511"/>
            <a:ext cx="2600325" cy="1752600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1B81E302-55DF-4B1B-B694-EC3807F04BB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8763" y="2770980"/>
            <a:ext cx="4054473" cy="2868614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9127B258-B23E-43C2-B836-972C471A506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613" y="2398710"/>
            <a:ext cx="2828925" cy="1971675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B01E69BA-5688-42C3-B449-78CAD0C4396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01" y="4456111"/>
            <a:ext cx="2952750" cy="1552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0547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6D97B01-AADD-4F99-9BAE-25740054F3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55712"/>
          </a:xfrm>
          <a:solidFill>
            <a:srgbClr val="FFC000"/>
          </a:solidFill>
        </p:spPr>
        <p:txBody>
          <a:bodyPr/>
          <a:lstStyle/>
          <a:p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Getting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Started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44C8A8D-CAFD-4F39-83B6-55A9D30333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other kinds of materials can you think of?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39529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25953DD-F0C7-4FBD-91B6-1D1E16F33E7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fr-FR" b="1" dirty="0"/>
              <a:t>In </a:t>
            </a:r>
            <a:r>
              <a:rPr lang="fr-FR" b="1" dirty="0" err="1"/>
              <a:t>this</a:t>
            </a:r>
            <a:r>
              <a:rPr lang="fr-FR" b="1" dirty="0"/>
              <a:t> Class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2E05B1D-DFCC-4648-94D6-479511159FA8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bg1">
              <a:lumMod val="65000"/>
            </a:schemeClr>
          </a:solidFill>
        </p:spPr>
        <p:txBody>
          <a:bodyPr>
            <a:normAutofit lnSpcReduction="10000"/>
          </a:bodyPr>
          <a:lstStyle/>
          <a:p>
            <a:r>
              <a:rPr lang="fr-FR" b="1" dirty="0" err="1"/>
              <a:t>Definition</a:t>
            </a:r>
            <a:r>
              <a:rPr lang="fr-FR" b="1" dirty="0"/>
              <a:t> of </a:t>
            </a:r>
            <a:r>
              <a:rPr lang="fr-FR" b="1" dirty="0" err="1"/>
              <a:t>Instructional</a:t>
            </a:r>
            <a:r>
              <a:rPr lang="fr-FR" b="1" dirty="0"/>
              <a:t> Materials</a:t>
            </a:r>
          </a:p>
          <a:p>
            <a:r>
              <a:rPr lang="fr-FR" b="1" dirty="0"/>
              <a:t>Classification of Materials</a:t>
            </a:r>
          </a:p>
          <a:p>
            <a:r>
              <a:rPr lang="fr-FR" b="1" dirty="0"/>
              <a:t>Types of Media</a:t>
            </a:r>
          </a:p>
          <a:p>
            <a:r>
              <a:rPr lang="en-US" b="1" dirty="0"/>
              <a:t>How to Design Teaching Material</a:t>
            </a:r>
            <a:endParaRPr lang="fr-FR" b="1" dirty="0"/>
          </a:p>
          <a:p>
            <a:r>
              <a:rPr lang="fr-FR" b="1" dirty="0"/>
              <a:t>A Framework of Materials in </a:t>
            </a:r>
            <a:r>
              <a:rPr lang="fr-FR" b="1" dirty="0" err="1"/>
              <a:t>Language</a:t>
            </a:r>
            <a:r>
              <a:rPr lang="fr-FR" b="1" dirty="0"/>
              <a:t> Courses</a:t>
            </a:r>
          </a:p>
          <a:p>
            <a:r>
              <a:rPr lang="fr-FR" b="1" dirty="0"/>
              <a:t>Principles of </a:t>
            </a:r>
            <a:r>
              <a:rPr lang="fr-FR" b="1" dirty="0" err="1"/>
              <a:t>Language</a:t>
            </a:r>
            <a:r>
              <a:rPr lang="fr-FR" b="1" dirty="0"/>
              <a:t> </a:t>
            </a:r>
            <a:r>
              <a:rPr lang="fr-FR" b="1" dirty="0" err="1"/>
              <a:t>Teaching</a:t>
            </a:r>
            <a:r>
              <a:rPr lang="fr-FR" b="1" dirty="0"/>
              <a:t> Materials</a:t>
            </a:r>
          </a:p>
          <a:p>
            <a:r>
              <a:rPr lang="fr-FR" b="1" dirty="0"/>
              <a:t>Adoption, </a:t>
            </a:r>
            <a:r>
              <a:rPr lang="fr-FR" b="1" dirty="0" err="1"/>
              <a:t>Development</a:t>
            </a:r>
            <a:r>
              <a:rPr lang="fr-FR" b="1" dirty="0"/>
              <a:t> and Adaptation</a:t>
            </a:r>
          </a:p>
          <a:p>
            <a:r>
              <a:rPr lang="en-US" sz="2800" b="1" dirty="0">
                <a:effectLst/>
              </a:rPr>
              <a:t>The Importance of Instructional Materials in Teaching Language</a:t>
            </a:r>
          </a:p>
          <a:p>
            <a:r>
              <a:rPr lang="en-US" b="1" dirty="0"/>
              <a:t>References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31449088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D067262-010E-4383-90E5-ABEF25A07542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75000"/>
            </a:schemeClr>
          </a:solidFill>
        </p:spPr>
        <p:txBody>
          <a:bodyPr/>
          <a:lstStyle/>
          <a:p>
            <a:r>
              <a:rPr lang="fr-FR" dirty="0" err="1"/>
              <a:t>Definitions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5D02EFC-00A5-4251-9AFA-9765065C99F6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/>
              <a:t>Anything which is </a:t>
            </a:r>
            <a:r>
              <a:rPr lang="en-US" b="1" dirty="0"/>
              <a:t>used</a:t>
            </a:r>
            <a:r>
              <a:rPr lang="en-US" dirty="0"/>
              <a:t> by teachers or learners to </a:t>
            </a:r>
            <a:r>
              <a:rPr lang="en-US" b="1" dirty="0"/>
              <a:t>facilitate</a:t>
            </a:r>
            <a:r>
              <a:rPr lang="en-US" dirty="0"/>
              <a:t> the learning of a language. Tomlinson , 1998, p.2 </a:t>
            </a:r>
          </a:p>
          <a:p>
            <a:r>
              <a:rPr lang="en-US" dirty="0"/>
              <a:t>Any </a:t>
            </a:r>
            <a:r>
              <a:rPr lang="en-US" b="1" dirty="0"/>
              <a:t>systematic</a:t>
            </a:r>
            <a:r>
              <a:rPr lang="en-US" dirty="0"/>
              <a:t> description of the </a:t>
            </a:r>
            <a:r>
              <a:rPr lang="en-US" b="1" dirty="0"/>
              <a:t>techniques and exercises</a:t>
            </a:r>
            <a:r>
              <a:rPr lang="en-US" dirty="0"/>
              <a:t> to be used in classroom teaching. Brown, 1995, p.139 </a:t>
            </a:r>
          </a:p>
          <a:p>
            <a:r>
              <a:rPr lang="en-US" dirty="0"/>
              <a:t>As such, Material </a:t>
            </a:r>
            <a:r>
              <a:rPr lang="en-US" b="1" dirty="0"/>
              <a:t>encompasses</a:t>
            </a:r>
            <a:r>
              <a:rPr lang="en-US" dirty="0"/>
              <a:t> everything from your chalkboard to your classroom blog.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319051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89B372F-62F3-4B66-BC83-996ABADB4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6015"/>
          </a:xfrm>
          <a:solidFill>
            <a:srgbClr val="FFC000"/>
          </a:solidFill>
        </p:spPr>
        <p:txBody>
          <a:bodyPr/>
          <a:lstStyle/>
          <a:p>
            <a:r>
              <a:rPr lang="fr-FR" dirty="0"/>
              <a:t>Classification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35CE060-29A1-4942-8A87-B85A792AF3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5032374"/>
          </a:xfrm>
        </p:spPr>
        <p:txBody>
          <a:bodyPr/>
          <a:lstStyle/>
          <a:p>
            <a:r>
              <a:rPr lang="fr-FR" dirty="0">
                <a:solidFill>
                  <a:schemeClr val="accent6">
                    <a:lumMod val="50000"/>
                  </a:schemeClr>
                </a:solidFill>
              </a:rPr>
              <a:t>By </a:t>
            </a:r>
            <a:r>
              <a:rPr lang="fr-FR" dirty="0" err="1">
                <a:solidFill>
                  <a:schemeClr val="accent6">
                    <a:lumMod val="50000"/>
                  </a:schemeClr>
                </a:solidFill>
              </a:rPr>
              <a:t>Purpose</a:t>
            </a:r>
            <a:endParaRPr lang="fr-FR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fr-FR" dirty="0"/>
          </a:p>
          <a:p>
            <a:pPr marL="0" indent="0">
              <a:buNone/>
            </a:pPr>
            <a:endParaRPr lang="fr-FR" dirty="0"/>
          </a:p>
          <a:p>
            <a:r>
              <a:rPr lang="fr-FR" dirty="0">
                <a:solidFill>
                  <a:schemeClr val="accent2">
                    <a:lumMod val="50000"/>
                  </a:schemeClr>
                </a:solidFill>
              </a:rPr>
              <a:t>By Format</a:t>
            </a:r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r>
              <a:rPr lang="fr-FR" dirty="0">
                <a:solidFill>
                  <a:schemeClr val="accent5">
                    <a:lumMod val="50000"/>
                  </a:schemeClr>
                </a:solidFill>
              </a:rPr>
              <a:t>By </a:t>
            </a:r>
            <a:r>
              <a:rPr lang="fr-FR" dirty="0" err="1">
                <a:solidFill>
                  <a:schemeClr val="accent5">
                    <a:lumMod val="50000"/>
                  </a:schemeClr>
                </a:solidFill>
              </a:rPr>
              <a:t>creator</a:t>
            </a:r>
            <a:endParaRPr lang="fr-FR" dirty="0">
              <a:solidFill>
                <a:schemeClr val="accent5">
                  <a:lumMod val="50000"/>
                </a:schemeClr>
              </a:solidFill>
            </a:endParaRPr>
          </a:p>
        </p:txBody>
      </p: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C0860421-7E42-4181-8BF8-0A8BD0A3F7D3}"/>
              </a:ext>
            </a:extLst>
          </p:cNvPr>
          <p:cNvCxnSpPr/>
          <p:nvPr/>
        </p:nvCxnSpPr>
        <p:spPr>
          <a:xfrm>
            <a:off x="2897945" y="2110154"/>
            <a:ext cx="225083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05EB0F8B-4F15-455E-88A4-60805EAAEDE4}"/>
              </a:ext>
            </a:extLst>
          </p:cNvPr>
          <p:cNvCxnSpPr/>
          <p:nvPr/>
        </p:nvCxnSpPr>
        <p:spPr>
          <a:xfrm>
            <a:off x="5148775" y="2110154"/>
            <a:ext cx="0" cy="6611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avec flèche 10">
            <a:extLst>
              <a:ext uri="{FF2B5EF4-FFF2-40B4-BE49-F238E27FC236}">
                <a16:creationId xmlns:a16="http://schemas.microsoft.com/office/drawing/2014/main" id="{A798C90F-4D0B-49A5-876B-B61FDA4D3618}"/>
              </a:ext>
            </a:extLst>
          </p:cNvPr>
          <p:cNvCxnSpPr/>
          <p:nvPr/>
        </p:nvCxnSpPr>
        <p:spPr>
          <a:xfrm>
            <a:off x="5148775" y="2771335"/>
            <a:ext cx="108321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avec flèche 12">
            <a:extLst>
              <a:ext uri="{FF2B5EF4-FFF2-40B4-BE49-F238E27FC236}">
                <a16:creationId xmlns:a16="http://schemas.microsoft.com/office/drawing/2014/main" id="{250305F6-EB53-4F20-93E0-DCCEC9270E46}"/>
              </a:ext>
            </a:extLst>
          </p:cNvPr>
          <p:cNvCxnSpPr/>
          <p:nvPr/>
        </p:nvCxnSpPr>
        <p:spPr>
          <a:xfrm>
            <a:off x="5148775" y="2110154"/>
            <a:ext cx="108321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C67A8C5E-6FE1-4738-BBA2-908FEC1F03E0}"/>
              </a:ext>
            </a:extLst>
          </p:cNvPr>
          <p:cNvSpPr/>
          <p:nvPr/>
        </p:nvSpPr>
        <p:spPr>
          <a:xfrm>
            <a:off x="6231988" y="1825625"/>
            <a:ext cx="2363370" cy="52624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/>
              <a:t>Instructional</a:t>
            </a:r>
            <a:endParaRPr lang="fr-FR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0ED82BA-8400-43C3-83D9-E7F956793877}"/>
              </a:ext>
            </a:extLst>
          </p:cNvPr>
          <p:cNvSpPr/>
          <p:nvPr/>
        </p:nvSpPr>
        <p:spPr>
          <a:xfrm>
            <a:off x="6231988" y="2588455"/>
            <a:ext cx="2363368" cy="52624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/>
              <a:t>Authentic</a:t>
            </a:r>
            <a:endParaRPr lang="fr-FR" dirty="0"/>
          </a:p>
        </p:txBody>
      </p:sp>
      <p:cxnSp>
        <p:nvCxnSpPr>
          <p:cNvPr id="18" name="Connecteur droit 17">
            <a:extLst>
              <a:ext uri="{FF2B5EF4-FFF2-40B4-BE49-F238E27FC236}">
                <a16:creationId xmlns:a16="http://schemas.microsoft.com/office/drawing/2014/main" id="{759D2328-77F3-4CE5-BDAB-6273C1D76957}"/>
              </a:ext>
            </a:extLst>
          </p:cNvPr>
          <p:cNvCxnSpPr/>
          <p:nvPr/>
        </p:nvCxnSpPr>
        <p:spPr>
          <a:xfrm>
            <a:off x="2743200" y="3671668"/>
            <a:ext cx="24055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avec flèche 19">
            <a:extLst>
              <a:ext uri="{FF2B5EF4-FFF2-40B4-BE49-F238E27FC236}">
                <a16:creationId xmlns:a16="http://schemas.microsoft.com/office/drawing/2014/main" id="{40669B8A-607E-4AC6-BC91-669E92694566}"/>
              </a:ext>
            </a:extLst>
          </p:cNvPr>
          <p:cNvCxnSpPr/>
          <p:nvPr/>
        </p:nvCxnSpPr>
        <p:spPr>
          <a:xfrm>
            <a:off x="5148775" y="3671668"/>
            <a:ext cx="108321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>
            <a:extLst>
              <a:ext uri="{FF2B5EF4-FFF2-40B4-BE49-F238E27FC236}">
                <a16:creationId xmlns:a16="http://schemas.microsoft.com/office/drawing/2014/main" id="{2E6692A7-CA7E-4625-BA79-7B88B40E8F9A}"/>
              </a:ext>
            </a:extLst>
          </p:cNvPr>
          <p:cNvCxnSpPr/>
          <p:nvPr/>
        </p:nvCxnSpPr>
        <p:spPr>
          <a:xfrm>
            <a:off x="5148775" y="3671668"/>
            <a:ext cx="0" cy="6752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avec flèche 23">
            <a:extLst>
              <a:ext uri="{FF2B5EF4-FFF2-40B4-BE49-F238E27FC236}">
                <a16:creationId xmlns:a16="http://schemas.microsoft.com/office/drawing/2014/main" id="{F070D09A-C016-446C-9D26-F9B0FA84ADCE}"/>
              </a:ext>
            </a:extLst>
          </p:cNvPr>
          <p:cNvCxnSpPr/>
          <p:nvPr/>
        </p:nvCxnSpPr>
        <p:spPr>
          <a:xfrm>
            <a:off x="5148775" y="4346917"/>
            <a:ext cx="108321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>
            <a:extLst>
              <a:ext uri="{FF2B5EF4-FFF2-40B4-BE49-F238E27FC236}">
                <a16:creationId xmlns:a16="http://schemas.microsoft.com/office/drawing/2014/main" id="{3B16D248-D673-4711-8A93-F77B2BB12723}"/>
              </a:ext>
            </a:extLst>
          </p:cNvPr>
          <p:cNvCxnSpPr/>
          <p:nvPr/>
        </p:nvCxnSpPr>
        <p:spPr>
          <a:xfrm>
            <a:off x="5148775" y="4346917"/>
            <a:ext cx="0" cy="6471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avec flèche 27">
            <a:extLst>
              <a:ext uri="{FF2B5EF4-FFF2-40B4-BE49-F238E27FC236}">
                <a16:creationId xmlns:a16="http://schemas.microsoft.com/office/drawing/2014/main" id="{D218B830-F695-4F1B-9287-BF627FF05CDE}"/>
              </a:ext>
            </a:extLst>
          </p:cNvPr>
          <p:cNvCxnSpPr/>
          <p:nvPr/>
        </p:nvCxnSpPr>
        <p:spPr>
          <a:xfrm>
            <a:off x="5148775" y="4994031"/>
            <a:ext cx="108321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>
            <a:extLst>
              <a:ext uri="{FF2B5EF4-FFF2-40B4-BE49-F238E27FC236}">
                <a16:creationId xmlns:a16="http://schemas.microsoft.com/office/drawing/2014/main" id="{403C2B64-5407-4A4B-BCB3-1205547E8C61}"/>
              </a:ext>
            </a:extLst>
          </p:cNvPr>
          <p:cNvSpPr/>
          <p:nvPr/>
        </p:nvSpPr>
        <p:spPr>
          <a:xfrm>
            <a:off x="6231988" y="3429000"/>
            <a:ext cx="2405573" cy="526238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Paper-</a:t>
            </a:r>
            <a:r>
              <a:rPr lang="fr-FR" dirty="0" err="1"/>
              <a:t>based</a:t>
            </a:r>
            <a:endParaRPr lang="fr-FR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637D556-E4A7-48A5-8B15-0FF12200721F}"/>
              </a:ext>
            </a:extLst>
          </p:cNvPr>
          <p:cNvSpPr/>
          <p:nvPr/>
        </p:nvSpPr>
        <p:spPr>
          <a:xfrm>
            <a:off x="6231986" y="4191829"/>
            <a:ext cx="2405567" cy="526236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/>
              <a:t>Audio-visual</a:t>
            </a:r>
            <a:endParaRPr lang="fr-FR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D3BF0287-DD3B-47FF-82E0-740C8878E70D}"/>
              </a:ext>
            </a:extLst>
          </p:cNvPr>
          <p:cNvSpPr/>
          <p:nvPr/>
        </p:nvSpPr>
        <p:spPr>
          <a:xfrm>
            <a:off x="6231980" y="4853002"/>
            <a:ext cx="2363375" cy="54031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/>
              <a:t>Electronic</a:t>
            </a:r>
            <a:endParaRPr lang="fr-FR" dirty="0"/>
          </a:p>
        </p:txBody>
      </p:sp>
      <p:cxnSp>
        <p:nvCxnSpPr>
          <p:cNvPr id="33" name="Connecteur droit 32">
            <a:extLst>
              <a:ext uri="{FF2B5EF4-FFF2-40B4-BE49-F238E27FC236}">
                <a16:creationId xmlns:a16="http://schemas.microsoft.com/office/drawing/2014/main" id="{0AA20F57-CE0D-4F22-B935-359BE23DC035}"/>
              </a:ext>
            </a:extLst>
          </p:cNvPr>
          <p:cNvCxnSpPr/>
          <p:nvPr/>
        </p:nvCxnSpPr>
        <p:spPr>
          <a:xfrm>
            <a:off x="2743200" y="6133514"/>
            <a:ext cx="24055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avec flèche 34">
            <a:extLst>
              <a:ext uri="{FF2B5EF4-FFF2-40B4-BE49-F238E27FC236}">
                <a16:creationId xmlns:a16="http://schemas.microsoft.com/office/drawing/2014/main" id="{66078CDB-4AD1-44AB-A1DD-2559C4259B04}"/>
              </a:ext>
            </a:extLst>
          </p:cNvPr>
          <p:cNvCxnSpPr>
            <a:cxnSpLocks/>
          </p:cNvCxnSpPr>
          <p:nvPr/>
        </p:nvCxnSpPr>
        <p:spPr>
          <a:xfrm>
            <a:off x="5148775" y="6133514"/>
            <a:ext cx="108320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>
            <a:extLst>
              <a:ext uri="{FF2B5EF4-FFF2-40B4-BE49-F238E27FC236}">
                <a16:creationId xmlns:a16="http://schemas.microsoft.com/office/drawing/2014/main" id="{A2E76A98-6B3E-4D6E-BD17-EB24197C91DC}"/>
              </a:ext>
            </a:extLst>
          </p:cNvPr>
          <p:cNvCxnSpPr/>
          <p:nvPr/>
        </p:nvCxnSpPr>
        <p:spPr>
          <a:xfrm>
            <a:off x="5148775" y="6133514"/>
            <a:ext cx="0" cy="4501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avec flèche 38">
            <a:extLst>
              <a:ext uri="{FF2B5EF4-FFF2-40B4-BE49-F238E27FC236}">
                <a16:creationId xmlns:a16="http://schemas.microsoft.com/office/drawing/2014/main" id="{B3980EA9-6318-4BDB-80BF-B4DB3CDC96D4}"/>
              </a:ext>
            </a:extLst>
          </p:cNvPr>
          <p:cNvCxnSpPr>
            <a:cxnSpLocks/>
          </p:cNvCxnSpPr>
          <p:nvPr/>
        </p:nvCxnSpPr>
        <p:spPr>
          <a:xfrm>
            <a:off x="5148775" y="6597748"/>
            <a:ext cx="108320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>
            <a:extLst>
              <a:ext uri="{FF2B5EF4-FFF2-40B4-BE49-F238E27FC236}">
                <a16:creationId xmlns:a16="http://schemas.microsoft.com/office/drawing/2014/main" id="{D1BA7DD1-D303-40C6-A676-CE0DD3655B7B}"/>
              </a:ext>
            </a:extLst>
          </p:cNvPr>
          <p:cNvSpPr/>
          <p:nvPr/>
        </p:nvSpPr>
        <p:spPr>
          <a:xfrm>
            <a:off x="6246064" y="5660349"/>
            <a:ext cx="2405559" cy="526236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Commercial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D976358E-360B-458C-9EDB-1BF262395A1B}"/>
              </a:ext>
            </a:extLst>
          </p:cNvPr>
          <p:cNvSpPr/>
          <p:nvPr/>
        </p:nvSpPr>
        <p:spPr>
          <a:xfrm>
            <a:off x="6231967" y="6321520"/>
            <a:ext cx="2363388" cy="450163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In- house</a:t>
            </a:r>
          </a:p>
        </p:txBody>
      </p:sp>
    </p:spTree>
    <p:extLst>
      <p:ext uri="{BB962C8B-B14F-4D97-AF65-F5344CB8AC3E}">
        <p14:creationId xmlns:p14="http://schemas.microsoft.com/office/powerpoint/2010/main" val="3280287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12D1418-CE95-4753-AB76-F9F335FB69C9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50000"/>
            </a:schemeClr>
          </a:solidFill>
        </p:spPr>
        <p:txBody>
          <a:bodyPr/>
          <a:lstStyle/>
          <a:p>
            <a:r>
              <a:rPr lang="fr-FR" dirty="0"/>
              <a:t>Types of Media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BF598F5-4CD9-4022-B7CB-C193CEC25A8E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fr-FR" b="1" dirty="0">
                <a:effectLst/>
                <a:latin typeface="Arial" panose="020B0604020202020204" pitchFamily="34" charset="0"/>
              </a:rPr>
              <a:t>Visual media</a:t>
            </a:r>
            <a:r>
              <a:rPr lang="fr-FR" dirty="0">
                <a:effectLst/>
                <a:latin typeface="Arial" panose="020B0604020202020204" pitchFamily="34" charset="0"/>
              </a:rPr>
              <a:t>: Pictures, </a:t>
            </a:r>
            <a:r>
              <a:rPr lang="fr-FR" dirty="0" err="1">
                <a:effectLst/>
                <a:latin typeface="Arial" panose="020B0604020202020204" pitchFamily="34" charset="0"/>
              </a:rPr>
              <a:t>board</a:t>
            </a:r>
            <a:r>
              <a:rPr lang="fr-FR" dirty="0">
                <a:effectLst/>
                <a:latin typeface="Arial" panose="020B0604020202020204" pitchFamily="34" charset="0"/>
              </a:rPr>
              <a:t>, </a:t>
            </a:r>
            <a:r>
              <a:rPr lang="fr-FR" dirty="0" err="1">
                <a:effectLst/>
                <a:latin typeface="Arial" panose="020B0604020202020204" pitchFamily="34" charset="0"/>
              </a:rPr>
              <a:t>textbooks</a:t>
            </a:r>
            <a:r>
              <a:rPr lang="fr-FR" dirty="0">
                <a:effectLst/>
                <a:latin typeface="Arial" panose="020B0604020202020204" pitchFamily="34" charset="0"/>
              </a:rPr>
              <a:t>, </a:t>
            </a:r>
            <a:r>
              <a:rPr lang="fr-FR" dirty="0" err="1">
                <a:effectLst/>
                <a:latin typeface="Arial" panose="020B0604020202020204" pitchFamily="34" charset="0"/>
              </a:rPr>
              <a:t>newspapers</a:t>
            </a:r>
            <a:r>
              <a:rPr lang="fr-FR" dirty="0">
                <a:latin typeface="Arial" panose="020B0604020202020204" pitchFamily="34" charset="0"/>
              </a:rPr>
              <a:t> and magazines, comics, </a:t>
            </a:r>
            <a:r>
              <a:rPr lang="fr-FR" dirty="0" err="1">
                <a:latin typeface="Arial" panose="020B0604020202020204" pitchFamily="34" charset="0"/>
              </a:rPr>
              <a:t>literary</a:t>
            </a:r>
            <a:r>
              <a:rPr lang="fr-FR" dirty="0">
                <a:latin typeface="Arial" panose="020B0604020202020204" pitchFamily="34" charset="0"/>
              </a:rPr>
              <a:t> </a:t>
            </a:r>
            <a:r>
              <a:rPr lang="fr-FR" dirty="0" err="1">
                <a:latin typeface="Arial" panose="020B0604020202020204" pitchFamily="34" charset="0"/>
              </a:rPr>
              <a:t>works</a:t>
            </a:r>
            <a:r>
              <a:rPr lang="fr-FR" dirty="0">
                <a:latin typeface="Arial" panose="020B0604020202020204" pitchFamily="34" charset="0"/>
              </a:rPr>
              <a:t>, </a:t>
            </a:r>
            <a:r>
              <a:rPr lang="fr-FR" dirty="0" err="1">
                <a:latin typeface="Arial" panose="020B0604020202020204" pitchFamily="34" charset="0"/>
              </a:rPr>
              <a:t>augmented</a:t>
            </a:r>
            <a:r>
              <a:rPr lang="fr-FR" dirty="0">
                <a:latin typeface="Arial" panose="020B0604020202020204" pitchFamily="34" charset="0"/>
              </a:rPr>
              <a:t> reality media…</a:t>
            </a:r>
          </a:p>
          <a:p>
            <a:pPr marL="0" indent="0">
              <a:buNone/>
            </a:pPr>
            <a:endParaRPr lang="fr-FR" dirty="0">
              <a:latin typeface="Arial" panose="020B0604020202020204" pitchFamily="34" charset="0"/>
            </a:endParaRPr>
          </a:p>
          <a:p>
            <a:r>
              <a:rPr lang="fr-FR" b="1" dirty="0">
                <a:latin typeface="Arial" panose="020B0604020202020204" pitchFamily="34" charset="0"/>
              </a:rPr>
              <a:t>Audio Media</a:t>
            </a:r>
            <a:r>
              <a:rPr lang="fr-FR" dirty="0">
                <a:latin typeface="Arial" panose="020B0604020202020204" pitchFamily="34" charset="0"/>
              </a:rPr>
              <a:t>: Tape recorder, radio, compact </a:t>
            </a:r>
            <a:r>
              <a:rPr lang="fr-FR" dirty="0" err="1">
                <a:latin typeface="Arial" panose="020B0604020202020204" pitchFamily="34" charset="0"/>
              </a:rPr>
              <a:t>disks</a:t>
            </a:r>
            <a:r>
              <a:rPr lang="fr-FR" dirty="0">
                <a:latin typeface="Arial" panose="020B0604020202020204" pitchFamily="34" charset="0"/>
              </a:rPr>
              <a:t>…</a:t>
            </a:r>
          </a:p>
          <a:p>
            <a:endParaRPr lang="fr-FR" dirty="0">
              <a:latin typeface="Arial" panose="020B0604020202020204" pitchFamily="34" charset="0"/>
            </a:endParaRPr>
          </a:p>
          <a:p>
            <a:r>
              <a:rPr lang="fr-FR" b="1" dirty="0">
                <a:latin typeface="Arial" panose="020B0604020202020204" pitchFamily="34" charset="0"/>
              </a:rPr>
              <a:t>Audio- Visual Media</a:t>
            </a:r>
            <a:r>
              <a:rPr lang="fr-FR" dirty="0">
                <a:latin typeface="Arial" panose="020B0604020202020204" pitchFamily="34" charset="0"/>
              </a:rPr>
              <a:t>: Film, </a:t>
            </a:r>
            <a:r>
              <a:rPr lang="fr-FR" dirty="0" err="1">
                <a:latin typeface="Arial" panose="020B0604020202020204" pitchFamily="34" charset="0"/>
              </a:rPr>
              <a:t>television</a:t>
            </a:r>
            <a:r>
              <a:rPr lang="fr-FR" dirty="0">
                <a:latin typeface="Arial" panose="020B0604020202020204" pitchFamily="34" charset="0"/>
              </a:rPr>
              <a:t>, </a:t>
            </a:r>
            <a:r>
              <a:rPr lang="fr-FR" dirty="0" err="1">
                <a:latin typeface="Arial" panose="020B0604020202020204" pitchFamily="34" charset="0"/>
              </a:rPr>
              <a:t>youtube</a:t>
            </a:r>
            <a:r>
              <a:rPr lang="fr-FR" dirty="0">
                <a:latin typeface="Arial" panose="020B0604020202020204" pitchFamily="34" charset="0"/>
              </a:rPr>
              <a:t>,…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821390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06970F4-8A77-497A-9288-AEC6037745AB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en-US" b="1" dirty="0"/>
              <a:t>How to Design Teaching Materials</a:t>
            </a:r>
            <a:br>
              <a:rPr lang="en-US" b="1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C1C00DA-099A-4950-A8C1-1AB7EA8B260D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fr-FR" b="1" dirty="0"/>
              <a:t>1- </a:t>
            </a:r>
            <a:r>
              <a:rPr lang="fr-FR" b="1" dirty="0" err="1"/>
              <a:t>Establish</a:t>
            </a:r>
            <a:r>
              <a:rPr lang="fr-FR" b="1" dirty="0"/>
              <a:t> an objective</a:t>
            </a:r>
          </a:p>
          <a:p>
            <a:pPr marL="0" indent="0">
              <a:buNone/>
            </a:pPr>
            <a:r>
              <a:rPr lang="fr-FR" b="1" dirty="0"/>
              <a:t>2- </a:t>
            </a:r>
            <a:r>
              <a:rPr lang="fr-FR" b="1" dirty="0" err="1"/>
              <a:t>Analyze</a:t>
            </a:r>
            <a:r>
              <a:rPr lang="fr-FR" b="1" dirty="0"/>
              <a:t> the audience</a:t>
            </a:r>
          </a:p>
          <a:p>
            <a:pPr marL="0" indent="0">
              <a:buNone/>
            </a:pPr>
            <a:r>
              <a:rPr lang="fr-FR" b="1" dirty="0"/>
              <a:t>3- </a:t>
            </a:r>
            <a:r>
              <a:rPr lang="fr-FR" b="1" dirty="0" err="1"/>
              <a:t>Consider</a:t>
            </a:r>
            <a:r>
              <a:rPr lang="fr-FR" b="1" dirty="0"/>
              <a:t> </a:t>
            </a:r>
            <a:r>
              <a:rPr lang="fr-FR" b="1" dirty="0" err="1"/>
              <a:t>differing</a:t>
            </a:r>
            <a:r>
              <a:rPr lang="fr-FR" b="1" dirty="0"/>
              <a:t> </a:t>
            </a:r>
            <a:r>
              <a:rPr lang="fr-FR" b="1" dirty="0" err="1"/>
              <a:t>learning</a:t>
            </a:r>
            <a:r>
              <a:rPr lang="fr-FR" b="1" dirty="0"/>
              <a:t> styles</a:t>
            </a:r>
          </a:p>
          <a:p>
            <a:pPr marL="0" indent="0">
              <a:buNone/>
            </a:pPr>
            <a:r>
              <a:rPr lang="fr-FR" b="1" dirty="0"/>
              <a:t>4- Select a </a:t>
            </a:r>
            <a:r>
              <a:rPr lang="fr-FR" b="1" dirty="0" err="1"/>
              <a:t>delivery</a:t>
            </a:r>
            <a:r>
              <a:rPr lang="fr-FR" b="1" dirty="0"/>
              <a:t> </a:t>
            </a:r>
            <a:r>
              <a:rPr lang="fr-FR" b="1" dirty="0" err="1"/>
              <a:t>method</a:t>
            </a:r>
            <a:endParaRPr lang="fr-FR" b="1" dirty="0"/>
          </a:p>
          <a:p>
            <a:pPr marL="0" indent="0">
              <a:buNone/>
            </a:pPr>
            <a:r>
              <a:rPr lang="en-US" b="1" dirty="0"/>
              <a:t>5- Seek ways to integrate technology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19541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2EEE32D-986D-424A-A18B-59682B3D33EC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fr-FR" sz="2800" b="1" dirty="0">
                <a:latin typeface="Arial Black" panose="020B0A04020102020204" pitchFamily="34" charset="0"/>
              </a:rPr>
              <a:t>Framework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3BAA1B2-144A-4F8B-A4E4-BD057BFCCF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14F28E1-DCD2-4A52-B306-4358AC9A6441}"/>
              </a:ext>
            </a:extLst>
          </p:cNvPr>
          <p:cNvSpPr/>
          <p:nvPr/>
        </p:nvSpPr>
        <p:spPr>
          <a:xfrm rot="16200000">
            <a:off x="-91262" y="3460011"/>
            <a:ext cx="3317358" cy="1458433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/>
              <a:t>Decisions</a:t>
            </a:r>
            <a:r>
              <a:rPr lang="fr-FR" dirty="0"/>
              <a:t> on </a:t>
            </a:r>
            <a:r>
              <a:rPr lang="fr-FR" dirty="0" err="1"/>
              <a:t>Material</a:t>
            </a:r>
            <a:endParaRPr lang="fr-FR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7BA8DBE-A542-4919-AA35-0584D6FEB366}"/>
              </a:ext>
            </a:extLst>
          </p:cNvPr>
          <p:cNvSpPr/>
          <p:nvPr/>
        </p:nvSpPr>
        <p:spPr>
          <a:xfrm>
            <a:off x="4954773" y="2530547"/>
            <a:ext cx="4763386" cy="898451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/>
              <a:t>Adopting</a:t>
            </a:r>
            <a:endParaRPr lang="fr-FR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707DD8F-3577-4057-9099-C44B232626B9}"/>
              </a:ext>
            </a:extLst>
          </p:cNvPr>
          <p:cNvSpPr/>
          <p:nvPr/>
        </p:nvSpPr>
        <p:spPr>
          <a:xfrm>
            <a:off x="4954773" y="3709748"/>
            <a:ext cx="4793509" cy="898452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/>
              <a:t>Developing</a:t>
            </a:r>
            <a:endParaRPr lang="fr-FR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3259D86-7B09-4B2B-B39E-80CC9FBA6656}"/>
              </a:ext>
            </a:extLst>
          </p:cNvPr>
          <p:cNvSpPr/>
          <p:nvPr/>
        </p:nvSpPr>
        <p:spPr>
          <a:xfrm>
            <a:off x="4954773" y="5031075"/>
            <a:ext cx="4793509" cy="89845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/>
              <a:t>Adapting</a:t>
            </a:r>
            <a:endParaRPr lang="fr-FR" dirty="0"/>
          </a:p>
        </p:txBody>
      </p:sp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0F84AE9B-6D07-4360-8425-66DC131EE923}"/>
              </a:ext>
            </a:extLst>
          </p:cNvPr>
          <p:cNvCxnSpPr/>
          <p:nvPr/>
        </p:nvCxnSpPr>
        <p:spPr>
          <a:xfrm flipH="1">
            <a:off x="2443718" y="4274287"/>
            <a:ext cx="85237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avec flèche 16">
            <a:extLst>
              <a:ext uri="{FF2B5EF4-FFF2-40B4-BE49-F238E27FC236}">
                <a16:creationId xmlns:a16="http://schemas.microsoft.com/office/drawing/2014/main" id="{23E90D9A-DBC8-484C-8B35-BF9226EC80C4}"/>
              </a:ext>
            </a:extLst>
          </p:cNvPr>
          <p:cNvCxnSpPr/>
          <p:nvPr/>
        </p:nvCxnSpPr>
        <p:spPr>
          <a:xfrm>
            <a:off x="4125433" y="4274287"/>
            <a:ext cx="82934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>
            <a:extLst>
              <a:ext uri="{FF2B5EF4-FFF2-40B4-BE49-F238E27FC236}">
                <a16:creationId xmlns:a16="http://schemas.microsoft.com/office/drawing/2014/main" id="{062EBA4B-5AC4-4A7B-85A9-8127972802ED}"/>
              </a:ext>
            </a:extLst>
          </p:cNvPr>
          <p:cNvCxnSpPr/>
          <p:nvPr/>
        </p:nvCxnSpPr>
        <p:spPr>
          <a:xfrm flipV="1">
            <a:off x="4125433" y="2998381"/>
            <a:ext cx="0" cy="12759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>
            <a:extLst>
              <a:ext uri="{FF2B5EF4-FFF2-40B4-BE49-F238E27FC236}">
                <a16:creationId xmlns:a16="http://schemas.microsoft.com/office/drawing/2014/main" id="{278A6310-7508-4240-8BF0-B51FB4AE38EF}"/>
              </a:ext>
            </a:extLst>
          </p:cNvPr>
          <p:cNvCxnSpPr/>
          <p:nvPr/>
        </p:nvCxnSpPr>
        <p:spPr>
          <a:xfrm>
            <a:off x="4125433" y="4274287"/>
            <a:ext cx="0" cy="12546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avec flèche 24">
            <a:extLst>
              <a:ext uri="{FF2B5EF4-FFF2-40B4-BE49-F238E27FC236}">
                <a16:creationId xmlns:a16="http://schemas.microsoft.com/office/drawing/2014/main" id="{342A0B33-56BA-4564-BDA4-0AC3895198E2}"/>
              </a:ext>
            </a:extLst>
          </p:cNvPr>
          <p:cNvCxnSpPr/>
          <p:nvPr/>
        </p:nvCxnSpPr>
        <p:spPr>
          <a:xfrm>
            <a:off x="4125433" y="5550195"/>
            <a:ext cx="82934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avec flèche 26">
            <a:extLst>
              <a:ext uri="{FF2B5EF4-FFF2-40B4-BE49-F238E27FC236}">
                <a16:creationId xmlns:a16="http://schemas.microsoft.com/office/drawing/2014/main" id="{EF95C9B7-85DA-4EB7-A502-28F1C8DB460B}"/>
              </a:ext>
            </a:extLst>
          </p:cNvPr>
          <p:cNvCxnSpPr/>
          <p:nvPr/>
        </p:nvCxnSpPr>
        <p:spPr>
          <a:xfrm>
            <a:off x="4125433" y="2998381"/>
            <a:ext cx="82934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>
            <a:extLst>
              <a:ext uri="{FF2B5EF4-FFF2-40B4-BE49-F238E27FC236}">
                <a16:creationId xmlns:a16="http://schemas.microsoft.com/office/drawing/2014/main" id="{051179D3-9168-4DEB-BB67-D7A231700A6B}"/>
              </a:ext>
            </a:extLst>
          </p:cNvPr>
          <p:cNvCxnSpPr/>
          <p:nvPr/>
        </p:nvCxnSpPr>
        <p:spPr>
          <a:xfrm flipH="1">
            <a:off x="3296092" y="4274287"/>
            <a:ext cx="82934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469469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4736</TotalTime>
  <Words>405</Words>
  <Application>Microsoft Office PowerPoint</Application>
  <PresentationFormat>Grand écran</PresentationFormat>
  <Paragraphs>83</Paragraphs>
  <Slides>19</Slides>
  <Notes>12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5" baseType="lpstr">
      <vt:lpstr>Arial</vt:lpstr>
      <vt:lpstr>Arial Black</vt:lpstr>
      <vt:lpstr>Calibri</vt:lpstr>
      <vt:lpstr>Calibri Light</vt:lpstr>
      <vt:lpstr>Times New Roman</vt:lpstr>
      <vt:lpstr>Thème Office</vt:lpstr>
      <vt:lpstr>Language Course Design: Language Teaching Materials &amp; Media</vt:lpstr>
      <vt:lpstr>Getting Started</vt:lpstr>
      <vt:lpstr>Getting Started</vt:lpstr>
      <vt:lpstr>In this Class</vt:lpstr>
      <vt:lpstr>Definitions</vt:lpstr>
      <vt:lpstr>Classification</vt:lpstr>
      <vt:lpstr>Types of Media</vt:lpstr>
      <vt:lpstr>How to Design Teaching Materials </vt:lpstr>
      <vt:lpstr>Framework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The Importance of Instructional Materials in Teaching Language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Language Course Design: Language Teaching Materials</dc:title>
  <dc:creator>User</dc:creator>
  <cp:lastModifiedBy>User</cp:lastModifiedBy>
  <cp:revision>14</cp:revision>
  <dcterms:created xsi:type="dcterms:W3CDTF">2021-11-30T20:07:08Z</dcterms:created>
  <dcterms:modified xsi:type="dcterms:W3CDTF">2021-12-08T21:08:39Z</dcterms:modified>
</cp:coreProperties>
</file>