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91" r:id="rId2"/>
    <p:sldId id="292" r:id="rId3"/>
    <p:sldId id="293" r:id="rId4"/>
    <p:sldId id="294" r:id="rId5"/>
    <p:sldId id="295" r:id="rId6"/>
    <p:sldId id="296" r:id="rId7"/>
    <p:sldId id="297" r:id="rId8"/>
    <p:sldId id="298"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709"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3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19" name="عنصر نائب للتذييل 18"/>
          <p:cNvSpPr>
            <a:spLocks noGrp="1"/>
          </p:cNvSpPr>
          <p:nvPr>
            <p:ph type="ftr" sz="quarter" idx="11"/>
          </p:nvPr>
        </p:nvSpPr>
        <p:spPr/>
        <p:txBody>
          <a:bodyPr/>
          <a:lstStyle/>
          <a:p>
            <a:endParaRPr lang="fr-FR"/>
          </a:p>
        </p:txBody>
      </p:sp>
      <p:sp>
        <p:nvSpPr>
          <p:cNvPr id="27" name="عنصر نائب لرقم الشريحة 26"/>
          <p:cNvSpPr>
            <a:spLocks noGrp="1"/>
          </p:cNvSpPr>
          <p:nvPr>
            <p:ph type="sldNum" sz="quarter" idx="12"/>
          </p:nvPr>
        </p:nvSpPr>
        <p:spPr/>
        <p:txBody>
          <a:bodyPr/>
          <a:lstStyle/>
          <a:p>
            <a:fld id="{10C03A1D-77BC-4461-BCE2-A6B366D972F7}"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transition>
    <p:newsflash/>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10C03A1D-77BC-4461-BCE2-A6B366D972F7}" type="slidenum">
              <a:rPr lang="fr-FR" smtClean="0"/>
              <a:pPr/>
              <a:t>‹N°›</a:t>
            </a:fld>
            <a:endParaRPr lang="fr-FR"/>
          </a:p>
        </p:txBody>
      </p:sp>
    </p:spTree>
  </p:cSld>
  <p:clrMapOvr>
    <a:masterClrMapping/>
  </p:clrMapOvr>
  <p:transition>
    <p:newsflash/>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10C03A1D-77BC-4461-BCE2-A6B366D972F7}" type="slidenum">
              <a:rPr lang="fr-FR" smtClean="0"/>
              <a:pPr/>
              <a:t>‹N°›</a:t>
            </a:fld>
            <a:endParaRPr lang="fr-FR"/>
          </a:p>
        </p:txBody>
      </p:sp>
    </p:spTree>
  </p:cSld>
  <p:clrMapOvr>
    <a:masterClrMapping/>
  </p:clrMapOvr>
  <p:transition>
    <p:newsflash/>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10C03A1D-77BC-4461-BCE2-A6B366D972F7}" type="slidenum">
              <a:rPr lang="fr-FR" smtClean="0"/>
              <a:pPr/>
              <a:t>‹N°›</a:t>
            </a:fld>
            <a:endParaRPr lang="fr-FR"/>
          </a:p>
        </p:txBody>
      </p:sp>
    </p:spTree>
  </p:cSld>
  <p:clrMapOvr>
    <a:masterClrMapping/>
  </p:clrMapOvr>
  <p:transition>
    <p:newsflash/>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10C03A1D-77BC-4461-BCE2-A6B366D972F7}"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transition>
    <p:newsflash/>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6" name="عنصر نائب للتذييل 5"/>
          <p:cNvSpPr>
            <a:spLocks noGrp="1"/>
          </p:cNvSpPr>
          <p:nvPr>
            <p:ph type="ftr" sz="quarter" idx="11"/>
          </p:nvPr>
        </p:nvSpPr>
        <p:spPr/>
        <p:txBody>
          <a:bodyPr/>
          <a:lstStyle/>
          <a:p>
            <a:endParaRPr lang="fr-FR"/>
          </a:p>
        </p:txBody>
      </p:sp>
      <p:sp>
        <p:nvSpPr>
          <p:cNvPr id="7" name="عنصر نائب لرقم الشريحة 6"/>
          <p:cNvSpPr>
            <a:spLocks noGrp="1"/>
          </p:cNvSpPr>
          <p:nvPr>
            <p:ph type="sldNum" sz="quarter" idx="12"/>
          </p:nvPr>
        </p:nvSpPr>
        <p:spPr/>
        <p:txBody>
          <a:bodyPr/>
          <a:lstStyle/>
          <a:p>
            <a:fld id="{10C03A1D-77BC-4461-BCE2-A6B366D972F7}" type="slidenum">
              <a:rPr lang="fr-FR" smtClean="0"/>
              <a:pPr/>
              <a:t>‹N°›</a:t>
            </a:fld>
            <a:endParaRPr lang="fr-FR"/>
          </a:p>
        </p:txBody>
      </p:sp>
    </p:spTree>
  </p:cSld>
  <p:clrMapOvr>
    <a:masterClrMapping/>
  </p:clrMapOvr>
  <p:transition>
    <p:newsflash/>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8" name="عنصر نائب للتذييل 7"/>
          <p:cNvSpPr>
            <a:spLocks noGrp="1"/>
          </p:cNvSpPr>
          <p:nvPr>
            <p:ph type="ftr" sz="quarter" idx="11"/>
          </p:nvPr>
        </p:nvSpPr>
        <p:spPr/>
        <p:txBody>
          <a:bodyPr/>
          <a:lstStyle/>
          <a:p>
            <a:endParaRPr lang="fr-FR"/>
          </a:p>
        </p:txBody>
      </p:sp>
      <p:sp>
        <p:nvSpPr>
          <p:cNvPr id="9" name="عنصر نائب لرقم الشريحة 8"/>
          <p:cNvSpPr>
            <a:spLocks noGrp="1"/>
          </p:cNvSpPr>
          <p:nvPr>
            <p:ph type="sldNum" sz="quarter" idx="12"/>
          </p:nvPr>
        </p:nvSpPr>
        <p:spPr/>
        <p:txBody>
          <a:bodyPr/>
          <a:lstStyle/>
          <a:p>
            <a:fld id="{10C03A1D-77BC-4461-BCE2-A6B366D972F7}" type="slidenum">
              <a:rPr lang="fr-FR" smtClean="0"/>
              <a:pPr/>
              <a:t>‹N°›</a:t>
            </a:fld>
            <a:endParaRPr lang="fr-FR"/>
          </a:p>
        </p:txBody>
      </p:sp>
    </p:spTree>
  </p:cSld>
  <p:clrMapOvr>
    <a:masterClrMapping/>
  </p:clrMapOvr>
  <p:transition>
    <p:newsflash/>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4" name="عنصر نائب للتذييل 3"/>
          <p:cNvSpPr>
            <a:spLocks noGrp="1"/>
          </p:cNvSpPr>
          <p:nvPr>
            <p:ph type="ftr" sz="quarter" idx="11"/>
          </p:nvPr>
        </p:nvSpPr>
        <p:spPr/>
        <p:txBody>
          <a:bodyPr/>
          <a:lstStyle/>
          <a:p>
            <a:endParaRPr lang="fr-FR"/>
          </a:p>
        </p:txBody>
      </p:sp>
      <p:sp>
        <p:nvSpPr>
          <p:cNvPr id="5" name="عنصر نائب لرقم الشريحة 4"/>
          <p:cNvSpPr>
            <a:spLocks noGrp="1"/>
          </p:cNvSpPr>
          <p:nvPr>
            <p:ph type="sldNum" sz="quarter" idx="12"/>
          </p:nvPr>
        </p:nvSpPr>
        <p:spPr/>
        <p:txBody>
          <a:bodyPr/>
          <a:lstStyle/>
          <a:p>
            <a:fld id="{10C03A1D-77BC-4461-BCE2-A6B366D972F7}" type="slidenum">
              <a:rPr lang="fr-FR" smtClean="0"/>
              <a:pPr/>
              <a:t>‹N°›</a:t>
            </a:fld>
            <a:endParaRPr lang="fr-FR"/>
          </a:p>
        </p:txBody>
      </p:sp>
    </p:spTree>
  </p:cSld>
  <p:clrMapOvr>
    <a:masterClrMapping/>
  </p:clrMapOvr>
  <p:transition>
    <p:newsflash/>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3" name="عنصر نائب للتذييل 2"/>
          <p:cNvSpPr>
            <a:spLocks noGrp="1"/>
          </p:cNvSpPr>
          <p:nvPr>
            <p:ph type="ftr" sz="quarter" idx="11"/>
          </p:nvPr>
        </p:nvSpPr>
        <p:spPr/>
        <p:txBody>
          <a:bodyPr/>
          <a:lstStyle/>
          <a:p>
            <a:endParaRPr lang="fr-FR"/>
          </a:p>
        </p:txBody>
      </p:sp>
      <p:sp>
        <p:nvSpPr>
          <p:cNvPr id="4" name="عنصر نائب لرقم الشريحة 3"/>
          <p:cNvSpPr>
            <a:spLocks noGrp="1"/>
          </p:cNvSpPr>
          <p:nvPr>
            <p:ph type="sldNum" sz="quarter" idx="12"/>
          </p:nvPr>
        </p:nvSpPr>
        <p:spPr/>
        <p:txBody>
          <a:bodyPr/>
          <a:lstStyle/>
          <a:p>
            <a:fld id="{10C03A1D-77BC-4461-BCE2-A6B366D972F7}" type="slidenum">
              <a:rPr lang="fr-FR" smtClean="0"/>
              <a:pPr/>
              <a:t>‹N°›</a:t>
            </a:fld>
            <a:endParaRPr lang="fr-FR"/>
          </a:p>
        </p:txBody>
      </p:sp>
    </p:spTree>
  </p:cSld>
  <p:clrMapOvr>
    <a:masterClrMapping/>
  </p:clrMapOvr>
  <p:transition>
    <p:newsflash/>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6" name="عنصر نائب للتذييل 5"/>
          <p:cNvSpPr>
            <a:spLocks noGrp="1"/>
          </p:cNvSpPr>
          <p:nvPr>
            <p:ph type="ftr" sz="quarter" idx="11"/>
          </p:nvPr>
        </p:nvSpPr>
        <p:spPr/>
        <p:txBody>
          <a:bodyPr/>
          <a:lstStyle/>
          <a:p>
            <a:endParaRPr lang="fr-FR"/>
          </a:p>
        </p:txBody>
      </p:sp>
      <p:sp>
        <p:nvSpPr>
          <p:cNvPr id="7" name="عنصر نائب لرقم الشريحة 6"/>
          <p:cNvSpPr>
            <a:spLocks noGrp="1"/>
          </p:cNvSpPr>
          <p:nvPr>
            <p:ph type="sldNum" sz="quarter" idx="12"/>
          </p:nvPr>
        </p:nvSpPr>
        <p:spPr/>
        <p:txBody>
          <a:bodyPr/>
          <a:lstStyle/>
          <a:p>
            <a:fld id="{10C03A1D-77BC-4461-BCE2-A6B366D972F7}" type="slidenum">
              <a:rPr lang="fr-FR" smtClean="0"/>
              <a:pPr/>
              <a:t>‹N°›</a:t>
            </a:fld>
            <a:endParaRPr lang="fr-FR"/>
          </a:p>
        </p:txBody>
      </p:sp>
    </p:spTree>
  </p:cSld>
  <p:clrMapOvr>
    <a:masterClrMapping/>
  </p:clrMapOvr>
  <p:transition>
    <p:newsflash/>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6" name="عنصر نائب للتذييل 5"/>
          <p:cNvSpPr>
            <a:spLocks noGrp="1"/>
          </p:cNvSpPr>
          <p:nvPr>
            <p:ph type="ftr" sz="quarter" idx="11"/>
          </p:nvPr>
        </p:nvSpPr>
        <p:spPr/>
        <p:txBody>
          <a:bodyPr/>
          <a:lstStyle/>
          <a:p>
            <a:endParaRPr lang="fr-FR"/>
          </a:p>
        </p:txBody>
      </p:sp>
      <p:sp>
        <p:nvSpPr>
          <p:cNvPr id="7" name="عنصر نائب لرقم الشريحة 6"/>
          <p:cNvSpPr>
            <a:spLocks noGrp="1"/>
          </p:cNvSpPr>
          <p:nvPr>
            <p:ph type="sldNum" sz="quarter" idx="12"/>
          </p:nvPr>
        </p:nvSpPr>
        <p:spPr>
          <a:xfrm>
            <a:off x="8077200" y="6356350"/>
            <a:ext cx="609600" cy="365125"/>
          </a:xfrm>
        </p:spPr>
        <p:txBody>
          <a:bodyPr/>
          <a:lstStyle/>
          <a:p>
            <a:fld id="{10C03A1D-77BC-4461-BCE2-A6B366D972F7}" type="slidenum">
              <a:rPr lang="fr-FR" smtClean="0"/>
              <a:pPr/>
              <a:t>‹N°›</a:t>
            </a:fld>
            <a:endParaRPr lang="fr-FR"/>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newsflash/>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5400000" scaled="0"/>
          <a:tileRect/>
        </a:gradFill>
        <a:effectLst/>
      </p:bgPr>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9C4AFD8-5317-44F7-BC75-85DEB62BD677}" type="datetimeFigureOut">
              <a:rPr lang="fr-FR" smtClean="0"/>
              <a:pPr/>
              <a:t>06/10/2015</a:t>
            </a:fld>
            <a:endParaRPr lang="fr-FR"/>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0C03A1D-77BC-4461-BCE2-A6B366D972F7}" type="slidenum">
              <a:rPr lang="fr-FR" smtClean="0"/>
              <a:pPr/>
              <a:t>‹N°›</a:t>
            </a:fld>
            <a:endParaRPr lang="fr-FR"/>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p:newsflash/>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12289" name="Rectangle 1"/>
          <p:cNvSpPr>
            <a:spLocks noChangeArrowheads="1"/>
          </p:cNvSpPr>
          <p:nvPr/>
        </p:nvSpPr>
        <p:spPr bwMode="auto">
          <a:xfrm>
            <a:off x="0" y="0"/>
            <a:ext cx="8929686"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5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المحاضرة الثانية: عقد الشركة.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تعريف الشركة:</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عرفت المادة 416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ق</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.م.ج الشركة بأنها: «عقد بمقتضاه يلزم شخصان أو أكثر بأن يساهم كل منهم في مشروع مالي بتقديم حصة من مال أو عمل على أن يقتسموا ما قد ينشأ عن هذا المشروع من ربح أو خسارة».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أركان عقد الشركة: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أولا:</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الأركان الموضوعية:</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إن الأركان الموضوعية العامة الواجب توافرها في عقد الشركة هي نفس الأركان التي تقوم عليها كافة العقود الأخرى وهي الرضا، الأهلية، المحل، السبب.</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Char char="•"/>
              <a:tabLst/>
            </a:pP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الرضا:</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يشترط في عقد الشركة ضرورة توافر رضا جميع الشركاء، ويجب أن ينصب الرضا على جميع شروط العقد، أي على رأسمال الشركة وغرضها، وكيفية إدارتها إلى غير ذلك، ويجب أن تكون هذه الإيرادات المتعاقدة ذات سلطان كامل لا يشوبها عيب من عيوب الإرادة، كالخلط بين الإكراه، التدليس.</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2289">
                                            <p:txEl>
                                              <p:pRg st="0" end="0"/>
                                            </p:txEl>
                                          </p:spTgt>
                                        </p:tgtEl>
                                        <p:attrNameLst>
                                          <p:attrName>style.visibility</p:attrName>
                                        </p:attrNameLst>
                                      </p:cBhvr>
                                      <p:to>
                                        <p:strVal val="visible"/>
                                      </p:to>
                                    </p:set>
                                    <p:anim calcmode="lin" valueType="num">
                                      <p:cBhvr>
                                        <p:cTn id="7" dur="500" fill="hold"/>
                                        <p:tgtEl>
                                          <p:spTgt spid="1228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228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228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0" presetClass="entr" presetSubtype="0" fill="hold" nodeType="clickEffect">
                                  <p:stCondLst>
                                    <p:cond delay="0"/>
                                  </p:stCondLst>
                                  <p:childTnLst>
                                    <p:set>
                                      <p:cBhvr>
                                        <p:cTn id="13" dur="1" fill="hold">
                                          <p:stCondLst>
                                            <p:cond delay="0"/>
                                          </p:stCondLst>
                                        </p:cTn>
                                        <p:tgtEl>
                                          <p:spTgt spid="12289">
                                            <p:txEl>
                                              <p:pRg st="1" end="1"/>
                                            </p:txEl>
                                          </p:spTgt>
                                        </p:tgtEl>
                                        <p:attrNameLst>
                                          <p:attrName>style.visibility</p:attrName>
                                        </p:attrNameLst>
                                      </p:cBhvr>
                                      <p:to>
                                        <p:strVal val="visible"/>
                                      </p:to>
                                    </p:set>
                                    <p:animEffect transition="in" filter="wedge">
                                      <p:cBhvr>
                                        <p:cTn id="14" dur="2000"/>
                                        <p:tgtEl>
                                          <p:spTgt spid="12289">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0" presetClass="entr" presetSubtype="0" fill="hold" nodeType="clickEffect">
                                  <p:stCondLst>
                                    <p:cond delay="0"/>
                                  </p:stCondLst>
                                  <p:childTnLst>
                                    <p:set>
                                      <p:cBhvr>
                                        <p:cTn id="18" dur="1" fill="hold">
                                          <p:stCondLst>
                                            <p:cond delay="0"/>
                                          </p:stCondLst>
                                        </p:cTn>
                                        <p:tgtEl>
                                          <p:spTgt spid="12289">
                                            <p:txEl>
                                              <p:pRg st="2" end="2"/>
                                            </p:txEl>
                                          </p:spTgt>
                                        </p:tgtEl>
                                        <p:attrNameLst>
                                          <p:attrName>style.visibility</p:attrName>
                                        </p:attrNameLst>
                                      </p:cBhvr>
                                      <p:to>
                                        <p:strVal val="visible"/>
                                      </p:to>
                                    </p:set>
                                    <p:animEffect transition="in" filter="wedge">
                                      <p:cBhvr>
                                        <p:cTn id="19" dur="2000"/>
                                        <p:tgtEl>
                                          <p:spTgt spid="12289">
                                            <p:txEl>
                                              <p:pRg st="2" end="2"/>
                                            </p:txEl>
                                          </p:spTgt>
                                        </p:tgtEl>
                                      </p:cBhvr>
                                    </p:animEffect>
                                  </p:childTnLst>
                                </p:cTn>
                              </p:par>
                              <p:par>
                                <p:cTn id="20" presetID="20" presetClass="entr" presetSubtype="0" fill="hold" nodeType="withEffect">
                                  <p:stCondLst>
                                    <p:cond delay="0"/>
                                  </p:stCondLst>
                                  <p:childTnLst>
                                    <p:set>
                                      <p:cBhvr>
                                        <p:cTn id="21" dur="1" fill="hold">
                                          <p:stCondLst>
                                            <p:cond delay="0"/>
                                          </p:stCondLst>
                                        </p:cTn>
                                        <p:tgtEl>
                                          <p:spTgt spid="12289">
                                            <p:txEl>
                                              <p:pRg st="3" end="3"/>
                                            </p:txEl>
                                          </p:spTgt>
                                        </p:tgtEl>
                                        <p:attrNameLst>
                                          <p:attrName>style.visibility</p:attrName>
                                        </p:attrNameLst>
                                      </p:cBhvr>
                                      <p:to>
                                        <p:strVal val="visible"/>
                                      </p:to>
                                    </p:set>
                                    <p:animEffect transition="in" filter="wedge">
                                      <p:cBhvr>
                                        <p:cTn id="22" dur="2000"/>
                                        <p:tgtEl>
                                          <p:spTgt spid="12289">
                                            <p:txEl>
                                              <p:pRg st="3" end="3"/>
                                            </p:txEl>
                                          </p:spTgt>
                                        </p:tgtEl>
                                      </p:cBhvr>
                                    </p:animEffect>
                                  </p:childTnLst>
                                </p:cTn>
                              </p:par>
                              <p:par>
                                <p:cTn id="23" presetID="20" presetClass="entr" presetSubtype="0" fill="hold" nodeType="withEffect">
                                  <p:stCondLst>
                                    <p:cond delay="0"/>
                                  </p:stCondLst>
                                  <p:childTnLst>
                                    <p:set>
                                      <p:cBhvr>
                                        <p:cTn id="24" dur="1" fill="hold">
                                          <p:stCondLst>
                                            <p:cond delay="0"/>
                                          </p:stCondLst>
                                        </p:cTn>
                                        <p:tgtEl>
                                          <p:spTgt spid="12289">
                                            <p:txEl>
                                              <p:pRg st="4" end="4"/>
                                            </p:txEl>
                                          </p:spTgt>
                                        </p:tgtEl>
                                        <p:attrNameLst>
                                          <p:attrName>style.visibility</p:attrName>
                                        </p:attrNameLst>
                                      </p:cBhvr>
                                      <p:to>
                                        <p:strVal val="visible"/>
                                      </p:to>
                                    </p:set>
                                    <p:animEffect transition="in" filter="wedge">
                                      <p:cBhvr>
                                        <p:cTn id="25" dur="2000"/>
                                        <p:tgtEl>
                                          <p:spTgt spid="1228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357158" y="214290"/>
            <a:ext cx="8001024"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50000"/>
              </a:lnSpc>
              <a:spcBef>
                <a:spcPct val="0"/>
              </a:spcBef>
              <a:spcAft>
                <a:spcPct val="0"/>
              </a:spcAft>
              <a:buClrTx/>
              <a:buSzTx/>
              <a:buFontTx/>
              <a:buChar char="•"/>
              <a:tabLst/>
            </a:pP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الأهلية:</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يجب أن يصدر من ذي أهلية، والأهلية هي بلوغ سن 19 سنة كاملة طبقا للمادة 40 فقرة 02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ق</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.م.ج فإذا انضم للشركة شريك ناقص الأهلية كانت باطلة بالنسبة له، بينما في شركة التضامن إذا شاب أحد الشركاء، عيب لفقدان الأهلية يؤدي إلى بطلان عقد الشركة، كما يجوز للقاصر الذي يبلغ 18سنة كاملة أن يبرم عقد الشركة من أدنت المحكمة له.</a:t>
            </a:r>
            <a:endParaRPr kumimoji="0" lang="en-US"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المحل والسبب</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و</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هو الباعث الذي دفع التعاقد، والسبب في عقد الشركة هو الرغبة</a:t>
            </a:r>
            <a:r>
              <a:rPr kumimoji="0" lang="fr-FR"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في تحقيق الربح واقتسامه عن طريق القيام بمشروع اقتصادي أو تجاري</a:t>
            </a:r>
            <a:r>
              <a:rPr kumimoji="0" lang="en-US"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27649">
                                            <p:txEl>
                                              <p:pRg st="0" end="0"/>
                                            </p:txEl>
                                          </p:spTgt>
                                        </p:tgtEl>
                                        <p:attrNameLst>
                                          <p:attrName>style.visibility</p:attrName>
                                        </p:attrNameLst>
                                      </p:cBhvr>
                                      <p:to>
                                        <p:strVal val="visible"/>
                                      </p:to>
                                    </p:set>
                                    <p:animEffect transition="in" filter="wedge">
                                      <p:cBhvr>
                                        <p:cTn id="7" dur="2000"/>
                                        <p:tgtEl>
                                          <p:spTgt spid="2764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27649">
                                            <p:txEl>
                                              <p:pRg st="1" end="1"/>
                                            </p:txEl>
                                          </p:spTgt>
                                        </p:tgtEl>
                                        <p:attrNameLst>
                                          <p:attrName>style.visibility</p:attrName>
                                        </p:attrNameLst>
                                      </p:cBhvr>
                                      <p:to>
                                        <p:strVal val="visible"/>
                                      </p:to>
                                    </p:set>
                                    <p:animEffect transition="in" filter="wedge">
                                      <p:cBhvr>
                                        <p:cTn id="12" dur="2000"/>
                                        <p:tgtEl>
                                          <p:spTgt spid="2764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928662" y="357166"/>
            <a:ext cx="7500958"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5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ثانيا: الأركان الموضوعية الخاصة:</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أغلب الفقهاء القانون التجاري حصر الأركان الخاصة في 04 أركان وهي:</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tabLst/>
            </a:pPr>
            <a:r>
              <a:rPr kumimoji="0" lang="ar-DZ" sz="2400" b="0"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1-تعدد </a:t>
            </a:r>
            <a:r>
              <a:rPr kumimoji="0" lang="ar-DZ" sz="2400" b="0"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الشركاء</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لإبرام عقد الشركة يفترض وجود شخصين طبيعيين أو اعتباريين أو أكثر.                </a:t>
            </a:r>
          </a:p>
          <a:p>
            <a:pPr marL="0" marR="0" lvl="0" indent="0" algn="justLow" defTabSz="914400" rtl="1" eaLnBrk="0" fontAlgn="base" latinLnBrk="0" hangingPunct="0">
              <a:lnSpc>
                <a:spcPct val="150000"/>
              </a:lnSpc>
              <a:spcBef>
                <a:spcPct val="0"/>
              </a:spcBef>
              <a:spcAft>
                <a:spcPct val="0"/>
              </a:spcAft>
              <a:buClrTx/>
              <a:buSzTx/>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والمشرع تدخل في تحديد الحد الأدنى والأقصى في بعض الشركات.</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ففي شركة المساهمة أوجب ألا يقل عدد الشركاء عن </a:t>
            </a:r>
            <a:r>
              <a:rPr lang="en-US" sz="2400" dirty="0" smtClean="0">
                <a:latin typeface="Simplified Arabic" pitchFamily="18" charset="-78"/>
                <a:ea typeface="Calibri" pitchFamily="34" charset="0"/>
                <a:cs typeface="Simplified Arabic" pitchFamily="18" charset="-78"/>
              </a:rPr>
              <a:t>07</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(م 592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ق</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.ت.ج)</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في الشركة ذات المسؤولية المحدودة أوجب ألا يزيد عدد الشركاء عن 20 شريكا (م590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ق</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.ت.ج) ولقد أجاز المشرع سنة 1996 لشخص واحد أن ينشأ شركة تسمى مؤسسة الشخص الوحيد ذات المسؤولية المحدودة (م 64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ق</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a:t>
            </a:r>
            <a:r>
              <a:rPr lang="ar-DZ" sz="2400" dirty="0" smtClean="0">
                <a:latin typeface="Simplified Arabic" pitchFamily="18" charset="-78"/>
                <a:ea typeface="Calibri" pitchFamily="34" charset="0"/>
                <a:cs typeface="Simplified Arabic" pitchFamily="18" charset="-78"/>
              </a:rPr>
              <a:t>م</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6625">
                                            <p:txEl>
                                              <p:pRg st="0" end="0"/>
                                            </p:txEl>
                                          </p:spTgt>
                                        </p:tgtEl>
                                        <p:attrNameLst>
                                          <p:attrName>style.visibility</p:attrName>
                                        </p:attrNameLst>
                                      </p:cBhvr>
                                      <p:to>
                                        <p:strVal val="visible"/>
                                      </p:to>
                                    </p:set>
                                    <p:animEffect transition="in" filter="box(in)">
                                      <p:cBhvr>
                                        <p:cTn id="7" dur="500"/>
                                        <p:tgtEl>
                                          <p:spTgt spid="266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26625">
                                            <p:txEl>
                                              <p:pRg st="1" end="1"/>
                                            </p:txEl>
                                          </p:spTgt>
                                        </p:tgtEl>
                                        <p:attrNameLst>
                                          <p:attrName>style.visibility</p:attrName>
                                        </p:attrNameLst>
                                      </p:cBhvr>
                                      <p:to>
                                        <p:strVal val="visible"/>
                                      </p:to>
                                    </p:set>
                                    <p:anim calcmode="lin" valueType="num">
                                      <p:cBhvr>
                                        <p:cTn id="12" dur="500" fill="hold"/>
                                        <p:tgtEl>
                                          <p:spTgt spid="26625">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26625">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26625">
                                            <p:txEl>
                                              <p:pRg st="1" end="1"/>
                                            </p:txEl>
                                          </p:spTgt>
                                        </p:tgtEl>
                                      </p:cBhvr>
                                    </p:animEffect>
                                  </p:childTnLst>
                                </p:cTn>
                              </p:par>
                              <p:par>
                                <p:cTn id="15" presetID="53" presetClass="entr" presetSubtype="0" fill="hold" nodeType="withEffect">
                                  <p:stCondLst>
                                    <p:cond delay="0"/>
                                  </p:stCondLst>
                                  <p:childTnLst>
                                    <p:set>
                                      <p:cBhvr>
                                        <p:cTn id="16" dur="1" fill="hold">
                                          <p:stCondLst>
                                            <p:cond delay="0"/>
                                          </p:stCondLst>
                                        </p:cTn>
                                        <p:tgtEl>
                                          <p:spTgt spid="26625">
                                            <p:txEl>
                                              <p:pRg st="2" end="2"/>
                                            </p:txEl>
                                          </p:spTgt>
                                        </p:tgtEl>
                                        <p:attrNameLst>
                                          <p:attrName>style.visibility</p:attrName>
                                        </p:attrNameLst>
                                      </p:cBhvr>
                                      <p:to>
                                        <p:strVal val="visible"/>
                                      </p:to>
                                    </p:set>
                                    <p:anim calcmode="lin" valueType="num">
                                      <p:cBhvr>
                                        <p:cTn id="17" dur="500" fill="hold"/>
                                        <p:tgtEl>
                                          <p:spTgt spid="26625">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26625">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26625">
                                            <p:txEl>
                                              <p:pRg st="2" end="2"/>
                                            </p:txEl>
                                          </p:spTgt>
                                        </p:tgtEl>
                                      </p:cBhvr>
                                    </p:animEffect>
                                  </p:childTnLst>
                                </p:cTn>
                              </p:par>
                              <p:par>
                                <p:cTn id="20" presetID="53" presetClass="entr" presetSubtype="0" fill="hold" nodeType="withEffect">
                                  <p:stCondLst>
                                    <p:cond delay="0"/>
                                  </p:stCondLst>
                                  <p:childTnLst>
                                    <p:set>
                                      <p:cBhvr>
                                        <p:cTn id="21" dur="1" fill="hold">
                                          <p:stCondLst>
                                            <p:cond delay="0"/>
                                          </p:stCondLst>
                                        </p:cTn>
                                        <p:tgtEl>
                                          <p:spTgt spid="26625">
                                            <p:txEl>
                                              <p:pRg st="3" end="3"/>
                                            </p:txEl>
                                          </p:spTgt>
                                        </p:tgtEl>
                                        <p:attrNameLst>
                                          <p:attrName>style.visibility</p:attrName>
                                        </p:attrNameLst>
                                      </p:cBhvr>
                                      <p:to>
                                        <p:strVal val="visible"/>
                                      </p:to>
                                    </p:set>
                                    <p:anim calcmode="lin" valueType="num">
                                      <p:cBhvr>
                                        <p:cTn id="22" dur="500" fill="hold"/>
                                        <p:tgtEl>
                                          <p:spTgt spid="26625">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26625">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26625">
                                            <p:txEl>
                                              <p:pRg st="3" end="3"/>
                                            </p:txEl>
                                          </p:spTgt>
                                        </p:tgtEl>
                                      </p:cBhvr>
                                    </p:animEffect>
                                  </p:childTnLst>
                                </p:cTn>
                              </p:par>
                              <p:par>
                                <p:cTn id="25" presetID="53" presetClass="entr" presetSubtype="0" fill="hold" nodeType="withEffect">
                                  <p:stCondLst>
                                    <p:cond delay="0"/>
                                  </p:stCondLst>
                                  <p:childTnLst>
                                    <p:set>
                                      <p:cBhvr>
                                        <p:cTn id="26" dur="1" fill="hold">
                                          <p:stCondLst>
                                            <p:cond delay="0"/>
                                          </p:stCondLst>
                                        </p:cTn>
                                        <p:tgtEl>
                                          <p:spTgt spid="26625">
                                            <p:txEl>
                                              <p:pRg st="4" end="4"/>
                                            </p:txEl>
                                          </p:spTgt>
                                        </p:tgtEl>
                                        <p:attrNameLst>
                                          <p:attrName>style.visibility</p:attrName>
                                        </p:attrNameLst>
                                      </p:cBhvr>
                                      <p:to>
                                        <p:strVal val="visible"/>
                                      </p:to>
                                    </p:set>
                                    <p:anim calcmode="lin" valueType="num">
                                      <p:cBhvr>
                                        <p:cTn id="27" dur="500" fill="hold"/>
                                        <p:tgtEl>
                                          <p:spTgt spid="26625">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26625">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2662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785786" y="1071546"/>
            <a:ext cx="7643834"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50000"/>
              </a:lnSpc>
              <a:spcBef>
                <a:spcPct val="0"/>
              </a:spcBef>
              <a:spcAft>
                <a:spcPct val="0"/>
              </a:spcAft>
              <a:buClrTx/>
              <a:buSzTx/>
              <a:tabLst/>
            </a:pPr>
            <a:r>
              <a:rPr kumimoji="0" lang="fr-FR" sz="2400" b="0"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-2</a:t>
            </a:r>
            <a:r>
              <a:rPr kumimoji="0" lang="ar-DZ" sz="2400" b="0"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تقديم الحصص</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وهي جوهر الشركة، وبدون تقديمها لا تستطيع الشركة أن تمارس عملها، وقد تكون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*الحصة النقدية: أي مبلغ من النقود.</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*قد تكون الحصة عينية أي مالا غير النقود كأن تكون عقارا ( أرض أو مبنى) أو منقولا والذي قد يكون ماديا كالآلات والحيوانات أو معنويا كأوراق مالية أو علامة تجارية...الخ</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قد تكون الحصة كذلك عملا يجوز للشريك بدلا من تقديم حصة نقدية أو عينية أن يقدم عمله حصة من الشركة.</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25602">
                                            <p:txEl>
                                              <p:pRg st="0" end="0"/>
                                            </p:txEl>
                                          </p:spTgt>
                                        </p:tgtEl>
                                        <p:attrNameLst>
                                          <p:attrName>style.visibility</p:attrName>
                                        </p:attrNameLst>
                                      </p:cBhvr>
                                      <p:to>
                                        <p:strVal val="visible"/>
                                      </p:to>
                                    </p:set>
                                    <p:anim calcmode="lin" valueType="num">
                                      <p:cBhvr>
                                        <p:cTn id="7" dur="500" fill="hold"/>
                                        <p:tgtEl>
                                          <p:spTgt spid="2560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560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5602">
                                            <p:txEl>
                                              <p:pRg st="0" end="0"/>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25602">
                                            <p:txEl>
                                              <p:pRg st="1" end="1"/>
                                            </p:txEl>
                                          </p:spTgt>
                                        </p:tgtEl>
                                        <p:attrNameLst>
                                          <p:attrName>style.visibility</p:attrName>
                                        </p:attrNameLst>
                                      </p:cBhvr>
                                      <p:to>
                                        <p:strVal val="visible"/>
                                      </p:to>
                                    </p:set>
                                    <p:anim calcmode="lin" valueType="num">
                                      <p:cBhvr>
                                        <p:cTn id="12" dur="500" fill="hold"/>
                                        <p:tgtEl>
                                          <p:spTgt spid="25602">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25602">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25602">
                                            <p:txEl>
                                              <p:pRg st="1" end="1"/>
                                            </p:txEl>
                                          </p:spTgt>
                                        </p:tgtEl>
                                      </p:cBhvr>
                                    </p:animEffect>
                                  </p:childTnLst>
                                </p:cTn>
                              </p:par>
                              <p:par>
                                <p:cTn id="15" presetID="53" presetClass="entr" presetSubtype="0" fill="hold" nodeType="withEffect">
                                  <p:stCondLst>
                                    <p:cond delay="0"/>
                                  </p:stCondLst>
                                  <p:childTnLst>
                                    <p:set>
                                      <p:cBhvr>
                                        <p:cTn id="16" dur="1" fill="hold">
                                          <p:stCondLst>
                                            <p:cond delay="0"/>
                                          </p:stCondLst>
                                        </p:cTn>
                                        <p:tgtEl>
                                          <p:spTgt spid="25602">
                                            <p:txEl>
                                              <p:pRg st="2" end="2"/>
                                            </p:txEl>
                                          </p:spTgt>
                                        </p:tgtEl>
                                        <p:attrNameLst>
                                          <p:attrName>style.visibility</p:attrName>
                                        </p:attrNameLst>
                                      </p:cBhvr>
                                      <p:to>
                                        <p:strVal val="visible"/>
                                      </p:to>
                                    </p:set>
                                    <p:anim calcmode="lin" valueType="num">
                                      <p:cBhvr>
                                        <p:cTn id="17" dur="500" fill="hold"/>
                                        <p:tgtEl>
                                          <p:spTgt spid="25602">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25602">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25602">
                                            <p:txEl>
                                              <p:pRg st="2" end="2"/>
                                            </p:txEl>
                                          </p:spTgt>
                                        </p:tgtEl>
                                      </p:cBhvr>
                                    </p:animEffect>
                                  </p:childTnLst>
                                </p:cTn>
                              </p:par>
                              <p:par>
                                <p:cTn id="20" presetID="53" presetClass="entr" presetSubtype="0" fill="hold" nodeType="withEffect">
                                  <p:stCondLst>
                                    <p:cond delay="0"/>
                                  </p:stCondLst>
                                  <p:childTnLst>
                                    <p:set>
                                      <p:cBhvr>
                                        <p:cTn id="21" dur="1" fill="hold">
                                          <p:stCondLst>
                                            <p:cond delay="0"/>
                                          </p:stCondLst>
                                        </p:cTn>
                                        <p:tgtEl>
                                          <p:spTgt spid="25602">
                                            <p:txEl>
                                              <p:pRg st="3" end="3"/>
                                            </p:txEl>
                                          </p:spTgt>
                                        </p:tgtEl>
                                        <p:attrNameLst>
                                          <p:attrName>style.visibility</p:attrName>
                                        </p:attrNameLst>
                                      </p:cBhvr>
                                      <p:to>
                                        <p:strVal val="visible"/>
                                      </p:to>
                                    </p:set>
                                    <p:anim calcmode="lin" valueType="num">
                                      <p:cBhvr>
                                        <p:cTn id="22" dur="500" fill="hold"/>
                                        <p:tgtEl>
                                          <p:spTgt spid="25602">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25602">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2560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285720" y="642918"/>
            <a:ext cx="850109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50000"/>
              </a:lnSpc>
              <a:spcBef>
                <a:spcPct val="0"/>
              </a:spcBef>
              <a:spcAft>
                <a:spcPct val="0"/>
              </a:spcAft>
              <a:buClrTx/>
              <a:buSzTx/>
              <a:tabLst/>
            </a:pPr>
            <a:r>
              <a:rPr kumimoji="0" lang="ar-DZ" sz="2400" b="0"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3- نية المشاركة</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ويقصد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بها</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اتجاه إرادة جميع الشركاء إلى تحقيق غرض الشركة، وإلى إدارتها وقبول المخاطر المشتركة، فإذا تخلفت هذه النية لدى أحد الشركاء في أي مرحلة من مراحل الشركة فإن ذلك سيؤثر على بقائها، فإذا طالب أحد الشركاء بعدم مساهمة في خسارة الشركة أو الحصول على جميع أرباحها فإن هذا الشرط يكون باطلا,</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فالمقصود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بنية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المشاركة هو توزيع الحقوق والالتزامات التي تتولد عن عقد الشركة على كافة الشركاء بحيث يحصل كل منهم على نصيبه حسبما هو منصوص عليه في العقد.</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50000"/>
              </a:lnSpc>
              <a:spcBef>
                <a:spcPct val="0"/>
              </a:spcBef>
              <a:spcAft>
                <a:spcPct val="0"/>
              </a:spcAft>
              <a:buClrTx/>
              <a:buSzTx/>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4. </a:t>
            </a:r>
            <a:r>
              <a:rPr kumimoji="0" lang="ar-DZ" sz="2400" b="0"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اقتسام الأرباح والخسائر</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لقد تضمنت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م</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425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ق</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 أنه إذا لم يبين عقد الشركة نصيب كل واحد من الشركاء في الأرباح والخسائر كان نصيب كل واحد منهم بنسبة حصته في رأسمال، فإذا اقتصر تعيين نصيب الشركاء في الأرباح وجب اعتبار هذا النصيب في الخسارة أيضا والعكس.</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1745">
                                            <p:txEl>
                                              <p:pRg st="0" end="0"/>
                                            </p:txEl>
                                          </p:spTgt>
                                        </p:tgtEl>
                                        <p:attrNameLst>
                                          <p:attrName>style.visibility</p:attrName>
                                        </p:attrNameLst>
                                      </p:cBhvr>
                                      <p:to>
                                        <p:strVal val="visible"/>
                                      </p:to>
                                    </p:set>
                                    <p:animEffect transition="in" filter="checkerboard(across)">
                                      <p:cBhvr>
                                        <p:cTn id="7" dur="500"/>
                                        <p:tgtEl>
                                          <p:spTgt spid="31745">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1745">
                                            <p:txEl>
                                              <p:pRg st="1" end="1"/>
                                            </p:txEl>
                                          </p:spTgt>
                                        </p:tgtEl>
                                        <p:attrNameLst>
                                          <p:attrName>style.visibility</p:attrName>
                                        </p:attrNameLst>
                                      </p:cBhvr>
                                      <p:to>
                                        <p:strVal val="visible"/>
                                      </p:to>
                                    </p:set>
                                    <p:animEffect transition="in" filter="checkerboard(across)">
                                      <p:cBhvr>
                                        <p:cTn id="10" dur="500"/>
                                        <p:tgtEl>
                                          <p:spTgt spid="3174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31745">
                                            <p:txEl>
                                              <p:pRg st="2" end="2"/>
                                            </p:txEl>
                                          </p:spTgt>
                                        </p:tgtEl>
                                        <p:attrNameLst>
                                          <p:attrName>style.visibility</p:attrName>
                                        </p:attrNameLst>
                                      </p:cBhvr>
                                      <p:to>
                                        <p:strVal val="visible"/>
                                      </p:to>
                                    </p:set>
                                    <p:animEffect transition="in" filter="checkerboard(across)">
                                      <p:cBhvr>
                                        <p:cTn id="15" dur="500"/>
                                        <p:tgtEl>
                                          <p:spTgt spid="3174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785786" y="928670"/>
            <a:ext cx="7572396" cy="46166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50000"/>
              </a:lnSpc>
              <a:spcBef>
                <a:spcPct val="0"/>
              </a:spcBef>
              <a:spcAft>
                <a:spcPct val="0"/>
              </a:spcAft>
              <a:buClrTx/>
              <a:buSzTx/>
              <a:buFontTx/>
              <a:buNone/>
              <a:tabLst/>
            </a:pPr>
            <a:r>
              <a:rPr kumimoji="0" lang="ar-DZ"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_ </a:t>
            </a: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إذا كانت حصة أحد الشركاء عبارة عن عمل وجب أن يقدم نصيبه في الأرباح والخسارة حسب ما تفيده الشركة من هذا العمل، فإذا قدم فوق عمله نقودا أو شيئا آخر كان له نصيب عن العمل وآخر عما قدمه.</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50000"/>
              </a:lnSpc>
              <a:spcBef>
                <a:spcPct val="0"/>
              </a:spcBef>
              <a:spcAft>
                <a:spcPct val="0"/>
              </a:spcAft>
              <a:buClrTx/>
              <a:buSzTx/>
              <a:buFontTx/>
              <a:buChar char="•"/>
              <a:tabLst/>
            </a:pP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يجوز الاتفاق على إعفاء الشريك الذي </a:t>
            </a: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لم يقدم </a:t>
            </a: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سوى عمله من كل مساهمة في الخسائر على شرط ألا يكون قد قررت له أجرة ثمن عمله.</a:t>
            </a:r>
            <a:endParaRPr kumimoji="0" lang="ar-DZ"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0721">
                                            <p:txEl>
                                              <p:pRg st="0" end="0"/>
                                            </p:txEl>
                                          </p:spTgt>
                                        </p:tgtEl>
                                        <p:attrNameLst>
                                          <p:attrName>style.visibility</p:attrName>
                                        </p:attrNameLst>
                                      </p:cBhvr>
                                      <p:to>
                                        <p:strVal val="visible"/>
                                      </p:to>
                                    </p:set>
                                    <p:animEffect transition="in" filter="checkerboard(across)">
                                      <p:cBhvr>
                                        <p:cTn id="7" dur="500"/>
                                        <p:tgtEl>
                                          <p:spTgt spid="30721">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0721">
                                            <p:txEl>
                                              <p:pRg st="1" end="1"/>
                                            </p:txEl>
                                          </p:spTgt>
                                        </p:tgtEl>
                                        <p:attrNameLst>
                                          <p:attrName>style.visibility</p:attrName>
                                        </p:attrNameLst>
                                      </p:cBhvr>
                                      <p:to>
                                        <p:strVal val="visible"/>
                                      </p:to>
                                    </p:set>
                                    <p:animEffect transition="in" filter="checkerboard(across)">
                                      <p:cBhvr>
                                        <p:cTn id="10" dur="500"/>
                                        <p:tgtEl>
                                          <p:spTgt spid="3072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142844" y="117693"/>
            <a:ext cx="8786842"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5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ثالثا: الشروط الشكلية لصحة عقد الشركة.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50000"/>
              </a:lnSpc>
              <a:spcBef>
                <a:spcPct val="0"/>
              </a:spcBef>
              <a:spcAft>
                <a:spcPct val="0"/>
              </a:spcAft>
              <a:buClrTx/>
              <a:buSzTx/>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 الكتابة</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نصت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م</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fr-FR"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418</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ف1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ق</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م.ج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على أنه يجب أن يكون عقد الشركة مكتوبا وإلا كان باطلا، وكذلك يكون باطلا ما يدخل على العقد من تعديلات إذا لم يكن له نفس الشكل الذي يكتسبه ذلك العقد.</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_ كما أوجب المشرع في المادة </a:t>
            </a:r>
            <a:r>
              <a:rPr kumimoji="0" lang="fr-FR"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545</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ق.ت.ج بأن تثبيت الشركة بعقد رسمي وإلا كانت باطلة.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50000"/>
              </a:lnSpc>
              <a:spcBef>
                <a:spcPct val="0"/>
              </a:spcBef>
              <a:spcAft>
                <a:spcPct val="0"/>
              </a:spcAft>
              <a:buClrTx/>
              <a:buSzTx/>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ب) الإشهار</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كما أوجبت المادة </a:t>
            </a:r>
            <a:r>
              <a:rPr kumimoji="0" lang="fr-FR"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548</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ق.ت.ج: «بأن تودع العقود التأسيسية والعقود المعدلة للشركات التجارية لدى المركز الوطني للسجل التجاري، وتنشر حسب المقرر في شكل من الشركات وإلا كانت باطلة.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50000"/>
              </a:lnSpc>
              <a:spcBef>
                <a:spcPct val="0"/>
              </a:spcBef>
              <a:spcAft>
                <a:spcPct val="0"/>
              </a:spcAft>
              <a:buClrTx/>
              <a:buSzTx/>
              <a:tabLst/>
            </a:pPr>
            <a:r>
              <a:rPr lang="ar-DZ" sz="2400" dirty="0" smtClean="0">
                <a:latin typeface="Simplified Arabic" pitchFamily="18" charset="-78"/>
                <a:ea typeface="Calibri" pitchFamily="34" charset="0"/>
                <a:cs typeface="Simplified Arabic" pitchFamily="18" charset="-78"/>
              </a:rPr>
              <a:t>ج)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القيد</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اشترطت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م</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fr-FR"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549</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ق.ت.ج:«قيد عقد الشركة في السجل التجاري لكي تتمتع بالشخصية المعنوية.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29697">
                                            <p:txEl>
                                              <p:pRg st="0" end="0"/>
                                            </p:txEl>
                                          </p:spTgt>
                                        </p:tgtEl>
                                        <p:attrNameLst>
                                          <p:attrName>style.visibility</p:attrName>
                                        </p:attrNameLst>
                                      </p:cBhvr>
                                      <p:to>
                                        <p:strVal val="visible"/>
                                      </p:to>
                                    </p:set>
                                    <p:animEffect transition="in" filter="wedge">
                                      <p:cBhvr>
                                        <p:cTn id="7" dur="2000"/>
                                        <p:tgtEl>
                                          <p:spTgt spid="2969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9697">
                                            <p:txEl>
                                              <p:pRg st="1" end="1"/>
                                            </p:txEl>
                                          </p:spTgt>
                                        </p:tgtEl>
                                        <p:attrNameLst>
                                          <p:attrName>style.visibility</p:attrName>
                                        </p:attrNameLst>
                                      </p:cBhvr>
                                      <p:to>
                                        <p:strVal val="visible"/>
                                      </p:to>
                                    </p:set>
                                    <p:animEffect transition="in" filter="checkerboard(across)">
                                      <p:cBhvr>
                                        <p:cTn id="12" dur="500"/>
                                        <p:tgtEl>
                                          <p:spTgt spid="29697">
                                            <p:txEl>
                                              <p:pRg st="1" end="1"/>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29697">
                                            <p:txEl>
                                              <p:pRg st="2" end="2"/>
                                            </p:txEl>
                                          </p:spTgt>
                                        </p:tgtEl>
                                        <p:attrNameLst>
                                          <p:attrName>style.visibility</p:attrName>
                                        </p:attrNameLst>
                                      </p:cBhvr>
                                      <p:to>
                                        <p:strVal val="visible"/>
                                      </p:to>
                                    </p:set>
                                    <p:animEffect transition="in" filter="checkerboard(across)">
                                      <p:cBhvr>
                                        <p:cTn id="15" dur="500"/>
                                        <p:tgtEl>
                                          <p:spTgt spid="29697">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nodeType="clickEffect">
                                  <p:stCondLst>
                                    <p:cond delay="0"/>
                                  </p:stCondLst>
                                  <p:childTnLst>
                                    <p:set>
                                      <p:cBhvr>
                                        <p:cTn id="19" dur="1" fill="hold">
                                          <p:stCondLst>
                                            <p:cond delay="0"/>
                                          </p:stCondLst>
                                        </p:cTn>
                                        <p:tgtEl>
                                          <p:spTgt spid="29697">
                                            <p:txEl>
                                              <p:pRg st="3" end="3"/>
                                            </p:txEl>
                                          </p:spTgt>
                                        </p:tgtEl>
                                        <p:attrNameLst>
                                          <p:attrName>style.visibility</p:attrName>
                                        </p:attrNameLst>
                                      </p:cBhvr>
                                      <p:to>
                                        <p:strVal val="visible"/>
                                      </p:to>
                                    </p:set>
                                    <p:animEffect transition="in" filter="checkerboard(across)">
                                      <p:cBhvr>
                                        <p:cTn id="20" dur="500"/>
                                        <p:tgtEl>
                                          <p:spTgt spid="29697">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29697">
                                            <p:txEl>
                                              <p:pRg st="4" end="4"/>
                                            </p:txEl>
                                          </p:spTgt>
                                        </p:tgtEl>
                                        <p:attrNameLst>
                                          <p:attrName>style.visibility</p:attrName>
                                        </p:attrNameLst>
                                      </p:cBhvr>
                                      <p:to>
                                        <p:strVal val="visible"/>
                                      </p:to>
                                    </p:set>
                                    <p:animEffect transition="in" filter="checkerboard(across)">
                                      <p:cBhvr>
                                        <p:cTn id="25" dur="500"/>
                                        <p:tgtEl>
                                          <p:spTgt spid="2969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spd="slow">
    <p:blinds/>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322</TotalTime>
  <Words>753</Words>
  <Application>Microsoft Office PowerPoint</Application>
  <PresentationFormat>Affichage à l'écran (4:3)</PresentationFormat>
  <Paragraphs>26</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تدفق</vt:lpstr>
      <vt:lpstr>Diapositive 1</vt:lpstr>
      <vt:lpstr>Diapositive 2</vt:lpstr>
      <vt:lpstr>Diapositive 3</vt:lpstr>
      <vt:lpstr>Diapositive 4</vt:lpstr>
      <vt:lpstr>Diapositive 5</vt:lpstr>
      <vt:lpstr>Diapositive 6</vt:lpstr>
      <vt:lpstr>Diapositive 7</vt:lpstr>
      <vt:lpstr>Diapositive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الجزائرية الديمقراطية الشعبية </dc:title>
  <dc:creator>SAMI</dc:creator>
  <cp:lastModifiedBy>hp</cp:lastModifiedBy>
  <cp:revision>89</cp:revision>
  <dcterms:created xsi:type="dcterms:W3CDTF">2013-05-04T01:02:08Z</dcterms:created>
  <dcterms:modified xsi:type="dcterms:W3CDTF">2015-10-07T04:11:05Z</dcterms:modified>
</cp:coreProperties>
</file>